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0" r:id="rId2"/>
    <p:sldId id="3558" r:id="rId3"/>
    <p:sldId id="3567" r:id="rId4"/>
    <p:sldId id="552" r:id="rId5"/>
    <p:sldId id="1639" r:id="rId6"/>
    <p:sldId id="1417" r:id="rId7"/>
    <p:sldId id="3568" r:id="rId8"/>
    <p:sldId id="1408" r:id="rId9"/>
    <p:sldId id="1604" r:id="rId10"/>
    <p:sldId id="3556" r:id="rId11"/>
    <p:sldId id="3414" r:id="rId12"/>
    <p:sldId id="3448" r:id="rId13"/>
    <p:sldId id="3576" r:id="rId14"/>
    <p:sldId id="3577" r:id="rId15"/>
    <p:sldId id="3573" r:id="rId16"/>
    <p:sldId id="3580" r:id="rId17"/>
    <p:sldId id="3581" r:id="rId18"/>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8B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A4DD61-B3EA-4541-A457-55A2DE523C1A}" v="119" dt="2023-02-15T11:16:24.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78" y="5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32117569481219E-2"/>
          <c:y val="0.10273506944444444"/>
          <c:w val="0.89390847899798576"/>
          <c:h val="0.77768090277777779"/>
        </c:manualLayout>
      </c:layout>
      <c:barChart>
        <c:barDir val="col"/>
        <c:grouping val="clustered"/>
        <c:varyColors val="0"/>
        <c:ser>
          <c:idx val="0"/>
          <c:order val="0"/>
          <c:tx>
            <c:strRef>
              <c:f>Sheet1!$B$1</c:f>
              <c:strCache>
                <c:ptCount val="1"/>
                <c:pt idx="0">
                  <c:v>IKP</c:v>
                </c:pt>
              </c:strCache>
            </c:strRef>
          </c:tx>
          <c:spPr>
            <a:solidFill>
              <a:srgbClr val="228B9D"/>
            </a:solidFill>
            <a:ln>
              <a:noFill/>
            </a:ln>
          </c:spPr>
          <c:invertIfNegative val="0"/>
          <c:dPt>
            <c:idx val="1"/>
            <c:invertIfNegative val="0"/>
            <c:bubble3D val="0"/>
            <c:extLst>
              <c:ext xmlns:c16="http://schemas.microsoft.com/office/drawing/2014/chart" uri="{C3380CC4-5D6E-409C-BE32-E72D297353CC}">
                <c16:uniqueId val="{00000000-886E-404B-AA8E-09C1F50D3BDE}"/>
              </c:ext>
            </c:extLst>
          </c:dPt>
          <c:dPt>
            <c:idx val="2"/>
            <c:invertIfNegative val="0"/>
            <c:bubble3D val="0"/>
            <c:extLst>
              <c:ext xmlns:c16="http://schemas.microsoft.com/office/drawing/2014/chart" uri="{C3380CC4-5D6E-409C-BE32-E72D297353CC}">
                <c16:uniqueId val="{00000001-886E-404B-AA8E-09C1F50D3BDE}"/>
              </c:ext>
            </c:extLst>
          </c:dPt>
          <c:dPt>
            <c:idx val="3"/>
            <c:invertIfNegative val="0"/>
            <c:bubble3D val="0"/>
            <c:extLst>
              <c:ext xmlns:c16="http://schemas.microsoft.com/office/drawing/2014/chart" uri="{C3380CC4-5D6E-409C-BE32-E72D297353CC}">
                <c16:uniqueId val="{00000002-886E-404B-AA8E-09C1F50D3BDE}"/>
              </c:ext>
            </c:extLst>
          </c:dPt>
          <c:dPt>
            <c:idx val="5"/>
            <c:invertIfNegative val="0"/>
            <c:bubble3D val="0"/>
            <c:spPr>
              <a:solidFill>
                <a:srgbClr val="14525C"/>
              </a:solidFill>
              <a:ln>
                <a:noFill/>
              </a:ln>
            </c:spPr>
            <c:extLst>
              <c:ext xmlns:c16="http://schemas.microsoft.com/office/drawing/2014/chart" uri="{C3380CC4-5D6E-409C-BE32-E72D297353CC}">
                <c16:uniqueId val="{00000004-886E-404B-AA8E-09C1F50D3BDE}"/>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6"/>
                <c:pt idx="0">
                  <c:v>2018</c:v>
                </c:pt>
                <c:pt idx="1">
                  <c:v>2019</c:v>
                </c:pt>
                <c:pt idx="2">
                  <c:v>2020</c:v>
                </c:pt>
                <c:pt idx="3">
                  <c:v>2021</c:v>
                </c:pt>
                <c:pt idx="4">
                  <c:v>2022</c:v>
                </c:pt>
                <c:pt idx="5">
                  <c:v>2023p</c:v>
                </c:pt>
              </c:strCache>
            </c:strRef>
          </c:cat>
          <c:val>
            <c:numRef>
              <c:f>Sheet1!$B$2:$B$13</c:f>
              <c:numCache>
                <c:formatCode>0.0</c:formatCode>
                <c:ptCount val="6"/>
                <c:pt idx="0">
                  <c:v>3.9894805410095415</c:v>
                </c:pt>
                <c:pt idx="1">
                  <c:v>2.6</c:v>
                </c:pt>
                <c:pt idx="2">
                  <c:v>-2.2000000000000002</c:v>
                </c:pt>
                <c:pt idx="3">
                  <c:v>4.0999999999999996</c:v>
                </c:pt>
                <c:pt idx="4">
                  <c:v>1.2</c:v>
                </c:pt>
                <c:pt idx="5">
                  <c:v>0.1</c:v>
                </c:pt>
              </c:numCache>
            </c:numRef>
          </c:val>
          <c:extLst>
            <c:ext xmlns:c16="http://schemas.microsoft.com/office/drawing/2014/chart" uri="{C3380CC4-5D6E-409C-BE32-E72D297353CC}">
              <c16:uniqueId val="{00000005-886E-404B-AA8E-09C1F50D3BDE}"/>
            </c:ext>
          </c:extLst>
        </c:ser>
        <c:dLbls>
          <c:dLblPos val="outEnd"/>
          <c:showLegendKey val="0"/>
          <c:showVal val="1"/>
          <c:showCatName val="0"/>
          <c:showSerName val="0"/>
          <c:showPercent val="0"/>
          <c:showBubbleSize val="0"/>
        </c:dLbls>
        <c:gapWidth val="40"/>
        <c:axId val="2139388840"/>
        <c:axId val="2046092152"/>
      </c:barChart>
      <c:catAx>
        <c:axId val="2139388840"/>
        <c:scaling>
          <c:orientation val="minMax"/>
        </c:scaling>
        <c:delete val="0"/>
        <c:axPos val="b"/>
        <c:numFmt formatCode="General" sourceLinked="1"/>
        <c:majorTickMark val="none"/>
        <c:minorTickMark val="none"/>
        <c:tickLblPos val="low"/>
        <c:txPr>
          <a:bodyPr rot="0" vert="horz"/>
          <a:lstStyle/>
          <a:p>
            <a:pPr>
              <a:defRPr sz="900"/>
            </a:pPr>
            <a:endParaRPr lang="lv-LV"/>
          </a:p>
        </c:txPr>
        <c:crossAx val="2046092152"/>
        <c:crosses val="autoZero"/>
        <c:auto val="1"/>
        <c:lblAlgn val="ctr"/>
        <c:lblOffset val="100"/>
        <c:tickLblSkip val="1"/>
        <c:noMultiLvlLbl val="0"/>
      </c:catAx>
      <c:valAx>
        <c:axId val="2046092152"/>
        <c:scaling>
          <c:orientation val="minMax"/>
        </c:scaling>
        <c:delete val="1"/>
        <c:axPos val="l"/>
        <c:numFmt formatCode="0" sourceLinked="0"/>
        <c:majorTickMark val="out"/>
        <c:minorTickMark val="none"/>
        <c:tickLblPos val="nextTo"/>
        <c:crossAx val="2139388840"/>
        <c:crosses val="autoZero"/>
        <c:crossBetween val="between"/>
      </c:valAx>
      <c:spPr>
        <a:solidFill>
          <a:schemeClr val="bg1">
            <a:lumMod val="95000"/>
          </a:schemeClr>
        </a:solidFill>
      </c:spPr>
    </c:plotArea>
    <c:plotVisOnly val="1"/>
    <c:dispBlanksAs val="gap"/>
    <c:showDLblsOverMax val="0"/>
  </c:chart>
  <c:spPr>
    <a:solidFill>
      <a:schemeClr val="bg1">
        <a:lumMod val="95000"/>
      </a:schemeClr>
    </a:solidFill>
    <a:ln w="12700">
      <a:noFill/>
    </a:ln>
  </c:spPr>
  <c:txPr>
    <a:bodyPr/>
    <a:lstStyle/>
    <a:p>
      <a:pPr>
        <a:defRPr sz="1000" b="0">
          <a:solidFill>
            <a:srgbClr val="000000"/>
          </a:solidFill>
          <a:latin typeface="Segoe UI Light" panose="020B0502040204020203" pitchFamily="34" charset="0"/>
          <a:ea typeface="Verdana" panose="020B0604030504040204" pitchFamily="34" charset="0"/>
          <a:cs typeface="Segoe UI Light" panose="020B0502040204020203" pitchFamily="34" charset="0"/>
        </a:defRPr>
      </a:pPr>
      <a:endParaRPr lang="lv-LV"/>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32117569481219E-2"/>
          <c:y val="0.10273506944444444"/>
          <c:w val="0.89390847899798576"/>
          <c:h val="0.77768090277777779"/>
        </c:manualLayout>
      </c:layout>
      <c:barChart>
        <c:barDir val="col"/>
        <c:grouping val="clustered"/>
        <c:varyColors val="0"/>
        <c:ser>
          <c:idx val="0"/>
          <c:order val="0"/>
          <c:tx>
            <c:strRef>
              <c:f>Sheet1!$B$1</c:f>
              <c:strCache>
                <c:ptCount val="1"/>
                <c:pt idx="0">
                  <c:v>IKP</c:v>
                </c:pt>
              </c:strCache>
            </c:strRef>
          </c:tx>
          <c:spPr>
            <a:solidFill>
              <a:srgbClr val="228B9D"/>
            </a:solidFill>
            <a:ln>
              <a:noFill/>
            </a:ln>
          </c:spPr>
          <c:invertIfNegative val="0"/>
          <c:dPt>
            <c:idx val="1"/>
            <c:invertIfNegative val="0"/>
            <c:bubble3D val="0"/>
            <c:extLst>
              <c:ext xmlns:c16="http://schemas.microsoft.com/office/drawing/2014/chart" uri="{C3380CC4-5D6E-409C-BE32-E72D297353CC}">
                <c16:uniqueId val="{00000000-B64C-49E3-AD75-E8676325EA80}"/>
              </c:ext>
            </c:extLst>
          </c:dPt>
          <c:dPt>
            <c:idx val="2"/>
            <c:invertIfNegative val="0"/>
            <c:bubble3D val="0"/>
            <c:extLst>
              <c:ext xmlns:c16="http://schemas.microsoft.com/office/drawing/2014/chart" uri="{C3380CC4-5D6E-409C-BE32-E72D297353CC}">
                <c16:uniqueId val="{00000001-B64C-49E3-AD75-E8676325EA80}"/>
              </c:ext>
            </c:extLst>
          </c:dPt>
          <c:dPt>
            <c:idx val="3"/>
            <c:invertIfNegative val="0"/>
            <c:bubble3D val="0"/>
            <c:extLst>
              <c:ext xmlns:c16="http://schemas.microsoft.com/office/drawing/2014/chart" uri="{C3380CC4-5D6E-409C-BE32-E72D297353CC}">
                <c16:uniqueId val="{00000002-B64C-49E3-AD75-E8676325EA80}"/>
              </c:ext>
            </c:extLst>
          </c:dPt>
          <c:dPt>
            <c:idx val="5"/>
            <c:invertIfNegative val="0"/>
            <c:bubble3D val="0"/>
            <c:spPr>
              <a:solidFill>
                <a:srgbClr val="14525C"/>
              </a:solidFill>
              <a:ln>
                <a:noFill/>
              </a:ln>
            </c:spPr>
            <c:extLst>
              <c:ext xmlns:c16="http://schemas.microsoft.com/office/drawing/2014/chart" uri="{C3380CC4-5D6E-409C-BE32-E72D297353CC}">
                <c16:uniqueId val="{00000004-B64C-49E3-AD75-E8676325EA80}"/>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6"/>
                <c:pt idx="0">
                  <c:v>2018</c:v>
                </c:pt>
                <c:pt idx="1">
                  <c:v>2019</c:v>
                </c:pt>
                <c:pt idx="2">
                  <c:v>2020</c:v>
                </c:pt>
                <c:pt idx="3">
                  <c:v>2021</c:v>
                </c:pt>
                <c:pt idx="4">
                  <c:v>2022</c:v>
                </c:pt>
                <c:pt idx="5">
                  <c:v>2023p</c:v>
                </c:pt>
              </c:strCache>
            </c:strRef>
          </c:cat>
          <c:val>
            <c:numRef>
              <c:f>Sheet1!$B$2:$B$13</c:f>
              <c:numCache>
                <c:formatCode>0.0</c:formatCode>
                <c:ptCount val="6"/>
                <c:pt idx="0">
                  <c:v>11.7</c:v>
                </c:pt>
                <c:pt idx="1">
                  <c:v>6.9</c:v>
                </c:pt>
                <c:pt idx="2">
                  <c:v>-2.6</c:v>
                </c:pt>
                <c:pt idx="3">
                  <c:v>2.9</c:v>
                </c:pt>
                <c:pt idx="4">
                  <c:v>0.3</c:v>
                </c:pt>
                <c:pt idx="5">
                  <c:v>-0.4</c:v>
                </c:pt>
              </c:numCache>
            </c:numRef>
          </c:val>
          <c:extLst>
            <c:ext xmlns:c16="http://schemas.microsoft.com/office/drawing/2014/chart" uri="{C3380CC4-5D6E-409C-BE32-E72D297353CC}">
              <c16:uniqueId val="{00000005-B64C-49E3-AD75-E8676325EA80}"/>
            </c:ext>
          </c:extLst>
        </c:ser>
        <c:dLbls>
          <c:dLblPos val="outEnd"/>
          <c:showLegendKey val="0"/>
          <c:showVal val="1"/>
          <c:showCatName val="0"/>
          <c:showSerName val="0"/>
          <c:showPercent val="0"/>
          <c:showBubbleSize val="0"/>
        </c:dLbls>
        <c:gapWidth val="40"/>
        <c:axId val="2139388840"/>
        <c:axId val="2046092152"/>
      </c:barChart>
      <c:catAx>
        <c:axId val="2139388840"/>
        <c:scaling>
          <c:orientation val="minMax"/>
        </c:scaling>
        <c:delete val="0"/>
        <c:axPos val="b"/>
        <c:numFmt formatCode="General" sourceLinked="1"/>
        <c:majorTickMark val="none"/>
        <c:minorTickMark val="none"/>
        <c:tickLblPos val="low"/>
        <c:txPr>
          <a:bodyPr rot="0" vert="horz"/>
          <a:lstStyle/>
          <a:p>
            <a:pPr>
              <a:defRPr sz="900"/>
            </a:pPr>
            <a:endParaRPr lang="lv-LV"/>
          </a:p>
        </c:txPr>
        <c:crossAx val="2046092152"/>
        <c:crosses val="autoZero"/>
        <c:auto val="1"/>
        <c:lblAlgn val="ctr"/>
        <c:lblOffset val="100"/>
        <c:tickLblSkip val="1"/>
        <c:noMultiLvlLbl val="0"/>
      </c:catAx>
      <c:valAx>
        <c:axId val="2046092152"/>
        <c:scaling>
          <c:orientation val="minMax"/>
        </c:scaling>
        <c:delete val="1"/>
        <c:axPos val="l"/>
        <c:numFmt formatCode="0" sourceLinked="0"/>
        <c:majorTickMark val="out"/>
        <c:minorTickMark val="none"/>
        <c:tickLblPos val="nextTo"/>
        <c:crossAx val="2139388840"/>
        <c:crosses val="autoZero"/>
        <c:crossBetween val="between"/>
      </c:valAx>
      <c:spPr>
        <a:solidFill>
          <a:schemeClr val="bg1">
            <a:lumMod val="95000"/>
          </a:schemeClr>
        </a:solidFill>
      </c:spPr>
    </c:plotArea>
    <c:plotVisOnly val="1"/>
    <c:dispBlanksAs val="gap"/>
    <c:showDLblsOverMax val="0"/>
  </c:chart>
  <c:spPr>
    <a:solidFill>
      <a:schemeClr val="bg1">
        <a:lumMod val="95000"/>
      </a:schemeClr>
    </a:solidFill>
    <a:ln w="12700">
      <a:noFill/>
    </a:ln>
  </c:spPr>
  <c:txPr>
    <a:bodyPr/>
    <a:lstStyle/>
    <a:p>
      <a:pPr>
        <a:defRPr sz="1000" b="0">
          <a:solidFill>
            <a:srgbClr val="000000"/>
          </a:solidFill>
          <a:latin typeface="Segoe UI Light" panose="020B0502040204020203" pitchFamily="34" charset="0"/>
          <a:ea typeface="Verdana" panose="020B0604030504040204" pitchFamily="34" charset="0"/>
          <a:cs typeface="Segoe UI Light" panose="020B0502040204020203" pitchFamily="34" charset="0"/>
        </a:defRPr>
      </a:pPr>
      <a:endParaRPr lang="lv-LV"/>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32117569481219E-2"/>
          <c:y val="0.10273506944444444"/>
          <c:w val="0.89390847899798576"/>
          <c:h val="0.77768090277777779"/>
        </c:manualLayout>
      </c:layout>
      <c:barChart>
        <c:barDir val="col"/>
        <c:grouping val="clustered"/>
        <c:varyColors val="0"/>
        <c:ser>
          <c:idx val="0"/>
          <c:order val="0"/>
          <c:tx>
            <c:strRef>
              <c:f>Sheet1!$B$1</c:f>
              <c:strCache>
                <c:ptCount val="1"/>
                <c:pt idx="0">
                  <c:v>IKP</c:v>
                </c:pt>
              </c:strCache>
            </c:strRef>
          </c:tx>
          <c:spPr>
            <a:solidFill>
              <a:srgbClr val="228B9D"/>
            </a:solidFill>
            <a:ln>
              <a:noFill/>
            </a:ln>
          </c:spPr>
          <c:invertIfNegative val="0"/>
          <c:dPt>
            <c:idx val="1"/>
            <c:invertIfNegative val="0"/>
            <c:bubble3D val="0"/>
            <c:extLst>
              <c:ext xmlns:c16="http://schemas.microsoft.com/office/drawing/2014/chart" uri="{C3380CC4-5D6E-409C-BE32-E72D297353CC}">
                <c16:uniqueId val="{00000000-3AD8-4EED-B3D7-0803F455B736}"/>
              </c:ext>
            </c:extLst>
          </c:dPt>
          <c:dPt>
            <c:idx val="2"/>
            <c:invertIfNegative val="0"/>
            <c:bubble3D val="0"/>
            <c:extLst>
              <c:ext xmlns:c16="http://schemas.microsoft.com/office/drawing/2014/chart" uri="{C3380CC4-5D6E-409C-BE32-E72D297353CC}">
                <c16:uniqueId val="{00000001-3AD8-4EED-B3D7-0803F455B736}"/>
              </c:ext>
            </c:extLst>
          </c:dPt>
          <c:dPt>
            <c:idx val="3"/>
            <c:invertIfNegative val="0"/>
            <c:bubble3D val="0"/>
            <c:extLst>
              <c:ext xmlns:c16="http://schemas.microsoft.com/office/drawing/2014/chart" uri="{C3380CC4-5D6E-409C-BE32-E72D297353CC}">
                <c16:uniqueId val="{00000002-3AD8-4EED-B3D7-0803F455B736}"/>
              </c:ext>
            </c:extLst>
          </c:dPt>
          <c:dPt>
            <c:idx val="5"/>
            <c:invertIfNegative val="0"/>
            <c:bubble3D val="0"/>
            <c:spPr>
              <a:solidFill>
                <a:srgbClr val="14525C"/>
              </a:solidFill>
              <a:ln>
                <a:noFill/>
              </a:ln>
            </c:spPr>
            <c:extLst>
              <c:ext xmlns:c16="http://schemas.microsoft.com/office/drawing/2014/chart" uri="{C3380CC4-5D6E-409C-BE32-E72D297353CC}">
                <c16:uniqueId val="{00000004-3AD8-4EED-B3D7-0803F455B736}"/>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6"/>
                <c:pt idx="0">
                  <c:v>2018</c:v>
                </c:pt>
                <c:pt idx="1">
                  <c:v>2019</c:v>
                </c:pt>
                <c:pt idx="2">
                  <c:v>2020</c:v>
                </c:pt>
                <c:pt idx="3">
                  <c:v>2021</c:v>
                </c:pt>
                <c:pt idx="4">
                  <c:v>2022</c:v>
                </c:pt>
                <c:pt idx="5">
                  <c:v>2023p</c:v>
                </c:pt>
              </c:strCache>
            </c:strRef>
          </c:cat>
          <c:val>
            <c:numRef>
              <c:f>Sheet1!$B$2:$B$13</c:f>
              <c:numCache>
                <c:formatCode>0.0</c:formatCode>
                <c:ptCount val="6"/>
                <c:pt idx="0">
                  <c:v>6.3</c:v>
                </c:pt>
                <c:pt idx="1">
                  <c:v>3.1</c:v>
                </c:pt>
                <c:pt idx="2">
                  <c:v>-0.3</c:v>
                </c:pt>
                <c:pt idx="3">
                  <c:v>15.3</c:v>
                </c:pt>
                <c:pt idx="4">
                  <c:v>10.4</c:v>
                </c:pt>
                <c:pt idx="5">
                  <c:v>1.6</c:v>
                </c:pt>
              </c:numCache>
            </c:numRef>
          </c:val>
          <c:extLst>
            <c:ext xmlns:c16="http://schemas.microsoft.com/office/drawing/2014/chart" uri="{C3380CC4-5D6E-409C-BE32-E72D297353CC}">
              <c16:uniqueId val="{00000005-3AD8-4EED-B3D7-0803F455B736}"/>
            </c:ext>
          </c:extLst>
        </c:ser>
        <c:dLbls>
          <c:dLblPos val="outEnd"/>
          <c:showLegendKey val="0"/>
          <c:showVal val="1"/>
          <c:showCatName val="0"/>
          <c:showSerName val="0"/>
          <c:showPercent val="0"/>
          <c:showBubbleSize val="0"/>
        </c:dLbls>
        <c:gapWidth val="40"/>
        <c:axId val="2139388840"/>
        <c:axId val="2046092152"/>
      </c:barChart>
      <c:catAx>
        <c:axId val="2139388840"/>
        <c:scaling>
          <c:orientation val="minMax"/>
        </c:scaling>
        <c:delete val="0"/>
        <c:axPos val="b"/>
        <c:numFmt formatCode="General" sourceLinked="1"/>
        <c:majorTickMark val="none"/>
        <c:minorTickMark val="none"/>
        <c:tickLblPos val="low"/>
        <c:txPr>
          <a:bodyPr rot="0" vert="horz"/>
          <a:lstStyle/>
          <a:p>
            <a:pPr>
              <a:defRPr sz="900"/>
            </a:pPr>
            <a:endParaRPr lang="lv-LV"/>
          </a:p>
        </c:txPr>
        <c:crossAx val="2046092152"/>
        <c:crosses val="autoZero"/>
        <c:auto val="1"/>
        <c:lblAlgn val="ctr"/>
        <c:lblOffset val="100"/>
        <c:tickLblSkip val="1"/>
        <c:noMultiLvlLbl val="0"/>
      </c:catAx>
      <c:valAx>
        <c:axId val="2046092152"/>
        <c:scaling>
          <c:orientation val="minMax"/>
        </c:scaling>
        <c:delete val="1"/>
        <c:axPos val="l"/>
        <c:numFmt formatCode="0" sourceLinked="0"/>
        <c:majorTickMark val="out"/>
        <c:minorTickMark val="none"/>
        <c:tickLblPos val="nextTo"/>
        <c:crossAx val="2139388840"/>
        <c:crosses val="autoZero"/>
        <c:crossBetween val="between"/>
      </c:valAx>
      <c:spPr>
        <a:solidFill>
          <a:schemeClr val="bg1">
            <a:lumMod val="95000"/>
          </a:schemeClr>
        </a:solidFill>
      </c:spPr>
    </c:plotArea>
    <c:plotVisOnly val="1"/>
    <c:dispBlanksAs val="gap"/>
    <c:showDLblsOverMax val="0"/>
  </c:chart>
  <c:spPr>
    <a:solidFill>
      <a:schemeClr val="bg1">
        <a:lumMod val="95000"/>
      </a:schemeClr>
    </a:solidFill>
    <a:ln w="12700">
      <a:noFill/>
    </a:ln>
  </c:spPr>
  <c:txPr>
    <a:bodyPr/>
    <a:lstStyle/>
    <a:p>
      <a:pPr>
        <a:defRPr sz="1000" b="0">
          <a:solidFill>
            <a:srgbClr val="000000"/>
          </a:solidFill>
          <a:latin typeface="Segoe UI Light" panose="020B0502040204020203" pitchFamily="34" charset="0"/>
          <a:ea typeface="Verdana" panose="020B0604030504040204" pitchFamily="34" charset="0"/>
          <a:cs typeface="Segoe UI Light" panose="020B0502040204020203" pitchFamily="34" charset="0"/>
        </a:defRPr>
      </a:pPr>
      <a:endParaRPr lang="lv-LV"/>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32117569481219E-2"/>
          <c:y val="0.10273506944444444"/>
          <c:w val="0.89390847899798576"/>
          <c:h val="0.77768090277777779"/>
        </c:manualLayout>
      </c:layout>
      <c:barChart>
        <c:barDir val="col"/>
        <c:grouping val="clustered"/>
        <c:varyColors val="0"/>
        <c:ser>
          <c:idx val="0"/>
          <c:order val="0"/>
          <c:tx>
            <c:strRef>
              <c:f>Sheet1!$B$1</c:f>
              <c:strCache>
                <c:ptCount val="1"/>
                <c:pt idx="0">
                  <c:v>IKP</c:v>
                </c:pt>
              </c:strCache>
            </c:strRef>
          </c:tx>
          <c:spPr>
            <a:solidFill>
              <a:srgbClr val="228B9D"/>
            </a:solidFill>
            <a:ln>
              <a:noFill/>
            </a:ln>
          </c:spPr>
          <c:invertIfNegative val="0"/>
          <c:dPt>
            <c:idx val="1"/>
            <c:invertIfNegative val="0"/>
            <c:bubble3D val="0"/>
            <c:extLst>
              <c:ext xmlns:c16="http://schemas.microsoft.com/office/drawing/2014/chart" uri="{C3380CC4-5D6E-409C-BE32-E72D297353CC}">
                <c16:uniqueId val="{00000000-A411-4322-BE41-DCEC9D58FD96}"/>
              </c:ext>
            </c:extLst>
          </c:dPt>
          <c:dPt>
            <c:idx val="2"/>
            <c:invertIfNegative val="0"/>
            <c:bubble3D val="0"/>
            <c:extLst>
              <c:ext xmlns:c16="http://schemas.microsoft.com/office/drawing/2014/chart" uri="{C3380CC4-5D6E-409C-BE32-E72D297353CC}">
                <c16:uniqueId val="{00000001-A411-4322-BE41-DCEC9D58FD96}"/>
              </c:ext>
            </c:extLst>
          </c:dPt>
          <c:dPt>
            <c:idx val="3"/>
            <c:invertIfNegative val="0"/>
            <c:bubble3D val="0"/>
            <c:extLst>
              <c:ext xmlns:c16="http://schemas.microsoft.com/office/drawing/2014/chart" uri="{C3380CC4-5D6E-409C-BE32-E72D297353CC}">
                <c16:uniqueId val="{00000002-A411-4322-BE41-DCEC9D58FD96}"/>
              </c:ext>
            </c:extLst>
          </c:dPt>
          <c:dPt>
            <c:idx val="5"/>
            <c:invertIfNegative val="0"/>
            <c:bubble3D val="0"/>
            <c:spPr>
              <a:solidFill>
                <a:srgbClr val="14525C"/>
              </a:solidFill>
              <a:ln>
                <a:noFill/>
              </a:ln>
            </c:spPr>
            <c:extLst>
              <c:ext xmlns:c16="http://schemas.microsoft.com/office/drawing/2014/chart" uri="{C3380CC4-5D6E-409C-BE32-E72D297353CC}">
                <c16:uniqueId val="{00000004-A411-4322-BE41-DCEC9D58FD96}"/>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6"/>
                <c:pt idx="0">
                  <c:v>2018</c:v>
                </c:pt>
                <c:pt idx="1">
                  <c:v>2019</c:v>
                </c:pt>
                <c:pt idx="2">
                  <c:v>2020</c:v>
                </c:pt>
                <c:pt idx="3">
                  <c:v>2021</c:v>
                </c:pt>
                <c:pt idx="4">
                  <c:v>2022</c:v>
                </c:pt>
                <c:pt idx="5">
                  <c:v>2023p</c:v>
                </c:pt>
              </c:strCache>
            </c:strRef>
          </c:cat>
          <c:val>
            <c:numRef>
              <c:f>Sheet1!$B$2:$B$13</c:f>
              <c:numCache>
                <c:formatCode>0.0</c:formatCode>
                <c:ptCount val="6"/>
                <c:pt idx="0">
                  <c:v>3</c:v>
                </c:pt>
                <c:pt idx="1">
                  <c:v>0.3</c:v>
                </c:pt>
                <c:pt idx="2">
                  <c:v>-4.5</c:v>
                </c:pt>
                <c:pt idx="3">
                  <c:v>8.1999999999999993</c:v>
                </c:pt>
                <c:pt idx="4">
                  <c:v>7.1</c:v>
                </c:pt>
                <c:pt idx="5">
                  <c:v>0</c:v>
                </c:pt>
              </c:numCache>
            </c:numRef>
          </c:val>
          <c:extLst>
            <c:ext xmlns:c16="http://schemas.microsoft.com/office/drawing/2014/chart" uri="{C3380CC4-5D6E-409C-BE32-E72D297353CC}">
              <c16:uniqueId val="{00000005-A411-4322-BE41-DCEC9D58FD96}"/>
            </c:ext>
          </c:extLst>
        </c:ser>
        <c:dLbls>
          <c:dLblPos val="outEnd"/>
          <c:showLegendKey val="0"/>
          <c:showVal val="1"/>
          <c:showCatName val="0"/>
          <c:showSerName val="0"/>
          <c:showPercent val="0"/>
          <c:showBubbleSize val="0"/>
        </c:dLbls>
        <c:gapWidth val="40"/>
        <c:axId val="2139388840"/>
        <c:axId val="2046092152"/>
      </c:barChart>
      <c:catAx>
        <c:axId val="2139388840"/>
        <c:scaling>
          <c:orientation val="minMax"/>
        </c:scaling>
        <c:delete val="0"/>
        <c:axPos val="b"/>
        <c:numFmt formatCode="General" sourceLinked="1"/>
        <c:majorTickMark val="none"/>
        <c:minorTickMark val="none"/>
        <c:tickLblPos val="low"/>
        <c:txPr>
          <a:bodyPr rot="0" vert="horz"/>
          <a:lstStyle/>
          <a:p>
            <a:pPr>
              <a:defRPr sz="900"/>
            </a:pPr>
            <a:endParaRPr lang="lv-LV"/>
          </a:p>
        </c:txPr>
        <c:crossAx val="2046092152"/>
        <c:crosses val="autoZero"/>
        <c:auto val="1"/>
        <c:lblAlgn val="ctr"/>
        <c:lblOffset val="100"/>
        <c:tickLblSkip val="1"/>
        <c:noMultiLvlLbl val="0"/>
      </c:catAx>
      <c:valAx>
        <c:axId val="2046092152"/>
        <c:scaling>
          <c:orientation val="minMax"/>
        </c:scaling>
        <c:delete val="1"/>
        <c:axPos val="l"/>
        <c:numFmt formatCode="0" sourceLinked="0"/>
        <c:majorTickMark val="out"/>
        <c:minorTickMark val="none"/>
        <c:tickLblPos val="nextTo"/>
        <c:crossAx val="2139388840"/>
        <c:crosses val="autoZero"/>
        <c:crossBetween val="between"/>
      </c:valAx>
      <c:spPr>
        <a:solidFill>
          <a:schemeClr val="bg1">
            <a:lumMod val="95000"/>
          </a:schemeClr>
        </a:solidFill>
      </c:spPr>
    </c:plotArea>
    <c:plotVisOnly val="1"/>
    <c:dispBlanksAs val="gap"/>
    <c:showDLblsOverMax val="0"/>
  </c:chart>
  <c:spPr>
    <a:solidFill>
      <a:schemeClr val="bg1">
        <a:lumMod val="95000"/>
      </a:schemeClr>
    </a:solidFill>
    <a:ln w="12700">
      <a:noFill/>
    </a:ln>
  </c:spPr>
  <c:txPr>
    <a:bodyPr/>
    <a:lstStyle/>
    <a:p>
      <a:pPr>
        <a:defRPr sz="1000" b="0">
          <a:solidFill>
            <a:srgbClr val="000000"/>
          </a:solidFill>
          <a:latin typeface="Segoe UI Light" panose="020B0502040204020203" pitchFamily="34" charset="0"/>
          <a:ea typeface="Verdana" panose="020B0604030504040204" pitchFamily="34" charset="0"/>
          <a:cs typeface="Segoe UI Light" panose="020B0502040204020203" pitchFamily="34" charset="0"/>
        </a:defRPr>
      </a:pPr>
      <a:endParaRPr lang="lv-LV"/>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32117569481219E-2"/>
          <c:y val="0.10273506944444444"/>
          <c:w val="0.89390847899798576"/>
          <c:h val="0.77768090277777779"/>
        </c:manualLayout>
      </c:layout>
      <c:barChart>
        <c:barDir val="col"/>
        <c:grouping val="clustered"/>
        <c:varyColors val="0"/>
        <c:ser>
          <c:idx val="0"/>
          <c:order val="0"/>
          <c:tx>
            <c:strRef>
              <c:f>Sheet1!$B$1</c:f>
              <c:strCache>
                <c:ptCount val="1"/>
                <c:pt idx="0">
                  <c:v>IKP</c:v>
                </c:pt>
              </c:strCache>
            </c:strRef>
          </c:tx>
          <c:spPr>
            <a:solidFill>
              <a:srgbClr val="228B9D"/>
            </a:solidFill>
            <a:ln>
              <a:noFill/>
            </a:ln>
          </c:spPr>
          <c:invertIfNegative val="0"/>
          <c:dPt>
            <c:idx val="1"/>
            <c:invertIfNegative val="0"/>
            <c:bubble3D val="0"/>
            <c:extLst>
              <c:ext xmlns:c16="http://schemas.microsoft.com/office/drawing/2014/chart" uri="{C3380CC4-5D6E-409C-BE32-E72D297353CC}">
                <c16:uniqueId val="{00000000-FC5F-4D67-8BD5-3672D578A3AA}"/>
              </c:ext>
            </c:extLst>
          </c:dPt>
          <c:dPt>
            <c:idx val="2"/>
            <c:invertIfNegative val="0"/>
            <c:bubble3D val="0"/>
            <c:extLst>
              <c:ext xmlns:c16="http://schemas.microsoft.com/office/drawing/2014/chart" uri="{C3380CC4-5D6E-409C-BE32-E72D297353CC}">
                <c16:uniqueId val="{00000001-FC5F-4D67-8BD5-3672D578A3AA}"/>
              </c:ext>
            </c:extLst>
          </c:dPt>
          <c:dPt>
            <c:idx val="3"/>
            <c:invertIfNegative val="0"/>
            <c:bubble3D val="0"/>
            <c:extLst>
              <c:ext xmlns:c16="http://schemas.microsoft.com/office/drawing/2014/chart" uri="{C3380CC4-5D6E-409C-BE32-E72D297353CC}">
                <c16:uniqueId val="{00000002-FC5F-4D67-8BD5-3672D578A3AA}"/>
              </c:ext>
            </c:extLst>
          </c:dPt>
          <c:dPt>
            <c:idx val="5"/>
            <c:invertIfNegative val="0"/>
            <c:bubble3D val="0"/>
            <c:spPr>
              <a:solidFill>
                <a:srgbClr val="14525C"/>
              </a:solidFill>
              <a:ln>
                <a:noFill/>
              </a:ln>
            </c:spPr>
            <c:extLst>
              <c:ext xmlns:c16="http://schemas.microsoft.com/office/drawing/2014/chart" uri="{C3380CC4-5D6E-409C-BE32-E72D297353CC}">
                <c16:uniqueId val="{00000004-FC5F-4D67-8BD5-3672D578A3AA}"/>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6"/>
                <c:pt idx="0">
                  <c:v>2018</c:v>
                </c:pt>
                <c:pt idx="1">
                  <c:v>2019</c:v>
                </c:pt>
                <c:pt idx="2">
                  <c:v>2020</c:v>
                </c:pt>
                <c:pt idx="3">
                  <c:v>2021</c:v>
                </c:pt>
                <c:pt idx="4">
                  <c:v>2022</c:v>
                </c:pt>
                <c:pt idx="5">
                  <c:v>2023p</c:v>
                </c:pt>
              </c:strCache>
            </c:strRef>
          </c:cat>
          <c:val>
            <c:numRef>
              <c:f>Sheet1!$B$2:$B$13</c:f>
              <c:numCache>
                <c:formatCode>0.0</c:formatCode>
                <c:ptCount val="6"/>
                <c:pt idx="0">
                  <c:v>4.4000000000000004</c:v>
                </c:pt>
                <c:pt idx="1">
                  <c:v>2.1</c:v>
                </c:pt>
                <c:pt idx="2">
                  <c:v>-0.3</c:v>
                </c:pt>
                <c:pt idx="3">
                  <c:v>5.9</c:v>
                </c:pt>
                <c:pt idx="4">
                  <c:v>9.9</c:v>
                </c:pt>
                <c:pt idx="5">
                  <c:v>1.8</c:v>
                </c:pt>
              </c:numCache>
            </c:numRef>
          </c:val>
          <c:extLst>
            <c:ext xmlns:c16="http://schemas.microsoft.com/office/drawing/2014/chart" uri="{C3380CC4-5D6E-409C-BE32-E72D297353CC}">
              <c16:uniqueId val="{00000005-FC5F-4D67-8BD5-3672D578A3AA}"/>
            </c:ext>
          </c:extLst>
        </c:ser>
        <c:dLbls>
          <c:dLblPos val="outEnd"/>
          <c:showLegendKey val="0"/>
          <c:showVal val="1"/>
          <c:showCatName val="0"/>
          <c:showSerName val="0"/>
          <c:showPercent val="0"/>
          <c:showBubbleSize val="0"/>
        </c:dLbls>
        <c:gapWidth val="40"/>
        <c:axId val="2139388840"/>
        <c:axId val="2046092152"/>
      </c:barChart>
      <c:catAx>
        <c:axId val="2139388840"/>
        <c:scaling>
          <c:orientation val="minMax"/>
        </c:scaling>
        <c:delete val="0"/>
        <c:axPos val="b"/>
        <c:numFmt formatCode="General" sourceLinked="1"/>
        <c:majorTickMark val="none"/>
        <c:minorTickMark val="none"/>
        <c:tickLblPos val="low"/>
        <c:txPr>
          <a:bodyPr rot="0" vert="horz"/>
          <a:lstStyle/>
          <a:p>
            <a:pPr>
              <a:defRPr sz="900"/>
            </a:pPr>
            <a:endParaRPr lang="lv-LV"/>
          </a:p>
        </c:txPr>
        <c:crossAx val="2046092152"/>
        <c:crosses val="autoZero"/>
        <c:auto val="1"/>
        <c:lblAlgn val="ctr"/>
        <c:lblOffset val="100"/>
        <c:tickLblSkip val="1"/>
        <c:noMultiLvlLbl val="0"/>
      </c:catAx>
      <c:valAx>
        <c:axId val="2046092152"/>
        <c:scaling>
          <c:orientation val="minMax"/>
        </c:scaling>
        <c:delete val="1"/>
        <c:axPos val="l"/>
        <c:numFmt formatCode="0" sourceLinked="0"/>
        <c:majorTickMark val="out"/>
        <c:minorTickMark val="none"/>
        <c:tickLblPos val="nextTo"/>
        <c:crossAx val="2139388840"/>
        <c:crosses val="autoZero"/>
        <c:crossBetween val="between"/>
      </c:valAx>
      <c:spPr>
        <a:solidFill>
          <a:schemeClr val="bg1">
            <a:lumMod val="95000"/>
          </a:schemeClr>
        </a:solidFill>
      </c:spPr>
    </c:plotArea>
    <c:plotVisOnly val="1"/>
    <c:dispBlanksAs val="gap"/>
    <c:showDLblsOverMax val="0"/>
  </c:chart>
  <c:spPr>
    <a:solidFill>
      <a:schemeClr val="bg1">
        <a:lumMod val="95000"/>
      </a:schemeClr>
    </a:solidFill>
    <a:ln w="12700">
      <a:noFill/>
    </a:ln>
  </c:spPr>
  <c:txPr>
    <a:bodyPr/>
    <a:lstStyle/>
    <a:p>
      <a:pPr>
        <a:defRPr sz="1000" b="0">
          <a:solidFill>
            <a:srgbClr val="000000"/>
          </a:solidFill>
          <a:latin typeface="Segoe UI Light" panose="020B0502040204020203" pitchFamily="34" charset="0"/>
          <a:ea typeface="Verdana" panose="020B0604030504040204" pitchFamily="34" charset="0"/>
          <a:cs typeface="Segoe UI Light" panose="020B0502040204020203" pitchFamily="34" charset="0"/>
        </a:defRPr>
      </a:pPr>
      <a:endParaRPr lang="lv-LV"/>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88380579154522E-2"/>
          <c:y val="5.4425949014746337E-2"/>
          <c:w val="0.93504000593559378"/>
          <c:h val="0.85692590010333658"/>
        </c:manualLayout>
      </c:layout>
      <c:lineChart>
        <c:grouping val="standard"/>
        <c:varyColors val="0"/>
        <c:ser>
          <c:idx val="0"/>
          <c:order val="0"/>
          <c:tx>
            <c:strRef>
              <c:f>Sheet1!$A$11</c:f>
              <c:strCache>
                <c:ptCount val="1"/>
                <c:pt idx="0">
                  <c:v>IKP fakts</c:v>
                </c:pt>
              </c:strCache>
            </c:strRef>
          </c:tx>
          <c:spPr>
            <a:ln w="53975">
              <a:solidFill>
                <a:schemeClr val="tx1">
                  <a:lumMod val="65000"/>
                  <a:lumOff val="35000"/>
                </a:schemeClr>
              </a:solidFill>
            </a:ln>
          </c:spPr>
          <c:marker>
            <c:symbol val="none"/>
          </c:marker>
          <c:dPt>
            <c:idx val="10"/>
            <c:bubble3D val="0"/>
            <c:spPr>
              <a:ln w="53975">
                <a:solidFill>
                  <a:schemeClr val="tx1">
                    <a:lumMod val="65000"/>
                    <a:lumOff val="35000"/>
                  </a:schemeClr>
                </a:solidFill>
              </a:ln>
            </c:spPr>
            <c:extLst>
              <c:ext xmlns:c16="http://schemas.microsoft.com/office/drawing/2014/chart" uri="{C3380CC4-5D6E-409C-BE32-E72D297353CC}">
                <c16:uniqueId val="{00000001-E168-4D7A-9CDB-898D1C1DAA58}"/>
              </c:ext>
            </c:extLst>
          </c:dPt>
          <c:cat>
            <c:numRef>
              <c:f>Sheet1!$B$10:$V$10</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Sheet1!$B$11:$V$11</c:f>
              <c:numCache>
                <c:formatCode>0</c:formatCode>
                <c:ptCount val="21"/>
                <c:pt idx="0">
                  <c:v>100</c:v>
                </c:pt>
                <c:pt idx="1">
                  <c:v>102.5767226404169</c:v>
                </c:pt>
                <c:pt idx="2">
                  <c:v>109.80023161551824</c:v>
                </c:pt>
                <c:pt idx="3">
                  <c:v>112.00540436209226</c:v>
                </c:pt>
                <c:pt idx="4">
                  <c:v>114.13337193591973</c:v>
                </c:pt>
                <c:pt idx="5">
                  <c:v>118.56784404555107</c:v>
                </c:pt>
                <c:pt idx="6">
                  <c:v>121.37618220420769</c:v>
                </c:pt>
                <c:pt idx="7">
                  <c:v>125.3956765103262</c:v>
                </c:pt>
                <c:pt idx="8">
                  <c:v>130.40436209226019</c:v>
                </c:pt>
                <c:pt idx="9">
                  <c:v>133.75313646014283</c:v>
                </c:pt>
                <c:pt idx="10">
                  <c:v>130.80968924917968</c:v>
                </c:pt>
                <c:pt idx="11">
                  <c:v>136.12719552209998</c:v>
                </c:pt>
                <c:pt idx="12">
                  <c:v>137.76072186836518</c:v>
                </c:pt>
              </c:numCache>
            </c:numRef>
          </c:val>
          <c:smooth val="0"/>
          <c:extLst>
            <c:ext xmlns:c16="http://schemas.microsoft.com/office/drawing/2014/chart" uri="{C3380CC4-5D6E-409C-BE32-E72D297353CC}">
              <c16:uniqueId val="{00000002-E168-4D7A-9CDB-898D1C1DAA58}"/>
            </c:ext>
          </c:extLst>
        </c:ser>
        <c:ser>
          <c:idx val="1"/>
          <c:order val="1"/>
          <c:tx>
            <c:strRef>
              <c:f>Sheet1!$A$12</c:f>
              <c:strCache>
                <c:ptCount val="1"/>
                <c:pt idx="0">
                  <c:v>Bāzes scenārijs</c:v>
                </c:pt>
              </c:strCache>
            </c:strRef>
          </c:tx>
          <c:spPr>
            <a:ln w="38100">
              <a:solidFill>
                <a:schemeClr val="accent1"/>
              </a:solidFill>
              <a:prstDash val="sysDash"/>
            </a:ln>
          </c:spPr>
          <c:marker>
            <c:symbol val="none"/>
          </c:marker>
          <c:cat>
            <c:numRef>
              <c:f>Sheet1!$B$10:$V$10</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Sheet1!$B$12:$V$12</c:f>
              <c:numCache>
                <c:formatCode>General</c:formatCode>
                <c:ptCount val="21"/>
                <c:pt idx="12" formatCode="0">
                  <c:v>137.76072186836518</c:v>
                </c:pt>
                <c:pt idx="13" formatCode="0">
                  <c:v>137.89848259023353</c:v>
                </c:pt>
                <c:pt idx="14" formatCode="0">
                  <c:v>142.31399457009513</c:v>
                </c:pt>
                <c:pt idx="15" formatCode="0">
                  <c:v>146.55748661735342</c:v>
                </c:pt>
                <c:pt idx="16" formatCode="0">
                  <c:v>150.23688932597904</c:v>
                </c:pt>
                <c:pt idx="17" formatCode="0">
                  <c:v>153.85005551843511</c:v>
                </c:pt>
                <c:pt idx="18" formatCode="0">
                  <c:v>157.3997274278249</c:v>
                </c:pt>
                <c:pt idx="19" formatCode="0">
                  <c:v>160.54772197638141</c:v>
                </c:pt>
                <c:pt idx="20" formatCode="0">
                  <c:v>163.75867641590904</c:v>
                </c:pt>
              </c:numCache>
            </c:numRef>
          </c:val>
          <c:smooth val="0"/>
          <c:extLst>
            <c:ext xmlns:c16="http://schemas.microsoft.com/office/drawing/2014/chart" uri="{C3380CC4-5D6E-409C-BE32-E72D297353CC}">
              <c16:uniqueId val="{00000003-E168-4D7A-9CDB-898D1C1DAA58}"/>
            </c:ext>
          </c:extLst>
        </c:ser>
        <c:ser>
          <c:idx val="2"/>
          <c:order val="2"/>
          <c:tx>
            <c:strRef>
              <c:f>Sheet1!$A$13</c:f>
              <c:strCache>
                <c:ptCount val="1"/>
                <c:pt idx="0">
                  <c:v>Mērķa scenārijs</c:v>
                </c:pt>
              </c:strCache>
            </c:strRef>
          </c:tx>
          <c:spPr>
            <a:ln w="47625">
              <a:solidFill>
                <a:srgbClr val="C00000"/>
              </a:solidFill>
            </a:ln>
          </c:spPr>
          <c:marker>
            <c:symbol val="none"/>
          </c:marker>
          <c:cat>
            <c:numRef>
              <c:f>Sheet1!$B$10:$V$10</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Sheet1!$B$13:$V$13</c:f>
              <c:numCache>
                <c:formatCode>General</c:formatCode>
                <c:ptCount val="21"/>
                <c:pt idx="12" formatCode="0">
                  <c:v>137.76072186836518</c:v>
                </c:pt>
                <c:pt idx="13" formatCode="0">
                  <c:v>137.89848259023353</c:v>
                </c:pt>
                <c:pt idx="14" formatCode="0">
                  <c:v>144.1646402397717</c:v>
                </c:pt>
                <c:pt idx="15" formatCode="0">
                  <c:v>151.30861484268721</c:v>
                </c:pt>
                <c:pt idx="16" formatCode="0">
                  <c:v>158.83150030226852</c:v>
                </c:pt>
                <c:pt idx="17" formatCode="0">
                  <c:v>166.44721052837701</c:v>
                </c:pt>
                <c:pt idx="18" formatCode="0">
                  <c:v>173.91660635146894</c:v>
                </c:pt>
                <c:pt idx="19" formatCode="0">
                  <c:v>181.22110381823063</c:v>
                </c:pt>
                <c:pt idx="20" formatCode="0">
                  <c:v>188.83239017859631</c:v>
                </c:pt>
              </c:numCache>
            </c:numRef>
          </c:val>
          <c:smooth val="0"/>
          <c:extLst>
            <c:ext xmlns:c16="http://schemas.microsoft.com/office/drawing/2014/chart" uri="{C3380CC4-5D6E-409C-BE32-E72D297353CC}">
              <c16:uniqueId val="{00000004-E168-4D7A-9CDB-898D1C1DAA58}"/>
            </c:ext>
          </c:extLst>
        </c:ser>
        <c:dLbls>
          <c:showLegendKey val="0"/>
          <c:showVal val="0"/>
          <c:showCatName val="0"/>
          <c:showSerName val="0"/>
          <c:showPercent val="0"/>
          <c:showBubbleSize val="0"/>
        </c:dLbls>
        <c:smooth val="0"/>
        <c:axId val="265297168"/>
        <c:axId val="265297952"/>
      </c:lineChart>
      <c:catAx>
        <c:axId val="265297168"/>
        <c:scaling>
          <c:orientation val="minMax"/>
        </c:scaling>
        <c:delete val="0"/>
        <c:axPos val="b"/>
        <c:numFmt formatCode="General" sourceLinked="1"/>
        <c:majorTickMark val="none"/>
        <c:minorTickMark val="none"/>
        <c:tickLblPos val="low"/>
        <c:spPr>
          <a:ln w="3175"/>
        </c:spPr>
        <c:txPr>
          <a:bodyPr rot="0" vert="horz"/>
          <a:lstStyle/>
          <a:p>
            <a:pPr>
              <a:defRPr/>
            </a:pPr>
            <a:endParaRPr lang="lv-LV"/>
          </a:p>
        </c:txPr>
        <c:crossAx val="265297952"/>
        <c:crosses val="autoZero"/>
        <c:auto val="1"/>
        <c:lblAlgn val="ctr"/>
        <c:lblOffset val="100"/>
        <c:noMultiLvlLbl val="1"/>
      </c:catAx>
      <c:valAx>
        <c:axId val="265297952"/>
        <c:scaling>
          <c:orientation val="minMax"/>
          <c:min val="90"/>
        </c:scaling>
        <c:delete val="0"/>
        <c:axPos val="l"/>
        <c:numFmt formatCode="0" sourceLinked="0"/>
        <c:majorTickMark val="out"/>
        <c:minorTickMark val="none"/>
        <c:tickLblPos val="nextTo"/>
        <c:txPr>
          <a:bodyPr/>
          <a:lstStyle/>
          <a:p>
            <a:pPr>
              <a:defRPr sz="1100"/>
            </a:pPr>
            <a:endParaRPr lang="lv-LV"/>
          </a:p>
        </c:txPr>
        <c:crossAx val="265297168"/>
        <c:crosses val="autoZero"/>
        <c:crossBetween val="between"/>
      </c:valAx>
      <c:spPr>
        <a:noFill/>
        <a:ln w="24758">
          <a:noFill/>
        </a:ln>
      </c:spPr>
    </c:plotArea>
    <c:plotVisOnly val="1"/>
    <c:dispBlanksAs val="gap"/>
    <c:showDLblsOverMax val="0"/>
  </c:chart>
  <c:spPr>
    <a:noFill/>
    <a:ln>
      <a:noFill/>
    </a:ln>
  </c:spPr>
  <c:txPr>
    <a:bodyPr/>
    <a:lstStyle/>
    <a:p>
      <a:pPr>
        <a:defRPr sz="1200" b="0" i="0" u="none" strike="noStrike" baseline="0">
          <a:solidFill>
            <a:srgbClr val="000000"/>
          </a:solidFill>
          <a:latin typeface="Gill Sans Nova Cond Lt" panose="020B0306020104020203" pitchFamily="34" charset="0"/>
          <a:ea typeface="Arial"/>
          <a:cs typeface="Arial"/>
        </a:defRPr>
      </a:pPr>
      <a:endParaRPr lang="lv-LV"/>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227121997132762E-2"/>
          <c:y val="1.587304343296669E-2"/>
          <c:w val="0.94324657334499851"/>
          <c:h val="0.96031746031746035"/>
        </c:manualLayout>
      </c:layout>
      <c:scatterChart>
        <c:scatterStyle val="lineMarker"/>
        <c:varyColors val="0"/>
        <c:ser>
          <c:idx val="0"/>
          <c:order val="0"/>
          <c:spPr>
            <a:ln w="25400" cap="rnd">
              <a:noFill/>
              <a:round/>
            </a:ln>
            <a:effectLst/>
          </c:spPr>
          <c:marker>
            <c:symbol val="square"/>
            <c:size val="8"/>
            <c:spPr>
              <a:solidFill>
                <a:srgbClr val="FF0000"/>
              </a:solidFill>
              <a:ln w="12700">
                <a:solidFill>
                  <a:srgbClr val="C00000"/>
                </a:solidFill>
              </a:ln>
              <a:effectLst/>
            </c:spPr>
          </c:marker>
          <c:dPt>
            <c:idx val="0"/>
            <c:marker>
              <c:symbol val="square"/>
              <c:size val="8"/>
              <c:spPr>
                <a:solidFill>
                  <a:srgbClr val="FF0000"/>
                </a:solidFill>
                <a:ln w="12700">
                  <a:solidFill>
                    <a:srgbClr val="C00000"/>
                  </a:solidFill>
                </a:ln>
                <a:effectLst/>
              </c:spPr>
            </c:marker>
            <c:bubble3D val="0"/>
            <c:extLst>
              <c:ext xmlns:c16="http://schemas.microsoft.com/office/drawing/2014/chart" uri="{C3380CC4-5D6E-409C-BE32-E72D297353CC}">
                <c16:uniqueId val="{00000000-C1AF-4D5C-99DE-F7C161A681A9}"/>
              </c:ext>
            </c:extLst>
          </c:dPt>
          <c:dPt>
            <c:idx val="2"/>
            <c:marker>
              <c:symbol val="square"/>
              <c:size val="8"/>
              <c:spPr>
                <a:solidFill>
                  <a:srgbClr val="FF0000"/>
                </a:solidFill>
                <a:ln w="12700">
                  <a:solidFill>
                    <a:srgbClr val="C00000"/>
                  </a:solidFill>
                </a:ln>
                <a:effectLst/>
              </c:spPr>
            </c:marker>
            <c:bubble3D val="0"/>
            <c:extLst>
              <c:ext xmlns:c16="http://schemas.microsoft.com/office/drawing/2014/chart" uri="{C3380CC4-5D6E-409C-BE32-E72D297353CC}">
                <c16:uniqueId val="{00000001-C1AF-4D5C-99DE-F7C161A681A9}"/>
              </c:ext>
            </c:extLst>
          </c:dPt>
          <c:dPt>
            <c:idx val="6"/>
            <c:marker>
              <c:symbol val="square"/>
              <c:size val="8"/>
              <c:spPr>
                <a:solidFill>
                  <a:srgbClr val="FF0000"/>
                </a:solidFill>
                <a:ln w="12700">
                  <a:solidFill>
                    <a:srgbClr val="C00000"/>
                  </a:solidFill>
                </a:ln>
                <a:effectLst/>
              </c:spPr>
            </c:marker>
            <c:bubble3D val="0"/>
            <c:extLst>
              <c:ext xmlns:c16="http://schemas.microsoft.com/office/drawing/2014/chart" uri="{C3380CC4-5D6E-409C-BE32-E72D297353CC}">
                <c16:uniqueId val="{00000002-C1AF-4D5C-99DE-F7C161A681A9}"/>
              </c:ext>
            </c:extLst>
          </c:dPt>
          <c:dPt>
            <c:idx val="15"/>
            <c:marker>
              <c:symbol val="square"/>
              <c:size val="8"/>
              <c:spPr>
                <a:solidFill>
                  <a:srgbClr val="FF0000"/>
                </a:solidFill>
                <a:ln w="12700">
                  <a:solidFill>
                    <a:srgbClr val="C00000"/>
                  </a:solidFill>
                </a:ln>
                <a:effectLst/>
              </c:spPr>
            </c:marker>
            <c:bubble3D val="0"/>
            <c:extLst>
              <c:ext xmlns:c16="http://schemas.microsoft.com/office/drawing/2014/chart" uri="{C3380CC4-5D6E-409C-BE32-E72D297353CC}">
                <c16:uniqueId val="{00000003-C1AF-4D5C-99DE-F7C161A681A9}"/>
              </c:ext>
            </c:extLst>
          </c:dPt>
          <c:dLbls>
            <c:dLbl>
              <c:idx val="0"/>
              <c:tx>
                <c:rich>
                  <a:bodyPr/>
                  <a:lstStyle/>
                  <a:p>
                    <a:fld id="{FDA04341-B98B-4515-B2A7-5885C1EFDAAE}"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1AF-4D5C-99DE-F7C161A681A9}"/>
                </c:ext>
              </c:extLst>
            </c:dLbl>
            <c:dLbl>
              <c:idx val="1"/>
              <c:tx>
                <c:rich>
                  <a:bodyPr/>
                  <a:lstStyle/>
                  <a:p>
                    <a:fld id="{5DD830A6-6EAE-4A00-ACB4-AD725F988A3E}"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1AF-4D5C-99DE-F7C161A681A9}"/>
                </c:ext>
              </c:extLst>
            </c:dLbl>
            <c:dLbl>
              <c:idx val="2"/>
              <c:layout>
                <c:manualLayout>
                  <c:x val="-1.7117933124144104E-3"/>
                  <c:y val="-1.0358809588440493E-2"/>
                </c:manualLayout>
              </c:layout>
              <c:tx>
                <c:rich>
                  <a:bodyPr/>
                  <a:lstStyle/>
                  <a:p>
                    <a:fld id="{F0C0E850-0614-43E8-89E8-D2C2FA75E95D}"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1AF-4D5C-99DE-F7C161A681A9}"/>
                </c:ext>
              </c:extLst>
            </c:dLbl>
            <c:dLbl>
              <c:idx val="3"/>
              <c:tx>
                <c:rich>
                  <a:bodyPr/>
                  <a:lstStyle/>
                  <a:p>
                    <a:fld id="{8136E6CE-2F2A-4516-917B-127A6D462D72}"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1AF-4D5C-99DE-F7C161A681A9}"/>
                </c:ext>
              </c:extLst>
            </c:dLbl>
            <c:dLbl>
              <c:idx val="4"/>
              <c:tx>
                <c:rich>
                  <a:bodyPr/>
                  <a:lstStyle/>
                  <a:p>
                    <a:fld id="{90DAA471-AE0C-41BC-B828-BDEC116CFCE0}"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C1AF-4D5C-99DE-F7C161A681A9}"/>
                </c:ext>
              </c:extLst>
            </c:dLbl>
            <c:dLbl>
              <c:idx val="5"/>
              <c:layout>
                <c:manualLayout>
                  <c:x val="-5.135379937243262E-3"/>
                  <c:y val="0"/>
                </c:manualLayout>
              </c:layout>
              <c:tx>
                <c:rich>
                  <a:bodyPr/>
                  <a:lstStyle/>
                  <a:p>
                    <a:fld id="{7E396D86-AE62-4A1D-92D7-093ED0ECB6C6}"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C1AF-4D5C-99DE-F7C161A681A9}"/>
                </c:ext>
              </c:extLst>
            </c:dLbl>
            <c:dLbl>
              <c:idx val="6"/>
              <c:tx>
                <c:rich>
                  <a:bodyPr/>
                  <a:lstStyle/>
                  <a:p>
                    <a:fld id="{DDCA4BA9-0DCC-4BF4-85C7-3AF1D457C735}"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C1AF-4D5C-99DE-F7C161A681A9}"/>
                </c:ext>
              </c:extLst>
            </c:dLbl>
            <c:dLbl>
              <c:idx val="7"/>
              <c:tx>
                <c:rich>
                  <a:bodyPr/>
                  <a:lstStyle/>
                  <a:p>
                    <a:fld id="{2BBB4C11-6887-4B48-B205-216D02ABCA8E}"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C1AF-4D5C-99DE-F7C161A681A9}"/>
                </c:ext>
              </c:extLst>
            </c:dLbl>
            <c:dLbl>
              <c:idx val="8"/>
              <c:tx>
                <c:rich>
                  <a:bodyPr/>
                  <a:lstStyle/>
                  <a:p>
                    <a:fld id="{3D025047-F3DD-4678-9AF6-4F784B86123A}"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C1AF-4D5C-99DE-F7C161A681A9}"/>
                </c:ext>
              </c:extLst>
            </c:dLbl>
            <c:dLbl>
              <c:idx val="9"/>
              <c:layout>
                <c:manualLayout>
                  <c:x val="-4.9642006060017903E-2"/>
                  <c:y val="-4.5578762189137832E-2"/>
                </c:manualLayout>
              </c:layout>
              <c:tx>
                <c:rich>
                  <a:bodyPr/>
                  <a:lstStyle/>
                  <a:p>
                    <a:fld id="{DA3A95B5-F8C6-41ED-A3AD-6ED46DCDA791}"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C1AF-4D5C-99DE-F7C161A681A9}"/>
                </c:ext>
              </c:extLst>
            </c:dLbl>
            <c:dLbl>
              <c:idx val="10"/>
              <c:tx>
                <c:rich>
                  <a:bodyPr/>
                  <a:lstStyle/>
                  <a:p>
                    <a:fld id="{41AF8573-0FE0-4F73-B9C5-45115849F305}"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1AF-4D5C-99DE-F7C161A681A9}"/>
                </c:ext>
              </c:extLst>
            </c:dLbl>
            <c:dLbl>
              <c:idx val="11"/>
              <c:tx>
                <c:rich>
                  <a:bodyPr/>
                  <a:lstStyle/>
                  <a:p>
                    <a:fld id="{25BF7471-82F5-4290-AE0F-5C4492481B1B}"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C1AF-4D5C-99DE-F7C161A681A9}"/>
                </c:ext>
              </c:extLst>
            </c:dLbl>
            <c:dLbl>
              <c:idx val="12"/>
              <c:tx>
                <c:rich>
                  <a:bodyPr/>
                  <a:lstStyle/>
                  <a:p>
                    <a:fld id="{F2A27B16-87CF-4FFB-81B8-3942D3E214B6}"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1AF-4D5C-99DE-F7C161A681A9}"/>
                </c:ext>
              </c:extLst>
            </c:dLbl>
            <c:dLbl>
              <c:idx val="13"/>
              <c:tx>
                <c:rich>
                  <a:bodyPr/>
                  <a:lstStyle/>
                  <a:p>
                    <a:fld id="{D6CA5DEF-7CED-42C3-A1A8-420B2ADCC168}"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C1AF-4D5C-99DE-F7C161A681A9}"/>
                </c:ext>
              </c:extLst>
            </c:dLbl>
            <c:dLbl>
              <c:idx val="14"/>
              <c:tx>
                <c:rich>
                  <a:bodyPr/>
                  <a:lstStyle/>
                  <a:p>
                    <a:fld id="{ABEE6C8D-B68C-4AD1-B68E-35CC89640E32}"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C1AF-4D5C-99DE-F7C161A681A9}"/>
                </c:ext>
              </c:extLst>
            </c:dLbl>
            <c:dLbl>
              <c:idx val="15"/>
              <c:tx>
                <c:rich>
                  <a:bodyPr/>
                  <a:lstStyle/>
                  <a:p>
                    <a:fld id="{4661C86C-A45C-453A-96F5-256C7E6C71FD}"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1AF-4D5C-99DE-F7C161A681A9}"/>
                </c:ext>
              </c:extLst>
            </c:dLbl>
            <c:dLbl>
              <c:idx val="16"/>
              <c:tx>
                <c:rich>
                  <a:bodyPr/>
                  <a:lstStyle/>
                  <a:p>
                    <a:fld id="{CD5A72E5-38FF-4538-BF64-E52DF2D2514F}"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C1AF-4D5C-99DE-F7C161A681A9}"/>
                </c:ext>
              </c:extLst>
            </c:dLbl>
            <c:dLbl>
              <c:idx val="17"/>
              <c:layout>
                <c:manualLayout>
                  <c:x val="2.2253313061387333E-2"/>
                  <c:y val="-4.1435238353762427E-3"/>
                </c:manualLayout>
              </c:layout>
              <c:tx>
                <c:rich>
                  <a:bodyPr/>
                  <a:lstStyle/>
                  <a:p>
                    <a:fld id="{EEA1DF58-B126-4DAF-A9EA-CAECA928783A}"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C1AF-4D5C-99DE-F7C161A681A9}"/>
                </c:ext>
              </c:extLst>
            </c:dLbl>
            <c:dLbl>
              <c:idx val="18"/>
              <c:tx>
                <c:rich>
                  <a:bodyPr/>
                  <a:lstStyle/>
                  <a:p>
                    <a:fld id="{F0FB3BE5-1963-4116-917A-C82724CE2697}"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C1AF-4D5C-99DE-F7C161A681A9}"/>
                </c:ext>
              </c:extLst>
            </c:dLbl>
            <c:dLbl>
              <c:idx val="19"/>
              <c:tx>
                <c:rich>
                  <a:bodyPr/>
                  <a:lstStyle/>
                  <a:p>
                    <a:fld id="{61FC513B-79EC-4930-AFC0-E2E43EE5E527}"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C1AF-4D5C-99DE-F7C161A681A9}"/>
                </c:ext>
              </c:extLst>
            </c:dLbl>
            <c:dLbl>
              <c:idx val="20"/>
              <c:layout>
                <c:manualLayout>
                  <c:x val="-8.9013252245549374E-2"/>
                  <c:y val="-4.5578762189137832E-2"/>
                </c:manualLayout>
              </c:layout>
              <c:tx>
                <c:rich>
                  <a:bodyPr/>
                  <a:lstStyle/>
                  <a:p>
                    <a:fld id="{153A159B-8499-46E9-9681-6952BAE6BBC6}" type="CELLRANGE">
                      <a:rPr lang="lv-LV"/>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C1AF-4D5C-99DE-F7C161A681A9}"/>
                </c:ext>
              </c:extLst>
            </c:dLbl>
            <c:dLbl>
              <c:idx val="21"/>
              <c:tx>
                <c:rich>
                  <a:bodyPr/>
                  <a:lstStyle/>
                  <a:p>
                    <a:fld id="{17A42508-81F7-4680-A310-91E753A5C8B2}"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C1AF-4D5C-99DE-F7C161A681A9}"/>
                </c:ext>
              </c:extLst>
            </c:dLbl>
            <c:dLbl>
              <c:idx val="22"/>
              <c:tx>
                <c:rich>
                  <a:bodyPr/>
                  <a:lstStyle/>
                  <a:p>
                    <a:fld id="{19025186-4C47-421E-816D-C4AA8ED18799}"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C1AF-4D5C-99DE-F7C161A681A9}"/>
                </c:ext>
              </c:extLst>
            </c:dLbl>
            <c:dLbl>
              <c:idx val="23"/>
              <c:tx>
                <c:rich>
                  <a:bodyPr/>
                  <a:lstStyle/>
                  <a:p>
                    <a:fld id="{6E2A3FE3-5490-4CAD-A546-293FE3F73F12}"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C1AF-4D5C-99DE-F7C161A681A9}"/>
                </c:ext>
              </c:extLst>
            </c:dLbl>
            <c:dLbl>
              <c:idx val="24"/>
              <c:tx>
                <c:rich>
                  <a:bodyPr/>
                  <a:lstStyle/>
                  <a:p>
                    <a:fld id="{563F9C16-7D96-40A8-B390-5E2B2D1FD566}"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C1AF-4D5C-99DE-F7C161A681A9}"/>
                </c:ext>
              </c:extLst>
            </c:dLbl>
            <c:dLbl>
              <c:idx val="25"/>
              <c:tx>
                <c:rich>
                  <a:bodyPr/>
                  <a:lstStyle/>
                  <a:p>
                    <a:fld id="{2064617B-3B2F-4047-8C67-4C45FB153BB5}"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C1AF-4D5C-99DE-F7C161A681A9}"/>
                </c:ext>
              </c:extLst>
            </c:dLbl>
            <c:dLbl>
              <c:idx val="26"/>
              <c:tx>
                <c:rich>
                  <a:bodyPr/>
                  <a:lstStyle/>
                  <a:p>
                    <a:fld id="{333311C6-D565-4165-869D-D0D35B047577}"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C1AF-4D5C-99DE-F7C161A681A9}"/>
                </c:ext>
              </c:extLst>
            </c:dLbl>
            <c:dLbl>
              <c:idx val="27"/>
              <c:tx>
                <c:rich>
                  <a:bodyPr/>
                  <a:lstStyle/>
                  <a:p>
                    <a:fld id="{5D37910D-F0A2-4BA3-B0F2-CAB8BCF7FFB1}"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C1AF-4D5C-99DE-F7C161A681A9}"/>
                </c:ext>
              </c:extLst>
            </c:dLbl>
            <c:dLbl>
              <c:idx val="28"/>
              <c:tx>
                <c:rich>
                  <a:bodyPr/>
                  <a:lstStyle/>
                  <a:p>
                    <a:fld id="{66E8F007-2427-49A5-AD78-EA6CD3AC5972}"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C1AF-4D5C-99DE-F7C161A681A9}"/>
                </c:ext>
              </c:extLst>
            </c:dLbl>
            <c:dLbl>
              <c:idx val="29"/>
              <c:layout>
                <c:manualLayout>
                  <c:x val="-0.11982553186900874"/>
                  <c:y val="-8.2870476707523327E-3"/>
                </c:manualLayout>
              </c:layout>
              <c:tx>
                <c:rich>
                  <a:bodyPr/>
                  <a:lstStyle/>
                  <a:p>
                    <a:fld id="{8B69F52E-0A3E-4D68-A7C6-8BF4EC37B996}"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C1AF-4D5C-99DE-F7C161A681A9}"/>
                </c:ext>
              </c:extLst>
            </c:dLbl>
            <c:dLbl>
              <c:idx val="30"/>
              <c:layout>
                <c:manualLayout>
                  <c:x val="-3.4235866248288208E-3"/>
                  <c:y val="6.2152857530640981E-3"/>
                </c:manualLayout>
              </c:layout>
              <c:tx>
                <c:rich>
                  <a:bodyPr/>
                  <a:lstStyle/>
                  <a:p>
                    <a:fld id="{AC09AB6C-329E-4052-BA42-22A8F87023CA}"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C1AF-4D5C-99DE-F7C161A681A9}"/>
                </c:ext>
              </c:extLst>
            </c:dLbl>
            <c:dLbl>
              <c:idx val="31"/>
              <c:tx>
                <c:rich>
                  <a:bodyPr/>
                  <a:lstStyle/>
                  <a:p>
                    <a:fld id="{4FB29126-119F-4692-9B88-2211972A846C}"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C1AF-4D5C-99DE-F7C161A681A9}"/>
                </c:ext>
              </c:extLst>
            </c:dLbl>
            <c:dLbl>
              <c:idx val="32"/>
              <c:tx>
                <c:rich>
                  <a:bodyPr/>
                  <a:lstStyle/>
                  <a:p>
                    <a:fld id="{B0D3CE55-01FD-4279-BEFE-8F309614D71D}"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C1AF-4D5C-99DE-F7C161A681A9}"/>
                </c:ext>
              </c:extLst>
            </c:dLbl>
            <c:dLbl>
              <c:idx val="33"/>
              <c:tx>
                <c:rich>
                  <a:bodyPr/>
                  <a:lstStyle/>
                  <a:p>
                    <a:fld id="{DE212863-7318-4A6F-AEE5-CBCD135EBBE6}"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C1AF-4D5C-99DE-F7C161A681A9}"/>
                </c:ext>
              </c:extLst>
            </c:dLbl>
            <c:dLbl>
              <c:idx val="34"/>
              <c:tx>
                <c:rich>
                  <a:bodyPr/>
                  <a:lstStyle/>
                  <a:p>
                    <a:fld id="{0D32C783-3FF3-4AF6-B8AF-530B7018A51A}"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C1AF-4D5C-99DE-F7C161A681A9}"/>
                </c:ext>
              </c:extLst>
            </c:dLbl>
            <c:dLbl>
              <c:idx val="35"/>
              <c:tx>
                <c:rich>
                  <a:bodyPr/>
                  <a:lstStyle/>
                  <a:p>
                    <a:fld id="{EC91C01F-6E82-4B16-89E8-E0E99485AF66}"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C1AF-4D5C-99DE-F7C161A681A9}"/>
                </c:ext>
              </c:extLst>
            </c:dLbl>
            <c:dLbl>
              <c:idx val="36"/>
              <c:tx>
                <c:rich>
                  <a:bodyPr/>
                  <a:lstStyle/>
                  <a:p>
                    <a:fld id="{4B8215C0-62DF-4366-A037-86B7B3398EFB}"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C1AF-4D5C-99DE-F7C161A681A9}"/>
                </c:ext>
              </c:extLst>
            </c:dLbl>
            <c:dLbl>
              <c:idx val="37"/>
              <c:tx>
                <c:rich>
                  <a:bodyPr/>
                  <a:lstStyle/>
                  <a:p>
                    <a:fld id="{E11DDCF6-13E2-4E2E-8E9E-84D79E2BF7E1}"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C1AF-4D5C-99DE-F7C161A681A9}"/>
                </c:ext>
              </c:extLst>
            </c:dLbl>
            <c:dLbl>
              <c:idx val="38"/>
              <c:layout>
                <c:manualLayout>
                  <c:x val="-3.4235866248288208E-3"/>
                  <c:y val="-1.0358809588440416E-2"/>
                </c:manualLayout>
              </c:layout>
              <c:tx>
                <c:rich>
                  <a:bodyPr/>
                  <a:lstStyle/>
                  <a:p>
                    <a:fld id="{28EBB43B-96DE-47CE-A1A5-E796830949DF}"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C1AF-4D5C-99DE-F7C161A681A9}"/>
                </c:ext>
              </c:extLst>
            </c:dLbl>
            <c:dLbl>
              <c:idx val="39"/>
              <c:tx>
                <c:rich>
                  <a:bodyPr/>
                  <a:lstStyle/>
                  <a:p>
                    <a:fld id="{BF0FCB3C-05F3-4570-9E68-036B440F489F}"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C1AF-4D5C-99DE-F7C161A681A9}"/>
                </c:ext>
              </c:extLst>
            </c:dLbl>
            <c:dLbl>
              <c:idx val="40"/>
              <c:tx>
                <c:rich>
                  <a:bodyPr/>
                  <a:lstStyle/>
                  <a:p>
                    <a:fld id="{5F3FDD06-5914-4399-9DA9-85E007E589DC}"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C1AF-4D5C-99DE-F7C161A681A9}"/>
                </c:ext>
              </c:extLst>
            </c:dLbl>
            <c:dLbl>
              <c:idx val="41"/>
              <c:layout>
                <c:manualLayout>
                  <c:x val="-1.7117933124144104E-3"/>
                  <c:y val="1.8645857259192749E-2"/>
                </c:manualLayout>
              </c:layout>
              <c:tx>
                <c:rich>
                  <a:bodyPr/>
                  <a:lstStyle/>
                  <a:p>
                    <a:fld id="{B7330306-E9EC-4A7E-AA24-23A1E5FE8BE3}"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9-C1AF-4D5C-99DE-F7C161A681A9}"/>
                </c:ext>
              </c:extLst>
            </c:dLbl>
            <c:dLbl>
              <c:idx val="42"/>
              <c:tx>
                <c:rich>
                  <a:bodyPr/>
                  <a:lstStyle/>
                  <a:p>
                    <a:fld id="{01D8968D-5B1B-44F4-AA90-E91E08F647B3}"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C1AF-4D5C-99DE-F7C161A681A9}"/>
                </c:ext>
              </c:extLst>
            </c:dLbl>
            <c:dLbl>
              <c:idx val="43"/>
              <c:tx>
                <c:rich>
                  <a:bodyPr/>
                  <a:lstStyle/>
                  <a:p>
                    <a:fld id="{13FDCA8F-756A-483D-9D2B-54B65E03C7FB}"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C1AF-4D5C-99DE-F7C161A681A9}"/>
                </c:ext>
              </c:extLst>
            </c:dLbl>
            <c:dLbl>
              <c:idx val="44"/>
              <c:tx>
                <c:rich>
                  <a:bodyPr/>
                  <a:lstStyle/>
                  <a:p>
                    <a:fld id="{00EB8DD6-32C2-4620-A0DA-A60C4FD3DE8F}"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C-C1AF-4D5C-99DE-F7C161A681A9}"/>
                </c:ext>
              </c:extLst>
            </c:dLbl>
            <c:dLbl>
              <c:idx val="45"/>
              <c:tx>
                <c:rich>
                  <a:bodyPr/>
                  <a:lstStyle/>
                  <a:p>
                    <a:fld id="{90314418-F7F7-4F9C-A993-3D4A51E9D139}"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C1AF-4D5C-99DE-F7C161A681A9}"/>
                </c:ext>
              </c:extLst>
            </c:dLbl>
            <c:dLbl>
              <c:idx val="46"/>
              <c:layout>
                <c:manualLayout>
                  <c:x val="-0.13351987836832402"/>
                  <c:y val="-3.3148190683009331E-2"/>
                </c:manualLayout>
              </c:layout>
              <c:tx>
                <c:rich>
                  <a:bodyPr/>
                  <a:lstStyle/>
                  <a:p>
                    <a:fld id="{14731B9E-FB3F-4467-9A11-3753141788F6}"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E-C1AF-4D5C-99DE-F7C161A681A9}"/>
                </c:ext>
              </c:extLst>
            </c:dLbl>
            <c:dLbl>
              <c:idx val="47"/>
              <c:tx>
                <c:rich>
                  <a:bodyPr/>
                  <a:lstStyle/>
                  <a:p>
                    <a:fld id="{7644693D-3F72-45DE-87A3-0764D85FBFA7}"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C1AF-4D5C-99DE-F7C161A681A9}"/>
                </c:ext>
              </c:extLst>
            </c:dLbl>
            <c:dLbl>
              <c:idx val="48"/>
              <c:layout>
                <c:manualLayout>
                  <c:x val="-8.7301458933134957E-2"/>
                  <c:y val="-7.2511667119082912E-2"/>
                </c:manualLayout>
              </c:layout>
              <c:tx>
                <c:rich>
                  <a:bodyPr/>
                  <a:lstStyle/>
                  <a:p>
                    <a:fld id="{EA18C2C2-6485-4A7C-8073-D649008ED1EA}"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0-C1AF-4D5C-99DE-F7C161A681A9}"/>
                </c:ext>
              </c:extLst>
            </c:dLbl>
            <c:dLbl>
              <c:idx val="49"/>
              <c:tx>
                <c:rich>
                  <a:bodyPr/>
                  <a:lstStyle/>
                  <a:p>
                    <a:fld id="{7E656617-A9CB-450C-BF1A-FA216CDC726F}"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1-C1AF-4D5C-99DE-F7C161A681A9}"/>
                </c:ext>
              </c:extLst>
            </c:dLbl>
            <c:dLbl>
              <c:idx val="50"/>
              <c:layout>
                <c:manualLayout>
                  <c:x val="-0.14379063824281046"/>
                  <c:y val="-4.5578762189137832E-2"/>
                </c:manualLayout>
              </c:layout>
              <c:tx>
                <c:rich>
                  <a:bodyPr/>
                  <a:lstStyle/>
                  <a:p>
                    <a:fld id="{09157E1D-A179-4B8A-86EC-E0FC45DA4124}" type="CELLRANGE">
                      <a:rPr lang="lv-LV"/>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2-C1AF-4D5C-99DE-F7C161A681A9}"/>
                </c:ext>
              </c:extLst>
            </c:dLbl>
            <c:dLbl>
              <c:idx val="51"/>
              <c:tx>
                <c:rich>
                  <a:bodyPr/>
                  <a:lstStyle/>
                  <a:p>
                    <a:fld id="{BEBBCFBC-E954-4035-BF51-96F3470FC76E}"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3-C1AF-4D5C-99DE-F7C161A681A9}"/>
                </c:ext>
              </c:extLst>
            </c:dLbl>
            <c:dLbl>
              <c:idx val="52"/>
              <c:tx>
                <c:rich>
                  <a:bodyPr/>
                  <a:lstStyle/>
                  <a:p>
                    <a:fld id="{07BB9F10-B6A9-4801-83DD-1117172C75C5}"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4-C1AF-4D5C-99DE-F7C161A681A9}"/>
                </c:ext>
              </c:extLst>
            </c:dLbl>
            <c:dLbl>
              <c:idx val="53"/>
              <c:tx>
                <c:rich>
                  <a:bodyPr/>
                  <a:lstStyle/>
                  <a:p>
                    <a:fld id="{CEDC672B-D729-4576-8962-0DB22605E309}"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5-C1AF-4D5C-99DE-F7C161A681A9}"/>
                </c:ext>
              </c:extLst>
            </c:dLbl>
            <c:dLbl>
              <c:idx val="54"/>
              <c:tx>
                <c:rich>
                  <a:bodyPr/>
                  <a:lstStyle/>
                  <a:p>
                    <a:fld id="{87A2EA6A-2E9B-4860-B919-9F0400F28C38}"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6-C1AF-4D5C-99DE-F7C161A681A9}"/>
                </c:ext>
              </c:extLst>
            </c:dLbl>
            <c:dLbl>
              <c:idx val="55"/>
              <c:layout>
                <c:manualLayout>
                  <c:x val="6.8471732496575783E-3"/>
                  <c:y val="-2.0717619176880832E-3"/>
                </c:manualLayout>
              </c:layout>
              <c:tx>
                <c:rich>
                  <a:bodyPr/>
                  <a:lstStyle/>
                  <a:p>
                    <a:fld id="{C7042CB3-0D6C-42AA-8899-D3E2C02CB75C}"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7-C1AF-4D5C-99DE-F7C161A681A9}"/>
                </c:ext>
              </c:extLst>
            </c:dLbl>
            <c:dLbl>
              <c:idx val="56"/>
              <c:layout>
                <c:manualLayout>
                  <c:x val="-0.11469015193176549"/>
                  <c:y val="-2.9004666847633243E-2"/>
                </c:manualLayout>
              </c:layout>
              <c:tx>
                <c:rich>
                  <a:bodyPr/>
                  <a:lstStyle/>
                  <a:p>
                    <a:fld id="{5807E0BA-EEFE-495C-8993-5377A60EBF97}"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8-C1AF-4D5C-99DE-F7C161A681A9}"/>
                </c:ext>
              </c:extLst>
            </c:dLbl>
            <c:dLbl>
              <c:idx val="57"/>
              <c:tx>
                <c:rich>
                  <a:bodyPr/>
                  <a:lstStyle/>
                  <a:p>
                    <a:fld id="{DA1C99FE-DB7A-481C-92AB-B9E43E558C8C}"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9-C1AF-4D5C-99DE-F7C161A681A9}"/>
                </c:ext>
              </c:extLst>
            </c:dLbl>
            <c:dLbl>
              <c:idx val="5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A-C1AF-4D5C-99DE-F7C161A681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Gill Sans Nova Cond Lt" panose="020B0306020104020203" pitchFamily="34" charset="0"/>
                    <a:ea typeface="+mn-ea"/>
                    <a:cs typeface="+mn-cs"/>
                  </a:defRPr>
                </a:pPr>
                <a:endParaRPr lang="lv-LV"/>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Sheet1!$A$2:$A$62</c:f>
              <c:numCache>
                <c:formatCode>0</c:formatCode>
                <c:ptCount val="59"/>
                <c:pt idx="0">
                  <c:v>52.102424997384269</c:v>
                </c:pt>
                <c:pt idx="1">
                  <c:v>91.520045215064911</c:v>
                </c:pt>
                <c:pt idx="2">
                  <c:v>109.94221152038072</c:v>
                </c:pt>
                <c:pt idx="3">
                  <c:v>174.06281859906741</c:v>
                </c:pt>
                <c:pt idx="4">
                  <c:v>93.583240947427299</c:v>
                </c:pt>
                <c:pt idx="5">
                  <c:v>80.120748773852057</c:v>
                </c:pt>
                <c:pt idx="6">
                  <c:v>45.824582389756536</c:v>
                </c:pt>
                <c:pt idx="7">
                  <c:v>110.66272515994595</c:v>
                </c:pt>
                <c:pt idx="8">
                  <c:v>81.879562687324835</c:v>
                </c:pt>
                <c:pt idx="9">
                  <c:v>98.039229414864081</c:v>
                </c:pt>
                <c:pt idx="10">
                  <c:v>100.94412438774825</c:v>
                </c:pt>
                <c:pt idx="11">
                  <c:v>175.49850842666174</c:v>
                </c:pt>
                <c:pt idx="12">
                  <c:v>86.621353237679415</c:v>
                </c:pt>
                <c:pt idx="13">
                  <c:v>117.27302959818657</c:v>
                </c:pt>
                <c:pt idx="14">
                  <c:v>123.95211466375444</c:v>
                </c:pt>
                <c:pt idx="15">
                  <c:v>84.382808779370734</c:v>
                </c:pt>
                <c:pt idx="16">
                  <c:v>194.93008249906097</c:v>
                </c:pt>
                <c:pt idx="17">
                  <c:v>102.83882040185539</c:v>
                </c:pt>
                <c:pt idx="18">
                  <c:v>78.929917308608154</c:v>
                </c:pt>
                <c:pt idx="19">
                  <c:v>77.213346881515193</c:v>
                </c:pt>
                <c:pt idx="20">
                  <c:v>66.014695097003468</c:v>
                </c:pt>
                <c:pt idx="21">
                  <c:v>87.763776344151211</c:v>
                </c:pt>
                <c:pt idx="22">
                  <c:v>158.56809378955296</c:v>
                </c:pt>
                <c:pt idx="23">
                  <c:v>108.13076426773182</c:v>
                </c:pt>
                <c:pt idx="24">
                  <c:v>124.99651175909874</c:v>
                </c:pt>
                <c:pt idx="25">
                  <c:v>103.08668932558682</c:v>
                </c:pt>
                <c:pt idx="26">
                  <c:v>78.080653752927631</c:v>
                </c:pt>
                <c:pt idx="27">
                  <c:v>95.447947394048512</c:v>
                </c:pt>
                <c:pt idx="28">
                  <c:v>142.84080795177644</c:v>
                </c:pt>
                <c:pt idx="29">
                  <c:v>66.688550193039688</c:v>
                </c:pt>
                <c:pt idx="30">
                  <c:v>109.2391376466675</c:v>
                </c:pt>
                <c:pt idx="31">
                  <c:v>126.18139149860514</c:v>
                </c:pt>
                <c:pt idx="32">
                  <c:v>95.86021194632832</c:v>
                </c:pt>
                <c:pt idx="33">
                  <c:v>99.648104687379444</c:v>
                </c:pt>
                <c:pt idx="34">
                  <c:v>70.783833027590148</c:v>
                </c:pt>
                <c:pt idx="35">
                  <c:v>45.78557039125463</c:v>
                </c:pt>
                <c:pt idx="36">
                  <c:v>55.445590878514885</c:v>
                </c:pt>
                <c:pt idx="37">
                  <c:v>141.1469253474163</c:v>
                </c:pt>
                <c:pt idx="38">
                  <c:v>229.10348571153861</c:v>
                </c:pt>
                <c:pt idx="39">
                  <c:v>130.04631853821346</c:v>
                </c:pt>
                <c:pt idx="40">
                  <c:v>160.91007673923855</c:v>
                </c:pt>
                <c:pt idx="41">
                  <c:v>233.63635513908355</c:v>
                </c:pt>
                <c:pt idx="42">
                  <c:v>228.07495937347423</c:v>
                </c:pt>
                <c:pt idx="43">
                  <c:v>92.616725917593385</c:v>
                </c:pt>
                <c:pt idx="44">
                  <c:v>82.645161247281791</c:v>
                </c:pt>
                <c:pt idx="45">
                  <c:v>102.8477589029051</c:v>
                </c:pt>
                <c:pt idx="46">
                  <c:v>81.142654673114109</c:v>
                </c:pt>
                <c:pt idx="47">
                  <c:v>221.35731408883262</c:v>
                </c:pt>
                <c:pt idx="48">
                  <c:v>77.355673338460434</c:v>
                </c:pt>
                <c:pt idx="49">
                  <c:v>101.32928373220329</c:v>
                </c:pt>
                <c:pt idx="50">
                  <c:v>53.5014936530293</c:v>
                </c:pt>
                <c:pt idx="51">
                  <c:v>127.00402506821391</c:v>
                </c:pt>
                <c:pt idx="52">
                  <c:v>55.910396076441671</c:v>
                </c:pt>
                <c:pt idx="53">
                  <c:v>97.650080375461883</c:v>
                </c:pt>
                <c:pt idx="54">
                  <c:v>45.483202763411867</c:v>
                </c:pt>
                <c:pt idx="55">
                  <c:v>88.671204252583465</c:v>
                </c:pt>
                <c:pt idx="56">
                  <c:v>42.216401083504316</c:v>
                </c:pt>
                <c:pt idx="57">
                  <c:v>85.692631151425928</c:v>
                </c:pt>
              </c:numCache>
            </c:numRef>
          </c:xVal>
          <c:yVal>
            <c:numRef>
              <c:f>Sheet1!$B$2:$B$62</c:f>
              <c:numCache>
                <c:formatCode>0</c:formatCode>
                <c:ptCount val="59"/>
                <c:pt idx="0">
                  <c:v>-15.675892633654342</c:v>
                </c:pt>
                <c:pt idx="1">
                  <c:v>24.868760908581081</c:v>
                </c:pt>
                <c:pt idx="2">
                  <c:v>44.758631892044804</c:v>
                </c:pt>
                <c:pt idx="3">
                  <c:v>-6.2043795620438118</c:v>
                </c:pt>
                <c:pt idx="4">
                  <c:v>1.3521360431356442</c:v>
                </c:pt>
                <c:pt idx="5">
                  <c:v>-11.521994882571889</c:v>
                </c:pt>
                <c:pt idx="6">
                  <c:v>-28.212923574310039</c:v>
                </c:pt>
                <c:pt idx="7">
                  <c:v>1.7565132586879599</c:v>
                </c:pt>
                <c:pt idx="8">
                  <c:v>-0.87058448435179514</c:v>
                </c:pt>
                <c:pt idx="9">
                  <c:v>36.101195365153046</c:v>
                </c:pt>
                <c:pt idx="10">
                  <c:v>11.271004755056708</c:v>
                </c:pt>
                <c:pt idx="11">
                  <c:v>29.346272945837939</c:v>
                </c:pt>
                <c:pt idx="12">
                  <c:v>27.449526302381557</c:v>
                </c:pt>
                <c:pt idx="13">
                  <c:v>36.855685974923034</c:v>
                </c:pt>
                <c:pt idx="14">
                  <c:v>-79.153894845871719</c:v>
                </c:pt>
                <c:pt idx="15">
                  <c:v>31.297103970464377</c:v>
                </c:pt>
                <c:pt idx="16">
                  <c:v>83.681279690976424</c:v>
                </c:pt>
                <c:pt idx="17">
                  <c:v>41.761883515955532</c:v>
                </c:pt>
                <c:pt idx="18">
                  <c:v>16.02984748977461</c:v>
                </c:pt>
                <c:pt idx="19">
                  <c:v>15.955365305298713</c:v>
                </c:pt>
                <c:pt idx="20">
                  <c:v>21.700113052723481</c:v>
                </c:pt>
                <c:pt idx="21">
                  <c:v>-29.611629302005767</c:v>
                </c:pt>
                <c:pt idx="22">
                  <c:v>-14.646053702196909</c:v>
                </c:pt>
                <c:pt idx="23">
                  <c:v>0.30211480362535781</c:v>
                </c:pt>
                <c:pt idx="24">
                  <c:v>-9.1447338442929151</c:v>
                </c:pt>
                <c:pt idx="25">
                  <c:v>3.7231957954640933</c:v>
                </c:pt>
                <c:pt idx="26">
                  <c:v>6.4547518650664983</c:v>
                </c:pt>
                <c:pt idx="27">
                  <c:v>5.1945702307430395</c:v>
                </c:pt>
                <c:pt idx="28">
                  <c:v>3.304257717546875</c:v>
                </c:pt>
                <c:pt idx="29">
                  <c:v>-11.689233468501442</c:v>
                </c:pt>
                <c:pt idx="30">
                  <c:v>-16.74692725914619</c:v>
                </c:pt>
                <c:pt idx="31">
                  <c:v>-53.067537689014252</c:v>
                </c:pt>
                <c:pt idx="32">
                  <c:v>-7.2134642011860137</c:v>
                </c:pt>
                <c:pt idx="33">
                  <c:v>-23.932301298937801</c:v>
                </c:pt>
                <c:pt idx="34">
                  <c:v>-38.521002662693959</c:v>
                </c:pt>
                <c:pt idx="35">
                  <c:v>2.7280477408354642</c:v>
                </c:pt>
                <c:pt idx="36">
                  <c:v>-21.663736565642438</c:v>
                </c:pt>
                <c:pt idx="37">
                  <c:v>73.072917084580382</c:v>
                </c:pt>
                <c:pt idx="38">
                  <c:v>-11.787878542782721</c:v>
                </c:pt>
                <c:pt idx="39">
                  <c:v>161.91621716163871</c:v>
                </c:pt>
                <c:pt idx="40">
                  <c:v>-23.972382428261341</c:v>
                </c:pt>
                <c:pt idx="41">
                  <c:v>-13.255222029166092</c:v>
                </c:pt>
                <c:pt idx="42">
                  <c:v>55.966720385287289</c:v>
                </c:pt>
                <c:pt idx="43">
                  <c:v>22.418270822952309</c:v>
                </c:pt>
                <c:pt idx="44">
                  <c:v>11.520015148496583</c:v>
                </c:pt>
                <c:pt idx="45">
                  <c:v>14.31621704918615</c:v>
                </c:pt>
                <c:pt idx="46">
                  <c:v>54.734892005080013</c:v>
                </c:pt>
                <c:pt idx="47">
                  <c:v>49.558139758481218</c:v>
                </c:pt>
                <c:pt idx="48">
                  <c:v>19.72508298000389</c:v>
                </c:pt>
                <c:pt idx="49">
                  <c:v>-12.569508841658177</c:v>
                </c:pt>
                <c:pt idx="50">
                  <c:v>16.710017133327042</c:v>
                </c:pt>
                <c:pt idx="51">
                  <c:v>-1.115785622827886</c:v>
                </c:pt>
                <c:pt idx="52">
                  <c:v>-2.6926877470355635</c:v>
                </c:pt>
                <c:pt idx="53">
                  <c:v>5.4711758025748054</c:v>
                </c:pt>
                <c:pt idx="54">
                  <c:v>46.102682252814361</c:v>
                </c:pt>
                <c:pt idx="55">
                  <c:v>-6.0900985590958925</c:v>
                </c:pt>
                <c:pt idx="56">
                  <c:v>7.6380627741522176</c:v>
                </c:pt>
                <c:pt idx="57">
                  <c:v>7.4017743979721189</c:v>
                </c:pt>
              </c:numCache>
            </c:numRef>
          </c:yVal>
          <c:smooth val="0"/>
          <c:extLst>
            <c:ext xmlns:c15="http://schemas.microsoft.com/office/drawing/2012/chart" uri="{02D57815-91ED-43cb-92C2-25804820EDAC}">
              <c15:datalabelsRange>
                <c15:f>Sheet1!$H$2:$H$61</c15:f>
                <c15:dlblRangeCache>
                  <c:ptCount val="58"/>
                  <c:pt idx="0">
                    <c:v>A01-Augkopība un lopkopība</c:v>
                  </c:pt>
                  <c:pt idx="1">
                    <c:v>A02-Mežsaimniecība</c:v>
                  </c:pt>
                  <c:pt idx="2">
                    <c:v>A03-Zivsaimniecība</c:v>
                  </c:pt>
                  <c:pt idx="3">
                    <c:v>B-Ieguves rūpniecība</c:v>
                  </c:pt>
                  <c:pt idx="4">
                    <c:v>C-Apstrādes rūpniecība</c:v>
                  </c:pt>
                  <c:pt idx="5">
                    <c:v>C10-C12-Pārtikas ražošana</c:v>
                  </c:pt>
                  <c:pt idx="6">
                    <c:v>C13-C15-Vieglā rūpniecība</c:v>
                  </c:pt>
                  <c:pt idx="7">
                    <c:v>C16-Kokapstrāde</c:v>
                  </c:pt>
                  <c:pt idx="8">
                    <c:v>C17-Papīra ražošana</c:v>
                  </c:pt>
                  <c:pt idx="9">
                    <c:v>C18-Poligrāfija</c:v>
                  </c:pt>
                  <c:pt idx="10">
                    <c:v>C20-Ķīmiskā rūpniecība</c:v>
                  </c:pt>
                  <c:pt idx="11">
                    <c:v>C21-Farmācija</c:v>
                  </c:pt>
                  <c:pt idx="12">
                    <c:v>C22-Gumijas, plastmasas ražošana</c:v>
                  </c:pt>
                  <c:pt idx="13">
                    <c:v>C23-Nemetālisko minerālu ražošana</c:v>
                  </c:pt>
                  <c:pt idx="14">
                    <c:v>C24-Metālu ražošana</c:v>
                  </c:pt>
                  <c:pt idx="15">
                    <c:v>C25-Metālapstrāde</c:v>
                  </c:pt>
                  <c:pt idx="16">
                    <c:v>C26-Datoru, elektronisko iekārtu ražošana</c:v>
                  </c:pt>
                  <c:pt idx="17">
                    <c:v>C27-Elektrisko iekārtu ražošana</c:v>
                  </c:pt>
                  <c:pt idx="18">
                    <c:v>C28-Mašīnu un iekārtu ražošana</c:v>
                  </c:pt>
                  <c:pt idx="19">
                    <c:v>C29-C30-Transportlīdzekļu ražošana</c:v>
                  </c:pt>
                  <c:pt idx="20">
                    <c:v>C31-C32-Mēbeļu ražošana</c:v>
                  </c:pt>
                  <c:pt idx="21">
                    <c:v>C33-Iekārtu remonts, uzstādīšana</c:v>
                  </c:pt>
                  <c:pt idx="22">
                    <c:v>D-Enerģētika</c:v>
                  </c:pt>
                  <c:pt idx="23">
                    <c:v>E-Ūdens apgāde</c:v>
                  </c:pt>
                  <c:pt idx="24">
                    <c:v>E36-Ūdens apgāde</c:v>
                  </c:pt>
                  <c:pt idx="25">
                    <c:v>E37-E39-Notekūdeņu, atkritumu savākšana</c:v>
                  </c:pt>
                  <c:pt idx="26">
                    <c:v>F-Būvniecība</c:v>
                  </c:pt>
                  <c:pt idx="27">
                    <c:v>G45-Auto tirdzniecība</c:v>
                  </c:pt>
                  <c:pt idx="28">
                    <c:v>G46-Vairumtirdzniecība</c:v>
                  </c:pt>
                  <c:pt idx="29">
                    <c:v>G47-Mazumtirdzniecība</c:v>
                  </c:pt>
                  <c:pt idx="30">
                    <c:v>H49-Sauszemes transports</c:v>
                  </c:pt>
                  <c:pt idx="31">
                    <c:v>H50-Ūdens transports</c:v>
                  </c:pt>
                  <c:pt idx="32">
                    <c:v>H51-Gaisa transports</c:v>
                  </c:pt>
                  <c:pt idx="33">
                    <c:v>H52-Uzglabāšanas un transporta palīgdarbības</c:v>
                  </c:pt>
                  <c:pt idx="34">
                    <c:v>H53-Pasta un kurjeru darbība</c:v>
                  </c:pt>
                  <c:pt idx="35">
                    <c:v>I-Izmitināšana, ēdināšana</c:v>
                  </c:pt>
                  <c:pt idx="36">
                    <c:v>J58-Izdevējdarbība</c:v>
                  </c:pt>
                  <c:pt idx="37">
                    <c:v>J59-J60-Kino, radio, TV</c:v>
                  </c:pt>
                  <c:pt idx="38">
                    <c:v>J61-Telekomunikācija</c:v>
                  </c:pt>
                  <c:pt idx="39">
                    <c:v>J62-J63-Datorprogrammēšana</c:v>
                  </c:pt>
                  <c:pt idx="40">
                    <c:v>K64-Finanšu pakalpojumi</c:v>
                  </c:pt>
                  <c:pt idx="41">
                    <c:v>K65-Apdrošināšana</c:v>
                  </c:pt>
                  <c:pt idx="42">
                    <c:v>K66-Finanšu pakalpojumus papildinošas darbības</c:v>
                  </c:pt>
                  <c:pt idx="43">
                    <c:v>M69-M70-Juridiskie, grāmatvedības pakalpojumi</c:v>
                  </c:pt>
                  <c:pt idx="44">
                    <c:v>M71-Arhitektūra, inženiertehniski pakalpojumi</c:v>
                  </c:pt>
                  <c:pt idx="45">
                    <c:v>M73-Reklāma un tirgus izpēte</c:v>
                  </c:pt>
                  <c:pt idx="46">
                    <c:v>M74-M75-Citi profesionālie pakalpojumi</c:v>
                  </c:pt>
                  <c:pt idx="47">
                    <c:v>N77-Iznomāšana, līzings</c:v>
                  </c:pt>
                  <c:pt idx="48">
                    <c:v>N78-Darbaspēka meklēšana</c:v>
                  </c:pt>
                  <c:pt idx="49">
                    <c:v>N79-Ceļojumu biroji</c:v>
                  </c:pt>
                  <c:pt idx="50">
                    <c:v>N80-N82-Apsardze, uzņēmumu palīgdarbības</c:v>
                  </c:pt>
                  <c:pt idx="51">
                    <c:v>O-Valsts pārvalde un aizsardzība</c:v>
                  </c:pt>
                  <c:pt idx="52">
                    <c:v>P-Izglītība</c:v>
                  </c:pt>
                  <c:pt idx="53">
                    <c:v>Q86-Veselības aizsardzība</c:v>
                  </c:pt>
                  <c:pt idx="54">
                    <c:v>Q87-Q88-Sociālā aprūpe</c:v>
                  </c:pt>
                  <c:pt idx="55">
                    <c:v>R90-R92-Radošas un izklaides darbības</c:v>
                  </c:pt>
                  <c:pt idx="56">
                    <c:v>R93-Sports, izklaide un atpūta</c:v>
                  </c:pt>
                  <c:pt idx="57">
                    <c:v>MNST-Citi komercpakalpojumi</c:v>
                  </c:pt>
                </c15:dlblRangeCache>
              </c15:datalabelsRange>
            </c:ext>
            <c:ext xmlns:c16="http://schemas.microsoft.com/office/drawing/2014/chart" uri="{C3380CC4-5D6E-409C-BE32-E72D297353CC}">
              <c16:uniqueId val="{0000003B-C1AF-4D5C-99DE-F7C161A681A9}"/>
            </c:ext>
          </c:extLst>
        </c:ser>
        <c:dLbls>
          <c:showLegendKey val="0"/>
          <c:showVal val="0"/>
          <c:showCatName val="0"/>
          <c:showSerName val="0"/>
          <c:showPercent val="0"/>
          <c:showBubbleSize val="0"/>
        </c:dLbls>
        <c:axId val="114436432"/>
        <c:axId val="114432168"/>
      </c:scatterChart>
      <c:valAx>
        <c:axId val="114436432"/>
        <c:scaling>
          <c:orientation val="minMax"/>
          <c:max val="350"/>
          <c:min val="0"/>
        </c:scaling>
        <c:delete val="0"/>
        <c:axPos val="b"/>
        <c:majorGridlines>
          <c:spPr>
            <a:ln w="3175" cap="flat" cmpd="sng" algn="ctr">
              <a:solidFill>
                <a:schemeClr val="tx1">
                  <a:lumMod val="15000"/>
                  <a:lumOff val="85000"/>
                </a:schemeClr>
              </a:solidFill>
              <a:round/>
            </a:ln>
            <a:effectLst/>
          </c:spPr>
        </c:majorGridlines>
        <c:numFmt formatCode="0" sourceLinked="1"/>
        <c:majorTickMark val="none"/>
        <c:minorTickMark val="none"/>
        <c:tickLblPos val="low"/>
        <c:spPr>
          <a:noFill/>
          <a:ln w="38100" cap="flat" cmpd="sng" algn="ctr">
            <a:solidFill>
              <a:srgbClr val="C00000"/>
            </a:solidFill>
            <a:prstDash val="solid"/>
            <a:round/>
          </a:ln>
          <a:effectLst/>
        </c:spPr>
        <c:txPr>
          <a:bodyPr rot="-60000000" spcFirstLastPara="1" vertOverflow="ellipsis" vert="horz" wrap="square" anchor="ctr" anchorCtr="1"/>
          <a:lstStyle/>
          <a:p>
            <a:pPr>
              <a:defRPr sz="1100" b="0" i="0" u="none" strike="noStrike" kern="1200" baseline="0">
                <a:solidFill>
                  <a:srgbClr val="C00000"/>
                </a:solidFill>
                <a:latin typeface="Gill Sans Nova Cond Lt" panose="020B0306020104020203" pitchFamily="34" charset="0"/>
                <a:ea typeface="+mn-ea"/>
                <a:cs typeface="+mn-cs"/>
              </a:defRPr>
            </a:pPr>
            <a:endParaRPr lang="lv-LV"/>
          </a:p>
        </c:txPr>
        <c:crossAx val="114432168"/>
        <c:crosses val="autoZero"/>
        <c:crossBetween val="midCat"/>
        <c:majorUnit val="25"/>
      </c:valAx>
      <c:valAx>
        <c:axId val="114432168"/>
        <c:scaling>
          <c:orientation val="minMax"/>
          <c:min val="-7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low"/>
        <c:spPr>
          <a:noFill/>
          <a:ln w="38100" cap="flat" cmpd="sng" algn="ctr">
            <a:solidFill>
              <a:srgbClr val="0070C0"/>
            </a:solidFill>
            <a:prstDash val="solid"/>
            <a:round/>
          </a:ln>
          <a:effectLst/>
        </c:spPr>
        <c:txPr>
          <a:bodyPr rot="-60000000" spcFirstLastPara="1" vertOverflow="ellipsis" vert="horz" wrap="square" anchor="ctr" anchorCtr="1"/>
          <a:lstStyle/>
          <a:p>
            <a:pPr>
              <a:defRPr sz="1100" b="0" i="0" u="none" strike="noStrike" kern="1200" baseline="0">
                <a:solidFill>
                  <a:schemeClr val="accent1"/>
                </a:solidFill>
                <a:latin typeface="Gill Sans Nova Cond Lt" panose="020B0306020104020203" pitchFamily="34" charset="0"/>
                <a:ea typeface="+mn-ea"/>
                <a:cs typeface="+mn-cs"/>
              </a:defRPr>
            </a:pPr>
            <a:endParaRPr lang="lv-LV"/>
          </a:p>
        </c:txPr>
        <c:crossAx val="114436432"/>
        <c:crossesAt val="100"/>
        <c:crossBetween val="midCat"/>
        <c:majorUnit val="25"/>
      </c:valAx>
      <c:spPr>
        <a:solidFill>
          <a:schemeClr val="bg1"/>
        </a:solid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85000"/>
      </a:schemeClr>
    </a:solidFill>
    <a:ln w="9525" cap="flat" cmpd="sng" algn="ctr">
      <a:noFill/>
      <a:round/>
    </a:ln>
    <a:effectLst/>
  </c:spPr>
  <c:txPr>
    <a:bodyPr/>
    <a:lstStyle/>
    <a:p>
      <a:pPr>
        <a:defRPr sz="1000">
          <a:latin typeface="Gill Sans Nova Cond Lt" panose="020B0306020104020203" pitchFamily="34" charset="0"/>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4.1192384906648845E-2"/>
          <c:y val="2.0805408410476574E-2"/>
          <c:w val="0.94604851101016374"/>
          <c:h val="0.7275950079040101"/>
        </c:manualLayout>
      </c:layout>
      <c:barChart>
        <c:barDir val="col"/>
        <c:grouping val="stacked"/>
        <c:varyColors val="0"/>
        <c:ser>
          <c:idx val="4"/>
          <c:order val="4"/>
          <c:tx>
            <c:strRef>
              <c:f>Sheet1!$F$1</c:f>
              <c:strCache>
                <c:ptCount val="1"/>
                <c:pt idx="0">
                  <c:v>Column2</c:v>
                </c:pt>
              </c:strCache>
            </c:strRef>
          </c:tx>
          <c:spPr>
            <a:solidFill>
              <a:schemeClr val="bg1"/>
            </a:solidFill>
            <a:ln w="25400">
              <a:noFill/>
            </a:ln>
            <a:effectLst/>
          </c:spPr>
          <c:invertIfNegative val="0"/>
          <c:cat>
            <c:strRef>
              <c:f>Sheet1!$A$2:$A$32</c:f>
              <c:strCache>
                <c:ptCount val="31"/>
                <c:pt idx="0">
                  <c:v>Islande</c:v>
                </c:pt>
                <c:pt idx="1">
                  <c:v>Somija</c:v>
                </c:pt>
                <c:pt idx="2">
                  <c:v>Nīderlande</c:v>
                </c:pt>
                <c:pt idx="3">
                  <c:v>Norvēģija</c:v>
                </c:pt>
                <c:pt idx="4">
                  <c:v>Šveice</c:v>
                </c:pt>
                <c:pt idx="5">
                  <c:v>Īrija</c:v>
                </c:pt>
                <c:pt idx="6">
                  <c:v>Dānija</c:v>
                </c:pt>
                <c:pt idx="7">
                  <c:v>Zviedrija</c:v>
                </c:pt>
                <c:pt idx="8">
                  <c:v>Spānija</c:v>
                </c:pt>
                <c:pt idx="9">
                  <c:v>Luksemburga</c:v>
                </c:pt>
                <c:pt idx="10">
                  <c:v>Horvātija</c:v>
                </c:pt>
                <c:pt idx="11">
                  <c:v>Austrija</c:v>
                </c:pt>
                <c:pt idx="12">
                  <c:v>Francija</c:v>
                </c:pt>
                <c:pt idx="13">
                  <c:v>Malta</c:v>
                </c:pt>
                <c:pt idx="14">
                  <c:v>Čehija</c:v>
                </c:pt>
                <c:pt idx="15">
                  <c:v>Igaunija</c:v>
                </c:pt>
                <c:pt idx="16">
                  <c:v>Portugāle</c:v>
                </c:pt>
                <c:pt idx="17">
                  <c:v>Slovākija</c:v>
                </c:pt>
                <c:pt idx="18">
                  <c:v>Beļģija</c:v>
                </c:pt>
                <c:pt idx="19">
                  <c:v>ES-27</c:v>
                </c:pt>
                <c:pt idx="20">
                  <c:v>Grieķija</c:v>
                </c:pt>
                <c:pt idx="21">
                  <c:v>Latvija</c:v>
                </c:pt>
                <c:pt idx="22">
                  <c:v>Kipra</c:v>
                </c:pt>
                <c:pt idx="23">
                  <c:v>Slovēnija</c:v>
                </c:pt>
                <c:pt idx="24">
                  <c:v>Ungārija</c:v>
                </c:pt>
                <c:pt idx="25">
                  <c:v>Vācija</c:v>
                </c:pt>
                <c:pt idx="26">
                  <c:v>Lietuva</c:v>
                </c:pt>
                <c:pt idx="27">
                  <c:v>Itālija</c:v>
                </c:pt>
                <c:pt idx="28">
                  <c:v>Polija</c:v>
                </c:pt>
                <c:pt idx="29">
                  <c:v>Bulgārija</c:v>
                </c:pt>
                <c:pt idx="30">
                  <c:v>Rumānija</c:v>
                </c:pt>
              </c:strCache>
            </c:strRef>
          </c:cat>
          <c:val>
            <c:numRef>
              <c:f>Sheet1!$F$2:$F$32</c:f>
              <c:numCache>
                <c:formatCode>#\ ##0.##########</c:formatCode>
                <c:ptCount val="31"/>
                <c:pt idx="0">
                  <c:v>68.48</c:v>
                </c:pt>
                <c:pt idx="1">
                  <c:v>71.11</c:v>
                </c:pt>
                <c:pt idx="2">
                  <c:v>74.08</c:v>
                </c:pt>
                <c:pt idx="3">
                  <c:v>70.510000000000005</c:v>
                </c:pt>
                <c:pt idx="4">
                  <c:v>71.55</c:v>
                </c:pt>
                <c:pt idx="5">
                  <c:v>60.31</c:v>
                </c:pt>
                <c:pt idx="6">
                  <c:v>57.82</c:v>
                </c:pt>
                <c:pt idx="7">
                  <c:v>56.94</c:v>
                </c:pt>
                <c:pt idx="8">
                  <c:v>50.54</c:v>
                </c:pt>
                <c:pt idx="9">
                  <c:v>53.05</c:v>
                </c:pt>
                <c:pt idx="10">
                  <c:v>43.2</c:v>
                </c:pt>
                <c:pt idx="11">
                  <c:v>52.79</c:v>
                </c:pt>
                <c:pt idx="12">
                  <c:v>49.23</c:v>
                </c:pt>
                <c:pt idx="13">
                  <c:v>31.88</c:v>
                </c:pt>
                <c:pt idx="14">
                  <c:v>46.47</c:v>
                </c:pt>
                <c:pt idx="15">
                  <c:v>35.119999999999997</c:v>
                </c:pt>
                <c:pt idx="16">
                  <c:v>36.270000000000003</c:v>
                </c:pt>
                <c:pt idx="17">
                  <c:v>38.75</c:v>
                </c:pt>
                <c:pt idx="18">
                  <c:v>38.1</c:v>
                </c:pt>
                <c:pt idx="19">
                  <c:v>42.04</c:v>
                </c:pt>
                <c:pt idx="20">
                  <c:v>30.08</c:v>
                </c:pt>
                <c:pt idx="21">
                  <c:v>30.53</c:v>
                </c:pt>
                <c:pt idx="22">
                  <c:v>28.45</c:v>
                </c:pt>
                <c:pt idx="23">
                  <c:v>41.85</c:v>
                </c:pt>
                <c:pt idx="24">
                  <c:v>34.380000000000003</c:v>
                </c:pt>
                <c:pt idx="25">
                  <c:v>41.55</c:v>
                </c:pt>
                <c:pt idx="26">
                  <c:v>28.33</c:v>
                </c:pt>
                <c:pt idx="27">
                  <c:v>37.630000000000003</c:v>
                </c:pt>
                <c:pt idx="28">
                  <c:v>23.17</c:v>
                </c:pt>
                <c:pt idx="29">
                  <c:v>18.86</c:v>
                </c:pt>
                <c:pt idx="30">
                  <c:v>13.56</c:v>
                </c:pt>
              </c:numCache>
            </c:numRef>
          </c:val>
          <c:extLst>
            <c:ext xmlns:c16="http://schemas.microsoft.com/office/drawing/2014/chart" uri="{C3380CC4-5D6E-409C-BE32-E72D297353CC}">
              <c16:uniqueId val="{00000007-E5DB-4212-A0EE-6F8565C23982}"/>
            </c:ext>
          </c:extLst>
        </c:ser>
        <c:ser>
          <c:idx val="5"/>
          <c:order val="5"/>
          <c:tx>
            <c:strRef>
              <c:f>Sheet1!$G$1</c:f>
              <c:strCache>
                <c:ptCount val="1"/>
                <c:pt idx="0">
                  <c:v>Column3</c:v>
                </c:pt>
              </c:strCache>
            </c:strRef>
          </c:tx>
          <c:spPr>
            <a:solidFill>
              <a:schemeClr val="bg1">
                <a:lumMod val="85000"/>
              </a:schemeClr>
            </a:solidFill>
            <a:ln w="25400">
              <a:noFill/>
            </a:ln>
            <a:effectLst/>
          </c:spPr>
          <c:invertIfNegative val="0"/>
          <c:cat>
            <c:strRef>
              <c:f>Sheet1!$A$2:$A$32</c:f>
              <c:strCache>
                <c:ptCount val="31"/>
                <c:pt idx="0">
                  <c:v>Islande</c:v>
                </c:pt>
                <c:pt idx="1">
                  <c:v>Somija</c:v>
                </c:pt>
                <c:pt idx="2">
                  <c:v>Nīderlande</c:v>
                </c:pt>
                <c:pt idx="3">
                  <c:v>Norvēģija</c:v>
                </c:pt>
                <c:pt idx="4">
                  <c:v>Šveice</c:v>
                </c:pt>
                <c:pt idx="5">
                  <c:v>Īrija</c:v>
                </c:pt>
                <c:pt idx="6">
                  <c:v>Dānija</c:v>
                </c:pt>
                <c:pt idx="7">
                  <c:v>Zviedrija</c:v>
                </c:pt>
                <c:pt idx="8">
                  <c:v>Spānija</c:v>
                </c:pt>
                <c:pt idx="9">
                  <c:v>Luksemburga</c:v>
                </c:pt>
                <c:pt idx="10">
                  <c:v>Horvātija</c:v>
                </c:pt>
                <c:pt idx="11">
                  <c:v>Austrija</c:v>
                </c:pt>
                <c:pt idx="12">
                  <c:v>Francija</c:v>
                </c:pt>
                <c:pt idx="13">
                  <c:v>Malta</c:v>
                </c:pt>
                <c:pt idx="14">
                  <c:v>Čehija</c:v>
                </c:pt>
                <c:pt idx="15">
                  <c:v>Igaunija</c:v>
                </c:pt>
                <c:pt idx="16">
                  <c:v>Portugāle</c:v>
                </c:pt>
                <c:pt idx="17">
                  <c:v>Slovākija</c:v>
                </c:pt>
                <c:pt idx="18">
                  <c:v>Beļģija</c:v>
                </c:pt>
                <c:pt idx="19">
                  <c:v>ES-27</c:v>
                </c:pt>
                <c:pt idx="20">
                  <c:v>Grieķija</c:v>
                </c:pt>
                <c:pt idx="21">
                  <c:v>Latvija</c:v>
                </c:pt>
                <c:pt idx="22">
                  <c:v>Kipra</c:v>
                </c:pt>
                <c:pt idx="23">
                  <c:v>Slovēnija</c:v>
                </c:pt>
                <c:pt idx="24">
                  <c:v>Ungārija</c:v>
                </c:pt>
                <c:pt idx="25">
                  <c:v>Vācija</c:v>
                </c:pt>
                <c:pt idx="26">
                  <c:v>Lietuva</c:v>
                </c:pt>
                <c:pt idx="27">
                  <c:v>Itālija</c:v>
                </c:pt>
                <c:pt idx="28">
                  <c:v>Polija</c:v>
                </c:pt>
                <c:pt idx="29">
                  <c:v>Bulgārija</c:v>
                </c:pt>
                <c:pt idx="30">
                  <c:v>Rumānija</c:v>
                </c:pt>
              </c:strCache>
            </c:strRef>
          </c:cat>
          <c:val>
            <c:numRef>
              <c:f>Sheet1!$G$2:$G$32</c:f>
              <c:numCache>
                <c:formatCode>#\ ##0.##########</c:formatCode>
                <c:ptCount val="31"/>
                <c:pt idx="0">
                  <c:v>20.22</c:v>
                </c:pt>
                <c:pt idx="1">
                  <c:v>21.28</c:v>
                </c:pt>
                <c:pt idx="2">
                  <c:v>14.019999999999996</c:v>
                </c:pt>
                <c:pt idx="3">
                  <c:v>16.289999999999992</c:v>
                </c:pt>
                <c:pt idx="4">
                  <c:v>14.070000000000007</c:v>
                </c:pt>
                <c:pt idx="5">
                  <c:v>22.03</c:v>
                </c:pt>
                <c:pt idx="6">
                  <c:v>23.669999999999995</c:v>
                </c:pt>
                <c:pt idx="7">
                  <c:v>24.799999999999997</c:v>
                </c:pt>
                <c:pt idx="8">
                  <c:v>29.619999999999997</c:v>
                </c:pt>
                <c:pt idx="9">
                  <c:v>20.060000000000002</c:v>
                </c:pt>
                <c:pt idx="10">
                  <c:v>45.959999999999994</c:v>
                </c:pt>
                <c:pt idx="11">
                  <c:v>20.369999999999997</c:v>
                </c:pt>
                <c:pt idx="12">
                  <c:v>25.839999999999996</c:v>
                </c:pt>
                <c:pt idx="13">
                  <c:v>53.53</c:v>
                </c:pt>
                <c:pt idx="14">
                  <c:v>34.739999999999995</c:v>
                </c:pt>
                <c:pt idx="15">
                  <c:v>42.82</c:v>
                </c:pt>
                <c:pt idx="16">
                  <c:v>44.639999999999993</c:v>
                </c:pt>
                <c:pt idx="17">
                  <c:v>26.569999999999993</c:v>
                </c:pt>
                <c:pt idx="18">
                  <c:v>36.139999999999993</c:v>
                </c:pt>
                <c:pt idx="19">
                  <c:v>26.520000000000003</c:v>
                </c:pt>
                <c:pt idx="20">
                  <c:v>52.710000000000008</c:v>
                </c:pt>
                <c:pt idx="21">
                  <c:v>43</c:v>
                </c:pt>
                <c:pt idx="22">
                  <c:v>33.760000000000005</c:v>
                </c:pt>
                <c:pt idx="23">
                  <c:v>16.5</c:v>
                </c:pt>
                <c:pt idx="24">
                  <c:v>30.020000000000003</c:v>
                </c:pt>
                <c:pt idx="25">
                  <c:v>17.270000000000003</c:v>
                </c:pt>
                <c:pt idx="26">
                  <c:v>46.84</c:v>
                </c:pt>
                <c:pt idx="27">
                  <c:v>23.409999999999997</c:v>
                </c:pt>
                <c:pt idx="28">
                  <c:v>40.25</c:v>
                </c:pt>
                <c:pt idx="29">
                  <c:v>23.869999999999997</c:v>
                </c:pt>
                <c:pt idx="30">
                  <c:v>26.669999999999995</c:v>
                </c:pt>
              </c:numCache>
            </c:numRef>
          </c:val>
          <c:extLst>
            <c:ext xmlns:c16="http://schemas.microsoft.com/office/drawing/2014/chart" uri="{C3380CC4-5D6E-409C-BE32-E72D297353CC}">
              <c16:uniqueId val="{00000008-E5DB-4212-A0EE-6F8565C23982}"/>
            </c:ext>
          </c:extLst>
        </c:ser>
        <c:dLbls>
          <c:showLegendKey val="0"/>
          <c:showVal val="0"/>
          <c:showCatName val="0"/>
          <c:showSerName val="0"/>
          <c:showPercent val="0"/>
          <c:showBubbleSize val="0"/>
        </c:dLbls>
        <c:gapWidth val="140"/>
        <c:overlap val="100"/>
        <c:axId val="896122847"/>
        <c:axId val="536961471"/>
      </c:barChart>
      <c:lineChart>
        <c:grouping val="standard"/>
        <c:varyColors val="0"/>
        <c:ser>
          <c:idx val="0"/>
          <c:order val="0"/>
          <c:tx>
            <c:strRef>
              <c:f>Sheet1!$B$1</c:f>
              <c:strCache>
                <c:ptCount val="1"/>
                <c:pt idx="0">
                  <c:v>25-34 g.v.</c:v>
                </c:pt>
              </c:strCache>
            </c:strRef>
          </c:tx>
          <c:spPr>
            <a:ln w="28575" cap="rnd">
              <a:noFill/>
              <a:round/>
            </a:ln>
            <a:effectLst/>
          </c:spPr>
          <c:marker>
            <c:symbol val="square"/>
            <c:size val="10"/>
            <c:spPr>
              <a:solidFill>
                <a:schemeClr val="accent5">
                  <a:lumMod val="75000"/>
                </a:schemeClr>
              </a:solidFill>
              <a:ln w="9525">
                <a:solidFill>
                  <a:schemeClr val="accent3">
                    <a:tint val="50000"/>
                  </a:schemeClr>
                </a:solidFill>
              </a:ln>
              <a:effectLst/>
            </c:spPr>
          </c:marker>
          <c:cat>
            <c:strRef>
              <c:f>Sheet1!$A$2:$A$32</c:f>
              <c:strCache>
                <c:ptCount val="31"/>
                <c:pt idx="0">
                  <c:v>Islande</c:v>
                </c:pt>
                <c:pt idx="1">
                  <c:v>Somija</c:v>
                </c:pt>
                <c:pt idx="2">
                  <c:v>Nīderlande</c:v>
                </c:pt>
                <c:pt idx="3">
                  <c:v>Norvēģija</c:v>
                </c:pt>
                <c:pt idx="4">
                  <c:v>Šveice</c:v>
                </c:pt>
                <c:pt idx="5">
                  <c:v>Īrija</c:v>
                </c:pt>
                <c:pt idx="6">
                  <c:v>Dānija</c:v>
                </c:pt>
                <c:pt idx="7">
                  <c:v>Zviedrija</c:v>
                </c:pt>
                <c:pt idx="8">
                  <c:v>Spānija</c:v>
                </c:pt>
                <c:pt idx="9">
                  <c:v>Luksemburga</c:v>
                </c:pt>
                <c:pt idx="10">
                  <c:v>Horvātija</c:v>
                </c:pt>
                <c:pt idx="11">
                  <c:v>Austrija</c:v>
                </c:pt>
                <c:pt idx="12">
                  <c:v>Francija</c:v>
                </c:pt>
                <c:pt idx="13">
                  <c:v>Malta</c:v>
                </c:pt>
                <c:pt idx="14">
                  <c:v>Čehija</c:v>
                </c:pt>
                <c:pt idx="15">
                  <c:v>Igaunija</c:v>
                </c:pt>
                <c:pt idx="16">
                  <c:v>Portugāle</c:v>
                </c:pt>
                <c:pt idx="17">
                  <c:v>Slovākija</c:v>
                </c:pt>
                <c:pt idx="18">
                  <c:v>Beļģija</c:v>
                </c:pt>
                <c:pt idx="19">
                  <c:v>ES-27</c:v>
                </c:pt>
                <c:pt idx="20">
                  <c:v>Grieķija</c:v>
                </c:pt>
                <c:pt idx="21">
                  <c:v>Latvija</c:v>
                </c:pt>
                <c:pt idx="22">
                  <c:v>Kipra</c:v>
                </c:pt>
                <c:pt idx="23">
                  <c:v>Slovēnija</c:v>
                </c:pt>
                <c:pt idx="24">
                  <c:v>Ungārija</c:v>
                </c:pt>
                <c:pt idx="25">
                  <c:v>Vācija</c:v>
                </c:pt>
                <c:pt idx="26">
                  <c:v>Lietuva</c:v>
                </c:pt>
                <c:pt idx="27">
                  <c:v>Itālija</c:v>
                </c:pt>
                <c:pt idx="28">
                  <c:v>Polija</c:v>
                </c:pt>
                <c:pt idx="29">
                  <c:v>Bulgārija</c:v>
                </c:pt>
                <c:pt idx="30">
                  <c:v>Rumānija</c:v>
                </c:pt>
              </c:strCache>
            </c:strRef>
          </c:cat>
          <c:val>
            <c:numRef>
              <c:f>Sheet1!$B$2:$B$32</c:f>
              <c:numCache>
                <c:formatCode>#\ ##0.##########</c:formatCode>
                <c:ptCount val="31"/>
                <c:pt idx="0" formatCode="#,##0.00">
                  <c:v>88.7</c:v>
                </c:pt>
                <c:pt idx="1">
                  <c:v>92.39</c:v>
                </c:pt>
                <c:pt idx="2" formatCode="#,##0.00">
                  <c:v>88.1</c:v>
                </c:pt>
                <c:pt idx="3" formatCode="#,##0.00">
                  <c:v>86.8</c:v>
                </c:pt>
                <c:pt idx="4">
                  <c:v>85.62</c:v>
                </c:pt>
                <c:pt idx="5">
                  <c:v>82.34</c:v>
                </c:pt>
                <c:pt idx="6">
                  <c:v>81.489999999999995</c:v>
                </c:pt>
                <c:pt idx="7">
                  <c:v>81.739999999999995</c:v>
                </c:pt>
                <c:pt idx="8">
                  <c:v>80.16</c:v>
                </c:pt>
                <c:pt idx="9">
                  <c:v>73.11</c:v>
                </c:pt>
                <c:pt idx="10">
                  <c:v>89.16</c:v>
                </c:pt>
                <c:pt idx="11">
                  <c:v>73.16</c:v>
                </c:pt>
                <c:pt idx="12">
                  <c:v>75.069999999999993</c:v>
                </c:pt>
                <c:pt idx="13">
                  <c:v>85.41</c:v>
                </c:pt>
                <c:pt idx="14">
                  <c:v>81.209999999999994</c:v>
                </c:pt>
                <c:pt idx="15">
                  <c:v>77.94</c:v>
                </c:pt>
                <c:pt idx="16">
                  <c:v>80.91</c:v>
                </c:pt>
                <c:pt idx="17">
                  <c:v>65.319999999999993</c:v>
                </c:pt>
                <c:pt idx="18">
                  <c:v>74.239999999999995</c:v>
                </c:pt>
                <c:pt idx="19">
                  <c:v>68.56</c:v>
                </c:pt>
                <c:pt idx="20">
                  <c:v>82.79</c:v>
                </c:pt>
                <c:pt idx="21">
                  <c:v>73.53</c:v>
                </c:pt>
                <c:pt idx="22">
                  <c:v>62.21</c:v>
                </c:pt>
                <c:pt idx="23">
                  <c:v>58.35</c:v>
                </c:pt>
                <c:pt idx="24" formatCode="#,##0.00">
                  <c:v>64.400000000000006</c:v>
                </c:pt>
                <c:pt idx="25">
                  <c:v>58.82</c:v>
                </c:pt>
                <c:pt idx="26">
                  <c:v>75.17</c:v>
                </c:pt>
                <c:pt idx="27">
                  <c:v>61.04</c:v>
                </c:pt>
                <c:pt idx="28">
                  <c:v>63.42</c:v>
                </c:pt>
                <c:pt idx="29">
                  <c:v>42.73</c:v>
                </c:pt>
                <c:pt idx="30">
                  <c:v>40.229999999999997</c:v>
                </c:pt>
              </c:numCache>
            </c:numRef>
          </c:val>
          <c:smooth val="0"/>
          <c:extLst>
            <c:ext xmlns:c16="http://schemas.microsoft.com/office/drawing/2014/chart" uri="{C3380CC4-5D6E-409C-BE32-E72D297353CC}">
              <c16:uniqueId val="{00000000-E5DB-4212-A0EE-6F8565C23982}"/>
            </c:ext>
          </c:extLst>
        </c:ser>
        <c:ser>
          <c:idx val="1"/>
          <c:order val="1"/>
          <c:tx>
            <c:strRef>
              <c:f>Sheet1!$C$1</c:f>
              <c:strCache>
                <c:ptCount val="1"/>
                <c:pt idx="0">
                  <c:v>35-44 g.v.</c:v>
                </c:pt>
              </c:strCache>
            </c:strRef>
          </c:tx>
          <c:spPr>
            <a:ln w="28575" cap="rnd">
              <a:noFill/>
              <a:round/>
            </a:ln>
            <a:effectLst/>
          </c:spPr>
          <c:marker>
            <c:symbol val="square"/>
            <c:size val="10"/>
            <c:spPr>
              <a:solidFill>
                <a:schemeClr val="accent4">
                  <a:lumMod val="75000"/>
                </a:schemeClr>
              </a:solidFill>
              <a:ln w="9525">
                <a:solidFill>
                  <a:schemeClr val="accent3">
                    <a:tint val="70000"/>
                  </a:schemeClr>
                </a:solidFill>
              </a:ln>
              <a:effectLst/>
            </c:spPr>
          </c:marker>
          <c:cat>
            <c:strRef>
              <c:f>Sheet1!$A$2:$A$32</c:f>
              <c:strCache>
                <c:ptCount val="31"/>
                <c:pt idx="0">
                  <c:v>Islande</c:v>
                </c:pt>
                <c:pt idx="1">
                  <c:v>Somija</c:v>
                </c:pt>
                <c:pt idx="2">
                  <c:v>Nīderlande</c:v>
                </c:pt>
                <c:pt idx="3">
                  <c:v>Norvēģija</c:v>
                </c:pt>
                <c:pt idx="4">
                  <c:v>Šveice</c:v>
                </c:pt>
                <c:pt idx="5">
                  <c:v>Īrija</c:v>
                </c:pt>
                <c:pt idx="6">
                  <c:v>Dānija</c:v>
                </c:pt>
                <c:pt idx="7">
                  <c:v>Zviedrija</c:v>
                </c:pt>
                <c:pt idx="8">
                  <c:v>Spānija</c:v>
                </c:pt>
                <c:pt idx="9">
                  <c:v>Luksemburga</c:v>
                </c:pt>
                <c:pt idx="10">
                  <c:v>Horvātija</c:v>
                </c:pt>
                <c:pt idx="11">
                  <c:v>Austrija</c:v>
                </c:pt>
                <c:pt idx="12">
                  <c:v>Francija</c:v>
                </c:pt>
                <c:pt idx="13">
                  <c:v>Malta</c:v>
                </c:pt>
                <c:pt idx="14">
                  <c:v>Čehija</c:v>
                </c:pt>
                <c:pt idx="15">
                  <c:v>Igaunija</c:v>
                </c:pt>
                <c:pt idx="16">
                  <c:v>Portugāle</c:v>
                </c:pt>
                <c:pt idx="17">
                  <c:v>Slovākija</c:v>
                </c:pt>
                <c:pt idx="18">
                  <c:v>Beļģija</c:v>
                </c:pt>
                <c:pt idx="19">
                  <c:v>ES-27</c:v>
                </c:pt>
                <c:pt idx="20">
                  <c:v>Grieķija</c:v>
                </c:pt>
                <c:pt idx="21">
                  <c:v>Latvija</c:v>
                </c:pt>
                <c:pt idx="22">
                  <c:v>Kipra</c:v>
                </c:pt>
                <c:pt idx="23">
                  <c:v>Slovēnija</c:v>
                </c:pt>
                <c:pt idx="24">
                  <c:v>Ungārija</c:v>
                </c:pt>
                <c:pt idx="25">
                  <c:v>Vācija</c:v>
                </c:pt>
                <c:pt idx="26">
                  <c:v>Lietuva</c:v>
                </c:pt>
                <c:pt idx="27">
                  <c:v>Itālija</c:v>
                </c:pt>
                <c:pt idx="28">
                  <c:v>Polija</c:v>
                </c:pt>
                <c:pt idx="29">
                  <c:v>Bulgārija</c:v>
                </c:pt>
                <c:pt idx="30">
                  <c:v>Rumānija</c:v>
                </c:pt>
              </c:strCache>
            </c:strRef>
          </c:cat>
          <c:val>
            <c:numRef>
              <c:f>Sheet1!$C$2:$C$32</c:f>
              <c:numCache>
                <c:formatCode>#\ ##0.##########</c:formatCode>
                <c:ptCount val="31"/>
                <c:pt idx="0">
                  <c:v>87.94</c:v>
                </c:pt>
                <c:pt idx="1">
                  <c:v>88.66</c:v>
                </c:pt>
                <c:pt idx="2">
                  <c:v>84.64</c:v>
                </c:pt>
                <c:pt idx="3">
                  <c:v>86.92</c:v>
                </c:pt>
                <c:pt idx="4">
                  <c:v>84.93</c:v>
                </c:pt>
                <c:pt idx="5" formatCode="#,##0.00">
                  <c:v>82.5</c:v>
                </c:pt>
                <c:pt idx="6">
                  <c:v>74.98</c:v>
                </c:pt>
                <c:pt idx="7">
                  <c:v>74.56</c:v>
                </c:pt>
                <c:pt idx="8">
                  <c:v>75.260000000000005</c:v>
                </c:pt>
                <c:pt idx="9">
                  <c:v>70.94</c:v>
                </c:pt>
                <c:pt idx="10">
                  <c:v>86.23</c:v>
                </c:pt>
                <c:pt idx="11">
                  <c:v>70.180000000000007</c:v>
                </c:pt>
                <c:pt idx="12">
                  <c:v>70.459999999999994</c:v>
                </c:pt>
                <c:pt idx="13">
                  <c:v>68.14</c:v>
                </c:pt>
                <c:pt idx="14">
                  <c:v>71.930000000000007</c:v>
                </c:pt>
                <c:pt idx="15">
                  <c:v>70.13</c:v>
                </c:pt>
                <c:pt idx="16">
                  <c:v>73.91</c:v>
                </c:pt>
                <c:pt idx="17">
                  <c:v>66.87</c:v>
                </c:pt>
                <c:pt idx="18">
                  <c:v>63.24</c:v>
                </c:pt>
                <c:pt idx="19">
                  <c:v>64.31</c:v>
                </c:pt>
                <c:pt idx="20">
                  <c:v>66.63</c:v>
                </c:pt>
                <c:pt idx="21">
                  <c:v>64.510000000000005</c:v>
                </c:pt>
                <c:pt idx="22">
                  <c:v>64.709999999999994</c:v>
                </c:pt>
                <c:pt idx="23">
                  <c:v>58.44</c:v>
                </c:pt>
                <c:pt idx="24">
                  <c:v>58.62</c:v>
                </c:pt>
                <c:pt idx="25">
                  <c:v>59.16</c:v>
                </c:pt>
                <c:pt idx="26">
                  <c:v>65.25</c:v>
                </c:pt>
                <c:pt idx="27">
                  <c:v>54.51</c:v>
                </c:pt>
                <c:pt idx="28">
                  <c:v>56.51</c:v>
                </c:pt>
                <c:pt idx="29">
                  <c:v>41.44</c:v>
                </c:pt>
                <c:pt idx="30">
                  <c:v>36.39</c:v>
                </c:pt>
              </c:numCache>
            </c:numRef>
          </c:val>
          <c:smooth val="0"/>
          <c:extLst>
            <c:ext xmlns:c16="http://schemas.microsoft.com/office/drawing/2014/chart" uri="{C3380CC4-5D6E-409C-BE32-E72D297353CC}">
              <c16:uniqueId val="{00000001-E5DB-4212-A0EE-6F8565C23982}"/>
            </c:ext>
          </c:extLst>
        </c:ser>
        <c:ser>
          <c:idx val="2"/>
          <c:order val="2"/>
          <c:tx>
            <c:strRef>
              <c:f>Sheet1!$D$1</c:f>
              <c:strCache>
                <c:ptCount val="1"/>
                <c:pt idx="0">
                  <c:v>45-54 g.v.</c:v>
                </c:pt>
              </c:strCache>
            </c:strRef>
          </c:tx>
          <c:spPr>
            <a:ln w="28575" cap="rnd">
              <a:noFill/>
              <a:round/>
            </a:ln>
            <a:effectLst/>
          </c:spPr>
          <c:marker>
            <c:symbol val="square"/>
            <c:size val="10"/>
            <c:spPr>
              <a:solidFill>
                <a:schemeClr val="accent4"/>
              </a:solidFill>
              <a:ln w="9525">
                <a:solidFill>
                  <a:schemeClr val="accent3">
                    <a:tint val="90000"/>
                  </a:schemeClr>
                </a:solidFill>
              </a:ln>
              <a:effectLst/>
            </c:spPr>
          </c:marker>
          <c:cat>
            <c:strRef>
              <c:f>Sheet1!$A$2:$A$32</c:f>
              <c:strCache>
                <c:ptCount val="31"/>
                <c:pt idx="0">
                  <c:v>Islande</c:v>
                </c:pt>
                <c:pt idx="1">
                  <c:v>Somija</c:v>
                </c:pt>
                <c:pt idx="2">
                  <c:v>Nīderlande</c:v>
                </c:pt>
                <c:pt idx="3">
                  <c:v>Norvēģija</c:v>
                </c:pt>
                <c:pt idx="4">
                  <c:v>Šveice</c:v>
                </c:pt>
                <c:pt idx="5">
                  <c:v>Īrija</c:v>
                </c:pt>
                <c:pt idx="6">
                  <c:v>Dānija</c:v>
                </c:pt>
                <c:pt idx="7">
                  <c:v>Zviedrija</c:v>
                </c:pt>
                <c:pt idx="8">
                  <c:v>Spānija</c:v>
                </c:pt>
                <c:pt idx="9">
                  <c:v>Luksemburga</c:v>
                </c:pt>
                <c:pt idx="10">
                  <c:v>Horvātija</c:v>
                </c:pt>
                <c:pt idx="11">
                  <c:v>Austrija</c:v>
                </c:pt>
                <c:pt idx="12">
                  <c:v>Francija</c:v>
                </c:pt>
                <c:pt idx="13">
                  <c:v>Malta</c:v>
                </c:pt>
                <c:pt idx="14">
                  <c:v>Čehija</c:v>
                </c:pt>
                <c:pt idx="15">
                  <c:v>Igaunija</c:v>
                </c:pt>
                <c:pt idx="16">
                  <c:v>Portugāle</c:v>
                </c:pt>
                <c:pt idx="17">
                  <c:v>Slovākija</c:v>
                </c:pt>
                <c:pt idx="18">
                  <c:v>Beļģija</c:v>
                </c:pt>
                <c:pt idx="19">
                  <c:v>ES-27</c:v>
                </c:pt>
                <c:pt idx="20">
                  <c:v>Grieķija</c:v>
                </c:pt>
                <c:pt idx="21">
                  <c:v>Latvija</c:v>
                </c:pt>
                <c:pt idx="22">
                  <c:v>Kipra</c:v>
                </c:pt>
                <c:pt idx="23">
                  <c:v>Slovēnija</c:v>
                </c:pt>
                <c:pt idx="24">
                  <c:v>Ungārija</c:v>
                </c:pt>
                <c:pt idx="25">
                  <c:v>Vācija</c:v>
                </c:pt>
                <c:pt idx="26">
                  <c:v>Lietuva</c:v>
                </c:pt>
                <c:pt idx="27">
                  <c:v>Itālija</c:v>
                </c:pt>
                <c:pt idx="28">
                  <c:v>Polija</c:v>
                </c:pt>
                <c:pt idx="29">
                  <c:v>Bulgārija</c:v>
                </c:pt>
                <c:pt idx="30">
                  <c:v>Rumānija</c:v>
                </c:pt>
              </c:strCache>
            </c:strRef>
          </c:cat>
          <c:val>
            <c:numRef>
              <c:f>Sheet1!$D$2:$D$32</c:f>
              <c:numCache>
                <c:formatCode>#\ ##0.##########</c:formatCode>
                <c:ptCount val="31"/>
                <c:pt idx="0">
                  <c:v>83.55</c:v>
                </c:pt>
                <c:pt idx="1">
                  <c:v>84.28</c:v>
                </c:pt>
                <c:pt idx="2">
                  <c:v>79.319999999999993</c:v>
                </c:pt>
                <c:pt idx="3">
                  <c:v>81.61</c:v>
                </c:pt>
                <c:pt idx="4">
                  <c:v>78.099999999999994</c:v>
                </c:pt>
                <c:pt idx="5">
                  <c:v>76</c:v>
                </c:pt>
                <c:pt idx="6">
                  <c:v>70.38</c:v>
                </c:pt>
                <c:pt idx="7">
                  <c:v>66.11</c:v>
                </c:pt>
                <c:pt idx="8">
                  <c:v>66.05</c:v>
                </c:pt>
                <c:pt idx="9">
                  <c:v>61.1</c:v>
                </c:pt>
                <c:pt idx="10">
                  <c:v>66.03</c:v>
                </c:pt>
                <c:pt idx="11">
                  <c:v>68</c:v>
                </c:pt>
                <c:pt idx="12">
                  <c:v>63.55</c:v>
                </c:pt>
                <c:pt idx="13">
                  <c:v>58.73</c:v>
                </c:pt>
                <c:pt idx="14">
                  <c:v>60.36</c:v>
                </c:pt>
                <c:pt idx="15">
                  <c:v>56.58</c:v>
                </c:pt>
                <c:pt idx="16">
                  <c:v>55.23</c:v>
                </c:pt>
                <c:pt idx="17">
                  <c:v>60.87</c:v>
                </c:pt>
                <c:pt idx="18">
                  <c:v>51.71</c:v>
                </c:pt>
                <c:pt idx="19">
                  <c:v>55.07</c:v>
                </c:pt>
                <c:pt idx="20">
                  <c:v>54.19</c:v>
                </c:pt>
                <c:pt idx="21">
                  <c:v>47.59</c:v>
                </c:pt>
                <c:pt idx="22">
                  <c:v>45.37</c:v>
                </c:pt>
                <c:pt idx="23">
                  <c:v>57.73</c:v>
                </c:pt>
                <c:pt idx="24">
                  <c:v>50.7</c:v>
                </c:pt>
                <c:pt idx="25">
                  <c:v>50.83</c:v>
                </c:pt>
                <c:pt idx="26">
                  <c:v>40.97</c:v>
                </c:pt>
                <c:pt idx="27">
                  <c:v>48.8</c:v>
                </c:pt>
                <c:pt idx="28">
                  <c:v>38.92</c:v>
                </c:pt>
                <c:pt idx="29">
                  <c:v>33.700000000000003</c:v>
                </c:pt>
                <c:pt idx="30">
                  <c:v>26.16</c:v>
                </c:pt>
              </c:numCache>
            </c:numRef>
          </c:val>
          <c:smooth val="0"/>
          <c:extLst>
            <c:ext xmlns:c16="http://schemas.microsoft.com/office/drawing/2014/chart" uri="{C3380CC4-5D6E-409C-BE32-E72D297353CC}">
              <c16:uniqueId val="{00000002-E5DB-4212-A0EE-6F8565C23982}"/>
            </c:ext>
          </c:extLst>
        </c:ser>
        <c:ser>
          <c:idx val="3"/>
          <c:order val="3"/>
          <c:tx>
            <c:strRef>
              <c:f>Sheet1!$E$1</c:f>
              <c:strCache>
                <c:ptCount val="1"/>
                <c:pt idx="0">
                  <c:v>55-64 g.v.</c:v>
                </c:pt>
              </c:strCache>
            </c:strRef>
          </c:tx>
          <c:spPr>
            <a:ln w="28575" cap="rnd">
              <a:noFill/>
              <a:round/>
            </a:ln>
            <a:effectLst/>
          </c:spPr>
          <c:marker>
            <c:symbol val="square"/>
            <c:size val="10"/>
            <c:spPr>
              <a:solidFill>
                <a:srgbClr val="C00000"/>
              </a:solidFill>
              <a:ln w="9525">
                <a:solidFill>
                  <a:schemeClr val="bg1">
                    <a:lumMod val="75000"/>
                  </a:schemeClr>
                </a:solidFill>
              </a:ln>
              <a:effectLst/>
            </c:spPr>
          </c:marker>
          <c:cat>
            <c:strRef>
              <c:f>Sheet1!$A$2:$A$32</c:f>
              <c:strCache>
                <c:ptCount val="31"/>
                <c:pt idx="0">
                  <c:v>Islande</c:v>
                </c:pt>
                <c:pt idx="1">
                  <c:v>Somija</c:v>
                </c:pt>
                <c:pt idx="2">
                  <c:v>Nīderlande</c:v>
                </c:pt>
                <c:pt idx="3">
                  <c:v>Norvēģija</c:v>
                </c:pt>
                <c:pt idx="4">
                  <c:v>Šveice</c:v>
                </c:pt>
                <c:pt idx="5">
                  <c:v>Īrija</c:v>
                </c:pt>
                <c:pt idx="6">
                  <c:v>Dānija</c:v>
                </c:pt>
                <c:pt idx="7">
                  <c:v>Zviedrija</c:v>
                </c:pt>
                <c:pt idx="8">
                  <c:v>Spānija</c:v>
                </c:pt>
                <c:pt idx="9">
                  <c:v>Luksemburga</c:v>
                </c:pt>
                <c:pt idx="10">
                  <c:v>Horvātija</c:v>
                </c:pt>
                <c:pt idx="11">
                  <c:v>Austrija</c:v>
                </c:pt>
                <c:pt idx="12">
                  <c:v>Francija</c:v>
                </c:pt>
                <c:pt idx="13">
                  <c:v>Malta</c:v>
                </c:pt>
                <c:pt idx="14">
                  <c:v>Čehija</c:v>
                </c:pt>
                <c:pt idx="15">
                  <c:v>Igaunija</c:v>
                </c:pt>
                <c:pt idx="16">
                  <c:v>Portugāle</c:v>
                </c:pt>
                <c:pt idx="17">
                  <c:v>Slovākija</c:v>
                </c:pt>
                <c:pt idx="18">
                  <c:v>Beļģija</c:v>
                </c:pt>
                <c:pt idx="19">
                  <c:v>ES-27</c:v>
                </c:pt>
                <c:pt idx="20">
                  <c:v>Grieķija</c:v>
                </c:pt>
                <c:pt idx="21">
                  <c:v>Latvija</c:v>
                </c:pt>
                <c:pt idx="22">
                  <c:v>Kipra</c:v>
                </c:pt>
                <c:pt idx="23">
                  <c:v>Slovēnija</c:v>
                </c:pt>
                <c:pt idx="24">
                  <c:v>Ungārija</c:v>
                </c:pt>
                <c:pt idx="25">
                  <c:v>Vācija</c:v>
                </c:pt>
                <c:pt idx="26">
                  <c:v>Lietuva</c:v>
                </c:pt>
                <c:pt idx="27">
                  <c:v>Itālija</c:v>
                </c:pt>
                <c:pt idx="28">
                  <c:v>Polija</c:v>
                </c:pt>
                <c:pt idx="29">
                  <c:v>Bulgārija</c:v>
                </c:pt>
                <c:pt idx="30">
                  <c:v>Rumānija</c:v>
                </c:pt>
              </c:strCache>
            </c:strRef>
          </c:cat>
          <c:val>
            <c:numRef>
              <c:f>Sheet1!$E$2:$E$32</c:f>
              <c:numCache>
                <c:formatCode>#\ ##0.##########</c:formatCode>
                <c:ptCount val="31"/>
                <c:pt idx="0">
                  <c:v>68.48</c:v>
                </c:pt>
                <c:pt idx="1">
                  <c:v>71.11</c:v>
                </c:pt>
                <c:pt idx="2">
                  <c:v>74.08</c:v>
                </c:pt>
                <c:pt idx="3">
                  <c:v>70.510000000000005</c:v>
                </c:pt>
                <c:pt idx="4">
                  <c:v>71.55</c:v>
                </c:pt>
                <c:pt idx="5">
                  <c:v>60.31</c:v>
                </c:pt>
                <c:pt idx="6">
                  <c:v>57.82</c:v>
                </c:pt>
                <c:pt idx="7">
                  <c:v>56.94</c:v>
                </c:pt>
                <c:pt idx="8">
                  <c:v>50.54</c:v>
                </c:pt>
                <c:pt idx="9">
                  <c:v>53.05</c:v>
                </c:pt>
                <c:pt idx="10">
                  <c:v>43.2</c:v>
                </c:pt>
                <c:pt idx="11">
                  <c:v>52.79</c:v>
                </c:pt>
                <c:pt idx="12">
                  <c:v>49.23</c:v>
                </c:pt>
                <c:pt idx="13">
                  <c:v>31.88</c:v>
                </c:pt>
                <c:pt idx="14">
                  <c:v>46.47</c:v>
                </c:pt>
                <c:pt idx="15">
                  <c:v>35.119999999999997</c:v>
                </c:pt>
                <c:pt idx="16">
                  <c:v>36.270000000000003</c:v>
                </c:pt>
                <c:pt idx="17">
                  <c:v>38.75</c:v>
                </c:pt>
                <c:pt idx="18">
                  <c:v>38.1</c:v>
                </c:pt>
                <c:pt idx="19">
                  <c:v>42.04</c:v>
                </c:pt>
                <c:pt idx="20">
                  <c:v>30.08</c:v>
                </c:pt>
                <c:pt idx="21">
                  <c:v>30.53</c:v>
                </c:pt>
                <c:pt idx="22">
                  <c:v>28.45</c:v>
                </c:pt>
                <c:pt idx="23">
                  <c:v>41.85</c:v>
                </c:pt>
                <c:pt idx="24">
                  <c:v>34.380000000000003</c:v>
                </c:pt>
                <c:pt idx="25">
                  <c:v>41.55</c:v>
                </c:pt>
                <c:pt idx="26">
                  <c:v>28.33</c:v>
                </c:pt>
                <c:pt idx="27">
                  <c:v>37.630000000000003</c:v>
                </c:pt>
                <c:pt idx="28">
                  <c:v>23.17</c:v>
                </c:pt>
                <c:pt idx="29">
                  <c:v>18.86</c:v>
                </c:pt>
                <c:pt idx="30">
                  <c:v>13.56</c:v>
                </c:pt>
              </c:numCache>
            </c:numRef>
          </c:val>
          <c:smooth val="0"/>
          <c:extLst>
            <c:ext xmlns:c16="http://schemas.microsoft.com/office/drawing/2014/chart" uri="{C3380CC4-5D6E-409C-BE32-E72D297353CC}">
              <c16:uniqueId val="{00000004-E5DB-4212-A0EE-6F8565C23982}"/>
            </c:ext>
          </c:extLst>
        </c:ser>
        <c:dLbls>
          <c:showLegendKey val="0"/>
          <c:showVal val="0"/>
          <c:showCatName val="0"/>
          <c:showSerName val="0"/>
          <c:showPercent val="0"/>
          <c:showBubbleSize val="0"/>
        </c:dLbls>
        <c:marker val="1"/>
        <c:smooth val="0"/>
        <c:axId val="896122847"/>
        <c:axId val="536961471"/>
      </c:lineChart>
      <c:catAx>
        <c:axId val="896122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lv-LV"/>
          </a:p>
        </c:txPr>
        <c:crossAx val="536961471"/>
        <c:crosses val="autoZero"/>
        <c:auto val="1"/>
        <c:lblAlgn val="ctr"/>
        <c:lblOffset val="100"/>
        <c:noMultiLvlLbl val="0"/>
      </c:catAx>
      <c:valAx>
        <c:axId val="536961471"/>
        <c:scaling>
          <c:orientation val="minMax"/>
        </c:scaling>
        <c:delete val="0"/>
        <c:axPos val="l"/>
        <c:majorGridlines>
          <c:spPr>
            <a:ln w="9525" cap="flat" cmpd="sng" algn="ctr">
              <a:solidFill>
                <a:schemeClr val="tx1">
                  <a:lumMod val="15000"/>
                  <a:lumOff val="85000"/>
                </a:schemeClr>
              </a:solidFill>
              <a:round/>
            </a:ln>
            <a:effectLst/>
          </c:spPr>
        </c:majorGridlines>
        <c:numFmt formatCode="#,##0_ ;[Red]\-#,##0\ "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896122847"/>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5.0979680277538027E-2"/>
          <c:y val="0.61543610871091636"/>
          <c:w val="0.44072924102656513"/>
          <c:h val="9.2091975809625595E-2"/>
        </c:manualLayout>
      </c:layout>
      <c:overlay val="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61A786-6D97-4999-802A-F1ADD5226B5F}"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lv-LV"/>
        </a:p>
      </dgm:t>
    </dgm:pt>
    <dgm:pt modelId="{A199DB70-9AA5-477A-892E-1BBE7323444D}">
      <dgm:prSet custT="1"/>
      <dgm:spPr>
        <a:solidFill>
          <a:srgbClr val="77A6C9"/>
        </a:solidFill>
      </dgm:spPr>
      <dgm:t>
        <a:bodyPr/>
        <a:lstStyle/>
        <a:p>
          <a:r>
            <a:rPr lang="lv-LV" sz="1400">
              <a:solidFill>
                <a:schemeClr val="bg1"/>
              </a:solidFill>
              <a:latin typeface="Verdana" panose="020B0604030504040204" pitchFamily="34" charset="0"/>
              <a:ea typeface="Verdana" panose="020B0604030504040204" pitchFamily="34" charset="0"/>
            </a:rPr>
            <a:t>Digitālā brieduma tests</a:t>
          </a:r>
        </a:p>
      </dgm:t>
    </dgm:pt>
    <dgm:pt modelId="{ECC715EC-2D31-466B-B844-090FB25392E4}" type="parTrans" cxnId="{BD455E6D-EA22-43BA-903D-6AA3FB149153}">
      <dgm:prSet/>
      <dgm:spPr/>
      <dgm:t>
        <a:bodyPr/>
        <a:lstStyle/>
        <a:p>
          <a:endParaRPr lang="lv-LV"/>
        </a:p>
      </dgm:t>
    </dgm:pt>
    <dgm:pt modelId="{806AA1D7-D4F1-4126-AD4E-F09558AA8E18}" type="sibTrans" cxnId="{BD455E6D-EA22-43BA-903D-6AA3FB149153}">
      <dgm:prSet/>
      <dgm:spPr/>
      <dgm:t>
        <a:bodyPr/>
        <a:lstStyle/>
        <a:p>
          <a:endParaRPr lang="lv-LV"/>
        </a:p>
      </dgm:t>
    </dgm:pt>
    <dgm:pt modelId="{CDCF405B-9AAF-4AF8-A037-581B23959BE8}">
      <dgm:prSet custT="1"/>
      <dgm:spPr>
        <a:solidFill>
          <a:srgbClr val="77A6C9"/>
        </a:solidFill>
      </dgm:spPr>
      <dgm:t>
        <a:bodyPr/>
        <a:lstStyle/>
        <a:p>
          <a:r>
            <a:rPr lang="lv-LV" sz="1200">
              <a:latin typeface="Verdana" panose="020B0604030504040204" pitchFamily="34" charset="0"/>
              <a:ea typeface="Verdana" panose="020B0604030504040204" pitchFamily="34" charset="0"/>
            </a:rPr>
            <a:t>Digitālās attīstības ceļa karte</a:t>
          </a:r>
          <a:br>
            <a:rPr lang="lv-LV" sz="1000"/>
          </a:br>
          <a:br>
            <a:rPr lang="lv-LV" sz="1000"/>
          </a:br>
          <a:endParaRPr lang="lv-LV" sz="1000">
            <a:latin typeface="Verdana" panose="020B0604030504040204" pitchFamily="34" charset="0"/>
            <a:ea typeface="Verdana" panose="020B0604030504040204" pitchFamily="34" charset="0"/>
          </a:endParaRPr>
        </a:p>
      </dgm:t>
    </dgm:pt>
    <dgm:pt modelId="{2041BA48-D950-47CD-AFEA-F1FDFF170CAE}" type="parTrans" cxnId="{09CC28EE-621B-41F7-9E13-F18528734EC4}">
      <dgm:prSet/>
      <dgm:spPr/>
      <dgm:t>
        <a:bodyPr/>
        <a:lstStyle/>
        <a:p>
          <a:endParaRPr lang="lv-LV"/>
        </a:p>
      </dgm:t>
    </dgm:pt>
    <dgm:pt modelId="{1FAEB320-0713-48E3-A4BF-A3226305F50F}" type="sibTrans" cxnId="{09CC28EE-621B-41F7-9E13-F18528734EC4}">
      <dgm:prSet/>
      <dgm:spPr/>
      <dgm:t>
        <a:bodyPr/>
        <a:lstStyle/>
        <a:p>
          <a:endParaRPr lang="lv-LV"/>
        </a:p>
      </dgm:t>
    </dgm:pt>
    <dgm:pt modelId="{5C4A796D-11A2-484C-80DC-28DCB7261208}">
      <dgm:prSet custT="1"/>
      <dgm:spPr>
        <a:solidFill>
          <a:srgbClr val="9BC2C7"/>
        </a:solidFill>
      </dgm:spPr>
      <dgm:t>
        <a:bodyPr/>
        <a:lstStyle/>
        <a:p>
          <a:endParaRPr lang="lv-LV" sz="900" b="1">
            <a:latin typeface="Verdana" panose="020B0604030504040204" pitchFamily="34" charset="0"/>
            <a:ea typeface="Verdana" panose="020B0604030504040204" pitchFamily="34" charset="0"/>
          </a:endParaRPr>
        </a:p>
      </dgm:t>
    </dgm:pt>
    <dgm:pt modelId="{20937948-B0A0-4639-90D1-D3DC9DDF9603}" type="parTrans" cxnId="{D446FB6F-4170-44DA-8221-E0A77CB0D145}">
      <dgm:prSet/>
      <dgm:spPr/>
      <dgm:t>
        <a:bodyPr/>
        <a:lstStyle/>
        <a:p>
          <a:endParaRPr lang="lv-LV"/>
        </a:p>
      </dgm:t>
    </dgm:pt>
    <dgm:pt modelId="{11AD9322-2249-40C7-8C1D-AAEB67B4C2D0}" type="sibTrans" cxnId="{D446FB6F-4170-44DA-8221-E0A77CB0D145}">
      <dgm:prSet/>
      <dgm:spPr/>
      <dgm:t>
        <a:bodyPr/>
        <a:lstStyle/>
        <a:p>
          <a:endParaRPr lang="lv-LV"/>
        </a:p>
      </dgm:t>
    </dgm:pt>
    <dgm:pt modelId="{7867DCF6-B5A8-41DE-ACCE-549904215C97}">
      <dgm:prSet custT="1"/>
      <dgm:spPr>
        <a:solidFill>
          <a:srgbClr val="77A6C9"/>
        </a:solidFill>
      </dgm:spPr>
      <dgm:t>
        <a:bodyPr/>
        <a:lstStyle/>
        <a:p>
          <a:endParaRPr lang="lv-LV" sz="900">
            <a:latin typeface="Verdana" panose="020B0604030504040204" pitchFamily="34" charset="0"/>
            <a:ea typeface="Verdana" panose="020B0604030504040204" pitchFamily="34" charset="0"/>
          </a:endParaRPr>
        </a:p>
      </dgm:t>
    </dgm:pt>
    <dgm:pt modelId="{73C46D74-D85E-44E6-8055-F2617DC9B9B7}" type="parTrans" cxnId="{19249607-52AB-4517-A46C-D9579087FF31}">
      <dgm:prSet/>
      <dgm:spPr/>
      <dgm:t>
        <a:bodyPr/>
        <a:lstStyle/>
        <a:p>
          <a:endParaRPr lang="lv-LV"/>
        </a:p>
      </dgm:t>
    </dgm:pt>
    <dgm:pt modelId="{04709F02-E221-496F-8923-0DE2BDE06936}" type="sibTrans" cxnId="{19249607-52AB-4517-A46C-D9579087FF31}">
      <dgm:prSet/>
      <dgm:spPr/>
      <dgm:t>
        <a:bodyPr/>
        <a:lstStyle/>
        <a:p>
          <a:endParaRPr lang="lv-LV"/>
        </a:p>
      </dgm:t>
    </dgm:pt>
    <dgm:pt modelId="{6428151C-D5F0-4BD4-9DCC-5C425B07329A}">
      <dgm:prSet custT="1"/>
      <dgm:spPr>
        <a:solidFill>
          <a:srgbClr val="77A6C9"/>
        </a:solidFill>
      </dgm:spPr>
      <dgm:t>
        <a:bodyPr/>
        <a:lstStyle/>
        <a:p>
          <a:endParaRPr lang="lv-LV" sz="1300" b="1">
            <a:latin typeface="Verdana" panose="020B0604030504040204" pitchFamily="34" charset="0"/>
            <a:ea typeface="Verdana" panose="020B0604030504040204" pitchFamily="34" charset="0"/>
          </a:endParaRPr>
        </a:p>
      </dgm:t>
    </dgm:pt>
    <dgm:pt modelId="{5F792744-23FC-48D3-BFB0-F45F2C1C954F}" type="parTrans" cxnId="{C3EFF031-02ED-4A78-BD90-AEA2235C86B3}">
      <dgm:prSet/>
      <dgm:spPr/>
      <dgm:t>
        <a:bodyPr/>
        <a:lstStyle/>
        <a:p>
          <a:endParaRPr lang="lv-LV"/>
        </a:p>
      </dgm:t>
    </dgm:pt>
    <dgm:pt modelId="{30689FAD-5E4F-417D-82F2-A1877F03F381}" type="sibTrans" cxnId="{C3EFF031-02ED-4A78-BD90-AEA2235C86B3}">
      <dgm:prSet/>
      <dgm:spPr/>
      <dgm:t>
        <a:bodyPr/>
        <a:lstStyle/>
        <a:p>
          <a:endParaRPr lang="lv-LV"/>
        </a:p>
      </dgm:t>
    </dgm:pt>
    <dgm:pt modelId="{CC6474E9-7A23-484D-8FC1-5375C90D2B00}" type="pres">
      <dgm:prSet presAssocID="{AF61A786-6D97-4999-802A-F1ADD5226B5F}" presName="CompostProcess" presStyleCnt="0">
        <dgm:presLayoutVars>
          <dgm:dir/>
          <dgm:resizeHandles val="exact"/>
        </dgm:presLayoutVars>
      </dgm:prSet>
      <dgm:spPr/>
    </dgm:pt>
    <dgm:pt modelId="{930521C2-2992-4E0E-9E9F-D412463B87CC}" type="pres">
      <dgm:prSet presAssocID="{AF61A786-6D97-4999-802A-F1ADD5226B5F}" presName="arrow" presStyleLbl="bgShp" presStyleIdx="0" presStyleCnt="1" custScaleX="117647" custLinFactNeighborX="-615" custLinFactNeighborY="-22606"/>
      <dgm:spPr>
        <a:solidFill>
          <a:srgbClr val="E6EFF3"/>
        </a:solidFill>
      </dgm:spPr>
    </dgm:pt>
    <dgm:pt modelId="{E4415F8F-DC45-467E-912B-F7F8ADFCDE79}" type="pres">
      <dgm:prSet presAssocID="{AF61A786-6D97-4999-802A-F1ADD5226B5F}" presName="linearProcess" presStyleCnt="0"/>
      <dgm:spPr/>
    </dgm:pt>
    <dgm:pt modelId="{4F7F69DE-31EB-40AF-84B2-E74A2266B055}" type="pres">
      <dgm:prSet presAssocID="{A199DB70-9AA5-477A-892E-1BBE7323444D}" presName="textNode" presStyleLbl="node1" presStyleIdx="0" presStyleCnt="5">
        <dgm:presLayoutVars>
          <dgm:bulletEnabled val="1"/>
        </dgm:presLayoutVars>
      </dgm:prSet>
      <dgm:spPr/>
    </dgm:pt>
    <dgm:pt modelId="{FBE42BE5-A598-4971-80DB-BE55592ABA66}" type="pres">
      <dgm:prSet presAssocID="{806AA1D7-D4F1-4126-AD4E-F09558AA8E18}" presName="sibTrans" presStyleCnt="0"/>
      <dgm:spPr/>
    </dgm:pt>
    <dgm:pt modelId="{1E9E41ED-D94F-4828-BE77-9B10DE075D31}" type="pres">
      <dgm:prSet presAssocID="{CDCF405B-9AAF-4AF8-A037-581B23959BE8}" presName="textNode" presStyleLbl="node1" presStyleIdx="1" presStyleCnt="5" custScaleX="109659">
        <dgm:presLayoutVars>
          <dgm:bulletEnabled val="1"/>
        </dgm:presLayoutVars>
      </dgm:prSet>
      <dgm:spPr/>
    </dgm:pt>
    <dgm:pt modelId="{C4B54D06-0678-4467-8C51-8CE2CD17682F}" type="pres">
      <dgm:prSet presAssocID="{1FAEB320-0713-48E3-A4BF-A3226305F50F}" presName="sibTrans" presStyleCnt="0"/>
      <dgm:spPr/>
    </dgm:pt>
    <dgm:pt modelId="{267A6F49-4436-46C3-BBFE-E6A8855BD274}" type="pres">
      <dgm:prSet presAssocID="{5C4A796D-11A2-484C-80DC-28DCB7261208}" presName="textNode" presStyleLbl="node1" presStyleIdx="2" presStyleCnt="5" custScaleX="109371" custScaleY="105240" custLinFactNeighborX="20378" custLinFactNeighborY="-529">
        <dgm:presLayoutVars>
          <dgm:bulletEnabled val="1"/>
        </dgm:presLayoutVars>
      </dgm:prSet>
      <dgm:spPr/>
    </dgm:pt>
    <dgm:pt modelId="{83D5AF8D-C244-4BC3-A32F-738804E3E316}" type="pres">
      <dgm:prSet presAssocID="{11AD9322-2249-40C7-8C1D-AAEB67B4C2D0}" presName="sibTrans" presStyleCnt="0"/>
      <dgm:spPr/>
    </dgm:pt>
    <dgm:pt modelId="{06366C47-2E2A-4A03-8870-86C5EFC987CC}" type="pres">
      <dgm:prSet presAssocID="{7867DCF6-B5A8-41DE-ACCE-549904215C97}" presName="textNode" presStyleLbl="node1" presStyleIdx="3" presStyleCnt="5">
        <dgm:presLayoutVars>
          <dgm:bulletEnabled val="1"/>
        </dgm:presLayoutVars>
      </dgm:prSet>
      <dgm:spPr/>
    </dgm:pt>
    <dgm:pt modelId="{C75A06A2-3166-426F-8149-80465B5A642F}" type="pres">
      <dgm:prSet presAssocID="{04709F02-E221-496F-8923-0DE2BDE06936}" presName="sibTrans" presStyleCnt="0"/>
      <dgm:spPr/>
    </dgm:pt>
    <dgm:pt modelId="{D43DC5C0-A6AF-47CF-B7EA-7106BB034995}" type="pres">
      <dgm:prSet presAssocID="{6428151C-D5F0-4BD4-9DCC-5C425B07329A}" presName="textNode" presStyleLbl="node1" presStyleIdx="4" presStyleCnt="5">
        <dgm:presLayoutVars>
          <dgm:bulletEnabled val="1"/>
        </dgm:presLayoutVars>
      </dgm:prSet>
      <dgm:spPr/>
    </dgm:pt>
  </dgm:ptLst>
  <dgm:cxnLst>
    <dgm:cxn modelId="{5D8DF804-772B-469D-8C55-B3EB7282B009}" type="presOf" srcId="{5C4A796D-11A2-484C-80DC-28DCB7261208}" destId="{267A6F49-4436-46C3-BBFE-E6A8855BD274}" srcOrd="0" destOrd="0" presId="urn:microsoft.com/office/officeart/2005/8/layout/hProcess9"/>
    <dgm:cxn modelId="{19249607-52AB-4517-A46C-D9579087FF31}" srcId="{AF61A786-6D97-4999-802A-F1ADD5226B5F}" destId="{7867DCF6-B5A8-41DE-ACCE-549904215C97}" srcOrd="3" destOrd="0" parTransId="{73C46D74-D85E-44E6-8055-F2617DC9B9B7}" sibTransId="{04709F02-E221-496F-8923-0DE2BDE06936}"/>
    <dgm:cxn modelId="{C3EFF031-02ED-4A78-BD90-AEA2235C86B3}" srcId="{AF61A786-6D97-4999-802A-F1ADD5226B5F}" destId="{6428151C-D5F0-4BD4-9DCC-5C425B07329A}" srcOrd="4" destOrd="0" parTransId="{5F792744-23FC-48D3-BFB0-F45F2C1C954F}" sibTransId="{30689FAD-5E4F-417D-82F2-A1877F03F381}"/>
    <dgm:cxn modelId="{145B615C-5B2D-4414-B24F-D65EFAA709A6}" type="presOf" srcId="{AF61A786-6D97-4999-802A-F1ADD5226B5F}" destId="{CC6474E9-7A23-484D-8FC1-5375C90D2B00}" srcOrd="0" destOrd="0" presId="urn:microsoft.com/office/officeart/2005/8/layout/hProcess9"/>
    <dgm:cxn modelId="{BD455E6D-EA22-43BA-903D-6AA3FB149153}" srcId="{AF61A786-6D97-4999-802A-F1ADD5226B5F}" destId="{A199DB70-9AA5-477A-892E-1BBE7323444D}" srcOrd="0" destOrd="0" parTransId="{ECC715EC-2D31-466B-B844-090FB25392E4}" sibTransId="{806AA1D7-D4F1-4126-AD4E-F09558AA8E18}"/>
    <dgm:cxn modelId="{D446FB6F-4170-44DA-8221-E0A77CB0D145}" srcId="{AF61A786-6D97-4999-802A-F1ADD5226B5F}" destId="{5C4A796D-11A2-484C-80DC-28DCB7261208}" srcOrd="2" destOrd="0" parTransId="{20937948-B0A0-4639-90D1-D3DC9DDF9603}" sibTransId="{11AD9322-2249-40C7-8C1D-AAEB67B4C2D0}"/>
    <dgm:cxn modelId="{A3ECCF72-DD90-4E80-8DF0-301D48D418AD}" type="presOf" srcId="{A199DB70-9AA5-477A-892E-1BBE7323444D}" destId="{4F7F69DE-31EB-40AF-84B2-E74A2266B055}" srcOrd="0" destOrd="0" presId="urn:microsoft.com/office/officeart/2005/8/layout/hProcess9"/>
    <dgm:cxn modelId="{24C77F58-9FC5-4DF1-8A2D-EF2FCE3B6199}" type="presOf" srcId="{7867DCF6-B5A8-41DE-ACCE-549904215C97}" destId="{06366C47-2E2A-4A03-8870-86C5EFC987CC}" srcOrd="0" destOrd="0" presId="urn:microsoft.com/office/officeart/2005/8/layout/hProcess9"/>
    <dgm:cxn modelId="{36D4AB81-20A4-4660-A46E-4290C961733F}" type="presOf" srcId="{6428151C-D5F0-4BD4-9DCC-5C425B07329A}" destId="{D43DC5C0-A6AF-47CF-B7EA-7106BB034995}" srcOrd="0" destOrd="0" presId="urn:microsoft.com/office/officeart/2005/8/layout/hProcess9"/>
    <dgm:cxn modelId="{81FB8B91-8BC6-4634-943D-506069027AA6}" type="presOf" srcId="{CDCF405B-9AAF-4AF8-A037-581B23959BE8}" destId="{1E9E41ED-D94F-4828-BE77-9B10DE075D31}" srcOrd="0" destOrd="0" presId="urn:microsoft.com/office/officeart/2005/8/layout/hProcess9"/>
    <dgm:cxn modelId="{09CC28EE-621B-41F7-9E13-F18528734EC4}" srcId="{AF61A786-6D97-4999-802A-F1ADD5226B5F}" destId="{CDCF405B-9AAF-4AF8-A037-581B23959BE8}" srcOrd="1" destOrd="0" parTransId="{2041BA48-D950-47CD-AFEA-F1FDFF170CAE}" sibTransId="{1FAEB320-0713-48E3-A4BF-A3226305F50F}"/>
    <dgm:cxn modelId="{FB1C3C52-627E-418E-B196-C8E912CFC45A}" type="presParOf" srcId="{CC6474E9-7A23-484D-8FC1-5375C90D2B00}" destId="{930521C2-2992-4E0E-9E9F-D412463B87CC}" srcOrd="0" destOrd="0" presId="urn:microsoft.com/office/officeart/2005/8/layout/hProcess9"/>
    <dgm:cxn modelId="{2D2F434C-C1C1-45D1-B519-B6E09BFBCCA8}" type="presParOf" srcId="{CC6474E9-7A23-484D-8FC1-5375C90D2B00}" destId="{E4415F8F-DC45-467E-912B-F7F8ADFCDE79}" srcOrd="1" destOrd="0" presId="urn:microsoft.com/office/officeart/2005/8/layout/hProcess9"/>
    <dgm:cxn modelId="{B85F0C17-DC87-4800-8A17-B800D3818289}" type="presParOf" srcId="{E4415F8F-DC45-467E-912B-F7F8ADFCDE79}" destId="{4F7F69DE-31EB-40AF-84B2-E74A2266B055}" srcOrd="0" destOrd="0" presId="urn:microsoft.com/office/officeart/2005/8/layout/hProcess9"/>
    <dgm:cxn modelId="{5F40F1E9-89A4-48D8-9923-23793031EF1B}" type="presParOf" srcId="{E4415F8F-DC45-467E-912B-F7F8ADFCDE79}" destId="{FBE42BE5-A598-4971-80DB-BE55592ABA66}" srcOrd="1" destOrd="0" presId="urn:microsoft.com/office/officeart/2005/8/layout/hProcess9"/>
    <dgm:cxn modelId="{10EA1293-E39D-4718-86EA-4A730CEEF763}" type="presParOf" srcId="{E4415F8F-DC45-467E-912B-F7F8ADFCDE79}" destId="{1E9E41ED-D94F-4828-BE77-9B10DE075D31}" srcOrd="2" destOrd="0" presId="urn:microsoft.com/office/officeart/2005/8/layout/hProcess9"/>
    <dgm:cxn modelId="{3AC601F7-9935-42A5-9974-E67B7A252DF3}" type="presParOf" srcId="{E4415F8F-DC45-467E-912B-F7F8ADFCDE79}" destId="{C4B54D06-0678-4467-8C51-8CE2CD17682F}" srcOrd="3" destOrd="0" presId="urn:microsoft.com/office/officeart/2005/8/layout/hProcess9"/>
    <dgm:cxn modelId="{54C3DD96-E064-49A3-B51F-87470B5AC12C}" type="presParOf" srcId="{E4415F8F-DC45-467E-912B-F7F8ADFCDE79}" destId="{267A6F49-4436-46C3-BBFE-E6A8855BD274}" srcOrd="4" destOrd="0" presId="urn:microsoft.com/office/officeart/2005/8/layout/hProcess9"/>
    <dgm:cxn modelId="{05FB1FD1-8185-4ACC-BD3F-71ACEEB3FD88}" type="presParOf" srcId="{E4415F8F-DC45-467E-912B-F7F8ADFCDE79}" destId="{83D5AF8D-C244-4BC3-A32F-738804E3E316}" srcOrd="5" destOrd="0" presId="urn:microsoft.com/office/officeart/2005/8/layout/hProcess9"/>
    <dgm:cxn modelId="{A771C450-C85B-4861-A484-8B30ADE2DC3E}" type="presParOf" srcId="{E4415F8F-DC45-467E-912B-F7F8ADFCDE79}" destId="{06366C47-2E2A-4A03-8870-86C5EFC987CC}" srcOrd="6" destOrd="0" presId="urn:microsoft.com/office/officeart/2005/8/layout/hProcess9"/>
    <dgm:cxn modelId="{EC981AF4-7C4D-42F7-A82D-3169CB34A997}" type="presParOf" srcId="{E4415F8F-DC45-467E-912B-F7F8ADFCDE79}" destId="{C75A06A2-3166-426F-8149-80465B5A642F}" srcOrd="7" destOrd="0" presId="urn:microsoft.com/office/officeart/2005/8/layout/hProcess9"/>
    <dgm:cxn modelId="{022C71AE-E273-42A5-8779-DB2E929534EA}" type="presParOf" srcId="{E4415F8F-DC45-467E-912B-F7F8ADFCDE79}" destId="{D43DC5C0-A6AF-47CF-B7EA-7106BB034995}" srcOrd="8"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521C2-2992-4E0E-9E9F-D412463B87CC}">
      <dsp:nvSpPr>
        <dsp:cNvPr id="0" name=""/>
        <dsp:cNvSpPr/>
      </dsp:nvSpPr>
      <dsp:spPr>
        <a:xfrm>
          <a:off x="0" y="0"/>
          <a:ext cx="6562064" cy="3620552"/>
        </a:xfrm>
        <a:prstGeom prst="rightArrow">
          <a:avLst/>
        </a:prstGeom>
        <a:solidFill>
          <a:srgbClr val="E6EFF3"/>
        </a:solidFill>
        <a:ln>
          <a:noFill/>
        </a:ln>
        <a:effectLst/>
      </dsp:spPr>
      <dsp:style>
        <a:lnRef idx="0">
          <a:scrgbClr r="0" g="0" b="0"/>
        </a:lnRef>
        <a:fillRef idx="1">
          <a:scrgbClr r="0" g="0" b="0"/>
        </a:fillRef>
        <a:effectRef idx="0">
          <a:scrgbClr r="0" g="0" b="0"/>
        </a:effectRef>
        <a:fontRef idx="minor"/>
      </dsp:style>
    </dsp:sp>
    <dsp:sp modelId="{4F7F69DE-31EB-40AF-84B2-E74A2266B055}">
      <dsp:nvSpPr>
        <dsp:cNvPr id="0" name=""/>
        <dsp:cNvSpPr/>
      </dsp:nvSpPr>
      <dsp:spPr>
        <a:xfrm>
          <a:off x="4401" y="1086165"/>
          <a:ext cx="1118883" cy="1448220"/>
        </a:xfrm>
        <a:prstGeom prst="roundRect">
          <a:avLst/>
        </a:prstGeom>
        <a:solidFill>
          <a:srgbClr val="77A6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kern="1200">
              <a:solidFill>
                <a:schemeClr val="bg1"/>
              </a:solidFill>
              <a:latin typeface="Verdana" panose="020B0604030504040204" pitchFamily="34" charset="0"/>
              <a:ea typeface="Verdana" panose="020B0604030504040204" pitchFamily="34" charset="0"/>
            </a:rPr>
            <a:t>Digitālā brieduma tests</a:t>
          </a:r>
        </a:p>
      </dsp:txBody>
      <dsp:txXfrm>
        <a:off x="59020" y="1140784"/>
        <a:ext cx="1009645" cy="1338982"/>
      </dsp:txXfrm>
    </dsp:sp>
    <dsp:sp modelId="{1E9E41ED-D94F-4828-BE77-9B10DE075D31}">
      <dsp:nvSpPr>
        <dsp:cNvPr id="0" name=""/>
        <dsp:cNvSpPr/>
      </dsp:nvSpPr>
      <dsp:spPr>
        <a:xfrm>
          <a:off x="1309765" y="1086165"/>
          <a:ext cx="1226956" cy="1448220"/>
        </a:xfrm>
        <a:prstGeom prst="roundRect">
          <a:avLst/>
        </a:prstGeom>
        <a:solidFill>
          <a:srgbClr val="77A6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a:latin typeface="Verdana" panose="020B0604030504040204" pitchFamily="34" charset="0"/>
              <a:ea typeface="Verdana" panose="020B0604030504040204" pitchFamily="34" charset="0"/>
            </a:rPr>
            <a:t>Digitālās attīstības ceļa karte</a:t>
          </a:r>
          <a:br>
            <a:rPr lang="lv-LV" sz="1000" kern="1200"/>
          </a:br>
          <a:br>
            <a:rPr lang="lv-LV" sz="1000" kern="1200"/>
          </a:br>
          <a:endParaRPr lang="lv-LV" sz="1000" kern="1200">
            <a:latin typeface="Verdana" panose="020B0604030504040204" pitchFamily="34" charset="0"/>
            <a:ea typeface="Verdana" panose="020B0604030504040204" pitchFamily="34" charset="0"/>
          </a:endParaRPr>
        </a:p>
      </dsp:txBody>
      <dsp:txXfrm>
        <a:off x="1369660" y="1146060"/>
        <a:ext cx="1107166" cy="1328430"/>
      </dsp:txXfrm>
    </dsp:sp>
    <dsp:sp modelId="{267A6F49-4436-46C3-BBFE-E6A8855BD274}">
      <dsp:nvSpPr>
        <dsp:cNvPr id="0" name=""/>
        <dsp:cNvSpPr/>
      </dsp:nvSpPr>
      <dsp:spPr>
        <a:xfrm>
          <a:off x="2761204" y="1040561"/>
          <a:ext cx="1223734" cy="1524107"/>
        </a:xfrm>
        <a:prstGeom prst="roundRect">
          <a:avLst/>
        </a:prstGeom>
        <a:solidFill>
          <a:srgbClr val="9BC2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lv-LV" sz="900" b="1" kern="1200">
            <a:latin typeface="Verdana" panose="020B0604030504040204" pitchFamily="34" charset="0"/>
            <a:ea typeface="Verdana" panose="020B0604030504040204" pitchFamily="34" charset="0"/>
          </a:endParaRPr>
        </a:p>
      </dsp:txBody>
      <dsp:txXfrm>
        <a:off x="2820942" y="1100299"/>
        <a:ext cx="1104258" cy="1404631"/>
      </dsp:txXfrm>
    </dsp:sp>
    <dsp:sp modelId="{06366C47-2E2A-4A03-8870-86C5EFC987CC}">
      <dsp:nvSpPr>
        <dsp:cNvPr id="0" name=""/>
        <dsp:cNvSpPr/>
      </dsp:nvSpPr>
      <dsp:spPr>
        <a:xfrm>
          <a:off x="4133418" y="1086165"/>
          <a:ext cx="1118883" cy="1448220"/>
        </a:xfrm>
        <a:prstGeom prst="roundRect">
          <a:avLst/>
        </a:prstGeom>
        <a:solidFill>
          <a:srgbClr val="77A6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lv-LV" sz="900" kern="1200">
            <a:latin typeface="Verdana" panose="020B0604030504040204" pitchFamily="34" charset="0"/>
            <a:ea typeface="Verdana" panose="020B0604030504040204" pitchFamily="34" charset="0"/>
          </a:endParaRPr>
        </a:p>
      </dsp:txBody>
      <dsp:txXfrm>
        <a:off x="4188037" y="1140784"/>
        <a:ext cx="1009645" cy="1338982"/>
      </dsp:txXfrm>
    </dsp:sp>
    <dsp:sp modelId="{D43DC5C0-A6AF-47CF-B7EA-7106BB034995}">
      <dsp:nvSpPr>
        <dsp:cNvPr id="0" name=""/>
        <dsp:cNvSpPr/>
      </dsp:nvSpPr>
      <dsp:spPr>
        <a:xfrm>
          <a:off x="5438782" y="1086165"/>
          <a:ext cx="1118883" cy="1448220"/>
        </a:xfrm>
        <a:prstGeom prst="roundRect">
          <a:avLst/>
        </a:prstGeom>
        <a:solidFill>
          <a:srgbClr val="77A6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lv-LV" sz="1300" b="1" kern="1200">
            <a:latin typeface="Verdana" panose="020B0604030504040204" pitchFamily="34" charset="0"/>
            <a:ea typeface="Verdana" panose="020B0604030504040204" pitchFamily="34" charset="0"/>
          </a:endParaRPr>
        </a:p>
      </dsp:txBody>
      <dsp:txXfrm>
        <a:off x="5493401" y="1140784"/>
        <a:ext cx="1009645" cy="13389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0.07631</cdr:x>
      <cdr:y>0.36267</cdr:y>
    </cdr:from>
    <cdr:to>
      <cdr:x>0.97013</cdr:x>
      <cdr:y>0.84126</cdr:y>
    </cdr:to>
    <cdr:cxnSp macro="">
      <cdr:nvCxnSpPr>
        <cdr:cNvPr id="3" name="Straight Connector 2">
          <a:extLst xmlns:a="http://schemas.openxmlformats.org/drawingml/2006/main">
            <a:ext uri="{FF2B5EF4-FFF2-40B4-BE49-F238E27FC236}">
              <a16:creationId xmlns:a16="http://schemas.microsoft.com/office/drawing/2014/main" id="{15733A97-760E-412F-A13E-D9FCA0F85BAC}"/>
            </a:ext>
          </a:extLst>
        </cdr:cNvPr>
        <cdr:cNvCxnSpPr/>
      </cdr:nvCxnSpPr>
      <cdr:spPr>
        <a:xfrm xmlns:a="http://schemas.openxmlformats.org/drawingml/2006/main" flipV="1">
          <a:off x="475869" y="1631271"/>
          <a:ext cx="5574089" cy="2152663"/>
        </a:xfrm>
        <a:prstGeom xmlns:a="http://schemas.openxmlformats.org/drawingml/2006/main" prst="line">
          <a:avLst/>
        </a:prstGeom>
        <a:ln xmlns:a="http://schemas.openxmlformats.org/drawingml/2006/main" w="9525">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0.79135</cdr:x>
      <cdr:y>0.10241</cdr:y>
    </cdr:from>
    <cdr:to>
      <cdr:x>0.95418</cdr:x>
      <cdr:y>0.21873</cdr:y>
    </cdr:to>
    <cdr:sp macro="" textlink="">
      <cdr:nvSpPr>
        <cdr:cNvPr id="9" name="TextBox 27">
          <a:extLst xmlns:a="http://schemas.openxmlformats.org/drawingml/2006/main">
            <a:ext uri="{FF2B5EF4-FFF2-40B4-BE49-F238E27FC236}">
              <a16:creationId xmlns:a16="http://schemas.microsoft.com/office/drawing/2014/main" id="{FB0F5BDE-425E-4071-9527-3B4C0800EF64}"/>
            </a:ext>
          </a:extLst>
        </cdr:cNvPr>
        <cdr:cNvSpPr txBox="1"/>
      </cdr:nvSpPr>
      <cdr:spPr>
        <a:xfrm xmlns:a="http://schemas.openxmlformats.org/drawingml/2006/main">
          <a:off x="6105144" y="475741"/>
          <a:ext cx="1256210" cy="5403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ase">
            <a:lnSpc>
              <a:spcPct val="100000"/>
            </a:lnSpc>
            <a:spcAft>
              <a:spcPts val="0"/>
            </a:spcAft>
          </a:pPr>
          <a:r>
            <a:rPr lang="lv-LV" sz="1400" kern="1200" dirty="0">
              <a:solidFill>
                <a:srgbClr val="C00000"/>
              </a:solidFill>
              <a:effectLst/>
              <a:latin typeface="Gill Sans Nova Cond Lt" panose="020B0306020104020203" pitchFamily="34" charset="0"/>
              <a:ea typeface="Verdana" panose="020B0604030504040204" pitchFamily="34" charset="0"/>
              <a:cs typeface="Verdana" panose="020B0604030504040204" pitchFamily="34" charset="0"/>
            </a:rPr>
            <a:t>2024.-2030.gadā IKP </a:t>
          </a:r>
          <a:r>
            <a:rPr lang="lv-LV" sz="1400" kern="1200" dirty="0">
              <a:solidFill>
                <a:srgbClr val="C00000"/>
              </a:solidFill>
              <a:effectLst/>
              <a:latin typeface="Gill Sans Nova Cond Lt" panose="020B0306020104020203" pitchFamily="34" charset="0"/>
              <a:ea typeface="Verdana" panose="020B0604030504040204" pitchFamily="34" charset="0"/>
              <a:cs typeface="Arial" panose="020B0604020202020204" pitchFamily="34" charset="0"/>
            </a:rPr>
            <a:t>↑</a:t>
          </a:r>
          <a:r>
            <a:rPr lang="lv-LV" sz="1400" kern="1200" dirty="0">
              <a:solidFill>
                <a:srgbClr val="C00000"/>
              </a:solidFill>
              <a:effectLst/>
              <a:latin typeface="Gill Sans Nova Cond Lt" panose="020B0306020104020203" pitchFamily="34" charset="0"/>
              <a:ea typeface="Verdana" panose="020B0604030504040204" pitchFamily="34" charset="0"/>
              <a:cs typeface="Verdana" panose="020B0604030504040204" pitchFamily="34" charset="0"/>
            </a:rPr>
            <a:t> vidēji 4,8% gadā</a:t>
          </a:r>
          <a:endParaRPr lang="lv-LV" sz="1400" dirty="0">
            <a:effectLst/>
            <a:latin typeface="Gill Sans Nova Cond Lt" panose="020B0306020104020203" pitchFamily="34"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0.82968</cdr:x>
      <cdr:y>0.46425</cdr:y>
    </cdr:from>
    <cdr:to>
      <cdr:x>1</cdr:x>
      <cdr:y>0.58057</cdr:y>
    </cdr:to>
    <cdr:sp macro="" textlink="">
      <cdr:nvSpPr>
        <cdr:cNvPr id="11" name="TextBox 27">
          <a:extLst xmlns:a="http://schemas.openxmlformats.org/drawingml/2006/main">
            <a:ext uri="{FF2B5EF4-FFF2-40B4-BE49-F238E27FC236}">
              <a16:creationId xmlns:a16="http://schemas.microsoft.com/office/drawing/2014/main" id="{0D6694AB-B2D6-48BC-ADB4-FD7EBE801825}"/>
            </a:ext>
          </a:extLst>
        </cdr:cNvPr>
        <cdr:cNvSpPr txBox="1"/>
      </cdr:nvSpPr>
      <cdr:spPr>
        <a:xfrm xmlns:a="http://schemas.openxmlformats.org/drawingml/2006/main">
          <a:off x="5174056" y="2088173"/>
          <a:ext cx="1062151" cy="5231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ase">
            <a:lnSpc>
              <a:spcPct val="100000"/>
            </a:lnSpc>
            <a:spcAft>
              <a:spcPts val="0"/>
            </a:spcAft>
          </a:pPr>
          <a:r>
            <a:rPr lang="lv-LV" sz="1400" kern="1200" dirty="0">
              <a:solidFill>
                <a:srgbClr val="4472C4"/>
              </a:solidFill>
              <a:effectLst/>
              <a:latin typeface="Gill Sans Nova Cond Lt" panose="020B0306020104020203" pitchFamily="34" charset="0"/>
              <a:ea typeface="Verdana" panose="020B0604030504040204" pitchFamily="34" charset="0"/>
              <a:cs typeface="Verdana" panose="020B0604030504040204" pitchFamily="34" charset="0"/>
            </a:rPr>
            <a:t>2024.-2030.gadā IKP </a:t>
          </a:r>
          <a:r>
            <a:rPr lang="lv-LV" sz="1400" kern="1200" dirty="0">
              <a:solidFill>
                <a:srgbClr val="4472C4"/>
              </a:solidFill>
              <a:effectLst/>
              <a:latin typeface="Gill Sans Nova Cond Lt" panose="020B0306020104020203" pitchFamily="34" charset="0"/>
              <a:ea typeface="Verdana" panose="020B0604030504040204" pitchFamily="34" charset="0"/>
              <a:cs typeface="Arial" panose="020B0604020202020204" pitchFamily="34" charset="0"/>
            </a:rPr>
            <a:t>↑</a:t>
          </a:r>
          <a:r>
            <a:rPr lang="lv-LV" sz="1400" kern="1200" dirty="0">
              <a:solidFill>
                <a:srgbClr val="4472C4"/>
              </a:solidFill>
              <a:effectLst/>
              <a:latin typeface="Gill Sans Nova Cond Lt" panose="020B0306020104020203" pitchFamily="34" charset="0"/>
              <a:ea typeface="Verdana" panose="020B0604030504040204" pitchFamily="34" charset="0"/>
              <a:cs typeface="Verdana" panose="020B0604030504040204" pitchFamily="34" charset="0"/>
            </a:rPr>
            <a:t> vidēji 2,4%</a:t>
          </a:r>
          <a:endParaRPr lang="lv-LV" sz="1400" dirty="0">
            <a:effectLst/>
            <a:latin typeface="Gill Sans Nova Cond Lt" panose="020B0306020104020203" pitchFamily="34"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0.71665</cdr:x>
      <cdr:y>0.60977</cdr:y>
    </cdr:from>
    <cdr:to>
      <cdr:x>1</cdr:x>
      <cdr:y>0.82919</cdr:y>
    </cdr:to>
    <cdr:sp macro="" textlink="">
      <cdr:nvSpPr>
        <cdr:cNvPr id="12" name="Text Box 59">
          <a:extLst xmlns:a="http://schemas.openxmlformats.org/drawingml/2006/main">
            <a:ext uri="{FF2B5EF4-FFF2-40B4-BE49-F238E27FC236}">
              <a16:creationId xmlns:a16="http://schemas.microsoft.com/office/drawing/2014/main" id="{656412C1-1B91-4164-9452-5054268BEE26}"/>
            </a:ext>
          </a:extLst>
        </cdr:cNvPr>
        <cdr:cNvSpPr txBox="1"/>
      </cdr:nvSpPr>
      <cdr:spPr bwMode="auto">
        <a:xfrm xmlns:a="http://schemas.openxmlformats.org/drawingml/2006/main">
          <a:off x="5528877" y="2832550"/>
          <a:ext cx="2185992" cy="101925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rot="0" vert="horz" wrap="square" lIns="36000" tIns="0" rIns="36000" bIns="0" anchor="t" anchorCtr="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ase">
            <a:lnSpc>
              <a:spcPct val="100000"/>
            </a:lnSpc>
            <a:spcAft>
              <a:spcPts val="0"/>
            </a:spcAft>
          </a:pPr>
          <a:r>
            <a:rPr lang="lv-LV" sz="1600" b="1" kern="1200" dirty="0">
              <a:solidFill>
                <a:srgbClr val="4472C4"/>
              </a:solidFill>
              <a:effectLst/>
              <a:latin typeface="Gill Sans Nova Cond Lt" panose="020B0306020104020203" pitchFamily="34" charset="0"/>
              <a:ea typeface="Calibri" panose="020F0502020204030204" pitchFamily="34" charset="0"/>
              <a:cs typeface="Arial" panose="020B0604020202020204" pitchFamily="34" charset="0"/>
            </a:rPr>
            <a:t>LĒNAS IZAUGSMES SCENĀRIJS</a:t>
          </a:r>
          <a:endParaRPr lang="lv-LV" sz="1600" dirty="0">
            <a:effectLst/>
            <a:latin typeface="Gill Sans Nova Cond Lt" panose="020B0306020104020203" pitchFamily="34" charset="0"/>
            <a:ea typeface="Calibri" panose="020F0502020204030204" pitchFamily="34" charset="0"/>
            <a:cs typeface="Times New Roman" panose="02020603050405020304" pitchFamily="18" charset="0"/>
          </a:endParaRPr>
        </a:p>
        <a:p xmlns:a="http://schemas.openxmlformats.org/drawingml/2006/main">
          <a:pPr algn="ctr" fontAlgn="base">
            <a:lnSpc>
              <a:spcPct val="100000"/>
            </a:lnSpc>
            <a:spcAft>
              <a:spcPts val="0"/>
            </a:spcAft>
          </a:pPr>
          <a:r>
            <a:rPr lang="lv-LV" sz="1400" kern="1200" dirty="0">
              <a:solidFill>
                <a:srgbClr val="000000"/>
              </a:solidFill>
              <a:effectLst/>
              <a:latin typeface="Gill Sans Nova Cond Lt" panose="020B0306020104020203" pitchFamily="34" charset="0"/>
              <a:ea typeface="Calibri" panose="020F0502020204030204" pitchFamily="34" charset="0"/>
              <a:cs typeface="Arial" panose="020B0604020202020204" pitchFamily="34" charset="0"/>
            </a:rPr>
            <a:t>Jaunu konkurētspējas priekšrocību trūkums kavē eksporta izaugsmi. Ekonomikas izaugsme atgriežas pie pirmskrīzes trenda</a:t>
          </a:r>
          <a:endParaRPr lang="lv-LV" sz="1400" dirty="0">
            <a:effectLst/>
            <a:latin typeface="Gill Sans Nova Cond Lt" panose="020B0306020104020203" pitchFamily="34"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0.52968</cdr:x>
      <cdr:y>0.08755</cdr:y>
    </cdr:from>
    <cdr:to>
      <cdr:x>0.78238</cdr:x>
      <cdr:y>0.29048</cdr:y>
    </cdr:to>
    <cdr:sp macro="" textlink="">
      <cdr:nvSpPr>
        <cdr:cNvPr id="15" name="Text Box 57">
          <a:extLst xmlns:a="http://schemas.openxmlformats.org/drawingml/2006/main">
            <a:ext uri="{FF2B5EF4-FFF2-40B4-BE49-F238E27FC236}">
              <a16:creationId xmlns:a16="http://schemas.microsoft.com/office/drawing/2014/main" id="{1A47336E-4C09-4E16-9905-5CE8D3198D7A}"/>
            </a:ext>
          </a:extLst>
        </cdr:cNvPr>
        <cdr:cNvSpPr txBox="1"/>
      </cdr:nvSpPr>
      <cdr:spPr bwMode="auto">
        <a:xfrm xmlns:a="http://schemas.openxmlformats.org/drawingml/2006/main">
          <a:off x="4086426" y="406706"/>
          <a:ext cx="1949535" cy="94265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rot="0" vert="horz" wrap="square" lIns="36000" tIns="0" rIns="36000" bIns="0" anchor="t" anchorCtr="0"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ase">
            <a:lnSpc>
              <a:spcPct val="100000"/>
            </a:lnSpc>
            <a:spcAft>
              <a:spcPts val="0"/>
            </a:spcAft>
          </a:pPr>
          <a:r>
            <a:rPr lang="lv-LV" sz="1600" b="1" kern="1200" dirty="0">
              <a:solidFill>
                <a:srgbClr val="C00000"/>
              </a:solidFill>
              <a:effectLst/>
              <a:latin typeface="Gill Sans Nova Cond Lt" panose="020B0306020104020203" pitchFamily="34" charset="0"/>
              <a:ea typeface="Calibri" panose="020F0502020204030204" pitchFamily="34" charset="0"/>
              <a:cs typeface="Arial" panose="020B0604020202020204" pitchFamily="34" charset="0"/>
            </a:rPr>
            <a:t>STRAUJAS IZAUGSMES SCENĀRIJS</a:t>
          </a:r>
          <a:endParaRPr lang="lv-LV" sz="1600" dirty="0">
            <a:effectLst/>
            <a:latin typeface="Gill Sans Nova Cond Lt" panose="020B0306020104020203" pitchFamily="34" charset="0"/>
            <a:ea typeface="Calibri" panose="020F0502020204030204" pitchFamily="34" charset="0"/>
            <a:cs typeface="Times New Roman" panose="02020603050405020304" pitchFamily="18" charset="0"/>
          </a:endParaRPr>
        </a:p>
        <a:p xmlns:a="http://schemas.openxmlformats.org/drawingml/2006/main">
          <a:pPr algn="ctr" fontAlgn="base">
            <a:lnSpc>
              <a:spcPct val="100000"/>
            </a:lnSpc>
            <a:spcAft>
              <a:spcPts val="0"/>
            </a:spcAft>
          </a:pPr>
          <a:r>
            <a:rPr lang="lv-LV" sz="1400" kern="1200" dirty="0">
              <a:solidFill>
                <a:srgbClr val="000000"/>
              </a:solidFill>
              <a:effectLst/>
              <a:latin typeface="Gill Sans Nova Cond Lt" panose="020B0306020104020203" pitchFamily="34" charset="0"/>
              <a:ea typeface="Calibri" panose="020F0502020204030204" pitchFamily="34" charset="0"/>
              <a:cs typeface="Arial" panose="020B0604020202020204" pitchFamily="34" charset="0"/>
            </a:rPr>
            <a:t>Latvijas ekonomikas konkurētspējas priekšrocības pamatā tiek balstītas uz tehnoloģiskiem faktoriem, ražošanas efektivitāti, inovācijām, digitalizāciju</a:t>
          </a:r>
          <a:endParaRPr lang="lv-LV" sz="1400" dirty="0">
            <a:effectLst/>
            <a:latin typeface="Gill Sans Nova Cond Lt" panose="020B0306020104020203" pitchFamily="34" charset="0"/>
            <a:ea typeface="Calibri" panose="020F0502020204030204" pitchFamily="34"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29ADD-C65B-430E-8B47-404C442E5CC2}" type="datetimeFigureOut">
              <a:rPr lang="lv-LV" smtClean="0"/>
              <a:t>15.02.2023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736CFB-EE30-4093-B12A-3C82C9064185}" type="slidenum">
              <a:rPr lang="lv-LV" smtClean="0"/>
              <a:t>‹#›</a:t>
            </a:fld>
            <a:endParaRPr lang="lv-LV"/>
          </a:p>
        </p:txBody>
      </p:sp>
    </p:spTree>
    <p:extLst>
      <p:ext uri="{BB962C8B-B14F-4D97-AF65-F5344CB8AC3E}">
        <p14:creationId xmlns:p14="http://schemas.microsoft.com/office/powerpoint/2010/main" val="2807479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4AC1A010-5BF3-4208-AC0E-FE13C7265929}" type="slidenum">
              <a:rPr lang="lv-LV" smtClean="0"/>
              <a:t>1</a:t>
            </a:fld>
            <a:endParaRPr lang="lv-LV"/>
          </a:p>
        </p:txBody>
      </p:sp>
    </p:spTree>
    <p:extLst>
      <p:ext uri="{BB962C8B-B14F-4D97-AF65-F5344CB8AC3E}">
        <p14:creationId xmlns:p14="http://schemas.microsoft.com/office/powerpoint/2010/main" val="2228336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lv-LV" sz="1800" b="1">
                <a:effectLst/>
                <a:latin typeface="Calibri" panose="020F0502020204030204" pitchFamily="34" charset="0"/>
                <a:ea typeface="Calibri" panose="020F0502020204030204" pitchFamily="34" charset="0"/>
                <a:cs typeface="Times New Roman" panose="02020603050405020304" pitchFamily="18" charset="0"/>
              </a:rPr>
              <a:t>Investīcijas mērķis</a:t>
            </a:r>
            <a:r>
              <a:rPr lang="lv-LV" sz="1800">
                <a:effectLst/>
                <a:latin typeface="Calibri" panose="020F0502020204030204" pitchFamily="34" charset="0"/>
                <a:ea typeface="Calibri" panose="020F0502020204030204" pitchFamily="34" charset="0"/>
                <a:cs typeface="Times New Roman" panose="02020603050405020304" pitchFamily="18" charset="0"/>
              </a:rPr>
              <a:t> ir ar digitālo tehnoloģiju ieviešanas palīdzību veicināt komersantu konkurētspēju, kā arī digitālu un inovatīvu publisko pārvaldi, kurā tiek izmantotas tikpat modernas tehnoloģijas kā privātajā sektorā., </a:t>
            </a:r>
          </a:p>
          <a:p>
            <a:pPr algn="just">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Eiropas Komisija 2022. gadā apstiprinājusi ar diviem Latvijas EDIC - biedrības “Latvijas Informācijas tehnoloģiju klasteris” un biedrības “Latvijas Digitālais akselerators” veidotos konsorcijus, kuru sastāvā ir izglītības iestādes, biedrības, zinātniskās institūcijas, komersanti (biedrību biedri).</a:t>
            </a:r>
          </a:p>
          <a:p>
            <a:r>
              <a:rPr lang="lv-LV" sz="1800">
                <a:effectLst/>
                <a:latin typeface="Calibri" panose="020F0502020204030204" pitchFamily="34" charset="0"/>
                <a:ea typeface="Calibri" panose="020F0502020204030204" pitchFamily="34" charset="0"/>
                <a:cs typeface="Times New Roman" panose="02020603050405020304" pitchFamily="18" charset="0"/>
              </a:rPr>
              <a:t>Plānots, ka līdz 2024. gada 30. jūnijam Eiropas digitālās inovācijas centra atbalstīto vienību skaits – 3500, </a:t>
            </a:r>
            <a:endParaRPr lang="lv-LV"/>
          </a:p>
        </p:txBody>
      </p:sp>
      <p:sp>
        <p:nvSpPr>
          <p:cNvPr id="4" name="Slide Number Placeholder 3"/>
          <p:cNvSpPr>
            <a:spLocks noGrp="1"/>
          </p:cNvSpPr>
          <p:nvPr>
            <p:ph type="sldNum" sz="quarter" idx="5"/>
          </p:nvPr>
        </p:nvSpPr>
        <p:spPr/>
        <p:txBody>
          <a:bodyPr/>
          <a:lstStyle/>
          <a:p>
            <a:fld id="{856437F4-A1F0-4DBD-B915-D19E69359972}" type="slidenum">
              <a:rPr lang="lv-LV" smtClean="0"/>
              <a:t>13</a:t>
            </a:fld>
            <a:endParaRPr lang="lv-LV"/>
          </a:p>
        </p:txBody>
      </p:sp>
    </p:spTree>
    <p:extLst>
      <p:ext uri="{BB962C8B-B14F-4D97-AF65-F5344CB8AC3E}">
        <p14:creationId xmlns:p14="http://schemas.microsoft.com/office/powerpoint/2010/main" val="2719574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Atbalsta programmas </a:t>
            </a:r>
            <a:r>
              <a:rPr lang="lv-LV" sz="1800" b="1">
                <a:effectLst/>
                <a:latin typeface="Calibri" panose="020F0502020204030204" pitchFamily="34" charset="0"/>
                <a:ea typeface="Calibri" panose="020F0502020204030204" pitchFamily="34" charset="0"/>
                <a:cs typeface="Times New Roman" panose="02020603050405020304" pitchFamily="18" charset="0"/>
              </a:rPr>
              <a:t>mērķis</a:t>
            </a:r>
            <a:r>
              <a:rPr lang="lv-LV" sz="1800">
                <a:effectLst/>
                <a:latin typeface="Calibri" panose="020F0502020204030204" pitchFamily="34" charset="0"/>
                <a:ea typeface="Calibri" panose="020F0502020204030204" pitchFamily="34" charset="0"/>
                <a:cs typeface="Times New Roman" panose="02020603050405020304" pitchFamily="18" charset="0"/>
              </a:rPr>
              <a:t> ir veicināt procesu </a:t>
            </a:r>
            <a:r>
              <a:rPr lang="lv-LV" sz="1800" err="1">
                <a:effectLst/>
                <a:latin typeface="Calibri" panose="020F0502020204030204" pitchFamily="34" charset="0"/>
                <a:ea typeface="Calibri" panose="020F0502020204030204" pitchFamily="34" charset="0"/>
                <a:cs typeface="Times New Roman" panose="02020603050405020304" pitchFamily="18" charset="0"/>
              </a:rPr>
              <a:t>digitalizāciju</a:t>
            </a:r>
            <a:r>
              <a:rPr lang="lv-LV" sz="1800">
                <a:effectLst/>
                <a:latin typeface="Calibri" panose="020F0502020204030204" pitchFamily="34" charset="0"/>
                <a:ea typeface="Calibri" panose="020F0502020204030204" pitchFamily="34" charset="0"/>
                <a:cs typeface="Times New Roman" panose="02020603050405020304" pitchFamily="18" charset="0"/>
              </a:rPr>
              <a:t> komercdarbībā un produktivitātes paaugstināšanu ar mērķtiecīgu resursu ieguldīšanu augstākas pievienotās vērtības radīšanai komersantu darbības procesos, kas veicinātu Latvijas konkurētspējas priekšrocības. </a:t>
            </a:r>
            <a:r>
              <a:rPr lang="lv-LV" sz="1800" b="1">
                <a:effectLst/>
                <a:latin typeface="Calibri" panose="020F0502020204030204" pitchFamily="34" charset="0"/>
                <a:ea typeface="Calibri" panose="020F0502020204030204" pitchFamily="34" charset="0"/>
                <a:cs typeface="Times New Roman" panose="02020603050405020304" pitchFamily="18" charset="0"/>
              </a:rPr>
              <a:t>Atbalsta veids</a:t>
            </a:r>
            <a:r>
              <a:rPr lang="lv-LV" sz="1800">
                <a:effectLst/>
                <a:latin typeface="Calibri" panose="020F0502020204030204" pitchFamily="34" charset="0"/>
                <a:ea typeface="Calibri" panose="020F0502020204030204" pitchFamily="34" charset="0"/>
                <a:cs typeface="Times New Roman" panose="02020603050405020304" pitchFamily="18" charset="0"/>
              </a:rPr>
              <a:t> ir Latvijas Investīciju un attīstības aģentūras izsniegts grants </a:t>
            </a:r>
            <a:r>
              <a:rPr lang="lv-LV" sz="1800" err="1">
                <a:effectLst/>
                <a:latin typeface="Calibri" panose="020F0502020204030204" pitchFamily="34" charset="0"/>
                <a:ea typeface="Calibri" panose="020F0502020204030204" pitchFamily="34" charset="0"/>
                <a:cs typeface="Times New Roman" panose="02020603050405020304" pitchFamily="18" charset="0"/>
              </a:rPr>
              <a:t>vaučera</a:t>
            </a:r>
            <a:r>
              <a:rPr lang="lv-LV" sz="1800">
                <a:effectLst/>
                <a:latin typeface="Calibri" panose="020F0502020204030204" pitchFamily="34" charset="0"/>
                <a:ea typeface="Calibri" panose="020F0502020204030204" pitchFamily="34" charset="0"/>
                <a:cs typeface="Times New Roman" panose="02020603050405020304" pitchFamily="18" charset="0"/>
              </a:rPr>
              <a:t> formā gala labuma guvēja investīciju projekta finansēšanai.</a:t>
            </a:r>
          </a:p>
          <a:p>
            <a:pPr algn="just">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Granta </a:t>
            </a:r>
            <a:r>
              <a:rPr lang="lv-LV" sz="1800" err="1">
                <a:effectLst/>
                <a:latin typeface="Calibri" panose="020F0502020204030204" pitchFamily="34" charset="0"/>
                <a:ea typeface="Calibri" panose="020F0502020204030204" pitchFamily="34" charset="0"/>
                <a:cs typeface="Times New Roman" panose="02020603050405020304" pitchFamily="18" charset="0"/>
              </a:rPr>
              <a:t>vaučeris</a:t>
            </a:r>
            <a:r>
              <a:rPr lang="lv-LV" sz="1800">
                <a:effectLst/>
                <a:latin typeface="Calibri" panose="020F0502020204030204" pitchFamily="34" charset="0"/>
                <a:ea typeface="Calibri" panose="020F0502020204030204" pitchFamily="34" charset="0"/>
                <a:cs typeface="Times New Roman" panose="02020603050405020304" pitchFamily="18" charset="0"/>
              </a:rPr>
              <a:t> iedalīsies divas grupās - Mazais </a:t>
            </a:r>
            <a:r>
              <a:rPr lang="lv-LV" sz="1800" err="1">
                <a:effectLst/>
                <a:latin typeface="Calibri" panose="020F0502020204030204" pitchFamily="34" charset="0"/>
                <a:ea typeface="Calibri" panose="020F0502020204030204" pitchFamily="34" charset="0"/>
                <a:cs typeface="Times New Roman" panose="02020603050405020304" pitchFamily="18" charset="0"/>
              </a:rPr>
              <a:t>vaučeris</a:t>
            </a:r>
            <a:r>
              <a:rPr lang="lv-LV" sz="1800">
                <a:effectLst/>
                <a:latin typeface="Calibri" panose="020F0502020204030204" pitchFamily="34" charset="0"/>
                <a:ea typeface="Calibri" panose="020F0502020204030204" pitchFamily="34" charset="0"/>
                <a:cs typeface="Times New Roman" panose="02020603050405020304" pitchFamily="18" charset="0"/>
              </a:rPr>
              <a:t> – 1 </a:t>
            </a:r>
            <a:r>
              <a:rPr lang="lv-LV" sz="1800" err="1">
                <a:effectLst/>
                <a:latin typeface="Calibri" panose="020F0502020204030204" pitchFamily="34" charset="0"/>
                <a:ea typeface="Calibri" panose="020F0502020204030204" pitchFamily="34" charset="0"/>
                <a:cs typeface="Times New Roman" panose="02020603050405020304" pitchFamily="18" charset="0"/>
              </a:rPr>
              <a:t>milj</a:t>
            </a:r>
            <a:r>
              <a:rPr lang="lv-LV" sz="1800">
                <a:effectLst/>
                <a:latin typeface="Calibri" panose="020F0502020204030204" pitchFamily="34" charset="0"/>
                <a:ea typeface="Calibri" panose="020F0502020204030204" pitchFamily="34" charset="0"/>
                <a:cs typeface="Times New Roman" panose="02020603050405020304" pitchFamily="18" charset="0"/>
              </a:rPr>
              <a:t> (mikro un mazajam komersantam) līdz 5 tūkstoši euro un lielais </a:t>
            </a:r>
            <a:r>
              <a:rPr lang="lv-LV" sz="1800" err="1">
                <a:effectLst/>
                <a:latin typeface="Calibri" panose="020F0502020204030204" pitchFamily="34" charset="0"/>
                <a:ea typeface="Calibri" panose="020F0502020204030204" pitchFamily="34" charset="0"/>
                <a:cs typeface="Times New Roman" panose="02020603050405020304" pitchFamily="18" charset="0"/>
              </a:rPr>
              <a:t>vaučeris</a:t>
            </a:r>
            <a:r>
              <a:rPr lang="lv-LV" sz="1800">
                <a:effectLst/>
                <a:latin typeface="Calibri" panose="020F0502020204030204" pitchFamily="34" charset="0"/>
                <a:ea typeface="Calibri" panose="020F0502020204030204" pitchFamily="34" charset="0"/>
                <a:cs typeface="Times New Roman" panose="02020603050405020304" pitchFamily="18" charset="0"/>
              </a:rPr>
              <a:t> 36 milj. EUR (MVU, lielie komersanti, NVO, valsts kapitālsabiedrības) līdz 100 tūkst. EUR vienam gala labuma guvējam.</a:t>
            </a:r>
          </a:p>
          <a:p>
            <a:endParaRPr lang="lv-LV"/>
          </a:p>
        </p:txBody>
      </p:sp>
      <p:sp>
        <p:nvSpPr>
          <p:cNvPr id="4" name="Slide Number Placeholder 3"/>
          <p:cNvSpPr>
            <a:spLocks noGrp="1"/>
          </p:cNvSpPr>
          <p:nvPr>
            <p:ph type="sldNum" sz="quarter" idx="5"/>
          </p:nvPr>
        </p:nvSpPr>
        <p:spPr/>
        <p:txBody>
          <a:bodyPr/>
          <a:lstStyle/>
          <a:p>
            <a:fld id="{856437F4-A1F0-4DBD-B915-D19E69359972}" type="slidenum">
              <a:rPr lang="lv-LV" smtClean="0"/>
              <a:t>14</a:t>
            </a:fld>
            <a:endParaRPr lang="lv-LV"/>
          </a:p>
        </p:txBody>
      </p:sp>
    </p:spTree>
    <p:extLst>
      <p:ext uri="{BB962C8B-B14F-4D97-AF65-F5344CB8AC3E}">
        <p14:creationId xmlns:p14="http://schemas.microsoft.com/office/powerpoint/2010/main" val="25191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0">
                <a:solidFill>
                  <a:prstClr val="black"/>
                </a:solidFill>
                <a:latin typeface="Verdana" panose="020B0604030504040204" pitchFamily="34" charset="0"/>
                <a:ea typeface="Verdana" panose="020B0604030504040204" pitchFamily="34" charset="0"/>
              </a:rPr>
              <a:t>Nodrošināt digitālo prasmju apmācību, tai skaitā prasmes, kas sekmētu eksporta veicināšanu, augsta līmeņa digitālās pārvaldības prasmes uzņēmumu vadības līmenī un prasmes digitālo tehnoloģiju izmantošanai dažādos uzņēmējdarbības procesos.</a:t>
            </a:r>
          </a:p>
          <a:p>
            <a:pPr marL="285750" marR="0" lvl="0" indent="-285750" algn="l" defTabSz="800100" rtl="0" eaLnBrk="1" fontAlgn="auto" latinLnBrk="0" hangingPunct="1">
              <a:lnSpc>
                <a:spcPct val="90000"/>
              </a:lnSpc>
              <a:spcBef>
                <a:spcPct val="0"/>
              </a:spcBef>
              <a:spcAft>
                <a:spcPct val="10000"/>
              </a:spcAft>
              <a:buClrTx/>
              <a:buSzTx/>
              <a:buFont typeface="Wingdings" panose="05000000000000000000" pitchFamily="2" charset="2"/>
              <a:buChar char="ü"/>
              <a:tabLst/>
              <a:defRPr/>
            </a:pPr>
            <a:r>
              <a:rPr lang="lv-LV" sz="1400">
                <a:solidFill>
                  <a:prstClr val="black"/>
                </a:solidFill>
                <a:latin typeface="Verdana" panose="020B0604030504040204" pitchFamily="34" charset="0"/>
                <a:ea typeface="Verdana" panose="020B0604030504040204" pitchFamily="34" charset="0"/>
              </a:rPr>
              <a:t>20 milj. EUR AF:</a:t>
            </a:r>
          </a:p>
          <a:p>
            <a:pPr marL="742950" lvl="1" indent="-285750" defTabSz="800100">
              <a:lnSpc>
                <a:spcPct val="90000"/>
              </a:lnSpc>
              <a:spcBef>
                <a:spcPct val="0"/>
              </a:spcBef>
              <a:spcAft>
                <a:spcPct val="10000"/>
              </a:spcAft>
              <a:buFont typeface="Arial" panose="020B0604020202020204" pitchFamily="34" charset="0"/>
              <a:buChar char="•"/>
              <a:defRPr/>
            </a:pPr>
            <a:r>
              <a:rPr lang="lv-LV" sz="1400">
                <a:solidFill>
                  <a:prstClr val="black"/>
                </a:solidFill>
                <a:latin typeface="Verdana" panose="020B0604030504040204" pitchFamily="34" charset="0"/>
                <a:ea typeface="Verdana" panose="020B0604030504040204" pitchFamily="34" charset="0"/>
              </a:rPr>
              <a:t>12 200 000 – pirmās atlases kārtas ietvaros pieejamais kopējais finansējums</a:t>
            </a:r>
          </a:p>
          <a:p>
            <a:pPr marL="742950" lvl="1" indent="-285750" defTabSz="800100">
              <a:lnSpc>
                <a:spcPct val="90000"/>
              </a:lnSpc>
              <a:spcBef>
                <a:spcPct val="0"/>
              </a:spcBef>
              <a:spcAft>
                <a:spcPct val="10000"/>
              </a:spcAft>
              <a:buFont typeface="Arial" panose="020B0604020202020204" pitchFamily="34" charset="0"/>
              <a:buChar char="•"/>
              <a:defRPr/>
            </a:pPr>
            <a:r>
              <a:rPr lang="lv-LV" sz="1400">
                <a:solidFill>
                  <a:prstClr val="black"/>
                </a:solidFill>
                <a:latin typeface="Verdana" panose="020B0604030504040204" pitchFamily="34" charset="0"/>
                <a:ea typeface="Verdana" panose="020B0604030504040204" pitchFamily="34" charset="0"/>
              </a:rPr>
              <a:t>7 800 000 – otrās atlases kārtas ietvaros pieejamais kopējais finansējums</a:t>
            </a:r>
          </a:p>
          <a:p>
            <a:pPr marL="285750" marR="0" lvl="0" indent="-285750" algn="l" defTabSz="800100" rtl="0" eaLnBrk="1" fontAlgn="auto" latinLnBrk="0" hangingPunct="1">
              <a:lnSpc>
                <a:spcPct val="90000"/>
              </a:lnSpc>
              <a:spcBef>
                <a:spcPct val="0"/>
              </a:spcBef>
              <a:spcAft>
                <a:spcPct val="10000"/>
              </a:spcAft>
              <a:buClrTx/>
              <a:buSzTx/>
              <a:buFont typeface="Wingdings" panose="05000000000000000000" pitchFamily="2" charset="2"/>
              <a:buChar char="ü"/>
              <a:tabLst/>
              <a:defRPr/>
            </a:pPr>
            <a:r>
              <a:rPr lang="lv-LV" sz="1400">
                <a:solidFill>
                  <a:prstClr val="black"/>
                </a:solidFill>
                <a:latin typeface="Verdana" panose="020B0604030504040204" pitchFamily="34" charset="0"/>
                <a:ea typeface="Verdana" panose="020B0604030504040204" pitchFamily="34" charset="0"/>
              </a:rPr>
              <a:t>10milj. EUR ERAF</a:t>
            </a:r>
          </a:p>
          <a:p>
            <a:pPr marL="0" marR="0" lvl="0" indent="0" algn="l" defTabSz="800100" rtl="0" eaLnBrk="1" fontAlgn="auto" latinLnBrk="0" hangingPunct="1">
              <a:lnSpc>
                <a:spcPct val="90000"/>
              </a:lnSpc>
              <a:spcBef>
                <a:spcPct val="0"/>
              </a:spcBef>
              <a:spcAft>
                <a:spcPct val="10000"/>
              </a:spcAft>
              <a:buClrTx/>
              <a:buSzTx/>
              <a:buFont typeface="Wingdings" panose="05000000000000000000" pitchFamily="2" charset="2"/>
              <a:buNone/>
              <a:tabLst/>
              <a:defRPr/>
            </a:pPr>
            <a:r>
              <a:rPr lang="lv-LV" sz="1400" b="1">
                <a:latin typeface="Verdana" panose="020B0604030504040204" pitchFamily="34" charset="0"/>
                <a:ea typeface="Verdana" panose="020B0604030504040204" pitchFamily="34" charset="0"/>
              </a:rPr>
              <a:t>Atbalsta intensitāte komersantiem:</a:t>
            </a:r>
          </a:p>
          <a:p>
            <a:pPr marL="285750" marR="0" lvl="0" indent="-285750" algn="l" defTabSz="800100" rtl="0" eaLnBrk="1" fontAlgn="auto" latinLnBrk="0" hangingPunct="1">
              <a:lnSpc>
                <a:spcPct val="90000"/>
              </a:lnSpc>
              <a:spcBef>
                <a:spcPct val="0"/>
              </a:spcBef>
              <a:spcAft>
                <a:spcPct val="10000"/>
              </a:spcAft>
              <a:buClrTx/>
              <a:buSzTx/>
              <a:buFont typeface="Wingdings" panose="05000000000000000000" pitchFamily="2" charset="2"/>
              <a:buChar char="ü"/>
              <a:tabLst/>
              <a:defRPr/>
            </a:pPr>
            <a:endParaRPr lang="lv-LV" sz="1400">
              <a:solidFill>
                <a:prstClr val="black"/>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r>
              <a:rPr lang="lv-LV" sz="1400">
                <a:latin typeface="Verdana" panose="020B0604030504040204" pitchFamily="34" charset="0"/>
                <a:ea typeface="Verdana" panose="020B0604030504040204" pitchFamily="34" charset="0"/>
              </a:rPr>
              <a:t>Sīkais (mikro), mazais – 70%</a:t>
            </a:r>
          </a:p>
          <a:p>
            <a:pPr marL="285750" indent="-285750">
              <a:buFont typeface="Wingdings" panose="05000000000000000000" pitchFamily="2" charset="2"/>
              <a:buChar char="ü"/>
            </a:pPr>
            <a:r>
              <a:rPr lang="lv-LV" sz="1400">
                <a:latin typeface="Verdana" panose="020B0604030504040204" pitchFamily="34" charset="0"/>
                <a:ea typeface="Verdana" panose="020B0604030504040204" pitchFamily="34" charset="0"/>
              </a:rPr>
              <a:t>Vidējiem komersantiem – 60%</a:t>
            </a:r>
          </a:p>
          <a:p>
            <a:pPr marL="285750" indent="-285750">
              <a:buFont typeface="Wingdings" panose="05000000000000000000" pitchFamily="2" charset="2"/>
              <a:buChar char="ü"/>
            </a:pPr>
            <a:r>
              <a:rPr lang="lv-LV" sz="1400">
                <a:latin typeface="Verdana" panose="020B0604030504040204" pitchFamily="34" charset="0"/>
                <a:ea typeface="Verdana" panose="020B0604030504040204" pitchFamily="34" charset="0"/>
              </a:rPr>
              <a:t>Lielajiem komersantiem – 50%</a:t>
            </a:r>
          </a:p>
          <a:p>
            <a:pPr marL="285750" marR="0" lvl="0" indent="-285750" algn="l" defTabSz="800100" rtl="0" eaLnBrk="1" fontAlgn="auto" latinLnBrk="0" hangingPunct="1">
              <a:lnSpc>
                <a:spcPct val="90000"/>
              </a:lnSpc>
              <a:spcBef>
                <a:spcPct val="0"/>
              </a:spcBef>
              <a:spcAft>
                <a:spcPct val="10000"/>
              </a:spcAft>
              <a:buClrTx/>
              <a:buSzTx/>
              <a:buFont typeface="Wingdings" panose="05000000000000000000" pitchFamily="2" charset="2"/>
              <a:buChar char="ü"/>
              <a:tabLst/>
              <a:defRPr/>
            </a:pPr>
            <a:endParaRPr lang="lv-LV" sz="1400">
              <a:solidFill>
                <a:prstClr val="black"/>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0">
              <a:solidFill>
                <a:prstClr val="black"/>
              </a:solidFill>
              <a:latin typeface="Verdana" panose="020B0604030504040204" pitchFamily="34" charset="0"/>
              <a:ea typeface="Verdana" panose="020B0604030504040204" pitchFamily="34" charset="0"/>
            </a:endParaRPr>
          </a:p>
          <a:p>
            <a:endParaRPr lang="lv-LV"/>
          </a:p>
        </p:txBody>
      </p:sp>
      <p:sp>
        <p:nvSpPr>
          <p:cNvPr id="4" name="Slide Number Placeholder 3"/>
          <p:cNvSpPr>
            <a:spLocks noGrp="1"/>
          </p:cNvSpPr>
          <p:nvPr>
            <p:ph type="sldNum" sz="quarter" idx="5"/>
          </p:nvPr>
        </p:nvSpPr>
        <p:spPr/>
        <p:txBody>
          <a:bodyPr/>
          <a:lstStyle/>
          <a:p>
            <a:fld id="{856437F4-A1F0-4DBD-B915-D19E69359972}" type="slidenum">
              <a:rPr lang="lv-LV" smtClean="0"/>
              <a:t>15</a:t>
            </a:fld>
            <a:endParaRPr lang="lv-LV"/>
          </a:p>
        </p:txBody>
      </p:sp>
    </p:spTree>
    <p:extLst>
      <p:ext uri="{BB962C8B-B14F-4D97-AF65-F5344CB8AC3E}">
        <p14:creationId xmlns:p14="http://schemas.microsoft.com/office/powerpoint/2010/main" val="899776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Latvijas uzņēmumi jau ilgstošu laika periodu nepietiekami veic ieguldījumus produktivitātes paaugstināšanai ar digitālo tehnoloģiju integrēšanu savā uzņēmējdarbībā. To apliecina Eiropas Komisijas veidotais Digitālās ekonomikas un sabiedrības indekss kurā Latvijas uzņēmumi kategorijā “Digitālo tehnoloģiju integrēšana” ieņem 23. vietu. </a:t>
            </a:r>
          </a:p>
          <a:p>
            <a:pPr algn="just">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Mērķis veicināt komersantu digitālo transformāciju, komersantu attīstību un apgrozījuma apjoma pieaugumu, atbalstot uz produktivitātes pieaugumu vērstus ieguldījumus uzņēmējdarbības digitālās transformācijas rīkos.</a:t>
            </a:r>
          </a:p>
          <a:p>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437F4-A1F0-4DBD-B915-D19E69359972}"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86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4AC1A010-5BF3-4208-AC0E-FE13C7265929}" type="slidenum">
              <a:rPr lang="lv-LV" smtClean="0"/>
              <a:t>17</a:t>
            </a:fld>
            <a:endParaRPr lang="lv-LV"/>
          </a:p>
        </p:txBody>
      </p:sp>
    </p:spTree>
    <p:extLst>
      <p:ext uri="{BB962C8B-B14F-4D97-AF65-F5344CB8AC3E}">
        <p14:creationId xmlns:p14="http://schemas.microsoft.com/office/powerpoint/2010/main" val="2256287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err="1"/>
              <a:t>Neeskatoties</a:t>
            </a:r>
            <a:r>
              <a:rPr lang="lv-LV"/>
              <a:t> uz visiem šā brīža izaicinājumiem, Latvija ir stipra un izturīga valsts! Es esmu pārliecināta, ka tuvāko 3 – 5 gadu laikā mēs visi kopā šo grūto laiku būsim pārvarējuši un dzīvosim zaļākā, ilgtspējīgākā un </a:t>
            </a:r>
            <a:r>
              <a:rPr lang="lv-LV" err="1"/>
              <a:t>pārtikušākā</a:t>
            </a:r>
            <a:r>
              <a:rPr lang="lv-LV"/>
              <a:t> valstī. Attiecībā uz 2023.gadu, apstākļiem būtiski nepasliktinoties, IKP izaugsmi prognozējam nelielu, bet pozitīvu! </a:t>
            </a:r>
          </a:p>
          <a:p>
            <a:endParaRPr lang="lv-LV"/>
          </a:p>
          <a:p>
            <a:endParaRPr lang="lv-LV"/>
          </a:p>
        </p:txBody>
      </p:sp>
      <p:sp>
        <p:nvSpPr>
          <p:cNvPr id="4" name="Slide Number Placeholder 3"/>
          <p:cNvSpPr>
            <a:spLocks noGrp="1"/>
          </p:cNvSpPr>
          <p:nvPr>
            <p:ph type="sldNum" sz="quarter" idx="5"/>
          </p:nvPr>
        </p:nvSpPr>
        <p:spPr/>
        <p:txBody>
          <a:bodyPr/>
          <a:lstStyle/>
          <a:p>
            <a:fld id="{FECBFA2B-209C-4C68-A927-15C9EE5BB4F6}" type="slidenum">
              <a:rPr lang="lv-LV" smtClean="0"/>
              <a:pPr/>
              <a:t>2</a:t>
            </a:fld>
            <a:endParaRPr lang="lv-LV"/>
          </a:p>
        </p:txBody>
      </p:sp>
    </p:spTree>
    <p:extLst>
      <p:ext uri="{BB962C8B-B14F-4D97-AF65-F5344CB8AC3E}">
        <p14:creationId xmlns:p14="http://schemas.microsoft.com/office/powerpoint/2010/main" val="2429063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Mēs dzīvojam globālā pasaulē un norises pasaules tirgos ietekmē arī Latvijas ekonomikas izaugsmi. </a:t>
            </a:r>
          </a:p>
          <a:p>
            <a:endParaRPr lang="lv-LV"/>
          </a:p>
          <a:p>
            <a:r>
              <a:rPr lang="lv-LV"/>
              <a:t>Nenoteiktība, kas saistīta ar norisēm pasaules lielākajās ekonomikās, piegāžu ķēžu traucējumi, jaunās līdzsvara cenas energoresursiem, kā arī visbeidzot, bet ne mazāk svarīgi – Krievijas zaudējums karā un tālākās sekas un iespējas sadarbībai Ukrainas atjaunošanā.</a:t>
            </a:r>
          </a:p>
        </p:txBody>
      </p:sp>
      <p:sp>
        <p:nvSpPr>
          <p:cNvPr id="4" name="Slide Number Placeholder 3"/>
          <p:cNvSpPr>
            <a:spLocks noGrp="1"/>
          </p:cNvSpPr>
          <p:nvPr>
            <p:ph type="sldNum" sz="quarter" idx="5"/>
          </p:nvPr>
        </p:nvSpPr>
        <p:spPr/>
        <p:txBody>
          <a:bodyPr/>
          <a:lstStyle/>
          <a:p>
            <a:fld id="{FECBFA2B-209C-4C68-A927-15C9EE5BB4F6}" type="slidenum">
              <a:rPr lang="lv-LV" smtClean="0"/>
              <a:pPr/>
              <a:t>3</a:t>
            </a:fld>
            <a:endParaRPr lang="lv-LV"/>
          </a:p>
        </p:txBody>
      </p:sp>
    </p:spTree>
    <p:extLst>
      <p:ext uri="{BB962C8B-B14F-4D97-AF65-F5344CB8AC3E}">
        <p14:creationId xmlns:p14="http://schemas.microsoft.com/office/powerpoint/2010/main" val="219057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1200"/>
              </a:spcAft>
            </a:pPr>
            <a:r>
              <a:rPr lang="lv-LV" sz="1200" b="1">
                <a:effectLst/>
                <a:latin typeface="Calibri Light" panose="020F0302020204030204" pitchFamily="34" charset="0"/>
                <a:ea typeface="Calibri" panose="020F0502020204030204" pitchFamily="34" charset="0"/>
                <a:cs typeface="Calibri Light" panose="020F0302020204030204" pitchFamily="34" charset="0"/>
              </a:rPr>
              <a:t>Lai īstenotos mērķa scenārijs, nepieciešama ekonomiskā transformācija</a:t>
            </a:r>
            <a:r>
              <a:rPr lang="lv-LV" sz="1200">
                <a:effectLst/>
                <a:latin typeface="Calibri Light" panose="020F0302020204030204" pitchFamily="34" charset="0"/>
                <a:ea typeface="Calibri" panose="020F0502020204030204" pitchFamily="34" charset="0"/>
                <a:cs typeface="Calibri Light" panose="020F0302020204030204" pitchFamily="34" charset="0"/>
              </a:rPr>
              <a:t>. Viens no galvenajiem izaicinājumiem ir jauno konkurētspējas priekšrocību veidošana, kas ir saistīts ar investīcijām </a:t>
            </a:r>
            <a:r>
              <a:rPr lang="lv-LV" sz="1200" err="1">
                <a:effectLst/>
                <a:latin typeface="Calibri Light" panose="020F0302020204030204" pitchFamily="34" charset="0"/>
                <a:ea typeface="Calibri" panose="020F0502020204030204" pitchFamily="34" charset="0"/>
                <a:cs typeface="Calibri Light" panose="020F0302020204030204" pitchFamily="34" charset="0"/>
              </a:rPr>
              <a:t>cilvēkkapitālā</a:t>
            </a:r>
            <a:r>
              <a:rPr lang="lv-LV" sz="1200">
                <a:effectLst/>
                <a:latin typeface="Calibri Light" panose="020F0302020204030204" pitchFamily="34" charset="0"/>
                <a:ea typeface="Calibri" panose="020F0502020204030204" pitchFamily="34" charset="0"/>
                <a:cs typeface="Calibri Light" panose="020F0302020204030204" pitchFamily="34" charset="0"/>
              </a:rPr>
              <a:t>, tehnoloģijās, inovācijā, pētniecībā, </a:t>
            </a:r>
            <a:r>
              <a:rPr lang="lv-LV" sz="1200" err="1">
                <a:effectLst/>
                <a:latin typeface="Calibri Light" panose="020F0302020204030204" pitchFamily="34" charset="0"/>
                <a:ea typeface="Calibri" panose="020F0502020204030204" pitchFamily="34" charset="0"/>
                <a:cs typeface="Calibri Light" panose="020F0302020204030204" pitchFamily="34" charset="0"/>
              </a:rPr>
              <a:t>digitalizācijā</a:t>
            </a:r>
            <a:r>
              <a:rPr lang="lv-LV" sz="1200">
                <a:effectLst/>
                <a:latin typeface="Calibri Light" panose="020F0302020204030204" pitchFamily="34" charset="0"/>
                <a:ea typeface="Calibri" panose="020F0502020204030204" pitchFamily="34" charset="0"/>
                <a:cs typeface="Calibri Light" panose="020F0302020204030204" pitchFamily="34" charset="0"/>
              </a:rPr>
              <a:t>. Jaunu konkurētspējas priekšrocību veidošana ir svarīgs nosacījums eksporta noietu tirgus paplašināšanai un eksporta apjomu pieaugumam, kam ir jākļūst par galveno izaugsmes dzinuli. Latvijas konkurētspēju ārējos un iekšējos tirgos noteiks spēja mazināt produktivitātes plaisu ar tehnoloģiski attīstītajām valstīm. Produktivitātes paaugstināšanas pamatā ir ne tikai tehnoloģiskās novitātes, ražošanas procesa vadības pilnveidošana, bet arī esošo resursu pārdale augstākās pievienotās vērtības produktu ražošanai.</a:t>
            </a:r>
            <a:endParaRPr lang="lv-LV" sz="1200">
              <a:effectLst/>
              <a:latin typeface="Calibri Light" panose="020F0302020204030204" pitchFamily="34" charset="0"/>
              <a:ea typeface="Calibri" panose="020F0502020204030204" pitchFamily="34" charset="0"/>
              <a:cs typeface="Times New Roman" panose="02020603050405020304" pitchFamily="18" charset="0"/>
            </a:endParaRPr>
          </a:p>
          <a:p>
            <a:pPr algn="just">
              <a:spcAft>
                <a:spcPts val="1200"/>
              </a:spcAft>
            </a:pPr>
            <a:r>
              <a:rPr lang="lv-LV" sz="1200">
                <a:effectLst/>
                <a:latin typeface="Calibri Light" panose="020F0302020204030204" pitchFamily="34" charset="0"/>
                <a:ea typeface="Calibri" panose="020F0502020204030204" pitchFamily="34" charset="0"/>
                <a:cs typeface="Calibri Light" panose="020F0302020204030204" pitchFamily="34" charset="0"/>
              </a:rPr>
              <a:t>Mērķa scenārijā vidējā termiņā (no 2022. līdz 2030. gadam) paredzēta IKP izaugsme par vidēji 4,2% ik gadu, kam fundamentāls priekšnosacījums ir ekonomikas konkurētspējas priekšrocību balstīšana uz tehnoloģiskiem faktoriem, ražošanas efektivitāti, inovācijām, kā arī spējai pielāgoties un izmantot globālo pārmaiņu radītās iespējas. Ilgtermiņā (no 2031. līdz 2040. gadam), ekonomikas ikgadējie izaugsmes tempi kļūs lēnāki un var būt 3% robežās.</a:t>
            </a:r>
            <a:endParaRPr lang="lv-LV" sz="1200">
              <a:effectLst/>
              <a:latin typeface="Calibri Light" panose="020F0302020204030204" pitchFamily="34" charset="0"/>
              <a:ea typeface="Calibri" panose="020F0502020204030204" pitchFamily="34" charset="0"/>
              <a:cs typeface="Times New Roman" panose="02020603050405020304" pitchFamily="18" charset="0"/>
            </a:endParaRPr>
          </a:p>
          <a:p>
            <a:endParaRPr lang="en-GB"/>
          </a:p>
          <a:p>
            <a:endParaRPr lang="lv-LV"/>
          </a:p>
        </p:txBody>
      </p:sp>
      <p:sp>
        <p:nvSpPr>
          <p:cNvPr id="4" name="Slide Number Placeholder 3"/>
          <p:cNvSpPr>
            <a:spLocks noGrp="1"/>
          </p:cNvSpPr>
          <p:nvPr>
            <p:ph type="sldNum" sz="quarter" idx="5"/>
          </p:nvPr>
        </p:nvSpPr>
        <p:spPr/>
        <p:txBody>
          <a:bodyPr/>
          <a:lstStyle/>
          <a:p>
            <a:fld id="{FECBFA2B-209C-4C68-A927-15C9EE5BB4F6}" type="slidenum">
              <a:rPr lang="lv-LV" smtClean="0"/>
              <a:pPr/>
              <a:t>4</a:t>
            </a:fld>
            <a:endParaRPr lang="lv-LV"/>
          </a:p>
        </p:txBody>
      </p:sp>
    </p:spTree>
    <p:extLst>
      <p:ext uri="{BB962C8B-B14F-4D97-AF65-F5344CB8AC3E}">
        <p14:creationId xmlns:p14="http://schemas.microsoft.com/office/powerpoint/2010/main" val="29471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4AC1A010-5BF3-4208-AC0E-FE13C7265929}" type="slidenum">
              <a:rPr lang="lv-LV" smtClean="0"/>
              <a:t>5</a:t>
            </a:fld>
            <a:endParaRPr lang="lv-LV"/>
          </a:p>
        </p:txBody>
      </p:sp>
    </p:spTree>
    <p:extLst>
      <p:ext uri="{BB962C8B-B14F-4D97-AF65-F5344CB8AC3E}">
        <p14:creationId xmlns:p14="http://schemas.microsoft.com/office/powerpoint/2010/main" val="172213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Ekonomikas transformācija – tas ir stāsts galvenokārt par mums, cilvēkiem! Katra ekonomika ir tik pārtikusi cik gudri un prasmīgi ir tās darbinieki. Latvija ir uz pareizā ceļa, arī pandēmija ir devusi neplānotu bet vajadzīgu grūdienu </a:t>
            </a:r>
            <a:r>
              <a:rPr lang="lv-LV" err="1"/>
              <a:t>digitalizācijas</a:t>
            </a:r>
            <a:r>
              <a:rPr lang="lv-LV"/>
              <a:t> virzienā, taču vēl ir daudz darāmā. Tuvākajos gados plānoju aktīvi pievērsties </a:t>
            </a:r>
            <a:r>
              <a:rPr lang="lv-LV" err="1"/>
              <a:t>cilvēkkapitāla</a:t>
            </a:r>
            <a:r>
              <a:rPr lang="lv-LV"/>
              <a:t> attīstībai Latvijā!</a:t>
            </a:r>
          </a:p>
        </p:txBody>
      </p:sp>
      <p:sp>
        <p:nvSpPr>
          <p:cNvPr id="4" name="Slide Number Placeholder 3"/>
          <p:cNvSpPr>
            <a:spLocks noGrp="1"/>
          </p:cNvSpPr>
          <p:nvPr>
            <p:ph type="sldNum" sz="quarter" idx="5"/>
          </p:nvPr>
        </p:nvSpPr>
        <p:spPr/>
        <p:txBody>
          <a:bodyPr/>
          <a:lstStyle/>
          <a:p>
            <a:fld id="{FECBFA2B-209C-4C68-A927-15C9EE5BB4F6}" type="slidenum">
              <a:rPr lang="lv-LV" smtClean="0"/>
              <a:pPr/>
              <a:t>9</a:t>
            </a:fld>
            <a:endParaRPr lang="lv-LV"/>
          </a:p>
        </p:txBody>
      </p:sp>
    </p:spTree>
    <p:extLst>
      <p:ext uri="{BB962C8B-B14F-4D97-AF65-F5344CB8AC3E}">
        <p14:creationId xmlns:p14="http://schemas.microsoft.com/office/powerpoint/2010/main" val="37589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Maciņi</a:t>
            </a:r>
          </a:p>
          <a:p>
            <a:r>
              <a:rPr lang="lv-LV"/>
              <a:t>Inovācijas – IF-NPP </a:t>
            </a:r>
          </a:p>
          <a:p>
            <a:r>
              <a:rPr lang="lv-LV"/>
              <a:t>Investīcijas – lielo investīciju fonds + zaļais koridors</a:t>
            </a:r>
          </a:p>
          <a:p>
            <a:endParaRPr lang="lv-LV"/>
          </a:p>
          <a:p>
            <a:endParaRPr lang="lv-LV"/>
          </a:p>
        </p:txBody>
      </p:sp>
      <p:sp>
        <p:nvSpPr>
          <p:cNvPr id="4" name="Slide Number Placeholder 3"/>
          <p:cNvSpPr>
            <a:spLocks noGrp="1"/>
          </p:cNvSpPr>
          <p:nvPr>
            <p:ph type="sldNum" sz="quarter" idx="5"/>
          </p:nvPr>
        </p:nvSpPr>
        <p:spPr/>
        <p:txBody>
          <a:bodyPr/>
          <a:lstStyle/>
          <a:p>
            <a:fld id="{FECBFA2B-209C-4C68-A927-15C9EE5BB4F6}" type="slidenum">
              <a:rPr lang="lv-LV" smtClean="0"/>
              <a:pPr/>
              <a:t>10</a:t>
            </a:fld>
            <a:endParaRPr lang="lv-LV"/>
          </a:p>
        </p:txBody>
      </p:sp>
    </p:spTree>
    <p:extLst>
      <p:ext uri="{BB962C8B-B14F-4D97-AF65-F5344CB8AC3E}">
        <p14:creationId xmlns:p14="http://schemas.microsoft.com/office/powerpoint/2010/main" val="3164727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a:t>Nākamajos 7 gados paredzēt investēt 1,6 </a:t>
            </a:r>
            <a:r>
              <a:rPr lang="lv-LV" b="1" err="1"/>
              <a:t>miljr</a:t>
            </a:r>
            <a:r>
              <a:rPr lang="lv-LV" b="1"/>
              <a:t>. EUR Latvijas tautsaimniecībā</a:t>
            </a:r>
            <a:endParaRPr lang="en-AU" b="1"/>
          </a:p>
        </p:txBody>
      </p:sp>
      <p:sp>
        <p:nvSpPr>
          <p:cNvPr id="4" name="Slide Number Placeholder 3"/>
          <p:cNvSpPr>
            <a:spLocks noGrp="1"/>
          </p:cNvSpPr>
          <p:nvPr>
            <p:ph type="sldNum" sz="quarter" idx="5"/>
          </p:nvPr>
        </p:nvSpPr>
        <p:spPr/>
        <p:txBody>
          <a:bodyPr/>
          <a:lstStyle/>
          <a:p>
            <a:fld id="{BDDA3BBF-C724-4B4B-A388-4FB004D92EDD}" type="slidenum">
              <a:rPr lang="lv-LV" smtClean="0"/>
              <a:t>11</a:t>
            </a:fld>
            <a:endParaRPr lang="lv-LV"/>
          </a:p>
        </p:txBody>
      </p:sp>
    </p:spTree>
    <p:extLst>
      <p:ext uri="{BB962C8B-B14F-4D97-AF65-F5344CB8AC3E}">
        <p14:creationId xmlns:p14="http://schemas.microsoft.com/office/powerpoint/2010/main" val="1587512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lv-LV" sz="1800">
                <a:effectLst/>
                <a:latin typeface="Calibri" panose="020F0502020204030204" pitchFamily="34" charset="0"/>
                <a:ea typeface="Calibri" panose="020F0502020204030204" pitchFamily="34" charset="0"/>
                <a:cs typeface="Times New Roman" panose="02020603050405020304" pitchFamily="18" charset="0"/>
              </a:rPr>
              <a:t>Digitālā transformācija ietekmē visas ekonomikas nozares un cilvēku ikdienu, darbu un saziņu. Nacionālais attīstības plāns 2027 </a:t>
            </a:r>
            <a:r>
              <a:rPr lang="lv-LV" sz="1800" err="1">
                <a:effectLst/>
                <a:latin typeface="Calibri" panose="020F0502020204030204" pitchFamily="34" charset="0"/>
                <a:ea typeface="Calibri" panose="020F0502020204030204" pitchFamily="34" charset="0"/>
                <a:cs typeface="Times New Roman" panose="02020603050405020304" pitchFamily="18" charset="0"/>
              </a:rPr>
              <a:t>digitalizācijas</a:t>
            </a:r>
            <a:r>
              <a:rPr lang="lv-LV" sz="1800">
                <a:effectLst/>
                <a:latin typeface="Calibri" panose="020F0502020204030204" pitchFamily="34" charset="0"/>
                <a:ea typeface="Calibri" panose="020F0502020204030204" pitchFamily="34" charset="0"/>
                <a:cs typeface="Times New Roman" panose="02020603050405020304" pitchFamily="18" charset="0"/>
              </a:rPr>
              <a:t> turpmāko attīstību identificē kā caurvijošu elementu attiecībā uz visām nozarēm, īpaši tādās jomās kā inovācijas un zinātne, izglītība, veselības aprūpe, iekļaujoša sabiedrība un darba tirgus, infrastruktūra, reģionālā attīstība, drošība, kā arī vide un enerģētika. Savukārt, Digitālas Eiropas programmā 2027 </a:t>
            </a:r>
            <a:r>
              <a:rPr lang="lv-LV" sz="1800" err="1">
                <a:effectLst/>
                <a:latin typeface="Calibri" panose="020F0502020204030204" pitchFamily="34" charset="0"/>
                <a:ea typeface="Calibri" panose="020F0502020204030204" pitchFamily="34" charset="0"/>
                <a:cs typeface="Times New Roman" panose="02020603050405020304" pitchFamily="18" charset="0"/>
              </a:rPr>
              <a:t>digitalizācija</a:t>
            </a:r>
            <a:r>
              <a:rPr lang="lv-LV" sz="1800">
                <a:effectLst/>
                <a:latin typeface="Calibri" panose="020F0502020204030204" pitchFamily="34" charset="0"/>
                <a:ea typeface="Calibri" panose="020F0502020204030204" pitchFamily="34" charset="0"/>
                <a:cs typeface="Times New Roman" panose="02020603050405020304" pitchFamily="18" charset="0"/>
              </a:rPr>
              <a:t> tiek iezīmēta kā veicinātājs ar </a:t>
            </a:r>
            <a:r>
              <a:rPr lang="lv-LV" sz="1800" err="1">
                <a:effectLst/>
                <a:latin typeface="Calibri" panose="020F0502020204030204" pitchFamily="34" charset="0"/>
                <a:ea typeface="Calibri" panose="020F0502020204030204" pitchFamily="34" charset="0"/>
                <a:cs typeface="Times New Roman" panose="02020603050405020304" pitchFamily="18" charset="0"/>
              </a:rPr>
              <a:t>pārnozaru</a:t>
            </a:r>
            <a:r>
              <a:rPr lang="lv-LV" sz="1800">
                <a:effectLst/>
                <a:latin typeface="Calibri" panose="020F0502020204030204" pitchFamily="34" charset="0"/>
                <a:ea typeface="Calibri" panose="020F0502020204030204" pitchFamily="34" charset="0"/>
                <a:cs typeface="Times New Roman" panose="02020603050405020304" pitchFamily="18" charset="0"/>
              </a:rPr>
              <a:t> ietekmi. </a:t>
            </a:r>
          </a:p>
          <a:p>
            <a:r>
              <a:rPr lang="lv-LV" sz="1800">
                <a:effectLst/>
                <a:latin typeface="Calibri" panose="020F0502020204030204" pitchFamily="34" charset="0"/>
                <a:ea typeface="Calibri" panose="020F0502020204030204" pitchFamily="34" charset="0"/>
                <a:cs typeface="Times New Roman" panose="02020603050405020304" pitchFamily="18" charset="0"/>
              </a:rPr>
              <a:t>Lai pieteiktos atbalsta saņemšanai digitālās transformācijas veicināšanai, gala labuma guvējiem nepieciešams veikt </a:t>
            </a:r>
            <a:r>
              <a:rPr lang="lv-LV" sz="1800" b="1">
                <a:effectLst/>
                <a:latin typeface="Calibri" panose="020F0502020204030204" pitchFamily="34" charset="0"/>
                <a:ea typeface="Calibri" panose="020F0502020204030204" pitchFamily="34" charset="0"/>
                <a:cs typeface="Times New Roman" panose="02020603050405020304" pitchFamily="18" charset="0"/>
              </a:rPr>
              <a:t>sākotnējo digitālā brieduma testu</a:t>
            </a:r>
            <a:r>
              <a:rPr lang="lv-LV" sz="1800">
                <a:effectLst/>
                <a:latin typeface="Calibri" panose="020F0502020204030204" pitchFamily="34" charset="0"/>
                <a:ea typeface="Calibri" panose="020F0502020204030204" pitchFamily="34" charset="0"/>
                <a:cs typeface="Times New Roman" panose="02020603050405020304" pitchFamily="18" charset="0"/>
              </a:rPr>
              <a:t>, lai novērtētu esošo statusu un digitālo briedumu, no Eiropas digitālā inovāciju centra saņemt </a:t>
            </a:r>
            <a:r>
              <a:rPr lang="lv-LV" sz="1800" b="1">
                <a:effectLst/>
                <a:latin typeface="Calibri" panose="020F0502020204030204" pitchFamily="34" charset="0"/>
                <a:ea typeface="Calibri" panose="020F0502020204030204" pitchFamily="34" charset="0"/>
                <a:cs typeface="Times New Roman" panose="02020603050405020304" pitchFamily="18" charset="0"/>
              </a:rPr>
              <a:t>digitālās attīstības ceļa karti</a:t>
            </a:r>
            <a:r>
              <a:rPr lang="lv-LV" sz="1800">
                <a:effectLst/>
                <a:latin typeface="Calibri" panose="020F0502020204030204" pitchFamily="34" charset="0"/>
                <a:ea typeface="Calibri" panose="020F0502020204030204" pitchFamily="34" charset="0"/>
                <a:cs typeface="Times New Roman" panose="02020603050405020304" pitchFamily="18" charset="0"/>
              </a:rPr>
              <a:t> ar priekšnosacījumiem atbalsta saņemšanai. Pēc digitālās transformācijas projekta īstenošanas veicams </a:t>
            </a:r>
            <a:r>
              <a:rPr lang="lv-LV" sz="1800" b="1">
                <a:effectLst/>
                <a:latin typeface="Calibri" panose="020F0502020204030204" pitchFamily="34" charset="0"/>
                <a:ea typeface="Calibri" panose="020F0502020204030204" pitchFamily="34" charset="0"/>
                <a:cs typeface="Times New Roman" panose="02020603050405020304" pitchFamily="18" charset="0"/>
              </a:rPr>
              <a:t>otrreizējs digitālā brieduma tests</a:t>
            </a:r>
            <a:r>
              <a:rPr lang="lv-LV" sz="1800">
                <a:effectLst/>
                <a:latin typeface="Calibri" panose="020F0502020204030204" pitchFamily="34" charset="0"/>
                <a:ea typeface="Calibri" panose="020F0502020204030204" pitchFamily="34" charset="0"/>
                <a:cs typeface="Times New Roman" panose="02020603050405020304" pitchFamily="18" charset="0"/>
              </a:rPr>
              <a:t>, lai saņemtu </a:t>
            </a:r>
            <a:r>
              <a:rPr lang="lv-LV" sz="1800" b="1">
                <a:effectLst/>
                <a:latin typeface="Calibri" panose="020F0502020204030204" pitchFamily="34" charset="0"/>
                <a:ea typeface="Calibri" panose="020F0502020204030204" pitchFamily="34" charset="0"/>
                <a:cs typeface="Times New Roman" panose="02020603050405020304" pitchFamily="18" charset="0"/>
              </a:rPr>
              <a:t>atzinumu</a:t>
            </a:r>
            <a:r>
              <a:rPr lang="lv-LV" sz="1800">
                <a:effectLst/>
                <a:latin typeface="Calibri" panose="020F0502020204030204" pitchFamily="34" charset="0"/>
                <a:ea typeface="Calibri" panose="020F0502020204030204" pitchFamily="34" charset="0"/>
                <a:cs typeface="Times New Roman" panose="02020603050405020304" pitchFamily="18" charset="0"/>
              </a:rPr>
              <a:t> par digitālo transformācijas rezultātiem un izpildītajiem rādītājiem saskaņā ar ceļa kartē norādīto. </a:t>
            </a:r>
            <a:endParaRPr lang="lv-LV" sz="1200">
              <a:cs typeface="Segoe UI Light"/>
            </a:endParaRPr>
          </a:p>
          <a:p>
            <a:pPr>
              <a:buFont typeface="Wingdings" panose="05000000000000000000" pitchFamily="2" charset="2"/>
              <a:buChar char="Ø"/>
            </a:pPr>
            <a:endParaRPr lang="lv-LV" sz="1200">
              <a:cs typeface="Segoe UI Light"/>
            </a:endParaRPr>
          </a:p>
          <a:p>
            <a:endParaRPr lang="en-AU"/>
          </a:p>
        </p:txBody>
      </p:sp>
      <p:sp>
        <p:nvSpPr>
          <p:cNvPr id="4" name="Slide Number Placeholder 3"/>
          <p:cNvSpPr>
            <a:spLocks noGrp="1"/>
          </p:cNvSpPr>
          <p:nvPr>
            <p:ph type="sldNum" sz="quarter" idx="5"/>
          </p:nvPr>
        </p:nvSpPr>
        <p:spPr/>
        <p:txBody>
          <a:bodyPr/>
          <a:lstStyle/>
          <a:p>
            <a:fld id="{C637D206-ED83-44B1-B3B6-C3097DB404BC}" type="slidenum">
              <a:rPr lang="lv-LV" smtClean="0"/>
              <a:pPr/>
              <a:t>12</a:t>
            </a:fld>
            <a:endParaRPr lang="lv-LV"/>
          </a:p>
        </p:txBody>
      </p:sp>
    </p:spTree>
    <p:extLst>
      <p:ext uri="{BB962C8B-B14F-4D97-AF65-F5344CB8AC3E}">
        <p14:creationId xmlns:p14="http://schemas.microsoft.com/office/powerpoint/2010/main" val="1098555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4FA9-0A53-4E5E-9275-29DFA22DA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3847799F-F528-467E-AE19-F92A9F899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09A35B60-1E28-476F-85CA-BA2C0ADBF6FE}"/>
              </a:ext>
            </a:extLst>
          </p:cNvPr>
          <p:cNvSpPr>
            <a:spLocks noGrp="1"/>
          </p:cNvSpPr>
          <p:nvPr>
            <p:ph type="dt" sz="half" idx="10"/>
          </p:nvPr>
        </p:nvSpPr>
        <p:spPr/>
        <p:txBody>
          <a:bodyPr/>
          <a:lstStyle/>
          <a:p>
            <a:fld id="{B11C1660-C456-4EC2-97C3-D54F905A5831}" type="datetimeFigureOut">
              <a:rPr lang="lv-LV" smtClean="0"/>
              <a:t>15.02.2023</a:t>
            </a:fld>
            <a:endParaRPr lang="lv-LV"/>
          </a:p>
        </p:txBody>
      </p:sp>
      <p:sp>
        <p:nvSpPr>
          <p:cNvPr id="5" name="Footer Placeholder 4">
            <a:extLst>
              <a:ext uri="{FF2B5EF4-FFF2-40B4-BE49-F238E27FC236}">
                <a16:creationId xmlns:a16="http://schemas.microsoft.com/office/drawing/2014/main" id="{1F42FBD6-B088-4576-8301-AEA65D366746}"/>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B46EC32-5489-41A5-9603-E1CA0BAD60E1}"/>
              </a:ext>
            </a:extLst>
          </p:cNvPr>
          <p:cNvSpPr>
            <a:spLocks noGrp="1"/>
          </p:cNvSpPr>
          <p:nvPr>
            <p:ph type="sldNum" sz="quarter" idx="12"/>
          </p:nvPr>
        </p:nvSpPr>
        <p:spPr/>
        <p:txBody>
          <a:bodyPr/>
          <a:lstStyle/>
          <a:p>
            <a:fld id="{F65EC967-7316-4E0F-8F8E-B233DA193025}" type="slidenum">
              <a:rPr lang="lv-LV" smtClean="0"/>
              <a:t>‹#›</a:t>
            </a:fld>
            <a:endParaRPr lang="lv-LV"/>
          </a:p>
        </p:txBody>
      </p:sp>
    </p:spTree>
    <p:extLst>
      <p:ext uri="{BB962C8B-B14F-4D97-AF65-F5344CB8AC3E}">
        <p14:creationId xmlns:p14="http://schemas.microsoft.com/office/powerpoint/2010/main" val="231387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B314-2363-419E-B80D-CD0636E01655}"/>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D129075E-ECD7-45F1-9099-5F63B1AD1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3EFD362F-CCB5-4E6D-9929-4889AACF9776}"/>
              </a:ext>
            </a:extLst>
          </p:cNvPr>
          <p:cNvSpPr>
            <a:spLocks noGrp="1"/>
          </p:cNvSpPr>
          <p:nvPr>
            <p:ph type="dt" sz="half" idx="10"/>
          </p:nvPr>
        </p:nvSpPr>
        <p:spPr/>
        <p:txBody>
          <a:bodyPr/>
          <a:lstStyle/>
          <a:p>
            <a:fld id="{B11C1660-C456-4EC2-97C3-D54F905A5831}" type="datetimeFigureOut">
              <a:rPr lang="lv-LV" smtClean="0"/>
              <a:t>15.02.2023</a:t>
            </a:fld>
            <a:endParaRPr lang="lv-LV"/>
          </a:p>
        </p:txBody>
      </p:sp>
      <p:sp>
        <p:nvSpPr>
          <p:cNvPr id="5" name="Footer Placeholder 4">
            <a:extLst>
              <a:ext uri="{FF2B5EF4-FFF2-40B4-BE49-F238E27FC236}">
                <a16:creationId xmlns:a16="http://schemas.microsoft.com/office/drawing/2014/main" id="{C2767A79-9897-4B09-BC63-9934711ADF9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1927B75-5EC9-43DE-AB52-2430AEB9FE5F}"/>
              </a:ext>
            </a:extLst>
          </p:cNvPr>
          <p:cNvSpPr>
            <a:spLocks noGrp="1"/>
          </p:cNvSpPr>
          <p:nvPr>
            <p:ph type="sldNum" sz="quarter" idx="12"/>
          </p:nvPr>
        </p:nvSpPr>
        <p:spPr/>
        <p:txBody>
          <a:bodyPr/>
          <a:lstStyle/>
          <a:p>
            <a:fld id="{F65EC967-7316-4E0F-8F8E-B233DA193025}" type="slidenum">
              <a:rPr lang="lv-LV" smtClean="0"/>
              <a:t>‹#›</a:t>
            </a:fld>
            <a:endParaRPr lang="lv-LV"/>
          </a:p>
        </p:txBody>
      </p:sp>
    </p:spTree>
    <p:extLst>
      <p:ext uri="{BB962C8B-B14F-4D97-AF65-F5344CB8AC3E}">
        <p14:creationId xmlns:p14="http://schemas.microsoft.com/office/powerpoint/2010/main" val="1928590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9A8DA5-12BE-42B4-95CC-D5ADFD0BA4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4D133507-99F2-4242-A2E8-4F25853751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54092B5-5640-446E-814C-08050DA4C168}"/>
              </a:ext>
            </a:extLst>
          </p:cNvPr>
          <p:cNvSpPr>
            <a:spLocks noGrp="1"/>
          </p:cNvSpPr>
          <p:nvPr>
            <p:ph type="dt" sz="half" idx="10"/>
          </p:nvPr>
        </p:nvSpPr>
        <p:spPr/>
        <p:txBody>
          <a:bodyPr/>
          <a:lstStyle/>
          <a:p>
            <a:fld id="{B11C1660-C456-4EC2-97C3-D54F905A5831}" type="datetimeFigureOut">
              <a:rPr lang="lv-LV" smtClean="0"/>
              <a:t>15.02.2023</a:t>
            </a:fld>
            <a:endParaRPr lang="lv-LV"/>
          </a:p>
        </p:txBody>
      </p:sp>
      <p:sp>
        <p:nvSpPr>
          <p:cNvPr id="5" name="Footer Placeholder 4">
            <a:extLst>
              <a:ext uri="{FF2B5EF4-FFF2-40B4-BE49-F238E27FC236}">
                <a16:creationId xmlns:a16="http://schemas.microsoft.com/office/drawing/2014/main" id="{5927E03B-1A6D-4AC3-A24F-A08D634552E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6BB5DD6-A1BE-441F-B74A-642A58B7BE0B}"/>
              </a:ext>
            </a:extLst>
          </p:cNvPr>
          <p:cNvSpPr>
            <a:spLocks noGrp="1"/>
          </p:cNvSpPr>
          <p:nvPr>
            <p:ph type="sldNum" sz="quarter" idx="12"/>
          </p:nvPr>
        </p:nvSpPr>
        <p:spPr/>
        <p:txBody>
          <a:bodyPr/>
          <a:lstStyle/>
          <a:p>
            <a:fld id="{F65EC967-7316-4E0F-8F8E-B233DA193025}" type="slidenum">
              <a:rPr lang="lv-LV" smtClean="0"/>
              <a:t>‹#›</a:t>
            </a:fld>
            <a:endParaRPr lang="lv-LV"/>
          </a:p>
        </p:txBody>
      </p:sp>
    </p:spTree>
    <p:extLst>
      <p:ext uri="{BB962C8B-B14F-4D97-AF65-F5344CB8AC3E}">
        <p14:creationId xmlns:p14="http://schemas.microsoft.com/office/powerpoint/2010/main" val="3038210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slaids (LV)">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95CF94-5BB8-B746-ABB4-F887CB887F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3970" y="-110"/>
            <a:ext cx="2041446" cy="2041508"/>
          </a:xfrm>
          <a:prstGeom prst="rect">
            <a:avLst/>
          </a:prstGeom>
        </p:spPr>
      </p:pic>
      <p:sp>
        <p:nvSpPr>
          <p:cNvPr id="23" name="Picture Placeholder 22">
            <a:extLst>
              <a:ext uri="{FF2B5EF4-FFF2-40B4-BE49-F238E27FC236}">
                <a16:creationId xmlns:a16="http://schemas.microsoft.com/office/drawing/2014/main" id="{882D70B0-2D89-8444-9421-9D3A7F6F9D09}"/>
              </a:ext>
            </a:extLst>
          </p:cNvPr>
          <p:cNvSpPr>
            <a:spLocks noGrp="1"/>
          </p:cNvSpPr>
          <p:nvPr>
            <p:ph type="pic" sz="quarter" idx="16" hasCustomPrompt="1"/>
          </p:nvPr>
        </p:nvSpPr>
        <p:spPr>
          <a:xfrm>
            <a:off x="4259089" y="0"/>
            <a:ext cx="7932911" cy="6868074"/>
          </a:xfrm>
          <a:custGeom>
            <a:avLst/>
            <a:gdLst>
              <a:gd name="connsiteX0" fmla="*/ 0 w 10912706"/>
              <a:gd name="connsiteY0" fmla="*/ 0 h 9956801"/>
              <a:gd name="connsiteX1" fmla="*/ 10912706 w 10912706"/>
              <a:gd name="connsiteY1" fmla="*/ 0 h 9956801"/>
              <a:gd name="connsiteX2" fmla="*/ 10912706 w 10912706"/>
              <a:gd name="connsiteY2" fmla="*/ 9956801 h 9956801"/>
              <a:gd name="connsiteX3" fmla="*/ 894949 w 10912706"/>
              <a:gd name="connsiteY3" fmla="*/ 9956801 h 9956801"/>
              <a:gd name="connsiteX4" fmla="*/ 5445944 w 10912706"/>
              <a:gd name="connsiteY4" fmla="*/ 4979394 h 995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2706" h="9956801">
                <a:moveTo>
                  <a:pt x="0" y="0"/>
                </a:moveTo>
                <a:lnTo>
                  <a:pt x="10912706" y="0"/>
                </a:lnTo>
                <a:lnTo>
                  <a:pt x="10912706" y="9956801"/>
                </a:lnTo>
                <a:lnTo>
                  <a:pt x="894949" y="9956801"/>
                </a:lnTo>
                <a:lnTo>
                  <a:pt x="5445944" y="4979394"/>
                </a:lnTo>
                <a:close/>
              </a:path>
            </a:pathLst>
          </a:custGeom>
        </p:spPr>
        <p:txBody>
          <a:bodyPr wrap="square" anchor="ctr">
            <a:noAutofit/>
          </a:bodyPr>
          <a:lstStyle>
            <a:lvl1pPr marL="0" indent="0" algn="ctr">
              <a:buFontTx/>
              <a:buNone/>
              <a:defRPr/>
            </a:lvl1pPr>
          </a:lstStyle>
          <a:p>
            <a:r>
              <a:rPr lang="en-LV"/>
              <a:t>ATTĒLS</a:t>
            </a:r>
          </a:p>
        </p:txBody>
      </p:sp>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514558" y="2556123"/>
            <a:ext cx="4634366" cy="2041508"/>
          </a:xfrm>
        </p:spPr>
        <p:txBody>
          <a:bodyPr anchor="ctr"/>
          <a:lstStyle>
            <a:lvl1pPr marL="0" indent="0" algn="ctr">
              <a:buNone/>
              <a:defRPr sz="4219"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Prezentācijas nosaukums</a:t>
            </a:r>
          </a:p>
        </p:txBody>
      </p:sp>
      <p:sp>
        <p:nvSpPr>
          <p:cNvPr id="26" name="Text Placeholder 24">
            <a:extLst>
              <a:ext uri="{FF2B5EF4-FFF2-40B4-BE49-F238E27FC236}">
                <a16:creationId xmlns:a16="http://schemas.microsoft.com/office/drawing/2014/main" id="{54550629-55C5-A743-B2B2-326E3A8B30B3}"/>
              </a:ext>
            </a:extLst>
          </p:cNvPr>
          <p:cNvSpPr>
            <a:spLocks noGrp="1"/>
          </p:cNvSpPr>
          <p:nvPr>
            <p:ph type="body" sz="quarter" idx="14" hasCustomPrompt="1"/>
          </p:nvPr>
        </p:nvSpPr>
        <p:spPr>
          <a:xfrm>
            <a:off x="514557" y="4869315"/>
            <a:ext cx="4634366" cy="733392"/>
          </a:xfrm>
        </p:spPr>
        <p:txBody>
          <a:bodyPr anchor="ctr"/>
          <a:lstStyle>
            <a:lvl1pPr marL="0" indent="0" algn="ctr">
              <a:buNone/>
              <a:defRPr sz="2531"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Vārds Uzvārds, </a:t>
            </a:r>
            <a:r>
              <a:rPr lang="en-LV"/>
              <a:t>amats</a:t>
            </a:r>
          </a:p>
        </p:txBody>
      </p:sp>
      <p:sp>
        <p:nvSpPr>
          <p:cNvPr id="27" name="Text Placeholder 24">
            <a:extLst>
              <a:ext uri="{FF2B5EF4-FFF2-40B4-BE49-F238E27FC236}">
                <a16:creationId xmlns:a16="http://schemas.microsoft.com/office/drawing/2014/main" id="{DA10DCAA-E30A-194F-A538-D18955EC27C9}"/>
              </a:ext>
            </a:extLst>
          </p:cNvPr>
          <p:cNvSpPr>
            <a:spLocks noGrp="1"/>
          </p:cNvSpPr>
          <p:nvPr>
            <p:ph type="body" sz="quarter" idx="15" hasCustomPrompt="1"/>
          </p:nvPr>
        </p:nvSpPr>
        <p:spPr>
          <a:xfrm>
            <a:off x="491117" y="5775962"/>
            <a:ext cx="4657806" cy="329283"/>
          </a:xfrm>
        </p:spPr>
        <p:txBody>
          <a:bodyPr anchor="ctr">
            <a:normAutofit/>
          </a:bodyPr>
          <a:lstStyle>
            <a:lvl1pPr marL="0" indent="0" algn="ctr">
              <a:buNone/>
              <a:defRPr sz="984"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Datums un vieta</a:t>
            </a:r>
            <a:endParaRPr lang="en-LV"/>
          </a:p>
        </p:txBody>
      </p:sp>
    </p:spTree>
    <p:extLst>
      <p:ext uri="{BB962C8B-B14F-4D97-AF65-F5344CB8AC3E}">
        <p14:creationId xmlns:p14="http://schemas.microsoft.com/office/powerpoint/2010/main" val="2836543542"/>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77">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5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aturs_08">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95790348-8332-3F44-A865-A5114BC697CC}"/>
              </a:ext>
            </a:extLst>
          </p:cNvPr>
          <p:cNvSpPr>
            <a:spLocks noGrp="1"/>
          </p:cNvSpPr>
          <p:nvPr>
            <p:ph type="body" sz="quarter" idx="13" hasCustomPrompt="1"/>
          </p:nvPr>
        </p:nvSpPr>
        <p:spPr>
          <a:xfrm>
            <a:off x="324808" y="340445"/>
            <a:ext cx="11542384" cy="1189881"/>
          </a:xfrm>
        </p:spPr>
        <p:txBody>
          <a:bodyPr anchor="ctr"/>
          <a:lstStyle>
            <a:lvl1pPr marL="0" indent="0" algn="ctr">
              <a:buNone/>
              <a:defRPr sz="4219" b="1" i="0">
                <a:solidFill>
                  <a:srgbClr val="00859B"/>
                </a:solidFill>
                <a:latin typeface="Verdana" panose="020B0604030504040204" pitchFamily="34" charset="0"/>
                <a:ea typeface="Verdana" panose="020B0604030504040204" pitchFamily="34" charset="0"/>
                <a:cs typeface="Verdana" panose="020B0604030504040204" pitchFamily="34" charset="0"/>
              </a:defRPr>
            </a:lvl1pPr>
          </a:lstStyle>
          <a:p>
            <a:pPr lvl="0"/>
            <a:r>
              <a:rPr lang="lv-LV"/>
              <a:t>Virsraksts</a:t>
            </a:r>
          </a:p>
        </p:txBody>
      </p:sp>
      <p:sp>
        <p:nvSpPr>
          <p:cNvPr id="32" name="Content Placeholder 6">
            <a:extLst>
              <a:ext uri="{FF2B5EF4-FFF2-40B4-BE49-F238E27FC236}">
                <a16:creationId xmlns:a16="http://schemas.microsoft.com/office/drawing/2014/main" id="{1400F1E5-76AD-5A47-9CE5-9AD8FE5EC57A}"/>
              </a:ext>
            </a:extLst>
          </p:cNvPr>
          <p:cNvSpPr>
            <a:spLocks noGrp="1"/>
          </p:cNvSpPr>
          <p:nvPr>
            <p:ph sz="quarter" idx="18"/>
          </p:nvPr>
        </p:nvSpPr>
        <p:spPr>
          <a:xfrm>
            <a:off x="324808" y="1870771"/>
            <a:ext cx="11542384" cy="4621113"/>
          </a:xfrm>
        </p:spPr>
        <p:txBody>
          <a:bodyPr/>
          <a:lstStyle>
            <a:lvl1pPr marL="0" indent="0">
              <a:buNone/>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2pPr>
            <a:lvl3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3pPr>
            <a:lvl4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4pPr>
            <a:lvl5pPr>
              <a:defRPr b="0" i="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p:txBody>
      </p:sp>
    </p:spTree>
    <p:extLst>
      <p:ext uri="{BB962C8B-B14F-4D97-AF65-F5344CB8AC3E}">
        <p14:creationId xmlns:p14="http://schemas.microsoft.com/office/powerpoint/2010/main" val="9639454"/>
      </p:ext>
    </p:extLst>
  </p:cSld>
  <p:clrMapOvr>
    <a:masterClrMapping/>
  </p:clrMapOvr>
  <p:extLst>
    <p:ext uri="{DCECCB84-F9BA-43D5-87BE-67443E8EF086}">
      <p15:sldGuideLst xmlns:p15="http://schemas.microsoft.com/office/powerpoint/2012/main">
        <p15:guide id="1" orient="horz" pos="3072">
          <p15:clr>
            <a:srgbClr val="FBAE40"/>
          </p15:clr>
        </p15:guide>
        <p15:guide id="2" orient="horz">
          <p15:clr>
            <a:srgbClr val="FBAE40"/>
          </p15:clr>
        </p15:guide>
        <p15:guide id="3" orient="horz" pos="6144">
          <p15:clr>
            <a:srgbClr val="FBAE40"/>
          </p15:clr>
        </p15:guide>
        <p15:guide id="4" orient="horz" pos="5839">
          <p15:clr>
            <a:srgbClr val="FBAE40"/>
          </p15:clr>
        </p15:guide>
        <p15:guide id="5" orient="horz" pos="5544">
          <p15:clr>
            <a:srgbClr val="FBAE40"/>
          </p15:clr>
        </p15:guide>
        <p15:guide id="6" orient="horz" pos="305">
          <p15:clr>
            <a:srgbClr val="FBAE40"/>
          </p15:clr>
        </p15:guide>
        <p15:guide id="7">
          <p15:clr>
            <a:srgbClr val="FBAE40"/>
          </p15:clr>
        </p15:guide>
        <p15:guide id="8" orient="horz" pos="713">
          <p15:clr>
            <a:srgbClr val="FBAE40"/>
          </p15:clr>
        </p15:guide>
        <p15:guide id="9" pos="5461">
          <p15:clr>
            <a:srgbClr val="FBAE40"/>
          </p15:clr>
        </p15:guide>
        <p15:guide id="10" pos="291">
          <p15:clr>
            <a:srgbClr val="FBAE40"/>
          </p15:clr>
        </p15:guide>
        <p15:guide id="11" pos="585">
          <p15:clr>
            <a:srgbClr val="FBAE40"/>
          </p15:clr>
        </p15:guide>
        <p15:guide id="12" pos="10923">
          <p15:clr>
            <a:srgbClr val="FBAE40"/>
          </p15:clr>
        </p15:guide>
        <p15:guide id="13" pos="10632">
          <p15:clr>
            <a:srgbClr val="FBAE40"/>
          </p15:clr>
        </p15:guide>
        <p15:guide id="14" pos="10338">
          <p15:clr>
            <a:srgbClr val="FBAE40"/>
          </p15:clr>
        </p15:guide>
        <p15:guide id="15" pos="3556">
          <p15:clr>
            <a:srgbClr val="FBAE40"/>
          </p15:clr>
        </p15:guide>
        <p15:guide id="16" pos="7571">
          <p15:clr>
            <a:srgbClr val="FBAE40"/>
          </p15:clr>
        </p15:guide>
        <p15:guide id="17" orient="horz" pos="555">
          <p15:clr>
            <a:srgbClr val="FBAE40"/>
          </p15:clr>
        </p15:guide>
        <p15:guide id="18" orient="horz" pos="1076">
          <p15:clr>
            <a:srgbClr val="FBAE40"/>
          </p15:clr>
        </p15:guide>
        <p15:guide id="19" orient="horz" pos="1371">
          <p15:clr>
            <a:srgbClr val="FBAE40"/>
          </p15:clr>
        </p15:guide>
        <p15:guide id="20" orient="horz" pos="1666">
          <p15:clr>
            <a:srgbClr val="FBAE40"/>
          </p15:clr>
        </p15:guide>
        <p15:guide id="21" orient="horz" pos="1961">
          <p15:clr>
            <a:srgbClr val="FBAE40"/>
          </p15:clr>
        </p15:guide>
        <p15:guide id="22" pos="7276">
          <p15:clr>
            <a:srgbClr val="FBAE40"/>
          </p15:clr>
        </p15:guide>
        <p15:guide id="23" pos="2672">
          <p15:clr>
            <a:srgbClr val="FBAE40"/>
          </p15:clr>
        </p15:guide>
        <p15:guide id="24" pos="4781">
          <p15:clr>
            <a:srgbClr val="FBAE40"/>
          </p15:clr>
        </p15:guide>
        <p15:guide id="25" pos="5189">
          <p15:clr>
            <a:srgbClr val="FBAE40"/>
          </p15:clr>
        </p15:guide>
        <p15:guide id="26" pos="57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3454400" y="1752603"/>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8" name="Slide Number Placeholder 22">
            <a:extLst>
              <a:ext uri="{FF2B5EF4-FFF2-40B4-BE49-F238E27FC236}">
                <a16:creationId xmlns:a16="http://schemas.microsoft.com/office/drawing/2014/main" id="{C31F8AA3-390B-4C3B-8D77-3FD6CC7D5E15}"/>
              </a:ext>
            </a:extLst>
          </p:cNvPr>
          <p:cNvSpPr>
            <a:spLocks noGrp="1"/>
          </p:cNvSpPr>
          <p:nvPr>
            <p:ph type="sldNum" sz="quarter" idx="13"/>
          </p:nvPr>
        </p:nvSpPr>
        <p:spPr>
          <a:xfrm>
            <a:off x="11771357" y="6536821"/>
            <a:ext cx="406400" cy="304800"/>
          </a:xfrm>
          <a:prstGeom prst="rect">
            <a:avLst/>
          </a:prstGeom>
        </p:spPr>
        <p:txBody>
          <a:bodyPr/>
          <a:lstStyle>
            <a:lvl1pPr>
              <a:defRPr sz="1000">
                <a:latin typeface="Verdana" panose="020B0604030504040204" pitchFamily="34" charset="0"/>
              </a:defRPr>
            </a:lvl1pPr>
          </a:lstStyle>
          <a:p>
            <a:pPr>
              <a:defRPr/>
            </a:pPr>
            <a:fld id="{CA8BE738-A4A5-4826-9C97-FCD081A6E325}" type="slidenum">
              <a:rPr lang="en-US" altLang="lv-LV"/>
              <a:pPr>
                <a:defRPr/>
              </a:pPr>
              <a:t>‹#›</a:t>
            </a:fld>
            <a:endParaRPr lang="en-US" altLang="lv-LV"/>
          </a:p>
        </p:txBody>
      </p:sp>
    </p:spTree>
    <p:extLst>
      <p:ext uri="{BB962C8B-B14F-4D97-AF65-F5344CB8AC3E}">
        <p14:creationId xmlns:p14="http://schemas.microsoft.com/office/powerpoint/2010/main" val="672819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7DEA1-FCCD-4B55-8EFA-48E4C7DAB75A}"/>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741E9329-CE0C-452C-8BC8-3127133707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883510B-2CD9-443D-BDA8-B2642B2491D6}"/>
              </a:ext>
            </a:extLst>
          </p:cNvPr>
          <p:cNvSpPr>
            <a:spLocks noGrp="1"/>
          </p:cNvSpPr>
          <p:nvPr>
            <p:ph type="dt" sz="half" idx="10"/>
          </p:nvPr>
        </p:nvSpPr>
        <p:spPr/>
        <p:txBody>
          <a:bodyPr/>
          <a:lstStyle/>
          <a:p>
            <a:fld id="{B11C1660-C456-4EC2-97C3-D54F905A5831}" type="datetimeFigureOut">
              <a:rPr lang="lv-LV" smtClean="0"/>
              <a:t>15.02.2023</a:t>
            </a:fld>
            <a:endParaRPr lang="lv-LV"/>
          </a:p>
        </p:txBody>
      </p:sp>
      <p:sp>
        <p:nvSpPr>
          <p:cNvPr id="5" name="Footer Placeholder 4">
            <a:extLst>
              <a:ext uri="{FF2B5EF4-FFF2-40B4-BE49-F238E27FC236}">
                <a16:creationId xmlns:a16="http://schemas.microsoft.com/office/drawing/2014/main" id="{3B0E1636-9B47-422F-B936-0F004A126CD2}"/>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4BF92ED-58AA-4C2E-A822-A2D8AD92D06D}"/>
              </a:ext>
            </a:extLst>
          </p:cNvPr>
          <p:cNvSpPr>
            <a:spLocks noGrp="1"/>
          </p:cNvSpPr>
          <p:nvPr>
            <p:ph type="sldNum" sz="quarter" idx="12"/>
          </p:nvPr>
        </p:nvSpPr>
        <p:spPr/>
        <p:txBody>
          <a:bodyPr/>
          <a:lstStyle/>
          <a:p>
            <a:fld id="{F65EC967-7316-4E0F-8F8E-B233DA193025}" type="slidenum">
              <a:rPr lang="lv-LV" smtClean="0"/>
              <a:t>‹#›</a:t>
            </a:fld>
            <a:endParaRPr lang="lv-LV"/>
          </a:p>
        </p:txBody>
      </p:sp>
    </p:spTree>
    <p:extLst>
      <p:ext uri="{BB962C8B-B14F-4D97-AF65-F5344CB8AC3E}">
        <p14:creationId xmlns:p14="http://schemas.microsoft.com/office/powerpoint/2010/main" val="1533127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8340-3DEF-45CC-9AA0-9FA3DBD8F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05509A06-FDEB-4C23-8D5F-AC920A15C1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8BAB14-793C-40D1-825E-51ABD6CFC24C}"/>
              </a:ext>
            </a:extLst>
          </p:cNvPr>
          <p:cNvSpPr>
            <a:spLocks noGrp="1"/>
          </p:cNvSpPr>
          <p:nvPr>
            <p:ph type="dt" sz="half" idx="10"/>
          </p:nvPr>
        </p:nvSpPr>
        <p:spPr/>
        <p:txBody>
          <a:bodyPr/>
          <a:lstStyle/>
          <a:p>
            <a:fld id="{B11C1660-C456-4EC2-97C3-D54F905A5831}" type="datetimeFigureOut">
              <a:rPr lang="lv-LV" smtClean="0"/>
              <a:t>15.02.2023</a:t>
            </a:fld>
            <a:endParaRPr lang="lv-LV"/>
          </a:p>
        </p:txBody>
      </p:sp>
      <p:sp>
        <p:nvSpPr>
          <p:cNvPr id="5" name="Footer Placeholder 4">
            <a:extLst>
              <a:ext uri="{FF2B5EF4-FFF2-40B4-BE49-F238E27FC236}">
                <a16:creationId xmlns:a16="http://schemas.microsoft.com/office/drawing/2014/main" id="{89DA3381-8209-4AE1-86ED-33551C9282D0}"/>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DD64605-2C79-49E9-ADC6-F9A8688102C8}"/>
              </a:ext>
            </a:extLst>
          </p:cNvPr>
          <p:cNvSpPr>
            <a:spLocks noGrp="1"/>
          </p:cNvSpPr>
          <p:nvPr>
            <p:ph type="sldNum" sz="quarter" idx="12"/>
          </p:nvPr>
        </p:nvSpPr>
        <p:spPr/>
        <p:txBody>
          <a:bodyPr/>
          <a:lstStyle/>
          <a:p>
            <a:fld id="{F65EC967-7316-4E0F-8F8E-B233DA193025}" type="slidenum">
              <a:rPr lang="lv-LV" smtClean="0"/>
              <a:t>‹#›</a:t>
            </a:fld>
            <a:endParaRPr lang="lv-LV"/>
          </a:p>
        </p:txBody>
      </p:sp>
    </p:spTree>
    <p:extLst>
      <p:ext uri="{BB962C8B-B14F-4D97-AF65-F5344CB8AC3E}">
        <p14:creationId xmlns:p14="http://schemas.microsoft.com/office/powerpoint/2010/main" val="17091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209B-12BA-4DE8-B254-75B53EA60736}"/>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9AA5464-9995-46C3-9C51-C761E183BC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25BF212E-9537-4F4F-93A5-DA31B69D98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39757C6C-2DB1-481C-AD04-E8C16705B4D4}"/>
              </a:ext>
            </a:extLst>
          </p:cNvPr>
          <p:cNvSpPr>
            <a:spLocks noGrp="1"/>
          </p:cNvSpPr>
          <p:nvPr>
            <p:ph type="dt" sz="half" idx="10"/>
          </p:nvPr>
        </p:nvSpPr>
        <p:spPr/>
        <p:txBody>
          <a:bodyPr/>
          <a:lstStyle/>
          <a:p>
            <a:fld id="{B11C1660-C456-4EC2-97C3-D54F905A5831}" type="datetimeFigureOut">
              <a:rPr lang="lv-LV" smtClean="0"/>
              <a:t>15.02.2023</a:t>
            </a:fld>
            <a:endParaRPr lang="lv-LV"/>
          </a:p>
        </p:txBody>
      </p:sp>
      <p:sp>
        <p:nvSpPr>
          <p:cNvPr id="6" name="Footer Placeholder 5">
            <a:extLst>
              <a:ext uri="{FF2B5EF4-FFF2-40B4-BE49-F238E27FC236}">
                <a16:creationId xmlns:a16="http://schemas.microsoft.com/office/drawing/2014/main" id="{49ED6D3B-778A-4FE9-8C43-7DD02F5E062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8CD75642-DC2C-4265-9098-A963C72AAE7D}"/>
              </a:ext>
            </a:extLst>
          </p:cNvPr>
          <p:cNvSpPr>
            <a:spLocks noGrp="1"/>
          </p:cNvSpPr>
          <p:nvPr>
            <p:ph type="sldNum" sz="quarter" idx="12"/>
          </p:nvPr>
        </p:nvSpPr>
        <p:spPr/>
        <p:txBody>
          <a:bodyPr/>
          <a:lstStyle/>
          <a:p>
            <a:fld id="{F65EC967-7316-4E0F-8F8E-B233DA193025}" type="slidenum">
              <a:rPr lang="lv-LV" smtClean="0"/>
              <a:t>‹#›</a:t>
            </a:fld>
            <a:endParaRPr lang="lv-LV"/>
          </a:p>
        </p:txBody>
      </p:sp>
    </p:spTree>
    <p:extLst>
      <p:ext uri="{BB962C8B-B14F-4D97-AF65-F5344CB8AC3E}">
        <p14:creationId xmlns:p14="http://schemas.microsoft.com/office/powerpoint/2010/main" val="57236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7287-8360-4E89-998A-23BC9BA5A8AF}"/>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0C4C251-7435-4CDC-B66E-4E7AE178D2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EED86E-C5DF-43B5-B5FF-A5EF786FE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A52B8ABE-A482-4C2D-BA50-2AC26656A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CD3648-F11E-460B-A0CF-C6E8F04066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1A6961CD-EE57-4414-9D58-89B15893F899}"/>
              </a:ext>
            </a:extLst>
          </p:cNvPr>
          <p:cNvSpPr>
            <a:spLocks noGrp="1"/>
          </p:cNvSpPr>
          <p:nvPr>
            <p:ph type="dt" sz="half" idx="10"/>
          </p:nvPr>
        </p:nvSpPr>
        <p:spPr/>
        <p:txBody>
          <a:bodyPr/>
          <a:lstStyle/>
          <a:p>
            <a:fld id="{B11C1660-C456-4EC2-97C3-D54F905A5831}" type="datetimeFigureOut">
              <a:rPr lang="lv-LV" smtClean="0"/>
              <a:t>15.02.2023</a:t>
            </a:fld>
            <a:endParaRPr lang="lv-LV"/>
          </a:p>
        </p:txBody>
      </p:sp>
      <p:sp>
        <p:nvSpPr>
          <p:cNvPr id="8" name="Footer Placeholder 7">
            <a:extLst>
              <a:ext uri="{FF2B5EF4-FFF2-40B4-BE49-F238E27FC236}">
                <a16:creationId xmlns:a16="http://schemas.microsoft.com/office/drawing/2014/main" id="{9FC638E3-58DC-41F5-8B2E-93D71A3D6624}"/>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2B0F2D85-01C3-46CC-85E5-CF7DC089D4D7}"/>
              </a:ext>
            </a:extLst>
          </p:cNvPr>
          <p:cNvSpPr>
            <a:spLocks noGrp="1"/>
          </p:cNvSpPr>
          <p:nvPr>
            <p:ph type="sldNum" sz="quarter" idx="12"/>
          </p:nvPr>
        </p:nvSpPr>
        <p:spPr/>
        <p:txBody>
          <a:bodyPr/>
          <a:lstStyle/>
          <a:p>
            <a:fld id="{F65EC967-7316-4E0F-8F8E-B233DA193025}" type="slidenum">
              <a:rPr lang="lv-LV" smtClean="0"/>
              <a:t>‹#›</a:t>
            </a:fld>
            <a:endParaRPr lang="lv-LV"/>
          </a:p>
        </p:txBody>
      </p:sp>
    </p:spTree>
    <p:extLst>
      <p:ext uri="{BB962C8B-B14F-4D97-AF65-F5344CB8AC3E}">
        <p14:creationId xmlns:p14="http://schemas.microsoft.com/office/powerpoint/2010/main" val="1505284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28E55-6BB7-4DE6-B945-7B79CBDE8F8F}"/>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F02747AB-5AD1-40C6-B753-94D0A34EA86A}"/>
              </a:ext>
            </a:extLst>
          </p:cNvPr>
          <p:cNvSpPr>
            <a:spLocks noGrp="1"/>
          </p:cNvSpPr>
          <p:nvPr>
            <p:ph type="dt" sz="half" idx="10"/>
          </p:nvPr>
        </p:nvSpPr>
        <p:spPr/>
        <p:txBody>
          <a:bodyPr/>
          <a:lstStyle/>
          <a:p>
            <a:fld id="{B11C1660-C456-4EC2-97C3-D54F905A5831}" type="datetimeFigureOut">
              <a:rPr lang="lv-LV" smtClean="0"/>
              <a:t>15.02.2023</a:t>
            </a:fld>
            <a:endParaRPr lang="lv-LV"/>
          </a:p>
        </p:txBody>
      </p:sp>
      <p:sp>
        <p:nvSpPr>
          <p:cNvPr id="4" name="Footer Placeholder 3">
            <a:extLst>
              <a:ext uri="{FF2B5EF4-FFF2-40B4-BE49-F238E27FC236}">
                <a16:creationId xmlns:a16="http://schemas.microsoft.com/office/drawing/2014/main" id="{75F845DD-B481-4CBB-96B2-27970A6D3501}"/>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9F87A728-FA7D-4BB0-A934-764452B75F28}"/>
              </a:ext>
            </a:extLst>
          </p:cNvPr>
          <p:cNvSpPr>
            <a:spLocks noGrp="1"/>
          </p:cNvSpPr>
          <p:nvPr>
            <p:ph type="sldNum" sz="quarter" idx="12"/>
          </p:nvPr>
        </p:nvSpPr>
        <p:spPr/>
        <p:txBody>
          <a:bodyPr/>
          <a:lstStyle/>
          <a:p>
            <a:fld id="{F65EC967-7316-4E0F-8F8E-B233DA193025}" type="slidenum">
              <a:rPr lang="lv-LV" smtClean="0"/>
              <a:t>‹#›</a:t>
            </a:fld>
            <a:endParaRPr lang="lv-LV"/>
          </a:p>
        </p:txBody>
      </p:sp>
    </p:spTree>
    <p:extLst>
      <p:ext uri="{BB962C8B-B14F-4D97-AF65-F5344CB8AC3E}">
        <p14:creationId xmlns:p14="http://schemas.microsoft.com/office/powerpoint/2010/main" val="2596607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9A513-4F32-4CC7-BC83-F182175DAD9B}"/>
              </a:ext>
            </a:extLst>
          </p:cNvPr>
          <p:cNvSpPr>
            <a:spLocks noGrp="1"/>
          </p:cNvSpPr>
          <p:nvPr>
            <p:ph type="dt" sz="half" idx="10"/>
          </p:nvPr>
        </p:nvSpPr>
        <p:spPr/>
        <p:txBody>
          <a:bodyPr/>
          <a:lstStyle/>
          <a:p>
            <a:fld id="{B11C1660-C456-4EC2-97C3-D54F905A5831}" type="datetimeFigureOut">
              <a:rPr lang="lv-LV" smtClean="0"/>
              <a:t>15.02.2023</a:t>
            </a:fld>
            <a:endParaRPr lang="lv-LV"/>
          </a:p>
        </p:txBody>
      </p:sp>
      <p:sp>
        <p:nvSpPr>
          <p:cNvPr id="3" name="Footer Placeholder 2">
            <a:extLst>
              <a:ext uri="{FF2B5EF4-FFF2-40B4-BE49-F238E27FC236}">
                <a16:creationId xmlns:a16="http://schemas.microsoft.com/office/drawing/2014/main" id="{9BBFE5B1-EB30-4C36-98CD-840C3575BAEF}"/>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87509432-8979-47A9-98C0-C4B670DDA2D5}"/>
              </a:ext>
            </a:extLst>
          </p:cNvPr>
          <p:cNvSpPr>
            <a:spLocks noGrp="1"/>
          </p:cNvSpPr>
          <p:nvPr>
            <p:ph type="sldNum" sz="quarter" idx="12"/>
          </p:nvPr>
        </p:nvSpPr>
        <p:spPr/>
        <p:txBody>
          <a:bodyPr/>
          <a:lstStyle/>
          <a:p>
            <a:fld id="{F65EC967-7316-4E0F-8F8E-B233DA193025}" type="slidenum">
              <a:rPr lang="lv-LV" smtClean="0"/>
              <a:t>‹#›</a:t>
            </a:fld>
            <a:endParaRPr lang="lv-LV"/>
          </a:p>
        </p:txBody>
      </p:sp>
    </p:spTree>
    <p:extLst>
      <p:ext uri="{BB962C8B-B14F-4D97-AF65-F5344CB8AC3E}">
        <p14:creationId xmlns:p14="http://schemas.microsoft.com/office/powerpoint/2010/main" val="286788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4F0CF-BDBA-4878-BAE2-A941406D32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98AE42BB-56A6-4C2B-81A5-CC9513ADDB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40408E6C-B686-42E7-9BDB-0F009DCB9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FFF73F-377D-4AA5-8B1E-CDE1C5F71711}"/>
              </a:ext>
            </a:extLst>
          </p:cNvPr>
          <p:cNvSpPr>
            <a:spLocks noGrp="1"/>
          </p:cNvSpPr>
          <p:nvPr>
            <p:ph type="dt" sz="half" idx="10"/>
          </p:nvPr>
        </p:nvSpPr>
        <p:spPr/>
        <p:txBody>
          <a:bodyPr/>
          <a:lstStyle/>
          <a:p>
            <a:fld id="{B11C1660-C456-4EC2-97C3-D54F905A5831}" type="datetimeFigureOut">
              <a:rPr lang="lv-LV" smtClean="0"/>
              <a:t>15.02.2023</a:t>
            </a:fld>
            <a:endParaRPr lang="lv-LV"/>
          </a:p>
        </p:txBody>
      </p:sp>
      <p:sp>
        <p:nvSpPr>
          <p:cNvPr id="6" name="Footer Placeholder 5">
            <a:extLst>
              <a:ext uri="{FF2B5EF4-FFF2-40B4-BE49-F238E27FC236}">
                <a16:creationId xmlns:a16="http://schemas.microsoft.com/office/drawing/2014/main" id="{95508B45-8E9E-48FE-9D65-0FA6A848706B}"/>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80C242E5-5884-4030-8A8E-C6EB06BD6120}"/>
              </a:ext>
            </a:extLst>
          </p:cNvPr>
          <p:cNvSpPr>
            <a:spLocks noGrp="1"/>
          </p:cNvSpPr>
          <p:nvPr>
            <p:ph type="sldNum" sz="quarter" idx="12"/>
          </p:nvPr>
        </p:nvSpPr>
        <p:spPr/>
        <p:txBody>
          <a:bodyPr/>
          <a:lstStyle/>
          <a:p>
            <a:fld id="{F65EC967-7316-4E0F-8F8E-B233DA193025}" type="slidenum">
              <a:rPr lang="lv-LV" smtClean="0"/>
              <a:t>‹#›</a:t>
            </a:fld>
            <a:endParaRPr lang="lv-LV"/>
          </a:p>
        </p:txBody>
      </p:sp>
    </p:spTree>
    <p:extLst>
      <p:ext uri="{BB962C8B-B14F-4D97-AF65-F5344CB8AC3E}">
        <p14:creationId xmlns:p14="http://schemas.microsoft.com/office/powerpoint/2010/main" val="1202308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560FF-7F52-4072-BF0D-004470843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3316E492-07CE-46A1-B51E-CEAB255E8C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CCD5103E-C86C-4C14-B05A-DF9B4272A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DFFED-A7C6-4709-A539-A8253D82A780}"/>
              </a:ext>
            </a:extLst>
          </p:cNvPr>
          <p:cNvSpPr>
            <a:spLocks noGrp="1"/>
          </p:cNvSpPr>
          <p:nvPr>
            <p:ph type="dt" sz="half" idx="10"/>
          </p:nvPr>
        </p:nvSpPr>
        <p:spPr/>
        <p:txBody>
          <a:bodyPr/>
          <a:lstStyle/>
          <a:p>
            <a:fld id="{B11C1660-C456-4EC2-97C3-D54F905A5831}" type="datetimeFigureOut">
              <a:rPr lang="lv-LV" smtClean="0"/>
              <a:t>15.02.2023</a:t>
            </a:fld>
            <a:endParaRPr lang="lv-LV"/>
          </a:p>
        </p:txBody>
      </p:sp>
      <p:sp>
        <p:nvSpPr>
          <p:cNvPr id="6" name="Footer Placeholder 5">
            <a:extLst>
              <a:ext uri="{FF2B5EF4-FFF2-40B4-BE49-F238E27FC236}">
                <a16:creationId xmlns:a16="http://schemas.microsoft.com/office/drawing/2014/main" id="{C5508238-00FB-4A67-8D01-9E837B3A42EA}"/>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086508F2-1351-4AE4-B26E-64A1550D830F}"/>
              </a:ext>
            </a:extLst>
          </p:cNvPr>
          <p:cNvSpPr>
            <a:spLocks noGrp="1"/>
          </p:cNvSpPr>
          <p:nvPr>
            <p:ph type="sldNum" sz="quarter" idx="12"/>
          </p:nvPr>
        </p:nvSpPr>
        <p:spPr/>
        <p:txBody>
          <a:bodyPr/>
          <a:lstStyle/>
          <a:p>
            <a:fld id="{F65EC967-7316-4E0F-8F8E-B233DA193025}" type="slidenum">
              <a:rPr lang="lv-LV" smtClean="0"/>
              <a:t>‹#›</a:t>
            </a:fld>
            <a:endParaRPr lang="lv-LV"/>
          </a:p>
        </p:txBody>
      </p:sp>
    </p:spTree>
    <p:extLst>
      <p:ext uri="{BB962C8B-B14F-4D97-AF65-F5344CB8AC3E}">
        <p14:creationId xmlns:p14="http://schemas.microsoft.com/office/powerpoint/2010/main" val="4158443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509D2-E69A-4039-8ADD-D35CFCF5CF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0CA9AE35-63B6-4198-A859-F0249C77F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A5D9B389-407A-4151-BB35-03F5929D00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C1660-C456-4EC2-97C3-D54F905A5831}" type="datetimeFigureOut">
              <a:rPr lang="lv-LV" smtClean="0"/>
              <a:t>15.02.2023</a:t>
            </a:fld>
            <a:endParaRPr lang="lv-LV"/>
          </a:p>
        </p:txBody>
      </p:sp>
      <p:sp>
        <p:nvSpPr>
          <p:cNvPr id="5" name="Footer Placeholder 4">
            <a:extLst>
              <a:ext uri="{FF2B5EF4-FFF2-40B4-BE49-F238E27FC236}">
                <a16:creationId xmlns:a16="http://schemas.microsoft.com/office/drawing/2014/main" id="{388FE679-9658-4130-8129-3AF5003572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449CDFFD-B798-4D2C-B20B-FD5635FA32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EC967-7316-4E0F-8F8E-B233DA193025}" type="slidenum">
              <a:rPr lang="lv-LV" smtClean="0"/>
              <a:t>‹#›</a:t>
            </a:fld>
            <a:endParaRPr lang="lv-LV"/>
          </a:p>
        </p:txBody>
      </p:sp>
    </p:spTree>
    <p:extLst>
      <p:ext uri="{BB962C8B-B14F-4D97-AF65-F5344CB8AC3E}">
        <p14:creationId xmlns:p14="http://schemas.microsoft.com/office/powerpoint/2010/main" val="2348184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36.png"/><Relationship Id="rId7" Type="http://schemas.openxmlformats.org/officeDocument/2006/relationships/diagramData" Target="../diagrams/data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svg"/><Relationship Id="rId11" Type="http://schemas.microsoft.com/office/2007/relationships/diagramDrawing" Target="../diagrams/drawing1.xml"/><Relationship Id="rId5" Type="http://schemas.openxmlformats.org/officeDocument/2006/relationships/image" Target="../media/image38.png"/><Relationship Id="rId10" Type="http://schemas.openxmlformats.org/officeDocument/2006/relationships/diagramColors" Target="../diagrams/colors1.xml"/><Relationship Id="rId4" Type="http://schemas.openxmlformats.org/officeDocument/2006/relationships/image" Target="../media/image37.svg"/><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EA67A1-AD60-401C-96BF-125C4B76ED1A}"/>
              </a:ext>
            </a:extLst>
          </p:cNvPr>
          <p:cNvSpPr>
            <a:spLocks noGrp="1"/>
          </p:cNvSpPr>
          <p:nvPr>
            <p:ph type="body" sz="quarter" idx="13"/>
          </p:nvPr>
        </p:nvSpPr>
        <p:spPr>
          <a:xfrm>
            <a:off x="552440" y="2119960"/>
            <a:ext cx="4634366" cy="2041508"/>
          </a:xfrm>
        </p:spPr>
        <p:txBody>
          <a:bodyPr>
            <a:normAutofit/>
          </a:bodyPr>
          <a:lstStyle/>
          <a:p>
            <a:r>
              <a:rPr lang="lv-LV" sz="2600">
                <a:solidFill>
                  <a:srgbClr val="228B9D"/>
                </a:solidFill>
              </a:rPr>
              <a:t>DIGITĀLĀ TRANSFORMĀCIJA</a:t>
            </a:r>
          </a:p>
          <a:p>
            <a:r>
              <a:rPr lang="lv-LV" sz="2000" b="0">
                <a:solidFill>
                  <a:schemeClr val="tx1">
                    <a:lumMod val="75000"/>
                    <a:lumOff val="25000"/>
                  </a:schemeClr>
                </a:solidFill>
              </a:rPr>
              <a:t>Atbalsta programmas</a:t>
            </a:r>
          </a:p>
          <a:p>
            <a:r>
              <a:rPr lang="lv-LV" sz="2000" b="0">
                <a:solidFill>
                  <a:schemeClr val="tx1">
                    <a:lumMod val="75000"/>
                    <a:lumOff val="25000"/>
                  </a:schemeClr>
                </a:solidFill>
              </a:rPr>
              <a:t>2021-2027.gadam</a:t>
            </a:r>
          </a:p>
        </p:txBody>
      </p:sp>
      <p:sp>
        <p:nvSpPr>
          <p:cNvPr id="5" name="Text Placeholder 4">
            <a:extLst>
              <a:ext uri="{FF2B5EF4-FFF2-40B4-BE49-F238E27FC236}">
                <a16:creationId xmlns:a16="http://schemas.microsoft.com/office/drawing/2014/main" id="{53B0EE7D-1E9F-934D-9674-803260BB59E1}"/>
              </a:ext>
            </a:extLst>
          </p:cNvPr>
          <p:cNvSpPr>
            <a:spLocks noGrp="1"/>
          </p:cNvSpPr>
          <p:nvPr>
            <p:ph type="body" sz="quarter" idx="15"/>
          </p:nvPr>
        </p:nvSpPr>
        <p:spPr>
          <a:xfrm>
            <a:off x="529000" y="4477372"/>
            <a:ext cx="4657806" cy="329283"/>
          </a:xfrm>
        </p:spPr>
        <p:txBody>
          <a:bodyPr/>
          <a:lstStyle/>
          <a:p>
            <a:r>
              <a:rPr lang="lv-LV">
                <a:solidFill>
                  <a:schemeClr val="tx1"/>
                </a:solidFill>
              </a:rPr>
              <a:t>Rīgā, 2023.gads</a:t>
            </a:r>
            <a:endParaRPr lang="en-LV">
              <a:solidFill>
                <a:schemeClr val="tx1"/>
              </a:solidFill>
            </a:endParaRPr>
          </a:p>
        </p:txBody>
      </p:sp>
      <p:pic>
        <p:nvPicPr>
          <p:cNvPr id="8" name="Picture Placeholder 7" descr="A picture containing tower, ride&#10;&#10;Description automatically generated">
            <a:extLst>
              <a:ext uri="{FF2B5EF4-FFF2-40B4-BE49-F238E27FC236}">
                <a16:creationId xmlns:a16="http://schemas.microsoft.com/office/drawing/2014/main" id="{CDC0DB4F-D353-48B1-8128-A17E436C50D9}"/>
              </a:ext>
            </a:extLst>
          </p:cNvPr>
          <p:cNvPicPr>
            <a:picLocks noGrp="1" noChangeAspect="1"/>
          </p:cNvPicPr>
          <p:nvPr>
            <p:ph type="pic" sz="quarter" idx="16"/>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t="2467" b="2467"/>
          <a:stretch>
            <a:fillRect/>
          </a:stretch>
        </p:blipFill>
        <p:spPr/>
      </p:pic>
      <p:pic>
        <p:nvPicPr>
          <p:cNvPr id="10" name="Picture 9" descr="Logo, company name&#10;&#10;Description automatically generated">
            <a:extLst>
              <a:ext uri="{FF2B5EF4-FFF2-40B4-BE49-F238E27FC236}">
                <a16:creationId xmlns:a16="http://schemas.microsoft.com/office/drawing/2014/main" id="{DB009B5D-7C13-4E64-BF6F-827418EC00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8411" y="5733076"/>
            <a:ext cx="768555" cy="983815"/>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F670E82D-B4A0-4B81-92B5-8ED8B47F38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112" y="5592459"/>
            <a:ext cx="1249067" cy="1265539"/>
          </a:xfrm>
          <a:prstGeom prst="rect">
            <a:avLst/>
          </a:prstGeom>
        </p:spPr>
      </p:pic>
    </p:spTree>
    <p:extLst>
      <p:ext uri="{BB962C8B-B14F-4D97-AF65-F5344CB8AC3E}">
        <p14:creationId xmlns:p14="http://schemas.microsoft.com/office/powerpoint/2010/main" val="3366523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318389-CD32-43A9-8CC5-4F2F7F3B6E1F}"/>
              </a:ext>
            </a:extLst>
          </p:cNvPr>
          <p:cNvSpPr txBox="1">
            <a:spLocks/>
          </p:cNvSpPr>
          <p:nvPr/>
        </p:nvSpPr>
        <p:spPr>
          <a:xfrm>
            <a:off x="698310" y="234332"/>
            <a:ext cx="10737851" cy="540000"/>
          </a:xfrm>
          <a:prstGeom prst="rect">
            <a:avLst/>
          </a:prstGeom>
        </p:spPr>
        <p:txBody>
          <a:bodyPr>
            <a:noAutofit/>
          </a:bodyPr>
          <a:lstStyle>
            <a:lvl1pPr algn="l" defTabSz="642915" rtl="0" eaLnBrk="1" latinLnBrk="0" hangingPunct="1">
              <a:lnSpc>
                <a:spcPct val="90000"/>
              </a:lnSpc>
              <a:spcBef>
                <a:spcPct val="0"/>
              </a:spcBef>
              <a:buNone/>
              <a:defRPr sz="3094" kern="1200">
                <a:solidFill>
                  <a:schemeClr val="tx1"/>
                </a:solidFill>
                <a:latin typeface="+mj-lt"/>
                <a:ea typeface="+mj-ea"/>
                <a:cs typeface="+mj-cs"/>
              </a:defRPr>
            </a:lvl1pPr>
          </a:lstStyle>
          <a:p>
            <a:r>
              <a:rPr lang="lv-LV" altLang="lv-LV" sz="3600" b="0" cap="all">
                <a:solidFill>
                  <a:srgbClr val="228B9D"/>
                </a:solidFill>
                <a:ea typeface="+mn-ea"/>
                <a:cs typeface="Segoe UI" panose="020B0502040204020203" pitchFamily="34" charset="0"/>
              </a:rPr>
              <a:t>Valdības prioritāte – EKONOMIKAS TRANSFORMĀCIJA</a:t>
            </a:r>
          </a:p>
        </p:txBody>
      </p:sp>
      <p:sp>
        <p:nvSpPr>
          <p:cNvPr id="5" name="TextBox 4">
            <a:extLst>
              <a:ext uri="{FF2B5EF4-FFF2-40B4-BE49-F238E27FC236}">
                <a16:creationId xmlns:a16="http://schemas.microsoft.com/office/drawing/2014/main" id="{56D28B9B-10BC-CBD6-A8E6-5A6DE9B84896}"/>
              </a:ext>
            </a:extLst>
          </p:cNvPr>
          <p:cNvSpPr txBox="1"/>
          <p:nvPr/>
        </p:nvSpPr>
        <p:spPr>
          <a:xfrm>
            <a:off x="698310" y="803476"/>
            <a:ext cx="11060901" cy="1569660"/>
          </a:xfrm>
          <a:prstGeom prst="rect">
            <a:avLst/>
          </a:prstGeom>
          <a:noFill/>
        </p:spPr>
        <p:txBody>
          <a:bodyPr wrap="square">
            <a:spAutoFit/>
          </a:bodyPr>
          <a:lstStyle/>
          <a:p>
            <a:pPr algn="just"/>
            <a:r>
              <a:rPr lang="lv-LV" sz="1600" b="1">
                <a:effectLst/>
                <a:latin typeface="Verdana Pro Cond Light" panose="020B0306030504040204" pitchFamily="34" charset="0"/>
                <a:ea typeface="Calibri" panose="020F0502020204030204" pitchFamily="34" charset="0"/>
              </a:rPr>
              <a:t>KONKURĒTSPĒJA IR IZŠĶIROŠA LATVIJAS EKONOMIKAS TRANSFORMĀCIJAI, TOMĒR BEZ STRUKTURĀLĀM IZMAIŅĀM UN BEZ PRODUKTIVITĀTES CELŠANAS NEBŪS IESPĒJAMS MAINĪT LATVIJAS IZAUGSMES TRAJEKTORIJU</a:t>
            </a:r>
          </a:p>
          <a:p>
            <a:pPr algn="just"/>
            <a:r>
              <a:rPr lang="lv-LV" sz="1600">
                <a:latin typeface="Verdana Pro Cond Light" panose="020B0306030504040204" pitchFamily="34" charset="0"/>
                <a:ea typeface="Calibri" panose="020F0502020204030204" pitchFamily="34" charset="0"/>
              </a:rPr>
              <a:t>(VALDĪBAS RĪCĪBAS PLĀNS)</a:t>
            </a:r>
          </a:p>
          <a:p>
            <a:pPr algn="just"/>
            <a:endParaRPr lang="lv-LV" sz="1600">
              <a:effectLst/>
              <a:latin typeface="Verdana Pro Cond Light" panose="020B0306030504040204" pitchFamily="34" charset="0"/>
              <a:ea typeface="Calibri" panose="020F0502020204030204" pitchFamily="34" charset="0"/>
            </a:endParaRPr>
          </a:p>
          <a:p>
            <a:r>
              <a:rPr lang="lv-LV" sz="1600" b="1">
                <a:effectLst/>
                <a:latin typeface="Verdana Pro Cond Light" panose="020B0306030504040204" pitchFamily="34" charset="0"/>
                <a:ea typeface="Calibri" panose="020F0502020204030204" pitchFamily="34" charset="0"/>
                <a:cs typeface="Times New Roman" panose="02020603050405020304" pitchFamily="18" charset="0"/>
              </a:rPr>
              <a:t>GALVENIE RĪCĪBAS VIRZIENI </a:t>
            </a:r>
            <a:r>
              <a:rPr lang="lv-LV" sz="1600">
                <a:effectLst/>
                <a:latin typeface="Verdana Pro Cond Light" panose="020B0306030504040204" pitchFamily="34" charset="0"/>
                <a:ea typeface="Calibri" panose="020F0502020204030204" pitchFamily="34" charset="0"/>
                <a:cs typeface="Times New Roman" panose="02020603050405020304" pitchFamily="18" charset="0"/>
              </a:rPr>
              <a:t>(LĪDZĀS VALSTS FINANŠU STABILITĀTES UN ILGTSPĒJAS NODROŠINĀŠANAI</a:t>
            </a:r>
            <a:r>
              <a:rPr lang="lv-LV" sz="1600">
                <a:latin typeface="Verdana Pro Cond Light" panose="020B0306030504040204" pitchFamily="34" charset="0"/>
                <a:ea typeface="Calibri" panose="020F0502020204030204" pitchFamily="34" charset="0"/>
                <a:cs typeface="Times New Roman" panose="02020603050405020304" pitchFamily="18" charset="0"/>
              </a:rPr>
              <a:t>) – SASKAŅĀ AR </a:t>
            </a:r>
            <a:r>
              <a:rPr lang="lv-LV" sz="1600" b="1">
                <a:latin typeface="Verdana Pro Cond Light" panose="020B0306030504040204" pitchFamily="34" charset="0"/>
                <a:ea typeface="Calibri" panose="020F0502020204030204" pitchFamily="34" charset="0"/>
                <a:cs typeface="Times New Roman" panose="02020603050405020304" pitchFamily="18" charset="0"/>
              </a:rPr>
              <a:t>NACIONĀLO INDUSTRIĀLO POLITIKU </a:t>
            </a:r>
            <a:r>
              <a:rPr lang="lv-LV" sz="1600">
                <a:latin typeface="Verdana Pro Cond Light" panose="020B0306030504040204" pitchFamily="34" charset="0"/>
                <a:ea typeface="Calibri" panose="020F0502020204030204" pitchFamily="34" charset="0"/>
                <a:cs typeface="Times New Roman" panose="02020603050405020304" pitchFamily="18" charset="0"/>
              </a:rPr>
              <a:t>UN TĀS PRIORITĀTĒM:</a:t>
            </a:r>
            <a:endParaRPr lang="lv-LV" sz="1600">
              <a:effectLst/>
              <a:latin typeface="Verdana Pro Cond Light" panose="020B030603050404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F1E1B5F-6894-601C-B583-05D5DF75C8CB}"/>
              </a:ext>
            </a:extLst>
          </p:cNvPr>
          <p:cNvSpPr txBox="1">
            <a:spLocks/>
          </p:cNvSpPr>
          <p:nvPr/>
        </p:nvSpPr>
        <p:spPr>
          <a:xfrm>
            <a:off x="11759211" y="6522771"/>
            <a:ext cx="406400" cy="304800"/>
          </a:xfrm>
          <a:prstGeom prst="rect">
            <a:avLst/>
          </a:prstGeom>
        </p:spPr>
        <p:txBody>
          <a:bodyPr anchor="ct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253BEA-5C99-48DB-9FD2-EA6B203FEBF6}" type="slidenum">
              <a:rPr lang="en-US" altLang="lv-LV" sz="1000" smtClean="0">
                <a:solidFill>
                  <a:schemeClr val="tx1">
                    <a:tint val="75000"/>
                  </a:schemeClr>
                </a:solidFill>
                <a:latin typeface="Segoe UI Light" panose="020B0502040204020203" pitchFamily="34" charset="0"/>
              </a:rPr>
              <a:pPr algn="r"/>
              <a:t>10</a:t>
            </a:fld>
            <a:endParaRPr lang="en-US" altLang="lv-LV" sz="1000">
              <a:solidFill>
                <a:schemeClr val="tx1">
                  <a:tint val="75000"/>
                </a:schemeClr>
              </a:solidFill>
              <a:latin typeface="Segoe UI Light" panose="020B0502040204020203" pitchFamily="34" charset="0"/>
            </a:endParaRPr>
          </a:p>
        </p:txBody>
      </p:sp>
      <p:sp>
        <p:nvSpPr>
          <p:cNvPr id="3" name="CustomShape 6">
            <a:extLst>
              <a:ext uri="{FF2B5EF4-FFF2-40B4-BE49-F238E27FC236}">
                <a16:creationId xmlns:a16="http://schemas.microsoft.com/office/drawing/2014/main" id="{5CB3D4C0-E6C3-1B4F-47EF-A68EDF796AC9}"/>
              </a:ext>
            </a:extLst>
          </p:cNvPr>
          <p:cNvSpPr/>
          <p:nvPr/>
        </p:nvSpPr>
        <p:spPr>
          <a:xfrm>
            <a:off x="1116384" y="3252657"/>
            <a:ext cx="825664" cy="845869"/>
          </a:xfrm>
          <a:prstGeom prst="ellipse">
            <a:avLst/>
          </a:prstGeom>
          <a:solidFill>
            <a:srgbClr val="00859B"/>
          </a:solidFill>
          <a:ln w="38160">
            <a:noFill/>
          </a:ln>
        </p:spPr>
        <p:style>
          <a:lnRef idx="0">
            <a:scrgbClr r="0" g="0" b="0"/>
          </a:lnRef>
          <a:fillRef idx="0">
            <a:scrgbClr r="0" g="0" b="0"/>
          </a:fillRef>
          <a:effectRef idx="0">
            <a:scrgbClr r="0" g="0" b="0"/>
          </a:effectRef>
          <a:fontRef idx="minor"/>
        </p:style>
      </p:sp>
      <p:pic>
        <p:nvPicPr>
          <p:cNvPr id="6" name="Picture 42_1" descr="A close up of a logo&#10;&#10;Description automatically generated">
            <a:extLst>
              <a:ext uri="{FF2B5EF4-FFF2-40B4-BE49-F238E27FC236}">
                <a16:creationId xmlns:a16="http://schemas.microsoft.com/office/drawing/2014/main" id="{1AF89273-3B22-1BD2-6114-7EE579A6BF5F}"/>
              </a:ext>
            </a:extLst>
          </p:cNvPr>
          <p:cNvPicPr/>
          <p:nvPr/>
        </p:nvPicPr>
        <p:blipFill>
          <a:blip r:embed="rId3"/>
          <a:stretch/>
        </p:blipFill>
        <p:spPr>
          <a:xfrm>
            <a:off x="1316904" y="3381897"/>
            <a:ext cx="464690" cy="585094"/>
          </a:xfrm>
          <a:prstGeom prst="rect">
            <a:avLst/>
          </a:prstGeom>
          <a:ln w="0">
            <a:noFill/>
          </a:ln>
        </p:spPr>
      </p:pic>
      <p:sp>
        <p:nvSpPr>
          <p:cNvPr id="8" name="TextBox 7">
            <a:extLst>
              <a:ext uri="{FF2B5EF4-FFF2-40B4-BE49-F238E27FC236}">
                <a16:creationId xmlns:a16="http://schemas.microsoft.com/office/drawing/2014/main" id="{F9EC075B-736F-30F2-F793-2F04943C9EEB}"/>
              </a:ext>
            </a:extLst>
          </p:cNvPr>
          <p:cNvSpPr txBox="1"/>
          <p:nvPr/>
        </p:nvSpPr>
        <p:spPr>
          <a:xfrm>
            <a:off x="1967696" y="2502025"/>
            <a:ext cx="9468466" cy="4140301"/>
          </a:xfrm>
          <a:prstGeom prst="rect">
            <a:avLst/>
          </a:prstGeom>
          <a:noFill/>
        </p:spPr>
        <p:txBody>
          <a:bodyPr wrap="square">
            <a:spAutoFit/>
          </a:bodyPr>
          <a:lstStyle/>
          <a:p>
            <a:pPr marL="228600">
              <a:lnSpc>
                <a:spcPct val="107000"/>
              </a:lnSpc>
              <a:spcAft>
                <a:spcPts val="600"/>
              </a:spcAft>
            </a:pPr>
            <a:r>
              <a:rPr lang="lv-LV" sz="1750" b="1">
                <a:effectLst/>
                <a:latin typeface="Verdana Pro Cond Light" panose="020B0306030504040204" pitchFamily="34" charset="0"/>
                <a:ea typeface="Calibri" panose="020F0502020204030204" pitchFamily="34" charset="0"/>
                <a:cs typeface="Times New Roman" panose="02020603050405020304" pitchFamily="18" charset="0"/>
              </a:rPr>
              <a:t>INOVĀCIJAS: </a:t>
            </a:r>
            <a:r>
              <a:rPr lang="lv-LV" sz="1750">
                <a:effectLst/>
                <a:latin typeface="Verdana Pro Cond Light" panose="020B0306030504040204" pitchFamily="34" charset="0"/>
                <a:ea typeface="Calibri" panose="020F0502020204030204" pitchFamily="34" charset="0"/>
                <a:cs typeface="Times New Roman" panose="02020603050405020304" pitchFamily="18" charset="0"/>
              </a:rPr>
              <a:t>privāto investīciju pētniecībā un attīstībā veicināšana, atbalsts zinātnes sasniegumu </a:t>
            </a:r>
            <a:r>
              <a:rPr lang="lv-LV" sz="1750" err="1">
                <a:effectLst/>
                <a:latin typeface="Verdana Pro Cond Light" panose="020B0306030504040204" pitchFamily="34" charset="0"/>
                <a:ea typeface="Calibri" panose="020F0502020204030204" pitchFamily="34" charset="0"/>
                <a:cs typeface="Times New Roman" panose="02020603050405020304" pitchFamily="18" charset="0"/>
              </a:rPr>
              <a:t>komercializācijai</a:t>
            </a:r>
            <a:r>
              <a:rPr lang="lv-LV" sz="1750">
                <a:effectLst/>
                <a:latin typeface="Verdana Pro Cond Light" panose="020B0306030504040204" pitchFamily="34" charset="0"/>
                <a:ea typeface="Calibri" panose="020F0502020204030204" pitchFamily="34" charset="0"/>
                <a:cs typeface="Times New Roman" panose="02020603050405020304" pitchFamily="18" charset="0"/>
              </a:rPr>
              <a:t>, inovāciju sistēmas pilnveide</a:t>
            </a:r>
            <a:endParaRPr lang="lv-LV" sz="1750" b="1">
              <a:effectLst/>
              <a:latin typeface="Verdana Pro Cond Light" panose="020B0306030504040204" pitchFamily="34" charset="0"/>
              <a:ea typeface="Calibri" panose="020F0502020204030204" pitchFamily="34" charset="0"/>
              <a:cs typeface="Times New Roman" panose="02020603050405020304" pitchFamily="18" charset="0"/>
            </a:endParaRPr>
          </a:p>
          <a:p>
            <a:pPr marL="228600">
              <a:lnSpc>
                <a:spcPct val="107000"/>
              </a:lnSpc>
              <a:spcAft>
                <a:spcPts val="600"/>
              </a:spcAft>
            </a:pPr>
            <a:endParaRPr lang="lv-LV" sz="1750" b="1">
              <a:latin typeface="Verdana Pro Cond Light" panose="020B0306030504040204" pitchFamily="34" charset="0"/>
              <a:ea typeface="Calibri" panose="020F0502020204030204" pitchFamily="34" charset="0"/>
              <a:cs typeface="Times New Roman" panose="02020603050405020304" pitchFamily="18" charset="0"/>
            </a:endParaRPr>
          </a:p>
          <a:p>
            <a:pPr marL="228600">
              <a:lnSpc>
                <a:spcPct val="107000"/>
              </a:lnSpc>
              <a:spcAft>
                <a:spcPts val="600"/>
              </a:spcAft>
            </a:pPr>
            <a:r>
              <a:rPr lang="lv-LV" sz="1750" b="1">
                <a:effectLst/>
                <a:latin typeface="Verdana Pro Cond Light" panose="020B0306030504040204" pitchFamily="34" charset="0"/>
                <a:ea typeface="Calibri" panose="020F0502020204030204" pitchFamily="34" charset="0"/>
                <a:cs typeface="Times New Roman" panose="02020603050405020304" pitchFamily="18" charset="0"/>
              </a:rPr>
              <a:t>CILVĒKKPAITĀLS:</a:t>
            </a:r>
            <a:r>
              <a:rPr lang="lv-LV" sz="1750">
                <a:effectLst/>
                <a:latin typeface="Verdana Pro Cond Light" panose="020B0306030504040204" pitchFamily="34" charset="0"/>
                <a:ea typeface="Calibri" panose="020F0502020204030204" pitchFamily="34" charset="0"/>
                <a:cs typeface="Times New Roman" panose="02020603050405020304" pitchFamily="18" charset="0"/>
              </a:rPr>
              <a:t> ieguldījumi cilvēkkapitālā, </a:t>
            </a:r>
            <a:r>
              <a:rPr lang="lv-LV" sz="1750" err="1">
                <a:effectLst/>
                <a:latin typeface="Verdana Pro Cond Light" panose="020B0306030504040204" pitchFamily="34" charset="0"/>
                <a:ea typeface="Calibri" panose="020F0502020204030204" pitchFamily="34" charset="0"/>
                <a:cs typeface="Times New Roman" panose="02020603050405020304" pitchFamily="18" charset="0"/>
              </a:rPr>
              <a:t>pārkvalifikācijas</a:t>
            </a:r>
            <a:r>
              <a:rPr lang="lv-LV" sz="1750">
                <a:effectLst/>
                <a:latin typeface="Verdana Pro Cond Light" panose="020B0306030504040204" pitchFamily="34" charset="0"/>
                <a:ea typeface="Calibri" panose="020F0502020204030204" pitchFamily="34" charset="0"/>
                <a:cs typeface="Times New Roman" panose="02020603050405020304" pitchFamily="18" charset="0"/>
              </a:rPr>
              <a:t> un kvalifikācijas paaugstināšanas pilnveidošana</a:t>
            </a:r>
          </a:p>
          <a:p>
            <a:pPr marL="228600">
              <a:lnSpc>
                <a:spcPct val="107000"/>
              </a:lnSpc>
              <a:spcAft>
                <a:spcPts val="600"/>
              </a:spcAft>
            </a:pPr>
            <a:endParaRPr lang="lv-LV" sz="1750" b="1">
              <a:effectLst/>
              <a:latin typeface="Verdana Pro Cond Light" panose="020B0306030504040204" pitchFamily="34" charset="0"/>
              <a:ea typeface="Calibri" panose="020F0502020204030204" pitchFamily="34" charset="0"/>
              <a:cs typeface="Times New Roman" panose="02020603050405020304" pitchFamily="18" charset="0"/>
            </a:endParaRPr>
          </a:p>
          <a:p>
            <a:pPr marL="228600">
              <a:lnSpc>
                <a:spcPct val="107000"/>
              </a:lnSpc>
              <a:spcAft>
                <a:spcPts val="600"/>
              </a:spcAft>
            </a:pPr>
            <a:r>
              <a:rPr lang="lv-LV" sz="1750" b="1">
                <a:effectLst/>
                <a:latin typeface="Verdana Pro Cond Light" panose="020B0306030504040204" pitchFamily="34" charset="0"/>
                <a:ea typeface="Calibri" panose="020F0502020204030204" pitchFamily="34" charset="0"/>
                <a:cs typeface="Times New Roman" panose="02020603050405020304" pitchFamily="18" charset="0"/>
              </a:rPr>
              <a:t>INVESTĪCIJAS:</a:t>
            </a:r>
            <a:r>
              <a:rPr lang="lv-LV" sz="1750">
                <a:effectLst/>
                <a:latin typeface="Verdana Pro Cond Light" panose="020B0306030504040204" pitchFamily="34" charset="0"/>
                <a:ea typeface="Calibri" panose="020F0502020204030204" pitchFamily="34" charset="0"/>
                <a:cs typeface="Times New Roman" panose="02020603050405020304" pitchFamily="18" charset="0"/>
              </a:rPr>
              <a:t> ārvalstu tiešo investīciju palielināšana</a:t>
            </a:r>
          </a:p>
          <a:p>
            <a:pPr marL="228600">
              <a:lnSpc>
                <a:spcPct val="107000"/>
              </a:lnSpc>
              <a:spcAft>
                <a:spcPts val="600"/>
              </a:spcAft>
            </a:pPr>
            <a:endParaRPr lang="lv-LV" sz="1750" b="1">
              <a:effectLst/>
              <a:latin typeface="Verdana Pro Cond Light" panose="020B0306030504040204" pitchFamily="34" charset="0"/>
              <a:ea typeface="Calibri" panose="020F0502020204030204" pitchFamily="34" charset="0"/>
              <a:cs typeface="Times New Roman" panose="02020603050405020304" pitchFamily="18" charset="0"/>
            </a:endParaRPr>
          </a:p>
          <a:p>
            <a:pPr marL="228600">
              <a:lnSpc>
                <a:spcPct val="107000"/>
              </a:lnSpc>
              <a:spcAft>
                <a:spcPts val="600"/>
              </a:spcAft>
            </a:pPr>
            <a:r>
              <a:rPr lang="lv-LV" sz="1750" b="1">
                <a:effectLst/>
                <a:latin typeface="Verdana Pro Cond Light" panose="020B0306030504040204" pitchFamily="34" charset="0"/>
                <a:ea typeface="Calibri" panose="020F0502020204030204" pitchFamily="34" charset="0"/>
                <a:cs typeface="Times New Roman" panose="02020603050405020304" pitchFamily="18" charset="0"/>
              </a:rPr>
              <a:t>FINANSĒJUMA PIEEJAMĪBA</a:t>
            </a:r>
            <a:r>
              <a:rPr lang="lv-LV" sz="1750">
                <a:effectLst/>
                <a:latin typeface="Verdana Pro Cond Light" panose="020B0306030504040204" pitchFamily="34" charset="0"/>
                <a:ea typeface="Calibri" panose="020F0502020204030204" pitchFamily="34" charset="0"/>
                <a:cs typeface="Times New Roman" panose="02020603050405020304" pitchFamily="18" charset="0"/>
              </a:rPr>
              <a:t>: finanšu pakalpojumu paplašināšana, kapitāla tirgus tālāka attīstīšana</a:t>
            </a:r>
            <a:endParaRPr lang="lv-LV" sz="1750">
              <a:latin typeface="Verdana Pro Cond Light" panose="020B0306030504040204" pitchFamily="34" charset="0"/>
              <a:ea typeface="Calibri" panose="020F0502020204030204" pitchFamily="34" charset="0"/>
              <a:cs typeface="Times New Roman" panose="02020603050405020304" pitchFamily="18" charset="0"/>
            </a:endParaRPr>
          </a:p>
          <a:p>
            <a:pPr marL="228600">
              <a:lnSpc>
                <a:spcPct val="107000"/>
              </a:lnSpc>
              <a:spcAft>
                <a:spcPts val="600"/>
              </a:spcAft>
            </a:pPr>
            <a:endParaRPr lang="lv-LV" sz="1750" b="1">
              <a:effectLst/>
              <a:latin typeface="Verdana Pro Cond Light" panose="020B0306030504040204" pitchFamily="34" charset="0"/>
              <a:ea typeface="Calibri" panose="020F0502020204030204" pitchFamily="34" charset="0"/>
              <a:cs typeface="Times New Roman" panose="02020603050405020304" pitchFamily="18" charset="0"/>
            </a:endParaRPr>
          </a:p>
          <a:p>
            <a:pPr marL="228600">
              <a:lnSpc>
                <a:spcPct val="107000"/>
              </a:lnSpc>
              <a:spcAft>
                <a:spcPts val="600"/>
              </a:spcAft>
            </a:pPr>
            <a:r>
              <a:rPr lang="lv-LV" sz="1750" b="1">
                <a:effectLst/>
                <a:latin typeface="Verdana Pro Cond Light" panose="020B0306030504040204" pitchFamily="34" charset="0"/>
                <a:ea typeface="Calibri" panose="020F0502020204030204" pitchFamily="34" charset="0"/>
                <a:cs typeface="Times New Roman" panose="02020603050405020304" pitchFamily="18" charset="0"/>
              </a:rPr>
              <a:t>UZŅĒMĒJDARBĪBAS VIDES UZLABOŠANA</a:t>
            </a:r>
            <a:r>
              <a:rPr lang="lv-LV" sz="1750">
                <a:effectLst/>
                <a:latin typeface="Verdana Pro Cond Light" panose="020B0306030504040204" pitchFamily="34" charset="0"/>
                <a:ea typeface="Calibri" panose="020F0502020204030204" pitchFamily="34" charset="0"/>
                <a:cs typeface="Times New Roman" panose="02020603050405020304" pitchFamily="18" charset="0"/>
              </a:rPr>
              <a:t>, tai skaitā birokrātijas mazināšana uzņēmējdarbības attīstībai</a:t>
            </a:r>
          </a:p>
        </p:txBody>
      </p:sp>
      <p:sp>
        <p:nvSpPr>
          <p:cNvPr id="9" name="CustomShape 2">
            <a:extLst>
              <a:ext uri="{FF2B5EF4-FFF2-40B4-BE49-F238E27FC236}">
                <a16:creationId xmlns:a16="http://schemas.microsoft.com/office/drawing/2014/main" id="{43A1A18F-0C07-2F35-1F77-ED18847B1EA9}"/>
              </a:ext>
            </a:extLst>
          </p:cNvPr>
          <p:cNvSpPr/>
          <p:nvPr/>
        </p:nvSpPr>
        <p:spPr>
          <a:xfrm>
            <a:off x="1106168" y="5098262"/>
            <a:ext cx="825664" cy="845869"/>
          </a:xfrm>
          <a:prstGeom prst="ellipse">
            <a:avLst/>
          </a:prstGeom>
          <a:solidFill>
            <a:srgbClr val="00859B"/>
          </a:solidFill>
          <a:ln w="38160">
            <a:noFill/>
          </a:ln>
        </p:spPr>
        <p:style>
          <a:lnRef idx="0">
            <a:scrgbClr r="0" g="0" b="0"/>
          </a:lnRef>
          <a:fillRef idx="0">
            <a:scrgbClr r="0" g="0" b="0"/>
          </a:fillRef>
          <a:effectRef idx="0">
            <a:scrgbClr r="0" g="0" b="0"/>
          </a:effectRef>
          <a:fontRef idx="minor"/>
        </p:style>
      </p:sp>
      <p:sp>
        <p:nvSpPr>
          <p:cNvPr id="10" name="CustomShape 3">
            <a:extLst>
              <a:ext uri="{FF2B5EF4-FFF2-40B4-BE49-F238E27FC236}">
                <a16:creationId xmlns:a16="http://schemas.microsoft.com/office/drawing/2014/main" id="{0282701C-D7EB-8038-9688-02DF7CB43B37}"/>
              </a:ext>
            </a:extLst>
          </p:cNvPr>
          <p:cNvSpPr/>
          <p:nvPr/>
        </p:nvSpPr>
        <p:spPr>
          <a:xfrm>
            <a:off x="1080176" y="5981702"/>
            <a:ext cx="825664" cy="845869"/>
          </a:xfrm>
          <a:prstGeom prst="ellipse">
            <a:avLst/>
          </a:prstGeom>
          <a:solidFill>
            <a:srgbClr val="00859B"/>
          </a:solidFill>
          <a:ln w="38160">
            <a:noFill/>
          </a:ln>
        </p:spPr>
        <p:style>
          <a:lnRef idx="0">
            <a:scrgbClr r="0" g="0" b="0"/>
          </a:lnRef>
          <a:fillRef idx="0">
            <a:scrgbClr r="0" g="0" b="0"/>
          </a:fillRef>
          <a:effectRef idx="0">
            <a:scrgbClr r="0" g="0" b="0"/>
          </a:effectRef>
          <a:fontRef idx="minor"/>
        </p:style>
      </p:sp>
      <p:sp>
        <p:nvSpPr>
          <p:cNvPr id="11" name="CustomShape 4">
            <a:extLst>
              <a:ext uri="{FF2B5EF4-FFF2-40B4-BE49-F238E27FC236}">
                <a16:creationId xmlns:a16="http://schemas.microsoft.com/office/drawing/2014/main" id="{3661AE75-A409-97D3-0807-4406AE4DE9F4}"/>
              </a:ext>
            </a:extLst>
          </p:cNvPr>
          <p:cNvSpPr/>
          <p:nvPr/>
        </p:nvSpPr>
        <p:spPr>
          <a:xfrm>
            <a:off x="1090736" y="2340913"/>
            <a:ext cx="825664" cy="845869"/>
          </a:xfrm>
          <a:prstGeom prst="ellipse">
            <a:avLst/>
          </a:prstGeom>
          <a:solidFill>
            <a:srgbClr val="00859B"/>
          </a:solidFill>
          <a:ln w="38160">
            <a:noFill/>
          </a:ln>
        </p:spPr>
        <p:style>
          <a:lnRef idx="0">
            <a:scrgbClr r="0" g="0" b="0"/>
          </a:lnRef>
          <a:fillRef idx="0">
            <a:scrgbClr r="0" g="0" b="0"/>
          </a:fillRef>
          <a:effectRef idx="0">
            <a:scrgbClr r="0" g="0" b="0"/>
          </a:effectRef>
          <a:fontRef idx="minor"/>
        </p:style>
      </p:sp>
      <p:pic>
        <p:nvPicPr>
          <p:cNvPr id="12" name="Picture 43_1" descr="A close up of a logo&#10;&#10;Description automatically generated">
            <a:extLst>
              <a:ext uri="{FF2B5EF4-FFF2-40B4-BE49-F238E27FC236}">
                <a16:creationId xmlns:a16="http://schemas.microsoft.com/office/drawing/2014/main" id="{2A75D5C5-88AC-880F-BD12-7F4BA2445045}"/>
              </a:ext>
            </a:extLst>
          </p:cNvPr>
          <p:cNvPicPr/>
          <p:nvPr/>
        </p:nvPicPr>
        <p:blipFill>
          <a:blip r:embed="rId4"/>
          <a:stretch/>
        </p:blipFill>
        <p:spPr>
          <a:xfrm>
            <a:off x="1283336" y="2459353"/>
            <a:ext cx="482654" cy="588219"/>
          </a:xfrm>
          <a:prstGeom prst="rect">
            <a:avLst/>
          </a:prstGeom>
          <a:ln w="0">
            <a:noFill/>
          </a:ln>
        </p:spPr>
      </p:pic>
      <p:pic>
        <p:nvPicPr>
          <p:cNvPr id="13" name="Picture 44_1">
            <a:extLst>
              <a:ext uri="{FF2B5EF4-FFF2-40B4-BE49-F238E27FC236}">
                <a16:creationId xmlns:a16="http://schemas.microsoft.com/office/drawing/2014/main" id="{5D5BA905-97D8-AD9C-5596-FFABB03C3746}"/>
              </a:ext>
            </a:extLst>
          </p:cNvPr>
          <p:cNvPicPr/>
          <p:nvPr/>
        </p:nvPicPr>
        <p:blipFill>
          <a:blip r:embed="rId5"/>
          <a:stretch/>
        </p:blipFill>
        <p:spPr>
          <a:xfrm>
            <a:off x="1244696" y="6127862"/>
            <a:ext cx="521294" cy="548981"/>
          </a:xfrm>
          <a:prstGeom prst="rect">
            <a:avLst/>
          </a:prstGeom>
          <a:ln w="0">
            <a:noFill/>
          </a:ln>
        </p:spPr>
      </p:pic>
      <p:pic>
        <p:nvPicPr>
          <p:cNvPr id="14" name="Picture 45_1" descr="A close up of a logo&#10;&#10;Description automatically generated">
            <a:extLst>
              <a:ext uri="{FF2B5EF4-FFF2-40B4-BE49-F238E27FC236}">
                <a16:creationId xmlns:a16="http://schemas.microsoft.com/office/drawing/2014/main" id="{6224CD07-28F0-45FB-6C20-92DF2C95CE31}"/>
              </a:ext>
            </a:extLst>
          </p:cNvPr>
          <p:cNvPicPr/>
          <p:nvPr/>
        </p:nvPicPr>
        <p:blipFill>
          <a:blip r:embed="rId6"/>
          <a:stretch/>
        </p:blipFill>
        <p:spPr>
          <a:xfrm>
            <a:off x="1298768" y="5283662"/>
            <a:ext cx="482654" cy="494465"/>
          </a:xfrm>
          <a:prstGeom prst="rect">
            <a:avLst/>
          </a:prstGeom>
          <a:ln w="0">
            <a:noFill/>
          </a:ln>
        </p:spPr>
      </p:pic>
      <p:sp>
        <p:nvSpPr>
          <p:cNvPr id="15" name="CustomShape 1">
            <a:extLst>
              <a:ext uri="{FF2B5EF4-FFF2-40B4-BE49-F238E27FC236}">
                <a16:creationId xmlns:a16="http://schemas.microsoft.com/office/drawing/2014/main" id="{DE187299-D9CF-958D-F0EC-7F644C74878D}"/>
              </a:ext>
            </a:extLst>
          </p:cNvPr>
          <p:cNvSpPr/>
          <p:nvPr/>
        </p:nvSpPr>
        <p:spPr>
          <a:xfrm>
            <a:off x="1121599" y="4192998"/>
            <a:ext cx="825664" cy="845869"/>
          </a:xfrm>
          <a:prstGeom prst="ellipse">
            <a:avLst/>
          </a:prstGeom>
          <a:solidFill>
            <a:srgbClr val="00859B"/>
          </a:solidFill>
          <a:ln w="38160">
            <a:noFill/>
          </a:ln>
        </p:spPr>
        <p:style>
          <a:lnRef idx="0">
            <a:scrgbClr r="0" g="0" b="0"/>
          </a:lnRef>
          <a:fillRef idx="0">
            <a:scrgbClr r="0" g="0" b="0"/>
          </a:fillRef>
          <a:effectRef idx="0">
            <a:scrgbClr r="0" g="0" b="0"/>
          </a:effectRef>
          <a:fontRef idx="minor"/>
        </p:style>
      </p:sp>
      <p:pic>
        <p:nvPicPr>
          <p:cNvPr id="16" name="Picture 46_1" descr="A close up of a logo&#10;&#10;Description automatically generated">
            <a:extLst>
              <a:ext uri="{FF2B5EF4-FFF2-40B4-BE49-F238E27FC236}">
                <a16:creationId xmlns:a16="http://schemas.microsoft.com/office/drawing/2014/main" id="{69B2C163-F07A-A390-4A3F-2BD2D51E4A6D}"/>
              </a:ext>
            </a:extLst>
          </p:cNvPr>
          <p:cNvPicPr/>
          <p:nvPr/>
        </p:nvPicPr>
        <p:blipFill>
          <a:blip r:embed="rId7"/>
          <a:stretch/>
        </p:blipFill>
        <p:spPr>
          <a:xfrm>
            <a:off x="1279999" y="4367598"/>
            <a:ext cx="504720" cy="439560"/>
          </a:xfrm>
          <a:prstGeom prst="rect">
            <a:avLst/>
          </a:prstGeom>
          <a:ln w="0">
            <a:noFill/>
          </a:ln>
        </p:spPr>
      </p:pic>
    </p:spTree>
    <p:extLst>
      <p:ext uri="{BB962C8B-B14F-4D97-AF65-F5344CB8AC3E}">
        <p14:creationId xmlns:p14="http://schemas.microsoft.com/office/powerpoint/2010/main" val="496648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7FFA94F-674E-4F18-B40D-B2F60794CC16}"/>
              </a:ext>
            </a:extLst>
          </p:cNvPr>
          <p:cNvSpPr/>
          <p:nvPr/>
        </p:nvSpPr>
        <p:spPr>
          <a:xfrm>
            <a:off x="6362588" y="2030798"/>
            <a:ext cx="2774037" cy="4656669"/>
          </a:xfrm>
          <a:prstGeom prst="rect">
            <a:avLst/>
          </a:prstGeom>
          <a:solidFill>
            <a:srgbClr val="C0D7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66">
              <a:latin typeface="Verdana" panose="020B0604030504040204" pitchFamily="34" charset="0"/>
              <a:ea typeface="Verdana" panose="020B0604030504040204" pitchFamily="34" charset="0"/>
            </a:endParaRPr>
          </a:p>
        </p:txBody>
      </p:sp>
      <p:sp>
        <p:nvSpPr>
          <p:cNvPr id="20" name="Rectangle 19">
            <a:extLst>
              <a:ext uri="{FF2B5EF4-FFF2-40B4-BE49-F238E27FC236}">
                <a16:creationId xmlns:a16="http://schemas.microsoft.com/office/drawing/2014/main" id="{B46FE602-EE99-417F-B7FA-5CB4F7ACB13C}"/>
              </a:ext>
            </a:extLst>
          </p:cNvPr>
          <p:cNvSpPr/>
          <p:nvPr/>
        </p:nvSpPr>
        <p:spPr>
          <a:xfrm>
            <a:off x="563402" y="2057072"/>
            <a:ext cx="2774037" cy="4656669"/>
          </a:xfrm>
          <a:prstGeom prst="rect">
            <a:avLst/>
          </a:prstGeom>
          <a:solidFill>
            <a:srgbClr val="C0D7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66">
              <a:latin typeface="Verdana" panose="020B0604030504040204" pitchFamily="34" charset="0"/>
              <a:ea typeface="Verdana" panose="020B0604030504040204" pitchFamily="34" charset="0"/>
            </a:endParaRPr>
          </a:p>
        </p:txBody>
      </p:sp>
      <p:sp>
        <p:nvSpPr>
          <p:cNvPr id="2" name="Slide Number Placeholder 1">
            <a:extLst>
              <a:ext uri="{FF2B5EF4-FFF2-40B4-BE49-F238E27FC236}">
                <a16:creationId xmlns:a16="http://schemas.microsoft.com/office/drawing/2014/main" id="{F65935C8-EFEC-484D-B19D-7F2EC2290A7A}"/>
              </a:ext>
            </a:extLst>
          </p:cNvPr>
          <p:cNvSpPr>
            <a:spLocks noGrp="1"/>
          </p:cNvSpPr>
          <p:nvPr>
            <p:ph type="sldNum" sz="quarter" idx="12"/>
          </p:nvPr>
        </p:nvSpPr>
        <p:spPr/>
        <p:txBody>
          <a:bodyPr/>
          <a:lstStyle/>
          <a:p>
            <a:fld id="{5E50E789-633A-46A7-8606-C525B790CAEA}" type="slidenum">
              <a:rPr lang="lv-LV" smtClean="0"/>
              <a:t>11</a:t>
            </a:fld>
            <a:endParaRPr lang="lv-LV"/>
          </a:p>
        </p:txBody>
      </p:sp>
      <p:sp>
        <p:nvSpPr>
          <p:cNvPr id="4" name="Rectangle 3">
            <a:extLst>
              <a:ext uri="{FF2B5EF4-FFF2-40B4-BE49-F238E27FC236}">
                <a16:creationId xmlns:a16="http://schemas.microsoft.com/office/drawing/2014/main" id="{A25A8ABD-2BF8-4152-94AE-F6BA9BBCF2DE}"/>
              </a:ext>
            </a:extLst>
          </p:cNvPr>
          <p:cNvSpPr/>
          <p:nvPr/>
        </p:nvSpPr>
        <p:spPr>
          <a:xfrm>
            <a:off x="3566199" y="1277771"/>
            <a:ext cx="2410198" cy="676190"/>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900"/>
              <a:t>PRODUKTIVITĀTE</a:t>
            </a:r>
            <a:endParaRPr lang="en-AU" sz="1900"/>
          </a:p>
        </p:txBody>
      </p:sp>
      <p:sp>
        <p:nvSpPr>
          <p:cNvPr id="14" name="Rectangle 13">
            <a:extLst>
              <a:ext uri="{FF2B5EF4-FFF2-40B4-BE49-F238E27FC236}">
                <a16:creationId xmlns:a16="http://schemas.microsoft.com/office/drawing/2014/main" id="{589F79EA-B417-4AF7-B3A5-F35DD148D5B9}"/>
              </a:ext>
            </a:extLst>
          </p:cNvPr>
          <p:cNvSpPr/>
          <p:nvPr/>
        </p:nvSpPr>
        <p:spPr>
          <a:xfrm>
            <a:off x="669029" y="1283066"/>
            <a:ext cx="2410198" cy="676190"/>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900"/>
              <a:t>DIGITĀLĀ TRANFORMĀCIJA</a:t>
            </a:r>
            <a:endParaRPr lang="en-AU" sz="1900"/>
          </a:p>
        </p:txBody>
      </p:sp>
      <p:sp>
        <p:nvSpPr>
          <p:cNvPr id="16" name="Rectangle 15">
            <a:extLst>
              <a:ext uri="{FF2B5EF4-FFF2-40B4-BE49-F238E27FC236}">
                <a16:creationId xmlns:a16="http://schemas.microsoft.com/office/drawing/2014/main" id="{BF6625E2-448E-4BE6-8A98-06D1D4C6A0BF}"/>
              </a:ext>
            </a:extLst>
          </p:cNvPr>
          <p:cNvSpPr/>
          <p:nvPr/>
        </p:nvSpPr>
        <p:spPr>
          <a:xfrm>
            <a:off x="6544507" y="1259095"/>
            <a:ext cx="2410198" cy="676190"/>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900"/>
              <a:t>NEVIENLĪDZĪBAS MAZINĀŠANA</a:t>
            </a:r>
            <a:endParaRPr lang="en-AU" sz="1900"/>
          </a:p>
        </p:txBody>
      </p:sp>
      <p:sp>
        <p:nvSpPr>
          <p:cNvPr id="18" name="Rectangle 17">
            <a:extLst>
              <a:ext uri="{FF2B5EF4-FFF2-40B4-BE49-F238E27FC236}">
                <a16:creationId xmlns:a16="http://schemas.microsoft.com/office/drawing/2014/main" id="{A9B29B84-A830-47C5-90C1-E3ECD9C603CC}"/>
              </a:ext>
            </a:extLst>
          </p:cNvPr>
          <p:cNvSpPr/>
          <p:nvPr/>
        </p:nvSpPr>
        <p:spPr>
          <a:xfrm>
            <a:off x="9338784" y="1259095"/>
            <a:ext cx="2410198" cy="676190"/>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900"/>
              <a:t>ENERGOEFEKTIVITĀTE</a:t>
            </a:r>
            <a:endParaRPr lang="en-AU" sz="1900"/>
          </a:p>
        </p:txBody>
      </p:sp>
      <p:sp>
        <p:nvSpPr>
          <p:cNvPr id="25" name="TextBox 24">
            <a:extLst>
              <a:ext uri="{FF2B5EF4-FFF2-40B4-BE49-F238E27FC236}">
                <a16:creationId xmlns:a16="http://schemas.microsoft.com/office/drawing/2014/main" id="{94A47D6A-D18A-4154-A2A0-CA954DAC67F1}"/>
              </a:ext>
            </a:extLst>
          </p:cNvPr>
          <p:cNvSpPr txBox="1"/>
          <p:nvPr/>
        </p:nvSpPr>
        <p:spPr>
          <a:xfrm>
            <a:off x="1389109" y="2226857"/>
            <a:ext cx="2022600" cy="454512"/>
          </a:xfrm>
          <a:prstGeom prst="rect">
            <a:avLst/>
          </a:prstGeom>
          <a:noFill/>
        </p:spPr>
        <p:txBody>
          <a:bodyPr wrap="square" lIns="64290" tIns="32145" rIns="64290" bIns="32145" rtlCol="0" anchor="t">
            <a:spAutoFit/>
          </a:bodyPr>
          <a:lstStyle/>
          <a:p>
            <a:r>
              <a:rPr lang="lv-LV" sz="1266">
                <a:latin typeface="Verdana"/>
                <a:ea typeface="Verdana"/>
              </a:rPr>
              <a:t>Digitālo prasmju attīstība (prasmes)</a:t>
            </a:r>
            <a:endParaRPr lang="lv-LV" sz="1266">
              <a:latin typeface="Verdana" panose="020B0604030504040204" pitchFamily="34" charset="0"/>
              <a:ea typeface="Verdana" panose="020B0604030504040204" pitchFamily="34" charset="0"/>
            </a:endParaRPr>
          </a:p>
        </p:txBody>
      </p:sp>
      <p:sp>
        <p:nvSpPr>
          <p:cNvPr id="26" name="TextBox 25">
            <a:extLst>
              <a:ext uri="{FF2B5EF4-FFF2-40B4-BE49-F238E27FC236}">
                <a16:creationId xmlns:a16="http://schemas.microsoft.com/office/drawing/2014/main" id="{D4808E2F-D5D6-4EB6-B018-F754E1EFA2CA}"/>
              </a:ext>
            </a:extLst>
          </p:cNvPr>
          <p:cNvSpPr txBox="1"/>
          <p:nvPr/>
        </p:nvSpPr>
        <p:spPr>
          <a:xfrm>
            <a:off x="1382099" y="3005267"/>
            <a:ext cx="2022600" cy="454512"/>
          </a:xfrm>
          <a:prstGeom prst="rect">
            <a:avLst/>
          </a:prstGeom>
          <a:noFill/>
        </p:spPr>
        <p:txBody>
          <a:bodyPr wrap="square" lIns="64290" tIns="32145" rIns="64290" bIns="32145" rtlCol="0" anchor="t">
            <a:spAutoFit/>
          </a:bodyPr>
          <a:lstStyle/>
          <a:p>
            <a:r>
              <a:rPr lang="lv-LV" sz="1266">
                <a:latin typeface="Verdana"/>
                <a:ea typeface="Verdana"/>
              </a:rPr>
              <a:t>EDIC un digitālā brieduma tests  </a:t>
            </a:r>
            <a:endParaRPr lang="lv-LV" sz="1266">
              <a:latin typeface="Verdana" panose="020B0604030504040204" pitchFamily="34" charset="0"/>
              <a:ea typeface="Verdana" panose="020B0604030504040204" pitchFamily="34" charset="0"/>
            </a:endParaRPr>
          </a:p>
        </p:txBody>
      </p:sp>
      <p:sp>
        <p:nvSpPr>
          <p:cNvPr id="27" name="TextBox 26">
            <a:extLst>
              <a:ext uri="{FF2B5EF4-FFF2-40B4-BE49-F238E27FC236}">
                <a16:creationId xmlns:a16="http://schemas.microsoft.com/office/drawing/2014/main" id="{5BD4F49F-999F-4D3B-96B5-3A9C6B0850F6}"/>
              </a:ext>
            </a:extLst>
          </p:cNvPr>
          <p:cNvSpPr txBox="1"/>
          <p:nvPr/>
        </p:nvSpPr>
        <p:spPr>
          <a:xfrm>
            <a:off x="1383849" y="3726909"/>
            <a:ext cx="2022600" cy="454512"/>
          </a:xfrm>
          <a:prstGeom prst="rect">
            <a:avLst/>
          </a:prstGeom>
          <a:noFill/>
        </p:spPr>
        <p:txBody>
          <a:bodyPr wrap="square" lIns="64290" tIns="32145" rIns="64290" bIns="32145" rtlCol="0" anchor="t">
            <a:spAutoFit/>
          </a:bodyPr>
          <a:lstStyle/>
          <a:p>
            <a:r>
              <a:rPr lang="lv-LV" sz="1266">
                <a:latin typeface="Verdana"/>
                <a:ea typeface="Verdana"/>
              </a:rPr>
              <a:t>Finanšu instrumenti digitalizācijai</a:t>
            </a:r>
            <a:endParaRPr lang="lv-LV" sz="1266">
              <a:latin typeface="Verdana" panose="020B0604030504040204" pitchFamily="34" charset="0"/>
              <a:ea typeface="Verdana" panose="020B0604030504040204" pitchFamily="34" charset="0"/>
            </a:endParaRPr>
          </a:p>
        </p:txBody>
      </p:sp>
      <p:sp>
        <p:nvSpPr>
          <p:cNvPr id="28" name="Oval 27">
            <a:extLst>
              <a:ext uri="{FF2B5EF4-FFF2-40B4-BE49-F238E27FC236}">
                <a16:creationId xmlns:a16="http://schemas.microsoft.com/office/drawing/2014/main" id="{D2A0DDD7-2ABF-48F7-90AF-7E300E204AD6}"/>
              </a:ext>
            </a:extLst>
          </p:cNvPr>
          <p:cNvSpPr/>
          <p:nvPr/>
        </p:nvSpPr>
        <p:spPr>
          <a:xfrm>
            <a:off x="630730" y="2144749"/>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9" name="Oval 28">
            <a:extLst>
              <a:ext uri="{FF2B5EF4-FFF2-40B4-BE49-F238E27FC236}">
                <a16:creationId xmlns:a16="http://schemas.microsoft.com/office/drawing/2014/main" id="{2C96A98B-86BC-45A4-942E-E176914DD99A}"/>
              </a:ext>
            </a:extLst>
          </p:cNvPr>
          <p:cNvSpPr/>
          <p:nvPr/>
        </p:nvSpPr>
        <p:spPr>
          <a:xfrm>
            <a:off x="632695" y="2901567"/>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0" name="Oval 29">
            <a:extLst>
              <a:ext uri="{FF2B5EF4-FFF2-40B4-BE49-F238E27FC236}">
                <a16:creationId xmlns:a16="http://schemas.microsoft.com/office/drawing/2014/main" id="{12DF79C8-5B33-4ADF-A978-ED39BC9146BF}"/>
              </a:ext>
            </a:extLst>
          </p:cNvPr>
          <p:cNvSpPr/>
          <p:nvPr/>
        </p:nvSpPr>
        <p:spPr>
          <a:xfrm>
            <a:off x="635673" y="3673825"/>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2" name="Oval 31">
            <a:extLst>
              <a:ext uri="{FF2B5EF4-FFF2-40B4-BE49-F238E27FC236}">
                <a16:creationId xmlns:a16="http://schemas.microsoft.com/office/drawing/2014/main" id="{2A1B617A-A066-4E17-8529-D18A2D518B72}"/>
              </a:ext>
            </a:extLst>
          </p:cNvPr>
          <p:cNvSpPr/>
          <p:nvPr/>
        </p:nvSpPr>
        <p:spPr>
          <a:xfrm>
            <a:off x="3409402" y="2292201"/>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3" name="Oval 32">
            <a:extLst>
              <a:ext uri="{FF2B5EF4-FFF2-40B4-BE49-F238E27FC236}">
                <a16:creationId xmlns:a16="http://schemas.microsoft.com/office/drawing/2014/main" id="{A5FDE6FF-8F22-4E56-8D76-3443454619EC}"/>
              </a:ext>
            </a:extLst>
          </p:cNvPr>
          <p:cNvSpPr/>
          <p:nvPr/>
        </p:nvSpPr>
        <p:spPr>
          <a:xfrm>
            <a:off x="3409403" y="3009687"/>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4" name="Oval 33">
            <a:extLst>
              <a:ext uri="{FF2B5EF4-FFF2-40B4-BE49-F238E27FC236}">
                <a16:creationId xmlns:a16="http://schemas.microsoft.com/office/drawing/2014/main" id="{99A06BC7-5EA4-4405-B4A5-70CE60D6C335}"/>
              </a:ext>
            </a:extLst>
          </p:cNvPr>
          <p:cNvSpPr/>
          <p:nvPr/>
        </p:nvSpPr>
        <p:spPr>
          <a:xfrm>
            <a:off x="3400187" y="3709823"/>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6" name="Oval 35">
            <a:extLst>
              <a:ext uri="{FF2B5EF4-FFF2-40B4-BE49-F238E27FC236}">
                <a16:creationId xmlns:a16="http://schemas.microsoft.com/office/drawing/2014/main" id="{883AC9BB-2175-41EC-B634-16EAE7FC8401}"/>
              </a:ext>
            </a:extLst>
          </p:cNvPr>
          <p:cNvSpPr/>
          <p:nvPr/>
        </p:nvSpPr>
        <p:spPr>
          <a:xfrm>
            <a:off x="6479115" y="2254054"/>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7" name="Oval 36">
            <a:extLst>
              <a:ext uri="{FF2B5EF4-FFF2-40B4-BE49-F238E27FC236}">
                <a16:creationId xmlns:a16="http://schemas.microsoft.com/office/drawing/2014/main" id="{42DE2A7A-5F78-4074-9EB8-A97696710440}"/>
              </a:ext>
            </a:extLst>
          </p:cNvPr>
          <p:cNvSpPr/>
          <p:nvPr/>
        </p:nvSpPr>
        <p:spPr>
          <a:xfrm>
            <a:off x="6484223" y="2973412"/>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0" name="Oval 39">
            <a:extLst>
              <a:ext uri="{FF2B5EF4-FFF2-40B4-BE49-F238E27FC236}">
                <a16:creationId xmlns:a16="http://schemas.microsoft.com/office/drawing/2014/main" id="{90D20517-D7C2-4920-8374-1F8F4597BE48}"/>
              </a:ext>
            </a:extLst>
          </p:cNvPr>
          <p:cNvSpPr/>
          <p:nvPr/>
        </p:nvSpPr>
        <p:spPr>
          <a:xfrm>
            <a:off x="9353632" y="2125485"/>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1" name="Oval 40">
            <a:extLst>
              <a:ext uri="{FF2B5EF4-FFF2-40B4-BE49-F238E27FC236}">
                <a16:creationId xmlns:a16="http://schemas.microsoft.com/office/drawing/2014/main" id="{344E49FA-1311-453E-94C5-F3CE107B4894}"/>
              </a:ext>
            </a:extLst>
          </p:cNvPr>
          <p:cNvSpPr/>
          <p:nvPr/>
        </p:nvSpPr>
        <p:spPr>
          <a:xfrm>
            <a:off x="9353632" y="2825811"/>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3" name="Oval 42">
            <a:extLst>
              <a:ext uri="{FF2B5EF4-FFF2-40B4-BE49-F238E27FC236}">
                <a16:creationId xmlns:a16="http://schemas.microsoft.com/office/drawing/2014/main" id="{46270707-EBB6-4D82-BD19-89F665283340}"/>
              </a:ext>
            </a:extLst>
          </p:cNvPr>
          <p:cNvSpPr/>
          <p:nvPr/>
        </p:nvSpPr>
        <p:spPr>
          <a:xfrm>
            <a:off x="9349804" y="3538017"/>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4" name="TextBox 43">
            <a:extLst>
              <a:ext uri="{FF2B5EF4-FFF2-40B4-BE49-F238E27FC236}">
                <a16:creationId xmlns:a16="http://schemas.microsoft.com/office/drawing/2014/main" id="{6C6D3B47-C91C-4F6D-9E14-FFF5B36FDD82}"/>
              </a:ext>
            </a:extLst>
          </p:cNvPr>
          <p:cNvSpPr txBox="1"/>
          <p:nvPr/>
        </p:nvSpPr>
        <p:spPr>
          <a:xfrm>
            <a:off x="4190543" y="2254053"/>
            <a:ext cx="2236828" cy="649309"/>
          </a:xfrm>
          <a:prstGeom prst="rect">
            <a:avLst/>
          </a:prstGeom>
          <a:noFill/>
        </p:spPr>
        <p:txBody>
          <a:bodyPr wrap="square" lIns="64290" tIns="32145" rIns="64290" bIns="32145" rtlCol="0" anchor="t">
            <a:spAutoFit/>
          </a:bodyPr>
          <a:lstStyle/>
          <a:p>
            <a:r>
              <a:rPr lang="lv-LV" sz="1266">
                <a:latin typeface="Verdana"/>
                <a:ea typeface="Verdana"/>
              </a:rPr>
              <a:t>Atbalsts MVU uzņēmējdarbības attīstībai</a:t>
            </a:r>
            <a:endParaRPr lang="lv-LV" sz="1266">
              <a:latin typeface="Verdana" panose="020B0604030504040204" pitchFamily="34" charset="0"/>
              <a:ea typeface="Verdana" panose="020B0604030504040204" pitchFamily="34" charset="0"/>
            </a:endParaRPr>
          </a:p>
        </p:txBody>
      </p:sp>
      <p:sp>
        <p:nvSpPr>
          <p:cNvPr id="45" name="TextBox 44">
            <a:extLst>
              <a:ext uri="{FF2B5EF4-FFF2-40B4-BE49-F238E27FC236}">
                <a16:creationId xmlns:a16="http://schemas.microsoft.com/office/drawing/2014/main" id="{B2BC58E6-690A-4A1C-81A5-EE1365624B96}"/>
              </a:ext>
            </a:extLst>
          </p:cNvPr>
          <p:cNvSpPr txBox="1"/>
          <p:nvPr/>
        </p:nvSpPr>
        <p:spPr>
          <a:xfrm>
            <a:off x="4116331" y="2996756"/>
            <a:ext cx="2120843" cy="844105"/>
          </a:xfrm>
          <a:prstGeom prst="rect">
            <a:avLst/>
          </a:prstGeom>
          <a:noFill/>
        </p:spPr>
        <p:txBody>
          <a:bodyPr wrap="square" lIns="64290" tIns="32145" rIns="64290" bIns="32145" rtlCol="0" anchor="t">
            <a:spAutoFit/>
          </a:bodyPr>
          <a:lstStyle/>
          <a:p>
            <a:r>
              <a:rPr lang="lv-LV" sz="1266">
                <a:latin typeface="Verdana"/>
                <a:ea typeface="Verdana"/>
              </a:rPr>
              <a:t>Atbalsts P&amp;A jaunu produktu, tehnoloģiju un pakalpojumu izstrādē</a:t>
            </a:r>
            <a:endParaRPr lang="lv-LV" sz="1266">
              <a:latin typeface="Verdana" panose="020B0604030504040204" pitchFamily="34" charset="0"/>
              <a:ea typeface="Verdana" panose="020B0604030504040204" pitchFamily="34" charset="0"/>
            </a:endParaRPr>
          </a:p>
        </p:txBody>
      </p:sp>
      <p:sp>
        <p:nvSpPr>
          <p:cNvPr id="46" name="TextBox 45">
            <a:extLst>
              <a:ext uri="{FF2B5EF4-FFF2-40B4-BE49-F238E27FC236}">
                <a16:creationId xmlns:a16="http://schemas.microsoft.com/office/drawing/2014/main" id="{6FBA8445-6B1A-40FE-A83A-CF5B12CC0437}"/>
              </a:ext>
            </a:extLst>
          </p:cNvPr>
          <p:cNvSpPr txBox="1"/>
          <p:nvPr/>
        </p:nvSpPr>
        <p:spPr>
          <a:xfrm>
            <a:off x="4156042" y="3846022"/>
            <a:ext cx="2022600" cy="454512"/>
          </a:xfrm>
          <a:prstGeom prst="rect">
            <a:avLst/>
          </a:prstGeom>
          <a:noFill/>
        </p:spPr>
        <p:txBody>
          <a:bodyPr wrap="square" lIns="64290" tIns="32145" rIns="64290" bIns="32145" rtlCol="0" anchor="t">
            <a:spAutoFit/>
          </a:bodyPr>
          <a:lstStyle/>
          <a:p>
            <a:r>
              <a:rPr lang="it-IT" sz="1266">
                <a:latin typeface="Verdana"/>
                <a:ea typeface="Verdana"/>
              </a:rPr>
              <a:t>Finanšu instrumenti P&amp;A un MVU attīstībai</a:t>
            </a:r>
            <a:endParaRPr lang="lv-LV" sz="1266">
              <a:latin typeface="Verdana" panose="020B0604030504040204" pitchFamily="34" charset="0"/>
              <a:ea typeface="Verdana" panose="020B0604030504040204" pitchFamily="34" charset="0"/>
            </a:endParaRPr>
          </a:p>
        </p:txBody>
      </p:sp>
      <p:sp>
        <p:nvSpPr>
          <p:cNvPr id="48" name="TextBox 47">
            <a:extLst>
              <a:ext uri="{FF2B5EF4-FFF2-40B4-BE49-F238E27FC236}">
                <a16:creationId xmlns:a16="http://schemas.microsoft.com/office/drawing/2014/main" id="{0B809E1C-8892-40F6-86F7-F4075A0ECFE7}"/>
              </a:ext>
            </a:extLst>
          </p:cNvPr>
          <p:cNvSpPr txBox="1"/>
          <p:nvPr/>
        </p:nvSpPr>
        <p:spPr>
          <a:xfrm>
            <a:off x="7232859" y="2292200"/>
            <a:ext cx="2236828" cy="454512"/>
          </a:xfrm>
          <a:prstGeom prst="rect">
            <a:avLst/>
          </a:prstGeom>
          <a:noFill/>
        </p:spPr>
        <p:txBody>
          <a:bodyPr wrap="square" lIns="64290" tIns="32145" rIns="64290" bIns="32145" rtlCol="0" anchor="t">
            <a:spAutoFit/>
          </a:bodyPr>
          <a:lstStyle/>
          <a:p>
            <a:r>
              <a:rPr lang="lv-LV" sz="1266">
                <a:latin typeface="Verdana"/>
                <a:ea typeface="Verdana"/>
              </a:rPr>
              <a:t>Sociālo mājokļu pieejamība </a:t>
            </a:r>
            <a:endParaRPr lang="lv-LV" sz="1266">
              <a:latin typeface="Verdana" panose="020B0604030504040204" pitchFamily="34" charset="0"/>
              <a:ea typeface="Verdana" panose="020B0604030504040204" pitchFamily="34" charset="0"/>
            </a:endParaRPr>
          </a:p>
        </p:txBody>
      </p:sp>
      <p:sp>
        <p:nvSpPr>
          <p:cNvPr id="49" name="TextBox 48">
            <a:extLst>
              <a:ext uri="{FF2B5EF4-FFF2-40B4-BE49-F238E27FC236}">
                <a16:creationId xmlns:a16="http://schemas.microsoft.com/office/drawing/2014/main" id="{BA25DB1D-8E78-4DBB-A658-1D587E951035}"/>
              </a:ext>
            </a:extLst>
          </p:cNvPr>
          <p:cNvSpPr txBox="1"/>
          <p:nvPr/>
        </p:nvSpPr>
        <p:spPr>
          <a:xfrm>
            <a:off x="7205619" y="3108224"/>
            <a:ext cx="2022600" cy="454512"/>
          </a:xfrm>
          <a:prstGeom prst="rect">
            <a:avLst/>
          </a:prstGeom>
          <a:noFill/>
        </p:spPr>
        <p:txBody>
          <a:bodyPr wrap="square" lIns="64290" tIns="32145" rIns="64290" bIns="32145" rtlCol="0" anchor="t">
            <a:spAutoFit/>
          </a:bodyPr>
          <a:lstStyle/>
          <a:p>
            <a:r>
              <a:rPr lang="lv-LV" sz="1266">
                <a:latin typeface="Verdana"/>
                <a:ea typeface="Verdana"/>
              </a:rPr>
              <a:t>Vides pieejamības uzlabošana </a:t>
            </a:r>
            <a:endParaRPr lang="lv-LV" sz="1266">
              <a:latin typeface="Verdana" panose="020B0604030504040204" pitchFamily="34" charset="0"/>
              <a:ea typeface="Verdana" panose="020B0604030504040204" pitchFamily="34" charset="0"/>
            </a:endParaRPr>
          </a:p>
        </p:txBody>
      </p:sp>
      <p:sp>
        <p:nvSpPr>
          <p:cNvPr id="50" name="TextBox 49">
            <a:extLst>
              <a:ext uri="{FF2B5EF4-FFF2-40B4-BE49-F238E27FC236}">
                <a16:creationId xmlns:a16="http://schemas.microsoft.com/office/drawing/2014/main" id="{00F1751C-8337-44BC-86AB-3B86DDDDA4FB}"/>
              </a:ext>
            </a:extLst>
          </p:cNvPr>
          <p:cNvSpPr txBox="1"/>
          <p:nvPr/>
        </p:nvSpPr>
        <p:spPr>
          <a:xfrm>
            <a:off x="10092800" y="2257324"/>
            <a:ext cx="2236828" cy="454512"/>
          </a:xfrm>
          <a:prstGeom prst="rect">
            <a:avLst/>
          </a:prstGeom>
          <a:noFill/>
        </p:spPr>
        <p:txBody>
          <a:bodyPr wrap="square" lIns="64290" tIns="32145" rIns="64290" bIns="32145" rtlCol="0" anchor="t">
            <a:spAutoFit/>
          </a:bodyPr>
          <a:lstStyle/>
          <a:p>
            <a:r>
              <a:rPr lang="lv-LV" sz="1266">
                <a:latin typeface="Verdana"/>
                <a:ea typeface="Verdana"/>
              </a:rPr>
              <a:t>Energoefektivitāte dzīvojamās ēkās </a:t>
            </a:r>
            <a:endParaRPr lang="lv-LV" sz="1266">
              <a:latin typeface="Verdana" panose="020B0604030504040204" pitchFamily="34" charset="0"/>
              <a:ea typeface="Verdana" panose="020B0604030504040204" pitchFamily="34" charset="0"/>
            </a:endParaRPr>
          </a:p>
        </p:txBody>
      </p:sp>
      <p:sp>
        <p:nvSpPr>
          <p:cNvPr id="51" name="TextBox 50">
            <a:extLst>
              <a:ext uri="{FF2B5EF4-FFF2-40B4-BE49-F238E27FC236}">
                <a16:creationId xmlns:a16="http://schemas.microsoft.com/office/drawing/2014/main" id="{C216107A-284F-497E-87CD-CDE2E3665D79}"/>
              </a:ext>
            </a:extLst>
          </p:cNvPr>
          <p:cNvSpPr txBox="1"/>
          <p:nvPr/>
        </p:nvSpPr>
        <p:spPr>
          <a:xfrm>
            <a:off x="10092800" y="2874396"/>
            <a:ext cx="1656182" cy="454512"/>
          </a:xfrm>
          <a:prstGeom prst="rect">
            <a:avLst/>
          </a:prstGeom>
          <a:noFill/>
        </p:spPr>
        <p:txBody>
          <a:bodyPr wrap="square" lIns="64290" tIns="32145" rIns="64290" bIns="32145" rtlCol="0" anchor="t">
            <a:spAutoFit/>
          </a:bodyPr>
          <a:lstStyle/>
          <a:p>
            <a:r>
              <a:rPr lang="lv-LV" sz="1266">
                <a:latin typeface="Verdana"/>
                <a:ea typeface="Verdana"/>
              </a:rPr>
              <a:t>Energoefektivitāte valsts ēkās </a:t>
            </a:r>
            <a:endParaRPr lang="lv-LV" sz="1266">
              <a:latin typeface="Verdana" panose="020B0604030504040204" pitchFamily="34" charset="0"/>
              <a:ea typeface="Verdana" panose="020B0604030504040204" pitchFamily="34" charset="0"/>
            </a:endParaRPr>
          </a:p>
        </p:txBody>
      </p:sp>
      <p:sp>
        <p:nvSpPr>
          <p:cNvPr id="53" name="TextBox 52">
            <a:extLst>
              <a:ext uri="{FF2B5EF4-FFF2-40B4-BE49-F238E27FC236}">
                <a16:creationId xmlns:a16="http://schemas.microsoft.com/office/drawing/2014/main" id="{6673D807-5473-490E-9531-D2EFB3250FC1}"/>
              </a:ext>
            </a:extLst>
          </p:cNvPr>
          <p:cNvSpPr txBox="1"/>
          <p:nvPr/>
        </p:nvSpPr>
        <p:spPr>
          <a:xfrm>
            <a:off x="10092800" y="3562736"/>
            <a:ext cx="1656182" cy="454512"/>
          </a:xfrm>
          <a:prstGeom prst="rect">
            <a:avLst/>
          </a:prstGeom>
          <a:noFill/>
        </p:spPr>
        <p:txBody>
          <a:bodyPr wrap="square" lIns="64290" tIns="32145" rIns="64290" bIns="32145" rtlCol="0" anchor="t">
            <a:spAutoFit/>
          </a:bodyPr>
          <a:lstStyle/>
          <a:p>
            <a:r>
              <a:rPr lang="lv-LV" sz="1266">
                <a:latin typeface="Verdana"/>
                <a:ea typeface="Verdana"/>
              </a:rPr>
              <a:t>Energoefektivitāte uzņēmējdarbībā</a:t>
            </a:r>
          </a:p>
        </p:txBody>
      </p:sp>
      <p:pic>
        <p:nvPicPr>
          <p:cNvPr id="58" name="Picture 57" descr="Icon&#10;&#10;Description automatically generated">
            <a:extLst>
              <a:ext uri="{FF2B5EF4-FFF2-40B4-BE49-F238E27FC236}">
                <a16:creationId xmlns:a16="http://schemas.microsoft.com/office/drawing/2014/main" id="{2419EB40-3B53-429A-B429-B15ADD645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4778" y="192839"/>
            <a:ext cx="1113713" cy="974033"/>
          </a:xfrm>
          <a:prstGeom prst="rect">
            <a:avLst/>
          </a:prstGeom>
        </p:spPr>
      </p:pic>
      <p:pic>
        <p:nvPicPr>
          <p:cNvPr id="59" name="Picture 58" descr="Icon&#10;&#10;Description automatically generated">
            <a:extLst>
              <a:ext uri="{FF2B5EF4-FFF2-40B4-BE49-F238E27FC236}">
                <a16:creationId xmlns:a16="http://schemas.microsoft.com/office/drawing/2014/main" id="{E918305A-2D91-427F-8161-33795AD83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7160" y="336441"/>
            <a:ext cx="818023" cy="848320"/>
          </a:xfrm>
          <a:prstGeom prst="rect">
            <a:avLst/>
          </a:prstGeom>
        </p:spPr>
      </p:pic>
      <p:pic>
        <p:nvPicPr>
          <p:cNvPr id="60" name="Picture 59" descr="Icon&#10;&#10;Description automatically generated">
            <a:extLst>
              <a:ext uri="{FF2B5EF4-FFF2-40B4-BE49-F238E27FC236}">
                <a16:creationId xmlns:a16="http://schemas.microsoft.com/office/drawing/2014/main" id="{58DBBE41-B579-4187-8A3C-889A8FCBE4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6818" y="215651"/>
            <a:ext cx="1113713" cy="971157"/>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1EC55B22-BEA6-43A9-B89C-0E5642E4D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5047" y="261788"/>
            <a:ext cx="1048389" cy="946299"/>
          </a:xfrm>
          <a:prstGeom prst="rect">
            <a:avLst/>
          </a:prstGeom>
        </p:spPr>
      </p:pic>
      <p:sp>
        <p:nvSpPr>
          <p:cNvPr id="62" name="TextBox 61">
            <a:extLst>
              <a:ext uri="{FF2B5EF4-FFF2-40B4-BE49-F238E27FC236}">
                <a16:creationId xmlns:a16="http://schemas.microsoft.com/office/drawing/2014/main" id="{46586C06-63D1-46AB-9131-EDFECA9FFEF8}"/>
              </a:ext>
            </a:extLst>
          </p:cNvPr>
          <p:cNvSpPr txBox="1"/>
          <p:nvPr/>
        </p:nvSpPr>
        <p:spPr>
          <a:xfrm>
            <a:off x="722819" y="2234695"/>
            <a:ext cx="590925" cy="430887"/>
          </a:xfrm>
          <a:prstGeom prst="rect">
            <a:avLst/>
          </a:prstGeom>
          <a:noFill/>
        </p:spPr>
        <p:txBody>
          <a:bodyPr wrap="square" rtlCol="0">
            <a:spAutoFit/>
          </a:bodyPr>
          <a:lstStyle/>
          <a:p>
            <a:r>
              <a:rPr lang="lv-LV" sz="1100" b="1">
                <a:solidFill>
                  <a:schemeClr val="bg1"/>
                </a:solidFill>
              </a:rPr>
              <a:t>10 M EUR</a:t>
            </a:r>
          </a:p>
        </p:txBody>
      </p:sp>
      <p:sp>
        <p:nvSpPr>
          <p:cNvPr id="63" name="TextBox 62">
            <a:extLst>
              <a:ext uri="{FF2B5EF4-FFF2-40B4-BE49-F238E27FC236}">
                <a16:creationId xmlns:a16="http://schemas.microsoft.com/office/drawing/2014/main" id="{BF93FE47-8920-4E95-901A-0E426295707F}"/>
              </a:ext>
            </a:extLst>
          </p:cNvPr>
          <p:cNvSpPr txBox="1"/>
          <p:nvPr/>
        </p:nvSpPr>
        <p:spPr>
          <a:xfrm>
            <a:off x="741933" y="3000871"/>
            <a:ext cx="590925" cy="430887"/>
          </a:xfrm>
          <a:prstGeom prst="rect">
            <a:avLst/>
          </a:prstGeom>
          <a:noFill/>
        </p:spPr>
        <p:txBody>
          <a:bodyPr wrap="square" rtlCol="0">
            <a:spAutoFit/>
          </a:bodyPr>
          <a:lstStyle/>
          <a:p>
            <a:r>
              <a:rPr lang="lv-LV" sz="1100" b="1">
                <a:solidFill>
                  <a:schemeClr val="bg1"/>
                </a:solidFill>
              </a:rPr>
              <a:t>8 M EUR</a:t>
            </a:r>
          </a:p>
        </p:txBody>
      </p:sp>
      <p:sp>
        <p:nvSpPr>
          <p:cNvPr id="64" name="TextBox 63">
            <a:extLst>
              <a:ext uri="{FF2B5EF4-FFF2-40B4-BE49-F238E27FC236}">
                <a16:creationId xmlns:a16="http://schemas.microsoft.com/office/drawing/2014/main" id="{DAE3BFBB-AB5F-43E1-9025-53C40D34355B}"/>
              </a:ext>
            </a:extLst>
          </p:cNvPr>
          <p:cNvSpPr txBox="1"/>
          <p:nvPr/>
        </p:nvSpPr>
        <p:spPr>
          <a:xfrm>
            <a:off x="741933" y="3757689"/>
            <a:ext cx="590925" cy="430887"/>
          </a:xfrm>
          <a:prstGeom prst="rect">
            <a:avLst/>
          </a:prstGeom>
          <a:noFill/>
        </p:spPr>
        <p:txBody>
          <a:bodyPr wrap="square" rtlCol="0">
            <a:spAutoFit/>
          </a:bodyPr>
          <a:lstStyle/>
          <a:p>
            <a:r>
              <a:rPr lang="lv-LV" sz="1100" b="1">
                <a:solidFill>
                  <a:schemeClr val="bg1"/>
                </a:solidFill>
              </a:rPr>
              <a:t>5 M EUR</a:t>
            </a:r>
          </a:p>
        </p:txBody>
      </p:sp>
      <p:sp>
        <p:nvSpPr>
          <p:cNvPr id="65" name="TextBox 64">
            <a:extLst>
              <a:ext uri="{FF2B5EF4-FFF2-40B4-BE49-F238E27FC236}">
                <a16:creationId xmlns:a16="http://schemas.microsoft.com/office/drawing/2014/main" id="{0F90D43D-8E93-4C4A-8A03-04F3B992D44C}"/>
              </a:ext>
            </a:extLst>
          </p:cNvPr>
          <p:cNvSpPr txBox="1"/>
          <p:nvPr/>
        </p:nvSpPr>
        <p:spPr>
          <a:xfrm>
            <a:off x="3458257" y="2394924"/>
            <a:ext cx="678192" cy="430887"/>
          </a:xfrm>
          <a:prstGeom prst="rect">
            <a:avLst/>
          </a:prstGeom>
          <a:noFill/>
        </p:spPr>
        <p:txBody>
          <a:bodyPr wrap="square" rtlCol="0">
            <a:spAutoFit/>
          </a:bodyPr>
          <a:lstStyle/>
          <a:p>
            <a:r>
              <a:rPr lang="lv-LV" sz="1100" b="1">
                <a:solidFill>
                  <a:schemeClr val="bg1"/>
                </a:solidFill>
              </a:rPr>
              <a:t>109,7</a:t>
            </a:r>
          </a:p>
          <a:p>
            <a:r>
              <a:rPr lang="lv-LV" sz="1100" b="1">
                <a:solidFill>
                  <a:schemeClr val="bg1"/>
                </a:solidFill>
              </a:rPr>
              <a:t>M EUR</a:t>
            </a:r>
          </a:p>
        </p:txBody>
      </p:sp>
      <p:sp>
        <p:nvSpPr>
          <p:cNvPr id="66" name="TextBox 65">
            <a:extLst>
              <a:ext uri="{FF2B5EF4-FFF2-40B4-BE49-F238E27FC236}">
                <a16:creationId xmlns:a16="http://schemas.microsoft.com/office/drawing/2014/main" id="{668F2B69-893B-42BE-948C-3D4F028DAA49}"/>
              </a:ext>
            </a:extLst>
          </p:cNvPr>
          <p:cNvSpPr txBox="1"/>
          <p:nvPr/>
        </p:nvSpPr>
        <p:spPr>
          <a:xfrm>
            <a:off x="3467405" y="3099053"/>
            <a:ext cx="590925" cy="430887"/>
          </a:xfrm>
          <a:prstGeom prst="rect">
            <a:avLst/>
          </a:prstGeom>
          <a:noFill/>
        </p:spPr>
        <p:txBody>
          <a:bodyPr wrap="square" rtlCol="0">
            <a:spAutoFit/>
          </a:bodyPr>
          <a:lstStyle/>
          <a:p>
            <a:r>
              <a:rPr lang="lv-LV" sz="1100" b="1">
                <a:solidFill>
                  <a:schemeClr val="bg1"/>
                </a:solidFill>
              </a:rPr>
              <a:t>51,76 M EUR</a:t>
            </a:r>
          </a:p>
        </p:txBody>
      </p:sp>
      <p:sp>
        <p:nvSpPr>
          <p:cNvPr id="67" name="TextBox 66">
            <a:extLst>
              <a:ext uri="{FF2B5EF4-FFF2-40B4-BE49-F238E27FC236}">
                <a16:creationId xmlns:a16="http://schemas.microsoft.com/office/drawing/2014/main" id="{1C989E3A-5EBA-4E02-87D5-AD308360E082}"/>
              </a:ext>
            </a:extLst>
          </p:cNvPr>
          <p:cNvSpPr txBox="1"/>
          <p:nvPr/>
        </p:nvSpPr>
        <p:spPr>
          <a:xfrm>
            <a:off x="3459338" y="3825746"/>
            <a:ext cx="590925" cy="430887"/>
          </a:xfrm>
          <a:prstGeom prst="rect">
            <a:avLst/>
          </a:prstGeom>
          <a:noFill/>
        </p:spPr>
        <p:txBody>
          <a:bodyPr wrap="square" rtlCol="0">
            <a:spAutoFit/>
          </a:bodyPr>
          <a:lstStyle/>
          <a:p>
            <a:r>
              <a:rPr lang="lv-LV" sz="1100" b="1">
                <a:solidFill>
                  <a:schemeClr val="bg1"/>
                </a:solidFill>
              </a:rPr>
              <a:t>228,9 M EUR</a:t>
            </a:r>
          </a:p>
        </p:txBody>
      </p:sp>
      <p:sp>
        <p:nvSpPr>
          <p:cNvPr id="69" name="TextBox 68">
            <a:extLst>
              <a:ext uri="{FF2B5EF4-FFF2-40B4-BE49-F238E27FC236}">
                <a16:creationId xmlns:a16="http://schemas.microsoft.com/office/drawing/2014/main" id="{F00FA4A0-2A90-4185-99ED-DC333229DA5C}"/>
              </a:ext>
            </a:extLst>
          </p:cNvPr>
          <p:cNvSpPr txBox="1"/>
          <p:nvPr/>
        </p:nvSpPr>
        <p:spPr>
          <a:xfrm>
            <a:off x="6525407" y="2343907"/>
            <a:ext cx="590925" cy="430887"/>
          </a:xfrm>
          <a:prstGeom prst="rect">
            <a:avLst/>
          </a:prstGeom>
          <a:noFill/>
        </p:spPr>
        <p:txBody>
          <a:bodyPr wrap="square" rtlCol="0">
            <a:spAutoFit/>
          </a:bodyPr>
          <a:lstStyle/>
          <a:p>
            <a:r>
              <a:rPr lang="lv-LV" sz="1100" b="1">
                <a:solidFill>
                  <a:schemeClr val="bg1"/>
                </a:solidFill>
              </a:rPr>
              <a:t>60,9 M EUR</a:t>
            </a:r>
          </a:p>
        </p:txBody>
      </p:sp>
      <p:sp>
        <p:nvSpPr>
          <p:cNvPr id="70" name="TextBox 69">
            <a:extLst>
              <a:ext uri="{FF2B5EF4-FFF2-40B4-BE49-F238E27FC236}">
                <a16:creationId xmlns:a16="http://schemas.microsoft.com/office/drawing/2014/main" id="{B5CB3D94-2BBB-4628-9C04-BD31938AEF6D}"/>
              </a:ext>
            </a:extLst>
          </p:cNvPr>
          <p:cNvSpPr txBox="1"/>
          <p:nvPr/>
        </p:nvSpPr>
        <p:spPr>
          <a:xfrm>
            <a:off x="6530515" y="3044233"/>
            <a:ext cx="590925" cy="430887"/>
          </a:xfrm>
          <a:prstGeom prst="rect">
            <a:avLst/>
          </a:prstGeom>
          <a:noFill/>
        </p:spPr>
        <p:txBody>
          <a:bodyPr wrap="square" rtlCol="0">
            <a:spAutoFit/>
          </a:bodyPr>
          <a:lstStyle/>
          <a:p>
            <a:r>
              <a:rPr lang="lv-LV" sz="1100" b="1">
                <a:solidFill>
                  <a:schemeClr val="bg1"/>
                </a:solidFill>
              </a:rPr>
              <a:t>21,75 M EUR</a:t>
            </a:r>
          </a:p>
        </p:txBody>
      </p:sp>
      <p:sp>
        <p:nvSpPr>
          <p:cNvPr id="71" name="TextBox 70">
            <a:extLst>
              <a:ext uri="{FF2B5EF4-FFF2-40B4-BE49-F238E27FC236}">
                <a16:creationId xmlns:a16="http://schemas.microsoft.com/office/drawing/2014/main" id="{82F692DC-5446-4DC4-ABC5-B2EC7498B3DB}"/>
              </a:ext>
            </a:extLst>
          </p:cNvPr>
          <p:cNvSpPr txBox="1"/>
          <p:nvPr/>
        </p:nvSpPr>
        <p:spPr>
          <a:xfrm>
            <a:off x="9384149" y="2255741"/>
            <a:ext cx="590925" cy="430887"/>
          </a:xfrm>
          <a:prstGeom prst="rect">
            <a:avLst/>
          </a:prstGeom>
          <a:noFill/>
        </p:spPr>
        <p:txBody>
          <a:bodyPr wrap="square" lIns="91440" tIns="45720" rIns="91440" bIns="45720" rtlCol="0" anchor="t">
            <a:spAutoFit/>
          </a:bodyPr>
          <a:lstStyle/>
          <a:p>
            <a:r>
              <a:rPr lang="lv-LV" sz="1100" b="1">
                <a:solidFill>
                  <a:schemeClr val="bg1"/>
                </a:solidFill>
              </a:rPr>
              <a:t>173,2M EUR</a:t>
            </a:r>
          </a:p>
        </p:txBody>
      </p:sp>
      <p:sp>
        <p:nvSpPr>
          <p:cNvPr id="72" name="TextBox 71">
            <a:extLst>
              <a:ext uri="{FF2B5EF4-FFF2-40B4-BE49-F238E27FC236}">
                <a16:creationId xmlns:a16="http://schemas.microsoft.com/office/drawing/2014/main" id="{018A5ECB-B374-403F-A1B2-B7B7D9EFE62D}"/>
              </a:ext>
            </a:extLst>
          </p:cNvPr>
          <p:cNvSpPr txBox="1"/>
          <p:nvPr/>
        </p:nvSpPr>
        <p:spPr>
          <a:xfrm>
            <a:off x="9372951" y="2941509"/>
            <a:ext cx="590925" cy="430887"/>
          </a:xfrm>
          <a:prstGeom prst="rect">
            <a:avLst/>
          </a:prstGeom>
          <a:noFill/>
        </p:spPr>
        <p:txBody>
          <a:bodyPr wrap="square" lIns="91440" tIns="45720" rIns="91440" bIns="45720" rtlCol="0" anchor="t">
            <a:spAutoFit/>
          </a:bodyPr>
          <a:lstStyle/>
          <a:p>
            <a:r>
              <a:rPr lang="lv-LV" sz="1100" b="1">
                <a:solidFill>
                  <a:schemeClr val="bg1"/>
                </a:solidFill>
              </a:rPr>
              <a:t>149,5M EUR</a:t>
            </a:r>
          </a:p>
        </p:txBody>
      </p:sp>
      <p:sp>
        <p:nvSpPr>
          <p:cNvPr id="74" name="TextBox 73">
            <a:extLst>
              <a:ext uri="{FF2B5EF4-FFF2-40B4-BE49-F238E27FC236}">
                <a16:creationId xmlns:a16="http://schemas.microsoft.com/office/drawing/2014/main" id="{998F2D9B-E4CE-4F8F-B5E2-A8B9A2E6F670}"/>
              </a:ext>
            </a:extLst>
          </p:cNvPr>
          <p:cNvSpPr txBox="1"/>
          <p:nvPr/>
        </p:nvSpPr>
        <p:spPr>
          <a:xfrm>
            <a:off x="9372952" y="3661144"/>
            <a:ext cx="590925" cy="430887"/>
          </a:xfrm>
          <a:prstGeom prst="rect">
            <a:avLst/>
          </a:prstGeom>
          <a:noFill/>
        </p:spPr>
        <p:txBody>
          <a:bodyPr wrap="square" lIns="91440" tIns="45720" rIns="91440" bIns="45720" rtlCol="0" anchor="t">
            <a:spAutoFit/>
          </a:bodyPr>
          <a:lstStyle/>
          <a:p>
            <a:r>
              <a:rPr lang="lv-LV" sz="1100" b="1">
                <a:solidFill>
                  <a:schemeClr val="bg1"/>
                </a:solidFill>
              </a:rPr>
              <a:t>108,5 M EUR</a:t>
            </a:r>
          </a:p>
        </p:txBody>
      </p:sp>
      <p:sp>
        <p:nvSpPr>
          <p:cNvPr id="77" name="Rectangle 76">
            <a:extLst>
              <a:ext uri="{FF2B5EF4-FFF2-40B4-BE49-F238E27FC236}">
                <a16:creationId xmlns:a16="http://schemas.microsoft.com/office/drawing/2014/main" id="{E511B8CF-60ED-429B-A1B6-759A57E55C8C}"/>
              </a:ext>
            </a:extLst>
          </p:cNvPr>
          <p:cNvSpPr/>
          <p:nvPr/>
        </p:nvSpPr>
        <p:spPr>
          <a:xfrm>
            <a:off x="997921" y="5940243"/>
            <a:ext cx="1831075" cy="571165"/>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109"/>
              <a:t>44,15 MEUR</a:t>
            </a:r>
            <a:endParaRPr lang="en-AU" sz="2109"/>
          </a:p>
        </p:txBody>
      </p:sp>
      <p:sp>
        <p:nvSpPr>
          <p:cNvPr id="78" name="Rectangle 77">
            <a:extLst>
              <a:ext uri="{FF2B5EF4-FFF2-40B4-BE49-F238E27FC236}">
                <a16:creationId xmlns:a16="http://schemas.microsoft.com/office/drawing/2014/main" id="{B22285A2-FDBA-4C09-872E-7CC90BE80F49}"/>
              </a:ext>
            </a:extLst>
          </p:cNvPr>
          <p:cNvSpPr/>
          <p:nvPr/>
        </p:nvSpPr>
        <p:spPr>
          <a:xfrm>
            <a:off x="3855760" y="5938968"/>
            <a:ext cx="1831075" cy="571165"/>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109"/>
              <a:t>390,36 MEUR</a:t>
            </a:r>
            <a:endParaRPr lang="en-AU" sz="2109"/>
          </a:p>
        </p:txBody>
      </p:sp>
      <p:sp>
        <p:nvSpPr>
          <p:cNvPr id="79" name="Rectangle 78">
            <a:extLst>
              <a:ext uri="{FF2B5EF4-FFF2-40B4-BE49-F238E27FC236}">
                <a16:creationId xmlns:a16="http://schemas.microsoft.com/office/drawing/2014/main" id="{ECC9B317-88B3-49F7-B929-6060DC9CC74B}"/>
              </a:ext>
            </a:extLst>
          </p:cNvPr>
          <p:cNvSpPr/>
          <p:nvPr/>
        </p:nvSpPr>
        <p:spPr>
          <a:xfrm>
            <a:off x="6835697" y="5920775"/>
            <a:ext cx="1831075" cy="571165"/>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109"/>
              <a:t> 82.65 MEUR</a:t>
            </a:r>
            <a:endParaRPr lang="en-AU" sz="2109"/>
          </a:p>
        </p:txBody>
      </p:sp>
      <p:sp>
        <p:nvSpPr>
          <p:cNvPr id="80" name="Rectangle 79">
            <a:extLst>
              <a:ext uri="{FF2B5EF4-FFF2-40B4-BE49-F238E27FC236}">
                <a16:creationId xmlns:a16="http://schemas.microsoft.com/office/drawing/2014/main" id="{CC4C86F9-60BB-4677-B298-067460B31D3F}"/>
              </a:ext>
            </a:extLst>
          </p:cNvPr>
          <p:cNvSpPr/>
          <p:nvPr/>
        </p:nvSpPr>
        <p:spPr>
          <a:xfrm>
            <a:off x="9679611" y="5920775"/>
            <a:ext cx="1831075" cy="571165"/>
          </a:xfrm>
          <a:prstGeom prst="rect">
            <a:avLst/>
          </a:prstGeom>
          <a:solidFill>
            <a:srgbClr val="228B9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v-LV" sz="2100"/>
              <a:t>431.2 MEUR</a:t>
            </a:r>
            <a:endParaRPr lang="en-AU" sz="2100"/>
          </a:p>
        </p:txBody>
      </p:sp>
      <p:sp>
        <p:nvSpPr>
          <p:cNvPr id="57" name="TextBox 56">
            <a:extLst>
              <a:ext uri="{FF2B5EF4-FFF2-40B4-BE49-F238E27FC236}">
                <a16:creationId xmlns:a16="http://schemas.microsoft.com/office/drawing/2014/main" id="{DE8A63BE-6B13-46C3-8EB6-08A0B67D190D}"/>
              </a:ext>
            </a:extLst>
          </p:cNvPr>
          <p:cNvSpPr txBox="1"/>
          <p:nvPr/>
        </p:nvSpPr>
        <p:spPr>
          <a:xfrm>
            <a:off x="8114" y="6062986"/>
            <a:ext cx="898214" cy="323165"/>
          </a:xfrm>
          <a:prstGeom prst="rect">
            <a:avLst/>
          </a:prstGeom>
          <a:noFill/>
        </p:spPr>
        <p:txBody>
          <a:bodyPr wrap="square">
            <a:spAutoFit/>
          </a:bodyPr>
          <a:lstStyle/>
          <a:p>
            <a:r>
              <a:rPr lang="lv-LV" sz="1500" b="1">
                <a:solidFill>
                  <a:srgbClr val="228B9D"/>
                </a:solidFill>
                <a:latin typeface="WordVisi_MSFontService"/>
              </a:rPr>
              <a:t>ERAF:</a:t>
            </a:r>
            <a:endParaRPr lang="en-AU" sz="1500" b="1">
              <a:solidFill>
                <a:srgbClr val="228B9D"/>
              </a:solidFill>
            </a:endParaRPr>
          </a:p>
        </p:txBody>
      </p:sp>
      <p:sp>
        <p:nvSpPr>
          <p:cNvPr id="3" name="Oval 2">
            <a:extLst>
              <a:ext uri="{FF2B5EF4-FFF2-40B4-BE49-F238E27FC236}">
                <a16:creationId xmlns:a16="http://schemas.microsoft.com/office/drawing/2014/main" id="{679B1402-DFE0-465F-A551-1823D89AEF6E}"/>
              </a:ext>
            </a:extLst>
          </p:cNvPr>
          <p:cNvSpPr/>
          <p:nvPr/>
        </p:nvSpPr>
        <p:spPr>
          <a:xfrm>
            <a:off x="655163" y="4376041"/>
            <a:ext cx="637217" cy="649309"/>
          </a:xfrm>
          <a:prstGeom prst="ellipse">
            <a:avLst/>
          </a:prstGeom>
          <a:solidFill>
            <a:srgbClr val="228B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extBox 4">
            <a:extLst>
              <a:ext uri="{FF2B5EF4-FFF2-40B4-BE49-F238E27FC236}">
                <a16:creationId xmlns:a16="http://schemas.microsoft.com/office/drawing/2014/main" id="{7B5E15CA-36F9-6684-3790-93C0077E2A89}"/>
              </a:ext>
            </a:extLst>
          </p:cNvPr>
          <p:cNvSpPr txBox="1"/>
          <p:nvPr/>
        </p:nvSpPr>
        <p:spPr>
          <a:xfrm>
            <a:off x="704369" y="4465769"/>
            <a:ext cx="590925" cy="430887"/>
          </a:xfrm>
          <a:prstGeom prst="rect">
            <a:avLst/>
          </a:prstGeom>
          <a:noFill/>
        </p:spPr>
        <p:txBody>
          <a:bodyPr wrap="square" rtlCol="0">
            <a:spAutoFit/>
          </a:bodyPr>
          <a:lstStyle/>
          <a:p>
            <a:r>
              <a:rPr lang="lv-LV" sz="1100" b="1">
                <a:solidFill>
                  <a:schemeClr val="bg1"/>
                </a:solidFill>
              </a:rPr>
              <a:t>21,15 M EUR</a:t>
            </a:r>
          </a:p>
        </p:txBody>
      </p:sp>
      <p:sp>
        <p:nvSpPr>
          <p:cNvPr id="6" name="TextBox 5">
            <a:extLst>
              <a:ext uri="{FF2B5EF4-FFF2-40B4-BE49-F238E27FC236}">
                <a16:creationId xmlns:a16="http://schemas.microsoft.com/office/drawing/2014/main" id="{0B0D23B7-236E-6EC5-A05E-8D7A950F806F}"/>
              </a:ext>
            </a:extLst>
          </p:cNvPr>
          <p:cNvSpPr txBox="1"/>
          <p:nvPr/>
        </p:nvSpPr>
        <p:spPr>
          <a:xfrm>
            <a:off x="1369564" y="4427309"/>
            <a:ext cx="2022600" cy="454512"/>
          </a:xfrm>
          <a:prstGeom prst="rect">
            <a:avLst/>
          </a:prstGeom>
          <a:noFill/>
        </p:spPr>
        <p:txBody>
          <a:bodyPr wrap="square" lIns="64290" tIns="32145" rIns="64290" bIns="32145" rtlCol="0" anchor="t">
            <a:spAutoFit/>
          </a:bodyPr>
          <a:lstStyle/>
          <a:p>
            <a:r>
              <a:rPr lang="lv-LV" sz="1266">
                <a:latin typeface="Verdana"/>
                <a:ea typeface="Verdana"/>
              </a:rPr>
              <a:t>Jaunu produktu un pakalpojumu izstrāde</a:t>
            </a:r>
            <a:endParaRPr lang="lv-LV" sz="1266">
              <a:latin typeface="Verdana" panose="020B0604030504040204" pitchFamily="34" charset="0"/>
              <a:ea typeface="Verdana" panose="020B0604030504040204" pitchFamily="34" charset="0"/>
            </a:endParaRPr>
          </a:p>
        </p:txBody>
      </p:sp>
      <p:pic>
        <p:nvPicPr>
          <p:cNvPr id="8" name="Picture 7" descr="A picture containing timeline&#10;&#10;Description automatically generated">
            <a:extLst>
              <a:ext uri="{FF2B5EF4-FFF2-40B4-BE49-F238E27FC236}">
                <a16:creationId xmlns:a16="http://schemas.microsoft.com/office/drawing/2014/main" id="{5D9E8885-3A56-BD0A-3802-484358B076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1438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100C83E-3F7E-0ADE-766E-AED5A63DEEA0}"/>
              </a:ext>
            </a:extLst>
          </p:cNvPr>
          <p:cNvSpPr/>
          <p:nvPr/>
        </p:nvSpPr>
        <p:spPr>
          <a:xfrm>
            <a:off x="7475965" y="1883391"/>
            <a:ext cx="4439154" cy="4046183"/>
          </a:xfrm>
          <a:prstGeom prst="rect">
            <a:avLst/>
          </a:prstGeom>
          <a:solidFill>
            <a:srgbClr val="9BC2C7">
              <a:alpha val="26000"/>
            </a:srgb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a:p>
        </p:txBody>
      </p:sp>
      <p:sp>
        <p:nvSpPr>
          <p:cNvPr id="4" name="TextBox 3">
            <a:extLst>
              <a:ext uri="{FF2B5EF4-FFF2-40B4-BE49-F238E27FC236}">
                <a16:creationId xmlns:a16="http://schemas.microsoft.com/office/drawing/2014/main" id="{EEEA4228-E472-6830-B8FC-966F00F40CDE}"/>
              </a:ext>
            </a:extLst>
          </p:cNvPr>
          <p:cNvSpPr txBox="1"/>
          <p:nvPr/>
        </p:nvSpPr>
        <p:spPr>
          <a:xfrm>
            <a:off x="1182140" y="1209849"/>
            <a:ext cx="6834317" cy="369332"/>
          </a:xfrm>
          <a:prstGeom prst="rect">
            <a:avLst/>
          </a:prstGeom>
          <a:noFill/>
        </p:spPr>
        <p:txBody>
          <a:bodyPr wrap="square">
            <a:spAutoFit/>
          </a:bodyPr>
          <a:lstStyle/>
          <a:p>
            <a:pPr defTabSz="410751" hangingPunct="0">
              <a:defRPr/>
            </a:pPr>
            <a:r>
              <a:rPr lang="lv-LV" b="1">
                <a:solidFill>
                  <a:schemeClr val="tx2">
                    <a:lumMod val="75000"/>
                  </a:schemeClr>
                </a:solidFill>
                <a:latin typeface="Verdana" panose="020B0604030504040204" pitchFamily="34" charset="0"/>
                <a:ea typeface="Verdana" panose="020B0604030504040204" pitchFamily="34" charset="0"/>
                <a:sym typeface="Helvetica Neue"/>
              </a:rPr>
              <a:t>ATBALSTS DIGITĀLAJAI TRANSFORMĀCIJAI</a:t>
            </a:r>
            <a:endParaRPr lang="en-LV" b="1">
              <a:solidFill>
                <a:schemeClr val="tx2">
                  <a:lumMod val="75000"/>
                </a:schemeClr>
              </a:solidFill>
              <a:latin typeface="Verdana" panose="020B0604030504040204" pitchFamily="34" charset="0"/>
              <a:ea typeface="Verdana" panose="020B0604030504040204" pitchFamily="34" charset="0"/>
              <a:sym typeface="Helvetica Neue"/>
            </a:endParaRPr>
          </a:p>
        </p:txBody>
      </p:sp>
      <p:sp>
        <p:nvSpPr>
          <p:cNvPr id="5" name="TextBox 4">
            <a:extLst>
              <a:ext uri="{FF2B5EF4-FFF2-40B4-BE49-F238E27FC236}">
                <a16:creationId xmlns:a16="http://schemas.microsoft.com/office/drawing/2014/main" id="{527B57F5-20C1-8F6E-7415-2B958AEBC1BA}"/>
              </a:ext>
            </a:extLst>
          </p:cNvPr>
          <p:cNvSpPr txBox="1"/>
          <p:nvPr/>
        </p:nvSpPr>
        <p:spPr>
          <a:xfrm>
            <a:off x="1155735" y="2234834"/>
            <a:ext cx="2301840" cy="351956"/>
          </a:xfrm>
          <a:prstGeom prst="rect">
            <a:avLst/>
          </a:prstGeom>
          <a:noFill/>
        </p:spPr>
        <p:txBody>
          <a:bodyPr wrap="square">
            <a:spAutoFit/>
          </a:bodyPr>
          <a:lstStyle/>
          <a:p>
            <a:pPr algn="ctr" defTabSz="410751" hangingPunct="0">
              <a:defRPr/>
            </a:pPr>
            <a:r>
              <a:rPr lang="lv-LV" sz="1687" b="1" kern="0">
                <a:latin typeface="Verdana" panose="020B0604030504040204" pitchFamily="34" charset="0"/>
                <a:ea typeface="Verdana" panose="020B0604030504040204" pitchFamily="34" charset="0"/>
                <a:cs typeface="Verdana" panose="020B0604030504040204" pitchFamily="34" charset="0"/>
                <a:sym typeface="Helvetica Neue"/>
              </a:rPr>
              <a:t>183,5 milj. EUR</a:t>
            </a:r>
            <a:endParaRPr lang="en-LV" sz="1687" b="1" kern="0">
              <a:latin typeface="Verdana" panose="020B0604030504040204" pitchFamily="34" charset="0"/>
              <a:ea typeface="Verdana" panose="020B0604030504040204" pitchFamily="34" charset="0"/>
              <a:cs typeface="Verdana" panose="020B0604030504040204" pitchFamily="34" charset="0"/>
              <a:sym typeface="Helvetica Neue"/>
            </a:endParaRPr>
          </a:p>
        </p:txBody>
      </p:sp>
      <p:cxnSp>
        <p:nvCxnSpPr>
          <p:cNvPr id="7" name="Straight Connector 6">
            <a:extLst>
              <a:ext uri="{FF2B5EF4-FFF2-40B4-BE49-F238E27FC236}">
                <a16:creationId xmlns:a16="http://schemas.microsoft.com/office/drawing/2014/main" id="{FC7A0FFB-C37D-8536-D927-2994E00FC4F3}"/>
              </a:ext>
            </a:extLst>
          </p:cNvPr>
          <p:cNvCxnSpPr/>
          <p:nvPr/>
        </p:nvCxnSpPr>
        <p:spPr>
          <a:xfrm>
            <a:off x="6764463" y="380403"/>
            <a:ext cx="0" cy="5252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32DBA5C-D520-AF74-4799-00ADBDA4084F}"/>
              </a:ext>
            </a:extLst>
          </p:cNvPr>
          <p:cNvSpPr txBox="1"/>
          <p:nvPr/>
        </p:nvSpPr>
        <p:spPr>
          <a:xfrm>
            <a:off x="7509816" y="2887383"/>
            <a:ext cx="4439154" cy="2431435"/>
          </a:xfrm>
          <a:prstGeom prst="rect">
            <a:avLst/>
          </a:prstGeom>
          <a:noFill/>
        </p:spPr>
        <p:txBody>
          <a:bodyPr wrap="square">
            <a:spAutoFit/>
          </a:bodyPr>
          <a:lstStyle/>
          <a:p>
            <a:pPr algn="ctr"/>
            <a:endParaRPr lang="lv-LV" sz="1400">
              <a:latin typeface="Verdana" panose="020B0604030504040204" pitchFamily="34" charset="0"/>
              <a:ea typeface="Verdana" panose="020B0604030504040204" pitchFamily="34" charset="0"/>
              <a:cs typeface="Times New Roman"/>
            </a:endParaRPr>
          </a:p>
          <a:p>
            <a:pPr algn="ctr"/>
            <a:r>
              <a:rPr lang="lv-LV" sz="1400" b="1">
                <a:latin typeface="Verdana" panose="020B0604030504040204" pitchFamily="34" charset="0"/>
                <a:ea typeface="Verdana" panose="020B0604030504040204" pitchFamily="34" charset="0"/>
                <a:cs typeface="Times New Roman"/>
              </a:rPr>
              <a:t>Vaučeri</a:t>
            </a:r>
            <a:r>
              <a:rPr lang="lv-LV" sz="1400">
                <a:latin typeface="Verdana" panose="020B0604030504040204" pitchFamily="34" charset="0"/>
                <a:ea typeface="Verdana" panose="020B0604030504040204" pitchFamily="34" charset="0"/>
                <a:cs typeface="Times New Roman"/>
              </a:rPr>
              <a:t> līdz 100 tūkst. </a:t>
            </a:r>
            <a:r>
              <a:rPr lang="lv-LV" sz="1400">
                <a:latin typeface="Verdana" panose="020B0604030504040204" pitchFamily="34" charset="0"/>
                <a:ea typeface="Verdana" panose="020B0604030504040204" pitchFamily="34" charset="0"/>
                <a:cs typeface="Verdana" panose="020B0604030504040204" pitchFamily="34" charset="0"/>
              </a:rPr>
              <a:t>EU</a:t>
            </a:r>
            <a:r>
              <a:rPr lang="lv-LV" sz="1400">
                <a:latin typeface="Verdana" panose="020B0604030504040204" pitchFamily="34" charset="0"/>
                <a:ea typeface="Verdana" panose="020B0604030504040204" pitchFamily="34" charset="0"/>
                <a:cs typeface="Times New Roman"/>
              </a:rPr>
              <a:t>R</a:t>
            </a:r>
          </a:p>
          <a:p>
            <a:pPr algn="ctr"/>
            <a:r>
              <a:rPr lang="lv-LV" sz="1400">
                <a:latin typeface="Verdana" panose="020B0604030504040204" pitchFamily="34" charset="0"/>
                <a:ea typeface="Verdana" panose="020B0604030504040204" pitchFamily="34" charset="0"/>
                <a:cs typeface="Times New Roman"/>
              </a:rPr>
              <a:t>   (EDIC tests + atzinums)</a:t>
            </a:r>
          </a:p>
          <a:p>
            <a:pPr algn="ctr"/>
            <a:endParaRPr lang="lv-LV" sz="1400">
              <a:latin typeface="Verdana" panose="020B0604030504040204" pitchFamily="34" charset="0"/>
              <a:ea typeface="Verdana" panose="020B0604030504040204" pitchFamily="34" charset="0"/>
              <a:cs typeface="Times New Roman"/>
            </a:endParaRPr>
          </a:p>
          <a:p>
            <a:pPr algn="ctr"/>
            <a:r>
              <a:rPr lang="lv-LV" sz="1400" b="1">
                <a:latin typeface="Verdana" panose="020B0604030504040204" pitchFamily="34" charset="0"/>
                <a:ea typeface="Verdana" panose="020B0604030504040204" pitchFamily="34" charset="0"/>
                <a:cs typeface="Verdana" panose="020B0604030504040204" pitchFamily="34" charset="0"/>
              </a:rPr>
              <a:t>Aizdevumi</a:t>
            </a:r>
            <a:r>
              <a:rPr lang="lv-LV" sz="1400">
                <a:latin typeface="Verdana" panose="020B0604030504040204" pitchFamily="34" charset="0"/>
                <a:ea typeface="Verdana" panose="020B0604030504040204" pitchFamily="34" charset="0"/>
                <a:cs typeface="Verdana" panose="020B0604030504040204" pitchFamily="34" charset="0"/>
              </a:rPr>
              <a:t> ar kapitāla atlaidi līdz 35% </a:t>
            </a:r>
            <a:r>
              <a:rPr lang="lv-LV" sz="1400">
                <a:latin typeface="Verdana" panose="020B0604030504040204" pitchFamily="34" charset="0"/>
                <a:ea typeface="Verdana" panose="020B0604030504040204" pitchFamily="34" charset="0"/>
                <a:cs typeface="Times New Roman"/>
              </a:rPr>
              <a:t>(EDIC tests + atzinums)</a:t>
            </a:r>
          </a:p>
          <a:p>
            <a:pPr marL="200911" indent="-200911" algn="ctr">
              <a:buFontTx/>
              <a:buChar char="-"/>
            </a:pPr>
            <a:endParaRPr lang="lv-LV" sz="1400">
              <a:latin typeface="Verdana" panose="020B0604030504040204" pitchFamily="34" charset="0"/>
              <a:ea typeface="Verdana" panose="020B0604030504040204" pitchFamily="34" charset="0"/>
              <a:cs typeface="Times New Roman"/>
            </a:endParaRPr>
          </a:p>
          <a:p>
            <a:pPr algn="ctr"/>
            <a:r>
              <a:rPr lang="lv-LV" sz="1400" b="1">
                <a:latin typeface="Verdana" panose="020B0604030504040204" pitchFamily="34" charset="0"/>
                <a:ea typeface="Verdana" panose="020B0604030504040204" pitchFamily="34" charset="0"/>
                <a:cs typeface="Verdana" panose="020B0604030504040204" pitchFamily="34" charset="0"/>
              </a:rPr>
              <a:t>Apmācības</a:t>
            </a:r>
            <a:r>
              <a:rPr lang="lv-LV" sz="1400">
                <a:latin typeface="Verdana" panose="020B0604030504040204" pitchFamily="34" charset="0"/>
                <a:ea typeface="Verdana" panose="020B0604030504040204" pitchFamily="34" charset="0"/>
                <a:cs typeface="Verdana" panose="020B0604030504040204" pitchFamily="34" charset="0"/>
              </a:rPr>
              <a:t> </a:t>
            </a:r>
            <a:r>
              <a:rPr lang="lv-LV" sz="1400">
                <a:latin typeface="Verdana" panose="020B0604030504040204" pitchFamily="34" charset="0"/>
                <a:ea typeface="Verdana" panose="020B0604030504040204" pitchFamily="34" charset="0"/>
                <a:cs typeface="Times New Roman"/>
              </a:rPr>
              <a:t>(EDIC tests + atzinums)</a:t>
            </a:r>
          </a:p>
          <a:p>
            <a:pPr marL="241093" indent="-241093" algn="ctr">
              <a:buFontTx/>
              <a:buChar char="-"/>
            </a:pPr>
            <a:endParaRPr lang="lv-LV" sz="1400">
              <a:latin typeface="Verdana" panose="020B0604030504040204" pitchFamily="34" charset="0"/>
              <a:ea typeface="Verdana" panose="020B0604030504040204" pitchFamily="34" charset="0"/>
              <a:cs typeface="Times New Roman"/>
            </a:endParaRPr>
          </a:p>
          <a:p>
            <a:pPr algn="ctr"/>
            <a:r>
              <a:rPr lang="lv-LV" sz="1400" b="1">
                <a:latin typeface="Verdana" panose="020B0604030504040204" pitchFamily="34" charset="0"/>
                <a:ea typeface="Verdana" panose="020B0604030504040204" pitchFamily="34" charset="0"/>
              </a:rPr>
              <a:t>Granti pētniecībai </a:t>
            </a:r>
            <a:r>
              <a:rPr lang="lv-LV" sz="1400">
                <a:latin typeface="Verdana" panose="020B0604030504040204" pitchFamily="34" charset="0"/>
                <a:ea typeface="Verdana" panose="020B0604030504040204" pitchFamily="34" charset="0"/>
                <a:cs typeface="Times New Roman"/>
              </a:rPr>
              <a:t>(EDIC tests + atzinums)</a:t>
            </a:r>
          </a:p>
          <a:p>
            <a:pPr algn="r"/>
            <a:endParaRPr lang="lv-LV" sz="1200">
              <a:latin typeface="Verdana"/>
              <a:ea typeface="Verdana"/>
              <a:cs typeface="Times New Roman"/>
            </a:endParaRPr>
          </a:p>
        </p:txBody>
      </p:sp>
      <p:sp>
        <p:nvSpPr>
          <p:cNvPr id="10" name="Oval 9" descr="Inbox Check with solid fill">
            <a:extLst>
              <a:ext uri="{FF2B5EF4-FFF2-40B4-BE49-F238E27FC236}">
                <a16:creationId xmlns:a16="http://schemas.microsoft.com/office/drawing/2014/main" id="{976C40E0-79D6-DB56-4598-96CFBF95354A}"/>
              </a:ext>
            </a:extLst>
          </p:cNvPr>
          <p:cNvSpPr/>
          <p:nvPr/>
        </p:nvSpPr>
        <p:spPr>
          <a:xfrm>
            <a:off x="276880" y="968625"/>
            <a:ext cx="821533" cy="805881"/>
          </a:xfrm>
          <a:prstGeom prst="ellipse">
            <a:avLst/>
          </a:prstGeom>
          <a:blipFill>
            <a:blip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Oval 19" descr="Piggy Bank with solid fill">
            <a:extLst>
              <a:ext uri="{FF2B5EF4-FFF2-40B4-BE49-F238E27FC236}">
                <a16:creationId xmlns:a16="http://schemas.microsoft.com/office/drawing/2014/main" id="{DC125007-1435-8DB4-2326-0EEA94E24369}"/>
              </a:ext>
            </a:extLst>
          </p:cNvPr>
          <p:cNvSpPr/>
          <p:nvPr/>
        </p:nvSpPr>
        <p:spPr>
          <a:xfrm>
            <a:off x="276881" y="1976009"/>
            <a:ext cx="821532" cy="805881"/>
          </a:xfrm>
          <a:prstGeom prst="ellipse">
            <a:avLst/>
          </a:prstGeom>
          <a:blipFill>
            <a:blip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 name="TextBox 31">
            <a:extLst>
              <a:ext uri="{FF2B5EF4-FFF2-40B4-BE49-F238E27FC236}">
                <a16:creationId xmlns:a16="http://schemas.microsoft.com/office/drawing/2014/main" id="{76C19EAF-EE91-FD3C-B50A-508BBF55C267}"/>
              </a:ext>
            </a:extLst>
          </p:cNvPr>
          <p:cNvSpPr txBox="1"/>
          <p:nvPr/>
        </p:nvSpPr>
        <p:spPr>
          <a:xfrm>
            <a:off x="6648282" y="2364163"/>
            <a:ext cx="6094520" cy="523220"/>
          </a:xfrm>
          <a:prstGeom prst="rect">
            <a:avLst/>
          </a:prstGeom>
          <a:noFill/>
        </p:spPr>
        <p:txBody>
          <a:bodyPr wrap="square">
            <a:spAutoFit/>
          </a:bodyPr>
          <a:lstStyle/>
          <a:p>
            <a:pPr marL="0" lvl="6" algn="ctr"/>
            <a:r>
              <a:rPr lang="lv-LV" sz="1400" b="1" err="1">
                <a:latin typeface="Verdana" panose="020B0604030504040204" pitchFamily="34" charset="0"/>
                <a:ea typeface="Verdana" panose="020B0604030504040204" pitchFamily="34" charset="0"/>
                <a:cs typeface="Times New Roman"/>
              </a:rPr>
              <a:t>Vaučeri</a:t>
            </a:r>
            <a:r>
              <a:rPr lang="lv-LV" sz="1400" b="1">
                <a:latin typeface="Verdana" panose="020B0604030504040204" pitchFamily="34" charset="0"/>
                <a:ea typeface="Verdana" panose="020B0604030504040204" pitchFamily="34" charset="0"/>
                <a:cs typeface="Times New Roman"/>
              </a:rPr>
              <a:t> </a:t>
            </a:r>
            <a:r>
              <a:rPr lang="lv-LV" sz="1400">
                <a:latin typeface="Verdana" panose="020B0604030504040204" pitchFamily="34" charset="0"/>
                <a:ea typeface="Verdana" panose="020B0604030504040204" pitchFamily="34" charset="0"/>
                <a:cs typeface="Times New Roman"/>
              </a:rPr>
              <a:t>līdz 5000 EUR</a:t>
            </a:r>
          </a:p>
          <a:p>
            <a:pPr marL="0" lvl="6" algn="ctr"/>
            <a:r>
              <a:rPr lang="lv-LV" sz="1400">
                <a:latin typeface="Verdana" panose="020B0604030504040204" pitchFamily="34" charset="0"/>
                <a:ea typeface="Verdana" panose="020B0604030504040204" pitchFamily="34" charset="0"/>
                <a:cs typeface="Times New Roman"/>
              </a:rPr>
              <a:t> (EDIC tests)</a:t>
            </a:r>
          </a:p>
        </p:txBody>
      </p:sp>
      <p:graphicFrame>
        <p:nvGraphicFramePr>
          <p:cNvPr id="2" name="Diagram 1">
            <a:extLst>
              <a:ext uri="{FF2B5EF4-FFF2-40B4-BE49-F238E27FC236}">
                <a16:creationId xmlns:a16="http://schemas.microsoft.com/office/drawing/2014/main" id="{C42C17D6-1CF6-79AD-2027-6E243A9DE1FC}"/>
              </a:ext>
            </a:extLst>
          </p:cNvPr>
          <p:cNvGraphicFramePr/>
          <p:nvPr/>
        </p:nvGraphicFramePr>
        <p:xfrm>
          <a:off x="590680" y="2559488"/>
          <a:ext cx="6562068" cy="36205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a:extLst>
              <a:ext uri="{FF2B5EF4-FFF2-40B4-BE49-F238E27FC236}">
                <a16:creationId xmlns:a16="http://schemas.microsoft.com/office/drawing/2014/main" id="{56F505B4-1226-41FA-F40D-C904A620DA04}"/>
              </a:ext>
            </a:extLst>
          </p:cNvPr>
          <p:cNvSpPr txBox="1"/>
          <p:nvPr/>
        </p:nvSpPr>
        <p:spPr>
          <a:xfrm>
            <a:off x="1896870" y="4469728"/>
            <a:ext cx="1209674" cy="584775"/>
          </a:xfrm>
          <a:prstGeom prst="rect">
            <a:avLst/>
          </a:prstGeom>
          <a:noFill/>
        </p:spPr>
        <p:txBody>
          <a:bodyPr wrap="square">
            <a:spAutoFit/>
          </a:bodyPr>
          <a:lstStyle/>
          <a:p>
            <a:pPr lvl="0" algn="ctr"/>
            <a:r>
              <a:rPr lang="lv-LV" sz="800">
                <a:solidFill>
                  <a:schemeClr val="bg1"/>
                </a:solidFill>
                <a:latin typeface="Verdana" panose="020B0604030504040204" pitchFamily="34" charset="0"/>
                <a:ea typeface="Verdana" panose="020B0604030504040204" pitchFamily="34" charset="0"/>
              </a:rPr>
              <a:t>ar priekšnosacījumiem atbalsta saņemšanai</a:t>
            </a:r>
            <a:endParaRPr lang="lv-LV" sz="800">
              <a:solidFill>
                <a:schemeClr val="bg1"/>
              </a:solidFill>
            </a:endParaRPr>
          </a:p>
        </p:txBody>
      </p:sp>
      <p:sp>
        <p:nvSpPr>
          <p:cNvPr id="12" name="TextBox 11">
            <a:extLst>
              <a:ext uri="{FF2B5EF4-FFF2-40B4-BE49-F238E27FC236}">
                <a16:creationId xmlns:a16="http://schemas.microsoft.com/office/drawing/2014/main" id="{D4E69F5B-53EF-E43B-CA8C-B583CE5AFABE}"/>
              </a:ext>
            </a:extLst>
          </p:cNvPr>
          <p:cNvSpPr txBox="1"/>
          <p:nvPr/>
        </p:nvSpPr>
        <p:spPr>
          <a:xfrm>
            <a:off x="3274228" y="3947463"/>
            <a:ext cx="1430213" cy="707886"/>
          </a:xfrm>
          <a:prstGeom prst="rect">
            <a:avLst/>
          </a:prstGeom>
          <a:noFill/>
        </p:spPr>
        <p:txBody>
          <a:bodyPr wrap="square">
            <a:spAutoFit/>
          </a:bodyPr>
          <a:lstStyle/>
          <a:p>
            <a:pPr lvl="0" algn="ctr"/>
            <a:r>
              <a:rPr lang="lv-LV" sz="800" b="1">
                <a:solidFill>
                  <a:schemeClr val="bg1"/>
                </a:solidFill>
                <a:latin typeface="Verdana" panose="020B0604030504040204" pitchFamily="34" charset="0"/>
                <a:ea typeface="Verdana" panose="020B0604030504040204" pitchFamily="34" charset="0"/>
              </a:rPr>
              <a:t>KOMERSANTA ĪSTENOTAIS DIGITĀLĀS  TRANSFORMĀCIJAS PROJEKTS</a:t>
            </a:r>
          </a:p>
        </p:txBody>
      </p:sp>
      <p:sp>
        <p:nvSpPr>
          <p:cNvPr id="18" name="TextBox 17">
            <a:extLst>
              <a:ext uri="{FF2B5EF4-FFF2-40B4-BE49-F238E27FC236}">
                <a16:creationId xmlns:a16="http://schemas.microsoft.com/office/drawing/2014/main" id="{DADA5805-F575-3422-C02F-423FB8163FD9}"/>
              </a:ext>
            </a:extLst>
          </p:cNvPr>
          <p:cNvSpPr txBox="1"/>
          <p:nvPr/>
        </p:nvSpPr>
        <p:spPr>
          <a:xfrm>
            <a:off x="4791058" y="3870519"/>
            <a:ext cx="1209674" cy="861774"/>
          </a:xfrm>
          <a:prstGeom prst="rect">
            <a:avLst/>
          </a:prstGeom>
          <a:noFill/>
        </p:spPr>
        <p:txBody>
          <a:bodyPr wrap="square">
            <a:spAutoFit/>
          </a:bodyPr>
          <a:lstStyle/>
          <a:p>
            <a:pPr lvl="0"/>
            <a:r>
              <a:rPr lang="lv-LV" sz="1000">
                <a:solidFill>
                  <a:schemeClr val="bg1"/>
                </a:solidFill>
                <a:latin typeface="Verdana" panose="020B0604030504040204" pitchFamily="34" charset="0"/>
                <a:ea typeface="Verdana" panose="020B0604030504040204" pitchFamily="34" charset="0"/>
              </a:rPr>
              <a:t>ATZINUMS:</a:t>
            </a:r>
          </a:p>
          <a:p>
            <a:pPr lvl="0"/>
            <a:r>
              <a:rPr lang="lv-LV" sz="1000">
                <a:solidFill>
                  <a:schemeClr val="bg1"/>
                </a:solidFill>
                <a:latin typeface="Verdana" panose="020B0604030504040204" pitchFamily="34" charset="0"/>
                <a:ea typeface="Verdana" panose="020B0604030504040204" pitchFamily="34" charset="0"/>
              </a:rPr>
              <a:t>Par digitālās ceļa kartes priekšnosacījumu izpildi</a:t>
            </a:r>
          </a:p>
        </p:txBody>
      </p:sp>
      <p:sp>
        <p:nvSpPr>
          <p:cNvPr id="21" name="TextBox 20">
            <a:extLst>
              <a:ext uri="{FF2B5EF4-FFF2-40B4-BE49-F238E27FC236}">
                <a16:creationId xmlns:a16="http://schemas.microsoft.com/office/drawing/2014/main" id="{ED02C121-4094-894E-EFAE-3A14D4881914}"/>
              </a:ext>
            </a:extLst>
          </p:cNvPr>
          <p:cNvSpPr txBox="1"/>
          <p:nvPr/>
        </p:nvSpPr>
        <p:spPr>
          <a:xfrm>
            <a:off x="6041246" y="4213329"/>
            <a:ext cx="1399444" cy="292388"/>
          </a:xfrm>
          <a:prstGeom prst="rect">
            <a:avLst/>
          </a:prstGeom>
          <a:noFill/>
        </p:spPr>
        <p:txBody>
          <a:bodyPr wrap="square">
            <a:spAutoFit/>
          </a:bodyPr>
          <a:lstStyle/>
          <a:p>
            <a:pPr lvl="0"/>
            <a:r>
              <a:rPr lang="lv-LV" sz="1300" b="1">
                <a:solidFill>
                  <a:schemeClr val="bg1"/>
                </a:solidFill>
                <a:latin typeface="Verdana" panose="020B0604030504040204" pitchFamily="34" charset="0"/>
                <a:ea typeface="Verdana" panose="020B0604030504040204" pitchFamily="34" charset="0"/>
              </a:rPr>
              <a:t>ATBALSTS</a:t>
            </a:r>
          </a:p>
        </p:txBody>
      </p:sp>
    </p:spTree>
    <p:extLst>
      <p:ext uri="{BB962C8B-B14F-4D97-AF65-F5344CB8AC3E}">
        <p14:creationId xmlns:p14="http://schemas.microsoft.com/office/powerpoint/2010/main" val="3726973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B25C4B-0559-3135-3FD6-EA1EA6373F5A}"/>
              </a:ext>
            </a:extLst>
          </p:cNvPr>
          <p:cNvSpPr/>
          <p:nvPr/>
        </p:nvSpPr>
        <p:spPr>
          <a:xfrm>
            <a:off x="5490887" y="1661087"/>
            <a:ext cx="5823398" cy="3515296"/>
          </a:xfrm>
          <a:prstGeom prst="rect">
            <a:avLst/>
          </a:prstGeom>
          <a:solidFill>
            <a:srgbClr val="9BC2C7">
              <a:alpha val="26000"/>
            </a:srgb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a:p>
        </p:txBody>
      </p:sp>
      <p:sp>
        <p:nvSpPr>
          <p:cNvPr id="4" name="Content Placeholder 2">
            <a:extLst>
              <a:ext uri="{FF2B5EF4-FFF2-40B4-BE49-F238E27FC236}">
                <a16:creationId xmlns:a16="http://schemas.microsoft.com/office/drawing/2014/main" id="{D95C3CDA-650C-467C-FB0F-770545BDC259}"/>
              </a:ext>
            </a:extLst>
          </p:cNvPr>
          <p:cNvSpPr txBox="1">
            <a:spLocks/>
          </p:cNvSpPr>
          <p:nvPr/>
        </p:nvSpPr>
        <p:spPr>
          <a:xfrm>
            <a:off x="6110059" y="-9679"/>
            <a:ext cx="6096000" cy="6678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v-LV"/>
          </a:p>
        </p:txBody>
      </p:sp>
      <p:sp>
        <p:nvSpPr>
          <p:cNvPr id="27" name="Rectangle 26">
            <a:extLst>
              <a:ext uri="{FF2B5EF4-FFF2-40B4-BE49-F238E27FC236}">
                <a16:creationId xmlns:a16="http://schemas.microsoft.com/office/drawing/2014/main" id="{8CC5DE4F-F172-0F40-1807-2A593F5EC73B}"/>
              </a:ext>
            </a:extLst>
          </p:cNvPr>
          <p:cNvSpPr/>
          <p:nvPr/>
        </p:nvSpPr>
        <p:spPr>
          <a:xfrm>
            <a:off x="4492186" y="4497555"/>
            <a:ext cx="3220177" cy="2987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Oval 31" descr="Inbox Check with solid fill">
            <a:extLst>
              <a:ext uri="{FF2B5EF4-FFF2-40B4-BE49-F238E27FC236}">
                <a16:creationId xmlns:a16="http://schemas.microsoft.com/office/drawing/2014/main" id="{5D18824C-A7F4-32AC-1F44-CF1DEFEA1802}"/>
              </a:ext>
            </a:extLst>
          </p:cNvPr>
          <p:cNvSpPr/>
          <p:nvPr/>
        </p:nvSpPr>
        <p:spPr>
          <a:xfrm>
            <a:off x="490262" y="912901"/>
            <a:ext cx="821533" cy="805881"/>
          </a:xfrm>
          <a:prstGeom prst="ellipse">
            <a:avLst/>
          </a:prstGeom>
          <a:blipFill>
            <a:blip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TextBox 33">
            <a:extLst>
              <a:ext uri="{FF2B5EF4-FFF2-40B4-BE49-F238E27FC236}">
                <a16:creationId xmlns:a16="http://schemas.microsoft.com/office/drawing/2014/main" id="{0CD4E1E1-F06E-8209-3B58-4581816EA17A}"/>
              </a:ext>
            </a:extLst>
          </p:cNvPr>
          <p:cNvSpPr txBox="1"/>
          <p:nvPr/>
        </p:nvSpPr>
        <p:spPr>
          <a:xfrm>
            <a:off x="1492055" y="984661"/>
            <a:ext cx="10084427" cy="646331"/>
          </a:xfrm>
          <a:prstGeom prst="rect">
            <a:avLst/>
          </a:prstGeom>
          <a:noFill/>
        </p:spPr>
        <p:txBody>
          <a:bodyPr wrap="square">
            <a:spAutoFit/>
          </a:bodyPr>
          <a:lstStyle/>
          <a:p>
            <a:pPr lvl="0" defTabSz="410751" hangingPunct="0">
              <a:defRPr/>
            </a:pPr>
            <a:r>
              <a:rPr lang="lv-LV" b="1">
                <a:solidFill>
                  <a:schemeClr val="tx2">
                    <a:lumMod val="75000"/>
                  </a:schemeClr>
                </a:solidFill>
                <a:latin typeface="Verdana" panose="020B0604030504040204" pitchFamily="34" charset="0"/>
                <a:ea typeface="Verdana" panose="020B0604030504040204" pitchFamily="34" charset="0"/>
              </a:rPr>
              <a:t>ATBALSTS DIGITĀLO INOVĀCIJU CENTRU UN REĢIONĀLO KONTAKTPUNKTU IZVEIDEI</a:t>
            </a:r>
            <a:endParaRPr lang="en-LV" b="1">
              <a:solidFill>
                <a:schemeClr val="tx2">
                  <a:lumMod val="75000"/>
                </a:schemeClr>
              </a:solidFill>
              <a:latin typeface="Verdana" panose="020B0604030504040204" pitchFamily="34" charset="0"/>
              <a:ea typeface="Verdana" panose="020B0604030504040204" pitchFamily="34" charset="0"/>
              <a:sym typeface="Helvetica Neue"/>
            </a:endParaRPr>
          </a:p>
        </p:txBody>
      </p:sp>
      <p:sp>
        <p:nvSpPr>
          <p:cNvPr id="35" name="Oval 34" descr="Piggy Bank with solid fill">
            <a:extLst>
              <a:ext uri="{FF2B5EF4-FFF2-40B4-BE49-F238E27FC236}">
                <a16:creationId xmlns:a16="http://schemas.microsoft.com/office/drawing/2014/main" id="{80F4DCB0-7653-A7AE-4D1C-EE2D4C1309A1}"/>
              </a:ext>
            </a:extLst>
          </p:cNvPr>
          <p:cNvSpPr/>
          <p:nvPr/>
        </p:nvSpPr>
        <p:spPr>
          <a:xfrm>
            <a:off x="486723" y="1918961"/>
            <a:ext cx="821532" cy="805881"/>
          </a:xfrm>
          <a:prstGeom prst="ellipse">
            <a:avLst/>
          </a:prstGeom>
          <a:blipFill>
            <a:blip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TextBox 36">
            <a:extLst>
              <a:ext uri="{FF2B5EF4-FFF2-40B4-BE49-F238E27FC236}">
                <a16:creationId xmlns:a16="http://schemas.microsoft.com/office/drawing/2014/main" id="{290ABF6B-84AE-19BA-F7E0-719749333919}"/>
              </a:ext>
            </a:extLst>
          </p:cNvPr>
          <p:cNvSpPr txBox="1"/>
          <p:nvPr/>
        </p:nvSpPr>
        <p:spPr>
          <a:xfrm>
            <a:off x="1556503" y="2160630"/>
            <a:ext cx="3916241" cy="313932"/>
          </a:xfrm>
          <a:prstGeom prst="rect">
            <a:avLst/>
          </a:prstGeom>
          <a:noFill/>
        </p:spPr>
        <p:txBody>
          <a:bodyPr wrap="square">
            <a:spAutoFit/>
          </a:bodyPr>
          <a:lstStyle/>
          <a:p>
            <a:pPr marL="0" lvl="0" indent="0" algn="l" defTabSz="800100">
              <a:lnSpc>
                <a:spcPct val="90000"/>
              </a:lnSpc>
              <a:spcBef>
                <a:spcPct val="0"/>
              </a:spcBef>
              <a:spcAft>
                <a:spcPct val="10000"/>
              </a:spcAft>
              <a:buNone/>
            </a:pPr>
            <a:r>
              <a:rPr lang="lv-LV" sz="1600" b="1" kern="12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sym typeface="Helvetica Neue"/>
              </a:rPr>
              <a:t>10 </a:t>
            </a:r>
            <a:r>
              <a:rPr lang="lv-LV" sz="1600" kern="12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sym typeface="Helvetica Neue"/>
              </a:rPr>
              <a:t>milj. EUR </a:t>
            </a:r>
            <a:r>
              <a:rPr lang="lv-LV" sz="1600" b="1" kern="12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sym typeface="Helvetica Neue"/>
              </a:rPr>
              <a:t>AF+8 </a:t>
            </a:r>
            <a:r>
              <a:rPr lang="lv-LV" sz="1600" kern="12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sym typeface="Helvetica Neue"/>
              </a:rPr>
              <a:t>milj. EUR </a:t>
            </a:r>
            <a:r>
              <a:rPr lang="lv-LV" sz="1600" b="1" kern="12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sym typeface="Helvetica Neue"/>
              </a:rPr>
              <a:t>ESF</a:t>
            </a:r>
          </a:p>
        </p:txBody>
      </p:sp>
      <p:sp>
        <p:nvSpPr>
          <p:cNvPr id="38" name="Oval 37" descr="Business Growth with solid fill">
            <a:extLst>
              <a:ext uri="{FF2B5EF4-FFF2-40B4-BE49-F238E27FC236}">
                <a16:creationId xmlns:a16="http://schemas.microsoft.com/office/drawing/2014/main" id="{07868A28-37C9-F9C3-A205-3DB4E5A7CFDC}"/>
              </a:ext>
            </a:extLst>
          </p:cNvPr>
          <p:cNvSpPr/>
          <p:nvPr/>
        </p:nvSpPr>
        <p:spPr>
          <a:xfrm>
            <a:off x="514776" y="2962659"/>
            <a:ext cx="765426" cy="766412"/>
          </a:xfrm>
          <a:prstGeom prst="ellipse">
            <a:avLst/>
          </a:prstGeom>
          <a:blipFill>
            <a:blip r:embed="rId7">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TextBox 39">
            <a:extLst>
              <a:ext uri="{FF2B5EF4-FFF2-40B4-BE49-F238E27FC236}">
                <a16:creationId xmlns:a16="http://schemas.microsoft.com/office/drawing/2014/main" id="{DA19164A-F093-804A-7D8F-6E58E03ED8B9}"/>
              </a:ext>
            </a:extLst>
          </p:cNvPr>
          <p:cNvSpPr txBox="1"/>
          <p:nvPr/>
        </p:nvSpPr>
        <p:spPr>
          <a:xfrm>
            <a:off x="1415283" y="2582748"/>
            <a:ext cx="3533204" cy="2480679"/>
          </a:xfrm>
          <a:prstGeom prst="rect">
            <a:avLst/>
          </a:prstGeom>
          <a:noFill/>
        </p:spPr>
        <p:txBody>
          <a:bodyPr wrap="square">
            <a:spAutoFit/>
          </a:bodyPr>
          <a:lstStyle/>
          <a:p>
            <a:pPr marL="285750" indent="-285750" defTabSz="800100">
              <a:lnSpc>
                <a:spcPct val="90000"/>
              </a:lnSpc>
              <a:spcBef>
                <a:spcPct val="0"/>
              </a:spcBef>
              <a:spcAft>
                <a:spcPct val="10000"/>
              </a:spcAft>
              <a:buFont typeface="Courier New" panose="02070309020205020404" pitchFamily="49" charset="0"/>
              <a:buChar char="o"/>
            </a:pPr>
            <a:r>
              <a:rPr lang="lv-LV" sz="1600">
                <a:solidFill>
                  <a:schemeClr val="tx2">
                    <a:lumMod val="75000"/>
                  </a:schemeClr>
                </a:solidFill>
                <a:latin typeface="Verdana" panose="020B0604030504040204" pitchFamily="34" charset="0"/>
                <a:ea typeface="Verdana" panose="020B0604030504040204" pitchFamily="34" charset="0"/>
              </a:rPr>
              <a:t>MVU</a:t>
            </a:r>
          </a:p>
          <a:p>
            <a:pPr marL="285750" indent="-285750" defTabSz="800100">
              <a:lnSpc>
                <a:spcPct val="90000"/>
              </a:lnSpc>
              <a:spcBef>
                <a:spcPct val="0"/>
              </a:spcBef>
              <a:spcAft>
                <a:spcPct val="10000"/>
              </a:spcAft>
              <a:buFont typeface="Courier New" panose="02070309020205020404" pitchFamily="49" charset="0"/>
              <a:buChar char="o"/>
            </a:pPr>
            <a:r>
              <a:rPr lang="lv-LV" sz="1600">
                <a:solidFill>
                  <a:schemeClr val="tx2">
                    <a:lumMod val="75000"/>
                  </a:schemeClr>
                </a:solidFill>
                <a:latin typeface="Verdana" panose="020B0604030504040204" pitchFamily="34" charset="0"/>
                <a:ea typeface="Verdana" panose="020B0604030504040204" pitchFamily="34" charset="0"/>
              </a:rPr>
              <a:t>Lielie komersanti</a:t>
            </a:r>
          </a:p>
          <a:p>
            <a:pPr marL="285750" indent="-285750" defTabSz="800100">
              <a:lnSpc>
                <a:spcPct val="90000"/>
              </a:lnSpc>
              <a:spcBef>
                <a:spcPct val="0"/>
              </a:spcBef>
              <a:spcAft>
                <a:spcPct val="10000"/>
              </a:spcAft>
              <a:buFont typeface="Courier New" panose="02070309020205020404" pitchFamily="49" charset="0"/>
              <a:buChar char="o"/>
            </a:pPr>
            <a:r>
              <a:rPr lang="lv-LV" sz="1600">
                <a:solidFill>
                  <a:schemeClr val="tx2">
                    <a:lumMod val="75000"/>
                  </a:schemeClr>
                </a:solidFill>
                <a:latin typeface="Verdana" panose="020B0604030504040204" pitchFamily="34" charset="0"/>
                <a:ea typeface="Verdana" panose="020B0604030504040204" pitchFamily="34" charset="0"/>
              </a:rPr>
              <a:t>Biedrības, nodibinājumi</a:t>
            </a:r>
          </a:p>
          <a:p>
            <a:pPr marL="285750" indent="-285750" defTabSz="800100">
              <a:lnSpc>
                <a:spcPct val="90000"/>
              </a:lnSpc>
              <a:spcBef>
                <a:spcPct val="0"/>
              </a:spcBef>
              <a:spcAft>
                <a:spcPct val="10000"/>
              </a:spcAft>
              <a:buFont typeface="Courier New" panose="02070309020205020404" pitchFamily="49" charset="0"/>
              <a:buChar char="o"/>
            </a:pPr>
            <a:r>
              <a:rPr lang="lv-LV" sz="1600">
                <a:solidFill>
                  <a:schemeClr val="tx2">
                    <a:lumMod val="75000"/>
                  </a:schemeClr>
                </a:solidFill>
                <a:latin typeface="Verdana" panose="020B0604030504040204" pitchFamily="34" charset="0"/>
                <a:ea typeface="Verdana" panose="020B0604030504040204" pitchFamily="34" charset="0"/>
              </a:rPr>
              <a:t>Publiskas personas vai tās institūcija</a:t>
            </a:r>
          </a:p>
          <a:p>
            <a:pPr marL="285750" indent="-285750" defTabSz="800100">
              <a:lnSpc>
                <a:spcPct val="90000"/>
              </a:lnSpc>
              <a:spcBef>
                <a:spcPct val="0"/>
              </a:spcBef>
              <a:spcAft>
                <a:spcPct val="10000"/>
              </a:spcAft>
              <a:buFont typeface="Courier New" panose="02070309020205020404" pitchFamily="49" charset="0"/>
              <a:buChar char="o"/>
            </a:pPr>
            <a:r>
              <a:rPr lang="lv-LV" sz="1600">
                <a:solidFill>
                  <a:schemeClr val="tx2">
                    <a:lumMod val="75000"/>
                  </a:schemeClr>
                </a:solidFill>
                <a:latin typeface="Verdana" panose="020B0604030504040204" pitchFamily="34" charset="0"/>
                <a:ea typeface="Verdana" panose="020B0604030504040204" pitchFamily="34" charset="0"/>
              </a:rPr>
              <a:t>Publiskas personas kapitālsabiedrība</a:t>
            </a:r>
          </a:p>
          <a:p>
            <a:pPr marL="285750" indent="-285750" defTabSz="800100">
              <a:lnSpc>
                <a:spcPct val="90000"/>
              </a:lnSpc>
              <a:spcBef>
                <a:spcPct val="0"/>
              </a:spcBef>
              <a:spcAft>
                <a:spcPct val="10000"/>
              </a:spcAft>
              <a:buFont typeface="Courier New" panose="02070309020205020404" pitchFamily="49" charset="0"/>
              <a:buChar char="o"/>
            </a:pPr>
            <a:r>
              <a:rPr lang="lv-LV" sz="1600">
                <a:solidFill>
                  <a:schemeClr val="tx2">
                    <a:lumMod val="75000"/>
                  </a:schemeClr>
                </a:solidFill>
                <a:latin typeface="Verdana" panose="020B0604030504040204" pitchFamily="34" charset="0"/>
                <a:ea typeface="Verdana" panose="020B0604030504040204" pitchFamily="34" charset="0"/>
              </a:rPr>
              <a:t>Pētniecības organizācijas</a:t>
            </a:r>
          </a:p>
          <a:p>
            <a:pPr marL="285750" indent="-285750" defTabSz="800100">
              <a:lnSpc>
                <a:spcPct val="90000"/>
              </a:lnSpc>
              <a:spcBef>
                <a:spcPct val="0"/>
              </a:spcBef>
              <a:spcAft>
                <a:spcPct val="10000"/>
              </a:spcAft>
              <a:buFont typeface="Courier New" panose="02070309020205020404" pitchFamily="49" charset="0"/>
              <a:buChar char="o"/>
            </a:pPr>
            <a:endParaRPr lang="lv-LV" sz="1600">
              <a:solidFill>
                <a:schemeClr val="tx2">
                  <a:lumMod val="75000"/>
                </a:schemeClr>
              </a:solidFill>
              <a:latin typeface="Verdana" panose="020B0604030504040204" pitchFamily="34" charset="0"/>
              <a:ea typeface="Verdana" panose="020B0604030504040204" pitchFamily="34" charset="0"/>
            </a:endParaRPr>
          </a:p>
          <a:p>
            <a:pPr marL="285750" indent="-285750" defTabSz="800100">
              <a:lnSpc>
                <a:spcPct val="90000"/>
              </a:lnSpc>
              <a:spcBef>
                <a:spcPct val="0"/>
              </a:spcBef>
              <a:spcAft>
                <a:spcPct val="10000"/>
              </a:spcAft>
              <a:buFont typeface="Courier New" panose="02070309020205020404" pitchFamily="49" charset="0"/>
              <a:buChar char="o"/>
            </a:pPr>
            <a:r>
              <a:rPr lang="lv-LV" sz="1600">
                <a:solidFill>
                  <a:schemeClr val="tx2">
                    <a:lumMod val="75000"/>
                  </a:schemeClr>
                </a:solidFill>
                <a:latin typeface="Verdana" panose="020B0604030504040204" pitchFamily="34" charset="0"/>
                <a:ea typeface="Verdana" panose="020B0604030504040204" pitchFamily="34" charset="0"/>
              </a:rPr>
              <a:t>Atbalstu sniedz: </a:t>
            </a:r>
            <a:r>
              <a:rPr lang="lv-LV" sz="1600" b="1">
                <a:solidFill>
                  <a:schemeClr val="tx2">
                    <a:lumMod val="75000"/>
                  </a:schemeClr>
                </a:solidFill>
                <a:latin typeface="Verdana" panose="020B0604030504040204" pitchFamily="34" charset="0"/>
                <a:ea typeface="Verdana" panose="020B0604030504040204" pitchFamily="34" charset="0"/>
              </a:rPr>
              <a:t>EDIC</a:t>
            </a:r>
          </a:p>
        </p:txBody>
      </p:sp>
      <p:sp>
        <p:nvSpPr>
          <p:cNvPr id="43" name="TextBox 42">
            <a:extLst>
              <a:ext uri="{FF2B5EF4-FFF2-40B4-BE49-F238E27FC236}">
                <a16:creationId xmlns:a16="http://schemas.microsoft.com/office/drawing/2014/main" id="{6D6C582B-3F6C-58AD-E645-E05FF67CD321}"/>
              </a:ext>
            </a:extLst>
          </p:cNvPr>
          <p:cNvSpPr txBox="1"/>
          <p:nvPr/>
        </p:nvSpPr>
        <p:spPr>
          <a:xfrm>
            <a:off x="5667587" y="2223878"/>
            <a:ext cx="5439935" cy="3114699"/>
          </a:xfrm>
          <a:prstGeom prst="rect">
            <a:avLst/>
          </a:prstGeom>
          <a:noFill/>
        </p:spPr>
        <p:txBody>
          <a:bodyPr wrap="square">
            <a:spAutoFit/>
          </a:bodyPr>
          <a:lstStyle/>
          <a:p>
            <a:pPr marL="0" lvl="1" algn="just"/>
            <a:r>
              <a:rPr lang="lv-LV" sz="1300" b="1">
                <a:latin typeface="Verdana" panose="020B0604030504040204" pitchFamily="34" charset="0"/>
                <a:ea typeface="Verdana" panose="020B0604030504040204" pitchFamily="34" charset="0"/>
                <a:cs typeface="Verdana" panose="020B0604030504040204" pitchFamily="34" charset="0"/>
              </a:rPr>
              <a:t>Gala labuma guvēja atbalstāmās izmaksas:</a:t>
            </a:r>
          </a:p>
          <a:p>
            <a:pPr marL="200911" lvl="1" indent="-200911" algn="just">
              <a:buFontTx/>
              <a:buChar char="-"/>
            </a:pPr>
            <a:r>
              <a:rPr lang="lv-LV" sz="1300">
                <a:latin typeface="Verdana" panose="020B0604030504040204" pitchFamily="34" charset="0"/>
                <a:ea typeface="Verdana" panose="020B0604030504040204" pitchFamily="34" charset="0"/>
                <a:cs typeface="Verdana" panose="020B0604030504040204" pitchFamily="34" charset="0"/>
              </a:rPr>
              <a:t>digitālā brieduma testa veikšana, digitālās attīstības ceļa kartes izstrāde, atzinuma izstrāde</a:t>
            </a:r>
          </a:p>
          <a:p>
            <a:pPr marL="200911" lvl="1" indent="-200911" algn="just">
              <a:buFontTx/>
              <a:buChar char="-"/>
            </a:pPr>
            <a:r>
              <a:rPr lang="lv-LV" sz="1300">
                <a:latin typeface="Verdana" panose="020B0604030504040204" pitchFamily="34" charset="0"/>
                <a:ea typeface="Verdana" panose="020B0604030504040204" pitchFamily="34" charset="0"/>
                <a:cs typeface="Verdana" panose="020B0604030504040204" pitchFamily="34" charset="0"/>
              </a:rPr>
              <a:t>komersantu digitālās transformācijas </a:t>
            </a:r>
            <a:r>
              <a:rPr lang="lv-LV" sz="1300" err="1">
                <a:latin typeface="Verdana" panose="020B0604030504040204" pitchFamily="34" charset="0"/>
                <a:ea typeface="Verdana" panose="020B0604030504040204" pitchFamily="34" charset="0"/>
                <a:cs typeface="Verdana" panose="020B0604030504040204" pitchFamily="34" charset="0"/>
              </a:rPr>
              <a:t>mentorings</a:t>
            </a:r>
            <a:r>
              <a:rPr lang="lv-LV" sz="1300">
                <a:latin typeface="Verdana" panose="020B0604030504040204" pitchFamily="34" charset="0"/>
                <a:ea typeface="Verdana" panose="020B0604030504040204" pitchFamily="34" charset="0"/>
                <a:cs typeface="Verdana" panose="020B0604030504040204" pitchFamily="34" charset="0"/>
              </a:rPr>
              <a:t>, konsultācijas</a:t>
            </a:r>
          </a:p>
          <a:p>
            <a:pPr marL="200911" lvl="1" indent="-200911" algn="just">
              <a:buFontTx/>
              <a:buChar char="-"/>
            </a:pPr>
            <a:r>
              <a:rPr lang="lv-LV" sz="1300">
                <a:latin typeface="Verdana" panose="020B0604030504040204" pitchFamily="34" charset="0"/>
                <a:ea typeface="Verdana" panose="020B0604030504040204" pitchFamily="34" charset="0"/>
                <a:cs typeface="Verdana" panose="020B0604030504040204" pitchFamily="34" charset="0"/>
              </a:rPr>
              <a:t>eksperimentēšanas, pilotēšanas un testēšanas darbības (tehnoloģiskais pakalpojums līdz    20 tūkst. EUR)</a:t>
            </a:r>
          </a:p>
          <a:p>
            <a:pPr marL="0" lvl="1" algn="just"/>
            <a:endParaRPr lang="lv-LV" sz="1300">
              <a:latin typeface="Verdana" panose="020B0604030504040204" pitchFamily="34" charset="0"/>
              <a:ea typeface="Verdana" panose="020B0604030504040204" pitchFamily="34" charset="0"/>
              <a:cs typeface="Verdana" panose="020B0604030504040204" pitchFamily="34" charset="0"/>
            </a:endParaRPr>
          </a:p>
          <a:p>
            <a:pPr marL="0" lvl="1" algn="just"/>
            <a:r>
              <a:rPr lang="lv-LV" sz="1300" b="1">
                <a:latin typeface="Verdana" panose="020B0604030504040204" pitchFamily="34" charset="0"/>
                <a:ea typeface="Verdana" panose="020B0604030504040204" pitchFamily="34" charset="0"/>
                <a:cs typeface="Verdana" panose="020B0604030504040204" pitchFamily="34" charset="0"/>
              </a:rPr>
              <a:t>EDIC atbalstāmās izmaksas </a:t>
            </a:r>
            <a:r>
              <a:rPr lang="lv-LV" sz="1300">
                <a:latin typeface="Verdana" panose="020B0604030504040204" pitchFamily="34" charset="0"/>
                <a:ea typeface="Verdana" panose="020B0604030504040204" pitchFamily="34" charset="0"/>
                <a:cs typeface="Verdana" panose="020B0604030504040204" pitchFamily="34" charset="0"/>
              </a:rPr>
              <a:t>inovācijas kopas darbību īstenošanai (administrēšana, inovācijas kopas modernizācija)</a:t>
            </a:r>
          </a:p>
          <a:p>
            <a:pPr marL="0" lvl="1" algn="just"/>
            <a:endParaRPr lang="lv-LV" sz="1300">
              <a:latin typeface="Verdana" panose="020B0604030504040204" pitchFamily="34" charset="0"/>
              <a:ea typeface="Verdana" panose="020B0604030504040204" pitchFamily="34" charset="0"/>
              <a:cs typeface="Verdana" panose="020B0604030504040204" pitchFamily="34" charset="0"/>
            </a:endParaRPr>
          </a:p>
          <a:p>
            <a:pPr marL="0" lvl="0" indent="0" defTabSz="800100">
              <a:lnSpc>
                <a:spcPct val="90000"/>
              </a:lnSpc>
              <a:spcBef>
                <a:spcPct val="0"/>
              </a:spcBef>
              <a:spcAft>
                <a:spcPct val="10000"/>
              </a:spcAft>
              <a:buFont typeface="Wingdings" panose="05000000000000000000" pitchFamily="2" charset="2"/>
              <a:buNone/>
            </a:pPr>
            <a:r>
              <a:rPr lang="lv-LV" sz="1300" b="1">
                <a:latin typeface="Verdana" panose="020B0604030504040204" pitchFamily="34" charset="0"/>
                <a:ea typeface="Verdana" panose="020B0604030504040204" pitchFamily="34" charset="0"/>
                <a:cs typeface="Verdana" panose="020B0604030504040204" pitchFamily="34" charset="0"/>
              </a:rPr>
              <a:t>Granti</a:t>
            </a:r>
          </a:p>
          <a:p>
            <a:pPr marL="200911" lvl="1" indent="-200911" algn="just">
              <a:buFontTx/>
              <a:buChar char="-"/>
            </a:pPr>
            <a:r>
              <a:rPr lang="lv-LV" sz="1300">
                <a:latin typeface="Verdana" panose="020B0604030504040204" pitchFamily="34" charset="0"/>
                <a:ea typeface="Verdana" panose="020B0604030504040204" pitchFamily="34" charset="0"/>
                <a:cs typeface="Verdana" panose="020B0604030504040204" pitchFamily="34" charset="0"/>
              </a:rPr>
              <a:t>Atbalsta intensitāte mērķauditorijai – 100% </a:t>
            </a:r>
            <a:r>
              <a:rPr lang="lv-LV" sz="1300" i="1" err="1">
                <a:latin typeface="Verdana" panose="020B0604030504040204" pitchFamily="34" charset="0"/>
                <a:ea typeface="Verdana" panose="020B0604030504040204" pitchFamily="34" charset="0"/>
                <a:cs typeface="Verdana" panose="020B0604030504040204" pitchFamily="34" charset="0"/>
              </a:rPr>
              <a:t>de</a:t>
            </a:r>
            <a:r>
              <a:rPr lang="lv-LV" sz="1300" i="1">
                <a:latin typeface="Verdana" panose="020B0604030504040204" pitchFamily="34" charset="0"/>
                <a:ea typeface="Verdana" panose="020B0604030504040204" pitchFamily="34" charset="0"/>
                <a:cs typeface="Verdana" panose="020B0604030504040204" pitchFamily="34" charset="0"/>
              </a:rPr>
              <a:t> </a:t>
            </a:r>
            <a:r>
              <a:rPr lang="lv-LV" sz="1300" i="1" err="1">
                <a:latin typeface="Verdana" panose="020B0604030504040204" pitchFamily="34" charset="0"/>
                <a:ea typeface="Verdana" panose="020B0604030504040204" pitchFamily="34" charset="0"/>
                <a:cs typeface="Verdana" panose="020B0604030504040204" pitchFamily="34" charset="0"/>
              </a:rPr>
              <a:t>minimis</a:t>
            </a:r>
            <a:endParaRPr lang="lv-LV" sz="1300" i="1">
              <a:latin typeface="Verdana" panose="020B0604030504040204" pitchFamily="34" charset="0"/>
              <a:ea typeface="Verdana" panose="020B0604030504040204" pitchFamily="34" charset="0"/>
              <a:cs typeface="Verdana" panose="020B0604030504040204" pitchFamily="34" charset="0"/>
            </a:endParaRPr>
          </a:p>
          <a:p>
            <a:pPr marL="200911" lvl="1" indent="-200911" algn="just">
              <a:buFontTx/>
              <a:buChar char="-"/>
            </a:pPr>
            <a:r>
              <a:rPr lang="lv-LV" sz="1300">
                <a:latin typeface="Verdana" panose="020B0604030504040204" pitchFamily="34" charset="0"/>
                <a:ea typeface="Verdana" panose="020B0604030504040204" pitchFamily="34" charset="0"/>
                <a:cs typeface="Verdana" panose="020B0604030504040204" pitchFamily="34" charset="0"/>
              </a:rPr>
              <a:t>Atbalsta intensitāte EDIC – 50% GBER</a:t>
            </a:r>
          </a:p>
          <a:p>
            <a:pPr marL="0" lvl="0" indent="0" defTabSz="800100">
              <a:lnSpc>
                <a:spcPct val="90000"/>
              </a:lnSpc>
              <a:spcBef>
                <a:spcPct val="0"/>
              </a:spcBef>
              <a:spcAft>
                <a:spcPct val="10000"/>
              </a:spcAft>
              <a:buFont typeface="Wingdings" panose="05000000000000000000" pitchFamily="2" charset="2"/>
              <a:buNone/>
            </a:pPr>
            <a:endParaRPr lang="lv-LV" sz="1600" kern="1200">
              <a:solidFill>
                <a:srgbClr val="A5A5A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66" name="Laika grafiks" title="Laika grafiks">
            <a:extLst>
              <a:ext uri="{FF2B5EF4-FFF2-40B4-BE49-F238E27FC236}">
                <a16:creationId xmlns:a16="http://schemas.microsoft.com/office/drawing/2014/main" id="{7D4BF811-5350-699A-47F0-5033FA2E1E52}"/>
              </a:ext>
            </a:extLst>
          </p:cNvPr>
          <p:cNvGrpSpPr/>
          <p:nvPr/>
        </p:nvGrpSpPr>
        <p:grpSpPr>
          <a:xfrm>
            <a:off x="792831" y="6065819"/>
            <a:ext cx="11026641" cy="604712"/>
            <a:chOff x="418011" y="5519804"/>
            <a:chExt cx="8560472" cy="865889"/>
          </a:xfrm>
        </p:grpSpPr>
        <p:grpSp>
          <p:nvGrpSpPr>
            <p:cNvPr id="67" name="Grupa 11" title="Laika grafiks">
              <a:extLst>
                <a:ext uri="{FF2B5EF4-FFF2-40B4-BE49-F238E27FC236}">
                  <a16:creationId xmlns:a16="http://schemas.microsoft.com/office/drawing/2014/main" id="{AF312BEB-29DA-1089-8791-1CA8541C8B12}"/>
                </a:ext>
              </a:extLst>
            </p:cNvPr>
            <p:cNvGrpSpPr/>
            <p:nvPr/>
          </p:nvGrpSpPr>
          <p:grpSpPr>
            <a:xfrm>
              <a:off x="418011" y="5519804"/>
              <a:ext cx="8560472" cy="165471"/>
              <a:chOff x="418011" y="3346265"/>
              <a:chExt cx="8560472" cy="165471"/>
            </a:xfrm>
          </p:grpSpPr>
          <p:cxnSp>
            <p:nvCxnSpPr>
              <p:cNvPr id="82" name="Taisnās bultiņas savienotājs 3">
                <a:extLst>
                  <a:ext uri="{FF2B5EF4-FFF2-40B4-BE49-F238E27FC236}">
                    <a16:creationId xmlns:a16="http://schemas.microsoft.com/office/drawing/2014/main" id="{0D6631BA-C868-5532-49D7-61AFF96625A8}"/>
                  </a:ext>
                </a:extLst>
              </p:cNvPr>
              <p:cNvCxnSpPr>
                <a:cxnSpLocks/>
              </p:cNvCxnSpPr>
              <p:nvPr/>
            </p:nvCxnSpPr>
            <p:spPr>
              <a:xfrm>
                <a:off x="418011" y="3429000"/>
                <a:ext cx="85604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Taisns savienotājs 29">
                <a:extLst>
                  <a:ext uri="{FF2B5EF4-FFF2-40B4-BE49-F238E27FC236}">
                    <a16:creationId xmlns:a16="http://schemas.microsoft.com/office/drawing/2014/main" id="{3EDD581B-7C8F-5C9F-A343-D495CB2FD457}"/>
                  </a:ext>
                </a:extLst>
              </p:cNvPr>
              <p:cNvCxnSpPr>
                <a:cxnSpLocks/>
              </p:cNvCxnSpPr>
              <p:nvPr/>
            </p:nvCxnSpPr>
            <p:spPr>
              <a:xfrm>
                <a:off x="106747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4" name="Taisns savienotājs 34">
                <a:extLst>
                  <a:ext uri="{FF2B5EF4-FFF2-40B4-BE49-F238E27FC236}">
                    <a16:creationId xmlns:a16="http://schemas.microsoft.com/office/drawing/2014/main" id="{AE67F663-AC6A-114B-92B4-209C4F691F7F}"/>
                  </a:ext>
                </a:extLst>
              </p:cNvPr>
              <p:cNvCxnSpPr>
                <a:cxnSpLocks/>
              </p:cNvCxnSpPr>
              <p:nvPr/>
            </p:nvCxnSpPr>
            <p:spPr>
              <a:xfrm>
                <a:off x="171486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5" name="Taisns savienotājs 35">
                <a:extLst>
                  <a:ext uri="{FF2B5EF4-FFF2-40B4-BE49-F238E27FC236}">
                    <a16:creationId xmlns:a16="http://schemas.microsoft.com/office/drawing/2014/main" id="{1CABE83C-E412-77FE-A810-483F75FECC4D}"/>
                  </a:ext>
                </a:extLst>
              </p:cNvPr>
              <p:cNvCxnSpPr>
                <a:cxnSpLocks/>
              </p:cNvCxnSpPr>
              <p:nvPr/>
            </p:nvCxnSpPr>
            <p:spPr>
              <a:xfrm>
                <a:off x="2362260"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6" name="Taisns savienotājs 36">
                <a:extLst>
                  <a:ext uri="{FF2B5EF4-FFF2-40B4-BE49-F238E27FC236}">
                    <a16:creationId xmlns:a16="http://schemas.microsoft.com/office/drawing/2014/main" id="{FD124CCB-343D-18E1-0511-42BB07C1DE52}"/>
                  </a:ext>
                </a:extLst>
              </p:cNvPr>
              <p:cNvCxnSpPr>
                <a:cxnSpLocks/>
              </p:cNvCxnSpPr>
              <p:nvPr/>
            </p:nvCxnSpPr>
            <p:spPr>
              <a:xfrm>
                <a:off x="3009652"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7" name="Taisns savienotājs 37">
                <a:extLst>
                  <a:ext uri="{FF2B5EF4-FFF2-40B4-BE49-F238E27FC236}">
                    <a16:creationId xmlns:a16="http://schemas.microsoft.com/office/drawing/2014/main" id="{863387E7-9B95-78E3-2453-B354DBDB4984}"/>
                  </a:ext>
                </a:extLst>
              </p:cNvPr>
              <p:cNvCxnSpPr>
                <a:cxnSpLocks/>
              </p:cNvCxnSpPr>
              <p:nvPr/>
            </p:nvCxnSpPr>
            <p:spPr>
              <a:xfrm>
                <a:off x="3657044"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8" name="Taisns savienotājs 38">
                <a:extLst>
                  <a:ext uri="{FF2B5EF4-FFF2-40B4-BE49-F238E27FC236}">
                    <a16:creationId xmlns:a16="http://schemas.microsoft.com/office/drawing/2014/main" id="{B3E2E911-1C15-32CC-527C-CEC79E383A9F}"/>
                  </a:ext>
                </a:extLst>
              </p:cNvPr>
              <p:cNvCxnSpPr>
                <a:cxnSpLocks/>
              </p:cNvCxnSpPr>
              <p:nvPr/>
            </p:nvCxnSpPr>
            <p:spPr>
              <a:xfrm>
                <a:off x="430443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9" name="Taisns savienotājs 44">
                <a:extLst>
                  <a:ext uri="{FF2B5EF4-FFF2-40B4-BE49-F238E27FC236}">
                    <a16:creationId xmlns:a16="http://schemas.microsoft.com/office/drawing/2014/main" id="{AE5FF3A8-0978-FDAC-E6A9-49785D278E25}"/>
                  </a:ext>
                </a:extLst>
              </p:cNvPr>
              <p:cNvCxnSpPr>
                <a:cxnSpLocks/>
              </p:cNvCxnSpPr>
              <p:nvPr/>
            </p:nvCxnSpPr>
            <p:spPr>
              <a:xfrm>
                <a:off x="495182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0" name="Taisns savienotājs 46">
                <a:extLst>
                  <a:ext uri="{FF2B5EF4-FFF2-40B4-BE49-F238E27FC236}">
                    <a16:creationId xmlns:a16="http://schemas.microsoft.com/office/drawing/2014/main" id="{558DDC90-471B-DE0E-E577-74CE9988E2FC}"/>
                  </a:ext>
                </a:extLst>
              </p:cNvPr>
              <p:cNvCxnSpPr>
                <a:cxnSpLocks/>
              </p:cNvCxnSpPr>
              <p:nvPr/>
            </p:nvCxnSpPr>
            <p:spPr>
              <a:xfrm>
                <a:off x="5599220"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1" name="Taisns savienotājs 49">
                <a:extLst>
                  <a:ext uri="{FF2B5EF4-FFF2-40B4-BE49-F238E27FC236}">
                    <a16:creationId xmlns:a16="http://schemas.microsoft.com/office/drawing/2014/main" id="{ED1C0AD9-83F1-A00C-97C9-9C8170268DCD}"/>
                  </a:ext>
                </a:extLst>
              </p:cNvPr>
              <p:cNvCxnSpPr>
                <a:cxnSpLocks/>
              </p:cNvCxnSpPr>
              <p:nvPr/>
            </p:nvCxnSpPr>
            <p:spPr>
              <a:xfrm>
                <a:off x="6246612"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2" name="Taisns savienotājs 50">
                <a:extLst>
                  <a:ext uri="{FF2B5EF4-FFF2-40B4-BE49-F238E27FC236}">
                    <a16:creationId xmlns:a16="http://schemas.microsoft.com/office/drawing/2014/main" id="{CCD21152-C5E7-8F3E-E815-3DA4EBCC08E4}"/>
                  </a:ext>
                </a:extLst>
              </p:cNvPr>
              <p:cNvCxnSpPr>
                <a:cxnSpLocks/>
              </p:cNvCxnSpPr>
              <p:nvPr/>
            </p:nvCxnSpPr>
            <p:spPr>
              <a:xfrm>
                <a:off x="6894004"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3" name="Taisns savienotājs 51">
                <a:extLst>
                  <a:ext uri="{FF2B5EF4-FFF2-40B4-BE49-F238E27FC236}">
                    <a16:creationId xmlns:a16="http://schemas.microsoft.com/office/drawing/2014/main" id="{5498C097-9C3D-41E1-108E-FB71FAD9792B}"/>
                  </a:ext>
                </a:extLst>
              </p:cNvPr>
              <p:cNvCxnSpPr>
                <a:cxnSpLocks/>
              </p:cNvCxnSpPr>
              <p:nvPr/>
            </p:nvCxnSpPr>
            <p:spPr>
              <a:xfrm>
                <a:off x="754139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4" name="Taisns savienotājs 52">
                <a:extLst>
                  <a:ext uri="{FF2B5EF4-FFF2-40B4-BE49-F238E27FC236}">
                    <a16:creationId xmlns:a16="http://schemas.microsoft.com/office/drawing/2014/main" id="{5E44DCA3-418B-EA3A-946C-452BA06DA6FD}"/>
                  </a:ext>
                </a:extLst>
              </p:cNvPr>
              <p:cNvCxnSpPr>
                <a:cxnSpLocks/>
              </p:cNvCxnSpPr>
              <p:nvPr/>
            </p:nvCxnSpPr>
            <p:spPr>
              <a:xfrm>
                <a:off x="818878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grpSp>
        <p:grpSp>
          <p:nvGrpSpPr>
            <p:cNvPr id="68" name="Grupa 12" title="Laika grafika teksts">
              <a:extLst>
                <a:ext uri="{FF2B5EF4-FFF2-40B4-BE49-F238E27FC236}">
                  <a16:creationId xmlns:a16="http://schemas.microsoft.com/office/drawing/2014/main" id="{5174E780-D022-4176-7F5E-02F3D4544C0E}"/>
                </a:ext>
              </a:extLst>
            </p:cNvPr>
            <p:cNvGrpSpPr/>
            <p:nvPr/>
          </p:nvGrpSpPr>
          <p:grpSpPr>
            <a:xfrm>
              <a:off x="782971" y="5786924"/>
              <a:ext cx="7903408" cy="598769"/>
              <a:chOff x="782971" y="5786924"/>
              <a:chExt cx="7903408" cy="598769"/>
            </a:xfrm>
          </p:grpSpPr>
          <p:sp>
            <p:nvSpPr>
              <p:cNvPr id="69" name="Tekstlodziņš 71">
                <a:extLst>
                  <a:ext uri="{FF2B5EF4-FFF2-40B4-BE49-F238E27FC236}">
                    <a16:creationId xmlns:a16="http://schemas.microsoft.com/office/drawing/2014/main" id="{4E654DD0-7223-D650-3D07-B59784BE64DE}"/>
                  </a:ext>
                </a:extLst>
              </p:cNvPr>
              <p:cNvSpPr txBox="1"/>
              <p:nvPr/>
            </p:nvSpPr>
            <p:spPr>
              <a:xfrm>
                <a:off x="782971" y="5817314"/>
                <a:ext cx="569010"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Janvāris</a:t>
                </a:r>
                <a:endParaRPr lang="lv-LV" sz="800">
                  <a:solidFill>
                    <a:schemeClr val="bg2">
                      <a:lumMod val="25000"/>
                    </a:schemeClr>
                  </a:solidFill>
                  <a:latin typeface="Verdana" panose="020B0604030504040204" pitchFamily="34" charset="0"/>
                  <a:ea typeface="Verdana" panose="020B0604030504040204" pitchFamily="34" charset="0"/>
                </a:endParaRPr>
              </a:p>
              <a:p>
                <a:pPr algn="ctr" rtl="0"/>
                <a:endParaRPr lang="lv-LV" sz="800">
                  <a:latin typeface="Verdana" panose="020B0604030504040204" pitchFamily="34" charset="0"/>
                  <a:ea typeface="Verdana" panose="020B0604030504040204" pitchFamily="34" charset="0"/>
                </a:endParaRPr>
              </a:p>
            </p:txBody>
          </p:sp>
          <p:sp>
            <p:nvSpPr>
              <p:cNvPr id="70" name="Tekstlodziņš 72">
                <a:extLst>
                  <a:ext uri="{FF2B5EF4-FFF2-40B4-BE49-F238E27FC236}">
                    <a16:creationId xmlns:a16="http://schemas.microsoft.com/office/drawing/2014/main" id="{DD1C284B-778B-8D02-2025-CFE98511E142}"/>
                  </a:ext>
                </a:extLst>
              </p:cNvPr>
              <p:cNvSpPr txBox="1"/>
              <p:nvPr/>
            </p:nvSpPr>
            <p:spPr>
              <a:xfrm>
                <a:off x="1432290" y="5817314"/>
                <a:ext cx="616241"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Februāris</a:t>
                </a:r>
              </a:p>
              <a:p>
                <a:pPr algn="ctr" rtl="0"/>
                <a:endParaRPr lang="lv-LV" sz="1000">
                  <a:latin typeface="Trebuchet MS" panose="020B0603020202020204" pitchFamily="34" charset="0"/>
                </a:endParaRPr>
              </a:p>
            </p:txBody>
          </p:sp>
          <p:sp>
            <p:nvSpPr>
              <p:cNvPr id="71" name="Tekstlodziņš 73">
                <a:extLst>
                  <a:ext uri="{FF2B5EF4-FFF2-40B4-BE49-F238E27FC236}">
                    <a16:creationId xmlns:a16="http://schemas.microsoft.com/office/drawing/2014/main" id="{E743E8FF-361E-2A69-9B07-C275CE919944}"/>
                  </a:ext>
                </a:extLst>
              </p:cNvPr>
              <p:cNvSpPr txBox="1"/>
              <p:nvPr/>
            </p:nvSpPr>
            <p:spPr>
              <a:xfrm>
                <a:off x="2158282" y="5817314"/>
                <a:ext cx="407956"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Marts</a:t>
                </a:r>
              </a:p>
              <a:p>
                <a:pPr algn="ctr" rtl="0"/>
                <a:endParaRPr lang="lv-LV" sz="1000">
                  <a:latin typeface="Trebuchet MS" panose="020B0603020202020204" pitchFamily="34" charset="0"/>
                </a:endParaRPr>
              </a:p>
            </p:txBody>
          </p:sp>
          <p:sp>
            <p:nvSpPr>
              <p:cNvPr id="72" name="Tekstlodziņš 74">
                <a:extLst>
                  <a:ext uri="{FF2B5EF4-FFF2-40B4-BE49-F238E27FC236}">
                    <a16:creationId xmlns:a16="http://schemas.microsoft.com/office/drawing/2014/main" id="{9E13390B-C870-62C6-DDBE-92B5F913CC36}"/>
                  </a:ext>
                </a:extLst>
              </p:cNvPr>
              <p:cNvSpPr txBox="1"/>
              <p:nvPr/>
            </p:nvSpPr>
            <p:spPr>
              <a:xfrm>
                <a:off x="2805674" y="5817314"/>
                <a:ext cx="407956"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Aprīlis</a:t>
                </a:r>
              </a:p>
              <a:p>
                <a:pPr algn="ctr" rtl="0"/>
                <a:endParaRPr lang="lv-LV" sz="1000">
                  <a:latin typeface="Trebuchet MS" panose="020B0603020202020204" pitchFamily="34" charset="0"/>
                </a:endParaRPr>
              </a:p>
            </p:txBody>
          </p:sp>
          <p:sp>
            <p:nvSpPr>
              <p:cNvPr id="73" name="Tekstlodziņš 100">
                <a:extLst>
                  <a:ext uri="{FF2B5EF4-FFF2-40B4-BE49-F238E27FC236}">
                    <a16:creationId xmlns:a16="http://schemas.microsoft.com/office/drawing/2014/main" id="{C2980DAA-E18F-A387-57FC-F6052D466FB2}"/>
                  </a:ext>
                </a:extLst>
              </p:cNvPr>
              <p:cNvSpPr txBox="1"/>
              <p:nvPr/>
            </p:nvSpPr>
            <p:spPr>
              <a:xfrm>
                <a:off x="3381966" y="5817314"/>
                <a:ext cx="569010"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Maijs</a:t>
                </a:r>
              </a:p>
              <a:p>
                <a:pPr algn="ctr" rtl="0"/>
                <a:endParaRPr lang="lv-LV" sz="1000">
                  <a:latin typeface="Trebuchet MS" panose="020B0603020202020204" pitchFamily="34" charset="0"/>
                </a:endParaRPr>
              </a:p>
            </p:txBody>
          </p:sp>
          <p:sp>
            <p:nvSpPr>
              <p:cNvPr id="74" name="Tekstlodziņš 101">
                <a:extLst>
                  <a:ext uri="{FF2B5EF4-FFF2-40B4-BE49-F238E27FC236}">
                    <a16:creationId xmlns:a16="http://schemas.microsoft.com/office/drawing/2014/main" id="{4CCF8D18-39CB-D373-AA47-5221CEE61F0E}"/>
                  </a:ext>
                </a:extLst>
              </p:cNvPr>
              <p:cNvSpPr txBox="1"/>
              <p:nvPr/>
            </p:nvSpPr>
            <p:spPr>
              <a:xfrm>
                <a:off x="4109885" y="5817314"/>
                <a:ext cx="407956"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Jūnijs</a:t>
                </a:r>
              </a:p>
            </p:txBody>
          </p:sp>
          <p:sp>
            <p:nvSpPr>
              <p:cNvPr id="75" name="Tekstlodziņš 102">
                <a:extLst>
                  <a:ext uri="{FF2B5EF4-FFF2-40B4-BE49-F238E27FC236}">
                    <a16:creationId xmlns:a16="http://schemas.microsoft.com/office/drawing/2014/main" id="{41709A5A-91A7-EF72-D920-56B0C78D85C8}"/>
                  </a:ext>
                </a:extLst>
              </p:cNvPr>
              <p:cNvSpPr txBox="1"/>
              <p:nvPr/>
            </p:nvSpPr>
            <p:spPr>
              <a:xfrm>
                <a:off x="4757277" y="5817314"/>
                <a:ext cx="407956"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Jūlijs</a:t>
                </a:r>
              </a:p>
              <a:p>
                <a:pPr algn="ctr" rtl="0"/>
                <a:endParaRPr lang="lv-LV" sz="1000">
                  <a:latin typeface="Trebuchet MS" panose="020B0603020202020204" pitchFamily="34" charset="0"/>
                </a:endParaRPr>
              </a:p>
            </p:txBody>
          </p:sp>
          <p:sp>
            <p:nvSpPr>
              <p:cNvPr id="76" name="Tekstlodziņš 103">
                <a:extLst>
                  <a:ext uri="{FF2B5EF4-FFF2-40B4-BE49-F238E27FC236}">
                    <a16:creationId xmlns:a16="http://schemas.microsoft.com/office/drawing/2014/main" id="{4778BF9C-CEA1-F1D7-0317-2DE9E5715B76}"/>
                  </a:ext>
                </a:extLst>
              </p:cNvPr>
              <p:cNvSpPr txBox="1"/>
              <p:nvPr/>
            </p:nvSpPr>
            <p:spPr>
              <a:xfrm>
                <a:off x="5222657" y="5805028"/>
                <a:ext cx="709684" cy="216318"/>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Augusts</a:t>
                </a:r>
              </a:p>
              <a:p>
                <a:pPr algn="ctr" rtl="0"/>
                <a:endParaRPr lang="lv-LV" sz="1000">
                  <a:latin typeface="Trebuchet MS" panose="020B0603020202020204" pitchFamily="34" charset="0"/>
                </a:endParaRPr>
              </a:p>
            </p:txBody>
          </p:sp>
          <p:sp>
            <p:nvSpPr>
              <p:cNvPr id="77" name="Tekstlodziņš 104">
                <a:extLst>
                  <a:ext uri="{FF2B5EF4-FFF2-40B4-BE49-F238E27FC236}">
                    <a16:creationId xmlns:a16="http://schemas.microsoft.com/office/drawing/2014/main" id="{E94A2C95-CEA7-862A-7540-1746F16B6263}"/>
                  </a:ext>
                </a:extLst>
              </p:cNvPr>
              <p:cNvSpPr txBox="1"/>
              <p:nvPr/>
            </p:nvSpPr>
            <p:spPr>
              <a:xfrm>
                <a:off x="5942158" y="5797182"/>
                <a:ext cx="706195" cy="276000"/>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Septembris</a:t>
                </a:r>
              </a:p>
              <a:p>
                <a:pPr algn="ctr" rtl="0"/>
                <a:endParaRPr lang="lv-LV" sz="1000">
                  <a:latin typeface="Trebuchet MS" panose="020B0603020202020204" pitchFamily="34" charset="0"/>
                </a:endParaRPr>
              </a:p>
            </p:txBody>
          </p:sp>
          <p:sp>
            <p:nvSpPr>
              <p:cNvPr id="78" name="Tekstlodziņš 105">
                <a:extLst>
                  <a:ext uri="{FF2B5EF4-FFF2-40B4-BE49-F238E27FC236}">
                    <a16:creationId xmlns:a16="http://schemas.microsoft.com/office/drawing/2014/main" id="{58A7A13A-00DD-A464-43BF-AE130FBCA01B}"/>
                  </a:ext>
                </a:extLst>
              </p:cNvPr>
              <p:cNvSpPr txBox="1"/>
              <p:nvPr/>
            </p:nvSpPr>
            <p:spPr>
              <a:xfrm>
                <a:off x="6699453" y="5786924"/>
                <a:ext cx="569007" cy="27972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Oktobris</a:t>
                </a:r>
              </a:p>
              <a:p>
                <a:pPr algn="ctr" rtl="0"/>
                <a:endParaRPr lang="lv-LV" sz="1000">
                  <a:latin typeface="Trebuchet MS" panose="020B0603020202020204" pitchFamily="34" charset="0"/>
                </a:endParaRPr>
              </a:p>
            </p:txBody>
          </p:sp>
          <p:sp>
            <p:nvSpPr>
              <p:cNvPr id="79" name="Tekstlodziņš 106">
                <a:extLst>
                  <a:ext uri="{FF2B5EF4-FFF2-40B4-BE49-F238E27FC236}">
                    <a16:creationId xmlns:a16="http://schemas.microsoft.com/office/drawing/2014/main" id="{280A511B-2DCE-F0C4-FF71-25EE4B804AC0}"/>
                  </a:ext>
                </a:extLst>
              </p:cNvPr>
              <p:cNvSpPr txBox="1"/>
              <p:nvPr/>
            </p:nvSpPr>
            <p:spPr>
              <a:xfrm>
                <a:off x="7318443" y="5793455"/>
                <a:ext cx="625669" cy="27972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Novembris</a:t>
                </a:r>
              </a:p>
              <a:p>
                <a:pPr algn="ctr" rtl="0"/>
                <a:endParaRPr lang="lv-LV" sz="1000">
                  <a:latin typeface="Trebuchet MS" panose="020B0603020202020204" pitchFamily="34" charset="0"/>
                </a:endParaRPr>
              </a:p>
            </p:txBody>
          </p:sp>
          <p:sp>
            <p:nvSpPr>
              <p:cNvPr id="80" name="Tekstlodziņš 107">
                <a:extLst>
                  <a:ext uri="{FF2B5EF4-FFF2-40B4-BE49-F238E27FC236}">
                    <a16:creationId xmlns:a16="http://schemas.microsoft.com/office/drawing/2014/main" id="{F29B8B6A-2F7F-6015-288B-1713D25F3A86}"/>
                  </a:ext>
                </a:extLst>
              </p:cNvPr>
              <p:cNvSpPr txBox="1"/>
              <p:nvPr/>
            </p:nvSpPr>
            <p:spPr>
              <a:xfrm>
                <a:off x="7982330" y="5786924"/>
                <a:ext cx="704049" cy="210039"/>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Decembris </a:t>
                </a:r>
              </a:p>
            </p:txBody>
          </p:sp>
          <p:sp>
            <p:nvSpPr>
              <p:cNvPr id="81" name="Tekstlodziņš 195">
                <a:extLst>
                  <a:ext uri="{FF2B5EF4-FFF2-40B4-BE49-F238E27FC236}">
                    <a16:creationId xmlns:a16="http://schemas.microsoft.com/office/drawing/2014/main" id="{9C2FFF04-F2CD-350B-39A6-A30B9D6A20B9}"/>
                  </a:ext>
                </a:extLst>
              </p:cNvPr>
              <p:cNvSpPr txBox="1"/>
              <p:nvPr/>
            </p:nvSpPr>
            <p:spPr>
              <a:xfrm>
                <a:off x="4413741" y="6149956"/>
                <a:ext cx="569010" cy="235737"/>
              </a:xfrm>
              <a:prstGeom prst="rect">
                <a:avLst/>
              </a:prstGeom>
              <a:noFill/>
            </p:spPr>
            <p:txBody>
              <a:bodyPr wrap="square" lIns="0" tIns="0" rIns="0" bIns="0" rtlCol="0">
                <a:noAutofit/>
              </a:bodyPr>
              <a:lstStyle/>
              <a:p>
                <a:pPr algn="ctr" rtl="0"/>
                <a:r>
                  <a:rPr lang="lv-LV" sz="1000" b="1">
                    <a:latin typeface="Trebuchet MS" panose="020B0603020202020204" pitchFamily="34" charset="0"/>
                  </a:rPr>
                  <a:t>2023</a:t>
                </a:r>
              </a:p>
            </p:txBody>
          </p:sp>
        </p:grpSp>
      </p:grpSp>
      <p:sp>
        <p:nvSpPr>
          <p:cNvPr id="97" name="Arrow: Down 96">
            <a:extLst>
              <a:ext uri="{FF2B5EF4-FFF2-40B4-BE49-F238E27FC236}">
                <a16:creationId xmlns:a16="http://schemas.microsoft.com/office/drawing/2014/main" id="{701B5A9C-A5CA-C642-269D-576DAD1B160E}"/>
              </a:ext>
            </a:extLst>
          </p:cNvPr>
          <p:cNvSpPr/>
          <p:nvPr/>
        </p:nvSpPr>
        <p:spPr>
          <a:xfrm>
            <a:off x="460482" y="5192320"/>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v-LV">
              <a:latin typeface="Trebuchet MS" panose="020B0603020202020204" pitchFamily="34" charset="0"/>
            </a:endParaRPr>
          </a:p>
        </p:txBody>
      </p:sp>
      <p:sp>
        <p:nvSpPr>
          <p:cNvPr id="99" name="Tekstlodziņš 62">
            <a:extLst>
              <a:ext uri="{FF2B5EF4-FFF2-40B4-BE49-F238E27FC236}">
                <a16:creationId xmlns:a16="http://schemas.microsoft.com/office/drawing/2014/main" id="{8BFDFAFF-3005-6324-5ED0-4EE72FADEE2C}"/>
              </a:ext>
            </a:extLst>
          </p:cNvPr>
          <p:cNvSpPr txBox="1"/>
          <p:nvPr/>
        </p:nvSpPr>
        <p:spPr>
          <a:xfrm>
            <a:off x="1193290" y="5623431"/>
            <a:ext cx="1537275" cy="235737"/>
          </a:xfrm>
          <a:prstGeom prst="rect">
            <a:avLst/>
          </a:prstGeom>
          <a:noFill/>
        </p:spPr>
        <p:txBody>
          <a:bodyPr wrap="square" lIns="0" tIns="0" rIns="0" bIns="0" rtlCol="0">
            <a:noAutofit/>
          </a:bodyPr>
          <a:lstStyle/>
          <a:p>
            <a:pPr rtl="0"/>
            <a:r>
              <a:rPr lang="lv-LV" sz="1000" b="1">
                <a:solidFill>
                  <a:schemeClr val="tx1">
                    <a:lumMod val="75000"/>
                    <a:lumOff val="25000"/>
                  </a:schemeClr>
                </a:solidFill>
                <a:latin typeface="Verdana" panose="020B0604030504040204" pitchFamily="34" charset="0"/>
                <a:ea typeface="Verdana" panose="020B0604030504040204" pitchFamily="34" charset="0"/>
              </a:rPr>
              <a:t>AF MK Noteikumi apstiprināti MK</a:t>
            </a:r>
            <a:endParaRPr lang="lv-LV" sz="1000">
              <a:solidFill>
                <a:schemeClr val="tx1">
                  <a:lumMod val="75000"/>
                  <a:lumOff val="25000"/>
                </a:schemeClr>
              </a:solidFill>
              <a:latin typeface="Verdana" panose="020B0604030504040204" pitchFamily="34" charset="0"/>
              <a:ea typeface="Verdana" panose="020B0604030504040204" pitchFamily="34" charset="0"/>
            </a:endParaRPr>
          </a:p>
        </p:txBody>
      </p:sp>
      <p:sp>
        <p:nvSpPr>
          <p:cNvPr id="100" name="Tekstlodziņš 116">
            <a:extLst>
              <a:ext uri="{FF2B5EF4-FFF2-40B4-BE49-F238E27FC236}">
                <a16:creationId xmlns:a16="http://schemas.microsoft.com/office/drawing/2014/main" id="{2E2B86E4-FDDC-32E3-864F-66AB1778A384}"/>
              </a:ext>
            </a:extLst>
          </p:cNvPr>
          <p:cNvSpPr txBox="1"/>
          <p:nvPr/>
        </p:nvSpPr>
        <p:spPr>
          <a:xfrm>
            <a:off x="3565959" y="5762387"/>
            <a:ext cx="2433392" cy="235737"/>
          </a:xfrm>
          <a:prstGeom prst="rect">
            <a:avLst/>
          </a:prstGeom>
          <a:noFill/>
        </p:spPr>
        <p:txBody>
          <a:bodyPr wrap="square" lIns="0" tIns="0" rIns="0" bIns="0" rtlCol="0">
            <a:noAutofit/>
          </a:bodyPr>
          <a:lstStyle/>
          <a:p>
            <a:r>
              <a:rPr lang="lv-LV" sz="1000" b="1">
                <a:solidFill>
                  <a:schemeClr val="tx1">
                    <a:lumMod val="75000"/>
                    <a:lumOff val="25000"/>
                  </a:schemeClr>
                </a:solidFill>
                <a:latin typeface="Verdana" panose="020B0604030504040204" pitchFamily="34" charset="0"/>
                <a:ea typeface="Verdana" panose="020B0604030504040204" pitchFamily="34" charset="0"/>
              </a:rPr>
              <a:t>AF Pieejams komersantam</a:t>
            </a:r>
          </a:p>
        </p:txBody>
      </p:sp>
      <p:sp>
        <p:nvSpPr>
          <p:cNvPr id="102" name="TextBox 101">
            <a:extLst>
              <a:ext uri="{FF2B5EF4-FFF2-40B4-BE49-F238E27FC236}">
                <a16:creationId xmlns:a16="http://schemas.microsoft.com/office/drawing/2014/main" id="{A8673329-D79A-314A-B6F8-C7505B408FD0}"/>
              </a:ext>
            </a:extLst>
          </p:cNvPr>
          <p:cNvSpPr txBox="1"/>
          <p:nvPr/>
        </p:nvSpPr>
        <p:spPr>
          <a:xfrm>
            <a:off x="5695741" y="1765434"/>
            <a:ext cx="6096000" cy="480131"/>
          </a:xfrm>
          <a:prstGeom prst="rect">
            <a:avLst/>
          </a:prstGeom>
          <a:noFill/>
        </p:spPr>
        <p:txBody>
          <a:bodyPr wrap="square">
            <a:spAutoFit/>
          </a:bodyPr>
          <a:lstStyle/>
          <a:p>
            <a:pPr lvl="0" defTabSz="800100">
              <a:lnSpc>
                <a:spcPct val="90000"/>
              </a:lnSpc>
              <a:spcBef>
                <a:spcPct val="0"/>
              </a:spcBef>
              <a:spcAft>
                <a:spcPct val="10000"/>
              </a:spcAft>
            </a:pPr>
            <a:r>
              <a:rPr lang="lv-LV" sz="1400" b="1">
                <a:latin typeface="Verdana" panose="020B0604030504040204" pitchFamily="34" charset="0"/>
                <a:ea typeface="Verdana" panose="020B0604030504040204" pitchFamily="34" charset="0"/>
                <a:cs typeface="Verdana" panose="020B0604030504040204" pitchFamily="34" charset="0"/>
              </a:rPr>
              <a:t>Ar digitālo tehnoloģiju ieviešanas palīdzību </a:t>
            </a:r>
            <a:r>
              <a:rPr lang="lv-LV" sz="1400" b="1" kern="1200">
                <a:latin typeface="Verdana" panose="020B0604030504040204" pitchFamily="34" charset="0"/>
                <a:ea typeface="Verdana" panose="020B0604030504040204" pitchFamily="34" charset="0"/>
                <a:cs typeface="Verdana" panose="020B0604030504040204" pitchFamily="34" charset="0"/>
              </a:rPr>
              <a:t>veicināt komersantu konkurētspēju</a:t>
            </a:r>
            <a:endParaRPr lang="lv-LV" sz="1600" kern="1200">
              <a:solidFill>
                <a:srgbClr val="A5A5A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Arrow: Down 4">
            <a:extLst>
              <a:ext uri="{FF2B5EF4-FFF2-40B4-BE49-F238E27FC236}">
                <a16:creationId xmlns:a16="http://schemas.microsoft.com/office/drawing/2014/main" id="{A89DC4F9-73F5-353F-8C40-AEC9FFDEB2E8}"/>
              </a:ext>
            </a:extLst>
          </p:cNvPr>
          <p:cNvSpPr/>
          <p:nvPr/>
        </p:nvSpPr>
        <p:spPr>
          <a:xfrm>
            <a:off x="2970337" y="5233049"/>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v-LV">
              <a:latin typeface="Trebuchet MS" panose="020B0603020202020204" pitchFamily="34" charset="0"/>
            </a:endParaRPr>
          </a:p>
        </p:txBody>
      </p:sp>
      <p:cxnSp>
        <p:nvCxnSpPr>
          <p:cNvPr id="14" name="Straight Connector 13">
            <a:extLst>
              <a:ext uri="{FF2B5EF4-FFF2-40B4-BE49-F238E27FC236}">
                <a16:creationId xmlns:a16="http://schemas.microsoft.com/office/drawing/2014/main" id="{4CD2D84A-E42F-C28E-E060-1952C3FC32DC}"/>
              </a:ext>
            </a:extLst>
          </p:cNvPr>
          <p:cNvCxnSpPr/>
          <p:nvPr/>
        </p:nvCxnSpPr>
        <p:spPr>
          <a:xfrm>
            <a:off x="764777" y="6047236"/>
            <a:ext cx="0" cy="13561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kstlodziņš 71">
            <a:extLst>
              <a:ext uri="{FF2B5EF4-FFF2-40B4-BE49-F238E27FC236}">
                <a16:creationId xmlns:a16="http://schemas.microsoft.com/office/drawing/2014/main" id="{0B1D67BA-C914-A471-DF30-BBA22B228C0F}"/>
              </a:ext>
            </a:extLst>
          </p:cNvPr>
          <p:cNvSpPr txBox="1"/>
          <p:nvPr/>
        </p:nvSpPr>
        <p:spPr>
          <a:xfrm>
            <a:off x="364357" y="6240634"/>
            <a:ext cx="732935" cy="164632"/>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Septembris</a:t>
            </a:r>
            <a:endParaRPr lang="lv-LV" sz="800">
              <a:solidFill>
                <a:schemeClr val="bg2">
                  <a:lumMod val="25000"/>
                </a:schemeClr>
              </a:solidFill>
              <a:latin typeface="Verdana" panose="020B0604030504040204" pitchFamily="34" charset="0"/>
              <a:ea typeface="Verdana" panose="020B0604030504040204" pitchFamily="34" charset="0"/>
            </a:endParaRPr>
          </a:p>
          <a:p>
            <a:pPr algn="ctr" rtl="0"/>
            <a:endParaRPr lang="lv-LV" sz="800">
              <a:latin typeface="Verdana" panose="020B0604030504040204" pitchFamily="34" charset="0"/>
              <a:ea typeface="Verdana" panose="020B0604030504040204" pitchFamily="34" charset="0"/>
            </a:endParaRPr>
          </a:p>
        </p:txBody>
      </p:sp>
      <p:cxnSp>
        <p:nvCxnSpPr>
          <p:cNvPr id="2" name="Straight Connector 1">
            <a:extLst>
              <a:ext uri="{FF2B5EF4-FFF2-40B4-BE49-F238E27FC236}">
                <a16:creationId xmlns:a16="http://schemas.microsoft.com/office/drawing/2014/main" id="{0AE7290C-C7D3-4B58-BAE4-705618099703}"/>
              </a:ext>
            </a:extLst>
          </p:cNvPr>
          <p:cNvCxnSpPr>
            <a:cxnSpLocks/>
          </p:cNvCxnSpPr>
          <p:nvPr/>
        </p:nvCxnSpPr>
        <p:spPr>
          <a:xfrm>
            <a:off x="764777" y="6123599"/>
            <a:ext cx="332515" cy="0"/>
          </a:xfrm>
          <a:prstGeom prst="line">
            <a:avLst/>
          </a:prstGeom>
          <a:ln w="38100">
            <a:solidFill>
              <a:srgbClr val="228B9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1D15EA3-496F-FED6-871A-5B80B87F7FB5}"/>
              </a:ext>
            </a:extLst>
          </p:cNvPr>
          <p:cNvCxnSpPr>
            <a:cxnSpLocks/>
          </p:cNvCxnSpPr>
          <p:nvPr/>
        </p:nvCxnSpPr>
        <p:spPr>
          <a:xfrm>
            <a:off x="3034454" y="6123599"/>
            <a:ext cx="1096639" cy="0"/>
          </a:xfrm>
          <a:prstGeom prst="line">
            <a:avLst/>
          </a:prstGeom>
          <a:ln w="38100">
            <a:solidFill>
              <a:srgbClr val="228B9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B045CB-C9D6-1E10-DCBC-83DB76B61FE5}"/>
              </a:ext>
            </a:extLst>
          </p:cNvPr>
          <p:cNvCxnSpPr>
            <a:cxnSpLocks/>
          </p:cNvCxnSpPr>
          <p:nvPr/>
        </p:nvCxnSpPr>
        <p:spPr>
          <a:xfrm>
            <a:off x="6632786" y="6123599"/>
            <a:ext cx="1667796" cy="0"/>
          </a:xfrm>
          <a:prstGeom prst="line">
            <a:avLst/>
          </a:prstGeom>
          <a:ln w="38100">
            <a:solidFill>
              <a:srgbClr val="228B9D"/>
            </a:solidFill>
          </a:ln>
        </p:spPr>
        <p:style>
          <a:lnRef idx="1">
            <a:schemeClr val="accent1"/>
          </a:lnRef>
          <a:fillRef idx="0">
            <a:schemeClr val="accent1"/>
          </a:fillRef>
          <a:effectRef idx="0">
            <a:schemeClr val="accent1"/>
          </a:effectRef>
          <a:fontRef idx="minor">
            <a:schemeClr val="tx1"/>
          </a:fontRef>
        </p:style>
      </p:cxnSp>
      <p:sp>
        <p:nvSpPr>
          <p:cNvPr id="11" name="Arrow: Down 10">
            <a:extLst>
              <a:ext uri="{FF2B5EF4-FFF2-40B4-BE49-F238E27FC236}">
                <a16:creationId xmlns:a16="http://schemas.microsoft.com/office/drawing/2014/main" id="{623AA90B-5E41-B456-6523-98CC6A8FEE67}"/>
              </a:ext>
            </a:extLst>
          </p:cNvPr>
          <p:cNvSpPr/>
          <p:nvPr/>
        </p:nvSpPr>
        <p:spPr>
          <a:xfrm>
            <a:off x="7139826" y="5242122"/>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v-LV">
              <a:latin typeface="Trebuchet MS" panose="020B0603020202020204" pitchFamily="34" charset="0"/>
            </a:endParaRPr>
          </a:p>
        </p:txBody>
      </p:sp>
      <p:sp>
        <p:nvSpPr>
          <p:cNvPr id="12" name="Tekstlodziņš 62">
            <a:extLst>
              <a:ext uri="{FF2B5EF4-FFF2-40B4-BE49-F238E27FC236}">
                <a16:creationId xmlns:a16="http://schemas.microsoft.com/office/drawing/2014/main" id="{2D9376D8-08D0-3993-8FB1-C92AB6A93761}"/>
              </a:ext>
            </a:extLst>
          </p:cNvPr>
          <p:cNvSpPr txBox="1"/>
          <p:nvPr/>
        </p:nvSpPr>
        <p:spPr>
          <a:xfrm>
            <a:off x="7868181" y="5664292"/>
            <a:ext cx="1537275" cy="235737"/>
          </a:xfrm>
          <a:prstGeom prst="rect">
            <a:avLst/>
          </a:prstGeom>
          <a:noFill/>
        </p:spPr>
        <p:txBody>
          <a:bodyPr wrap="square" lIns="0" tIns="0" rIns="0" bIns="0" rtlCol="0">
            <a:noAutofit/>
          </a:bodyPr>
          <a:lstStyle/>
          <a:p>
            <a:pPr rtl="0"/>
            <a:r>
              <a:rPr lang="lv-LV" sz="1000" b="1">
                <a:solidFill>
                  <a:schemeClr val="tx1">
                    <a:lumMod val="75000"/>
                    <a:lumOff val="25000"/>
                  </a:schemeClr>
                </a:solidFill>
                <a:latin typeface="Verdana" panose="020B0604030504040204" pitchFamily="34" charset="0"/>
                <a:ea typeface="Verdana" panose="020B0604030504040204" pitchFamily="34" charset="0"/>
              </a:rPr>
              <a:t>ESF MK Noteikumi apstiprināti MK</a:t>
            </a:r>
            <a:endParaRPr lang="lv-LV" sz="1000">
              <a:solidFill>
                <a:schemeClr val="tx1">
                  <a:lumMod val="75000"/>
                  <a:lumOff val="25000"/>
                </a:schemeClr>
              </a:solidFill>
              <a:latin typeface="Verdana" panose="020B0604030504040204" pitchFamily="34" charset="0"/>
              <a:ea typeface="Verdana" panose="020B0604030504040204" pitchFamily="34" charset="0"/>
            </a:endParaRPr>
          </a:p>
        </p:txBody>
      </p:sp>
      <p:sp>
        <p:nvSpPr>
          <p:cNvPr id="3" name="Arrow: Down 2">
            <a:extLst>
              <a:ext uri="{FF2B5EF4-FFF2-40B4-BE49-F238E27FC236}">
                <a16:creationId xmlns:a16="http://schemas.microsoft.com/office/drawing/2014/main" id="{12324771-A78C-9C90-3BFA-3BF09EC6D1A6}"/>
              </a:ext>
            </a:extLst>
          </p:cNvPr>
          <p:cNvSpPr/>
          <p:nvPr/>
        </p:nvSpPr>
        <p:spPr>
          <a:xfrm>
            <a:off x="11329933" y="5358211"/>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v-LV">
              <a:latin typeface="Trebuchet MS" panose="020B0603020202020204" pitchFamily="34" charset="0"/>
            </a:endParaRPr>
          </a:p>
        </p:txBody>
      </p:sp>
      <p:sp>
        <p:nvSpPr>
          <p:cNvPr id="6" name="Tekstlodziņš 116">
            <a:extLst>
              <a:ext uri="{FF2B5EF4-FFF2-40B4-BE49-F238E27FC236}">
                <a16:creationId xmlns:a16="http://schemas.microsoft.com/office/drawing/2014/main" id="{11DB21DA-9667-B2C1-4C48-83C82CC098B7}"/>
              </a:ext>
            </a:extLst>
          </p:cNvPr>
          <p:cNvSpPr txBox="1"/>
          <p:nvPr/>
        </p:nvSpPr>
        <p:spPr>
          <a:xfrm>
            <a:off x="9342947" y="5548619"/>
            <a:ext cx="2433392" cy="235737"/>
          </a:xfrm>
          <a:prstGeom prst="rect">
            <a:avLst/>
          </a:prstGeom>
          <a:noFill/>
        </p:spPr>
        <p:txBody>
          <a:bodyPr wrap="square" lIns="0" tIns="0" rIns="0" bIns="0" rtlCol="0">
            <a:noAutofit/>
          </a:bodyPr>
          <a:lstStyle/>
          <a:p>
            <a:pPr algn="ctr"/>
            <a:r>
              <a:rPr lang="lv-LV" sz="1000" b="1">
                <a:solidFill>
                  <a:schemeClr val="tx1">
                    <a:lumMod val="75000"/>
                    <a:lumOff val="25000"/>
                  </a:schemeClr>
                </a:solidFill>
                <a:latin typeface="Verdana" panose="020B0604030504040204" pitchFamily="34" charset="0"/>
                <a:ea typeface="Verdana" panose="020B0604030504040204" pitchFamily="34" charset="0"/>
              </a:rPr>
              <a:t>ERAF </a:t>
            </a:r>
          </a:p>
          <a:p>
            <a:pPr algn="ctr"/>
            <a:r>
              <a:rPr lang="lv-LV" sz="1000" b="1">
                <a:solidFill>
                  <a:schemeClr val="tx1">
                    <a:lumMod val="75000"/>
                    <a:lumOff val="25000"/>
                  </a:schemeClr>
                </a:solidFill>
                <a:latin typeface="Verdana" panose="020B0604030504040204" pitchFamily="34" charset="0"/>
                <a:ea typeface="Verdana" panose="020B0604030504040204" pitchFamily="34" charset="0"/>
              </a:rPr>
              <a:t>Pieejams  komersantiem 2024.gadā</a:t>
            </a:r>
          </a:p>
        </p:txBody>
      </p:sp>
    </p:spTree>
    <p:extLst>
      <p:ext uri="{BB962C8B-B14F-4D97-AF65-F5344CB8AC3E}">
        <p14:creationId xmlns:p14="http://schemas.microsoft.com/office/powerpoint/2010/main" val="206758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B25C4B-0559-3135-3FD6-EA1EA6373F5A}"/>
              </a:ext>
            </a:extLst>
          </p:cNvPr>
          <p:cNvSpPr/>
          <p:nvPr/>
        </p:nvSpPr>
        <p:spPr>
          <a:xfrm>
            <a:off x="5392322" y="1521442"/>
            <a:ext cx="6404179" cy="3971290"/>
          </a:xfrm>
          <a:prstGeom prst="rect">
            <a:avLst/>
          </a:prstGeom>
          <a:solidFill>
            <a:srgbClr val="9BC2C7">
              <a:alpha val="26000"/>
            </a:srgb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a:p>
        </p:txBody>
      </p:sp>
      <p:sp>
        <p:nvSpPr>
          <p:cNvPr id="4" name="Content Placeholder 2">
            <a:extLst>
              <a:ext uri="{FF2B5EF4-FFF2-40B4-BE49-F238E27FC236}">
                <a16:creationId xmlns:a16="http://schemas.microsoft.com/office/drawing/2014/main" id="{D95C3CDA-650C-467C-FB0F-770545BDC259}"/>
              </a:ext>
            </a:extLst>
          </p:cNvPr>
          <p:cNvSpPr txBox="1">
            <a:spLocks/>
          </p:cNvSpPr>
          <p:nvPr/>
        </p:nvSpPr>
        <p:spPr>
          <a:xfrm>
            <a:off x="6110059" y="-9679"/>
            <a:ext cx="6096000" cy="6678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lv-LV"/>
          </a:p>
        </p:txBody>
      </p:sp>
      <p:sp>
        <p:nvSpPr>
          <p:cNvPr id="27" name="Rectangle 26">
            <a:extLst>
              <a:ext uri="{FF2B5EF4-FFF2-40B4-BE49-F238E27FC236}">
                <a16:creationId xmlns:a16="http://schemas.microsoft.com/office/drawing/2014/main" id="{8CC5DE4F-F172-0F40-1807-2A593F5EC73B}"/>
              </a:ext>
            </a:extLst>
          </p:cNvPr>
          <p:cNvSpPr/>
          <p:nvPr/>
        </p:nvSpPr>
        <p:spPr>
          <a:xfrm>
            <a:off x="4492186" y="4497555"/>
            <a:ext cx="3220177" cy="2987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Oval 31" descr="Inbox Check with solid fill">
            <a:extLst>
              <a:ext uri="{FF2B5EF4-FFF2-40B4-BE49-F238E27FC236}">
                <a16:creationId xmlns:a16="http://schemas.microsoft.com/office/drawing/2014/main" id="{5D18824C-A7F4-32AC-1F44-CF1DEFEA1802}"/>
              </a:ext>
            </a:extLst>
          </p:cNvPr>
          <p:cNvSpPr/>
          <p:nvPr/>
        </p:nvSpPr>
        <p:spPr>
          <a:xfrm>
            <a:off x="478883" y="716821"/>
            <a:ext cx="821533" cy="805881"/>
          </a:xfrm>
          <a:prstGeom prst="ellipse">
            <a:avLst/>
          </a:prstGeom>
          <a:blipFill>
            <a:blip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TextBox 33">
            <a:extLst>
              <a:ext uri="{FF2B5EF4-FFF2-40B4-BE49-F238E27FC236}">
                <a16:creationId xmlns:a16="http://schemas.microsoft.com/office/drawing/2014/main" id="{0CD4E1E1-F06E-8209-3B58-4581816EA17A}"/>
              </a:ext>
            </a:extLst>
          </p:cNvPr>
          <p:cNvSpPr txBox="1"/>
          <p:nvPr/>
        </p:nvSpPr>
        <p:spPr>
          <a:xfrm>
            <a:off x="1411124" y="907837"/>
            <a:ext cx="8895255" cy="369332"/>
          </a:xfrm>
          <a:prstGeom prst="rect">
            <a:avLst/>
          </a:prstGeom>
          <a:noFill/>
        </p:spPr>
        <p:txBody>
          <a:bodyPr wrap="square">
            <a:spAutoFit/>
          </a:bodyPr>
          <a:lstStyle/>
          <a:p>
            <a:pPr defTabSz="410751" hangingPunct="0">
              <a:defRPr/>
            </a:pPr>
            <a:r>
              <a:rPr lang="lv-LV" b="1">
                <a:solidFill>
                  <a:schemeClr val="tx2">
                    <a:lumMod val="75000"/>
                  </a:schemeClr>
                </a:solidFill>
                <a:latin typeface="Verdana" panose="020B0604030504040204" pitchFamily="34" charset="0"/>
                <a:ea typeface="Verdana" panose="020B0604030504040204" pitchFamily="34" charset="0"/>
              </a:rPr>
              <a:t>ATBALSTS PROCESU DIGITALIZĀCIJAI KOMERCDARBĪBĀ</a:t>
            </a:r>
            <a:endParaRPr lang="en-LV" b="1">
              <a:solidFill>
                <a:schemeClr val="tx2">
                  <a:lumMod val="75000"/>
                </a:schemeClr>
              </a:solidFill>
              <a:latin typeface="Verdana" panose="020B0604030504040204" pitchFamily="34" charset="0"/>
              <a:ea typeface="Verdana" panose="020B0604030504040204" pitchFamily="34" charset="0"/>
              <a:sym typeface="Helvetica Neue"/>
            </a:endParaRPr>
          </a:p>
        </p:txBody>
      </p:sp>
      <p:sp>
        <p:nvSpPr>
          <p:cNvPr id="35" name="Oval 34" descr="Piggy Bank with solid fill">
            <a:extLst>
              <a:ext uri="{FF2B5EF4-FFF2-40B4-BE49-F238E27FC236}">
                <a16:creationId xmlns:a16="http://schemas.microsoft.com/office/drawing/2014/main" id="{80F4DCB0-7653-A7AE-4D1C-EE2D4C1309A1}"/>
              </a:ext>
            </a:extLst>
          </p:cNvPr>
          <p:cNvSpPr/>
          <p:nvPr/>
        </p:nvSpPr>
        <p:spPr>
          <a:xfrm>
            <a:off x="478883" y="1816701"/>
            <a:ext cx="821532" cy="805881"/>
          </a:xfrm>
          <a:prstGeom prst="ellipse">
            <a:avLst/>
          </a:prstGeom>
          <a:blipFill>
            <a:blip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TextBox 36">
            <a:extLst>
              <a:ext uri="{FF2B5EF4-FFF2-40B4-BE49-F238E27FC236}">
                <a16:creationId xmlns:a16="http://schemas.microsoft.com/office/drawing/2014/main" id="{290ABF6B-84AE-19BA-F7E0-719749333919}"/>
              </a:ext>
            </a:extLst>
          </p:cNvPr>
          <p:cNvSpPr txBox="1"/>
          <p:nvPr/>
        </p:nvSpPr>
        <p:spPr>
          <a:xfrm>
            <a:off x="1544351" y="2048826"/>
            <a:ext cx="2586741" cy="341632"/>
          </a:xfrm>
          <a:prstGeom prst="rect">
            <a:avLst/>
          </a:prstGeom>
          <a:noFill/>
        </p:spPr>
        <p:txBody>
          <a:bodyPr wrap="square">
            <a:spAutoFit/>
          </a:bodyPr>
          <a:lstStyle/>
          <a:p>
            <a:pPr marL="0" lvl="0" indent="0" algn="l" defTabSz="800100">
              <a:lnSpc>
                <a:spcPct val="90000"/>
              </a:lnSpc>
              <a:spcBef>
                <a:spcPct val="0"/>
              </a:spcBef>
              <a:spcAft>
                <a:spcPct val="10000"/>
              </a:spcAft>
              <a:buNone/>
            </a:pPr>
            <a:r>
              <a:rPr lang="lv-LV" b="1">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sym typeface="Helvetica Neue"/>
              </a:rPr>
              <a:t>40</a:t>
            </a:r>
            <a:r>
              <a:rPr lang="lv-LV" sz="1800" b="1" kern="120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sym typeface="Helvetica Neue"/>
              </a:rPr>
              <a:t> milj. EUR (AF)</a:t>
            </a:r>
          </a:p>
        </p:txBody>
      </p:sp>
      <p:sp>
        <p:nvSpPr>
          <p:cNvPr id="38" name="Oval 37" descr="Business Growth with solid fill">
            <a:extLst>
              <a:ext uri="{FF2B5EF4-FFF2-40B4-BE49-F238E27FC236}">
                <a16:creationId xmlns:a16="http://schemas.microsoft.com/office/drawing/2014/main" id="{07868A28-37C9-F9C3-A205-3DB4E5A7CFDC}"/>
              </a:ext>
            </a:extLst>
          </p:cNvPr>
          <p:cNvSpPr/>
          <p:nvPr/>
        </p:nvSpPr>
        <p:spPr>
          <a:xfrm>
            <a:off x="534990" y="2861279"/>
            <a:ext cx="765426" cy="766412"/>
          </a:xfrm>
          <a:prstGeom prst="ellipse">
            <a:avLst/>
          </a:prstGeom>
          <a:blipFill>
            <a:blip r:embed="rId7">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TextBox 39">
            <a:extLst>
              <a:ext uri="{FF2B5EF4-FFF2-40B4-BE49-F238E27FC236}">
                <a16:creationId xmlns:a16="http://schemas.microsoft.com/office/drawing/2014/main" id="{DA19164A-F093-804A-7D8F-6E58E03ED8B9}"/>
              </a:ext>
            </a:extLst>
          </p:cNvPr>
          <p:cNvSpPr txBox="1"/>
          <p:nvPr/>
        </p:nvSpPr>
        <p:spPr>
          <a:xfrm>
            <a:off x="1325626" y="2788592"/>
            <a:ext cx="3403212" cy="1975926"/>
          </a:xfrm>
          <a:prstGeom prst="rect">
            <a:avLst/>
          </a:prstGeom>
          <a:noFill/>
        </p:spPr>
        <p:txBody>
          <a:bodyPr wrap="square">
            <a:spAutoFit/>
          </a:bodyPr>
          <a:lstStyle/>
          <a:p>
            <a:pPr marL="285750" indent="-285750" defTabSz="800100">
              <a:lnSpc>
                <a:spcPct val="90000"/>
              </a:lnSpc>
              <a:spcBef>
                <a:spcPct val="0"/>
              </a:spcBef>
              <a:spcAft>
                <a:spcPct val="10000"/>
              </a:spcAft>
              <a:buFont typeface="Courier New" panose="02070309020205020404" pitchFamily="49" charset="0"/>
              <a:buChar char="o"/>
            </a:pPr>
            <a:r>
              <a:rPr lang="lv-LV">
                <a:solidFill>
                  <a:schemeClr val="tx2">
                    <a:lumMod val="75000"/>
                  </a:schemeClr>
                </a:solidFill>
                <a:latin typeface="Verdana" panose="020B0604030504040204" pitchFamily="34" charset="0"/>
                <a:ea typeface="Verdana" panose="020B0604030504040204" pitchFamily="34" charset="0"/>
              </a:rPr>
              <a:t>MVU</a:t>
            </a:r>
          </a:p>
          <a:p>
            <a:pPr marL="285750" indent="-285750" defTabSz="800100">
              <a:lnSpc>
                <a:spcPct val="90000"/>
              </a:lnSpc>
              <a:spcBef>
                <a:spcPct val="0"/>
              </a:spcBef>
              <a:spcAft>
                <a:spcPct val="10000"/>
              </a:spcAft>
              <a:buFont typeface="Courier New" panose="02070309020205020404" pitchFamily="49" charset="0"/>
              <a:buChar char="o"/>
            </a:pPr>
            <a:r>
              <a:rPr lang="lv-LV">
                <a:solidFill>
                  <a:schemeClr val="tx2">
                    <a:lumMod val="75000"/>
                  </a:schemeClr>
                </a:solidFill>
                <a:latin typeface="Verdana" panose="020B0604030504040204" pitchFamily="34" charset="0"/>
                <a:ea typeface="Verdana" panose="020B0604030504040204" pitchFamily="34" charset="0"/>
              </a:rPr>
              <a:t>Lielie komersanti</a:t>
            </a:r>
          </a:p>
          <a:p>
            <a:pPr marL="285750" indent="-285750" defTabSz="800100">
              <a:lnSpc>
                <a:spcPct val="90000"/>
              </a:lnSpc>
              <a:spcBef>
                <a:spcPct val="0"/>
              </a:spcBef>
              <a:spcAft>
                <a:spcPct val="10000"/>
              </a:spcAft>
              <a:buFont typeface="Courier New" panose="02070309020205020404" pitchFamily="49" charset="0"/>
              <a:buChar char="o"/>
            </a:pPr>
            <a:r>
              <a:rPr lang="lv-LV">
                <a:solidFill>
                  <a:schemeClr val="tx2">
                    <a:lumMod val="75000"/>
                  </a:schemeClr>
                </a:solidFill>
                <a:latin typeface="Verdana" panose="020B0604030504040204" pitchFamily="34" charset="0"/>
                <a:ea typeface="Verdana" panose="020B0604030504040204" pitchFamily="34" charset="0"/>
              </a:rPr>
              <a:t>Biedrības, nodibinājumi (pārstāv komersantus)</a:t>
            </a:r>
          </a:p>
          <a:p>
            <a:pPr marL="285750" indent="-285750" defTabSz="800100">
              <a:lnSpc>
                <a:spcPct val="90000"/>
              </a:lnSpc>
              <a:spcBef>
                <a:spcPct val="0"/>
              </a:spcBef>
              <a:spcAft>
                <a:spcPct val="10000"/>
              </a:spcAft>
              <a:buFont typeface="Courier New" panose="02070309020205020404" pitchFamily="49" charset="0"/>
              <a:buChar char="o"/>
            </a:pPr>
            <a:r>
              <a:rPr lang="lv-LV">
                <a:solidFill>
                  <a:schemeClr val="tx2">
                    <a:lumMod val="75000"/>
                  </a:schemeClr>
                </a:solidFill>
                <a:latin typeface="Verdana" panose="020B0604030504040204" pitchFamily="34" charset="0"/>
                <a:ea typeface="Verdana" panose="020B0604030504040204" pitchFamily="34" charset="0"/>
              </a:rPr>
              <a:t>Pētniecības organizācijas</a:t>
            </a:r>
          </a:p>
          <a:p>
            <a:pPr marL="285750" indent="-285750" defTabSz="800100">
              <a:lnSpc>
                <a:spcPct val="90000"/>
              </a:lnSpc>
              <a:spcBef>
                <a:spcPct val="0"/>
              </a:spcBef>
              <a:spcAft>
                <a:spcPct val="10000"/>
              </a:spcAft>
              <a:buFont typeface="Courier New" panose="02070309020205020404" pitchFamily="49" charset="0"/>
              <a:buChar char="o"/>
            </a:pPr>
            <a:endParaRPr lang="lv-LV">
              <a:solidFill>
                <a:schemeClr val="tx2">
                  <a:lumMod val="75000"/>
                </a:schemeClr>
              </a:solidFill>
              <a:latin typeface="Verdana" panose="020B0604030504040204" pitchFamily="34" charset="0"/>
              <a:ea typeface="Verdana" panose="020B0604030504040204" pitchFamily="34" charset="0"/>
            </a:endParaRPr>
          </a:p>
          <a:p>
            <a:pPr marL="285750" indent="-285750" defTabSz="800100">
              <a:lnSpc>
                <a:spcPct val="90000"/>
              </a:lnSpc>
              <a:spcBef>
                <a:spcPct val="0"/>
              </a:spcBef>
              <a:spcAft>
                <a:spcPct val="10000"/>
              </a:spcAft>
              <a:buFont typeface="Courier New" panose="02070309020205020404" pitchFamily="49" charset="0"/>
              <a:buChar char="o"/>
            </a:pPr>
            <a:r>
              <a:rPr lang="lv-LV" sz="1800">
                <a:solidFill>
                  <a:schemeClr val="tx2">
                    <a:lumMod val="75000"/>
                  </a:schemeClr>
                </a:solidFill>
                <a:latin typeface="Verdana" panose="020B0604030504040204" pitchFamily="34" charset="0"/>
                <a:ea typeface="Verdana" panose="020B0604030504040204" pitchFamily="34" charset="0"/>
              </a:rPr>
              <a:t>Atbalstu sniedz: </a:t>
            </a:r>
            <a:r>
              <a:rPr lang="lv-LV" sz="1800" b="1">
                <a:solidFill>
                  <a:schemeClr val="tx2">
                    <a:lumMod val="75000"/>
                  </a:schemeClr>
                </a:solidFill>
                <a:latin typeface="Verdana" panose="020B0604030504040204" pitchFamily="34" charset="0"/>
                <a:ea typeface="Verdana" panose="020B0604030504040204" pitchFamily="34" charset="0"/>
              </a:rPr>
              <a:t>LIAA</a:t>
            </a:r>
          </a:p>
        </p:txBody>
      </p:sp>
      <p:sp>
        <p:nvSpPr>
          <p:cNvPr id="43" name="TextBox 42">
            <a:extLst>
              <a:ext uri="{FF2B5EF4-FFF2-40B4-BE49-F238E27FC236}">
                <a16:creationId xmlns:a16="http://schemas.microsoft.com/office/drawing/2014/main" id="{6D6C582B-3F6C-58AD-E645-E05FF67CD321}"/>
              </a:ext>
            </a:extLst>
          </p:cNvPr>
          <p:cNvSpPr txBox="1"/>
          <p:nvPr/>
        </p:nvSpPr>
        <p:spPr>
          <a:xfrm>
            <a:off x="5540072" y="2185661"/>
            <a:ext cx="6223505" cy="3434786"/>
          </a:xfrm>
          <a:prstGeom prst="rect">
            <a:avLst/>
          </a:prstGeom>
          <a:noFill/>
        </p:spPr>
        <p:txBody>
          <a:bodyPr wrap="square">
            <a:spAutoFit/>
          </a:bodyPr>
          <a:lstStyle/>
          <a:p>
            <a:pPr marL="285750" indent="-285750" algn="just" defTabSz="800100">
              <a:lnSpc>
                <a:spcPct val="90000"/>
              </a:lnSpc>
              <a:spcBef>
                <a:spcPct val="0"/>
              </a:spcBef>
              <a:spcAft>
                <a:spcPct val="10000"/>
              </a:spcAft>
              <a:buFont typeface="Wingdings" panose="05000000000000000000" pitchFamily="2" charset="2"/>
              <a:buChar char="ü"/>
            </a:pPr>
            <a:r>
              <a:rPr lang="lv-LV" sz="1300" kern="1200">
                <a:latin typeface="Verdana" panose="020B0604030504040204" pitchFamily="34" charset="0"/>
                <a:ea typeface="Verdana" panose="020B0604030504040204" pitchFamily="34" charset="0"/>
                <a:cs typeface="Verdana" panose="020B0604030504040204" pitchFamily="34" charset="0"/>
              </a:rPr>
              <a:t>Attiecināmās izmaksas LIAA – personāla atl</a:t>
            </a:r>
            <a:r>
              <a:rPr lang="lv-LV" sz="1300">
                <a:latin typeface="Verdana" panose="020B0604030504040204" pitchFamily="34" charset="0"/>
                <a:ea typeface="Verdana" panose="020B0604030504040204" pitchFamily="34" charset="0"/>
                <a:cs typeface="Verdana" panose="020B0604030504040204" pitchFamily="34" charset="0"/>
              </a:rPr>
              <a:t>īdzība, darba vietas nodrošināšana, informatīvie pasākumi, gala labuma guvēju datu pārbaude, Business.gov.lv izstrāde un uzturēšana</a:t>
            </a:r>
          </a:p>
          <a:p>
            <a:pPr marL="285750" indent="-285750" algn="just" defTabSz="800100">
              <a:lnSpc>
                <a:spcPct val="90000"/>
              </a:lnSpc>
              <a:spcBef>
                <a:spcPct val="0"/>
              </a:spcBef>
              <a:spcAft>
                <a:spcPct val="10000"/>
              </a:spcAft>
              <a:buFont typeface="Wingdings" panose="05000000000000000000" pitchFamily="2" charset="2"/>
              <a:buChar char="ü"/>
            </a:pPr>
            <a:r>
              <a:rPr lang="lv-LV" sz="1300" kern="1200">
                <a:latin typeface="Verdana" panose="020B0604030504040204" pitchFamily="34" charset="0"/>
                <a:ea typeface="Verdana" panose="020B0604030504040204" pitchFamily="34" charset="0"/>
                <a:cs typeface="Verdana" panose="020B0604030504040204" pitchFamily="34" charset="0"/>
              </a:rPr>
              <a:t>Attiecināmās izmaksas </a:t>
            </a:r>
            <a:r>
              <a:rPr lang="lv-LV" sz="1300" err="1">
                <a:latin typeface="Verdana" panose="020B0604030504040204" pitchFamily="34" charset="0"/>
                <a:ea typeface="Verdana" panose="020B0604030504040204" pitchFamily="34" charset="0"/>
                <a:cs typeface="Verdana" panose="020B0604030504040204" pitchFamily="34" charset="0"/>
              </a:rPr>
              <a:t>mērķgrupai</a:t>
            </a:r>
            <a:r>
              <a:rPr lang="lv-LV" sz="1300">
                <a:latin typeface="Verdana" panose="020B0604030504040204" pitchFamily="34" charset="0"/>
                <a:ea typeface="Verdana" panose="020B0604030504040204" pitchFamily="34" charset="0"/>
                <a:cs typeface="Verdana" panose="020B0604030504040204" pitchFamily="34" charset="0"/>
              </a:rPr>
              <a:t> – gatavo risinājumu, aparatūras, sensoru, iekārtu, programmatūras tehnoloģiju infrastruktūras iegāde, uzstādīšana, pielāgošana, konsultācijas</a:t>
            </a:r>
          </a:p>
          <a:p>
            <a:pPr algn="just" defTabSz="800100">
              <a:lnSpc>
                <a:spcPct val="90000"/>
              </a:lnSpc>
              <a:spcBef>
                <a:spcPct val="0"/>
              </a:spcBef>
              <a:spcAft>
                <a:spcPct val="10000"/>
              </a:spcAft>
            </a:pPr>
            <a:endParaRPr lang="lv-LV" sz="1300" kern="1200">
              <a:latin typeface="Verdana" panose="020B0604030504040204" pitchFamily="34" charset="0"/>
              <a:ea typeface="Verdana" panose="020B0604030504040204" pitchFamily="34" charset="0"/>
              <a:cs typeface="Verdana" panose="020B0604030504040204" pitchFamily="34" charset="0"/>
            </a:endParaRPr>
          </a:p>
          <a:p>
            <a:pPr marL="0" lvl="0" indent="0" defTabSz="800100">
              <a:lnSpc>
                <a:spcPct val="90000"/>
              </a:lnSpc>
              <a:spcBef>
                <a:spcPct val="0"/>
              </a:spcBef>
              <a:spcAft>
                <a:spcPct val="10000"/>
              </a:spcAft>
              <a:buFont typeface="Wingdings" panose="05000000000000000000" pitchFamily="2" charset="2"/>
              <a:buNone/>
            </a:pPr>
            <a:r>
              <a:rPr lang="lv-LV" sz="1300" b="1">
                <a:latin typeface="Verdana" panose="020B0604030504040204" pitchFamily="34" charset="0"/>
                <a:ea typeface="Verdana" panose="020B0604030504040204" pitchFamily="34" charset="0"/>
                <a:cs typeface="Verdana" panose="020B0604030504040204" pitchFamily="34" charset="0"/>
              </a:rPr>
              <a:t>Granta sadalījums:</a:t>
            </a:r>
          </a:p>
          <a:p>
            <a:pPr algn="just"/>
            <a:r>
              <a:rPr lang="lv-LV" sz="1300">
                <a:latin typeface="Verdana" panose="020B0604030504040204" pitchFamily="34" charset="0"/>
                <a:ea typeface="Verdana" panose="020B0604030504040204" pitchFamily="34" charset="0"/>
              </a:rPr>
              <a:t>- </a:t>
            </a:r>
            <a:r>
              <a:rPr lang="lv-LV" sz="1300" b="1">
                <a:latin typeface="Verdana" panose="020B0604030504040204" pitchFamily="34" charset="0"/>
                <a:ea typeface="Verdana" panose="020B0604030504040204" pitchFamily="34" charset="0"/>
              </a:rPr>
              <a:t>mazais </a:t>
            </a:r>
            <a:r>
              <a:rPr lang="lv-LV" sz="1300" b="1" err="1">
                <a:latin typeface="Verdana" panose="020B0604030504040204" pitchFamily="34" charset="0"/>
                <a:ea typeface="Verdana" panose="020B0604030504040204" pitchFamily="34" charset="0"/>
              </a:rPr>
              <a:t>vaučeris</a:t>
            </a:r>
            <a:r>
              <a:rPr lang="lv-LV" sz="1300" b="1">
                <a:latin typeface="Verdana" panose="020B0604030504040204" pitchFamily="34" charset="0"/>
                <a:ea typeface="Verdana" panose="020B0604030504040204" pitchFamily="34" charset="0"/>
              </a:rPr>
              <a:t> </a:t>
            </a:r>
            <a:r>
              <a:rPr lang="lv-LV" sz="1300">
                <a:latin typeface="Verdana" panose="020B0604030504040204" pitchFamily="34" charset="0"/>
                <a:ea typeface="Verdana" panose="020B0604030504040204" pitchFamily="34" charset="0"/>
              </a:rPr>
              <a:t>1 milj. (mikro un mazajam komersantam) līdz  5 tūkst. EUR,</a:t>
            </a:r>
          </a:p>
          <a:p>
            <a:pPr marL="285750" indent="-285750" algn="just">
              <a:buFontTx/>
              <a:buChar char="-"/>
            </a:pPr>
            <a:r>
              <a:rPr lang="lv-LV" sz="1300" b="1">
                <a:latin typeface="Verdana" panose="020B0604030504040204" pitchFamily="34" charset="0"/>
                <a:ea typeface="Verdana" panose="020B0604030504040204" pitchFamily="34" charset="0"/>
              </a:rPr>
              <a:t>lielais </a:t>
            </a:r>
            <a:r>
              <a:rPr lang="lv-LV" sz="1300" b="1" err="1">
                <a:latin typeface="Verdana" panose="020B0604030504040204" pitchFamily="34" charset="0"/>
                <a:ea typeface="Verdana" panose="020B0604030504040204" pitchFamily="34" charset="0"/>
              </a:rPr>
              <a:t>vaučeris</a:t>
            </a:r>
            <a:r>
              <a:rPr lang="lv-LV" sz="1300" b="1">
                <a:latin typeface="Verdana" panose="020B0604030504040204" pitchFamily="34" charset="0"/>
                <a:ea typeface="Verdana" panose="020B0604030504040204" pitchFamily="34" charset="0"/>
              </a:rPr>
              <a:t> </a:t>
            </a:r>
            <a:r>
              <a:rPr lang="lv-LV" sz="1300">
                <a:latin typeface="Verdana" panose="020B0604030504040204" pitchFamily="34" charset="0"/>
                <a:ea typeface="Verdana" panose="020B0604030504040204" pitchFamily="34" charset="0"/>
              </a:rPr>
              <a:t>36 milj. EUR (MVU, lielie komersanti, NVO, valsts kapitālsabiedrības) līdz 100 tūkst. EUR vienam gala labuma guvējam),</a:t>
            </a:r>
          </a:p>
          <a:p>
            <a:pPr marL="285750" indent="-285750" algn="just">
              <a:buFontTx/>
              <a:buChar char="-"/>
            </a:pPr>
            <a:r>
              <a:rPr lang="lv-LV" sz="1300">
                <a:latin typeface="Verdana" panose="020B0604030504040204" pitchFamily="34" charset="0"/>
                <a:ea typeface="Verdana" panose="020B0604030504040204" pitchFamily="34" charset="0"/>
              </a:rPr>
              <a:t>LIAA – 2.5 milj. EUR (projekta personāla atlīdzības un administrēšanas izmaksas no ANM finansējuma),</a:t>
            </a:r>
          </a:p>
          <a:p>
            <a:pPr marL="285750" indent="-285750" algn="just">
              <a:buFontTx/>
              <a:buChar char="-"/>
            </a:pPr>
            <a:r>
              <a:rPr lang="lv-LV" sz="1300">
                <a:latin typeface="Verdana" panose="020B0604030504040204" pitchFamily="34" charset="0"/>
                <a:ea typeface="Verdana" panose="020B0604030504040204" pitchFamily="34" charset="0"/>
              </a:rPr>
              <a:t>Biedrība un nodibinājums - 0,5 milj. EUR.</a:t>
            </a:r>
          </a:p>
          <a:p>
            <a:pPr marL="0" lvl="0" indent="0" defTabSz="800100">
              <a:lnSpc>
                <a:spcPct val="90000"/>
              </a:lnSpc>
              <a:spcBef>
                <a:spcPct val="0"/>
              </a:spcBef>
              <a:spcAft>
                <a:spcPct val="10000"/>
              </a:spcAft>
              <a:buFont typeface="Wingdings" panose="05000000000000000000" pitchFamily="2" charset="2"/>
              <a:buNone/>
            </a:pPr>
            <a:endParaRPr lang="lv-LV" sz="1600" kern="1200">
              <a:solidFill>
                <a:srgbClr val="A5A5A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66" name="Laika grafiks" title="Laika grafiks">
            <a:extLst>
              <a:ext uri="{FF2B5EF4-FFF2-40B4-BE49-F238E27FC236}">
                <a16:creationId xmlns:a16="http://schemas.microsoft.com/office/drawing/2014/main" id="{7D4BF811-5350-699A-47F0-5033FA2E1E52}"/>
              </a:ext>
            </a:extLst>
          </p:cNvPr>
          <p:cNvGrpSpPr/>
          <p:nvPr/>
        </p:nvGrpSpPr>
        <p:grpSpPr>
          <a:xfrm>
            <a:off x="792831" y="6065819"/>
            <a:ext cx="11026641" cy="604712"/>
            <a:chOff x="418011" y="5519804"/>
            <a:chExt cx="8560472" cy="865889"/>
          </a:xfrm>
        </p:grpSpPr>
        <p:grpSp>
          <p:nvGrpSpPr>
            <p:cNvPr id="67" name="Grupa 11" title="Laika grafiks">
              <a:extLst>
                <a:ext uri="{FF2B5EF4-FFF2-40B4-BE49-F238E27FC236}">
                  <a16:creationId xmlns:a16="http://schemas.microsoft.com/office/drawing/2014/main" id="{AF312BEB-29DA-1089-8791-1CA8541C8B12}"/>
                </a:ext>
              </a:extLst>
            </p:cNvPr>
            <p:cNvGrpSpPr/>
            <p:nvPr/>
          </p:nvGrpSpPr>
          <p:grpSpPr>
            <a:xfrm>
              <a:off x="418011" y="5519804"/>
              <a:ext cx="8560472" cy="165471"/>
              <a:chOff x="418011" y="3346265"/>
              <a:chExt cx="8560472" cy="165471"/>
            </a:xfrm>
          </p:grpSpPr>
          <p:cxnSp>
            <p:nvCxnSpPr>
              <p:cNvPr id="82" name="Taisnās bultiņas savienotājs 3">
                <a:extLst>
                  <a:ext uri="{FF2B5EF4-FFF2-40B4-BE49-F238E27FC236}">
                    <a16:creationId xmlns:a16="http://schemas.microsoft.com/office/drawing/2014/main" id="{0D6631BA-C868-5532-49D7-61AFF96625A8}"/>
                  </a:ext>
                </a:extLst>
              </p:cNvPr>
              <p:cNvCxnSpPr>
                <a:cxnSpLocks/>
              </p:cNvCxnSpPr>
              <p:nvPr/>
            </p:nvCxnSpPr>
            <p:spPr>
              <a:xfrm>
                <a:off x="418011" y="3429000"/>
                <a:ext cx="85604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Taisns savienotājs 29">
                <a:extLst>
                  <a:ext uri="{FF2B5EF4-FFF2-40B4-BE49-F238E27FC236}">
                    <a16:creationId xmlns:a16="http://schemas.microsoft.com/office/drawing/2014/main" id="{3EDD581B-7C8F-5C9F-A343-D495CB2FD457}"/>
                  </a:ext>
                </a:extLst>
              </p:cNvPr>
              <p:cNvCxnSpPr>
                <a:cxnSpLocks/>
              </p:cNvCxnSpPr>
              <p:nvPr/>
            </p:nvCxnSpPr>
            <p:spPr>
              <a:xfrm>
                <a:off x="106747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4" name="Taisns savienotājs 34">
                <a:extLst>
                  <a:ext uri="{FF2B5EF4-FFF2-40B4-BE49-F238E27FC236}">
                    <a16:creationId xmlns:a16="http://schemas.microsoft.com/office/drawing/2014/main" id="{AE67F663-AC6A-114B-92B4-209C4F691F7F}"/>
                  </a:ext>
                </a:extLst>
              </p:cNvPr>
              <p:cNvCxnSpPr>
                <a:cxnSpLocks/>
              </p:cNvCxnSpPr>
              <p:nvPr/>
            </p:nvCxnSpPr>
            <p:spPr>
              <a:xfrm>
                <a:off x="171486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5" name="Taisns savienotājs 35">
                <a:extLst>
                  <a:ext uri="{FF2B5EF4-FFF2-40B4-BE49-F238E27FC236}">
                    <a16:creationId xmlns:a16="http://schemas.microsoft.com/office/drawing/2014/main" id="{1CABE83C-E412-77FE-A810-483F75FECC4D}"/>
                  </a:ext>
                </a:extLst>
              </p:cNvPr>
              <p:cNvCxnSpPr>
                <a:cxnSpLocks/>
              </p:cNvCxnSpPr>
              <p:nvPr/>
            </p:nvCxnSpPr>
            <p:spPr>
              <a:xfrm>
                <a:off x="2362260"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6" name="Taisns savienotājs 36">
                <a:extLst>
                  <a:ext uri="{FF2B5EF4-FFF2-40B4-BE49-F238E27FC236}">
                    <a16:creationId xmlns:a16="http://schemas.microsoft.com/office/drawing/2014/main" id="{FD124CCB-343D-18E1-0511-42BB07C1DE52}"/>
                  </a:ext>
                </a:extLst>
              </p:cNvPr>
              <p:cNvCxnSpPr>
                <a:cxnSpLocks/>
              </p:cNvCxnSpPr>
              <p:nvPr/>
            </p:nvCxnSpPr>
            <p:spPr>
              <a:xfrm>
                <a:off x="3009652"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7" name="Taisns savienotājs 37">
                <a:extLst>
                  <a:ext uri="{FF2B5EF4-FFF2-40B4-BE49-F238E27FC236}">
                    <a16:creationId xmlns:a16="http://schemas.microsoft.com/office/drawing/2014/main" id="{863387E7-9B95-78E3-2453-B354DBDB4984}"/>
                  </a:ext>
                </a:extLst>
              </p:cNvPr>
              <p:cNvCxnSpPr>
                <a:cxnSpLocks/>
              </p:cNvCxnSpPr>
              <p:nvPr/>
            </p:nvCxnSpPr>
            <p:spPr>
              <a:xfrm>
                <a:off x="3657044"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8" name="Taisns savienotājs 38">
                <a:extLst>
                  <a:ext uri="{FF2B5EF4-FFF2-40B4-BE49-F238E27FC236}">
                    <a16:creationId xmlns:a16="http://schemas.microsoft.com/office/drawing/2014/main" id="{B3E2E911-1C15-32CC-527C-CEC79E383A9F}"/>
                  </a:ext>
                </a:extLst>
              </p:cNvPr>
              <p:cNvCxnSpPr>
                <a:cxnSpLocks/>
              </p:cNvCxnSpPr>
              <p:nvPr/>
            </p:nvCxnSpPr>
            <p:spPr>
              <a:xfrm>
                <a:off x="430443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9" name="Taisns savienotājs 44">
                <a:extLst>
                  <a:ext uri="{FF2B5EF4-FFF2-40B4-BE49-F238E27FC236}">
                    <a16:creationId xmlns:a16="http://schemas.microsoft.com/office/drawing/2014/main" id="{AE5FF3A8-0978-FDAC-E6A9-49785D278E25}"/>
                  </a:ext>
                </a:extLst>
              </p:cNvPr>
              <p:cNvCxnSpPr>
                <a:cxnSpLocks/>
              </p:cNvCxnSpPr>
              <p:nvPr/>
            </p:nvCxnSpPr>
            <p:spPr>
              <a:xfrm>
                <a:off x="495182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0" name="Taisns savienotājs 46">
                <a:extLst>
                  <a:ext uri="{FF2B5EF4-FFF2-40B4-BE49-F238E27FC236}">
                    <a16:creationId xmlns:a16="http://schemas.microsoft.com/office/drawing/2014/main" id="{558DDC90-471B-DE0E-E577-74CE9988E2FC}"/>
                  </a:ext>
                </a:extLst>
              </p:cNvPr>
              <p:cNvCxnSpPr>
                <a:cxnSpLocks/>
              </p:cNvCxnSpPr>
              <p:nvPr/>
            </p:nvCxnSpPr>
            <p:spPr>
              <a:xfrm>
                <a:off x="5599220"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1" name="Taisns savienotājs 49">
                <a:extLst>
                  <a:ext uri="{FF2B5EF4-FFF2-40B4-BE49-F238E27FC236}">
                    <a16:creationId xmlns:a16="http://schemas.microsoft.com/office/drawing/2014/main" id="{ED1C0AD9-83F1-A00C-97C9-9C8170268DCD}"/>
                  </a:ext>
                </a:extLst>
              </p:cNvPr>
              <p:cNvCxnSpPr>
                <a:cxnSpLocks/>
              </p:cNvCxnSpPr>
              <p:nvPr/>
            </p:nvCxnSpPr>
            <p:spPr>
              <a:xfrm>
                <a:off x="6246612"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2" name="Taisns savienotājs 50">
                <a:extLst>
                  <a:ext uri="{FF2B5EF4-FFF2-40B4-BE49-F238E27FC236}">
                    <a16:creationId xmlns:a16="http://schemas.microsoft.com/office/drawing/2014/main" id="{CCD21152-C5E7-8F3E-E815-3DA4EBCC08E4}"/>
                  </a:ext>
                </a:extLst>
              </p:cNvPr>
              <p:cNvCxnSpPr>
                <a:cxnSpLocks/>
              </p:cNvCxnSpPr>
              <p:nvPr/>
            </p:nvCxnSpPr>
            <p:spPr>
              <a:xfrm>
                <a:off x="6894004"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3" name="Taisns savienotājs 51">
                <a:extLst>
                  <a:ext uri="{FF2B5EF4-FFF2-40B4-BE49-F238E27FC236}">
                    <a16:creationId xmlns:a16="http://schemas.microsoft.com/office/drawing/2014/main" id="{5498C097-9C3D-41E1-108E-FB71FAD9792B}"/>
                  </a:ext>
                </a:extLst>
              </p:cNvPr>
              <p:cNvCxnSpPr>
                <a:cxnSpLocks/>
              </p:cNvCxnSpPr>
              <p:nvPr/>
            </p:nvCxnSpPr>
            <p:spPr>
              <a:xfrm>
                <a:off x="754139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4" name="Taisns savienotājs 52">
                <a:extLst>
                  <a:ext uri="{FF2B5EF4-FFF2-40B4-BE49-F238E27FC236}">
                    <a16:creationId xmlns:a16="http://schemas.microsoft.com/office/drawing/2014/main" id="{5E44DCA3-418B-EA3A-946C-452BA06DA6FD}"/>
                  </a:ext>
                </a:extLst>
              </p:cNvPr>
              <p:cNvCxnSpPr>
                <a:cxnSpLocks/>
              </p:cNvCxnSpPr>
              <p:nvPr/>
            </p:nvCxnSpPr>
            <p:spPr>
              <a:xfrm>
                <a:off x="818878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grpSp>
        <p:grpSp>
          <p:nvGrpSpPr>
            <p:cNvPr id="68" name="Grupa 12" title="Laika grafika teksts">
              <a:extLst>
                <a:ext uri="{FF2B5EF4-FFF2-40B4-BE49-F238E27FC236}">
                  <a16:creationId xmlns:a16="http://schemas.microsoft.com/office/drawing/2014/main" id="{5174E780-D022-4176-7F5E-02F3D4544C0E}"/>
                </a:ext>
              </a:extLst>
            </p:cNvPr>
            <p:cNvGrpSpPr/>
            <p:nvPr/>
          </p:nvGrpSpPr>
          <p:grpSpPr>
            <a:xfrm>
              <a:off x="782971" y="5786924"/>
              <a:ext cx="7903408" cy="598769"/>
              <a:chOff x="782971" y="5786924"/>
              <a:chExt cx="7903408" cy="598769"/>
            </a:xfrm>
          </p:grpSpPr>
          <p:sp>
            <p:nvSpPr>
              <p:cNvPr id="69" name="Tekstlodziņš 71">
                <a:extLst>
                  <a:ext uri="{FF2B5EF4-FFF2-40B4-BE49-F238E27FC236}">
                    <a16:creationId xmlns:a16="http://schemas.microsoft.com/office/drawing/2014/main" id="{4E654DD0-7223-D650-3D07-B59784BE64DE}"/>
                  </a:ext>
                </a:extLst>
              </p:cNvPr>
              <p:cNvSpPr txBox="1"/>
              <p:nvPr/>
            </p:nvSpPr>
            <p:spPr>
              <a:xfrm>
                <a:off x="782971" y="5817314"/>
                <a:ext cx="569010"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Janvāris</a:t>
                </a:r>
                <a:endParaRPr lang="lv-LV" sz="800">
                  <a:solidFill>
                    <a:schemeClr val="bg2">
                      <a:lumMod val="25000"/>
                    </a:schemeClr>
                  </a:solidFill>
                  <a:latin typeface="Verdana" panose="020B0604030504040204" pitchFamily="34" charset="0"/>
                  <a:ea typeface="Verdana" panose="020B0604030504040204" pitchFamily="34" charset="0"/>
                </a:endParaRPr>
              </a:p>
              <a:p>
                <a:pPr algn="ctr" rtl="0"/>
                <a:endParaRPr lang="lv-LV" sz="800">
                  <a:latin typeface="Verdana" panose="020B0604030504040204" pitchFamily="34" charset="0"/>
                  <a:ea typeface="Verdana" panose="020B0604030504040204" pitchFamily="34" charset="0"/>
                </a:endParaRPr>
              </a:p>
            </p:txBody>
          </p:sp>
          <p:sp>
            <p:nvSpPr>
              <p:cNvPr id="70" name="Tekstlodziņš 72">
                <a:extLst>
                  <a:ext uri="{FF2B5EF4-FFF2-40B4-BE49-F238E27FC236}">
                    <a16:creationId xmlns:a16="http://schemas.microsoft.com/office/drawing/2014/main" id="{DD1C284B-778B-8D02-2025-CFE98511E142}"/>
                  </a:ext>
                </a:extLst>
              </p:cNvPr>
              <p:cNvSpPr txBox="1"/>
              <p:nvPr/>
            </p:nvSpPr>
            <p:spPr>
              <a:xfrm>
                <a:off x="1432290" y="5817314"/>
                <a:ext cx="616241"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Februāris</a:t>
                </a:r>
              </a:p>
              <a:p>
                <a:pPr algn="ctr" rtl="0"/>
                <a:endParaRPr lang="lv-LV" sz="1000">
                  <a:latin typeface="Trebuchet MS" panose="020B0603020202020204" pitchFamily="34" charset="0"/>
                </a:endParaRPr>
              </a:p>
            </p:txBody>
          </p:sp>
          <p:sp>
            <p:nvSpPr>
              <p:cNvPr id="71" name="Tekstlodziņš 73">
                <a:extLst>
                  <a:ext uri="{FF2B5EF4-FFF2-40B4-BE49-F238E27FC236}">
                    <a16:creationId xmlns:a16="http://schemas.microsoft.com/office/drawing/2014/main" id="{E743E8FF-361E-2A69-9B07-C275CE919944}"/>
                  </a:ext>
                </a:extLst>
              </p:cNvPr>
              <p:cNvSpPr txBox="1"/>
              <p:nvPr/>
            </p:nvSpPr>
            <p:spPr>
              <a:xfrm>
                <a:off x="2158282" y="5817314"/>
                <a:ext cx="407956"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Marts</a:t>
                </a:r>
              </a:p>
              <a:p>
                <a:pPr algn="ctr" rtl="0"/>
                <a:endParaRPr lang="lv-LV" sz="1000">
                  <a:latin typeface="Trebuchet MS" panose="020B0603020202020204" pitchFamily="34" charset="0"/>
                </a:endParaRPr>
              </a:p>
            </p:txBody>
          </p:sp>
          <p:sp>
            <p:nvSpPr>
              <p:cNvPr id="72" name="Tekstlodziņš 74">
                <a:extLst>
                  <a:ext uri="{FF2B5EF4-FFF2-40B4-BE49-F238E27FC236}">
                    <a16:creationId xmlns:a16="http://schemas.microsoft.com/office/drawing/2014/main" id="{9E13390B-C870-62C6-DDBE-92B5F913CC36}"/>
                  </a:ext>
                </a:extLst>
              </p:cNvPr>
              <p:cNvSpPr txBox="1"/>
              <p:nvPr/>
            </p:nvSpPr>
            <p:spPr>
              <a:xfrm>
                <a:off x="2805674" y="5817314"/>
                <a:ext cx="407956"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Aprīlis</a:t>
                </a:r>
              </a:p>
              <a:p>
                <a:pPr algn="ctr" rtl="0"/>
                <a:endParaRPr lang="lv-LV" sz="1000">
                  <a:latin typeface="Trebuchet MS" panose="020B0603020202020204" pitchFamily="34" charset="0"/>
                </a:endParaRPr>
              </a:p>
            </p:txBody>
          </p:sp>
          <p:sp>
            <p:nvSpPr>
              <p:cNvPr id="73" name="Tekstlodziņš 100">
                <a:extLst>
                  <a:ext uri="{FF2B5EF4-FFF2-40B4-BE49-F238E27FC236}">
                    <a16:creationId xmlns:a16="http://schemas.microsoft.com/office/drawing/2014/main" id="{C2980DAA-E18F-A387-57FC-F6052D466FB2}"/>
                  </a:ext>
                </a:extLst>
              </p:cNvPr>
              <p:cNvSpPr txBox="1"/>
              <p:nvPr/>
            </p:nvSpPr>
            <p:spPr>
              <a:xfrm>
                <a:off x="3381966" y="5817314"/>
                <a:ext cx="569010"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Maijs</a:t>
                </a:r>
              </a:p>
              <a:p>
                <a:pPr algn="ctr" rtl="0"/>
                <a:endParaRPr lang="lv-LV" sz="1000">
                  <a:latin typeface="Trebuchet MS" panose="020B0603020202020204" pitchFamily="34" charset="0"/>
                </a:endParaRPr>
              </a:p>
            </p:txBody>
          </p:sp>
          <p:sp>
            <p:nvSpPr>
              <p:cNvPr id="74" name="Tekstlodziņš 101">
                <a:extLst>
                  <a:ext uri="{FF2B5EF4-FFF2-40B4-BE49-F238E27FC236}">
                    <a16:creationId xmlns:a16="http://schemas.microsoft.com/office/drawing/2014/main" id="{4CCF8D18-39CB-D373-AA47-5221CEE61F0E}"/>
                  </a:ext>
                </a:extLst>
              </p:cNvPr>
              <p:cNvSpPr txBox="1"/>
              <p:nvPr/>
            </p:nvSpPr>
            <p:spPr>
              <a:xfrm>
                <a:off x="4109885" y="5817314"/>
                <a:ext cx="407956"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Jūnijs</a:t>
                </a:r>
              </a:p>
            </p:txBody>
          </p:sp>
          <p:sp>
            <p:nvSpPr>
              <p:cNvPr id="75" name="Tekstlodziņš 102">
                <a:extLst>
                  <a:ext uri="{FF2B5EF4-FFF2-40B4-BE49-F238E27FC236}">
                    <a16:creationId xmlns:a16="http://schemas.microsoft.com/office/drawing/2014/main" id="{41709A5A-91A7-EF72-D920-56B0C78D85C8}"/>
                  </a:ext>
                </a:extLst>
              </p:cNvPr>
              <p:cNvSpPr txBox="1"/>
              <p:nvPr/>
            </p:nvSpPr>
            <p:spPr>
              <a:xfrm>
                <a:off x="4757277" y="5817314"/>
                <a:ext cx="407956" cy="23573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Jūlijs</a:t>
                </a:r>
              </a:p>
              <a:p>
                <a:pPr algn="ctr" rtl="0"/>
                <a:endParaRPr lang="lv-LV" sz="1000">
                  <a:latin typeface="Trebuchet MS" panose="020B0603020202020204" pitchFamily="34" charset="0"/>
                </a:endParaRPr>
              </a:p>
            </p:txBody>
          </p:sp>
          <p:sp>
            <p:nvSpPr>
              <p:cNvPr id="76" name="Tekstlodziņš 103">
                <a:extLst>
                  <a:ext uri="{FF2B5EF4-FFF2-40B4-BE49-F238E27FC236}">
                    <a16:creationId xmlns:a16="http://schemas.microsoft.com/office/drawing/2014/main" id="{4778BF9C-CEA1-F1D7-0317-2DE9E5715B76}"/>
                  </a:ext>
                </a:extLst>
              </p:cNvPr>
              <p:cNvSpPr txBox="1"/>
              <p:nvPr/>
            </p:nvSpPr>
            <p:spPr>
              <a:xfrm>
                <a:off x="5222657" y="5805028"/>
                <a:ext cx="709684" cy="216318"/>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Augusts</a:t>
                </a:r>
              </a:p>
              <a:p>
                <a:pPr algn="ctr" rtl="0"/>
                <a:endParaRPr lang="lv-LV" sz="1000">
                  <a:latin typeface="Trebuchet MS" panose="020B0603020202020204" pitchFamily="34" charset="0"/>
                </a:endParaRPr>
              </a:p>
            </p:txBody>
          </p:sp>
          <p:sp>
            <p:nvSpPr>
              <p:cNvPr id="77" name="Tekstlodziņš 104">
                <a:extLst>
                  <a:ext uri="{FF2B5EF4-FFF2-40B4-BE49-F238E27FC236}">
                    <a16:creationId xmlns:a16="http://schemas.microsoft.com/office/drawing/2014/main" id="{E94A2C95-CEA7-862A-7540-1746F16B6263}"/>
                  </a:ext>
                </a:extLst>
              </p:cNvPr>
              <p:cNvSpPr txBox="1"/>
              <p:nvPr/>
            </p:nvSpPr>
            <p:spPr>
              <a:xfrm>
                <a:off x="5942158" y="5797182"/>
                <a:ext cx="706195" cy="276000"/>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Septembris</a:t>
                </a:r>
              </a:p>
              <a:p>
                <a:pPr algn="ctr" rtl="0"/>
                <a:endParaRPr lang="lv-LV" sz="1000">
                  <a:latin typeface="Trebuchet MS" panose="020B0603020202020204" pitchFamily="34" charset="0"/>
                </a:endParaRPr>
              </a:p>
            </p:txBody>
          </p:sp>
          <p:sp>
            <p:nvSpPr>
              <p:cNvPr id="78" name="Tekstlodziņš 105">
                <a:extLst>
                  <a:ext uri="{FF2B5EF4-FFF2-40B4-BE49-F238E27FC236}">
                    <a16:creationId xmlns:a16="http://schemas.microsoft.com/office/drawing/2014/main" id="{58A7A13A-00DD-A464-43BF-AE130FBCA01B}"/>
                  </a:ext>
                </a:extLst>
              </p:cNvPr>
              <p:cNvSpPr txBox="1"/>
              <p:nvPr/>
            </p:nvSpPr>
            <p:spPr>
              <a:xfrm>
                <a:off x="6699453" y="5786924"/>
                <a:ext cx="569007" cy="27972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Oktobris</a:t>
                </a:r>
              </a:p>
              <a:p>
                <a:pPr algn="ctr" rtl="0"/>
                <a:endParaRPr lang="lv-LV" sz="1000">
                  <a:latin typeface="Trebuchet MS" panose="020B0603020202020204" pitchFamily="34" charset="0"/>
                </a:endParaRPr>
              </a:p>
            </p:txBody>
          </p:sp>
          <p:sp>
            <p:nvSpPr>
              <p:cNvPr id="79" name="Tekstlodziņš 106">
                <a:extLst>
                  <a:ext uri="{FF2B5EF4-FFF2-40B4-BE49-F238E27FC236}">
                    <a16:creationId xmlns:a16="http://schemas.microsoft.com/office/drawing/2014/main" id="{280A511B-2DCE-F0C4-FF71-25EE4B804AC0}"/>
                  </a:ext>
                </a:extLst>
              </p:cNvPr>
              <p:cNvSpPr txBox="1"/>
              <p:nvPr/>
            </p:nvSpPr>
            <p:spPr>
              <a:xfrm>
                <a:off x="7318443" y="5793455"/>
                <a:ext cx="625669" cy="279727"/>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Novembris</a:t>
                </a:r>
              </a:p>
              <a:p>
                <a:pPr algn="ctr" rtl="0"/>
                <a:endParaRPr lang="lv-LV" sz="1000">
                  <a:latin typeface="Trebuchet MS" panose="020B0603020202020204" pitchFamily="34" charset="0"/>
                </a:endParaRPr>
              </a:p>
            </p:txBody>
          </p:sp>
          <p:sp>
            <p:nvSpPr>
              <p:cNvPr id="80" name="Tekstlodziņš 107">
                <a:extLst>
                  <a:ext uri="{FF2B5EF4-FFF2-40B4-BE49-F238E27FC236}">
                    <a16:creationId xmlns:a16="http://schemas.microsoft.com/office/drawing/2014/main" id="{F29B8B6A-2F7F-6015-288B-1713D25F3A86}"/>
                  </a:ext>
                </a:extLst>
              </p:cNvPr>
              <p:cNvSpPr txBox="1"/>
              <p:nvPr/>
            </p:nvSpPr>
            <p:spPr>
              <a:xfrm>
                <a:off x="7982330" y="5786924"/>
                <a:ext cx="704049" cy="210039"/>
              </a:xfrm>
              <a:prstGeom prst="rect">
                <a:avLst/>
              </a:prstGeom>
              <a:noFill/>
            </p:spPr>
            <p:txBody>
              <a:bodyPr wrap="square" lIns="0" tIns="0" rIns="0" bIns="0" rtlCol="0">
                <a:noAutofit/>
              </a:bodyPr>
              <a:lstStyle/>
              <a:p>
                <a:pPr algn="ctr"/>
                <a:r>
                  <a:rPr lang="lv-LV" sz="800" b="1">
                    <a:solidFill>
                      <a:schemeClr val="bg2">
                        <a:lumMod val="25000"/>
                      </a:schemeClr>
                    </a:solidFill>
                    <a:latin typeface="Verdana" panose="020B0604030504040204" pitchFamily="34" charset="0"/>
                    <a:ea typeface="Verdana" panose="020B0604030504040204" pitchFamily="34" charset="0"/>
                  </a:rPr>
                  <a:t>Decembris </a:t>
                </a:r>
              </a:p>
            </p:txBody>
          </p:sp>
          <p:sp>
            <p:nvSpPr>
              <p:cNvPr id="81" name="Tekstlodziņš 195">
                <a:extLst>
                  <a:ext uri="{FF2B5EF4-FFF2-40B4-BE49-F238E27FC236}">
                    <a16:creationId xmlns:a16="http://schemas.microsoft.com/office/drawing/2014/main" id="{9C2FFF04-F2CD-350B-39A6-A30B9D6A20B9}"/>
                  </a:ext>
                </a:extLst>
              </p:cNvPr>
              <p:cNvSpPr txBox="1"/>
              <p:nvPr/>
            </p:nvSpPr>
            <p:spPr>
              <a:xfrm>
                <a:off x="4413741" y="6149956"/>
                <a:ext cx="569010" cy="235737"/>
              </a:xfrm>
              <a:prstGeom prst="rect">
                <a:avLst/>
              </a:prstGeom>
              <a:noFill/>
            </p:spPr>
            <p:txBody>
              <a:bodyPr wrap="square" lIns="0" tIns="0" rIns="0" bIns="0" rtlCol="0">
                <a:noAutofit/>
              </a:bodyPr>
              <a:lstStyle/>
              <a:p>
                <a:pPr algn="ctr" rtl="0"/>
                <a:r>
                  <a:rPr lang="lv-LV" sz="1000" b="1">
                    <a:latin typeface="Trebuchet MS" panose="020B0603020202020204" pitchFamily="34" charset="0"/>
                  </a:rPr>
                  <a:t>2023</a:t>
                </a:r>
              </a:p>
            </p:txBody>
          </p:sp>
        </p:grpSp>
      </p:grpSp>
      <p:cxnSp>
        <p:nvCxnSpPr>
          <p:cNvPr id="96" name="Straight Connector 95">
            <a:extLst>
              <a:ext uri="{FF2B5EF4-FFF2-40B4-BE49-F238E27FC236}">
                <a16:creationId xmlns:a16="http://schemas.microsoft.com/office/drawing/2014/main" id="{16E82F41-8892-343C-6D12-3AFE0F111021}"/>
              </a:ext>
            </a:extLst>
          </p:cNvPr>
          <p:cNvCxnSpPr>
            <a:cxnSpLocks/>
          </p:cNvCxnSpPr>
          <p:nvPr/>
        </p:nvCxnSpPr>
        <p:spPr>
          <a:xfrm>
            <a:off x="2983699" y="6123599"/>
            <a:ext cx="1147393" cy="0"/>
          </a:xfrm>
          <a:prstGeom prst="line">
            <a:avLst/>
          </a:prstGeom>
          <a:ln w="38100">
            <a:solidFill>
              <a:srgbClr val="228B9D"/>
            </a:solidFill>
          </a:ln>
        </p:spPr>
        <p:style>
          <a:lnRef idx="1">
            <a:schemeClr val="accent1"/>
          </a:lnRef>
          <a:fillRef idx="0">
            <a:schemeClr val="accent1"/>
          </a:fillRef>
          <a:effectRef idx="0">
            <a:schemeClr val="accent1"/>
          </a:effectRef>
          <a:fontRef idx="minor">
            <a:schemeClr val="tx1"/>
          </a:fontRef>
        </p:style>
      </p:cxnSp>
      <p:sp>
        <p:nvSpPr>
          <p:cNvPr id="97" name="Arrow: Down 96">
            <a:extLst>
              <a:ext uri="{FF2B5EF4-FFF2-40B4-BE49-F238E27FC236}">
                <a16:creationId xmlns:a16="http://schemas.microsoft.com/office/drawing/2014/main" id="{701B5A9C-A5CA-C642-269D-576DAD1B160E}"/>
              </a:ext>
            </a:extLst>
          </p:cNvPr>
          <p:cNvSpPr/>
          <p:nvPr/>
        </p:nvSpPr>
        <p:spPr>
          <a:xfrm>
            <a:off x="1489484" y="5197182"/>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v-LV">
              <a:latin typeface="Trebuchet MS" panose="020B0603020202020204" pitchFamily="34" charset="0"/>
            </a:endParaRPr>
          </a:p>
        </p:txBody>
      </p:sp>
      <p:sp>
        <p:nvSpPr>
          <p:cNvPr id="99" name="Tekstlodziņš 62">
            <a:extLst>
              <a:ext uri="{FF2B5EF4-FFF2-40B4-BE49-F238E27FC236}">
                <a16:creationId xmlns:a16="http://schemas.microsoft.com/office/drawing/2014/main" id="{8BFDFAFF-3005-6324-5ED0-4EE72FADEE2C}"/>
              </a:ext>
            </a:extLst>
          </p:cNvPr>
          <p:cNvSpPr txBox="1"/>
          <p:nvPr/>
        </p:nvSpPr>
        <p:spPr>
          <a:xfrm>
            <a:off x="420197" y="5557528"/>
            <a:ext cx="1537275" cy="235737"/>
          </a:xfrm>
          <a:prstGeom prst="rect">
            <a:avLst/>
          </a:prstGeom>
          <a:noFill/>
        </p:spPr>
        <p:txBody>
          <a:bodyPr wrap="square" lIns="0" tIns="0" rIns="0" bIns="0" rtlCol="0">
            <a:noAutofit/>
          </a:bodyPr>
          <a:lstStyle/>
          <a:p>
            <a:pPr rtl="0"/>
            <a:r>
              <a:rPr lang="lv-LV" sz="1000" b="1">
                <a:solidFill>
                  <a:schemeClr val="tx1">
                    <a:lumMod val="75000"/>
                    <a:lumOff val="25000"/>
                  </a:schemeClr>
                </a:solidFill>
                <a:latin typeface="Verdana" panose="020B0604030504040204" pitchFamily="34" charset="0"/>
                <a:ea typeface="Verdana" panose="020B0604030504040204" pitchFamily="34" charset="0"/>
              </a:rPr>
              <a:t>MK Noteikumi apstiprināti MK</a:t>
            </a:r>
            <a:endParaRPr lang="lv-LV" sz="1000">
              <a:solidFill>
                <a:schemeClr val="tx1">
                  <a:lumMod val="75000"/>
                  <a:lumOff val="25000"/>
                </a:schemeClr>
              </a:solidFill>
              <a:latin typeface="Verdana" panose="020B0604030504040204" pitchFamily="34" charset="0"/>
              <a:ea typeface="Verdana" panose="020B0604030504040204" pitchFamily="34" charset="0"/>
            </a:endParaRPr>
          </a:p>
        </p:txBody>
      </p:sp>
      <p:sp>
        <p:nvSpPr>
          <p:cNvPr id="100" name="Tekstlodziņš 116">
            <a:extLst>
              <a:ext uri="{FF2B5EF4-FFF2-40B4-BE49-F238E27FC236}">
                <a16:creationId xmlns:a16="http://schemas.microsoft.com/office/drawing/2014/main" id="{2E2B86E4-FDDC-32E3-864F-66AB1778A384}"/>
              </a:ext>
            </a:extLst>
          </p:cNvPr>
          <p:cNvSpPr txBox="1"/>
          <p:nvPr/>
        </p:nvSpPr>
        <p:spPr>
          <a:xfrm>
            <a:off x="3565959" y="5762387"/>
            <a:ext cx="2433392" cy="235737"/>
          </a:xfrm>
          <a:prstGeom prst="rect">
            <a:avLst/>
          </a:prstGeom>
          <a:noFill/>
        </p:spPr>
        <p:txBody>
          <a:bodyPr wrap="square" lIns="0" tIns="0" rIns="0" bIns="0" rtlCol="0">
            <a:noAutofit/>
          </a:bodyPr>
          <a:lstStyle/>
          <a:p>
            <a:r>
              <a:rPr lang="lv-LV" sz="1000" b="1">
                <a:solidFill>
                  <a:schemeClr val="tx1">
                    <a:lumMod val="75000"/>
                    <a:lumOff val="25000"/>
                  </a:schemeClr>
                </a:solidFill>
                <a:latin typeface="Verdana" panose="020B0604030504040204" pitchFamily="34" charset="0"/>
                <a:ea typeface="Verdana" panose="020B0604030504040204" pitchFamily="34" charset="0"/>
              </a:rPr>
              <a:t>Pieejams komersantam</a:t>
            </a:r>
          </a:p>
        </p:txBody>
      </p:sp>
      <p:sp>
        <p:nvSpPr>
          <p:cNvPr id="102" name="TextBox 101">
            <a:extLst>
              <a:ext uri="{FF2B5EF4-FFF2-40B4-BE49-F238E27FC236}">
                <a16:creationId xmlns:a16="http://schemas.microsoft.com/office/drawing/2014/main" id="{A8673329-D79A-314A-B6F8-C7505B408FD0}"/>
              </a:ext>
            </a:extLst>
          </p:cNvPr>
          <p:cNvSpPr txBox="1"/>
          <p:nvPr/>
        </p:nvSpPr>
        <p:spPr>
          <a:xfrm>
            <a:off x="5622371" y="1706704"/>
            <a:ext cx="6095999" cy="480131"/>
          </a:xfrm>
          <a:prstGeom prst="rect">
            <a:avLst/>
          </a:prstGeom>
          <a:noFill/>
        </p:spPr>
        <p:txBody>
          <a:bodyPr wrap="square">
            <a:spAutoFit/>
          </a:bodyPr>
          <a:lstStyle/>
          <a:p>
            <a:pPr lvl="0" defTabSz="800100">
              <a:lnSpc>
                <a:spcPct val="90000"/>
              </a:lnSpc>
              <a:spcBef>
                <a:spcPct val="0"/>
              </a:spcBef>
              <a:spcAft>
                <a:spcPct val="10000"/>
              </a:spcAft>
            </a:pPr>
            <a:r>
              <a:rPr lang="lv-LV" sz="1400" b="1">
                <a:latin typeface="Verdana" panose="020B0604030504040204" pitchFamily="34" charset="0"/>
                <a:ea typeface="Verdana" panose="020B0604030504040204" pitchFamily="34" charset="0"/>
                <a:cs typeface="Verdana" panose="020B0604030504040204" pitchFamily="34" charset="0"/>
              </a:rPr>
              <a:t>Procesu digitalizācijas veicināšana un produktivitātes paaugstināšana komercdarbībā</a:t>
            </a:r>
            <a:endParaRPr lang="lv-LV" sz="1400" kern="1200">
              <a:solidFill>
                <a:srgbClr val="A5A5A5">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Arrow: Down 4">
            <a:extLst>
              <a:ext uri="{FF2B5EF4-FFF2-40B4-BE49-F238E27FC236}">
                <a16:creationId xmlns:a16="http://schemas.microsoft.com/office/drawing/2014/main" id="{A89DC4F9-73F5-353F-8C40-AEC9FFDEB2E8}"/>
              </a:ext>
            </a:extLst>
          </p:cNvPr>
          <p:cNvSpPr/>
          <p:nvPr/>
        </p:nvSpPr>
        <p:spPr>
          <a:xfrm>
            <a:off x="3034454" y="5210990"/>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v-LV">
              <a:latin typeface="Trebuchet MS" panose="020B0603020202020204" pitchFamily="34" charset="0"/>
            </a:endParaRPr>
          </a:p>
        </p:txBody>
      </p:sp>
      <p:cxnSp>
        <p:nvCxnSpPr>
          <p:cNvPr id="3" name="Straight Connector 2">
            <a:extLst>
              <a:ext uri="{FF2B5EF4-FFF2-40B4-BE49-F238E27FC236}">
                <a16:creationId xmlns:a16="http://schemas.microsoft.com/office/drawing/2014/main" id="{CD53E20A-99A8-F821-4AFF-FAFF37D58BAD}"/>
              </a:ext>
            </a:extLst>
          </p:cNvPr>
          <p:cNvCxnSpPr>
            <a:cxnSpLocks/>
          </p:cNvCxnSpPr>
          <p:nvPr/>
        </p:nvCxnSpPr>
        <p:spPr>
          <a:xfrm>
            <a:off x="1643845" y="6123599"/>
            <a:ext cx="819452" cy="0"/>
          </a:xfrm>
          <a:prstGeom prst="line">
            <a:avLst/>
          </a:prstGeom>
          <a:ln w="38100">
            <a:solidFill>
              <a:srgbClr val="228B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153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B25C4B-0559-3135-3FD6-EA1EA6373F5A}"/>
              </a:ext>
            </a:extLst>
          </p:cNvPr>
          <p:cNvSpPr/>
          <p:nvPr/>
        </p:nvSpPr>
        <p:spPr>
          <a:xfrm>
            <a:off x="4376493" y="1740789"/>
            <a:ext cx="7549207" cy="3525247"/>
          </a:xfrm>
          <a:prstGeom prst="rect">
            <a:avLst/>
          </a:prstGeom>
          <a:solidFill>
            <a:srgbClr val="9BC2C7">
              <a:alpha val="26000"/>
            </a:srgb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D95C3CDA-650C-467C-FB0F-770545BDC259}"/>
              </a:ext>
            </a:extLst>
          </p:cNvPr>
          <p:cNvSpPr txBox="1">
            <a:spLocks/>
          </p:cNvSpPr>
          <p:nvPr/>
        </p:nvSpPr>
        <p:spPr>
          <a:xfrm>
            <a:off x="6110059" y="-9679"/>
            <a:ext cx="6096000" cy="6678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lv-LV"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CC5DE4F-F172-0F40-1807-2A593F5EC73B}"/>
              </a:ext>
            </a:extLst>
          </p:cNvPr>
          <p:cNvSpPr/>
          <p:nvPr/>
        </p:nvSpPr>
        <p:spPr>
          <a:xfrm>
            <a:off x="4492186" y="4497555"/>
            <a:ext cx="3220177" cy="2987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Oval 31" descr="Inbox Check with solid fill">
            <a:extLst>
              <a:ext uri="{FF2B5EF4-FFF2-40B4-BE49-F238E27FC236}">
                <a16:creationId xmlns:a16="http://schemas.microsoft.com/office/drawing/2014/main" id="{5D18824C-A7F4-32AC-1F44-CF1DEFEA1802}"/>
              </a:ext>
            </a:extLst>
          </p:cNvPr>
          <p:cNvSpPr/>
          <p:nvPr/>
        </p:nvSpPr>
        <p:spPr>
          <a:xfrm>
            <a:off x="656989" y="773714"/>
            <a:ext cx="821533" cy="805881"/>
          </a:xfrm>
          <a:prstGeom prst="ellipse">
            <a:avLst/>
          </a:prstGeom>
          <a:blipFill>
            <a:blip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TextBox 33">
            <a:extLst>
              <a:ext uri="{FF2B5EF4-FFF2-40B4-BE49-F238E27FC236}">
                <a16:creationId xmlns:a16="http://schemas.microsoft.com/office/drawing/2014/main" id="{0CD4E1E1-F06E-8209-3B58-4581816EA17A}"/>
              </a:ext>
            </a:extLst>
          </p:cNvPr>
          <p:cNvSpPr txBox="1"/>
          <p:nvPr/>
        </p:nvSpPr>
        <p:spPr>
          <a:xfrm>
            <a:off x="1538590" y="979482"/>
            <a:ext cx="8895255" cy="341632"/>
          </a:xfrm>
          <a:prstGeom prst="rect">
            <a:avLst/>
          </a:prstGeom>
          <a:noFill/>
        </p:spPr>
        <p:txBody>
          <a:bodyPr wrap="square">
            <a:spAutoFit/>
          </a:bodyPr>
          <a:lstStyle/>
          <a:p>
            <a:pPr marL="0" marR="0" lvl="0" indent="0" algn="l" defTabSz="800100" rtl="0" eaLnBrk="1" fontAlgn="auto" latinLnBrk="0" hangingPunct="1">
              <a:lnSpc>
                <a:spcPct val="90000"/>
              </a:lnSpc>
              <a:spcBef>
                <a:spcPct val="0"/>
              </a:spcBef>
              <a:spcAft>
                <a:spcPct val="10000"/>
              </a:spcAft>
              <a:buClrTx/>
              <a:buSzTx/>
              <a:buFont typeface="Wingdings" panose="05000000000000000000" pitchFamily="2" charset="2"/>
              <a:buNone/>
              <a:tabLst/>
              <a:defRPr/>
            </a:pPr>
            <a:r>
              <a:rPr lang="lv-LV" b="1">
                <a:solidFill>
                  <a:schemeClr val="tx2">
                    <a:lumMod val="75000"/>
                  </a:schemeClr>
                </a:solidFill>
                <a:latin typeface="Verdana" panose="020B0604030504040204" pitchFamily="34" charset="0"/>
                <a:ea typeface="Verdana" panose="020B0604030504040204" pitchFamily="34" charset="0"/>
              </a:rPr>
              <a:t>UZŅĒMUMU DIGITĀLO PRASMJU ATTĪSTĪBA</a:t>
            </a:r>
          </a:p>
        </p:txBody>
      </p:sp>
      <p:sp>
        <p:nvSpPr>
          <p:cNvPr id="35" name="Oval 34" descr="Piggy Bank with solid fill">
            <a:extLst>
              <a:ext uri="{FF2B5EF4-FFF2-40B4-BE49-F238E27FC236}">
                <a16:creationId xmlns:a16="http://schemas.microsoft.com/office/drawing/2014/main" id="{80F4DCB0-7653-A7AE-4D1C-EE2D4C1309A1}"/>
              </a:ext>
            </a:extLst>
          </p:cNvPr>
          <p:cNvSpPr/>
          <p:nvPr/>
        </p:nvSpPr>
        <p:spPr>
          <a:xfrm>
            <a:off x="655607" y="1793610"/>
            <a:ext cx="821532" cy="805881"/>
          </a:xfrm>
          <a:prstGeom prst="ellipse">
            <a:avLst/>
          </a:prstGeom>
          <a:blipFill>
            <a:blip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TextBox 36">
            <a:extLst>
              <a:ext uri="{FF2B5EF4-FFF2-40B4-BE49-F238E27FC236}">
                <a16:creationId xmlns:a16="http://schemas.microsoft.com/office/drawing/2014/main" id="{290ABF6B-84AE-19BA-F7E0-719749333919}"/>
              </a:ext>
            </a:extLst>
          </p:cNvPr>
          <p:cNvSpPr txBox="1"/>
          <p:nvPr/>
        </p:nvSpPr>
        <p:spPr>
          <a:xfrm>
            <a:off x="1671879" y="1832091"/>
            <a:ext cx="3673085" cy="692497"/>
          </a:xfrm>
          <a:prstGeom prst="rect">
            <a:avLst/>
          </a:prstGeom>
          <a:noFill/>
        </p:spPr>
        <p:txBody>
          <a:bodyPr wrap="square">
            <a:spAutoFit/>
          </a:bodyPr>
          <a:lstStyle/>
          <a:p>
            <a:pPr marL="0" marR="0" lvl="0" indent="0" algn="l" defTabSz="800100" rtl="0" eaLnBrk="1" fontAlgn="auto" latinLnBrk="0" hangingPunct="1">
              <a:lnSpc>
                <a:spcPct val="90000"/>
              </a:lnSpc>
              <a:spcBef>
                <a:spcPct val="0"/>
              </a:spcBef>
              <a:spcAft>
                <a:spcPct val="10000"/>
              </a:spcAft>
              <a:buClrTx/>
              <a:buSzTx/>
              <a:buFontTx/>
              <a:buNone/>
              <a:tabLst/>
              <a:defRPr/>
            </a:pPr>
            <a:r>
              <a:rPr kumimoji="0" lang="lv-LV" sz="1800" b="1" i="0" u="none" strike="noStrike" kern="1200" cap="none" spc="0" normalizeH="0" baseline="0" noProof="0">
                <a:ln>
                  <a:noFill/>
                </a:ln>
                <a:solidFill>
                  <a:srgbClr val="44546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30 milj. EUR</a:t>
            </a:r>
            <a:br>
              <a:rPr kumimoji="0" lang="lv-LV" sz="1800" b="1" i="0" u="none" strike="noStrike" kern="1200" cap="none" spc="0" normalizeH="0" baseline="0" noProof="0">
                <a:ln>
                  <a:noFill/>
                </a:ln>
                <a:solidFill>
                  <a:srgbClr val="44546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br>
            <a:r>
              <a:rPr lang="lv-LV" sz="1200">
                <a:solidFill>
                  <a:srgbClr val="44546A">
                    <a:lumMod val="75000"/>
                  </a:srgbClr>
                </a:solidFill>
                <a:latin typeface="Verdana" panose="020B0604030504040204" pitchFamily="34" charset="0"/>
                <a:ea typeface="Verdana" panose="020B0604030504040204" pitchFamily="34" charset="0"/>
                <a:cs typeface="Verdana" panose="020B0604030504040204" pitchFamily="34" charset="0"/>
                <a:sym typeface="Helvetica Neue"/>
              </a:rPr>
              <a:t>20 milj. EUR – AF</a:t>
            </a:r>
          </a:p>
          <a:p>
            <a:pPr marL="0" marR="0" lvl="0" indent="0" algn="l" defTabSz="800100" rtl="0" eaLnBrk="1" fontAlgn="auto" latinLnBrk="0" hangingPunct="1">
              <a:lnSpc>
                <a:spcPct val="90000"/>
              </a:lnSpc>
              <a:spcBef>
                <a:spcPct val="0"/>
              </a:spcBef>
              <a:spcAft>
                <a:spcPct val="10000"/>
              </a:spcAft>
              <a:buClrTx/>
              <a:buSzTx/>
              <a:buFontTx/>
              <a:buNone/>
              <a:tabLst/>
              <a:defRPr/>
            </a:pPr>
            <a:r>
              <a:rPr kumimoji="0" lang="lv-LV" sz="1200" i="0" u="none" strike="noStrike" kern="1200" cap="none" spc="0" normalizeH="0" baseline="0" noProof="0">
                <a:ln>
                  <a:noFill/>
                </a:ln>
                <a:solidFill>
                  <a:srgbClr val="44546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10 milj. EUR - ERAF</a:t>
            </a:r>
          </a:p>
        </p:txBody>
      </p:sp>
      <p:sp>
        <p:nvSpPr>
          <p:cNvPr id="38" name="Oval 37" descr="Business Growth with solid fill">
            <a:extLst>
              <a:ext uri="{FF2B5EF4-FFF2-40B4-BE49-F238E27FC236}">
                <a16:creationId xmlns:a16="http://schemas.microsoft.com/office/drawing/2014/main" id="{07868A28-37C9-F9C3-A205-3DB4E5A7CFDC}"/>
              </a:ext>
            </a:extLst>
          </p:cNvPr>
          <p:cNvSpPr/>
          <p:nvPr/>
        </p:nvSpPr>
        <p:spPr>
          <a:xfrm>
            <a:off x="711713" y="2856974"/>
            <a:ext cx="765426" cy="766412"/>
          </a:xfrm>
          <a:prstGeom prst="ellipse">
            <a:avLst/>
          </a:prstGeom>
          <a:blipFill>
            <a:blip r:embed="rId7">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TextBox 39">
            <a:extLst>
              <a:ext uri="{FF2B5EF4-FFF2-40B4-BE49-F238E27FC236}">
                <a16:creationId xmlns:a16="http://schemas.microsoft.com/office/drawing/2014/main" id="{DA19164A-F093-804A-7D8F-6E58E03ED8B9}"/>
              </a:ext>
            </a:extLst>
          </p:cNvPr>
          <p:cNvSpPr txBox="1"/>
          <p:nvPr/>
        </p:nvSpPr>
        <p:spPr>
          <a:xfrm>
            <a:off x="1561778" y="2889693"/>
            <a:ext cx="2534356" cy="2197525"/>
          </a:xfrm>
          <a:prstGeom prst="rect">
            <a:avLst/>
          </a:prstGeom>
          <a:noFill/>
        </p:spPr>
        <p:txBody>
          <a:bodyPr wrap="square">
            <a:spAutoFit/>
          </a:bodyPr>
          <a:lstStyle/>
          <a:p>
            <a:pPr marL="285750" indent="-285750" defTabSz="800100">
              <a:lnSpc>
                <a:spcPct val="90000"/>
              </a:lnSpc>
              <a:spcBef>
                <a:spcPct val="0"/>
              </a:spcBef>
              <a:spcAft>
                <a:spcPct val="10000"/>
              </a:spcAft>
              <a:buFont typeface="Courier New" panose="02070309020205020404" pitchFamily="49" charset="0"/>
              <a:buChar char="o"/>
            </a:pPr>
            <a:r>
              <a:rPr lang="lv-LV">
                <a:solidFill>
                  <a:schemeClr val="tx2">
                    <a:lumMod val="75000"/>
                  </a:schemeClr>
                </a:solidFill>
                <a:latin typeface="Verdana" panose="020B0604030504040204" pitchFamily="34" charset="0"/>
                <a:ea typeface="Verdana" panose="020B0604030504040204" pitchFamily="34" charset="0"/>
              </a:rPr>
              <a:t>Komersanti (MVU)</a:t>
            </a:r>
          </a:p>
          <a:p>
            <a:pPr marL="285750" marR="0" lvl="0" indent="-285750" defTabSz="800100" fontAlgn="auto">
              <a:lnSpc>
                <a:spcPct val="90000"/>
              </a:lnSpc>
              <a:spcBef>
                <a:spcPct val="0"/>
              </a:spcBef>
              <a:spcAft>
                <a:spcPct val="10000"/>
              </a:spcAft>
              <a:buClrTx/>
              <a:buSzTx/>
              <a:buFont typeface="Courier New" panose="02070309020205020404" pitchFamily="49" charset="0"/>
              <a:buChar char="o"/>
              <a:tabLst/>
              <a:defRPr/>
            </a:pPr>
            <a:r>
              <a:rPr lang="lv-LV">
                <a:solidFill>
                  <a:schemeClr val="tx2">
                    <a:lumMod val="75000"/>
                  </a:schemeClr>
                </a:solidFill>
                <a:latin typeface="Verdana" panose="020B0604030504040204" pitchFamily="34" charset="0"/>
                <a:ea typeface="Verdana" panose="020B0604030504040204" pitchFamily="34" charset="0"/>
              </a:rPr>
              <a:t>Lielie komersanti</a:t>
            </a:r>
          </a:p>
          <a:p>
            <a:pPr marL="285750" marR="0" lvl="0" indent="-285750" defTabSz="800100" fontAlgn="auto">
              <a:lnSpc>
                <a:spcPct val="90000"/>
              </a:lnSpc>
              <a:spcBef>
                <a:spcPct val="0"/>
              </a:spcBef>
              <a:spcAft>
                <a:spcPct val="10000"/>
              </a:spcAft>
              <a:buClrTx/>
              <a:buSzTx/>
              <a:buFont typeface="Courier New" panose="02070309020205020404" pitchFamily="49" charset="0"/>
              <a:buChar char="o"/>
              <a:tabLst/>
              <a:defRPr/>
            </a:pPr>
            <a:endParaRPr lang="lv-LV">
              <a:solidFill>
                <a:schemeClr val="tx2">
                  <a:lumMod val="75000"/>
                </a:schemeClr>
              </a:solidFill>
              <a:latin typeface="Verdana" panose="020B0604030504040204" pitchFamily="34" charset="0"/>
              <a:ea typeface="Verdana" panose="020B0604030504040204" pitchFamily="34" charset="0"/>
            </a:endParaRPr>
          </a:p>
          <a:p>
            <a:pPr marL="285750" marR="0" lvl="0" indent="-285750" defTabSz="800100" fontAlgn="auto">
              <a:lnSpc>
                <a:spcPct val="90000"/>
              </a:lnSpc>
              <a:spcBef>
                <a:spcPct val="0"/>
              </a:spcBef>
              <a:spcAft>
                <a:spcPct val="10000"/>
              </a:spcAft>
              <a:buClrTx/>
              <a:buSzTx/>
              <a:buFont typeface="Courier New" panose="02070309020205020404" pitchFamily="49" charset="0"/>
              <a:buChar char="o"/>
              <a:tabLst/>
              <a:defRPr/>
            </a:pPr>
            <a:endParaRPr lang="lv-LV">
              <a:solidFill>
                <a:schemeClr val="tx2">
                  <a:lumMod val="75000"/>
                </a:schemeClr>
              </a:solidFill>
              <a:latin typeface="Verdana" panose="020B0604030504040204" pitchFamily="34" charset="0"/>
              <a:ea typeface="Verdana" panose="020B0604030504040204" pitchFamily="34" charset="0"/>
            </a:endParaRPr>
          </a:p>
          <a:p>
            <a:pPr marL="285750" indent="-285750" defTabSz="800100">
              <a:lnSpc>
                <a:spcPct val="90000"/>
              </a:lnSpc>
              <a:spcBef>
                <a:spcPct val="0"/>
              </a:spcBef>
              <a:spcAft>
                <a:spcPct val="10000"/>
              </a:spcAft>
              <a:buFont typeface="Courier New" panose="02070309020205020404" pitchFamily="49" charset="0"/>
              <a:buChar char="o"/>
              <a:defRPr/>
            </a:pPr>
            <a:r>
              <a:rPr lang="lv-LV" sz="1800">
                <a:solidFill>
                  <a:schemeClr val="tx2">
                    <a:lumMod val="75000"/>
                  </a:schemeClr>
                </a:solidFill>
                <a:latin typeface="Verdana" panose="020B0604030504040204" pitchFamily="34" charset="0"/>
                <a:ea typeface="Verdana" panose="020B0604030504040204" pitchFamily="34" charset="0"/>
              </a:rPr>
              <a:t>Atbalstu sniedz: </a:t>
            </a:r>
            <a:r>
              <a:rPr lang="lv-LV" b="1">
                <a:solidFill>
                  <a:schemeClr val="tx2">
                    <a:lumMod val="75000"/>
                  </a:schemeClr>
                </a:solidFill>
                <a:latin typeface="Verdana" panose="020B0604030504040204" pitchFamily="34" charset="0"/>
                <a:ea typeface="Verdana" panose="020B0604030504040204" pitchFamily="34" charset="0"/>
              </a:rPr>
              <a:t>EDIC un Asociācijas</a:t>
            </a:r>
            <a:endParaRPr lang="lv-LV" sz="1800" b="1">
              <a:solidFill>
                <a:schemeClr val="tx2">
                  <a:lumMod val="75000"/>
                </a:schemeClr>
              </a:solidFill>
              <a:latin typeface="Verdana" panose="020B0604030504040204" pitchFamily="34" charset="0"/>
              <a:ea typeface="Verdana" panose="020B0604030504040204" pitchFamily="34" charset="0"/>
            </a:endParaRPr>
          </a:p>
        </p:txBody>
      </p:sp>
      <p:grpSp>
        <p:nvGrpSpPr>
          <p:cNvPr id="66" name="Laika grafiks" title="Laika grafiks">
            <a:extLst>
              <a:ext uri="{FF2B5EF4-FFF2-40B4-BE49-F238E27FC236}">
                <a16:creationId xmlns:a16="http://schemas.microsoft.com/office/drawing/2014/main" id="{7D4BF811-5350-699A-47F0-5033FA2E1E52}"/>
              </a:ext>
            </a:extLst>
          </p:cNvPr>
          <p:cNvGrpSpPr/>
          <p:nvPr/>
        </p:nvGrpSpPr>
        <p:grpSpPr>
          <a:xfrm>
            <a:off x="792831" y="6065819"/>
            <a:ext cx="11026641" cy="604712"/>
            <a:chOff x="418011" y="5519804"/>
            <a:chExt cx="8560472" cy="865889"/>
          </a:xfrm>
        </p:grpSpPr>
        <p:grpSp>
          <p:nvGrpSpPr>
            <p:cNvPr id="67" name="Grupa 11" title="Laika grafiks">
              <a:extLst>
                <a:ext uri="{FF2B5EF4-FFF2-40B4-BE49-F238E27FC236}">
                  <a16:creationId xmlns:a16="http://schemas.microsoft.com/office/drawing/2014/main" id="{AF312BEB-29DA-1089-8791-1CA8541C8B12}"/>
                </a:ext>
              </a:extLst>
            </p:cNvPr>
            <p:cNvGrpSpPr/>
            <p:nvPr/>
          </p:nvGrpSpPr>
          <p:grpSpPr>
            <a:xfrm>
              <a:off x="418011" y="5519804"/>
              <a:ext cx="8560472" cy="165471"/>
              <a:chOff x="418011" y="3346265"/>
              <a:chExt cx="8560472" cy="165471"/>
            </a:xfrm>
          </p:grpSpPr>
          <p:cxnSp>
            <p:nvCxnSpPr>
              <p:cNvPr id="82" name="Taisnās bultiņas savienotājs 3">
                <a:extLst>
                  <a:ext uri="{FF2B5EF4-FFF2-40B4-BE49-F238E27FC236}">
                    <a16:creationId xmlns:a16="http://schemas.microsoft.com/office/drawing/2014/main" id="{0D6631BA-C868-5532-49D7-61AFF96625A8}"/>
                  </a:ext>
                </a:extLst>
              </p:cNvPr>
              <p:cNvCxnSpPr>
                <a:cxnSpLocks/>
              </p:cNvCxnSpPr>
              <p:nvPr/>
            </p:nvCxnSpPr>
            <p:spPr>
              <a:xfrm>
                <a:off x="418011" y="3429000"/>
                <a:ext cx="85604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Taisns savienotājs 29">
                <a:extLst>
                  <a:ext uri="{FF2B5EF4-FFF2-40B4-BE49-F238E27FC236}">
                    <a16:creationId xmlns:a16="http://schemas.microsoft.com/office/drawing/2014/main" id="{3EDD581B-7C8F-5C9F-A343-D495CB2FD457}"/>
                  </a:ext>
                </a:extLst>
              </p:cNvPr>
              <p:cNvCxnSpPr>
                <a:cxnSpLocks/>
              </p:cNvCxnSpPr>
              <p:nvPr/>
            </p:nvCxnSpPr>
            <p:spPr>
              <a:xfrm>
                <a:off x="106747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4" name="Taisns savienotājs 34">
                <a:extLst>
                  <a:ext uri="{FF2B5EF4-FFF2-40B4-BE49-F238E27FC236}">
                    <a16:creationId xmlns:a16="http://schemas.microsoft.com/office/drawing/2014/main" id="{AE67F663-AC6A-114B-92B4-209C4F691F7F}"/>
                  </a:ext>
                </a:extLst>
              </p:cNvPr>
              <p:cNvCxnSpPr>
                <a:cxnSpLocks/>
              </p:cNvCxnSpPr>
              <p:nvPr/>
            </p:nvCxnSpPr>
            <p:spPr>
              <a:xfrm>
                <a:off x="171486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5" name="Taisns savienotājs 35">
                <a:extLst>
                  <a:ext uri="{FF2B5EF4-FFF2-40B4-BE49-F238E27FC236}">
                    <a16:creationId xmlns:a16="http://schemas.microsoft.com/office/drawing/2014/main" id="{1CABE83C-E412-77FE-A810-483F75FECC4D}"/>
                  </a:ext>
                </a:extLst>
              </p:cNvPr>
              <p:cNvCxnSpPr>
                <a:cxnSpLocks/>
              </p:cNvCxnSpPr>
              <p:nvPr/>
            </p:nvCxnSpPr>
            <p:spPr>
              <a:xfrm>
                <a:off x="2362260"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6" name="Taisns savienotājs 36">
                <a:extLst>
                  <a:ext uri="{FF2B5EF4-FFF2-40B4-BE49-F238E27FC236}">
                    <a16:creationId xmlns:a16="http://schemas.microsoft.com/office/drawing/2014/main" id="{FD124CCB-343D-18E1-0511-42BB07C1DE52}"/>
                  </a:ext>
                </a:extLst>
              </p:cNvPr>
              <p:cNvCxnSpPr>
                <a:cxnSpLocks/>
              </p:cNvCxnSpPr>
              <p:nvPr/>
            </p:nvCxnSpPr>
            <p:spPr>
              <a:xfrm>
                <a:off x="3009652"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7" name="Taisns savienotājs 37">
                <a:extLst>
                  <a:ext uri="{FF2B5EF4-FFF2-40B4-BE49-F238E27FC236}">
                    <a16:creationId xmlns:a16="http://schemas.microsoft.com/office/drawing/2014/main" id="{863387E7-9B95-78E3-2453-B354DBDB4984}"/>
                  </a:ext>
                </a:extLst>
              </p:cNvPr>
              <p:cNvCxnSpPr>
                <a:cxnSpLocks/>
              </p:cNvCxnSpPr>
              <p:nvPr/>
            </p:nvCxnSpPr>
            <p:spPr>
              <a:xfrm>
                <a:off x="3657044"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8" name="Taisns savienotājs 38">
                <a:extLst>
                  <a:ext uri="{FF2B5EF4-FFF2-40B4-BE49-F238E27FC236}">
                    <a16:creationId xmlns:a16="http://schemas.microsoft.com/office/drawing/2014/main" id="{B3E2E911-1C15-32CC-527C-CEC79E383A9F}"/>
                  </a:ext>
                </a:extLst>
              </p:cNvPr>
              <p:cNvCxnSpPr>
                <a:cxnSpLocks/>
              </p:cNvCxnSpPr>
              <p:nvPr/>
            </p:nvCxnSpPr>
            <p:spPr>
              <a:xfrm>
                <a:off x="430443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9" name="Taisns savienotājs 44">
                <a:extLst>
                  <a:ext uri="{FF2B5EF4-FFF2-40B4-BE49-F238E27FC236}">
                    <a16:creationId xmlns:a16="http://schemas.microsoft.com/office/drawing/2014/main" id="{AE5FF3A8-0978-FDAC-E6A9-49785D278E25}"/>
                  </a:ext>
                </a:extLst>
              </p:cNvPr>
              <p:cNvCxnSpPr>
                <a:cxnSpLocks/>
              </p:cNvCxnSpPr>
              <p:nvPr/>
            </p:nvCxnSpPr>
            <p:spPr>
              <a:xfrm>
                <a:off x="495182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0" name="Taisns savienotājs 46">
                <a:extLst>
                  <a:ext uri="{FF2B5EF4-FFF2-40B4-BE49-F238E27FC236}">
                    <a16:creationId xmlns:a16="http://schemas.microsoft.com/office/drawing/2014/main" id="{558DDC90-471B-DE0E-E577-74CE9988E2FC}"/>
                  </a:ext>
                </a:extLst>
              </p:cNvPr>
              <p:cNvCxnSpPr>
                <a:cxnSpLocks/>
              </p:cNvCxnSpPr>
              <p:nvPr/>
            </p:nvCxnSpPr>
            <p:spPr>
              <a:xfrm>
                <a:off x="5599220"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1" name="Taisns savienotājs 49">
                <a:extLst>
                  <a:ext uri="{FF2B5EF4-FFF2-40B4-BE49-F238E27FC236}">
                    <a16:creationId xmlns:a16="http://schemas.microsoft.com/office/drawing/2014/main" id="{ED1C0AD9-83F1-A00C-97C9-9C8170268DCD}"/>
                  </a:ext>
                </a:extLst>
              </p:cNvPr>
              <p:cNvCxnSpPr>
                <a:cxnSpLocks/>
              </p:cNvCxnSpPr>
              <p:nvPr/>
            </p:nvCxnSpPr>
            <p:spPr>
              <a:xfrm>
                <a:off x="6246612"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2" name="Taisns savienotājs 50">
                <a:extLst>
                  <a:ext uri="{FF2B5EF4-FFF2-40B4-BE49-F238E27FC236}">
                    <a16:creationId xmlns:a16="http://schemas.microsoft.com/office/drawing/2014/main" id="{CCD21152-C5E7-8F3E-E815-3DA4EBCC08E4}"/>
                  </a:ext>
                </a:extLst>
              </p:cNvPr>
              <p:cNvCxnSpPr>
                <a:cxnSpLocks/>
              </p:cNvCxnSpPr>
              <p:nvPr/>
            </p:nvCxnSpPr>
            <p:spPr>
              <a:xfrm>
                <a:off x="6894004"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3" name="Taisns savienotājs 51">
                <a:extLst>
                  <a:ext uri="{FF2B5EF4-FFF2-40B4-BE49-F238E27FC236}">
                    <a16:creationId xmlns:a16="http://schemas.microsoft.com/office/drawing/2014/main" id="{5498C097-9C3D-41E1-108E-FB71FAD9792B}"/>
                  </a:ext>
                </a:extLst>
              </p:cNvPr>
              <p:cNvCxnSpPr>
                <a:cxnSpLocks/>
              </p:cNvCxnSpPr>
              <p:nvPr/>
            </p:nvCxnSpPr>
            <p:spPr>
              <a:xfrm>
                <a:off x="754139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4" name="Taisns savienotājs 52">
                <a:extLst>
                  <a:ext uri="{FF2B5EF4-FFF2-40B4-BE49-F238E27FC236}">
                    <a16:creationId xmlns:a16="http://schemas.microsoft.com/office/drawing/2014/main" id="{5E44DCA3-418B-EA3A-946C-452BA06DA6FD}"/>
                  </a:ext>
                </a:extLst>
              </p:cNvPr>
              <p:cNvCxnSpPr>
                <a:cxnSpLocks/>
              </p:cNvCxnSpPr>
              <p:nvPr/>
            </p:nvCxnSpPr>
            <p:spPr>
              <a:xfrm>
                <a:off x="818878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grpSp>
        <p:grpSp>
          <p:nvGrpSpPr>
            <p:cNvPr id="68" name="Grupa 12" title="Laika grafika teksts">
              <a:extLst>
                <a:ext uri="{FF2B5EF4-FFF2-40B4-BE49-F238E27FC236}">
                  <a16:creationId xmlns:a16="http://schemas.microsoft.com/office/drawing/2014/main" id="{5174E780-D022-4176-7F5E-02F3D4544C0E}"/>
                </a:ext>
              </a:extLst>
            </p:cNvPr>
            <p:cNvGrpSpPr/>
            <p:nvPr/>
          </p:nvGrpSpPr>
          <p:grpSpPr>
            <a:xfrm>
              <a:off x="782971" y="5786924"/>
              <a:ext cx="7903408" cy="598769"/>
              <a:chOff x="782971" y="5786924"/>
              <a:chExt cx="7903408" cy="598769"/>
            </a:xfrm>
          </p:grpSpPr>
          <p:sp>
            <p:nvSpPr>
              <p:cNvPr id="69" name="Tekstlodziņš 71">
                <a:extLst>
                  <a:ext uri="{FF2B5EF4-FFF2-40B4-BE49-F238E27FC236}">
                    <a16:creationId xmlns:a16="http://schemas.microsoft.com/office/drawing/2014/main" id="{4E654DD0-7223-D650-3D07-B59784BE64DE}"/>
                  </a:ext>
                </a:extLst>
              </p:cNvPr>
              <p:cNvSpPr txBox="1"/>
              <p:nvPr/>
            </p:nvSpPr>
            <p:spPr>
              <a:xfrm>
                <a:off x="782971" y="5817314"/>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Janvāris</a:t>
                </a:r>
                <a:endParaRPr kumimoji="0" lang="lv-LV" sz="800" b="0"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70" name="Tekstlodziņš 72">
                <a:extLst>
                  <a:ext uri="{FF2B5EF4-FFF2-40B4-BE49-F238E27FC236}">
                    <a16:creationId xmlns:a16="http://schemas.microsoft.com/office/drawing/2014/main" id="{DD1C284B-778B-8D02-2025-CFE98511E142}"/>
                  </a:ext>
                </a:extLst>
              </p:cNvPr>
              <p:cNvSpPr txBox="1"/>
              <p:nvPr/>
            </p:nvSpPr>
            <p:spPr>
              <a:xfrm>
                <a:off x="1432290" y="5817314"/>
                <a:ext cx="616241"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Februāris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1" name="Tekstlodziņš 73">
                <a:extLst>
                  <a:ext uri="{FF2B5EF4-FFF2-40B4-BE49-F238E27FC236}">
                    <a16:creationId xmlns:a16="http://schemas.microsoft.com/office/drawing/2014/main" id="{E743E8FF-361E-2A69-9B07-C275CE919944}"/>
                  </a:ext>
                </a:extLst>
              </p:cNvPr>
              <p:cNvSpPr txBox="1"/>
              <p:nvPr/>
            </p:nvSpPr>
            <p:spPr>
              <a:xfrm>
                <a:off x="2158282" y="5817314"/>
                <a:ext cx="407956"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Marts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2" name="Tekstlodziņš 74">
                <a:extLst>
                  <a:ext uri="{FF2B5EF4-FFF2-40B4-BE49-F238E27FC236}">
                    <a16:creationId xmlns:a16="http://schemas.microsoft.com/office/drawing/2014/main" id="{9E13390B-C870-62C6-DDBE-92B5F913CC36}"/>
                  </a:ext>
                </a:extLst>
              </p:cNvPr>
              <p:cNvSpPr txBox="1"/>
              <p:nvPr/>
            </p:nvSpPr>
            <p:spPr>
              <a:xfrm>
                <a:off x="2805674" y="5817314"/>
                <a:ext cx="407956"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Aprīlis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3" name="Tekstlodziņš 100">
                <a:extLst>
                  <a:ext uri="{FF2B5EF4-FFF2-40B4-BE49-F238E27FC236}">
                    <a16:creationId xmlns:a16="http://schemas.microsoft.com/office/drawing/2014/main" id="{C2980DAA-E18F-A387-57FC-F6052D466FB2}"/>
                  </a:ext>
                </a:extLst>
              </p:cNvPr>
              <p:cNvSpPr txBox="1"/>
              <p:nvPr/>
            </p:nvSpPr>
            <p:spPr>
              <a:xfrm>
                <a:off x="3381966" y="5817314"/>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Maijs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4" name="Tekstlodziņš 101">
                <a:extLst>
                  <a:ext uri="{FF2B5EF4-FFF2-40B4-BE49-F238E27FC236}">
                    <a16:creationId xmlns:a16="http://schemas.microsoft.com/office/drawing/2014/main" id="{4CCF8D18-39CB-D373-AA47-5221CEE61F0E}"/>
                  </a:ext>
                </a:extLst>
              </p:cNvPr>
              <p:cNvSpPr txBox="1"/>
              <p:nvPr/>
            </p:nvSpPr>
            <p:spPr>
              <a:xfrm>
                <a:off x="4109885" y="5817314"/>
                <a:ext cx="407956"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Jūnijs</a:t>
                </a:r>
              </a:p>
            </p:txBody>
          </p:sp>
          <p:sp>
            <p:nvSpPr>
              <p:cNvPr id="75" name="Tekstlodziņš 102">
                <a:extLst>
                  <a:ext uri="{FF2B5EF4-FFF2-40B4-BE49-F238E27FC236}">
                    <a16:creationId xmlns:a16="http://schemas.microsoft.com/office/drawing/2014/main" id="{41709A5A-91A7-EF72-D920-56B0C78D85C8}"/>
                  </a:ext>
                </a:extLst>
              </p:cNvPr>
              <p:cNvSpPr txBox="1"/>
              <p:nvPr/>
            </p:nvSpPr>
            <p:spPr>
              <a:xfrm>
                <a:off x="4757277" y="5817314"/>
                <a:ext cx="407956"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Jūlijs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6" name="Tekstlodziņš 103">
                <a:extLst>
                  <a:ext uri="{FF2B5EF4-FFF2-40B4-BE49-F238E27FC236}">
                    <a16:creationId xmlns:a16="http://schemas.microsoft.com/office/drawing/2014/main" id="{4778BF9C-CEA1-F1D7-0317-2DE9E5715B76}"/>
                  </a:ext>
                </a:extLst>
              </p:cNvPr>
              <p:cNvSpPr txBox="1"/>
              <p:nvPr/>
            </p:nvSpPr>
            <p:spPr>
              <a:xfrm>
                <a:off x="5222657" y="5805028"/>
                <a:ext cx="709684" cy="2163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Augusts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7" name="Tekstlodziņš 104">
                <a:extLst>
                  <a:ext uri="{FF2B5EF4-FFF2-40B4-BE49-F238E27FC236}">
                    <a16:creationId xmlns:a16="http://schemas.microsoft.com/office/drawing/2014/main" id="{E94A2C95-CEA7-862A-7540-1746F16B6263}"/>
                  </a:ext>
                </a:extLst>
              </p:cNvPr>
              <p:cNvSpPr txBox="1"/>
              <p:nvPr/>
            </p:nvSpPr>
            <p:spPr>
              <a:xfrm>
                <a:off x="5942158" y="5797182"/>
                <a:ext cx="706195" cy="276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Septembris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8" name="Tekstlodziņš 105">
                <a:extLst>
                  <a:ext uri="{FF2B5EF4-FFF2-40B4-BE49-F238E27FC236}">
                    <a16:creationId xmlns:a16="http://schemas.microsoft.com/office/drawing/2014/main" id="{58A7A13A-00DD-A464-43BF-AE130FBCA01B}"/>
                  </a:ext>
                </a:extLst>
              </p:cNvPr>
              <p:cNvSpPr txBox="1"/>
              <p:nvPr/>
            </p:nvSpPr>
            <p:spPr>
              <a:xfrm>
                <a:off x="6699453" y="5786924"/>
                <a:ext cx="569007" cy="27972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Oktobris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9" name="Tekstlodziņš 106">
                <a:extLst>
                  <a:ext uri="{FF2B5EF4-FFF2-40B4-BE49-F238E27FC236}">
                    <a16:creationId xmlns:a16="http://schemas.microsoft.com/office/drawing/2014/main" id="{280A511B-2DCE-F0C4-FF71-25EE4B804AC0}"/>
                  </a:ext>
                </a:extLst>
              </p:cNvPr>
              <p:cNvSpPr txBox="1"/>
              <p:nvPr/>
            </p:nvSpPr>
            <p:spPr>
              <a:xfrm>
                <a:off x="7318443" y="5793455"/>
                <a:ext cx="625669" cy="27972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Novembris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80" name="Tekstlodziņš 107">
                <a:extLst>
                  <a:ext uri="{FF2B5EF4-FFF2-40B4-BE49-F238E27FC236}">
                    <a16:creationId xmlns:a16="http://schemas.microsoft.com/office/drawing/2014/main" id="{F29B8B6A-2F7F-6015-288B-1713D25F3A86}"/>
                  </a:ext>
                </a:extLst>
              </p:cNvPr>
              <p:cNvSpPr txBox="1"/>
              <p:nvPr/>
            </p:nvSpPr>
            <p:spPr>
              <a:xfrm>
                <a:off x="7982330" y="5786924"/>
                <a:ext cx="704049" cy="21003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Decembris </a:t>
                </a:r>
              </a:p>
            </p:txBody>
          </p:sp>
          <p:sp>
            <p:nvSpPr>
              <p:cNvPr id="81" name="Tekstlodziņš 195">
                <a:extLst>
                  <a:ext uri="{FF2B5EF4-FFF2-40B4-BE49-F238E27FC236}">
                    <a16:creationId xmlns:a16="http://schemas.microsoft.com/office/drawing/2014/main" id="{9C2FFF04-F2CD-350B-39A6-A30B9D6A20B9}"/>
                  </a:ext>
                </a:extLst>
              </p:cNvPr>
              <p:cNvSpPr txBox="1"/>
              <p:nvPr/>
            </p:nvSpPr>
            <p:spPr>
              <a:xfrm>
                <a:off x="4413741" y="6149956"/>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0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2023</a:t>
                </a:r>
              </a:p>
            </p:txBody>
          </p:sp>
        </p:grpSp>
      </p:grpSp>
      <p:cxnSp>
        <p:nvCxnSpPr>
          <p:cNvPr id="95" name="Straight Connector 94">
            <a:extLst>
              <a:ext uri="{FF2B5EF4-FFF2-40B4-BE49-F238E27FC236}">
                <a16:creationId xmlns:a16="http://schemas.microsoft.com/office/drawing/2014/main" id="{F2D303EB-8BCB-3ADC-D76B-D5C7F17C948F}"/>
              </a:ext>
            </a:extLst>
          </p:cNvPr>
          <p:cNvCxnSpPr>
            <a:cxnSpLocks/>
          </p:cNvCxnSpPr>
          <p:nvPr/>
        </p:nvCxnSpPr>
        <p:spPr>
          <a:xfrm>
            <a:off x="2671798" y="6131254"/>
            <a:ext cx="1462184" cy="0"/>
          </a:xfrm>
          <a:prstGeom prst="line">
            <a:avLst/>
          </a:prstGeom>
          <a:ln w="38100">
            <a:solidFill>
              <a:srgbClr val="228B9D"/>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6E82F41-8892-343C-6D12-3AFE0F111021}"/>
              </a:ext>
            </a:extLst>
          </p:cNvPr>
          <p:cNvCxnSpPr>
            <a:cxnSpLocks/>
          </p:cNvCxnSpPr>
          <p:nvPr/>
        </p:nvCxnSpPr>
        <p:spPr>
          <a:xfrm>
            <a:off x="7466683" y="6123599"/>
            <a:ext cx="840419" cy="0"/>
          </a:xfrm>
          <a:prstGeom prst="line">
            <a:avLst/>
          </a:prstGeom>
          <a:ln w="38100">
            <a:solidFill>
              <a:srgbClr val="228B9D"/>
            </a:solidFill>
          </a:ln>
        </p:spPr>
        <p:style>
          <a:lnRef idx="1">
            <a:schemeClr val="accent1"/>
          </a:lnRef>
          <a:fillRef idx="0">
            <a:schemeClr val="accent1"/>
          </a:fillRef>
          <a:effectRef idx="0">
            <a:schemeClr val="accent1"/>
          </a:effectRef>
          <a:fontRef idx="minor">
            <a:schemeClr val="tx1"/>
          </a:fontRef>
        </p:style>
      </p:cxnSp>
      <p:sp>
        <p:nvSpPr>
          <p:cNvPr id="99" name="Tekstlodziņš 62">
            <a:extLst>
              <a:ext uri="{FF2B5EF4-FFF2-40B4-BE49-F238E27FC236}">
                <a16:creationId xmlns:a16="http://schemas.microsoft.com/office/drawing/2014/main" id="{8BFDFAFF-3005-6324-5ED0-4EE72FADEE2C}"/>
              </a:ext>
            </a:extLst>
          </p:cNvPr>
          <p:cNvSpPr txBox="1"/>
          <p:nvPr/>
        </p:nvSpPr>
        <p:spPr>
          <a:xfrm>
            <a:off x="1839959" y="5497457"/>
            <a:ext cx="1537275" cy="23573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000" b="1"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MK Noteikumi apstiprināti MK</a:t>
            </a:r>
            <a:endParaRPr kumimoji="0" lang="lv-LV" sz="1000" b="0"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p:txBody>
      </p:sp>
      <p:sp>
        <p:nvSpPr>
          <p:cNvPr id="100" name="Tekstlodziņš 116">
            <a:extLst>
              <a:ext uri="{FF2B5EF4-FFF2-40B4-BE49-F238E27FC236}">
                <a16:creationId xmlns:a16="http://schemas.microsoft.com/office/drawing/2014/main" id="{2E2B86E4-FDDC-32E3-864F-66AB1778A384}"/>
              </a:ext>
            </a:extLst>
          </p:cNvPr>
          <p:cNvSpPr txBox="1"/>
          <p:nvPr/>
        </p:nvSpPr>
        <p:spPr>
          <a:xfrm>
            <a:off x="5953084" y="5487674"/>
            <a:ext cx="1493236" cy="30917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000" b="1"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Pieejams komersantam</a:t>
            </a:r>
          </a:p>
        </p:txBody>
      </p:sp>
      <p:sp>
        <p:nvSpPr>
          <p:cNvPr id="5" name="Arrow: Down 4">
            <a:extLst>
              <a:ext uri="{FF2B5EF4-FFF2-40B4-BE49-F238E27FC236}">
                <a16:creationId xmlns:a16="http://schemas.microsoft.com/office/drawing/2014/main" id="{A89DC4F9-73F5-353F-8C40-AEC9FFDEB2E8}"/>
              </a:ext>
            </a:extLst>
          </p:cNvPr>
          <p:cNvSpPr/>
          <p:nvPr/>
        </p:nvSpPr>
        <p:spPr>
          <a:xfrm>
            <a:off x="3106606" y="5307830"/>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6" name="Arrow: Down 5">
            <a:extLst>
              <a:ext uri="{FF2B5EF4-FFF2-40B4-BE49-F238E27FC236}">
                <a16:creationId xmlns:a16="http://schemas.microsoft.com/office/drawing/2014/main" id="{35EE74EF-567E-A1C2-0FE1-98616DE3311A}"/>
              </a:ext>
            </a:extLst>
          </p:cNvPr>
          <p:cNvSpPr/>
          <p:nvPr/>
        </p:nvSpPr>
        <p:spPr>
          <a:xfrm>
            <a:off x="7021210" y="5355361"/>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2" name="TextBox 11">
            <a:extLst>
              <a:ext uri="{FF2B5EF4-FFF2-40B4-BE49-F238E27FC236}">
                <a16:creationId xmlns:a16="http://schemas.microsoft.com/office/drawing/2014/main" id="{46A5493D-947D-428F-F0BC-B47FA3BDA28B}"/>
              </a:ext>
            </a:extLst>
          </p:cNvPr>
          <p:cNvSpPr txBox="1"/>
          <p:nvPr/>
        </p:nvSpPr>
        <p:spPr>
          <a:xfrm>
            <a:off x="7692776" y="1978364"/>
            <a:ext cx="4126693" cy="3308598"/>
          </a:xfrm>
          <a:prstGeom prst="rect">
            <a:avLst/>
          </a:prstGeom>
        </p:spPr>
        <p:txBody>
          <a:bodyPr wrap="square" lIns="0" tIns="0" rIns="0" bIns="0" rtlCol="0" anchor="t">
            <a:spAutoFit/>
          </a:bodyPr>
          <a:lstStyle/>
          <a:p>
            <a:pPr marL="136743" lvl="1">
              <a:lnSpc>
                <a:spcPts val="1773"/>
              </a:lnSpc>
            </a:pPr>
            <a:endParaRPr lang="en-US" sz="1400" spc="63">
              <a:solidFill>
                <a:srgbClr val="19466B"/>
              </a:solidFill>
              <a:latin typeface="Roboto"/>
            </a:endParaRP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informācijas uzglabāšana internetā</a:t>
            </a:r>
            <a:endParaRPr lang="lv-LV" sz="1000" b="0">
              <a:latin typeface="Verdana" panose="020B0604030504040204" pitchFamily="34" charset="0"/>
              <a:ea typeface="Verdana" panose="020B0604030504040204" pitchFamily="34" charset="0"/>
              <a:cs typeface="Times New Roman" panose="02020603050405020304" pitchFamily="18" charset="0"/>
            </a:endParaRP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digitālais mārketings</a:t>
            </a: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ražošanas procesu automatizācija un </a:t>
            </a:r>
            <a:r>
              <a:rPr lang="lv-LV" sz="1000" b="0" spc="104" err="1">
                <a:latin typeface="Verdana" panose="020B0604030504040204" pitchFamily="34" charset="0"/>
                <a:ea typeface="Verdana" panose="020B0604030504040204" pitchFamily="34" charset="0"/>
                <a:cs typeface="Times New Roman" panose="02020603050405020304" pitchFamily="18" charset="0"/>
              </a:rPr>
              <a:t>digitalizācija</a:t>
            </a:r>
            <a:endParaRPr lang="lv-LV" sz="1000" b="0" spc="104">
              <a:latin typeface="Verdana" panose="020B0604030504040204" pitchFamily="34" charset="0"/>
              <a:ea typeface="Verdana" panose="020B0604030504040204" pitchFamily="34" charset="0"/>
              <a:cs typeface="Times New Roman" panose="02020603050405020304" pitchFamily="18" charset="0"/>
            </a:endParaRP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projektēšanas un produktu izstrādes digitālie risinājumi</a:t>
            </a: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uzņēmējdarbības procesu </a:t>
            </a:r>
            <a:r>
              <a:rPr lang="lv-LV" sz="1000" b="0" spc="104" err="1">
                <a:latin typeface="Verdana" panose="020B0604030504040204" pitchFamily="34" charset="0"/>
                <a:ea typeface="Verdana" panose="020B0604030504040204" pitchFamily="34" charset="0"/>
                <a:cs typeface="Times New Roman" panose="02020603050405020304" pitchFamily="18" charset="0"/>
              </a:rPr>
              <a:t>digitalizācija</a:t>
            </a:r>
            <a:endParaRPr lang="lv-LV" sz="1000" b="0" spc="104">
              <a:latin typeface="Verdana" panose="020B0604030504040204" pitchFamily="34" charset="0"/>
              <a:ea typeface="Verdana" panose="020B0604030504040204" pitchFamily="34" charset="0"/>
              <a:cs typeface="Times New Roman" panose="02020603050405020304" pitchFamily="18" charset="0"/>
            </a:endParaRP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digitālo risinājumu ieviešana un pārvaldība</a:t>
            </a: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kvalitātes uzraudzības un kontroles digitālie risinājumi</a:t>
            </a: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digitālie pārdošanas risinājumi</a:t>
            </a: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Programmēšana un programmatūras konfigurācija</a:t>
            </a: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tīmekļvietņu/sociālo portālu izmantošana</a:t>
            </a: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pārdošana tiešsaistē</a:t>
            </a: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digitālo prasmju attīstība</a:t>
            </a:r>
          </a:p>
          <a:p>
            <a:pPr marL="388332" lvl="1" indent="-194166" algn="l">
              <a:buFont typeface="Arial"/>
              <a:buChar char="•"/>
            </a:pPr>
            <a:r>
              <a:rPr lang="lv-LV" sz="1000" b="0" spc="104" err="1">
                <a:latin typeface="Verdana" panose="020B0604030504040204" pitchFamily="34" charset="0"/>
                <a:ea typeface="Verdana" panose="020B0604030504040204" pitchFamily="34" charset="0"/>
                <a:cs typeface="Times New Roman" panose="02020603050405020304" pitchFamily="18" charset="0"/>
              </a:rPr>
              <a:t>pašvadīta</a:t>
            </a:r>
            <a:r>
              <a:rPr lang="lv-LV" sz="1000" b="0" spc="104">
                <a:latin typeface="Verdana" panose="020B0604030504040204" pitchFamily="34" charset="0"/>
                <a:ea typeface="Verdana" panose="020B0604030504040204" pitchFamily="34" charset="0"/>
                <a:cs typeface="Times New Roman" panose="02020603050405020304" pitchFamily="18" charset="0"/>
              </a:rPr>
              <a:t> mācīšanās tiešsaistē</a:t>
            </a: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attēlu, video un audio apstrāde</a:t>
            </a: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prezentāciju sagatavošana</a:t>
            </a:r>
          </a:p>
          <a:p>
            <a:pPr marL="388332" lvl="1" indent="-194166" algn="l">
              <a:buFont typeface="Arial"/>
              <a:buChar char="•"/>
            </a:pPr>
            <a:r>
              <a:rPr lang="lv-LV" sz="1000" b="0" spc="104">
                <a:latin typeface="Verdana" panose="020B0604030504040204" pitchFamily="34" charset="0"/>
                <a:ea typeface="Verdana" panose="020B0604030504040204" pitchFamily="34" charset="0"/>
                <a:cs typeface="Times New Roman" panose="02020603050405020304" pitchFamily="18" charset="0"/>
              </a:rPr>
              <a:t>pamata programmēšanas prasmes</a:t>
            </a:r>
          </a:p>
        </p:txBody>
      </p:sp>
      <p:sp>
        <p:nvSpPr>
          <p:cNvPr id="3" name="TextBox 27">
            <a:extLst>
              <a:ext uri="{FF2B5EF4-FFF2-40B4-BE49-F238E27FC236}">
                <a16:creationId xmlns:a16="http://schemas.microsoft.com/office/drawing/2014/main" id="{1D03A50A-0596-B0A7-B4F9-8A60DF2B3ECC}"/>
              </a:ext>
            </a:extLst>
          </p:cNvPr>
          <p:cNvSpPr txBox="1"/>
          <p:nvPr/>
        </p:nvSpPr>
        <p:spPr>
          <a:xfrm>
            <a:off x="4404546" y="2487850"/>
            <a:ext cx="3641973" cy="2000548"/>
          </a:xfrm>
          <a:prstGeom prst="rect">
            <a:avLst/>
          </a:prstGeom>
        </p:spPr>
        <p:txBody>
          <a:bodyPr wrap="square" lIns="0" tIns="0" rIns="0" bIns="0" rtlCol="0" anchor="t">
            <a:spAutoFit/>
          </a:bodyPr>
          <a:lstStyle/>
          <a:p>
            <a:pPr marL="273486" lvl="1" indent="-136744">
              <a:buFont typeface="Arial"/>
              <a:buChar char="•"/>
            </a:pPr>
            <a:r>
              <a:rPr lang="en-US" sz="1000" spc="63" err="1">
                <a:latin typeface="Verdana" panose="020B0604030504040204" pitchFamily="34" charset="0"/>
                <a:ea typeface="Verdana" panose="020B0604030504040204" pitchFamily="34" charset="0"/>
              </a:rPr>
              <a:t>lietotāju</a:t>
            </a:r>
            <a:r>
              <a:rPr lang="en-US" sz="1000" spc="63">
                <a:latin typeface="Verdana" panose="020B0604030504040204" pitchFamily="34" charset="0"/>
                <a:ea typeface="Verdana" panose="020B0604030504040204" pitchFamily="34" charset="0"/>
              </a:rPr>
              <a:t> </a:t>
            </a:r>
            <a:r>
              <a:rPr lang="en-US" sz="1000" spc="63" err="1">
                <a:latin typeface="Verdana" panose="020B0604030504040204" pitchFamily="34" charset="0"/>
                <a:ea typeface="Verdana" panose="020B0604030504040204" pitchFamily="34" charset="0"/>
              </a:rPr>
              <a:t>pieredze</a:t>
            </a:r>
            <a:r>
              <a:rPr lang="en-US" sz="1000" spc="63">
                <a:latin typeface="Verdana" panose="020B0604030504040204" pitchFamily="34" charset="0"/>
                <a:ea typeface="Verdana" panose="020B0604030504040204" pitchFamily="34" charset="0"/>
              </a:rPr>
              <a:t> un </a:t>
            </a:r>
            <a:r>
              <a:rPr lang="en-US" sz="1000" spc="63" err="1">
                <a:latin typeface="Verdana" panose="020B0604030504040204" pitchFamily="34" charset="0"/>
                <a:ea typeface="Verdana" panose="020B0604030504040204" pitchFamily="34" charset="0"/>
              </a:rPr>
              <a:t>lietotāju</a:t>
            </a:r>
            <a:r>
              <a:rPr lang="en-US" sz="1000" spc="63">
                <a:latin typeface="Verdana" panose="020B0604030504040204" pitchFamily="34" charset="0"/>
                <a:ea typeface="Verdana" panose="020B0604030504040204" pitchFamily="34" charset="0"/>
              </a:rPr>
              <a:t> </a:t>
            </a:r>
            <a:r>
              <a:rPr lang="en-US" sz="1000" spc="63" err="1">
                <a:latin typeface="Verdana" panose="020B0604030504040204" pitchFamily="34" charset="0"/>
                <a:ea typeface="Verdana" panose="020B0604030504040204" pitchFamily="34" charset="0"/>
              </a:rPr>
              <a:t>saskarne</a:t>
            </a:r>
            <a:r>
              <a:rPr lang="en-US" sz="1000" spc="63">
                <a:latin typeface="Verdana" panose="020B0604030504040204" pitchFamily="34" charset="0"/>
                <a:ea typeface="Verdana" panose="020B0604030504040204" pitchFamily="34" charset="0"/>
              </a:rPr>
              <a:t> (UX/UI) </a:t>
            </a:r>
            <a:r>
              <a:rPr lang="en-US" sz="1000" spc="63" err="1">
                <a:latin typeface="Verdana" panose="020B0604030504040204" pitchFamily="34" charset="0"/>
                <a:ea typeface="Verdana" panose="020B0604030504040204" pitchFamily="34" charset="0"/>
              </a:rPr>
              <a:t>specializācija</a:t>
            </a:r>
            <a:endParaRPr lang="en-US" sz="1000" spc="63">
              <a:latin typeface="Verdana" panose="020B0604030504040204" pitchFamily="34" charset="0"/>
              <a:ea typeface="Verdana" panose="020B0604030504040204" pitchFamily="34" charset="0"/>
            </a:endParaRPr>
          </a:p>
          <a:p>
            <a:pPr marL="273486" lvl="1" indent="-136744">
              <a:buFont typeface="Arial"/>
              <a:buChar char="•"/>
            </a:pPr>
            <a:r>
              <a:rPr lang="en-US" sz="1000" spc="63">
                <a:latin typeface="Verdana" panose="020B0604030504040204" pitchFamily="34" charset="0"/>
                <a:ea typeface="Verdana" panose="020B0604030504040204" pitchFamily="34" charset="0"/>
              </a:rPr>
              <a:t>E-</a:t>
            </a:r>
            <a:r>
              <a:rPr lang="en-US" sz="1000" spc="63" err="1">
                <a:latin typeface="Verdana" panose="020B0604030504040204" pitchFamily="34" charset="0"/>
                <a:ea typeface="Verdana" panose="020B0604030504040204" pitchFamily="34" charset="0"/>
              </a:rPr>
              <a:t>komercijas</a:t>
            </a:r>
            <a:r>
              <a:rPr lang="en-US" sz="1000" spc="63">
                <a:latin typeface="Verdana" panose="020B0604030504040204" pitchFamily="34" charset="0"/>
                <a:ea typeface="Verdana" panose="020B0604030504040204" pitchFamily="34" charset="0"/>
              </a:rPr>
              <a:t> </a:t>
            </a:r>
            <a:r>
              <a:rPr lang="en-US" sz="1000" spc="63" err="1">
                <a:latin typeface="Verdana" panose="020B0604030504040204" pitchFamily="34" charset="0"/>
                <a:ea typeface="Verdana" panose="020B0604030504040204" pitchFamily="34" charset="0"/>
              </a:rPr>
              <a:t>izstrāde</a:t>
            </a:r>
            <a:endParaRPr lang="en-US" sz="1000" spc="63">
              <a:latin typeface="Verdana" panose="020B0604030504040204" pitchFamily="34" charset="0"/>
              <a:ea typeface="Verdana" panose="020B0604030504040204" pitchFamily="34" charset="0"/>
            </a:endParaRPr>
          </a:p>
          <a:p>
            <a:pPr marL="273486" lvl="1" indent="-136744">
              <a:buFont typeface="Arial"/>
              <a:buChar char="•"/>
            </a:pPr>
            <a:r>
              <a:rPr lang="en-US" sz="1000" spc="63" err="1">
                <a:latin typeface="Verdana" panose="020B0604030504040204" pitchFamily="34" charset="0"/>
                <a:ea typeface="Verdana" panose="020B0604030504040204" pitchFamily="34" charset="0"/>
              </a:rPr>
              <a:t>datu</a:t>
            </a:r>
            <a:r>
              <a:rPr lang="en-US" sz="1000" spc="63">
                <a:latin typeface="Verdana" panose="020B0604030504040204" pitchFamily="34" charset="0"/>
                <a:ea typeface="Verdana" panose="020B0604030504040204" pitchFamily="34" charset="0"/>
              </a:rPr>
              <a:t> </a:t>
            </a:r>
            <a:r>
              <a:rPr lang="en-US" sz="1000" spc="63" err="1">
                <a:latin typeface="Verdana" panose="020B0604030504040204" pitchFamily="34" charset="0"/>
                <a:ea typeface="Verdana" panose="020B0604030504040204" pitchFamily="34" charset="0"/>
              </a:rPr>
              <a:t>analīze</a:t>
            </a:r>
            <a:r>
              <a:rPr lang="en-US" sz="1000" spc="63">
                <a:latin typeface="Verdana" panose="020B0604030504040204" pitchFamily="34" charset="0"/>
                <a:ea typeface="Verdana" panose="020B0604030504040204" pitchFamily="34" charset="0"/>
              </a:rPr>
              <a:t> un </a:t>
            </a:r>
            <a:r>
              <a:rPr lang="en-US" sz="1000" spc="63" err="1">
                <a:latin typeface="Verdana" panose="020B0604030504040204" pitchFamily="34" charset="0"/>
                <a:ea typeface="Verdana" panose="020B0604030504040204" pitchFamily="34" charset="0"/>
              </a:rPr>
              <a:t>vizualizācija</a:t>
            </a:r>
            <a:endParaRPr lang="en-US" sz="1000" spc="63">
              <a:latin typeface="Verdana" panose="020B0604030504040204" pitchFamily="34" charset="0"/>
              <a:ea typeface="Verdana" panose="020B0604030504040204" pitchFamily="34" charset="0"/>
            </a:endParaRPr>
          </a:p>
          <a:p>
            <a:pPr marL="273486" lvl="1" indent="-136744">
              <a:buFont typeface="Arial"/>
              <a:buChar char="•"/>
            </a:pPr>
            <a:r>
              <a:rPr lang="en-US" sz="1000" spc="63" err="1">
                <a:latin typeface="Verdana" panose="020B0604030504040204" pitchFamily="34" charset="0"/>
                <a:ea typeface="Verdana" panose="020B0604030504040204" pitchFamily="34" charset="0"/>
              </a:rPr>
              <a:t>datubāžu</a:t>
            </a:r>
            <a:r>
              <a:rPr lang="en-US" sz="1000" spc="63">
                <a:latin typeface="Verdana" panose="020B0604030504040204" pitchFamily="34" charset="0"/>
                <a:ea typeface="Verdana" panose="020B0604030504040204" pitchFamily="34" charset="0"/>
              </a:rPr>
              <a:t> </a:t>
            </a:r>
            <a:r>
              <a:rPr lang="en-US" sz="1000" spc="63" err="1">
                <a:latin typeface="Verdana" panose="020B0604030504040204" pitchFamily="34" charset="0"/>
                <a:ea typeface="Verdana" panose="020B0604030504040204" pitchFamily="34" charset="0"/>
              </a:rPr>
              <a:t>izstrāde</a:t>
            </a:r>
            <a:r>
              <a:rPr lang="en-US" sz="1000" spc="63">
                <a:latin typeface="Verdana" panose="020B0604030504040204" pitchFamily="34" charset="0"/>
                <a:ea typeface="Verdana" panose="020B0604030504040204" pitchFamily="34" charset="0"/>
              </a:rPr>
              <a:t> un </a:t>
            </a:r>
            <a:r>
              <a:rPr lang="en-US" sz="1000" spc="63" err="1">
                <a:latin typeface="Verdana" panose="020B0604030504040204" pitchFamily="34" charset="0"/>
                <a:ea typeface="Verdana" panose="020B0604030504040204" pitchFamily="34" charset="0"/>
              </a:rPr>
              <a:t>uzturēšana</a:t>
            </a:r>
            <a:endParaRPr lang="en-US" sz="1000" spc="63">
              <a:latin typeface="Verdana" panose="020B0604030504040204" pitchFamily="34" charset="0"/>
              <a:ea typeface="Verdana" panose="020B0604030504040204" pitchFamily="34" charset="0"/>
            </a:endParaRPr>
          </a:p>
          <a:p>
            <a:pPr marL="273486" lvl="1" indent="-136744">
              <a:buFont typeface="Arial"/>
              <a:buChar char="•"/>
            </a:pPr>
            <a:r>
              <a:rPr lang="en-US" sz="1000" spc="63" err="1">
                <a:latin typeface="Verdana" panose="020B0604030504040204" pitchFamily="34" charset="0"/>
                <a:ea typeface="Verdana" panose="020B0604030504040204" pitchFamily="34" charset="0"/>
              </a:rPr>
              <a:t>programmēšana</a:t>
            </a:r>
            <a:endParaRPr lang="en-US" sz="1000" spc="63">
              <a:latin typeface="Verdana" panose="020B0604030504040204" pitchFamily="34" charset="0"/>
              <a:ea typeface="Verdana" panose="020B0604030504040204" pitchFamily="34" charset="0"/>
            </a:endParaRPr>
          </a:p>
          <a:p>
            <a:pPr marL="273487" lvl="1" indent="-136744">
              <a:buFont typeface="Arial"/>
              <a:buChar char="•"/>
            </a:pPr>
            <a:r>
              <a:rPr lang="en-US" sz="1000" spc="63" err="1">
                <a:latin typeface="Verdana" panose="020B0604030504040204" pitchFamily="34" charset="0"/>
                <a:ea typeface="Verdana" panose="020B0604030504040204" pitchFamily="34" charset="0"/>
              </a:rPr>
              <a:t>biznesa</a:t>
            </a:r>
            <a:r>
              <a:rPr lang="en-US" sz="1000" spc="63">
                <a:latin typeface="Verdana" panose="020B0604030504040204" pitchFamily="34" charset="0"/>
                <a:ea typeface="Verdana" panose="020B0604030504040204" pitchFamily="34" charset="0"/>
              </a:rPr>
              <a:t> </a:t>
            </a:r>
            <a:r>
              <a:rPr lang="en-US" sz="1000" spc="63" err="1">
                <a:latin typeface="Verdana" panose="020B0604030504040204" pitchFamily="34" charset="0"/>
                <a:ea typeface="Verdana" panose="020B0604030504040204" pitchFamily="34" charset="0"/>
              </a:rPr>
              <a:t>inteliģences</a:t>
            </a:r>
            <a:r>
              <a:rPr lang="en-US" sz="1000" spc="63">
                <a:latin typeface="Verdana" panose="020B0604030504040204" pitchFamily="34" charset="0"/>
                <a:ea typeface="Verdana" panose="020B0604030504040204" pitchFamily="34" charset="0"/>
              </a:rPr>
              <a:t> </a:t>
            </a:r>
            <a:r>
              <a:rPr lang="en-US" sz="1000" spc="63" err="1">
                <a:latin typeface="Verdana" panose="020B0604030504040204" pitchFamily="34" charset="0"/>
                <a:ea typeface="Verdana" panose="020B0604030504040204" pitchFamily="34" charset="0"/>
              </a:rPr>
              <a:t>sistēmu</a:t>
            </a:r>
            <a:r>
              <a:rPr lang="en-US" sz="1000" spc="63">
                <a:latin typeface="Verdana" panose="020B0604030504040204" pitchFamily="34" charset="0"/>
                <a:ea typeface="Verdana" panose="020B0604030504040204" pitchFamily="34" charset="0"/>
              </a:rPr>
              <a:t> </a:t>
            </a:r>
            <a:r>
              <a:rPr lang="en-US" sz="1000" spc="63" err="1">
                <a:latin typeface="Verdana" panose="020B0604030504040204" pitchFamily="34" charset="0"/>
                <a:ea typeface="Verdana" panose="020B0604030504040204" pitchFamily="34" charset="0"/>
              </a:rPr>
              <a:t>izstrāde</a:t>
            </a:r>
            <a:endParaRPr lang="lv-LV" sz="1000" spc="63">
              <a:latin typeface="Verdana" panose="020B0604030504040204" pitchFamily="34" charset="0"/>
              <a:ea typeface="Verdana" panose="020B0604030504040204" pitchFamily="34" charset="0"/>
            </a:endParaRPr>
          </a:p>
          <a:p>
            <a:pPr marL="273487" lvl="1" indent="-136744">
              <a:buFont typeface="Arial"/>
              <a:buChar char="•"/>
            </a:pPr>
            <a:r>
              <a:rPr lang="lv-LV" sz="1000" spc="63">
                <a:latin typeface="Verdana" panose="020B0604030504040204" pitchFamily="34" charset="0"/>
                <a:ea typeface="Verdana" panose="020B0604030504040204" pitchFamily="34" charset="0"/>
              </a:rPr>
              <a:t>digitālā transformācija</a:t>
            </a:r>
          </a:p>
          <a:p>
            <a:pPr marL="273487" lvl="1" indent="-136744">
              <a:buFont typeface="Arial"/>
              <a:buChar char="•"/>
            </a:pPr>
            <a:r>
              <a:rPr lang="lv-LV" sz="1000" spc="63">
                <a:latin typeface="Verdana" panose="020B0604030504040204" pitchFamily="34" charset="0"/>
                <a:ea typeface="Verdana" panose="020B0604030504040204" pitchFamily="34" charset="0"/>
              </a:rPr>
              <a:t>biznesa procesu analīze</a:t>
            </a:r>
          </a:p>
          <a:p>
            <a:pPr marL="273487" lvl="1" indent="-136744">
              <a:buFont typeface="Arial"/>
              <a:buChar char="•"/>
            </a:pPr>
            <a:r>
              <a:rPr lang="lv-LV" sz="1000" spc="63">
                <a:latin typeface="Verdana" panose="020B0604030504040204" pitchFamily="34" charset="0"/>
                <a:ea typeface="Verdana" panose="020B0604030504040204" pitchFamily="34" charset="0"/>
              </a:rPr>
              <a:t>uzņēmuma procesi un to </a:t>
            </a:r>
            <a:r>
              <a:rPr lang="lv-LV" sz="1000" spc="63" err="1">
                <a:latin typeface="Verdana" panose="020B0604030504040204" pitchFamily="34" charset="0"/>
                <a:ea typeface="Verdana" panose="020B0604030504040204" pitchFamily="34" charset="0"/>
              </a:rPr>
              <a:t>digitalizācija</a:t>
            </a:r>
            <a:endParaRPr lang="lv-LV" sz="1000" spc="63">
              <a:latin typeface="Verdana" panose="020B0604030504040204" pitchFamily="34" charset="0"/>
              <a:ea typeface="Verdana" panose="020B0604030504040204" pitchFamily="34" charset="0"/>
            </a:endParaRPr>
          </a:p>
          <a:p>
            <a:pPr marL="273487" lvl="1" indent="-136744">
              <a:buFont typeface="Arial"/>
              <a:buChar char="•"/>
            </a:pPr>
            <a:r>
              <a:rPr lang="lv-LV" sz="1000" spc="63" err="1">
                <a:latin typeface="Verdana" panose="020B0604030504040204" pitchFamily="34" charset="0"/>
                <a:ea typeface="Verdana" panose="020B0604030504040204" pitchFamily="34" charset="0"/>
              </a:rPr>
              <a:t>kiberdrošība</a:t>
            </a:r>
            <a:endParaRPr lang="lv-LV" sz="1000" spc="63">
              <a:latin typeface="Verdana" panose="020B0604030504040204" pitchFamily="34" charset="0"/>
              <a:ea typeface="Verdana" panose="020B0604030504040204" pitchFamily="34" charset="0"/>
            </a:endParaRPr>
          </a:p>
          <a:p>
            <a:pPr marL="273487" lvl="1" indent="-136744">
              <a:buFont typeface="Arial"/>
              <a:buChar char="•"/>
            </a:pPr>
            <a:r>
              <a:rPr lang="lv-LV" sz="1000" spc="63">
                <a:latin typeface="Verdana" panose="020B0604030504040204" pitchFamily="34" charset="0"/>
                <a:ea typeface="Verdana" panose="020B0604030504040204" pitchFamily="34" charset="0"/>
              </a:rPr>
              <a:t>mākslīgais intelekts</a:t>
            </a:r>
          </a:p>
          <a:p>
            <a:pPr marL="273487" lvl="1" indent="-136744">
              <a:buFont typeface="Arial"/>
              <a:buChar char="•"/>
            </a:pPr>
            <a:r>
              <a:rPr lang="lv-LV" sz="1000" spc="63">
                <a:latin typeface="Verdana" panose="020B0604030504040204" pitchFamily="34" charset="0"/>
                <a:ea typeface="Verdana" panose="020B0604030504040204" pitchFamily="34" charset="0"/>
              </a:rPr>
              <a:t>a</a:t>
            </a:r>
            <a:r>
              <a:rPr lang="en-US" sz="1000" spc="63" err="1">
                <a:latin typeface="Verdana" panose="020B0604030504040204" pitchFamily="34" charset="0"/>
                <a:ea typeface="Verdana" panose="020B0604030504040204" pitchFamily="34" charset="0"/>
              </a:rPr>
              <a:t>ugstas</a:t>
            </a:r>
            <a:r>
              <a:rPr lang="en-US" sz="1000" spc="63">
                <a:latin typeface="Verdana" panose="020B0604030504040204" pitchFamily="34" charset="0"/>
                <a:ea typeface="Verdana" panose="020B0604030504040204" pitchFamily="34" charset="0"/>
              </a:rPr>
              <a:t> </a:t>
            </a:r>
            <a:r>
              <a:rPr lang="en-US" sz="1000" spc="63" err="1">
                <a:latin typeface="Verdana" panose="020B0604030504040204" pitchFamily="34" charset="0"/>
                <a:ea typeface="Verdana" panose="020B0604030504040204" pitchFamily="34" charset="0"/>
              </a:rPr>
              <a:t>veiktspējas</a:t>
            </a:r>
            <a:r>
              <a:rPr lang="en-US" sz="1000" spc="63">
                <a:latin typeface="Verdana" panose="020B0604030504040204" pitchFamily="34" charset="0"/>
                <a:ea typeface="Verdana" panose="020B0604030504040204" pitchFamily="34" charset="0"/>
              </a:rPr>
              <a:t> </a:t>
            </a:r>
            <a:r>
              <a:rPr lang="en-US" sz="1000" spc="63" err="1">
                <a:latin typeface="Verdana" panose="020B0604030504040204" pitchFamily="34" charset="0"/>
                <a:ea typeface="Verdana" panose="020B0604030504040204" pitchFamily="34" charset="0"/>
              </a:rPr>
              <a:t>datošana</a:t>
            </a:r>
            <a:r>
              <a:rPr lang="en-US" sz="1000" spc="63">
                <a:latin typeface="Verdana" panose="020B0604030504040204" pitchFamily="34" charset="0"/>
                <a:ea typeface="Verdana" panose="020B0604030504040204" pitchFamily="34" charset="0"/>
              </a:rPr>
              <a:t> (HPC</a:t>
            </a:r>
            <a:r>
              <a:rPr lang="lv-LV" sz="1000" spc="63">
                <a:latin typeface="Verdana" panose="020B0604030504040204" pitchFamily="34" charset="0"/>
                <a:ea typeface="Verdana" panose="020B0604030504040204" pitchFamily="34" charset="0"/>
              </a:rPr>
              <a:t>)</a:t>
            </a:r>
            <a:endParaRPr lang="en-US" sz="1000" spc="63">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9960AA66-9E81-9C03-7D2B-8AEBE9A526EF}"/>
              </a:ext>
            </a:extLst>
          </p:cNvPr>
          <p:cNvSpPr txBox="1"/>
          <p:nvPr/>
        </p:nvSpPr>
        <p:spPr>
          <a:xfrm>
            <a:off x="4571234" y="1756358"/>
            <a:ext cx="3015312" cy="577081"/>
          </a:xfrm>
          <a:prstGeom prst="rect">
            <a:avLst/>
          </a:prstGeom>
          <a:noFill/>
        </p:spPr>
        <p:txBody>
          <a:bodyPr wrap="square" rtlCol="0">
            <a:spAutoFit/>
          </a:bodyPr>
          <a:lstStyle/>
          <a:p>
            <a:r>
              <a:rPr lang="lv-LV" sz="1050" b="1">
                <a:latin typeface="Verdana" panose="020B0604030504040204" pitchFamily="34" charset="0"/>
                <a:ea typeface="Verdana" panose="020B0604030504040204" pitchFamily="34" charset="0"/>
              </a:rPr>
              <a:t>EDIC organizētas tiešsaistes apmācības un specializēto jomu apmācības (I kārta)</a:t>
            </a:r>
          </a:p>
        </p:txBody>
      </p:sp>
      <p:sp>
        <p:nvSpPr>
          <p:cNvPr id="8" name="TextBox 7">
            <a:extLst>
              <a:ext uri="{FF2B5EF4-FFF2-40B4-BE49-F238E27FC236}">
                <a16:creationId xmlns:a16="http://schemas.microsoft.com/office/drawing/2014/main" id="{FA4E34C4-6164-4AF3-0456-E343398E9AFA}"/>
              </a:ext>
            </a:extLst>
          </p:cNvPr>
          <p:cNvSpPr txBox="1"/>
          <p:nvPr/>
        </p:nvSpPr>
        <p:spPr>
          <a:xfrm>
            <a:off x="7939596" y="1762961"/>
            <a:ext cx="3503621" cy="415498"/>
          </a:xfrm>
          <a:prstGeom prst="rect">
            <a:avLst/>
          </a:prstGeom>
          <a:noFill/>
        </p:spPr>
        <p:txBody>
          <a:bodyPr wrap="square" rtlCol="0">
            <a:spAutoFit/>
          </a:bodyPr>
          <a:lstStyle/>
          <a:p>
            <a:r>
              <a:rPr lang="lv-LV" sz="1050" b="1">
                <a:latin typeface="Verdana" panose="020B0604030504040204" pitchFamily="34" charset="0"/>
                <a:ea typeface="Verdana" panose="020B0604030504040204" pitchFamily="34" charset="0"/>
              </a:rPr>
              <a:t>Nozaru asociāciju organizētas pamata prasmju apmācības (II kārta)</a:t>
            </a:r>
          </a:p>
        </p:txBody>
      </p:sp>
      <p:sp>
        <p:nvSpPr>
          <p:cNvPr id="10" name="Arrow: Down 9">
            <a:extLst>
              <a:ext uri="{FF2B5EF4-FFF2-40B4-BE49-F238E27FC236}">
                <a16:creationId xmlns:a16="http://schemas.microsoft.com/office/drawing/2014/main" id="{6EEBB259-2944-6D45-861E-2EC852C890C4}"/>
              </a:ext>
            </a:extLst>
          </p:cNvPr>
          <p:cNvSpPr/>
          <p:nvPr/>
        </p:nvSpPr>
        <p:spPr>
          <a:xfrm>
            <a:off x="11284969" y="5280197"/>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v-LV">
              <a:latin typeface="Trebuchet MS" panose="020B0603020202020204" pitchFamily="34" charset="0"/>
            </a:endParaRPr>
          </a:p>
        </p:txBody>
      </p:sp>
      <p:sp>
        <p:nvSpPr>
          <p:cNvPr id="11" name="Tekstlodziņš 116">
            <a:extLst>
              <a:ext uri="{FF2B5EF4-FFF2-40B4-BE49-F238E27FC236}">
                <a16:creationId xmlns:a16="http://schemas.microsoft.com/office/drawing/2014/main" id="{B680605E-A3EE-1E8F-FD9E-867A02C9B803}"/>
              </a:ext>
            </a:extLst>
          </p:cNvPr>
          <p:cNvSpPr txBox="1"/>
          <p:nvPr/>
        </p:nvSpPr>
        <p:spPr>
          <a:xfrm>
            <a:off x="9982073" y="5428619"/>
            <a:ext cx="1547659" cy="303735"/>
          </a:xfrm>
          <a:prstGeom prst="rect">
            <a:avLst/>
          </a:prstGeom>
          <a:noFill/>
        </p:spPr>
        <p:txBody>
          <a:bodyPr wrap="square" lIns="0" tIns="0" rIns="0" bIns="0" rtlCol="0">
            <a:noAutofit/>
          </a:bodyPr>
          <a:lstStyle/>
          <a:p>
            <a:pPr algn="ctr"/>
            <a:r>
              <a:rPr lang="lv-LV" sz="1000" b="1" i="1">
                <a:solidFill>
                  <a:schemeClr val="tx1">
                    <a:lumMod val="75000"/>
                    <a:lumOff val="25000"/>
                  </a:schemeClr>
                </a:solidFill>
                <a:latin typeface="Verdana" panose="020B0604030504040204" pitchFamily="34" charset="0"/>
                <a:ea typeface="Verdana" panose="020B0604030504040204" pitchFamily="34" charset="0"/>
              </a:rPr>
              <a:t>ERAF</a:t>
            </a:r>
            <a:r>
              <a:rPr lang="lv-LV" sz="1000" b="1">
                <a:solidFill>
                  <a:schemeClr val="tx1">
                    <a:lumMod val="75000"/>
                    <a:lumOff val="25000"/>
                  </a:schemeClr>
                </a:solidFill>
                <a:latin typeface="Verdana" panose="020B0604030504040204" pitchFamily="34" charset="0"/>
                <a:ea typeface="Verdana" panose="020B0604030504040204" pitchFamily="34" charset="0"/>
              </a:rPr>
              <a:t> </a:t>
            </a:r>
          </a:p>
          <a:p>
            <a:pPr algn="ctr"/>
            <a:r>
              <a:rPr lang="lv-LV" sz="1000" b="1">
                <a:solidFill>
                  <a:schemeClr val="tx1">
                    <a:lumMod val="75000"/>
                    <a:lumOff val="25000"/>
                  </a:schemeClr>
                </a:solidFill>
                <a:latin typeface="Verdana" panose="020B0604030504040204" pitchFamily="34" charset="0"/>
                <a:ea typeface="Verdana" panose="020B0604030504040204" pitchFamily="34" charset="0"/>
              </a:rPr>
              <a:t>pieejams  komersantiem 2024.gadā</a:t>
            </a:r>
          </a:p>
        </p:txBody>
      </p:sp>
      <p:sp>
        <p:nvSpPr>
          <p:cNvPr id="12" name="Tekstlodziņš 62">
            <a:extLst>
              <a:ext uri="{FF2B5EF4-FFF2-40B4-BE49-F238E27FC236}">
                <a16:creationId xmlns:a16="http://schemas.microsoft.com/office/drawing/2014/main" id="{06097E5D-6002-BC5A-2888-921299464D08}"/>
              </a:ext>
            </a:extLst>
          </p:cNvPr>
          <p:cNvSpPr txBox="1"/>
          <p:nvPr/>
        </p:nvSpPr>
        <p:spPr>
          <a:xfrm>
            <a:off x="8676549" y="5315754"/>
            <a:ext cx="942272" cy="533120"/>
          </a:xfrm>
          <a:prstGeom prst="rect">
            <a:avLst/>
          </a:prstGeom>
          <a:noFill/>
        </p:spPr>
        <p:txBody>
          <a:bodyPr wrap="square" lIns="0" tIns="0" rIns="0" bIns="0" rtlCol="0">
            <a:noAutofit/>
          </a:bodyPr>
          <a:lstStyle/>
          <a:p>
            <a:pPr algn="ctr" rtl="0"/>
            <a:r>
              <a:rPr lang="lv-LV" sz="1000" b="1" i="1">
                <a:solidFill>
                  <a:schemeClr val="tx1">
                    <a:lumMod val="75000"/>
                    <a:lumOff val="25000"/>
                  </a:schemeClr>
                </a:solidFill>
                <a:latin typeface="Verdana" panose="020B0604030504040204" pitchFamily="34" charset="0"/>
                <a:ea typeface="Verdana" panose="020B0604030504040204" pitchFamily="34" charset="0"/>
              </a:rPr>
              <a:t>ERAF</a:t>
            </a:r>
            <a:r>
              <a:rPr lang="lv-LV" sz="1000" b="1">
                <a:solidFill>
                  <a:schemeClr val="tx1">
                    <a:lumMod val="75000"/>
                    <a:lumOff val="25000"/>
                  </a:schemeClr>
                </a:solidFill>
                <a:latin typeface="Verdana" panose="020B0604030504040204" pitchFamily="34" charset="0"/>
                <a:ea typeface="Verdana" panose="020B0604030504040204" pitchFamily="34" charset="0"/>
              </a:rPr>
              <a:t> </a:t>
            </a:r>
          </a:p>
          <a:p>
            <a:pPr algn="ctr" rtl="0"/>
            <a:r>
              <a:rPr lang="lv-LV" sz="1000" b="1">
                <a:solidFill>
                  <a:schemeClr val="tx1">
                    <a:lumMod val="75000"/>
                    <a:lumOff val="25000"/>
                  </a:schemeClr>
                </a:solidFill>
                <a:latin typeface="Verdana" panose="020B0604030504040204" pitchFamily="34" charset="0"/>
                <a:ea typeface="Verdana" panose="020B0604030504040204" pitchFamily="34" charset="0"/>
              </a:rPr>
              <a:t>Noteikumi apstiprināti MK</a:t>
            </a:r>
          </a:p>
        </p:txBody>
      </p:sp>
      <p:sp>
        <p:nvSpPr>
          <p:cNvPr id="13" name="Arrow: Down 12">
            <a:extLst>
              <a:ext uri="{FF2B5EF4-FFF2-40B4-BE49-F238E27FC236}">
                <a16:creationId xmlns:a16="http://schemas.microsoft.com/office/drawing/2014/main" id="{73831309-7D87-993B-D54B-3425ACE88BED}"/>
              </a:ext>
            </a:extLst>
          </p:cNvPr>
          <p:cNvSpPr/>
          <p:nvPr/>
        </p:nvSpPr>
        <p:spPr>
          <a:xfrm>
            <a:off x="9513241" y="5313509"/>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v-LV">
              <a:latin typeface="Trebuchet MS" panose="020B0603020202020204" pitchFamily="34" charset="0"/>
            </a:endParaRPr>
          </a:p>
        </p:txBody>
      </p:sp>
      <p:sp>
        <p:nvSpPr>
          <p:cNvPr id="14" name="Arrow: Down 13">
            <a:extLst>
              <a:ext uri="{FF2B5EF4-FFF2-40B4-BE49-F238E27FC236}">
                <a16:creationId xmlns:a16="http://schemas.microsoft.com/office/drawing/2014/main" id="{A5EC91C1-B22D-D9E6-1563-071B41377C74}"/>
              </a:ext>
            </a:extLst>
          </p:cNvPr>
          <p:cNvSpPr/>
          <p:nvPr/>
        </p:nvSpPr>
        <p:spPr>
          <a:xfrm>
            <a:off x="8169062" y="5323972"/>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v-LV">
              <a:latin typeface="Trebuchet MS" panose="020B0603020202020204" pitchFamily="34" charset="0"/>
            </a:endParaRPr>
          </a:p>
        </p:txBody>
      </p:sp>
      <p:sp>
        <p:nvSpPr>
          <p:cNvPr id="15" name="Tekstlodziņš 62">
            <a:extLst>
              <a:ext uri="{FF2B5EF4-FFF2-40B4-BE49-F238E27FC236}">
                <a16:creationId xmlns:a16="http://schemas.microsoft.com/office/drawing/2014/main" id="{80339C70-3B84-09EA-F18C-5B7D289ABCFD}"/>
              </a:ext>
            </a:extLst>
          </p:cNvPr>
          <p:cNvSpPr txBox="1"/>
          <p:nvPr/>
        </p:nvSpPr>
        <p:spPr>
          <a:xfrm>
            <a:off x="7477567" y="5319732"/>
            <a:ext cx="942272" cy="533120"/>
          </a:xfrm>
          <a:prstGeom prst="rect">
            <a:avLst/>
          </a:prstGeom>
          <a:noFill/>
        </p:spPr>
        <p:txBody>
          <a:bodyPr wrap="square" lIns="0" tIns="0" rIns="0" bIns="0" rtlCol="0">
            <a:noAutofit/>
          </a:bodyPr>
          <a:lstStyle/>
          <a:p>
            <a:pPr algn="ctr" rtl="0"/>
            <a:r>
              <a:rPr lang="lv-LV" sz="1000" b="1" i="1">
                <a:solidFill>
                  <a:schemeClr val="tx1">
                    <a:lumMod val="75000"/>
                    <a:lumOff val="25000"/>
                  </a:schemeClr>
                </a:solidFill>
                <a:latin typeface="Verdana" panose="020B0604030504040204" pitchFamily="34" charset="0"/>
                <a:ea typeface="Verdana" panose="020B0604030504040204" pitchFamily="34" charset="0"/>
              </a:rPr>
              <a:t>ERAF</a:t>
            </a:r>
            <a:r>
              <a:rPr lang="lv-LV" sz="1000" b="1">
                <a:solidFill>
                  <a:schemeClr val="tx1">
                    <a:lumMod val="75000"/>
                    <a:lumOff val="25000"/>
                  </a:schemeClr>
                </a:solidFill>
                <a:latin typeface="Verdana" panose="020B0604030504040204" pitchFamily="34" charset="0"/>
                <a:ea typeface="Verdana" panose="020B0604030504040204" pitchFamily="34" charset="0"/>
              </a:rPr>
              <a:t> </a:t>
            </a:r>
          </a:p>
          <a:p>
            <a:pPr algn="ctr" rtl="0"/>
            <a:r>
              <a:rPr lang="lv-LV" sz="1000" b="1">
                <a:solidFill>
                  <a:schemeClr val="tx1">
                    <a:lumMod val="75000"/>
                    <a:lumOff val="25000"/>
                  </a:schemeClr>
                </a:solidFill>
                <a:latin typeface="Verdana" panose="020B0604030504040204" pitchFamily="34" charset="0"/>
                <a:ea typeface="Verdana" panose="020B0604030504040204" pitchFamily="34" charset="0"/>
              </a:rPr>
              <a:t>Noteikumi apstiprināti UK</a:t>
            </a:r>
          </a:p>
        </p:txBody>
      </p:sp>
      <p:cxnSp>
        <p:nvCxnSpPr>
          <p:cNvPr id="16" name="Straight Connector 15">
            <a:extLst>
              <a:ext uri="{FF2B5EF4-FFF2-40B4-BE49-F238E27FC236}">
                <a16:creationId xmlns:a16="http://schemas.microsoft.com/office/drawing/2014/main" id="{77A28B76-757F-C945-C951-04EB1515FD1D}"/>
              </a:ext>
            </a:extLst>
          </p:cNvPr>
          <p:cNvCxnSpPr>
            <a:cxnSpLocks/>
          </p:cNvCxnSpPr>
          <p:nvPr/>
        </p:nvCxnSpPr>
        <p:spPr>
          <a:xfrm>
            <a:off x="9127959" y="6150144"/>
            <a:ext cx="840419" cy="0"/>
          </a:xfrm>
          <a:prstGeom prst="line">
            <a:avLst/>
          </a:prstGeom>
          <a:ln w="38100">
            <a:solidFill>
              <a:srgbClr val="228B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338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B25C4B-0559-3135-3FD6-EA1EA6373F5A}"/>
              </a:ext>
            </a:extLst>
          </p:cNvPr>
          <p:cNvSpPr/>
          <p:nvPr/>
        </p:nvSpPr>
        <p:spPr>
          <a:xfrm>
            <a:off x="5437078" y="2000025"/>
            <a:ext cx="5764246" cy="2993884"/>
          </a:xfrm>
          <a:prstGeom prst="rect">
            <a:avLst/>
          </a:prstGeom>
          <a:solidFill>
            <a:srgbClr val="9BC2C7">
              <a:alpha val="26000"/>
            </a:srgb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D95C3CDA-650C-467C-FB0F-770545BDC259}"/>
              </a:ext>
            </a:extLst>
          </p:cNvPr>
          <p:cNvSpPr txBox="1">
            <a:spLocks/>
          </p:cNvSpPr>
          <p:nvPr/>
        </p:nvSpPr>
        <p:spPr>
          <a:xfrm>
            <a:off x="6110059" y="-9679"/>
            <a:ext cx="6096000" cy="6678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lv-LV"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CC5DE4F-F172-0F40-1807-2A593F5EC73B}"/>
              </a:ext>
            </a:extLst>
          </p:cNvPr>
          <p:cNvSpPr/>
          <p:nvPr/>
        </p:nvSpPr>
        <p:spPr>
          <a:xfrm>
            <a:off x="4492186" y="4497555"/>
            <a:ext cx="3220177" cy="2987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Oval 31" descr="Inbox Check with solid fill">
            <a:extLst>
              <a:ext uri="{FF2B5EF4-FFF2-40B4-BE49-F238E27FC236}">
                <a16:creationId xmlns:a16="http://schemas.microsoft.com/office/drawing/2014/main" id="{5D18824C-A7F4-32AC-1F44-CF1DEFEA1802}"/>
              </a:ext>
            </a:extLst>
          </p:cNvPr>
          <p:cNvSpPr/>
          <p:nvPr/>
        </p:nvSpPr>
        <p:spPr>
          <a:xfrm>
            <a:off x="631940" y="1130975"/>
            <a:ext cx="821533" cy="805881"/>
          </a:xfrm>
          <a:prstGeom prst="ellipse">
            <a:avLst/>
          </a:prstGeom>
          <a:blipFill>
            <a:blip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TextBox 33">
            <a:extLst>
              <a:ext uri="{FF2B5EF4-FFF2-40B4-BE49-F238E27FC236}">
                <a16:creationId xmlns:a16="http://schemas.microsoft.com/office/drawing/2014/main" id="{0CD4E1E1-F06E-8209-3B58-4581816EA17A}"/>
              </a:ext>
            </a:extLst>
          </p:cNvPr>
          <p:cNvSpPr txBox="1"/>
          <p:nvPr/>
        </p:nvSpPr>
        <p:spPr>
          <a:xfrm>
            <a:off x="1527401" y="1273162"/>
            <a:ext cx="8895255" cy="590931"/>
          </a:xfrm>
          <a:prstGeom prst="rect">
            <a:avLst/>
          </a:prstGeom>
          <a:noFill/>
        </p:spPr>
        <p:txBody>
          <a:bodyPr wrap="square">
            <a:spAutoFit/>
          </a:bodyPr>
          <a:lstStyle/>
          <a:p>
            <a:pPr defTabSz="800100">
              <a:lnSpc>
                <a:spcPct val="90000"/>
              </a:lnSpc>
              <a:spcBef>
                <a:spcPct val="0"/>
              </a:spcBef>
              <a:spcAft>
                <a:spcPct val="10000"/>
              </a:spcAft>
              <a:defRPr/>
            </a:pPr>
            <a:r>
              <a:rPr lang="lv-LV" b="1">
                <a:solidFill>
                  <a:schemeClr val="tx2">
                    <a:lumMod val="75000"/>
                  </a:schemeClr>
                </a:solidFill>
                <a:latin typeface="Verdana" panose="020B0604030504040204" pitchFamily="34" charset="0"/>
                <a:ea typeface="Verdana" panose="020B0604030504040204" pitchFamily="34" charset="0"/>
              </a:rPr>
              <a:t>FINANŠU INSTRUMENTI KOMERSANTU DIGITĀLĀS TRANSFORMĀCIJAS VEICINĀŠANAI</a:t>
            </a:r>
          </a:p>
        </p:txBody>
      </p:sp>
      <p:sp>
        <p:nvSpPr>
          <p:cNvPr id="35" name="Oval 34" descr="Piggy Bank with solid fill">
            <a:extLst>
              <a:ext uri="{FF2B5EF4-FFF2-40B4-BE49-F238E27FC236}">
                <a16:creationId xmlns:a16="http://schemas.microsoft.com/office/drawing/2014/main" id="{80F4DCB0-7653-A7AE-4D1C-EE2D4C1309A1}"/>
              </a:ext>
            </a:extLst>
          </p:cNvPr>
          <p:cNvSpPr/>
          <p:nvPr/>
        </p:nvSpPr>
        <p:spPr>
          <a:xfrm>
            <a:off x="631940" y="2251079"/>
            <a:ext cx="821532" cy="805881"/>
          </a:xfrm>
          <a:prstGeom prst="ellipse">
            <a:avLst/>
          </a:prstGeom>
          <a:blipFill>
            <a:blip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TextBox 36">
            <a:extLst>
              <a:ext uri="{FF2B5EF4-FFF2-40B4-BE49-F238E27FC236}">
                <a16:creationId xmlns:a16="http://schemas.microsoft.com/office/drawing/2014/main" id="{290ABF6B-84AE-19BA-F7E0-719749333919}"/>
              </a:ext>
            </a:extLst>
          </p:cNvPr>
          <p:cNvSpPr txBox="1"/>
          <p:nvPr/>
        </p:nvSpPr>
        <p:spPr>
          <a:xfrm>
            <a:off x="1678805" y="2357047"/>
            <a:ext cx="3673085" cy="784830"/>
          </a:xfrm>
          <a:prstGeom prst="rect">
            <a:avLst/>
          </a:prstGeom>
          <a:noFill/>
        </p:spPr>
        <p:txBody>
          <a:bodyPr wrap="square">
            <a:spAutoFit/>
          </a:bodyPr>
          <a:lstStyle/>
          <a:p>
            <a:pPr marL="0" marR="0" lvl="0" indent="0" algn="l" defTabSz="800100" rtl="0" eaLnBrk="1" fontAlgn="auto" latinLnBrk="0" hangingPunct="1">
              <a:lnSpc>
                <a:spcPct val="90000"/>
              </a:lnSpc>
              <a:spcBef>
                <a:spcPct val="0"/>
              </a:spcBef>
              <a:spcAft>
                <a:spcPct val="10000"/>
              </a:spcAft>
              <a:buClrTx/>
              <a:buSzTx/>
              <a:buFontTx/>
              <a:buNone/>
              <a:tabLst/>
              <a:defRPr/>
            </a:pPr>
            <a:r>
              <a:rPr kumimoji="0" lang="lv-LV" sz="1800" b="1" i="0" u="none" strike="noStrike" kern="1200" cap="none" spc="0" normalizeH="0" baseline="0" noProof="0">
                <a:ln>
                  <a:noFill/>
                </a:ln>
                <a:solidFill>
                  <a:srgbClr val="44546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45,143 milj. EUR</a:t>
            </a:r>
            <a:br>
              <a:rPr kumimoji="0" lang="lv-LV" sz="1800" b="1" i="0" u="none" strike="noStrike" kern="1200" cap="none" spc="0" normalizeH="0" baseline="0" noProof="0">
                <a:ln>
                  <a:noFill/>
                </a:ln>
                <a:solidFill>
                  <a:srgbClr val="44546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br>
            <a:br>
              <a:rPr kumimoji="0" lang="lv-LV" sz="1800" b="1" i="0" u="none" strike="noStrike" kern="1200" cap="none" spc="0" normalizeH="0" baseline="0" noProof="0">
                <a:ln>
                  <a:noFill/>
                </a:ln>
                <a:solidFill>
                  <a:srgbClr val="44546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br>
            <a:endParaRPr kumimoji="0" lang="lv-LV" sz="1400" b="1" i="0" u="none" strike="noStrike" kern="1200" cap="none" spc="0" normalizeH="0" baseline="0" noProof="0">
              <a:ln>
                <a:noFill/>
              </a:ln>
              <a:solidFill>
                <a:srgbClr val="44546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endParaRPr>
          </a:p>
        </p:txBody>
      </p:sp>
      <p:sp>
        <p:nvSpPr>
          <p:cNvPr id="38" name="Oval 37" descr="Business Growth with solid fill">
            <a:extLst>
              <a:ext uri="{FF2B5EF4-FFF2-40B4-BE49-F238E27FC236}">
                <a16:creationId xmlns:a16="http://schemas.microsoft.com/office/drawing/2014/main" id="{07868A28-37C9-F9C3-A205-3DB4E5A7CFDC}"/>
              </a:ext>
            </a:extLst>
          </p:cNvPr>
          <p:cNvSpPr/>
          <p:nvPr/>
        </p:nvSpPr>
        <p:spPr>
          <a:xfrm>
            <a:off x="688046" y="3319055"/>
            <a:ext cx="765426" cy="766412"/>
          </a:xfrm>
          <a:prstGeom prst="ellipse">
            <a:avLst/>
          </a:prstGeom>
          <a:blipFill>
            <a:blip r:embed="rId7">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rgbClr val="228B9D"/>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TextBox 39">
            <a:extLst>
              <a:ext uri="{FF2B5EF4-FFF2-40B4-BE49-F238E27FC236}">
                <a16:creationId xmlns:a16="http://schemas.microsoft.com/office/drawing/2014/main" id="{DA19164A-F093-804A-7D8F-6E58E03ED8B9}"/>
              </a:ext>
            </a:extLst>
          </p:cNvPr>
          <p:cNvSpPr txBox="1"/>
          <p:nvPr/>
        </p:nvSpPr>
        <p:spPr>
          <a:xfrm>
            <a:off x="1595589" y="3325515"/>
            <a:ext cx="3403212" cy="1726627"/>
          </a:xfrm>
          <a:prstGeom prst="rect">
            <a:avLst/>
          </a:prstGeom>
          <a:noFill/>
        </p:spPr>
        <p:txBody>
          <a:bodyPr wrap="square">
            <a:spAutoFit/>
          </a:bodyPr>
          <a:lstStyle/>
          <a:p>
            <a:pPr marL="285750" marR="0" lvl="0" indent="-285750" defTabSz="800100" fontAlgn="auto">
              <a:lnSpc>
                <a:spcPct val="90000"/>
              </a:lnSpc>
              <a:spcBef>
                <a:spcPct val="0"/>
              </a:spcBef>
              <a:spcAft>
                <a:spcPct val="10000"/>
              </a:spcAft>
              <a:buClrTx/>
              <a:buSzTx/>
              <a:buFont typeface="Courier New" panose="02070309020205020404" pitchFamily="49" charset="0"/>
              <a:buChar char="o"/>
              <a:tabLst/>
              <a:defRPr/>
            </a:pPr>
            <a:r>
              <a:rPr lang="lv-LV">
                <a:solidFill>
                  <a:schemeClr val="tx2">
                    <a:lumMod val="75000"/>
                  </a:schemeClr>
                </a:solidFill>
                <a:latin typeface="Verdana" panose="020B0604030504040204" pitchFamily="34" charset="0"/>
                <a:ea typeface="Verdana" panose="020B0604030504040204" pitchFamily="34" charset="0"/>
              </a:rPr>
              <a:t>Komersanti (MVU)</a:t>
            </a:r>
          </a:p>
          <a:p>
            <a:pPr marL="285750" marR="0" lvl="0" indent="-285750" defTabSz="800100" fontAlgn="auto">
              <a:lnSpc>
                <a:spcPct val="90000"/>
              </a:lnSpc>
              <a:spcBef>
                <a:spcPct val="0"/>
              </a:spcBef>
              <a:spcAft>
                <a:spcPct val="10000"/>
              </a:spcAft>
              <a:buClrTx/>
              <a:buSzTx/>
              <a:buFont typeface="Courier New" panose="02070309020205020404" pitchFamily="49" charset="0"/>
              <a:buChar char="o"/>
              <a:tabLst/>
              <a:defRPr/>
            </a:pPr>
            <a:r>
              <a:rPr lang="lv-LV">
                <a:solidFill>
                  <a:schemeClr val="tx2">
                    <a:lumMod val="75000"/>
                  </a:schemeClr>
                </a:solidFill>
                <a:latin typeface="Verdana" panose="020B0604030504040204" pitchFamily="34" charset="0"/>
                <a:ea typeface="Verdana" panose="020B0604030504040204" pitchFamily="34" charset="0"/>
              </a:rPr>
              <a:t>Lielie komersanti</a:t>
            </a:r>
          </a:p>
          <a:p>
            <a:pPr marL="285750" marR="0" lvl="0" indent="-285750" defTabSz="800100" fontAlgn="auto">
              <a:lnSpc>
                <a:spcPct val="90000"/>
              </a:lnSpc>
              <a:spcBef>
                <a:spcPct val="0"/>
              </a:spcBef>
              <a:spcAft>
                <a:spcPct val="10000"/>
              </a:spcAft>
              <a:buClrTx/>
              <a:buSzTx/>
              <a:buFont typeface="Courier New" panose="02070309020205020404" pitchFamily="49" charset="0"/>
              <a:buChar char="o"/>
              <a:tabLst/>
              <a:defRPr/>
            </a:pPr>
            <a:endParaRPr lang="lv-LV">
              <a:solidFill>
                <a:schemeClr val="tx2">
                  <a:lumMod val="75000"/>
                </a:schemeClr>
              </a:solidFill>
              <a:latin typeface="Verdana" panose="020B0604030504040204" pitchFamily="34" charset="0"/>
              <a:ea typeface="Verdana" panose="020B0604030504040204" pitchFamily="34" charset="0"/>
            </a:endParaRPr>
          </a:p>
          <a:p>
            <a:pPr marL="285750" marR="0" lvl="0" indent="-285750" defTabSz="800100" fontAlgn="auto">
              <a:lnSpc>
                <a:spcPct val="90000"/>
              </a:lnSpc>
              <a:spcBef>
                <a:spcPct val="0"/>
              </a:spcBef>
              <a:spcAft>
                <a:spcPct val="10000"/>
              </a:spcAft>
              <a:buClrTx/>
              <a:buSzTx/>
              <a:buFont typeface="Courier New" panose="02070309020205020404" pitchFamily="49" charset="0"/>
              <a:buChar char="o"/>
              <a:tabLst/>
              <a:defRPr/>
            </a:pPr>
            <a:endParaRPr lang="lv-LV">
              <a:solidFill>
                <a:schemeClr val="tx2">
                  <a:lumMod val="75000"/>
                </a:schemeClr>
              </a:solidFill>
              <a:latin typeface="Verdana" panose="020B0604030504040204" pitchFamily="34" charset="0"/>
              <a:ea typeface="Verdana" panose="020B0604030504040204" pitchFamily="34" charset="0"/>
            </a:endParaRPr>
          </a:p>
          <a:p>
            <a:pPr marL="285750" indent="-285750" defTabSz="800100">
              <a:lnSpc>
                <a:spcPct val="90000"/>
              </a:lnSpc>
              <a:spcBef>
                <a:spcPct val="0"/>
              </a:spcBef>
              <a:spcAft>
                <a:spcPct val="10000"/>
              </a:spcAft>
              <a:buFont typeface="Courier New" panose="02070309020205020404" pitchFamily="49" charset="0"/>
              <a:buChar char="o"/>
              <a:defRPr/>
            </a:pPr>
            <a:r>
              <a:rPr lang="lv-LV" sz="1800">
                <a:solidFill>
                  <a:schemeClr val="tx2">
                    <a:lumMod val="75000"/>
                  </a:schemeClr>
                </a:solidFill>
                <a:latin typeface="Verdana" panose="020B0604030504040204" pitchFamily="34" charset="0"/>
                <a:ea typeface="Verdana" panose="020B0604030504040204" pitchFamily="34" charset="0"/>
              </a:rPr>
              <a:t>Atbalstu sniedz: </a:t>
            </a:r>
            <a:r>
              <a:rPr lang="lv-LV" b="1">
                <a:solidFill>
                  <a:schemeClr val="tx2">
                    <a:lumMod val="75000"/>
                  </a:schemeClr>
                </a:solidFill>
                <a:latin typeface="Verdana" panose="020B0604030504040204" pitchFamily="34" charset="0"/>
                <a:ea typeface="Verdana" panose="020B0604030504040204" pitchFamily="34" charset="0"/>
              </a:rPr>
              <a:t>ALTUM</a:t>
            </a:r>
            <a:endParaRPr lang="lv-LV" sz="1800" b="1">
              <a:solidFill>
                <a:schemeClr val="tx2">
                  <a:lumMod val="75000"/>
                </a:schemeClr>
              </a:solidFill>
              <a:latin typeface="Verdana" panose="020B0604030504040204" pitchFamily="34" charset="0"/>
              <a:ea typeface="Verdana" panose="020B0604030504040204" pitchFamily="34" charset="0"/>
            </a:endParaRPr>
          </a:p>
          <a:p>
            <a:pPr marL="285750" marR="0" lvl="0" indent="-285750" defTabSz="800100" fontAlgn="auto">
              <a:lnSpc>
                <a:spcPct val="90000"/>
              </a:lnSpc>
              <a:spcBef>
                <a:spcPct val="0"/>
              </a:spcBef>
              <a:spcAft>
                <a:spcPct val="10000"/>
              </a:spcAft>
              <a:buClrTx/>
              <a:buSzTx/>
              <a:buFont typeface="Courier New" panose="02070309020205020404" pitchFamily="49" charset="0"/>
              <a:buChar char="o"/>
              <a:tabLst/>
              <a:defRPr/>
            </a:pPr>
            <a:endParaRPr lang="lv-LV">
              <a:solidFill>
                <a:schemeClr val="tx2">
                  <a:lumMod val="75000"/>
                </a:schemeClr>
              </a:solidFill>
              <a:latin typeface="Verdana" panose="020B0604030504040204" pitchFamily="34" charset="0"/>
              <a:ea typeface="Verdana" panose="020B0604030504040204" pitchFamily="34" charset="0"/>
            </a:endParaRPr>
          </a:p>
        </p:txBody>
      </p:sp>
      <p:sp>
        <p:nvSpPr>
          <p:cNvPr id="43" name="TextBox 42">
            <a:extLst>
              <a:ext uri="{FF2B5EF4-FFF2-40B4-BE49-F238E27FC236}">
                <a16:creationId xmlns:a16="http://schemas.microsoft.com/office/drawing/2014/main" id="{6D6C582B-3F6C-58AD-E645-E05FF67CD321}"/>
              </a:ext>
            </a:extLst>
          </p:cNvPr>
          <p:cNvSpPr txBox="1"/>
          <p:nvPr/>
        </p:nvSpPr>
        <p:spPr>
          <a:xfrm>
            <a:off x="5400600" y="3740150"/>
            <a:ext cx="5630349" cy="946413"/>
          </a:xfrm>
          <a:prstGeom prst="rect">
            <a:avLst/>
          </a:prstGeom>
          <a:noFill/>
        </p:spPr>
        <p:txBody>
          <a:bodyPr wrap="square">
            <a:spAutoFit/>
          </a:bodyPr>
          <a:lstStyle/>
          <a:p>
            <a:pPr marL="285750" marR="0" lvl="0" indent="-285750" algn="just" defTabSz="800100" rtl="0" eaLnBrk="1" fontAlgn="auto" latinLnBrk="0" hangingPunct="1">
              <a:lnSpc>
                <a:spcPct val="90000"/>
              </a:lnSpc>
              <a:spcBef>
                <a:spcPct val="0"/>
              </a:spcBef>
              <a:spcAft>
                <a:spcPct val="10000"/>
              </a:spcAft>
              <a:buClrTx/>
              <a:buSzTx/>
              <a:buFont typeface="Wingdings" panose="05000000000000000000" pitchFamily="2" charset="2"/>
              <a:buChar char="ü"/>
              <a:tabLst/>
              <a:defRPr/>
            </a:pPr>
            <a:r>
              <a:rPr kumimoji="0" lang="lv-LV" sz="15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Verdana" panose="020B0604030504040204" pitchFamily="34" charset="0"/>
              </a:rPr>
              <a:t>2024.gada 31.decembrim  piesaistīts privātais  finansējums – 13, 8 tūkst. EUR</a:t>
            </a:r>
          </a:p>
          <a:p>
            <a:pPr marL="285750" marR="0" lvl="0" indent="-285750" algn="just" defTabSz="800100" rtl="0" eaLnBrk="1" fontAlgn="auto" latinLnBrk="0" hangingPunct="1">
              <a:lnSpc>
                <a:spcPct val="90000"/>
              </a:lnSpc>
              <a:spcBef>
                <a:spcPct val="0"/>
              </a:spcBef>
              <a:spcAft>
                <a:spcPct val="10000"/>
              </a:spcAft>
              <a:buClrTx/>
              <a:buSzTx/>
              <a:buFont typeface="Wingdings" panose="05000000000000000000" pitchFamily="2" charset="2"/>
              <a:buChar char="ü"/>
              <a:tabLst/>
              <a:defRPr/>
            </a:pPr>
            <a:r>
              <a:rPr lang="lv-LV" sz="1500">
                <a:latin typeface="Verdana" panose="020B0604030504040204" pitchFamily="34" charset="0"/>
                <a:ea typeface="Verdana" panose="020B0604030504040204" pitchFamily="34" charset="0"/>
                <a:cs typeface="Verdana" panose="020B0604030504040204" pitchFamily="34" charset="0"/>
              </a:rPr>
              <a:t>2026.gada 30.jūnija piesaistīts privātais finansējums – 37 milj. EUR</a:t>
            </a:r>
            <a:endParaRPr kumimoji="0" lang="lv-LV" sz="15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66" name="Laika grafiks" title="Laika grafiks">
            <a:extLst>
              <a:ext uri="{FF2B5EF4-FFF2-40B4-BE49-F238E27FC236}">
                <a16:creationId xmlns:a16="http://schemas.microsoft.com/office/drawing/2014/main" id="{7D4BF811-5350-699A-47F0-5033FA2E1E52}"/>
              </a:ext>
            </a:extLst>
          </p:cNvPr>
          <p:cNvGrpSpPr/>
          <p:nvPr/>
        </p:nvGrpSpPr>
        <p:grpSpPr>
          <a:xfrm>
            <a:off x="792831" y="6065819"/>
            <a:ext cx="11026641" cy="604712"/>
            <a:chOff x="418011" y="5519804"/>
            <a:chExt cx="8560472" cy="865889"/>
          </a:xfrm>
        </p:grpSpPr>
        <p:grpSp>
          <p:nvGrpSpPr>
            <p:cNvPr id="67" name="Grupa 11" title="Laika grafiks">
              <a:extLst>
                <a:ext uri="{FF2B5EF4-FFF2-40B4-BE49-F238E27FC236}">
                  <a16:creationId xmlns:a16="http://schemas.microsoft.com/office/drawing/2014/main" id="{AF312BEB-29DA-1089-8791-1CA8541C8B12}"/>
                </a:ext>
              </a:extLst>
            </p:cNvPr>
            <p:cNvGrpSpPr/>
            <p:nvPr/>
          </p:nvGrpSpPr>
          <p:grpSpPr>
            <a:xfrm>
              <a:off x="418011" y="5519804"/>
              <a:ext cx="8560472" cy="165471"/>
              <a:chOff x="418011" y="3346265"/>
              <a:chExt cx="8560472" cy="165471"/>
            </a:xfrm>
          </p:grpSpPr>
          <p:cxnSp>
            <p:nvCxnSpPr>
              <p:cNvPr id="82" name="Taisnās bultiņas savienotājs 3">
                <a:extLst>
                  <a:ext uri="{FF2B5EF4-FFF2-40B4-BE49-F238E27FC236}">
                    <a16:creationId xmlns:a16="http://schemas.microsoft.com/office/drawing/2014/main" id="{0D6631BA-C868-5532-49D7-61AFF96625A8}"/>
                  </a:ext>
                </a:extLst>
              </p:cNvPr>
              <p:cNvCxnSpPr>
                <a:cxnSpLocks/>
              </p:cNvCxnSpPr>
              <p:nvPr/>
            </p:nvCxnSpPr>
            <p:spPr>
              <a:xfrm>
                <a:off x="418011" y="3429000"/>
                <a:ext cx="85604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Taisns savienotājs 29">
                <a:extLst>
                  <a:ext uri="{FF2B5EF4-FFF2-40B4-BE49-F238E27FC236}">
                    <a16:creationId xmlns:a16="http://schemas.microsoft.com/office/drawing/2014/main" id="{3EDD581B-7C8F-5C9F-A343-D495CB2FD457}"/>
                  </a:ext>
                </a:extLst>
              </p:cNvPr>
              <p:cNvCxnSpPr>
                <a:cxnSpLocks/>
              </p:cNvCxnSpPr>
              <p:nvPr/>
            </p:nvCxnSpPr>
            <p:spPr>
              <a:xfrm>
                <a:off x="106747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4" name="Taisns savienotājs 34">
                <a:extLst>
                  <a:ext uri="{FF2B5EF4-FFF2-40B4-BE49-F238E27FC236}">
                    <a16:creationId xmlns:a16="http://schemas.microsoft.com/office/drawing/2014/main" id="{AE67F663-AC6A-114B-92B4-209C4F691F7F}"/>
                  </a:ext>
                </a:extLst>
              </p:cNvPr>
              <p:cNvCxnSpPr>
                <a:cxnSpLocks/>
              </p:cNvCxnSpPr>
              <p:nvPr/>
            </p:nvCxnSpPr>
            <p:spPr>
              <a:xfrm>
                <a:off x="171486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5" name="Taisns savienotājs 35">
                <a:extLst>
                  <a:ext uri="{FF2B5EF4-FFF2-40B4-BE49-F238E27FC236}">
                    <a16:creationId xmlns:a16="http://schemas.microsoft.com/office/drawing/2014/main" id="{1CABE83C-E412-77FE-A810-483F75FECC4D}"/>
                  </a:ext>
                </a:extLst>
              </p:cNvPr>
              <p:cNvCxnSpPr>
                <a:cxnSpLocks/>
              </p:cNvCxnSpPr>
              <p:nvPr/>
            </p:nvCxnSpPr>
            <p:spPr>
              <a:xfrm>
                <a:off x="2362260"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6" name="Taisns savienotājs 36">
                <a:extLst>
                  <a:ext uri="{FF2B5EF4-FFF2-40B4-BE49-F238E27FC236}">
                    <a16:creationId xmlns:a16="http://schemas.microsoft.com/office/drawing/2014/main" id="{FD124CCB-343D-18E1-0511-42BB07C1DE52}"/>
                  </a:ext>
                </a:extLst>
              </p:cNvPr>
              <p:cNvCxnSpPr>
                <a:cxnSpLocks/>
              </p:cNvCxnSpPr>
              <p:nvPr/>
            </p:nvCxnSpPr>
            <p:spPr>
              <a:xfrm>
                <a:off x="3009652"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7" name="Taisns savienotājs 37">
                <a:extLst>
                  <a:ext uri="{FF2B5EF4-FFF2-40B4-BE49-F238E27FC236}">
                    <a16:creationId xmlns:a16="http://schemas.microsoft.com/office/drawing/2014/main" id="{863387E7-9B95-78E3-2453-B354DBDB4984}"/>
                  </a:ext>
                </a:extLst>
              </p:cNvPr>
              <p:cNvCxnSpPr>
                <a:cxnSpLocks/>
              </p:cNvCxnSpPr>
              <p:nvPr/>
            </p:nvCxnSpPr>
            <p:spPr>
              <a:xfrm>
                <a:off x="3657044"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8" name="Taisns savienotājs 38">
                <a:extLst>
                  <a:ext uri="{FF2B5EF4-FFF2-40B4-BE49-F238E27FC236}">
                    <a16:creationId xmlns:a16="http://schemas.microsoft.com/office/drawing/2014/main" id="{B3E2E911-1C15-32CC-527C-CEC79E383A9F}"/>
                  </a:ext>
                </a:extLst>
              </p:cNvPr>
              <p:cNvCxnSpPr>
                <a:cxnSpLocks/>
              </p:cNvCxnSpPr>
              <p:nvPr/>
            </p:nvCxnSpPr>
            <p:spPr>
              <a:xfrm>
                <a:off x="430443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89" name="Taisns savienotājs 44">
                <a:extLst>
                  <a:ext uri="{FF2B5EF4-FFF2-40B4-BE49-F238E27FC236}">
                    <a16:creationId xmlns:a16="http://schemas.microsoft.com/office/drawing/2014/main" id="{AE5FF3A8-0978-FDAC-E6A9-49785D278E25}"/>
                  </a:ext>
                </a:extLst>
              </p:cNvPr>
              <p:cNvCxnSpPr>
                <a:cxnSpLocks/>
              </p:cNvCxnSpPr>
              <p:nvPr/>
            </p:nvCxnSpPr>
            <p:spPr>
              <a:xfrm>
                <a:off x="495182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0" name="Taisns savienotājs 46">
                <a:extLst>
                  <a:ext uri="{FF2B5EF4-FFF2-40B4-BE49-F238E27FC236}">
                    <a16:creationId xmlns:a16="http://schemas.microsoft.com/office/drawing/2014/main" id="{558DDC90-471B-DE0E-E577-74CE9988E2FC}"/>
                  </a:ext>
                </a:extLst>
              </p:cNvPr>
              <p:cNvCxnSpPr>
                <a:cxnSpLocks/>
              </p:cNvCxnSpPr>
              <p:nvPr/>
            </p:nvCxnSpPr>
            <p:spPr>
              <a:xfrm>
                <a:off x="5599220"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1" name="Taisns savienotājs 49">
                <a:extLst>
                  <a:ext uri="{FF2B5EF4-FFF2-40B4-BE49-F238E27FC236}">
                    <a16:creationId xmlns:a16="http://schemas.microsoft.com/office/drawing/2014/main" id="{ED1C0AD9-83F1-A00C-97C9-9C8170268DCD}"/>
                  </a:ext>
                </a:extLst>
              </p:cNvPr>
              <p:cNvCxnSpPr>
                <a:cxnSpLocks/>
              </p:cNvCxnSpPr>
              <p:nvPr/>
            </p:nvCxnSpPr>
            <p:spPr>
              <a:xfrm>
                <a:off x="6246612"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2" name="Taisns savienotājs 50">
                <a:extLst>
                  <a:ext uri="{FF2B5EF4-FFF2-40B4-BE49-F238E27FC236}">
                    <a16:creationId xmlns:a16="http://schemas.microsoft.com/office/drawing/2014/main" id="{CCD21152-C5E7-8F3E-E815-3DA4EBCC08E4}"/>
                  </a:ext>
                </a:extLst>
              </p:cNvPr>
              <p:cNvCxnSpPr>
                <a:cxnSpLocks/>
              </p:cNvCxnSpPr>
              <p:nvPr/>
            </p:nvCxnSpPr>
            <p:spPr>
              <a:xfrm>
                <a:off x="6894004"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3" name="Taisns savienotājs 51">
                <a:extLst>
                  <a:ext uri="{FF2B5EF4-FFF2-40B4-BE49-F238E27FC236}">
                    <a16:creationId xmlns:a16="http://schemas.microsoft.com/office/drawing/2014/main" id="{5498C097-9C3D-41E1-108E-FB71FAD9792B}"/>
                  </a:ext>
                </a:extLst>
              </p:cNvPr>
              <p:cNvCxnSpPr>
                <a:cxnSpLocks/>
              </p:cNvCxnSpPr>
              <p:nvPr/>
            </p:nvCxnSpPr>
            <p:spPr>
              <a:xfrm>
                <a:off x="7541396"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94" name="Taisns savienotājs 52">
                <a:extLst>
                  <a:ext uri="{FF2B5EF4-FFF2-40B4-BE49-F238E27FC236}">
                    <a16:creationId xmlns:a16="http://schemas.microsoft.com/office/drawing/2014/main" id="{5E44DCA3-418B-EA3A-946C-452BA06DA6FD}"/>
                  </a:ext>
                </a:extLst>
              </p:cNvPr>
              <p:cNvCxnSpPr>
                <a:cxnSpLocks/>
              </p:cNvCxnSpPr>
              <p:nvPr/>
            </p:nvCxnSpPr>
            <p:spPr>
              <a:xfrm>
                <a:off x="8188788" y="3346265"/>
                <a:ext cx="0" cy="165471"/>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grpSp>
        <p:grpSp>
          <p:nvGrpSpPr>
            <p:cNvPr id="68" name="Grupa 12" title="Laika grafika teksts">
              <a:extLst>
                <a:ext uri="{FF2B5EF4-FFF2-40B4-BE49-F238E27FC236}">
                  <a16:creationId xmlns:a16="http://schemas.microsoft.com/office/drawing/2014/main" id="{5174E780-D022-4176-7F5E-02F3D4544C0E}"/>
                </a:ext>
              </a:extLst>
            </p:cNvPr>
            <p:cNvGrpSpPr/>
            <p:nvPr/>
          </p:nvGrpSpPr>
          <p:grpSpPr>
            <a:xfrm>
              <a:off x="782971" y="5786924"/>
              <a:ext cx="7903408" cy="598769"/>
              <a:chOff x="782971" y="5786924"/>
              <a:chExt cx="7903408" cy="598769"/>
            </a:xfrm>
          </p:grpSpPr>
          <p:sp>
            <p:nvSpPr>
              <p:cNvPr id="69" name="Tekstlodziņš 71">
                <a:extLst>
                  <a:ext uri="{FF2B5EF4-FFF2-40B4-BE49-F238E27FC236}">
                    <a16:creationId xmlns:a16="http://schemas.microsoft.com/office/drawing/2014/main" id="{4E654DD0-7223-D650-3D07-B59784BE64DE}"/>
                  </a:ext>
                </a:extLst>
              </p:cNvPr>
              <p:cNvSpPr txBox="1"/>
              <p:nvPr/>
            </p:nvSpPr>
            <p:spPr>
              <a:xfrm>
                <a:off x="782971" y="5817314"/>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Janvāris</a:t>
                </a:r>
                <a:endParaRPr kumimoji="0" lang="lv-LV" sz="800" b="0"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70" name="Tekstlodziņš 72">
                <a:extLst>
                  <a:ext uri="{FF2B5EF4-FFF2-40B4-BE49-F238E27FC236}">
                    <a16:creationId xmlns:a16="http://schemas.microsoft.com/office/drawing/2014/main" id="{DD1C284B-778B-8D02-2025-CFE98511E142}"/>
                  </a:ext>
                </a:extLst>
              </p:cNvPr>
              <p:cNvSpPr txBox="1"/>
              <p:nvPr/>
            </p:nvSpPr>
            <p:spPr>
              <a:xfrm>
                <a:off x="1432290" y="5817314"/>
                <a:ext cx="616241"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Februāris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1" name="Tekstlodziņš 73">
                <a:extLst>
                  <a:ext uri="{FF2B5EF4-FFF2-40B4-BE49-F238E27FC236}">
                    <a16:creationId xmlns:a16="http://schemas.microsoft.com/office/drawing/2014/main" id="{E743E8FF-361E-2A69-9B07-C275CE919944}"/>
                  </a:ext>
                </a:extLst>
              </p:cNvPr>
              <p:cNvSpPr txBox="1"/>
              <p:nvPr/>
            </p:nvSpPr>
            <p:spPr>
              <a:xfrm>
                <a:off x="2158282" y="5817314"/>
                <a:ext cx="407956"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Marts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2" name="Tekstlodziņš 74">
                <a:extLst>
                  <a:ext uri="{FF2B5EF4-FFF2-40B4-BE49-F238E27FC236}">
                    <a16:creationId xmlns:a16="http://schemas.microsoft.com/office/drawing/2014/main" id="{9E13390B-C870-62C6-DDBE-92B5F913CC36}"/>
                  </a:ext>
                </a:extLst>
              </p:cNvPr>
              <p:cNvSpPr txBox="1"/>
              <p:nvPr/>
            </p:nvSpPr>
            <p:spPr>
              <a:xfrm>
                <a:off x="2805674" y="5817314"/>
                <a:ext cx="407956"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Aprīlis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3" name="Tekstlodziņš 100">
                <a:extLst>
                  <a:ext uri="{FF2B5EF4-FFF2-40B4-BE49-F238E27FC236}">
                    <a16:creationId xmlns:a16="http://schemas.microsoft.com/office/drawing/2014/main" id="{C2980DAA-E18F-A387-57FC-F6052D466FB2}"/>
                  </a:ext>
                </a:extLst>
              </p:cNvPr>
              <p:cNvSpPr txBox="1"/>
              <p:nvPr/>
            </p:nvSpPr>
            <p:spPr>
              <a:xfrm>
                <a:off x="3381966" y="5817314"/>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Maijs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4" name="Tekstlodziņš 101">
                <a:extLst>
                  <a:ext uri="{FF2B5EF4-FFF2-40B4-BE49-F238E27FC236}">
                    <a16:creationId xmlns:a16="http://schemas.microsoft.com/office/drawing/2014/main" id="{4CCF8D18-39CB-D373-AA47-5221CEE61F0E}"/>
                  </a:ext>
                </a:extLst>
              </p:cNvPr>
              <p:cNvSpPr txBox="1"/>
              <p:nvPr/>
            </p:nvSpPr>
            <p:spPr>
              <a:xfrm>
                <a:off x="4109885" y="5817314"/>
                <a:ext cx="407956"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Jūnijs</a:t>
                </a:r>
              </a:p>
            </p:txBody>
          </p:sp>
          <p:sp>
            <p:nvSpPr>
              <p:cNvPr id="75" name="Tekstlodziņš 102">
                <a:extLst>
                  <a:ext uri="{FF2B5EF4-FFF2-40B4-BE49-F238E27FC236}">
                    <a16:creationId xmlns:a16="http://schemas.microsoft.com/office/drawing/2014/main" id="{41709A5A-91A7-EF72-D920-56B0C78D85C8}"/>
                  </a:ext>
                </a:extLst>
              </p:cNvPr>
              <p:cNvSpPr txBox="1"/>
              <p:nvPr/>
            </p:nvSpPr>
            <p:spPr>
              <a:xfrm>
                <a:off x="4757277" y="5817314"/>
                <a:ext cx="407956"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Jūlijs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6" name="Tekstlodziņš 103">
                <a:extLst>
                  <a:ext uri="{FF2B5EF4-FFF2-40B4-BE49-F238E27FC236}">
                    <a16:creationId xmlns:a16="http://schemas.microsoft.com/office/drawing/2014/main" id="{4778BF9C-CEA1-F1D7-0317-2DE9E5715B76}"/>
                  </a:ext>
                </a:extLst>
              </p:cNvPr>
              <p:cNvSpPr txBox="1"/>
              <p:nvPr/>
            </p:nvSpPr>
            <p:spPr>
              <a:xfrm>
                <a:off x="5222657" y="5805028"/>
                <a:ext cx="709684" cy="21631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Augusts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7" name="Tekstlodziņš 104">
                <a:extLst>
                  <a:ext uri="{FF2B5EF4-FFF2-40B4-BE49-F238E27FC236}">
                    <a16:creationId xmlns:a16="http://schemas.microsoft.com/office/drawing/2014/main" id="{E94A2C95-CEA7-862A-7540-1746F16B6263}"/>
                  </a:ext>
                </a:extLst>
              </p:cNvPr>
              <p:cNvSpPr txBox="1"/>
              <p:nvPr/>
            </p:nvSpPr>
            <p:spPr>
              <a:xfrm>
                <a:off x="5942158" y="5797182"/>
                <a:ext cx="706195" cy="276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Septembris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8" name="Tekstlodziņš 105">
                <a:extLst>
                  <a:ext uri="{FF2B5EF4-FFF2-40B4-BE49-F238E27FC236}">
                    <a16:creationId xmlns:a16="http://schemas.microsoft.com/office/drawing/2014/main" id="{58A7A13A-00DD-A464-43BF-AE130FBCA01B}"/>
                  </a:ext>
                </a:extLst>
              </p:cNvPr>
              <p:cNvSpPr txBox="1"/>
              <p:nvPr/>
            </p:nvSpPr>
            <p:spPr>
              <a:xfrm>
                <a:off x="6699453" y="5786924"/>
                <a:ext cx="569007" cy="27972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Oktobris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79" name="Tekstlodziņš 106">
                <a:extLst>
                  <a:ext uri="{FF2B5EF4-FFF2-40B4-BE49-F238E27FC236}">
                    <a16:creationId xmlns:a16="http://schemas.microsoft.com/office/drawing/2014/main" id="{280A511B-2DCE-F0C4-FF71-25EE4B804AC0}"/>
                  </a:ext>
                </a:extLst>
              </p:cNvPr>
              <p:cNvSpPr txBox="1"/>
              <p:nvPr/>
            </p:nvSpPr>
            <p:spPr>
              <a:xfrm>
                <a:off x="7318443" y="5793455"/>
                <a:ext cx="625669" cy="27972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Novembris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
            <p:nvSpPr>
              <p:cNvPr id="80" name="Tekstlodziņš 107">
                <a:extLst>
                  <a:ext uri="{FF2B5EF4-FFF2-40B4-BE49-F238E27FC236}">
                    <a16:creationId xmlns:a16="http://schemas.microsoft.com/office/drawing/2014/main" id="{F29B8B6A-2F7F-6015-288B-1713D25F3A86}"/>
                  </a:ext>
                </a:extLst>
              </p:cNvPr>
              <p:cNvSpPr txBox="1"/>
              <p:nvPr/>
            </p:nvSpPr>
            <p:spPr>
              <a:xfrm>
                <a:off x="7982330" y="5786924"/>
                <a:ext cx="704049" cy="21003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800" b="1" i="0" u="none" strike="noStrike" kern="1200" cap="none" spc="0" normalizeH="0" baseline="0" noProof="0">
                    <a:ln>
                      <a:noFill/>
                    </a:ln>
                    <a:solidFill>
                      <a:srgbClr val="E7E6E6">
                        <a:lumMod val="25000"/>
                      </a:srgbClr>
                    </a:solidFill>
                    <a:effectLst/>
                    <a:uLnTx/>
                    <a:uFillTx/>
                    <a:latin typeface="Verdana" panose="020B0604030504040204" pitchFamily="34" charset="0"/>
                    <a:ea typeface="Verdana" panose="020B0604030504040204" pitchFamily="34" charset="0"/>
                    <a:cs typeface="+mn-cs"/>
                  </a:rPr>
                  <a:t>Decembris </a:t>
                </a:r>
              </a:p>
            </p:txBody>
          </p:sp>
          <p:sp>
            <p:nvSpPr>
              <p:cNvPr id="81" name="Tekstlodziņš 195">
                <a:extLst>
                  <a:ext uri="{FF2B5EF4-FFF2-40B4-BE49-F238E27FC236}">
                    <a16:creationId xmlns:a16="http://schemas.microsoft.com/office/drawing/2014/main" id="{9C2FFF04-F2CD-350B-39A6-A30B9D6A20B9}"/>
                  </a:ext>
                </a:extLst>
              </p:cNvPr>
              <p:cNvSpPr txBox="1"/>
              <p:nvPr/>
            </p:nvSpPr>
            <p:spPr>
              <a:xfrm>
                <a:off x="4413741" y="6149956"/>
                <a:ext cx="569010" cy="2357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0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2023</a:t>
                </a:r>
              </a:p>
            </p:txBody>
          </p:sp>
        </p:grpSp>
      </p:grpSp>
      <p:cxnSp>
        <p:nvCxnSpPr>
          <p:cNvPr id="95" name="Straight Connector 94">
            <a:extLst>
              <a:ext uri="{FF2B5EF4-FFF2-40B4-BE49-F238E27FC236}">
                <a16:creationId xmlns:a16="http://schemas.microsoft.com/office/drawing/2014/main" id="{F2D303EB-8BCB-3ADC-D76B-D5C7F17C948F}"/>
              </a:ext>
            </a:extLst>
          </p:cNvPr>
          <p:cNvCxnSpPr>
            <a:cxnSpLocks/>
          </p:cNvCxnSpPr>
          <p:nvPr/>
        </p:nvCxnSpPr>
        <p:spPr>
          <a:xfrm>
            <a:off x="1254902" y="6123599"/>
            <a:ext cx="1462184" cy="0"/>
          </a:xfrm>
          <a:prstGeom prst="line">
            <a:avLst/>
          </a:prstGeom>
          <a:ln w="38100">
            <a:solidFill>
              <a:srgbClr val="228B9D"/>
            </a:solidFill>
          </a:ln>
        </p:spPr>
        <p:style>
          <a:lnRef idx="1">
            <a:schemeClr val="accent1"/>
          </a:lnRef>
          <a:fillRef idx="0">
            <a:schemeClr val="accent1"/>
          </a:fillRef>
          <a:effectRef idx="0">
            <a:schemeClr val="accent1"/>
          </a:effectRef>
          <a:fontRef idx="minor">
            <a:schemeClr val="tx1"/>
          </a:fontRef>
        </p:style>
      </p:cxnSp>
      <p:sp>
        <p:nvSpPr>
          <p:cNvPr id="99" name="Tekstlodziņš 62">
            <a:extLst>
              <a:ext uri="{FF2B5EF4-FFF2-40B4-BE49-F238E27FC236}">
                <a16:creationId xmlns:a16="http://schemas.microsoft.com/office/drawing/2014/main" id="{8BFDFAFF-3005-6324-5ED0-4EE72FADEE2C}"/>
              </a:ext>
            </a:extLst>
          </p:cNvPr>
          <p:cNvSpPr txBox="1"/>
          <p:nvPr/>
        </p:nvSpPr>
        <p:spPr>
          <a:xfrm>
            <a:off x="1413032" y="5284975"/>
            <a:ext cx="1537275" cy="23573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000" b="1"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MK Noteikumi apstiprināti MK 2022.gadā</a:t>
            </a:r>
            <a:endParaRPr kumimoji="0" lang="lv-LV" sz="1000" b="0"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p:txBody>
      </p:sp>
      <p:sp>
        <p:nvSpPr>
          <p:cNvPr id="100" name="Tekstlodziņš 116">
            <a:extLst>
              <a:ext uri="{FF2B5EF4-FFF2-40B4-BE49-F238E27FC236}">
                <a16:creationId xmlns:a16="http://schemas.microsoft.com/office/drawing/2014/main" id="{2E2B86E4-FDDC-32E3-864F-66AB1778A384}"/>
              </a:ext>
            </a:extLst>
          </p:cNvPr>
          <p:cNvSpPr txBox="1"/>
          <p:nvPr/>
        </p:nvSpPr>
        <p:spPr>
          <a:xfrm>
            <a:off x="3162694" y="5308486"/>
            <a:ext cx="1537274" cy="51298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000" b="1"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Pieejams komersantam</a:t>
            </a:r>
          </a:p>
        </p:txBody>
      </p:sp>
      <p:sp>
        <p:nvSpPr>
          <p:cNvPr id="102" name="TextBox 101">
            <a:extLst>
              <a:ext uri="{FF2B5EF4-FFF2-40B4-BE49-F238E27FC236}">
                <a16:creationId xmlns:a16="http://schemas.microsoft.com/office/drawing/2014/main" id="{A8673329-D79A-314A-B6F8-C7505B408FD0}"/>
              </a:ext>
            </a:extLst>
          </p:cNvPr>
          <p:cNvSpPr txBox="1"/>
          <p:nvPr/>
        </p:nvSpPr>
        <p:spPr>
          <a:xfrm>
            <a:off x="5482223" y="3129309"/>
            <a:ext cx="2165665" cy="530915"/>
          </a:xfrm>
          <a:prstGeom prst="rect">
            <a:avLst/>
          </a:prstGeom>
          <a:noFill/>
        </p:spPr>
        <p:txBody>
          <a:bodyPr wrap="square">
            <a:spAutoFit/>
          </a:bodyPr>
          <a:lstStyle/>
          <a:p>
            <a:pPr marL="0" marR="0" lvl="0" indent="0" algn="l" defTabSz="800100" rtl="0" eaLnBrk="1" fontAlgn="auto" latinLnBrk="0" hangingPunct="1">
              <a:lnSpc>
                <a:spcPct val="90000"/>
              </a:lnSpc>
              <a:spcBef>
                <a:spcPct val="0"/>
              </a:spcBef>
              <a:spcAft>
                <a:spcPct val="10000"/>
              </a:spcAft>
              <a:buClrTx/>
              <a:buSzTx/>
              <a:buFont typeface="Wingdings" panose="05000000000000000000" pitchFamily="2" charset="2"/>
              <a:buNone/>
              <a:tabLst/>
              <a:defRPr/>
            </a:pPr>
            <a:endParaRPr kumimoji="0" lang="lv-LV" sz="15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r" defTabSz="800100" rtl="0" eaLnBrk="1" fontAlgn="auto" latinLnBrk="0" hangingPunct="1">
              <a:lnSpc>
                <a:spcPct val="90000"/>
              </a:lnSpc>
              <a:spcBef>
                <a:spcPct val="0"/>
              </a:spcBef>
              <a:spcAft>
                <a:spcPct val="10000"/>
              </a:spcAft>
              <a:buClrTx/>
              <a:buSzTx/>
              <a:buFont typeface="Wingdings" panose="05000000000000000000" pitchFamily="2" charset="2"/>
              <a:buNone/>
              <a:tabLst/>
              <a:defRPr/>
            </a:pPr>
            <a:r>
              <a:rPr kumimoji="0" lang="lv-LV" sz="1500" b="1" i="0" u="none" strike="noStrike" kern="1200" cap="none" spc="0" normalizeH="0" baseline="0" noProof="0">
                <a:ln>
                  <a:noFill/>
                </a:ln>
                <a:solidFill>
                  <a:srgbClr val="A5A5A5">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lv-LV" sz="15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Atbalsta apmērs:</a:t>
            </a:r>
          </a:p>
        </p:txBody>
      </p:sp>
      <p:sp>
        <p:nvSpPr>
          <p:cNvPr id="5" name="Arrow: Down 4">
            <a:extLst>
              <a:ext uri="{FF2B5EF4-FFF2-40B4-BE49-F238E27FC236}">
                <a16:creationId xmlns:a16="http://schemas.microsoft.com/office/drawing/2014/main" id="{A89DC4F9-73F5-353F-8C40-AEC9FFDEB2E8}"/>
              </a:ext>
            </a:extLst>
          </p:cNvPr>
          <p:cNvSpPr/>
          <p:nvPr/>
        </p:nvSpPr>
        <p:spPr>
          <a:xfrm>
            <a:off x="722981" y="5227653"/>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6" name="Arrow: Down 5">
            <a:extLst>
              <a:ext uri="{FF2B5EF4-FFF2-40B4-BE49-F238E27FC236}">
                <a16:creationId xmlns:a16="http://schemas.microsoft.com/office/drawing/2014/main" id="{35EE74EF-567E-A1C2-0FE1-98616DE3311A}"/>
              </a:ext>
            </a:extLst>
          </p:cNvPr>
          <p:cNvSpPr/>
          <p:nvPr/>
        </p:nvSpPr>
        <p:spPr>
          <a:xfrm>
            <a:off x="2393991" y="5278972"/>
            <a:ext cx="653715" cy="762617"/>
          </a:xfrm>
          <a:prstGeom prst="downArrow">
            <a:avLst/>
          </a:prstGeom>
          <a:gradFill>
            <a:gsLst>
              <a:gs pos="0">
                <a:srgbClr val="9BC2C7"/>
              </a:gs>
              <a:gs pos="50000">
                <a:srgbClr val="228B9D">
                  <a:shade val="67500"/>
                  <a:satMod val="115000"/>
                </a:srgbClr>
              </a:gs>
              <a:gs pos="100000">
                <a:srgbClr val="9BC2C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F0CF31FA-82AE-AE2D-FC9A-C2893D712FB4}"/>
              </a:ext>
            </a:extLst>
          </p:cNvPr>
          <p:cNvSpPr txBox="1"/>
          <p:nvPr/>
        </p:nvSpPr>
        <p:spPr>
          <a:xfrm>
            <a:off x="5577223" y="2246392"/>
            <a:ext cx="3902237" cy="1015663"/>
          </a:xfrm>
          <a:prstGeom prst="rect">
            <a:avLst/>
          </a:prstGeom>
          <a:noFill/>
        </p:spPr>
        <p:txBody>
          <a:bodyPr wrap="square" rtlCol="0">
            <a:spAutoFit/>
          </a:bodyPr>
          <a:lstStyle/>
          <a:p>
            <a:r>
              <a:rPr lang="lv-LV" sz="1500" b="1">
                <a:solidFill>
                  <a:prstClr val="black"/>
                </a:solidFill>
                <a:latin typeface="Verdana" panose="020B0604030504040204" pitchFamily="34" charset="0"/>
                <a:ea typeface="Verdana" panose="020B0604030504040204" pitchFamily="34" charset="0"/>
              </a:rPr>
              <a:t>Atbalsta veids:</a:t>
            </a:r>
          </a:p>
          <a:p>
            <a:endParaRPr lang="lv-LV" sz="1500">
              <a:latin typeface="Verdana" panose="020B0604030504040204" pitchFamily="34" charset="0"/>
              <a:ea typeface="Verdana" panose="020B0604030504040204" pitchFamily="34" charset="0"/>
            </a:endParaRPr>
          </a:p>
          <a:p>
            <a:r>
              <a:rPr lang="lv-LV" sz="1500" b="0">
                <a:latin typeface="Verdana" panose="020B0604030504040204" pitchFamily="34" charset="0"/>
                <a:ea typeface="Verdana" panose="020B0604030504040204" pitchFamily="34" charset="0"/>
                <a:cs typeface="Times New Roman" panose="02020603050405020304" pitchFamily="18" charset="0"/>
              </a:rPr>
              <a:t>Aizdevumi ar kapitāla atlaidi</a:t>
            </a:r>
            <a:endParaRPr kumimoji="0" lang="lv-LV" sz="1500" b="0" u="none" strike="noStrike" kern="0" cap="none" spc="0" normalizeH="0" baseline="0" noProof="0">
              <a:ln>
                <a:noFill/>
              </a:ln>
              <a:effectLst/>
              <a:uLnTx/>
              <a:uFillTx/>
              <a:latin typeface="Verdana" panose="020B0604030504040204" pitchFamily="34" charset="0"/>
              <a:ea typeface="Verdana" panose="020B0604030504040204" pitchFamily="34" charset="0"/>
              <a:cs typeface="Times New Roman" panose="02020603050405020304" pitchFamily="18" charset="0"/>
              <a:sym typeface="Helvetica Neue"/>
            </a:endParaRPr>
          </a:p>
          <a:p>
            <a:endParaRPr lang="lv-LV" sz="15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6384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EA67A1-AD60-401C-96BF-125C4B76ED1A}"/>
              </a:ext>
            </a:extLst>
          </p:cNvPr>
          <p:cNvSpPr>
            <a:spLocks noGrp="1"/>
          </p:cNvSpPr>
          <p:nvPr>
            <p:ph type="body" sz="quarter" idx="13"/>
          </p:nvPr>
        </p:nvSpPr>
        <p:spPr>
          <a:xfrm>
            <a:off x="552440" y="2119960"/>
            <a:ext cx="4634366" cy="2041508"/>
          </a:xfrm>
        </p:spPr>
        <p:txBody>
          <a:bodyPr>
            <a:normAutofit/>
          </a:bodyPr>
          <a:lstStyle/>
          <a:p>
            <a:r>
              <a:rPr lang="lv-LV" sz="2600">
                <a:solidFill>
                  <a:srgbClr val="228B9D"/>
                </a:solidFill>
              </a:rPr>
              <a:t>DIGITĀLĀ TRANSFORMĀCIJA</a:t>
            </a:r>
          </a:p>
          <a:p>
            <a:r>
              <a:rPr lang="lv-LV" sz="2000" b="0">
                <a:solidFill>
                  <a:schemeClr val="tx1">
                    <a:lumMod val="75000"/>
                    <a:lumOff val="25000"/>
                  </a:schemeClr>
                </a:solidFill>
              </a:rPr>
              <a:t>Atbalsta programmas</a:t>
            </a:r>
          </a:p>
          <a:p>
            <a:r>
              <a:rPr lang="lv-LV" sz="2000" b="0">
                <a:solidFill>
                  <a:schemeClr val="tx1">
                    <a:lumMod val="75000"/>
                    <a:lumOff val="25000"/>
                  </a:schemeClr>
                </a:solidFill>
              </a:rPr>
              <a:t>2021-2027.gadam</a:t>
            </a:r>
          </a:p>
        </p:txBody>
      </p:sp>
      <p:sp>
        <p:nvSpPr>
          <p:cNvPr id="5" name="Text Placeholder 4">
            <a:extLst>
              <a:ext uri="{FF2B5EF4-FFF2-40B4-BE49-F238E27FC236}">
                <a16:creationId xmlns:a16="http://schemas.microsoft.com/office/drawing/2014/main" id="{53B0EE7D-1E9F-934D-9674-803260BB59E1}"/>
              </a:ext>
            </a:extLst>
          </p:cNvPr>
          <p:cNvSpPr>
            <a:spLocks noGrp="1"/>
          </p:cNvSpPr>
          <p:nvPr>
            <p:ph type="body" sz="quarter" idx="15"/>
          </p:nvPr>
        </p:nvSpPr>
        <p:spPr>
          <a:xfrm>
            <a:off x="529000" y="4477372"/>
            <a:ext cx="4657806" cy="329283"/>
          </a:xfrm>
        </p:spPr>
        <p:txBody>
          <a:bodyPr/>
          <a:lstStyle/>
          <a:p>
            <a:r>
              <a:rPr lang="lv-LV">
                <a:solidFill>
                  <a:schemeClr val="tx1"/>
                </a:solidFill>
              </a:rPr>
              <a:t>Rīgā, 2023.gads</a:t>
            </a:r>
            <a:endParaRPr lang="en-LV">
              <a:solidFill>
                <a:schemeClr val="tx1"/>
              </a:solidFill>
            </a:endParaRPr>
          </a:p>
        </p:txBody>
      </p:sp>
      <p:pic>
        <p:nvPicPr>
          <p:cNvPr id="8" name="Picture Placeholder 7" descr="A picture containing tower, ride&#10;&#10;Description automatically generated">
            <a:extLst>
              <a:ext uri="{FF2B5EF4-FFF2-40B4-BE49-F238E27FC236}">
                <a16:creationId xmlns:a16="http://schemas.microsoft.com/office/drawing/2014/main" id="{CDC0DB4F-D353-48B1-8128-A17E436C50D9}"/>
              </a:ext>
            </a:extLst>
          </p:cNvPr>
          <p:cNvPicPr>
            <a:picLocks noGrp="1" noChangeAspect="1"/>
          </p:cNvPicPr>
          <p:nvPr>
            <p:ph type="pic" sz="quarter" idx="16"/>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t="2467" b="2467"/>
          <a:stretch>
            <a:fillRect/>
          </a:stretch>
        </p:blipFill>
        <p:spPr/>
      </p:pic>
      <p:pic>
        <p:nvPicPr>
          <p:cNvPr id="10" name="Picture 9" descr="Logo, company name&#10;&#10;Description automatically generated">
            <a:extLst>
              <a:ext uri="{FF2B5EF4-FFF2-40B4-BE49-F238E27FC236}">
                <a16:creationId xmlns:a16="http://schemas.microsoft.com/office/drawing/2014/main" id="{DB009B5D-7C13-4E64-BF6F-827418EC00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8411" y="5733076"/>
            <a:ext cx="768555" cy="983815"/>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F670E82D-B4A0-4B81-92B5-8ED8B47F38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112" y="5592459"/>
            <a:ext cx="1249067" cy="1265539"/>
          </a:xfrm>
          <a:prstGeom prst="rect">
            <a:avLst/>
          </a:prstGeom>
        </p:spPr>
      </p:pic>
    </p:spTree>
    <p:extLst>
      <p:ext uri="{BB962C8B-B14F-4D97-AF65-F5344CB8AC3E}">
        <p14:creationId xmlns:p14="http://schemas.microsoft.com/office/powerpoint/2010/main" val="3507685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063CAE-C601-C2FE-5892-540A43D0E158}"/>
              </a:ext>
            </a:extLst>
          </p:cNvPr>
          <p:cNvSpPr txBox="1"/>
          <p:nvPr/>
        </p:nvSpPr>
        <p:spPr>
          <a:xfrm>
            <a:off x="432962" y="1375455"/>
            <a:ext cx="2139967" cy="1077218"/>
          </a:xfrm>
          <a:prstGeom prst="rect">
            <a:avLst/>
          </a:prstGeom>
          <a:noFill/>
        </p:spPr>
        <p:txBody>
          <a:bodyPr wrap="square" rtlCol="0">
            <a:spAutoFit/>
          </a:bodyP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a:ln>
                  <a:noFill/>
                </a:ln>
                <a:solidFill>
                  <a:srgbClr val="228B9D"/>
                </a:solidFill>
                <a:effectLst/>
                <a:uLnTx/>
                <a:uFillTx/>
                <a:latin typeface="Segoe UI Light" panose="020B0502040204020203" pitchFamily="34" charset="0"/>
                <a:ea typeface="Tahoma" panose="020B0604030504040204" pitchFamily="34" charset="0"/>
                <a:cs typeface="Segoe UI Light" panose="020B0502040204020203" pitchFamily="34" charset="0"/>
              </a:rPr>
              <a:t>IEKŠZEMES KOPPRODUKTS</a:t>
            </a:r>
          </a:p>
          <a:p>
            <a:pPr marL="0" marR="0" lvl="0" indent="0" algn="ctr" defTabSz="914353"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rgbClr val="228B9D"/>
                </a:solidFill>
                <a:effectLst/>
                <a:uLnTx/>
                <a:uFillTx/>
                <a:latin typeface="Segoe UI Light" panose="020B0502040204020203" pitchFamily="34" charset="0"/>
                <a:ea typeface="Tahoma" panose="020B0604030504040204" pitchFamily="34" charset="0"/>
                <a:cs typeface="Segoe UI Light" panose="020B0502040204020203" pitchFamily="34" charset="0"/>
              </a:rPr>
              <a:t> </a:t>
            </a:r>
            <a:r>
              <a:rPr kumimoji="0" lang="lv-LV" sz="3200" b="1"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+0,1%</a:t>
            </a:r>
          </a:p>
        </p:txBody>
      </p:sp>
      <p:sp>
        <p:nvSpPr>
          <p:cNvPr id="3" name="TextBox 2">
            <a:extLst>
              <a:ext uri="{FF2B5EF4-FFF2-40B4-BE49-F238E27FC236}">
                <a16:creationId xmlns:a16="http://schemas.microsoft.com/office/drawing/2014/main" id="{A3DF3499-774D-609A-9271-3874BE3AB906}"/>
              </a:ext>
            </a:extLst>
          </p:cNvPr>
          <p:cNvSpPr txBox="1"/>
          <p:nvPr/>
        </p:nvSpPr>
        <p:spPr>
          <a:xfrm>
            <a:off x="2661615" y="1376946"/>
            <a:ext cx="2367638" cy="1077218"/>
          </a:xfrm>
          <a:prstGeom prst="rect">
            <a:avLst/>
          </a:prstGeom>
          <a:noFill/>
        </p:spPr>
        <p:txBody>
          <a:bodyPr wrap="square" rtlCol="0">
            <a:spAutoFit/>
          </a:bodyP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a:ln>
                  <a:noFill/>
                </a:ln>
                <a:solidFill>
                  <a:srgbClr val="228B9D"/>
                </a:solidFill>
                <a:effectLst/>
                <a:uLnTx/>
                <a:uFillTx/>
                <a:latin typeface="Segoe UI Light" panose="020B0502040204020203" pitchFamily="34" charset="0"/>
                <a:ea typeface="Tahoma" panose="020B0604030504040204" pitchFamily="34" charset="0"/>
                <a:cs typeface="Segoe UI Light" panose="020B0502040204020203" pitchFamily="34" charset="0"/>
              </a:rPr>
              <a:t>MĀJSAIMNIECĪBU PATĒRIŅŠ </a:t>
            </a:r>
          </a:p>
          <a:p>
            <a:pPr marL="0" marR="0" lvl="0" indent="0" algn="ctr" defTabSz="914353"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+0,0%</a:t>
            </a:r>
            <a:endParaRPr kumimoji="0" lang="lv-LV" sz="1100" b="1"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761FE3E2-042C-4DC9-91EB-010A14257342}"/>
              </a:ext>
            </a:extLst>
          </p:cNvPr>
          <p:cNvSpPr txBox="1"/>
          <p:nvPr/>
        </p:nvSpPr>
        <p:spPr>
          <a:xfrm>
            <a:off x="5117938" y="1368756"/>
            <a:ext cx="1985973" cy="1077218"/>
          </a:xfrm>
          <a:prstGeom prst="rect">
            <a:avLst/>
          </a:prstGeom>
          <a:noFill/>
        </p:spPr>
        <p:txBody>
          <a:bodyPr wrap="square" rtlCol="0" anchor="t" anchorCtr="0">
            <a:spAutoFit/>
          </a:bodyPr>
          <a:lstStyle/>
          <a:p>
            <a:pPr marL="0" marR="0" lvl="0" indent="0" algn="ctr" defTabSz="914353" rtl="0" eaLnBrk="1" fontAlgn="auto" latinLnBrk="0" hangingPunct="1">
              <a:lnSpc>
                <a:spcPct val="100000"/>
              </a:lnSpc>
              <a:spcBef>
                <a:spcPts val="0"/>
              </a:spcBef>
              <a:spcAft>
                <a:spcPts val="0"/>
              </a:spcAft>
              <a:buClrTx/>
              <a:buSzTx/>
              <a:buFontTx/>
              <a:buNone/>
              <a:tabLst/>
              <a:defRPr/>
            </a:pPr>
            <a:br>
              <a:rPr kumimoji="0" lang="lv-LV" sz="1600" b="0" i="0" u="none" strike="noStrike" kern="1200" cap="none" spc="0" normalizeH="0" baseline="0" noProof="0">
                <a:ln>
                  <a:noFill/>
                </a:ln>
                <a:solidFill>
                  <a:srgbClr val="228B9D"/>
                </a:solidFill>
                <a:effectLst/>
                <a:uLnTx/>
                <a:uFillTx/>
                <a:latin typeface="Segoe UI Light" panose="020B0502040204020203" pitchFamily="34" charset="0"/>
                <a:ea typeface="Tahoma" panose="020B0604030504040204" pitchFamily="34" charset="0"/>
                <a:cs typeface="Segoe UI Light" panose="020B0502040204020203" pitchFamily="34" charset="0"/>
              </a:rPr>
            </a:br>
            <a:r>
              <a:rPr kumimoji="0" lang="lv-LV" sz="1600" b="0" i="0" u="none" strike="noStrike" kern="1200" cap="none" spc="0" normalizeH="0" baseline="0" noProof="0">
                <a:ln>
                  <a:noFill/>
                </a:ln>
                <a:solidFill>
                  <a:srgbClr val="228B9D"/>
                </a:solidFill>
                <a:effectLst/>
                <a:uLnTx/>
                <a:uFillTx/>
                <a:latin typeface="Segoe UI Light" panose="020B0502040204020203" pitchFamily="34" charset="0"/>
                <a:ea typeface="Tahoma" panose="020B0604030504040204" pitchFamily="34" charset="0"/>
                <a:cs typeface="Segoe UI Light" panose="020B0502040204020203" pitchFamily="34" charset="0"/>
              </a:rPr>
              <a:t>INVESTĪCIJAS</a:t>
            </a:r>
          </a:p>
          <a:p>
            <a:pPr marL="0" marR="0" lvl="0" indent="0" algn="ctr" defTabSz="914353"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-0,4%</a:t>
            </a:r>
          </a:p>
        </p:txBody>
      </p:sp>
      <p:sp>
        <p:nvSpPr>
          <p:cNvPr id="7" name="TextBox 6">
            <a:extLst>
              <a:ext uri="{FF2B5EF4-FFF2-40B4-BE49-F238E27FC236}">
                <a16:creationId xmlns:a16="http://schemas.microsoft.com/office/drawing/2014/main" id="{F099922A-3148-458C-2376-1CCAA3E3078F}"/>
              </a:ext>
            </a:extLst>
          </p:cNvPr>
          <p:cNvSpPr txBox="1"/>
          <p:nvPr/>
        </p:nvSpPr>
        <p:spPr>
          <a:xfrm>
            <a:off x="7316741" y="1375456"/>
            <a:ext cx="2159934" cy="1077218"/>
          </a:xfrm>
          <a:prstGeom prst="rect">
            <a:avLst/>
          </a:prstGeom>
          <a:noFill/>
        </p:spPr>
        <p:txBody>
          <a:bodyPr wrap="square" rtlCol="0">
            <a:spAutoFit/>
          </a:bodyPr>
          <a:lstStyle/>
          <a:p>
            <a:pPr marL="0" marR="0" lvl="0" indent="0" algn="ctr" defTabSz="914353" rtl="0" eaLnBrk="1" fontAlgn="auto" latinLnBrk="0" hangingPunct="1">
              <a:lnSpc>
                <a:spcPct val="100000"/>
              </a:lnSpc>
              <a:spcBef>
                <a:spcPts val="0"/>
              </a:spcBef>
              <a:spcAft>
                <a:spcPts val="0"/>
              </a:spcAft>
              <a:buClrTx/>
              <a:buSzTx/>
              <a:buFontTx/>
              <a:buNone/>
              <a:tabLst/>
              <a:defRPr/>
            </a:pPr>
            <a:br>
              <a:rPr kumimoji="0" lang="lv-LV" sz="1600" b="0" i="0" u="none" strike="noStrike" kern="1200" cap="none" spc="0" normalizeH="0" baseline="0" noProof="0">
                <a:ln>
                  <a:noFill/>
                </a:ln>
                <a:solidFill>
                  <a:srgbClr val="228B9D"/>
                </a:solidFill>
                <a:effectLst/>
                <a:uLnTx/>
                <a:uFillTx/>
                <a:latin typeface="Segoe UI Light" panose="020B0502040204020203" pitchFamily="34" charset="0"/>
                <a:ea typeface="Tahoma" panose="020B0604030504040204" pitchFamily="34" charset="0"/>
                <a:cs typeface="Segoe UI Light" panose="020B0502040204020203" pitchFamily="34" charset="0"/>
              </a:rPr>
            </a:br>
            <a:r>
              <a:rPr kumimoji="0" lang="lv-LV" sz="1600" b="0" i="0" u="none" strike="noStrike" kern="1200" cap="none" spc="0" normalizeH="0" baseline="0" noProof="0">
                <a:ln>
                  <a:noFill/>
                </a:ln>
                <a:solidFill>
                  <a:srgbClr val="228B9D"/>
                </a:solidFill>
                <a:effectLst/>
                <a:uLnTx/>
                <a:uFillTx/>
                <a:latin typeface="Segoe UI Light" panose="020B0502040204020203" pitchFamily="34" charset="0"/>
                <a:ea typeface="Tahoma" panose="020B0604030504040204" pitchFamily="34" charset="0"/>
                <a:cs typeface="Segoe UI Light" panose="020B0502040204020203" pitchFamily="34" charset="0"/>
              </a:rPr>
              <a:t>EKSPORTS</a:t>
            </a:r>
          </a:p>
          <a:p>
            <a:pPr marL="0" marR="0" lvl="0" indent="0" algn="ctr" defTabSz="914353"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+1,8%</a:t>
            </a:r>
            <a:endParaRPr kumimoji="0" lang="lv-LV" sz="1100" b="1" i="0" u="none" strike="noStrike" kern="1200" cap="none" spc="0" normalizeH="0" baseline="0" noProof="0">
              <a:ln>
                <a:noFill/>
              </a:ln>
              <a:solidFill>
                <a:srgbClr val="228B9D"/>
              </a:solidFill>
              <a:effectLst/>
              <a:uLnTx/>
              <a:uFillTx/>
              <a:latin typeface="Segoe UI Light" panose="020B0502040204020203" pitchFamily="34" charset="0"/>
              <a:ea typeface="Tahoma" panose="020B0604030504040204" pitchFamily="34" charset="0"/>
              <a:cs typeface="Segoe UI Light" panose="020B0502040204020203" pitchFamily="34" charset="0"/>
            </a:endParaRPr>
          </a:p>
        </p:txBody>
      </p:sp>
      <p:sp>
        <p:nvSpPr>
          <p:cNvPr id="8" name="TextBox 7">
            <a:extLst>
              <a:ext uri="{FF2B5EF4-FFF2-40B4-BE49-F238E27FC236}">
                <a16:creationId xmlns:a16="http://schemas.microsoft.com/office/drawing/2014/main" id="{81C9E3E5-6390-56B7-17E7-6CA78FB22EE5}"/>
              </a:ext>
            </a:extLst>
          </p:cNvPr>
          <p:cNvSpPr txBox="1"/>
          <p:nvPr/>
        </p:nvSpPr>
        <p:spPr>
          <a:xfrm>
            <a:off x="9599104" y="1357173"/>
            <a:ext cx="2159934" cy="1077218"/>
          </a:xfrm>
          <a:prstGeom prst="rect">
            <a:avLst/>
          </a:prstGeom>
          <a:noFill/>
        </p:spPr>
        <p:txBody>
          <a:bodyPr wrap="square" rtlCol="0">
            <a:spAutoFit/>
          </a:bodyPr>
          <a:lstStyle/>
          <a:p>
            <a:pPr marL="0" marR="0" lvl="0" indent="0" algn="ctr" defTabSz="914353" rtl="0" eaLnBrk="1" fontAlgn="auto" latinLnBrk="0" hangingPunct="1">
              <a:lnSpc>
                <a:spcPct val="100000"/>
              </a:lnSpc>
              <a:spcBef>
                <a:spcPts val="0"/>
              </a:spcBef>
              <a:spcAft>
                <a:spcPts val="0"/>
              </a:spcAft>
              <a:buClrTx/>
              <a:buSzTx/>
              <a:buFontTx/>
              <a:buNone/>
              <a:tabLst/>
              <a:defRPr/>
            </a:pPr>
            <a:br>
              <a:rPr kumimoji="0" lang="lv-LV" sz="1600" b="0" i="0" u="none" strike="noStrike" kern="1200" cap="none" spc="0" normalizeH="0" baseline="0" noProof="0">
                <a:ln>
                  <a:noFill/>
                </a:ln>
                <a:solidFill>
                  <a:srgbClr val="228B9D"/>
                </a:solidFill>
                <a:effectLst/>
                <a:uLnTx/>
                <a:uFillTx/>
                <a:latin typeface="Segoe UI Light" panose="020B0502040204020203" pitchFamily="34" charset="0"/>
                <a:ea typeface="Tahoma" panose="020B0604030504040204" pitchFamily="34" charset="0"/>
                <a:cs typeface="Segoe UI Light" panose="020B0502040204020203" pitchFamily="34" charset="0"/>
              </a:rPr>
            </a:br>
            <a:r>
              <a:rPr kumimoji="0" lang="lv-LV" sz="1600" b="0" i="0" u="none" strike="noStrike" kern="1200" cap="none" spc="0" normalizeH="0" baseline="0" noProof="0">
                <a:ln>
                  <a:noFill/>
                </a:ln>
                <a:solidFill>
                  <a:srgbClr val="228B9D"/>
                </a:solidFill>
                <a:effectLst/>
                <a:uLnTx/>
                <a:uFillTx/>
                <a:latin typeface="Segoe UI Light" panose="020B0502040204020203" pitchFamily="34" charset="0"/>
                <a:ea typeface="Tahoma" panose="020B0604030504040204" pitchFamily="34" charset="0"/>
                <a:cs typeface="Segoe UI Light" panose="020B0502040204020203" pitchFamily="34" charset="0"/>
              </a:rPr>
              <a:t>IMPORTS</a:t>
            </a:r>
          </a:p>
          <a:p>
            <a:pPr marL="0" marR="0" lvl="0" indent="0" algn="ctr" defTabSz="914353"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+1,6%</a:t>
            </a:r>
            <a:endParaRPr kumimoji="0" lang="lv-LV" sz="1100" b="1" i="0" u="none" strike="noStrike" kern="1200" cap="none" spc="0" normalizeH="0" baseline="0" noProof="0">
              <a:ln>
                <a:noFill/>
              </a:ln>
              <a:solidFill>
                <a:srgbClr val="228B9D"/>
              </a:solidFill>
              <a:effectLst/>
              <a:uLnTx/>
              <a:uFillTx/>
              <a:latin typeface="Segoe UI Light" panose="020B0502040204020203" pitchFamily="34" charset="0"/>
              <a:ea typeface="Tahoma" panose="020B0604030504040204"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A0B1A24F-8FC7-7F86-B590-9990A59A49CE}"/>
              </a:ext>
            </a:extLst>
          </p:cNvPr>
          <p:cNvSpPr txBox="1"/>
          <p:nvPr/>
        </p:nvSpPr>
        <p:spPr>
          <a:xfrm>
            <a:off x="341147" y="6314377"/>
            <a:ext cx="2657547" cy="215444"/>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lang="lv-LV" sz="800" b="0" i="0" u="none" strike="noStrike" kern="1200" cap="none" spc="0" normalizeH="0" baseline="0" noProof="0">
                <a:ln>
                  <a:noFill/>
                </a:ln>
                <a:solidFill>
                  <a:prstClr val="black"/>
                </a:solidFill>
                <a:effectLst/>
                <a:uLnTx/>
                <a:uFillTx/>
                <a:latin typeface="Segoe UI Light" panose="020B0502040204020203" pitchFamily="34" charset="0"/>
                <a:ea typeface="Verdana" panose="020B0604030504040204" pitchFamily="34" charset="0"/>
                <a:cs typeface="Segoe UI Light" panose="020B0502040204020203" pitchFamily="34" charset="0"/>
              </a:rPr>
              <a:t>Avots: CSP; p – Ekonomikas ministrijas prognozes</a:t>
            </a:r>
          </a:p>
        </p:txBody>
      </p:sp>
      <p:graphicFrame>
        <p:nvGraphicFramePr>
          <p:cNvPr id="10" name="Chart 9">
            <a:extLst>
              <a:ext uri="{FF2B5EF4-FFF2-40B4-BE49-F238E27FC236}">
                <a16:creationId xmlns:a16="http://schemas.microsoft.com/office/drawing/2014/main" id="{5F2FBC5D-78FA-4A3F-3916-788D5720FB6F}"/>
              </a:ext>
            </a:extLst>
          </p:cNvPr>
          <p:cNvGraphicFramePr/>
          <p:nvPr/>
        </p:nvGraphicFramePr>
        <p:xfrm>
          <a:off x="332102" y="3064836"/>
          <a:ext cx="2159934" cy="2879912"/>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E8633A62-6083-5C71-AB6C-554FD7DE0761}"/>
              </a:ext>
            </a:extLst>
          </p:cNvPr>
          <p:cNvSpPr txBox="1">
            <a:spLocks/>
          </p:cNvSpPr>
          <p:nvPr/>
        </p:nvSpPr>
        <p:spPr>
          <a:xfrm>
            <a:off x="660401" y="280395"/>
            <a:ext cx="10706050" cy="540000"/>
          </a:xfrm>
          <a:prstGeom prst="rect">
            <a:avLst/>
          </a:prstGeom>
        </p:spPr>
        <p:txBody>
          <a:bodyPr>
            <a:noAutofit/>
          </a:bodyPr>
          <a:lstStyle>
            <a:lvl1pPr algn="l" defTabSz="642915" rtl="0" eaLnBrk="1" latinLnBrk="0" hangingPunct="1">
              <a:lnSpc>
                <a:spcPct val="90000"/>
              </a:lnSpc>
              <a:spcBef>
                <a:spcPct val="0"/>
              </a:spcBef>
              <a:buNone/>
              <a:defRPr sz="3094" kern="1200">
                <a:solidFill>
                  <a:schemeClr val="tx1"/>
                </a:solidFill>
                <a:latin typeface="+mj-lt"/>
                <a:ea typeface="+mj-ea"/>
                <a:cs typeface="+mj-cs"/>
              </a:defRPr>
            </a:lvl1pPr>
          </a:lstStyle>
          <a:p>
            <a:pPr marR="0" lvl="0" indent="0" fontAlgn="auto">
              <a:spcAft>
                <a:spcPts val="0"/>
              </a:spcAft>
              <a:buClrTx/>
              <a:buSzTx/>
              <a:tabLst/>
              <a:defRPr/>
            </a:pPr>
            <a:r>
              <a:rPr lang="lv-LV" altLang="lv-LV" sz="3600" cap="all">
                <a:solidFill>
                  <a:srgbClr val="228B9D"/>
                </a:solidFill>
                <a:ea typeface="+mn-ea"/>
                <a:cs typeface="Segoe UI" panose="020B0502040204020203" pitchFamily="34" charset="0"/>
              </a:rPr>
              <a:t>EKONOMIKAS ATTĪSTĪBAS prognoze 2023.gadam</a:t>
            </a:r>
            <a:endParaRPr lang="en-GB" sz="3600" cap="all">
              <a:solidFill>
                <a:srgbClr val="228B9D"/>
              </a:solidFill>
              <a:ea typeface="+mn-ea"/>
              <a:cs typeface="Segoe UI" panose="020B0502040204020203" pitchFamily="34" charset="0"/>
            </a:endParaRPr>
          </a:p>
        </p:txBody>
      </p:sp>
      <p:sp>
        <p:nvSpPr>
          <p:cNvPr id="12" name="Rectangle 11">
            <a:extLst>
              <a:ext uri="{FF2B5EF4-FFF2-40B4-BE49-F238E27FC236}">
                <a16:creationId xmlns:a16="http://schemas.microsoft.com/office/drawing/2014/main" id="{629B1C28-1525-6624-CD39-AE909DD4B2FD}"/>
              </a:ext>
            </a:extLst>
          </p:cNvPr>
          <p:cNvSpPr/>
          <p:nvPr/>
        </p:nvSpPr>
        <p:spPr>
          <a:xfrm>
            <a:off x="345549" y="2714919"/>
            <a:ext cx="2160000" cy="2520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procentos pret iepriekšējo gadu</a:t>
            </a:r>
            <a:endParaRPr kumimoji="0" lang="lv-LV" sz="16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graphicFrame>
        <p:nvGraphicFramePr>
          <p:cNvPr id="13" name="Chart 12">
            <a:extLst>
              <a:ext uri="{FF2B5EF4-FFF2-40B4-BE49-F238E27FC236}">
                <a16:creationId xmlns:a16="http://schemas.microsoft.com/office/drawing/2014/main" id="{ACD28E68-15EF-93BC-5921-5A246FF2D35A}"/>
              </a:ext>
            </a:extLst>
          </p:cNvPr>
          <p:cNvGraphicFramePr/>
          <p:nvPr/>
        </p:nvGraphicFramePr>
        <p:xfrm>
          <a:off x="5015805" y="3064836"/>
          <a:ext cx="2159934" cy="2879912"/>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8A56965C-0233-D9D1-B026-D4C3CD835E62}"/>
              </a:ext>
            </a:extLst>
          </p:cNvPr>
          <p:cNvSpPr/>
          <p:nvPr/>
        </p:nvSpPr>
        <p:spPr>
          <a:xfrm>
            <a:off x="5029252" y="2714919"/>
            <a:ext cx="2160000" cy="2520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procentos pret iepriekšējo gadu</a:t>
            </a:r>
            <a:endParaRPr kumimoji="0" lang="lv-LV" sz="16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graphicFrame>
        <p:nvGraphicFramePr>
          <p:cNvPr id="15" name="Chart 14">
            <a:extLst>
              <a:ext uri="{FF2B5EF4-FFF2-40B4-BE49-F238E27FC236}">
                <a16:creationId xmlns:a16="http://schemas.microsoft.com/office/drawing/2014/main" id="{5E0F0125-F8A3-9DFB-DFD6-8CDD4E6E910A}"/>
              </a:ext>
            </a:extLst>
          </p:cNvPr>
          <p:cNvGraphicFramePr/>
          <p:nvPr/>
        </p:nvGraphicFramePr>
        <p:xfrm>
          <a:off x="9699507" y="3064836"/>
          <a:ext cx="2159934" cy="2879912"/>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489AF574-8FEA-152A-1D98-A5F2C4FC19A2}"/>
              </a:ext>
            </a:extLst>
          </p:cNvPr>
          <p:cNvSpPr/>
          <p:nvPr/>
        </p:nvSpPr>
        <p:spPr>
          <a:xfrm>
            <a:off x="9712954" y="2714919"/>
            <a:ext cx="2160000" cy="2520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procentos pret iepriekšējo gadu</a:t>
            </a:r>
            <a:endParaRPr kumimoji="0" lang="lv-LV" sz="16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graphicFrame>
        <p:nvGraphicFramePr>
          <p:cNvPr id="17" name="Chart 16">
            <a:extLst>
              <a:ext uri="{FF2B5EF4-FFF2-40B4-BE49-F238E27FC236}">
                <a16:creationId xmlns:a16="http://schemas.microsoft.com/office/drawing/2014/main" id="{DCEEB9CC-EE1E-CCA1-6650-F568A5BA253D}"/>
              </a:ext>
            </a:extLst>
          </p:cNvPr>
          <p:cNvGraphicFramePr/>
          <p:nvPr/>
        </p:nvGraphicFramePr>
        <p:xfrm>
          <a:off x="2680645" y="3064836"/>
          <a:ext cx="2159934" cy="2879912"/>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17">
            <a:extLst>
              <a:ext uri="{FF2B5EF4-FFF2-40B4-BE49-F238E27FC236}">
                <a16:creationId xmlns:a16="http://schemas.microsoft.com/office/drawing/2014/main" id="{549C5E79-F3EA-30EF-FFCA-DD2547B197D6}"/>
              </a:ext>
            </a:extLst>
          </p:cNvPr>
          <p:cNvSpPr/>
          <p:nvPr/>
        </p:nvSpPr>
        <p:spPr>
          <a:xfrm>
            <a:off x="2694092" y="2714919"/>
            <a:ext cx="2160000" cy="2520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procentos pret iepriekšējo gadu</a:t>
            </a:r>
            <a:endParaRPr kumimoji="0" lang="lv-LV" sz="16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graphicFrame>
        <p:nvGraphicFramePr>
          <p:cNvPr id="19" name="Chart 18">
            <a:extLst>
              <a:ext uri="{FF2B5EF4-FFF2-40B4-BE49-F238E27FC236}">
                <a16:creationId xmlns:a16="http://schemas.microsoft.com/office/drawing/2014/main" id="{C053FB6D-4153-087C-E20F-6FF3387881FF}"/>
              </a:ext>
            </a:extLst>
          </p:cNvPr>
          <p:cNvGraphicFramePr/>
          <p:nvPr/>
        </p:nvGraphicFramePr>
        <p:xfrm>
          <a:off x="7364347" y="3064836"/>
          <a:ext cx="2159934" cy="2879912"/>
        </p:xfrm>
        <a:graphic>
          <a:graphicData uri="http://schemas.openxmlformats.org/drawingml/2006/chart">
            <c:chart xmlns:c="http://schemas.openxmlformats.org/drawingml/2006/chart" xmlns:r="http://schemas.openxmlformats.org/officeDocument/2006/relationships" r:id="rId7"/>
          </a:graphicData>
        </a:graphic>
      </p:graphicFrame>
      <p:sp>
        <p:nvSpPr>
          <p:cNvPr id="20" name="Rectangle 19">
            <a:extLst>
              <a:ext uri="{FF2B5EF4-FFF2-40B4-BE49-F238E27FC236}">
                <a16:creationId xmlns:a16="http://schemas.microsoft.com/office/drawing/2014/main" id="{59C04059-4498-70E7-02D8-B4A03FA539C0}"/>
              </a:ext>
            </a:extLst>
          </p:cNvPr>
          <p:cNvSpPr/>
          <p:nvPr/>
        </p:nvSpPr>
        <p:spPr>
          <a:xfrm>
            <a:off x="7377794" y="2714919"/>
            <a:ext cx="2160000" cy="2520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procentos pret iepriekšējo gadu</a:t>
            </a:r>
            <a:endParaRPr kumimoji="0" lang="lv-LV" sz="1600" b="0" i="1"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4" name="Slide Number Placeholder 1">
            <a:extLst>
              <a:ext uri="{FF2B5EF4-FFF2-40B4-BE49-F238E27FC236}">
                <a16:creationId xmlns:a16="http://schemas.microsoft.com/office/drawing/2014/main" id="{21B23FEF-9DB2-AE3D-1329-93BA628F0387}"/>
              </a:ext>
            </a:extLst>
          </p:cNvPr>
          <p:cNvSpPr txBox="1">
            <a:spLocks/>
          </p:cNvSpPr>
          <p:nvPr/>
        </p:nvSpPr>
        <p:spPr>
          <a:xfrm>
            <a:off x="11759211" y="6522771"/>
            <a:ext cx="406400" cy="304800"/>
          </a:xfrm>
          <a:prstGeom prst="rect">
            <a:avLst/>
          </a:prstGeom>
        </p:spPr>
        <p:txBody>
          <a:bodyPr anchor="ct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253BEA-5C99-48DB-9FD2-EA6B203FEBF6}" type="slidenum">
              <a:rPr lang="en-US" altLang="lv-LV" sz="1000" smtClean="0">
                <a:solidFill>
                  <a:schemeClr val="tx1">
                    <a:tint val="75000"/>
                  </a:schemeClr>
                </a:solidFill>
                <a:latin typeface="Segoe UI Light" panose="020B0502040204020203" pitchFamily="34" charset="0"/>
              </a:rPr>
              <a:pPr algn="r"/>
              <a:t>2</a:t>
            </a:fld>
            <a:endParaRPr lang="en-US" altLang="lv-LV" sz="1000">
              <a:solidFill>
                <a:schemeClr val="tx1">
                  <a:tint val="75000"/>
                </a:schemeClr>
              </a:solidFill>
              <a:latin typeface="Segoe UI Light" panose="020B0502040204020203" pitchFamily="34" charset="0"/>
            </a:endParaRPr>
          </a:p>
        </p:txBody>
      </p:sp>
    </p:spTree>
    <p:extLst>
      <p:ext uri="{BB962C8B-B14F-4D97-AF65-F5344CB8AC3E}">
        <p14:creationId xmlns:p14="http://schemas.microsoft.com/office/powerpoint/2010/main" val="313937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318389-CD32-43A9-8CC5-4F2F7F3B6E1F}"/>
              </a:ext>
            </a:extLst>
          </p:cNvPr>
          <p:cNvSpPr txBox="1">
            <a:spLocks/>
          </p:cNvSpPr>
          <p:nvPr/>
        </p:nvSpPr>
        <p:spPr>
          <a:xfrm>
            <a:off x="1060449" y="280395"/>
            <a:ext cx="10598151" cy="540000"/>
          </a:xfrm>
          <a:prstGeom prst="rect">
            <a:avLst/>
          </a:prstGeom>
        </p:spPr>
        <p:txBody>
          <a:bodyPr>
            <a:noAutofit/>
          </a:bodyPr>
          <a:lstStyle>
            <a:lvl1pPr algn="l" defTabSz="642915" rtl="0" eaLnBrk="1" latinLnBrk="0" hangingPunct="1">
              <a:lnSpc>
                <a:spcPct val="90000"/>
              </a:lnSpc>
              <a:spcBef>
                <a:spcPct val="0"/>
              </a:spcBef>
              <a:buNone/>
              <a:defRPr sz="3094" kern="1200">
                <a:solidFill>
                  <a:schemeClr val="tx1"/>
                </a:solidFill>
                <a:latin typeface="+mj-lt"/>
                <a:ea typeface="+mj-ea"/>
                <a:cs typeface="+mj-cs"/>
              </a:defRPr>
            </a:lvl1pPr>
          </a:lstStyle>
          <a:p>
            <a:r>
              <a:rPr lang="lv-LV" altLang="lv-LV" sz="3600" cap="all">
                <a:solidFill>
                  <a:schemeClr val="tx1">
                    <a:lumMod val="75000"/>
                    <a:lumOff val="25000"/>
                  </a:schemeClr>
                </a:solidFill>
                <a:ea typeface="+mn-ea"/>
                <a:cs typeface="Segoe UI" panose="020B0502040204020203" pitchFamily="34" charset="0"/>
              </a:rPr>
              <a:t>ekonomiskās attīstības riski</a:t>
            </a:r>
            <a:endParaRPr lang="en-GB" sz="3600" cap="all">
              <a:solidFill>
                <a:schemeClr val="tx1">
                  <a:lumMod val="75000"/>
                  <a:lumOff val="25000"/>
                </a:schemeClr>
              </a:solidFill>
              <a:ea typeface="+mn-ea"/>
              <a:cs typeface="Segoe UI" panose="020B0502040204020203" pitchFamily="34" charset="0"/>
            </a:endParaRPr>
          </a:p>
        </p:txBody>
      </p:sp>
      <p:sp>
        <p:nvSpPr>
          <p:cNvPr id="9" name="TextBox 8">
            <a:extLst>
              <a:ext uri="{FF2B5EF4-FFF2-40B4-BE49-F238E27FC236}">
                <a16:creationId xmlns:a16="http://schemas.microsoft.com/office/drawing/2014/main" id="{6A67FAD0-7A0E-4580-A353-3DB730EA32A7}"/>
              </a:ext>
            </a:extLst>
          </p:cNvPr>
          <p:cNvSpPr txBox="1"/>
          <p:nvPr/>
        </p:nvSpPr>
        <p:spPr>
          <a:xfrm>
            <a:off x="0" y="2030104"/>
            <a:ext cx="4320000" cy="830997"/>
          </a:xfrm>
          <a:prstGeom prst="rect">
            <a:avLst/>
          </a:prstGeom>
          <a:noFill/>
        </p:spPr>
        <p:txBody>
          <a:bodyPr wrap="square">
            <a:spAutoFit/>
          </a:bodyPr>
          <a:lstStyle/>
          <a:p>
            <a:pPr lvl="0" algn="ctr"/>
            <a:r>
              <a:rPr lang="lv-LV" sz="2000">
                <a:solidFill>
                  <a:srgbClr val="228B9D"/>
                </a:solidFill>
                <a:effectLst/>
                <a:latin typeface="Segoe UI Light" panose="020B0502040204020203" pitchFamily="34" charset="0"/>
                <a:ea typeface="Times New Roman" panose="02020603050405020304" pitchFamily="18" charset="0"/>
                <a:cs typeface="Segoe UI Light" panose="020B0502040204020203" pitchFamily="34" charset="0"/>
              </a:rPr>
              <a:t>GLOBĀLĀS EKONOMIKAS ATTĪSTĪBA</a:t>
            </a:r>
            <a:br>
              <a:rPr lang="lv-LV" sz="2000">
                <a:effectLst/>
                <a:latin typeface="Segoe UI Light" panose="020B0502040204020203" pitchFamily="34" charset="0"/>
                <a:ea typeface="Times New Roman" panose="02020603050405020304" pitchFamily="18" charset="0"/>
                <a:cs typeface="Segoe UI Light" panose="020B0502040204020203" pitchFamily="34" charset="0"/>
              </a:rPr>
            </a:br>
            <a:r>
              <a:rPr lang="lv-LV" sz="1400">
                <a:effectLst/>
                <a:latin typeface="Segoe UI Light" panose="020B0502040204020203" pitchFamily="34" charset="0"/>
                <a:ea typeface="Times New Roman" panose="02020603050405020304" pitchFamily="18" charset="0"/>
                <a:cs typeface="Segoe UI Light" panose="020B0502040204020203" pitchFamily="34" charset="0"/>
              </a:rPr>
              <a:t>ES un ASV monetārā politika - % likmju celšana inflācijas ierobežošanai, Ķīnas ekonomikas perspektīvas</a:t>
            </a:r>
            <a:endParaRPr lang="lv-LV">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30" name="TextBox 29">
            <a:extLst>
              <a:ext uri="{FF2B5EF4-FFF2-40B4-BE49-F238E27FC236}">
                <a16:creationId xmlns:a16="http://schemas.microsoft.com/office/drawing/2014/main" id="{533F3DE7-9F5C-4472-B1EB-6D99A9B69D2C}"/>
              </a:ext>
            </a:extLst>
          </p:cNvPr>
          <p:cNvSpPr txBox="1"/>
          <p:nvPr/>
        </p:nvSpPr>
        <p:spPr>
          <a:xfrm>
            <a:off x="1063726" y="5019788"/>
            <a:ext cx="4320000" cy="830997"/>
          </a:xfrm>
          <a:prstGeom prst="rect">
            <a:avLst/>
          </a:prstGeom>
          <a:noFill/>
        </p:spPr>
        <p:txBody>
          <a:bodyPr wrap="square">
            <a:spAutoFit/>
          </a:bodyPr>
          <a:lstStyle/>
          <a:p>
            <a:pPr lvl="0" algn="ctr"/>
            <a:r>
              <a:rPr lang="lv-LV" sz="2000">
                <a:solidFill>
                  <a:srgbClr val="228B9D"/>
                </a:solidFill>
                <a:effectLst/>
                <a:latin typeface="Segoe UI Light" panose="020B0502040204020203" pitchFamily="34" charset="0"/>
                <a:ea typeface="Times New Roman" panose="02020603050405020304" pitchFamily="18" charset="0"/>
                <a:cs typeface="Segoe UI Light" panose="020B0502040204020203" pitchFamily="34" charset="0"/>
              </a:rPr>
              <a:t>ENERGORSURSU CENAS </a:t>
            </a:r>
          </a:p>
          <a:p>
            <a:pPr lvl="0" algn="ctr"/>
            <a:r>
              <a:rPr lang="lv-LV" sz="1400">
                <a:effectLst/>
                <a:latin typeface="Segoe UI Light" panose="020B0502040204020203" pitchFamily="34" charset="0"/>
                <a:ea typeface="Times New Roman" panose="02020603050405020304" pitchFamily="18" charset="0"/>
                <a:cs typeface="Segoe UI Light" panose="020B0502040204020203" pitchFamily="34" charset="0"/>
              </a:rPr>
              <a:t>Elektroenerģijas, degvielas un dabasgāzes cenas 2023./2024.gada apkures sezonā</a:t>
            </a:r>
            <a:endParaRPr lang="lv-LV">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31" name="TextBox 30">
            <a:extLst>
              <a:ext uri="{FF2B5EF4-FFF2-40B4-BE49-F238E27FC236}">
                <a16:creationId xmlns:a16="http://schemas.microsoft.com/office/drawing/2014/main" id="{8CE36E95-0C47-498B-9FC5-2C7E8429F867}"/>
              </a:ext>
            </a:extLst>
          </p:cNvPr>
          <p:cNvSpPr txBox="1"/>
          <p:nvPr/>
        </p:nvSpPr>
        <p:spPr>
          <a:xfrm>
            <a:off x="7572231" y="2030104"/>
            <a:ext cx="4320000" cy="830997"/>
          </a:xfrm>
          <a:prstGeom prst="rect">
            <a:avLst/>
          </a:prstGeom>
          <a:noFill/>
        </p:spPr>
        <p:txBody>
          <a:bodyPr wrap="square">
            <a:spAutoFit/>
          </a:bodyPr>
          <a:lstStyle/>
          <a:p>
            <a:pPr lvl="0" algn="ctr"/>
            <a:r>
              <a:rPr lang="lv-LV" sz="2000">
                <a:solidFill>
                  <a:srgbClr val="228B9D"/>
                </a:solidFill>
                <a:effectLst/>
                <a:latin typeface="Segoe UI Light" panose="020B0502040204020203" pitchFamily="34" charset="0"/>
                <a:ea typeface="Times New Roman" panose="02020603050405020304" pitchFamily="18" charset="0"/>
                <a:cs typeface="Segoe UI Light" panose="020B0502040204020203" pitchFamily="34" charset="0"/>
              </a:rPr>
              <a:t>PIEGĀŽU ĶĒŽU TRAUCĒJUMI </a:t>
            </a:r>
          </a:p>
          <a:p>
            <a:pPr lvl="0" algn="ctr"/>
            <a:r>
              <a:rPr lang="lv-LV" sz="1400">
                <a:effectLst/>
                <a:latin typeface="Segoe UI Light" panose="020B0502040204020203" pitchFamily="34" charset="0"/>
                <a:ea typeface="Times New Roman" panose="02020603050405020304" pitchFamily="18" charset="0"/>
                <a:cs typeface="Segoe UI Light" panose="020B0502040204020203" pitchFamily="34" charset="0"/>
              </a:rPr>
              <a:t>Globālā konkurence pusvadītāju tirgū, izejvielas Latvijas uzņēmējiem – metāls, minerālmēsli, koksne</a:t>
            </a:r>
            <a:endParaRPr lang="lv-LV">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32" name="TextBox 31">
            <a:extLst>
              <a:ext uri="{FF2B5EF4-FFF2-40B4-BE49-F238E27FC236}">
                <a16:creationId xmlns:a16="http://schemas.microsoft.com/office/drawing/2014/main" id="{7F0263AD-EE79-487F-8D72-DB258AE85BC1}"/>
              </a:ext>
            </a:extLst>
          </p:cNvPr>
          <p:cNvSpPr txBox="1"/>
          <p:nvPr/>
        </p:nvSpPr>
        <p:spPr>
          <a:xfrm>
            <a:off x="6824528" y="5019925"/>
            <a:ext cx="4320000" cy="615553"/>
          </a:xfrm>
          <a:prstGeom prst="rect">
            <a:avLst/>
          </a:prstGeom>
          <a:noFill/>
        </p:spPr>
        <p:txBody>
          <a:bodyPr wrap="square">
            <a:spAutoFit/>
          </a:bodyPr>
          <a:lstStyle/>
          <a:p>
            <a:pPr lvl="0" algn="ctr"/>
            <a:r>
              <a:rPr lang="lv-LV" sz="2000">
                <a:solidFill>
                  <a:srgbClr val="228B9D"/>
                </a:solidFill>
                <a:effectLst/>
                <a:latin typeface="Segoe UI Light" panose="020B0502040204020203" pitchFamily="34" charset="0"/>
                <a:ea typeface="Times New Roman" panose="02020603050405020304" pitchFamily="18" charset="0"/>
                <a:cs typeface="Segoe UI Light" panose="020B0502040204020203" pitchFamily="34" charset="0"/>
              </a:rPr>
              <a:t>ĢEOPOLITISKĀ SITUĀCIJA REĢIONĀ </a:t>
            </a:r>
          </a:p>
          <a:p>
            <a:pPr lvl="0" algn="ctr"/>
            <a:r>
              <a:rPr lang="lv-LV" sz="1400">
                <a:effectLst/>
                <a:latin typeface="Segoe UI Light" panose="020B0502040204020203" pitchFamily="34" charset="0"/>
                <a:ea typeface="Times New Roman" panose="02020603050405020304" pitchFamily="18" charset="0"/>
                <a:cs typeface="Segoe UI Light" panose="020B0502040204020203" pitchFamily="34" charset="0"/>
              </a:rPr>
              <a:t>Krievijas kara zaudējums Ukrainā – tālākās sekas</a:t>
            </a:r>
            <a:endParaRPr lang="lv-LV">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2" name="Slide Number Placeholder 1">
            <a:extLst>
              <a:ext uri="{FF2B5EF4-FFF2-40B4-BE49-F238E27FC236}">
                <a16:creationId xmlns:a16="http://schemas.microsoft.com/office/drawing/2014/main" id="{5A9DBFDF-4466-2481-CBAC-59172A037FA7}"/>
              </a:ext>
            </a:extLst>
          </p:cNvPr>
          <p:cNvSpPr txBox="1">
            <a:spLocks/>
          </p:cNvSpPr>
          <p:nvPr/>
        </p:nvSpPr>
        <p:spPr>
          <a:xfrm>
            <a:off x="11759211" y="6522771"/>
            <a:ext cx="406400" cy="304800"/>
          </a:xfrm>
          <a:prstGeom prst="rect">
            <a:avLst/>
          </a:prstGeom>
        </p:spPr>
        <p:txBody>
          <a:bodyPr anchor="ct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253BEA-5C99-48DB-9FD2-EA6B203FEBF6}" type="slidenum">
              <a:rPr lang="en-US" altLang="lv-LV" sz="1000" smtClean="0">
                <a:solidFill>
                  <a:schemeClr val="tx1">
                    <a:tint val="75000"/>
                  </a:schemeClr>
                </a:solidFill>
                <a:latin typeface="Segoe UI Light" panose="020B0502040204020203" pitchFamily="34" charset="0"/>
              </a:rPr>
              <a:pPr algn="r"/>
              <a:t>3</a:t>
            </a:fld>
            <a:endParaRPr lang="en-US" altLang="lv-LV" sz="1000">
              <a:solidFill>
                <a:schemeClr val="tx1">
                  <a:tint val="75000"/>
                </a:schemeClr>
              </a:solidFill>
              <a:latin typeface="Segoe UI Light" panose="020B0502040204020203" pitchFamily="34" charset="0"/>
            </a:endParaRPr>
          </a:p>
        </p:txBody>
      </p:sp>
      <p:sp>
        <p:nvSpPr>
          <p:cNvPr id="6" name="TextBox 5">
            <a:extLst>
              <a:ext uri="{FF2B5EF4-FFF2-40B4-BE49-F238E27FC236}">
                <a16:creationId xmlns:a16="http://schemas.microsoft.com/office/drawing/2014/main" id="{6FADB687-4A4D-65DA-2E83-E53A56E466D2}"/>
              </a:ext>
            </a:extLst>
          </p:cNvPr>
          <p:cNvSpPr txBox="1"/>
          <p:nvPr/>
        </p:nvSpPr>
        <p:spPr>
          <a:xfrm>
            <a:off x="4016585" y="3109379"/>
            <a:ext cx="4320000" cy="830997"/>
          </a:xfrm>
          <a:prstGeom prst="rect">
            <a:avLst/>
          </a:prstGeom>
          <a:noFill/>
        </p:spPr>
        <p:txBody>
          <a:bodyPr wrap="square">
            <a:spAutoFit/>
          </a:bodyPr>
          <a:lstStyle/>
          <a:p>
            <a:pPr lvl="0" algn="ctr"/>
            <a:r>
              <a:rPr lang="lv-LV" sz="2000">
                <a:solidFill>
                  <a:srgbClr val="228B9D"/>
                </a:solidFill>
                <a:latin typeface="Segoe UI Light" panose="020B0502040204020203" pitchFamily="34" charset="0"/>
                <a:ea typeface="Times New Roman" panose="02020603050405020304" pitchFamily="18" charset="0"/>
                <a:cs typeface="Segoe UI Light" panose="020B0502040204020203" pitchFamily="34" charset="0"/>
              </a:rPr>
              <a:t>CILVĒKKAPITĀLS</a:t>
            </a:r>
            <a:br>
              <a:rPr lang="lv-LV" sz="2000">
                <a:effectLst/>
                <a:latin typeface="Segoe UI Light" panose="020B0502040204020203" pitchFamily="34" charset="0"/>
                <a:ea typeface="Times New Roman" panose="02020603050405020304" pitchFamily="18" charset="0"/>
                <a:cs typeface="Segoe UI Light" panose="020B0502040204020203" pitchFamily="34" charset="0"/>
              </a:rPr>
            </a:br>
            <a:r>
              <a:rPr lang="lv-LV" sz="1400">
                <a:latin typeface="Segoe UI Light" panose="020B0502040204020203" pitchFamily="34" charset="0"/>
                <a:ea typeface="Times New Roman" panose="02020603050405020304" pitchFamily="18" charset="0"/>
                <a:cs typeface="Segoe UI Light" panose="020B0502040204020203" pitchFamily="34" charset="0"/>
              </a:rPr>
              <a:t>Sabiedrības novecošana, prasmju atbilstība mūsdienu darba tirgus prasībām</a:t>
            </a:r>
            <a:endParaRPr lang="lv-LV">
              <a:effectLst/>
              <a:latin typeface="Segoe UI Light" panose="020B0502040204020203" pitchFamily="34" charset="0"/>
              <a:ea typeface="Calibri" panose="020F0502020204030204" pitchFamily="34" charset="0"/>
              <a:cs typeface="Segoe UI Light" panose="020B0502040204020203" pitchFamily="34" charset="0"/>
            </a:endParaRPr>
          </a:p>
        </p:txBody>
      </p:sp>
      <p:pic>
        <p:nvPicPr>
          <p:cNvPr id="8" name="Graphic 7" descr="Lost with solid fill">
            <a:extLst>
              <a:ext uri="{FF2B5EF4-FFF2-40B4-BE49-F238E27FC236}">
                <a16:creationId xmlns:a16="http://schemas.microsoft.com/office/drawing/2014/main" id="{43A05A77-D985-616A-3262-86FDBE77E6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5031" y="1074438"/>
            <a:ext cx="914400" cy="914400"/>
          </a:xfrm>
          <a:prstGeom prst="rect">
            <a:avLst/>
          </a:prstGeom>
        </p:spPr>
      </p:pic>
      <p:pic>
        <p:nvPicPr>
          <p:cNvPr id="13" name="Graphic 12" descr="Electric Tower with solid fill">
            <a:extLst>
              <a:ext uri="{FF2B5EF4-FFF2-40B4-BE49-F238E27FC236}">
                <a16:creationId xmlns:a16="http://schemas.microsoft.com/office/drawing/2014/main" id="{C4BEF280-E2DB-8D0B-1F18-1C7EC246E7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1281" y="4105388"/>
            <a:ext cx="914400" cy="914400"/>
          </a:xfrm>
          <a:prstGeom prst="rect">
            <a:avLst/>
          </a:prstGeom>
        </p:spPr>
      </p:pic>
      <p:pic>
        <p:nvPicPr>
          <p:cNvPr id="15" name="Graphic 14" descr="Bar graph with downward trend with solid fill">
            <a:extLst>
              <a:ext uri="{FF2B5EF4-FFF2-40B4-BE49-F238E27FC236}">
                <a16:creationId xmlns:a16="http://schemas.microsoft.com/office/drawing/2014/main" id="{BE73EA20-C5E3-2492-A770-19E614B567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5452" y="1115704"/>
            <a:ext cx="914400" cy="914400"/>
          </a:xfrm>
          <a:prstGeom prst="rect">
            <a:avLst/>
          </a:prstGeom>
        </p:spPr>
      </p:pic>
      <p:pic>
        <p:nvPicPr>
          <p:cNvPr id="19" name="Graphic 18" descr="Earth globe: Asia and Australia with solid fill">
            <a:extLst>
              <a:ext uri="{FF2B5EF4-FFF2-40B4-BE49-F238E27FC236}">
                <a16:creationId xmlns:a16="http://schemas.microsoft.com/office/drawing/2014/main" id="{506CC1AF-D715-7F85-E69F-9FECED3638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27328" y="4060283"/>
            <a:ext cx="914400" cy="914400"/>
          </a:xfrm>
          <a:prstGeom prst="rect">
            <a:avLst/>
          </a:prstGeom>
        </p:spPr>
      </p:pic>
      <p:pic>
        <p:nvPicPr>
          <p:cNvPr id="22" name="Graphic 21" descr="Cycle with people with solid fill">
            <a:extLst>
              <a:ext uri="{FF2B5EF4-FFF2-40B4-BE49-F238E27FC236}">
                <a16:creationId xmlns:a16="http://schemas.microsoft.com/office/drawing/2014/main" id="{1EEE3BF8-CE56-CBDD-D381-7FFFA6B45B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19385" y="2029830"/>
            <a:ext cx="914400" cy="914400"/>
          </a:xfrm>
          <a:prstGeom prst="rect">
            <a:avLst/>
          </a:prstGeom>
        </p:spPr>
      </p:pic>
    </p:spTree>
    <p:extLst>
      <p:ext uri="{BB962C8B-B14F-4D97-AF65-F5344CB8AC3E}">
        <p14:creationId xmlns:p14="http://schemas.microsoft.com/office/powerpoint/2010/main" val="2357488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4"/>
          <p:cNvSpPr>
            <a:spLocks noChangeArrowheads="1"/>
          </p:cNvSpPr>
          <p:nvPr/>
        </p:nvSpPr>
        <p:spPr bwMode="auto">
          <a:xfrm>
            <a:off x="1886914" y="923752"/>
            <a:ext cx="35802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12750" hangingPunct="0"/>
            <a:r>
              <a:rPr lang="lv-LV" altLang="lv-LV" sz="1600" b="1" kern="0">
                <a:solidFill>
                  <a:srgbClr val="000000"/>
                </a:solidFill>
                <a:latin typeface="Segoe UI Light" panose="020B0502040204020203" pitchFamily="34" charset="0"/>
                <a:cs typeface="Segoe UI" panose="020B0502040204020203" pitchFamily="34" charset="0"/>
                <a:sym typeface="Helvetica Neue"/>
              </a:rPr>
              <a:t>IKP</a:t>
            </a:r>
            <a:r>
              <a:rPr lang="en-US" altLang="lv-LV" sz="1600" b="1" kern="0">
                <a:solidFill>
                  <a:srgbClr val="000000"/>
                </a:solidFill>
                <a:latin typeface="Segoe UI Light" panose="020B0502040204020203" pitchFamily="34" charset="0"/>
                <a:cs typeface="Segoe UI" panose="020B0502040204020203" pitchFamily="34" charset="0"/>
                <a:sym typeface="Helvetica Neue"/>
              </a:rPr>
              <a:t> </a:t>
            </a:r>
            <a:endParaRPr lang="lv-LV" altLang="lv-LV" sz="1600" b="1" kern="0">
              <a:solidFill>
                <a:srgbClr val="000000"/>
              </a:solidFill>
              <a:latin typeface="Segoe UI Light" panose="020B0502040204020203" pitchFamily="34" charset="0"/>
              <a:cs typeface="Segoe UI" panose="020B0502040204020203" pitchFamily="34" charset="0"/>
              <a:sym typeface="Helvetica Neue"/>
            </a:endParaRPr>
          </a:p>
          <a:p>
            <a:pPr algn="ctr" defTabSz="412750" hangingPunct="0"/>
            <a:r>
              <a:rPr lang="lv-LV" altLang="lv-LV" sz="1200" kern="0">
                <a:solidFill>
                  <a:srgbClr val="000000"/>
                </a:solidFill>
                <a:latin typeface="Segoe UI Light" panose="020B0502040204020203" pitchFamily="34" charset="0"/>
                <a:cs typeface="Segoe UI" panose="020B0502040204020203" pitchFamily="34" charset="0"/>
                <a:sym typeface="Helvetica Neue"/>
              </a:rPr>
              <a:t>Salīdzināmās cenās</a:t>
            </a:r>
            <a:r>
              <a:rPr lang="en-US" altLang="lv-LV" sz="1200" kern="0">
                <a:solidFill>
                  <a:srgbClr val="000000"/>
                </a:solidFill>
                <a:latin typeface="Segoe UI Light" panose="020B0502040204020203" pitchFamily="34" charset="0"/>
                <a:cs typeface="Segoe UI" panose="020B0502040204020203" pitchFamily="34" charset="0"/>
                <a:sym typeface="Helvetica Neue"/>
              </a:rPr>
              <a:t>, 20</a:t>
            </a:r>
            <a:r>
              <a:rPr lang="lv-LV" altLang="lv-LV" sz="1200" kern="0">
                <a:solidFill>
                  <a:srgbClr val="000000"/>
                </a:solidFill>
                <a:latin typeface="Segoe UI Light" panose="020B0502040204020203" pitchFamily="34" charset="0"/>
                <a:cs typeface="Segoe UI" panose="020B0502040204020203" pitchFamily="34" charset="0"/>
                <a:sym typeface="Helvetica Neue"/>
              </a:rPr>
              <a:t>10.gads</a:t>
            </a:r>
            <a:r>
              <a:rPr lang="en-US" altLang="lv-LV" sz="1200" kern="0">
                <a:solidFill>
                  <a:srgbClr val="000000"/>
                </a:solidFill>
                <a:latin typeface="Segoe UI Light" panose="020B0502040204020203" pitchFamily="34" charset="0"/>
                <a:cs typeface="Segoe UI" panose="020B0502040204020203" pitchFamily="34" charset="0"/>
                <a:sym typeface="Helvetica Neue"/>
              </a:rPr>
              <a:t> = 100</a:t>
            </a:r>
            <a:endParaRPr lang="lv-LV" altLang="lv-LV" sz="1200" kern="0">
              <a:solidFill>
                <a:prstClr val="black"/>
              </a:solidFill>
              <a:latin typeface="Segoe UI Light" panose="020B0502040204020203" pitchFamily="34" charset="0"/>
              <a:cs typeface="Segoe UI" panose="020B0502040204020203" pitchFamily="34" charset="0"/>
              <a:sym typeface="Helvetica Neue"/>
            </a:endParaRPr>
          </a:p>
        </p:txBody>
      </p:sp>
      <p:sp>
        <p:nvSpPr>
          <p:cNvPr id="14" name="TextBox 13"/>
          <p:cNvSpPr txBox="1"/>
          <p:nvPr/>
        </p:nvSpPr>
        <p:spPr>
          <a:xfrm>
            <a:off x="130921" y="6578754"/>
            <a:ext cx="1888576" cy="230832"/>
          </a:xfrm>
          <a:prstGeom prst="rect">
            <a:avLst/>
          </a:prstGeom>
          <a:noFill/>
        </p:spPr>
        <p:txBody>
          <a:bodyPr wrap="square" rtlCol="0">
            <a:spAutoFit/>
          </a:bodyPr>
          <a:lstStyle/>
          <a:p>
            <a:pPr defTabSz="685800">
              <a:defRPr/>
            </a:pPr>
            <a:r>
              <a:rPr lang="lv-LV" sz="900">
                <a:solidFill>
                  <a:srgbClr val="000000"/>
                </a:solidFill>
                <a:latin typeface="Segoe UI Light" panose="020B0502040204020203" pitchFamily="34" charset="0"/>
                <a:ea typeface="Verdana" panose="020B0604030504040204" pitchFamily="34" charset="0"/>
                <a:cs typeface="Verdana" panose="020B0604030504040204" pitchFamily="34" charset="0"/>
              </a:rPr>
              <a:t>Avots</a:t>
            </a:r>
            <a:r>
              <a:rPr lang="en-US" sz="900">
                <a:solidFill>
                  <a:srgbClr val="000000"/>
                </a:solidFill>
                <a:latin typeface="Segoe UI Light" panose="020B0502040204020203" pitchFamily="34" charset="0"/>
                <a:ea typeface="Verdana" panose="020B0604030504040204" pitchFamily="34" charset="0"/>
                <a:cs typeface="Verdana" panose="020B0604030504040204" pitchFamily="34" charset="0"/>
              </a:rPr>
              <a:t>: </a:t>
            </a:r>
            <a:r>
              <a:rPr lang="lv-LV" sz="900">
                <a:solidFill>
                  <a:srgbClr val="000000"/>
                </a:solidFill>
                <a:latin typeface="Segoe UI Light" panose="020B0502040204020203" pitchFamily="34" charset="0"/>
                <a:ea typeface="Verdana" panose="020B0604030504040204" pitchFamily="34" charset="0"/>
                <a:cs typeface="Verdana" panose="020B0604030504040204" pitchFamily="34" charset="0"/>
              </a:rPr>
              <a:t>CSP, EM prognozes</a:t>
            </a:r>
            <a:endParaRPr lang="en-US" sz="900">
              <a:solidFill>
                <a:srgbClr val="000000"/>
              </a:solidFill>
              <a:latin typeface="Segoe UI Light" panose="020B0502040204020203" pitchFamily="34" charset="0"/>
              <a:ea typeface="Verdana" panose="020B0604030504040204" pitchFamily="34" charset="0"/>
              <a:cs typeface="Verdana" panose="020B0604030504040204" pitchFamily="34" charset="0"/>
            </a:endParaRPr>
          </a:p>
        </p:txBody>
      </p:sp>
      <p:sp>
        <p:nvSpPr>
          <p:cNvPr id="13" name="Title 1">
            <a:extLst>
              <a:ext uri="{FF2B5EF4-FFF2-40B4-BE49-F238E27FC236}">
                <a16:creationId xmlns:a16="http://schemas.microsoft.com/office/drawing/2014/main" id="{51493748-A9FC-4481-8FE9-AD2873065255}"/>
              </a:ext>
            </a:extLst>
          </p:cNvPr>
          <p:cNvSpPr>
            <a:spLocks noGrp="1"/>
          </p:cNvSpPr>
          <p:nvPr>
            <p:ph type="title"/>
          </p:nvPr>
        </p:nvSpPr>
        <p:spPr>
          <a:xfrm>
            <a:off x="351282" y="169433"/>
            <a:ext cx="11737085" cy="581696"/>
          </a:xfrm>
        </p:spPr>
        <p:txBody>
          <a:bodyPr vert="horz" lIns="91440" tIns="45720" rIns="91440" bIns="45720" rtlCol="0" anchor="b">
            <a:noAutofit/>
          </a:bodyPr>
          <a:lstStyle/>
          <a:p>
            <a:pPr defTabSz="642915"/>
            <a:r>
              <a:rPr lang="lv-LV" altLang="lv-LV" sz="3600" b="0" cap="all">
                <a:solidFill>
                  <a:srgbClr val="228B9D"/>
                </a:solidFill>
                <a:latin typeface="+mj-lt"/>
                <a:ea typeface="+mn-ea"/>
                <a:cs typeface="Segoe UI" panose="020B0502040204020203" pitchFamily="34" charset="0"/>
              </a:rPr>
              <a:t>KĀ panākt straujāku ekonomikas izaugsmi</a:t>
            </a:r>
          </a:p>
        </p:txBody>
      </p:sp>
      <p:graphicFrame>
        <p:nvGraphicFramePr>
          <p:cNvPr id="15" name="Object 1">
            <a:extLst>
              <a:ext uri="{FF2B5EF4-FFF2-40B4-BE49-F238E27FC236}">
                <a16:creationId xmlns:a16="http://schemas.microsoft.com/office/drawing/2014/main" id="{3DD89806-9AAD-43DE-933B-1D38805ED53B}"/>
              </a:ext>
            </a:extLst>
          </p:cNvPr>
          <p:cNvGraphicFramePr>
            <a:graphicFrameLocks/>
          </p:cNvGraphicFramePr>
          <p:nvPr/>
        </p:nvGraphicFramePr>
        <p:xfrm>
          <a:off x="219456" y="1357460"/>
          <a:ext cx="7557657" cy="5052484"/>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72794CF6-3F60-4EA2-AC9A-F4CED4E4C13B}"/>
              </a:ext>
            </a:extLst>
          </p:cNvPr>
          <p:cNvSpPr txBox="1"/>
          <p:nvPr/>
        </p:nvSpPr>
        <p:spPr>
          <a:xfrm>
            <a:off x="7943269" y="1187189"/>
            <a:ext cx="4029275" cy="5170646"/>
          </a:xfrm>
          <a:prstGeom prst="rect">
            <a:avLst/>
          </a:prstGeom>
          <a:solidFill>
            <a:schemeClr val="bg1">
              <a:lumMod val="95000"/>
            </a:schemeClr>
          </a:solidFill>
        </p:spPr>
        <p:txBody>
          <a:bodyPr wrap="square" rtlCol="0">
            <a:spAutoFit/>
          </a:bodyPr>
          <a:lstStyle/>
          <a:p>
            <a:pPr marL="171450" indent="-171450">
              <a:spcBef>
                <a:spcPts val="600"/>
              </a:spcBef>
              <a:spcAft>
                <a:spcPts val="600"/>
              </a:spcAft>
              <a:buClr>
                <a:srgbClr val="C00000"/>
              </a:buClr>
              <a:buSzPct val="160000"/>
              <a:buFont typeface="Wingdings" panose="05000000000000000000" pitchFamily="2" charset="2"/>
              <a:buChar char="ü"/>
            </a:pPr>
            <a:r>
              <a:rPr lang="lv-LV" sz="1400" b="1">
                <a:latin typeface="Verdana Pro Cond Light" panose="020B0306030504040204" pitchFamily="34" charset="0"/>
              </a:rPr>
              <a:t>PĀRORIENTĒTA DARBĪBA UZ JAUNĀM UZŅĒMĒJDARBĪBAS NIŠĀM </a:t>
            </a:r>
            <a:r>
              <a:rPr lang="lv-LV" sz="1400">
                <a:latin typeface="Verdana Pro Cond Light" panose="020B0306030504040204" pitchFamily="34" charset="0"/>
              </a:rPr>
              <a:t>– EKONOMIKAS STRUKTŪRAS MAIŅA</a:t>
            </a:r>
          </a:p>
          <a:p>
            <a:pPr marL="171450" indent="-171450">
              <a:spcBef>
                <a:spcPts val="600"/>
              </a:spcBef>
              <a:spcAft>
                <a:spcPts val="600"/>
              </a:spcAft>
              <a:buClr>
                <a:srgbClr val="C00000"/>
              </a:buClr>
              <a:buSzPct val="160000"/>
              <a:buFont typeface="Wingdings" panose="05000000000000000000" pitchFamily="2" charset="2"/>
              <a:buChar char="ü"/>
            </a:pPr>
            <a:r>
              <a:rPr lang="lv-LV" sz="1400">
                <a:latin typeface="Verdana Pro Cond Light" panose="020B0306030504040204" pitchFamily="34" charset="0"/>
              </a:rPr>
              <a:t>IEGULDĪJUMI </a:t>
            </a:r>
            <a:r>
              <a:rPr lang="lv-LV" sz="1400" b="1">
                <a:latin typeface="Verdana Pro Cond Light" panose="020B0306030504040204" pitchFamily="34" charset="0"/>
              </a:rPr>
              <a:t>PRODUKTIVITĀTES PLAISAS MAZINĀŠANĀ</a:t>
            </a:r>
            <a:r>
              <a:rPr lang="lv-LV" sz="1400">
                <a:latin typeface="Verdana Pro Cond Light" panose="020B0306030504040204" pitchFamily="34" charset="0"/>
              </a:rPr>
              <a:t>, T.SK. RAŽOŠANAS PROCESU VADĪBAS PILNVEIDOŠANĀ</a:t>
            </a:r>
          </a:p>
          <a:p>
            <a:pPr marL="171450" indent="-171450">
              <a:spcBef>
                <a:spcPts val="600"/>
              </a:spcBef>
              <a:spcAft>
                <a:spcPts val="600"/>
              </a:spcAft>
              <a:buClr>
                <a:srgbClr val="C00000"/>
              </a:buClr>
              <a:buSzPct val="160000"/>
              <a:buFont typeface="Wingdings" panose="05000000000000000000" pitchFamily="2" charset="2"/>
              <a:buChar char="ü"/>
            </a:pPr>
            <a:r>
              <a:rPr lang="lv-LV" sz="1400">
                <a:latin typeface="Verdana Pro Cond Light" panose="020B0306030504040204" pitchFamily="34" charset="0"/>
              </a:rPr>
              <a:t>PALIELINĀTS </a:t>
            </a:r>
            <a:r>
              <a:rPr lang="lv-LV" sz="1400" b="1">
                <a:latin typeface="Verdana Pro Cond Light" panose="020B0306030504040204" pitchFamily="34" charset="0"/>
              </a:rPr>
              <a:t>FINANSĒJUMS PĒTNIECĪBAI UN ATTĪSTĪBAI</a:t>
            </a:r>
            <a:r>
              <a:rPr lang="lv-LV" sz="1400">
                <a:latin typeface="Verdana Pro Cond Light" panose="020B0306030504040204" pitchFamily="34" charset="0"/>
              </a:rPr>
              <a:t>, PIEAUG UZŅĒMUMU PAŠU VEIKTO PĒTĪJUMU IZDEVUMU ĪPATSVARS</a:t>
            </a:r>
          </a:p>
          <a:p>
            <a:pPr marL="171450" indent="-171450">
              <a:spcBef>
                <a:spcPts val="600"/>
              </a:spcBef>
              <a:spcAft>
                <a:spcPts val="600"/>
              </a:spcAft>
              <a:buClr>
                <a:srgbClr val="C00000"/>
              </a:buClr>
              <a:buSzPct val="160000"/>
              <a:buFont typeface="Wingdings" panose="05000000000000000000" pitchFamily="2" charset="2"/>
              <a:buChar char="ü"/>
            </a:pPr>
            <a:r>
              <a:rPr lang="lv-LV" sz="1400">
                <a:latin typeface="Verdana Pro Cond Light" panose="020B0306030504040204" pitchFamily="34" charset="0"/>
              </a:rPr>
              <a:t>ATBILSTOŠI DIGITĀLĀ BRIEDUMA PAKĀPEI NOTIEK </a:t>
            </a:r>
            <a:r>
              <a:rPr lang="lv-LV" sz="1400" b="1">
                <a:latin typeface="Verdana Pro Cond Light" panose="020B0306030504040204" pitchFamily="34" charset="0"/>
              </a:rPr>
              <a:t>NEPĀRTRAUKTS DIGITĀLO TEHNOLOĢIJU IEVIEŠANAS PROCESS</a:t>
            </a:r>
            <a:r>
              <a:rPr lang="lv-LV" sz="1400">
                <a:latin typeface="Verdana Pro Cond Light" panose="020B0306030504040204" pitchFamily="34" charset="0"/>
              </a:rPr>
              <a:t>. VEIDOJAS JAUNI PRODUKTI UN TIRGUS NIŠAS.</a:t>
            </a:r>
          </a:p>
          <a:p>
            <a:pPr marL="171450" indent="-171450">
              <a:spcBef>
                <a:spcPts val="600"/>
              </a:spcBef>
              <a:spcAft>
                <a:spcPts val="600"/>
              </a:spcAft>
              <a:buClr>
                <a:srgbClr val="C00000"/>
              </a:buClr>
              <a:buSzPct val="160000"/>
              <a:buFont typeface="Wingdings" panose="05000000000000000000" pitchFamily="2" charset="2"/>
              <a:buChar char="ü"/>
            </a:pPr>
            <a:r>
              <a:rPr lang="lv-LV" sz="1400">
                <a:latin typeface="Verdana Pro Cond Light" panose="020B0306030504040204" pitchFamily="34" charset="0"/>
              </a:rPr>
              <a:t>ZAĻAIS KURSS - </a:t>
            </a:r>
            <a:r>
              <a:rPr lang="lv-LV" sz="1400" b="1">
                <a:latin typeface="Verdana Pro Cond Light" panose="020B0306030504040204" pitchFamily="34" charset="0"/>
              </a:rPr>
              <a:t>SAVLAICĪGA PĀRORIENTĀCIJA UN SAGATAVOŠANĀS PĀRMAIŅĀM </a:t>
            </a:r>
            <a:r>
              <a:rPr lang="lv-LV" sz="1400">
                <a:latin typeface="Verdana Pro Cond Light" panose="020B0306030504040204" pitchFamily="34" charset="0"/>
              </a:rPr>
              <a:t>- ZAĻO TEHNOLOĢIJU IZSTRĀDE UN EKSPORTS</a:t>
            </a:r>
          </a:p>
          <a:p>
            <a:pPr marL="171450" indent="-171450">
              <a:spcBef>
                <a:spcPts val="600"/>
              </a:spcBef>
              <a:spcAft>
                <a:spcPts val="600"/>
              </a:spcAft>
              <a:buClr>
                <a:srgbClr val="C00000"/>
              </a:buClr>
              <a:buSzPct val="160000"/>
              <a:buFont typeface="Wingdings" panose="05000000000000000000" pitchFamily="2" charset="2"/>
              <a:buChar char="ü"/>
            </a:pPr>
            <a:r>
              <a:rPr lang="lv-LV" sz="1400" b="1">
                <a:latin typeface="Verdana Pro Cond Light" panose="020B0306030504040204" pitchFamily="34" charset="0"/>
              </a:rPr>
              <a:t>DARBASPĒKA PĀRKVALIFICĒŠANA UZ NOZARĒM </a:t>
            </a:r>
            <a:r>
              <a:rPr lang="lv-LV" sz="1400">
                <a:latin typeface="Verdana Pro Cond Light" panose="020B0306030504040204" pitchFamily="34" charset="0"/>
              </a:rPr>
              <a:t>AR LIELĀKO IZAUGSMES POTENCIĀLU, DARBA DEVĒJU AKTĪVA IESAISTE ESOŠO DARBINIEKU KOMPETENČU PAAUGSTINĀŠANĀ</a:t>
            </a:r>
          </a:p>
        </p:txBody>
      </p:sp>
      <p:cxnSp>
        <p:nvCxnSpPr>
          <p:cNvPr id="3" name="Connector: Elbow 2">
            <a:extLst>
              <a:ext uri="{FF2B5EF4-FFF2-40B4-BE49-F238E27FC236}">
                <a16:creationId xmlns:a16="http://schemas.microsoft.com/office/drawing/2014/main" id="{7413605C-745B-4180-B5C2-20BB1B8E2187}"/>
              </a:ext>
            </a:extLst>
          </p:cNvPr>
          <p:cNvCxnSpPr>
            <a:cxnSpLocks/>
          </p:cNvCxnSpPr>
          <p:nvPr/>
        </p:nvCxnSpPr>
        <p:spPr>
          <a:xfrm>
            <a:off x="2695575" y="3905250"/>
            <a:ext cx="1476375" cy="514350"/>
          </a:xfrm>
          <a:prstGeom prst="bentConnector3">
            <a:avLst>
              <a:gd name="adj1" fmla="val 99032"/>
            </a:avLst>
          </a:prstGeom>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02C1ABE3-0060-40BE-838D-EB59FE4ECD6A}"/>
              </a:ext>
            </a:extLst>
          </p:cNvPr>
          <p:cNvCxnSpPr>
            <a:cxnSpLocks/>
          </p:cNvCxnSpPr>
          <p:nvPr/>
        </p:nvCxnSpPr>
        <p:spPr>
          <a:xfrm rot="5400000" flipH="1" flipV="1">
            <a:off x="4250916" y="4551679"/>
            <a:ext cx="1103115" cy="536363"/>
          </a:xfrm>
          <a:prstGeom prst="bentConnector3">
            <a:avLst>
              <a:gd name="adj1" fmla="val -944"/>
            </a:avLst>
          </a:prstGeom>
        </p:spPr>
        <p:style>
          <a:lnRef idx="1">
            <a:schemeClr val="accent1"/>
          </a:lnRef>
          <a:fillRef idx="0">
            <a:schemeClr val="accent1"/>
          </a:fillRef>
          <a:effectRef idx="0">
            <a:schemeClr val="accent1"/>
          </a:effectRef>
          <a:fontRef idx="minor">
            <a:schemeClr val="tx1"/>
          </a:fontRef>
        </p:style>
      </p:cxnSp>
      <p:pic>
        <p:nvPicPr>
          <p:cNvPr id="19" name="Picture 18" descr="Shape&#10;&#10;Description automatically generated with low confidence">
            <a:extLst>
              <a:ext uri="{FF2B5EF4-FFF2-40B4-BE49-F238E27FC236}">
                <a16:creationId xmlns:a16="http://schemas.microsoft.com/office/drawing/2014/main" id="{649235B8-C9E9-48B0-AC04-6E0C9DABD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527" y="3324225"/>
            <a:ext cx="806001" cy="806001"/>
          </a:xfrm>
          <a:prstGeom prst="rect">
            <a:avLst/>
          </a:prstGeom>
        </p:spPr>
      </p:pic>
      <p:sp>
        <p:nvSpPr>
          <p:cNvPr id="28" name="Slide Number Placeholder 1">
            <a:extLst>
              <a:ext uri="{FF2B5EF4-FFF2-40B4-BE49-F238E27FC236}">
                <a16:creationId xmlns:a16="http://schemas.microsoft.com/office/drawing/2014/main" id="{55D052F5-5B92-4273-A49B-4E18F3039848}"/>
              </a:ext>
            </a:extLst>
          </p:cNvPr>
          <p:cNvSpPr txBox="1">
            <a:spLocks/>
          </p:cNvSpPr>
          <p:nvPr/>
        </p:nvSpPr>
        <p:spPr>
          <a:xfrm>
            <a:off x="11759211" y="6522771"/>
            <a:ext cx="406400" cy="304800"/>
          </a:xfrm>
          <a:prstGeom prst="rect">
            <a:avLst/>
          </a:prstGeom>
        </p:spPr>
        <p:txBody>
          <a:bodyPr anchor="ct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253BEA-5C99-48DB-9FD2-EA6B203FEBF6}" type="slidenum">
              <a:rPr lang="en-US" altLang="lv-LV" sz="1000" smtClean="0">
                <a:solidFill>
                  <a:schemeClr val="tx1">
                    <a:tint val="75000"/>
                  </a:schemeClr>
                </a:solidFill>
                <a:latin typeface="Segoe UI Light" panose="020B0502040204020203" pitchFamily="34" charset="0"/>
              </a:rPr>
              <a:pPr algn="r"/>
              <a:t>4</a:t>
            </a:fld>
            <a:endParaRPr lang="en-US" altLang="lv-LV" sz="1000">
              <a:solidFill>
                <a:schemeClr val="tx1">
                  <a:tint val="75000"/>
                </a:schemeClr>
              </a:solidFill>
              <a:latin typeface="Segoe UI Light" panose="020B0502040204020203" pitchFamily="34" charset="0"/>
            </a:endParaRPr>
          </a:p>
        </p:txBody>
      </p:sp>
      <p:pic>
        <p:nvPicPr>
          <p:cNvPr id="4" name="Picture 3">
            <a:extLst>
              <a:ext uri="{FF2B5EF4-FFF2-40B4-BE49-F238E27FC236}">
                <a16:creationId xmlns:a16="http://schemas.microsoft.com/office/drawing/2014/main" id="{4DCBB604-FEA2-C06E-05A7-3F91B540DFBB}"/>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369494" y="4842551"/>
            <a:ext cx="1210813" cy="812146"/>
          </a:xfrm>
          <a:prstGeom prst="rect">
            <a:avLst/>
          </a:prstGeom>
        </p:spPr>
      </p:pic>
    </p:spTree>
    <p:extLst>
      <p:ext uri="{BB962C8B-B14F-4D97-AF65-F5344CB8AC3E}">
        <p14:creationId xmlns:p14="http://schemas.microsoft.com/office/powerpoint/2010/main" val="3073666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D0CE-5858-4415-B462-1C0012616678}"/>
              </a:ext>
            </a:extLst>
          </p:cNvPr>
          <p:cNvSpPr>
            <a:spLocks noGrp="1"/>
          </p:cNvSpPr>
          <p:nvPr>
            <p:ph type="title"/>
          </p:nvPr>
        </p:nvSpPr>
        <p:spPr>
          <a:xfrm>
            <a:off x="943865" y="74825"/>
            <a:ext cx="8464086" cy="561549"/>
          </a:xfrm>
        </p:spPr>
        <p:txBody>
          <a:bodyPr vert="horz" lIns="91440" tIns="45720" rIns="91440" bIns="45720" rtlCol="0" anchor="b">
            <a:normAutofit fontScale="90000"/>
          </a:bodyPr>
          <a:lstStyle/>
          <a:p>
            <a:pPr defTabSz="642915"/>
            <a:r>
              <a:rPr lang="lv-LV" sz="3600" b="0" cap="all">
                <a:solidFill>
                  <a:srgbClr val="228B9D"/>
                </a:solidFill>
                <a:latin typeface="+mj-lt"/>
                <a:ea typeface="+mn-ea"/>
                <a:cs typeface="Segoe UI" panose="020B0502040204020203" pitchFamily="34" charset="0"/>
              </a:rPr>
              <a:t>Ekonomikas transformācijas modelis</a:t>
            </a:r>
            <a:endParaRPr lang="en-US" sz="3600" b="0" cap="all">
              <a:solidFill>
                <a:srgbClr val="228B9D"/>
              </a:solidFill>
              <a:latin typeface="+mj-lt"/>
              <a:ea typeface="+mn-ea"/>
              <a:cs typeface="Segoe UI" panose="020B0502040204020203" pitchFamily="34" charset="0"/>
            </a:endParaRPr>
          </a:p>
        </p:txBody>
      </p:sp>
      <p:graphicFrame>
        <p:nvGraphicFramePr>
          <p:cNvPr id="4" name="Chart 3">
            <a:extLst>
              <a:ext uri="{FF2B5EF4-FFF2-40B4-BE49-F238E27FC236}">
                <a16:creationId xmlns:a16="http://schemas.microsoft.com/office/drawing/2014/main" id="{F40A3BC2-D5E7-4C0F-8FBB-FCD5A87F083F}"/>
              </a:ext>
            </a:extLst>
          </p:cNvPr>
          <p:cNvGraphicFramePr/>
          <p:nvPr/>
        </p:nvGraphicFramePr>
        <p:xfrm>
          <a:off x="176299" y="716437"/>
          <a:ext cx="8977127" cy="5571241"/>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1">
            <a:extLst>
              <a:ext uri="{FF2B5EF4-FFF2-40B4-BE49-F238E27FC236}">
                <a16:creationId xmlns:a16="http://schemas.microsoft.com/office/drawing/2014/main" id="{164D409E-71C4-458E-9950-7B1F578989D5}"/>
              </a:ext>
            </a:extLst>
          </p:cNvPr>
          <p:cNvSpPr txBox="1">
            <a:spLocks/>
          </p:cNvSpPr>
          <p:nvPr/>
        </p:nvSpPr>
        <p:spPr>
          <a:xfrm>
            <a:off x="11748712" y="6530519"/>
            <a:ext cx="406400" cy="304800"/>
          </a:xfrm>
          <a:prstGeom prst="rect">
            <a:avLst/>
          </a:prstGeom>
        </p:spPr>
        <p:txBody>
          <a:bodyPr anchor="ct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253BEA-5C99-48DB-9FD2-EA6B203FEBF6}" type="slidenum">
              <a:rPr lang="en-US" altLang="lv-LV" sz="1000" smtClean="0">
                <a:solidFill>
                  <a:schemeClr val="tx1">
                    <a:tint val="75000"/>
                  </a:schemeClr>
                </a:solidFill>
                <a:latin typeface="Segoe UI Light" panose="020B0502040204020203" pitchFamily="34" charset="0"/>
              </a:rPr>
              <a:pPr algn="r"/>
              <a:t>5</a:t>
            </a:fld>
            <a:endParaRPr lang="en-US" altLang="lv-LV" sz="1000">
              <a:solidFill>
                <a:schemeClr val="tx1">
                  <a:tint val="75000"/>
                </a:schemeClr>
              </a:solidFill>
              <a:latin typeface="Segoe UI Light" panose="020B0502040204020203" pitchFamily="34" charset="0"/>
            </a:endParaRPr>
          </a:p>
        </p:txBody>
      </p:sp>
      <p:sp>
        <p:nvSpPr>
          <p:cNvPr id="7" name="TextBox 6">
            <a:extLst>
              <a:ext uri="{FF2B5EF4-FFF2-40B4-BE49-F238E27FC236}">
                <a16:creationId xmlns:a16="http://schemas.microsoft.com/office/drawing/2014/main" id="{E7965197-4785-4608-BD13-BAEB82BB6946}"/>
              </a:ext>
            </a:extLst>
          </p:cNvPr>
          <p:cNvSpPr txBox="1"/>
          <p:nvPr/>
        </p:nvSpPr>
        <p:spPr>
          <a:xfrm>
            <a:off x="1165564" y="901519"/>
            <a:ext cx="1659017" cy="861774"/>
          </a:xfrm>
          <a:prstGeom prst="rect">
            <a:avLst/>
          </a:prstGeom>
          <a:solidFill>
            <a:schemeClr val="accent1">
              <a:lumMod val="20000"/>
              <a:lumOff val="80000"/>
            </a:schemeClr>
          </a:solidFill>
          <a:ln>
            <a:noFill/>
          </a:ln>
        </p:spPr>
        <p:txBody>
          <a:bodyPr wrap="square" rtlCol="0">
            <a:spAutoFit/>
          </a:bodyPr>
          <a:lstStyle/>
          <a:p>
            <a:pPr algn="ctr"/>
            <a:r>
              <a:rPr lang="lv-LV" b="1">
                <a:solidFill>
                  <a:schemeClr val="accent1"/>
                </a:solidFill>
                <a:latin typeface="Gill Sans Nova Cond Lt" panose="020B0306020104020203" pitchFamily="34" charset="0"/>
                <a:cs typeface="Arial"/>
              </a:rPr>
              <a:t> NODARBINĀTO SKAITA IZMAIŅAS</a:t>
            </a:r>
            <a:r>
              <a:rPr lang="lv-LV">
                <a:solidFill>
                  <a:schemeClr val="accent1"/>
                </a:solidFill>
                <a:latin typeface="Gill Sans Nova Cond Lt" panose="020B0306020104020203" pitchFamily="34" charset="0"/>
                <a:cs typeface="Arial"/>
              </a:rPr>
              <a:t>,</a:t>
            </a:r>
            <a:r>
              <a:rPr lang="lv-LV" sz="1400">
                <a:solidFill>
                  <a:schemeClr val="accent1"/>
                </a:solidFill>
                <a:latin typeface="Gill Sans Nova Cond Lt" panose="020B0306020104020203" pitchFamily="34" charset="0"/>
                <a:cs typeface="Arial"/>
              </a:rPr>
              <a:t> </a:t>
            </a:r>
          </a:p>
          <a:p>
            <a:pPr algn="ctr"/>
            <a:r>
              <a:rPr lang="lv-LV" sz="1400">
                <a:solidFill>
                  <a:schemeClr val="accent1"/>
                </a:solidFill>
                <a:latin typeface="Gill Sans Nova Cond Lt" panose="020B0306020104020203" pitchFamily="34" charset="0"/>
                <a:cs typeface="Arial"/>
              </a:rPr>
              <a:t>PROCENTOS 2021 PRET 2011</a:t>
            </a:r>
            <a:endParaRPr lang="lv-LV">
              <a:solidFill>
                <a:schemeClr val="accent1"/>
              </a:solidFill>
              <a:latin typeface="Gill Sans Nova Cond Lt" panose="020B0306020104020203" pitchFamily="34" charset="0"/>
              <a:cs typeface="Arial"/>
            </a:endParaRPr>
          </a:p>
        </p:txBody>
      </p:sp>
      <p:sp>
        <p:nvSpPr>
          <p:cNvPr id="8" name="TextBox 7">
            <a:extLst>
              <a:ext uri="{FF2B5EF4-FFF2-40B4-BE49-F238E27FC236}">
                <a16:creationId xmlns:a16="http://schemas.microsoft.com/office/drawing/2014/main" id="{098A0BE2-B9CC-403D-85C6-36266FE7E760}"/>
              </a:ext>
            </a:extLst>
          </p:cNvPr>
          <p:cNvSpPr txBox="1"/>
          <p:nvPr/>
        </p:nvSpPr>
        <p:spPr>
          <a:xfrm>
            <a:off x="7405343" y="4793565"/>
            <a:ext cx="1424988" cy="1077218"/>
          </a:xfrm>
          <a:prstGeom prst="rect">
            <a:avLst/>
          </a:prstGeom>
          <a:solidFill>
            <a:schemeClr val="accent2">
              <a:lumMod val="20000"/>
              <a:lumOff val="80000"/>
            </a:schemeClr>
          </a:solidFill>
        </p:spPr>
        <p:txBody>
          <a:bodyPr wrap="square" rtlCol="0">
            <a:spAutoFit/>
          </a:bodyPr>
          <a:lstStyle/>
          <a:p>
            <a:pPr algn="ctr"/>
            <a:r>
              <a:rPr lang="lv-LV" b="1">
                <a:solidFill>
                  <a:srgbClr val="C00000"/>
                </a:solidFill>
                <a:latin typeface="Gill Sans Nova Cond Lt" panose="020B0306020104020203" pitchFamily="34" charset="0"/>
                <a:cs typeface="Arial"/>
              </a:rPr>
              <a:t> PRODUKTIVITĀTES LĪMENIS</a:t>
            </a:r>
            <a:r>
              <a:rPr lang="lv-LV">
                <a:solidFill>
                  <a:srgbClr val="C00000"/>
                </a:solidFill>
                <a:latin typeface="Gill Sans Nova Cond Lt" panose="020B0306020104020203" pitchFamily="34" charset="0"/>
                <a:cs typeface="Arial"/>
              </a:rPr>
              <a:t>,</a:t>
            </a:r>
            <a:r>
              <a:rPr lang="lv-LV" sz="1400">
                <a:solidFill>
                  <a:srgbClr val="C00000"/>
                </a:solidFill>
                <a:latin typeface="Gill Sans Nova Cond Lt" panose="020B0306020104020203" pitchFamily="34" charset="0"/>
                <a:cs typeface="Arial"/>
              </a:rPr>
              <a:t> </a:t>
            </a:r>
          </a:p>
          <a:p>
            <a:pPr algn="ctr"/>
            <a:r>
              <a:rPr lang="lv-LV" sz="1400">
                <a:solidFill>
                  <a:srgbClr val="C00000"/>
                </a:solidFill>
                <a:latin typeface="Gill Sans Nova Cond Lt" panose="020B0306020104020203" pitchFamily="34" charset="0"/>
                <a:cs typeface="Arial"/>
              </a:rPr>
              <a:t>2019.-2021.G., VIDĒJI </a:t>
            </a:r>
          </a:p>
          <a:p>
            <a:pPr algn="ctr"/>
            <a:r>
              <a:rPr lang="lv-LV" sz="1400">
                <a:solidFill>
                  <a:srgbClr val="C00000"/>
                </a:solidFill>
                <a:latin typeface="Gill Sans Nova Cond Lt" panose="020B0306020104020203" pitchFamily="34" charset="0"/>
                <a:cs typeface="Arial"/>
              </a:rPr>
              <a:t>TAUTSAIMNIECĪBĀ = 100</a:t>
            </a:r>
            <a:endParaRPr lang="lv-LV">
              <a:solidFill>
                <a:srgbClr val="C00000"/>
              </a:solidFill>
              <a:latin typeface="Gill Sans Nova Cond Lt" panose="020B0306020104020203" pitchFamily="34" charset="0"/>
              <a:cs typeface="Arial"/>
            </a:endParaRPr>
          </a:p>
        </p:txBody>
      </p:sp>
      <p:sp>
        <p:nvSpPr>
          <p:cNvPr id="3" name="Arrow: Right 2">
            <a:extLst>
              <a:ext uri="{FF2B5EF4-FFF2-40B4-BE49-F238E27FC236}">
                <a16:creationId xmlns:a16="http://schemas.microsoft.com/office/drawing/2014/main" id="{30C6C211-F928-4DBA-B9AA-876C1D72F53A}"/>
              </a:ext>
            </a:extLst>
          </p:cNvPr>
          <p:cNvSpPr/>
          <p:nvPr/>
        </p:nvSpPr>
        <p:spPr>
          <a:xfrm rot="19566760">
            <a:off x="700897" y="1390102"/>
            <a:ext cx="5112000" cy="4599271"/>
          </a:xfrm>
          <a:prstGeom prst="rightArrow">
            <a:avLst>
              <a:gd name="adj1" fmla="val 50000"/>
              <a:gd name="adj2" fmla="val 70769"/>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Rectangle 9">
            <a:extLst>
              <a:ext uri="{FF2B5EF4-FFF2-40B4-BE49-F238E27FC236}">
                <a16:creationId xmlns:a16="http://schemas.microsoft.com/office/drawing/2014/main" id="{8086087F-67D4-4B71-B301-C7FE22BEF572}"/>
              </a:ext>
            </a:extLst>
          </p:cNvPr>
          <p:cNvSpPr/>
          <p:nvPr/>
        </p:nvSpPr>
        <p:spPr>
          <a:xfrm>
            <a:off x="9407951" y="1037855"/>
            <a:ext cx="2554663" cy="5115592"/>
          </a:xfrm>
          <a:prstGeom prst="rect">
            <a:avLst/>
          </a:prstGeom>
          <a:solidFill>
            <a:schemeClr val="bg1">
              <a:lumMod val="95000"/>
            </a:schemeClr>
          </a:solidFill>
        </p:spPr>
        <p:txBody>
          <a:bodyPr vert="horz" lIns="91440" tIns="45720" rIns="91440" bIns="45720" numCol="1" rtlCol="0" anchor="t">
            <a:noAutofit/>
          </a:bodyPr>
          <a:lstStyle/>
          <a:p>
            <a:pPr marL="171450" indent="-171450">
              <a:lnSpc>
                <a:spcPct val="120000"/>
              </a:lnSpc>
              <a:spcBef>
                <a:spcPts val="600"/>
              </a:spcBef>
              <a:spcAft>
                <a:spcPts val="600"/>
              </a:spcAft>
              <a:buClr>
                <a:srgbClr val="C00000"/>
              </a:buClr>
              <a:buSzPct val="160000"/>
              <a:buFont typeface="Wingdings" panose="05000000000000000000" pitchFamily="2" charset="2"/>
              <a:buChar char="ü"/>
            </a:pPr>
            <a:r>
              <a:rPr lang="lv-LV" sz="1400">
                <a:latin typeface="Verdana Pro Cond Light" panose="020B0306030504040204" pitchFamily="34" charset="0"/>
              </a:rPr>
              <a:t>PĒDĒJO 10 GADU LAIKĀ DARBAVIETAS AUGUŠAS ZEMAS VAI VIDĒJAS PRODUKTIVITĀTES NOZARĒS.</a:t>
            </a:r>
          </a:p>
          <a:p>
            <a:pPr marL="171450" indent="-171450">
              <a:lnSpc>
                <a:spcPct val="120000"/>
              </a:lnSpc>
              <a:spcBef>
                <a:spcPts val="600"/>
              </a:spcBef>
              <a:spcAft>
                <a:spcPts val="600"/>
              </a:spcAft>
              <a:buClr>
                <a:srgbClr val="C00000"/>
              </a:buClr>
              <a:buSzPct val="160000"/>
              <a:buFont typeface="Wingdings" panose="05000000000000000000" pitchFamily="2" charset="2"/>
              <a:buChar char="ü"/>
            </a:pPr>
            <a:r>
              <a:rPr lang="lv-LV" sz="1400">
                <a:latin typeface="Verdana Pro Cond Light" panose="020B0306030504040204" pitchFamily="34" charset="0"/>
              </a:rPr>
              <a:t>STRAUJŠ DARBA VIETU PIEAUGUMS DATORPROGRAMMĒŠANĀ, BET NOZAREI RELATĪVI ZEMA PRODUKTIVITĀTE – IZAUGSME  SASNIEGTA UZ DARBASPĒKA PIEAUGUMA RĒĶINA NEVIS EFEKTIVITĀTI.</a:t>
            </a:r>
          </a:p>
          <a:p>
            <a:pPr marL="171450" indent="-171450">
              <a:lnSpc>
                <a:spcPct val="120000"/>
              </a:lnSpc>
              <a:spcBef>
                <a:spcPts val="600"/>
              </a:spcBef>
              <a:spcAft>
                <a:spcPts val="600"/>
              </a:spcAft>
              <a:buClr>
                <a:srgbClr val="C00000"/>
              </a:buClr>
              <a:buSzPct val="160000"/>
              <a:buFont typeface="Wingdings" panose="05000000000000000000" pitchFamily="2" charset="2"/>
              <a:buChar char="ü"/>
            </a:pPr>
            <a:r>
              <a:rPr lang="lv-LV" sz="1400">
                <a:latin typeface="Verdana Pro Cond Light" panose="020B0306030504040204" pitchFamily="34" charset="0"/>
              </a:rPr>
              <a:t>TELEKOMUNIKĀCIJAS, ENERĢĒTIKA, FINANŠU PAKALPOJUMI – RELATĪVI AUGSTA PRODUKTIVITĀTE, BET DARBA VIETU SKAITS SAMAZINĀS</a:t>
            </a:r>
          </a:p>
          <a:p>
            <a:pPr>
              <a:lnSpc>
                <a:spcPct val="120000"/>
              </a:lnSpc>
              <a:spcAft>
                <a:spcPts val="400"/>
              </a:spcAft>
            </a:pPr>
            <a:endParaRPr lang="lv-LV" sz="1600">
              <a:latin typeface="Verdana Pro Cond Light" panose="020B0306030504040204" pitchFamily="34" charset="0"/>
            </a:endParaRPr>
          </a:p>
        </p:txBody>
      </p:sp>
      <p:sp>
        <p:nvSpPr>
          <p:cNvPr id="11" name="TextBox 10">
            <a:extLst>
              <a:ext uri="{FF2B5EF4-FFF2-40B4-BE49-F238E27FC236}">
                <a16:creationId xmlns:a16="http://schemas.microsoft.com/office/drawing/2014/main" id="{59695694-CC9A-4211-8206-6BBB4905CE9A}"/>
              </a:ext>
            </a:extLst>
          </p:cNvPr>
          <p:cNvSpPr txBox="1"/>
          <p:nvPr/>
        </p:nvSpPr>
        <p:spPr>
          <a:xfrm>
            <a:off x="62183" y="6611779"/>
            <a:ext cx="2461942" cy="230832"/>
          </a:xfrm>
          <a:prstGeom prst="rect">
            <a:avLst/>
          </a:prstGeom>
          <a:noFill/>
        </p:spPr>
        <p:txBody>
          <a:bodyPr wrap="square" rtlCol="0">
            <a:spAutoFit/>
          </a:bodyPr>
          <a:lstStyle/>
          <a:p>
            <a:pPr defTabSz="685800">
              <a:defRPr/>
            </a:pPr>
            <a:r>
              <a:rPr lang="lv-LV" sz="900">
                <a:solidFill>
                  <a:srgbClr val="000000"/>
                </a:solidFill>
                <a:latin typeface="Calibri Light" panose="020F0302020204030204" pitchFamily="34" charset="0"/>
                <a:ea typeface="Verdana" panose="020B0604030504040204" pitchFamily="34" charset="0"/>
                <a:cs typeface="Verdana" panose="020B0604030504040204" pitchFamily="34" charset="0"/>
              </a:rPr>
              <a:t>Avots: CSP</a:t>
            </a:r>
          </a:p>
        </p:txBody>
      </p:sp>
    </p:spTree>
    <p:extLst>
      <p:ext uri="{BB962C8B-B14F-4D97-AF65-F5344CB8AC3E}">
        <p14:creationId xmlns:p14="http://schemas.microsoft.com/office/powerpoint/2010/main" val="102346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small, table, sitting, group&#10;&#10;Description automatically generated">
            <a:extLst>
              <a:ext uri="{FF2B5EF4-FFF2-40B4-BE49-F238E27FC236}">
                <a16:creationId xmlns:a16="http://schemas.microsoft.com/office/drawing/2014/main" id="{0C0DAD9D-EF6A-4DDC-9466-E9EA28D29A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82947" y="1141141"/>
            <a:ext cx="3529339" cy="2449134"/>
          </a:xfrm>
        </p:spPr>
      </p:pic>
      <p:pic>
        <p:nvPicPr>
          <p:cNvPr id="7" name="Picture 6" descr="A large machine in a field&#10;&#10;Description automatically generated">
            <a:extLst>
              <a:ext uri="{FF2B5EF4-FFF2-40B4-BE49-F238E27FC236}">
                <a16:creationId xmlns:a16="http://schemas.microsoft.com/office/drawing/2014/main" id="{DB0AE76D-66CC-4265-AEC3-6022839D5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22" y="1093510"/>
            <a:ext cx="3490823" cy="2463319"/>
          </a:xfrm>
          <a:prstGeom prst="rect">
            <a:avLst/>
          </a:prstGeom>
        </p:spPr>
      </p:pic>
      <p:pic>
        <p:nvPicPr>
          <p:cNvPr id="10" name="Picture 9" descr="A close up of a flower garden&#10;&#10;Description automatically generated">
            <a:extLst>
              <a:ext uri="{FF2B5EF4-FFF2-40B4-BE49-F238E27FC236}">
                <a16:creationId xmlns:a16="http://schemas.microsoft.com/office/drawing/2014/main" id="{F5C2085B-4597-4BBE-ABAD-7968B6801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967" y="1119712"/>
            <a:ext cx="3998858" cy="2792711"/>
          </a:xfrm>
          <a:prstGeom prst="rect">
            <a:avLst/>
          </a:prstGeom>
        </p:spPr>
      </p:pic>
      <p:pic>
        <p:nvPicPr>
          <p:cNvPr id="12" name="Picture 11" descr="A truck is parked in the grass&#10;&#10;Description automatically generated">
            <a:extLst>
              <a:ext uri="{FF2B5EF4-FFF2-40B4-BE49-F238E27FC236}">
                <a16:creationId xmlns:a16="http://schemas.microsoft.com/office/drawing/2014/main" id="{0CE0A30A-4319-4418-9375-8C523DDAA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967" y="3990994"/>
            <a:ext cx="3985851" cy="2792710"/>
          </a:xfrm>
          <a:prstGeom prst="rect">
            <a:avLst/>
          </a:prstGeom>
        </p:spPr>
      </p:pic>
      <p:pic>
        <p:nvPicPr>
          <p:cNvPr id="14" name="Picture 13" descr="A truck parked on the side of a dirt field&#10;&#10;Description automatically generated">
            <a:extLst>
              <a:ext uri="{FF2B5EF4-FFF2-40B4-BE49-F238E27FC236}">
                <a16:creationId xmlns:a16="http://schemas.microsoft.com/office/drawing/2014/main" id="{C689A355-128F-408E-9BD2-BA9BF0CDDB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022" y="3724838"/>
            <a:ext cx="3490823" cy="2308411"/>
          </a:xfrm>
          <a:prstGeom prst="rect">
            <a:avLst/>
          </a:prstGeom>
        </p:spPr>
      </p:pic>
      <p:pic>
        <p:nvPicPr>
          <p:cNvPr id="16" name="Picture 15" descr="A picture containing grass, outdoor, plane, sitting&#10;&#10;Description automatically generated">
            <a:extLst>
              <a:ext uri="{FF2B5EF4-FFF2-40B4-BE49-F238E27FC236}">
                <a16:creationId xmlns:a16="http://schemas.microsoft.com/office/drawing/2014/main" id="{360F1573-D79C-45D5-95AA-C35D69263B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2946" y="3715411"/>
            <a:ext cx="3529339" cy="2308411"/>
          </a:xfrm>
          <a:prstGeom prst="rect">
            <a:avLst/>
          </a:prstGeom>
        </p:spPr>
      </p:pic>
      <p:sp>
        <p:nvSpPr>
          <p:cNvPr id="8" name="Slide Number Placeholder 1">
            <a:extLst>
              <a:ext uri="{FF2B5EF4-FFF2-40B4-BE49-F238E27FC236}">
                <a16:creationId xmlns:a16="http://schemas.microsoft.com/office/drawing/2014/main" id="{4BDBDDF4-9919-4651-B915-8BF0F8901426}"/>
              </a:ext>
            </a:extLst>
          </p:cNvPr>
          <p:cNvSpPr txBox="1">
            <a:spLocks/>
          </p:cNvSpPr>
          <p:nvPr/>
        </p:nvSpPr>
        <p:spPr>
          <a:xfrm>
            <a:off x="11748712" y="6530519"/>
            <a:ext cx="406400" cy="304800"/>
          </a:xfrm>
          <a:prstGeom prst="rect">
            <a:avLst/>
          </a:prstGeom>
        </p:spPr>
        <p:txBody>
          <a:bodyPr anchor="ct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253BEA-5C99-48DB-9FD2-EA6B203FEBF6}" type="slidenum">
              <a:rPr lang="en-US" altLang="lv-LV" sz="1000" smtClean="0">
                <a:solidFill>
                  <a:schemeClr val="tx1">
                    <a:tint val="75000"/>
                  </a:schemeClr>
                </a:solidFill>
                <a:latin typeface="Segoe UI Light" panose="020B0502040204020203" pitchFamily="34" charset="0"/>
              </a:rPr>
              <a:pPr algn="r"/>
              <a:t>6</a:t>
            </a:fld>
            <a:endParaRPr lang="en-US" altLang="lv-LV" sz="1000">
              <a:solidFill>
                <a:schemeClr val="tx1">
                  <a:tint val="75000"/>
                </a:schemeClr>
              </a:solidFill>
              <a:latin typeface="Segoe UI Light" panose="020B0502040204020203" pitchFamily="34" charset="0"/>
            </a:endParaRPr>
          </a:p>
        </p:txBody>
      </p:sp>
      <p:sp>
        <p:nvSpPr>
          <p:cNvPr id="9" name="Title 1">
            <a:extLst>
              <a:ext uri="{FF2B5EF4-FFF2-40B4-BE49-F238E27FC236}">
                <a16:creationId xmlns:a16="http://schemas.microsoft.com/office/drawing/2014/main" id="{AC4B7776-3DC7-470F-818D-21584FF10A7A}"/>
              </a:ext>
            </a:extLst>
          </p:cNvPr>
          <p:cNvSpPr>
            <a:spLocks noGrp="1"/>
          </p:cNvSpPr>
          <p:nvPr>
            <p:ph type="title"/>
          </p:nvPr>
        </p:nvSpPr>
        <p:spPr>
          <a:xfrm>
            <a:off x="455022" y="146523"/>
            <a:ext cx="10771060" cy="682847"/>
          </a:xfrm>
        </p:spPr>
        <p:txBody>
          <a:bodyPr vert="horz" lIns="91440" tIns="45720" rIns="91440" bIns="45720" rtlCol="0" anchor="b">
            <a:noAutofit/>
          </a:bodyPr>
          <a:lstStyle/>
          <a:p>
            <a:pPr fontAlgn="base">
              <a:spcAft>
                <a:spcPct val="0"/>
              </a:spcAft>
            </a:pPr>
            <a:r>
              <a:rPr lang="lv-LV" altLang="lv-LV" cap="all">
                <a:solidFill>
                  <a:srgbClr val="228B9D"/>
                </a:solidFill>
                <a:latin typeface="Segoe UI Light" panose="020B0502040204020203" pitchFamily="34" charset="0"/>
                <a:ea typeface="+mn-ea"/>
                <a:cs typeface="Segoe UI" panose="020B0502040204020203" pitchFamily="34" charset="0"/>
              </a:rPr>
              <a:t>Izmaksu konkurētspējā darbaspēks zaudē tehnoloģijām. Lauksaimniecības nozares piemērs</a:t>
            </a:r>
          </a:p>
        </p:txBody>
      </p:sp>
    </p:spTree>
    <p:extLst>
      <p:ext uri="{BB962C8B-B14F-4D97-AF65-F5344CB8AC3E}">
        <p14:creationId xmlns:p14="http://schemas.microsoft.com/office/powerpoint/2010/main" val="3351499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2FF2-548C-475C-BA8D-4C4343B2212F}"/>
              </a:ext>
            </a:extLst>
          </p:cNvPr>
          <p:cNvSpPr>
            <a:spLocks noGrp="1"/>
          </p:cNvSpPr>
          <p:nvPr>
            <p:ph type="title"/>
          </p:nvPr>
        </p:nvSpPr>
        <p:spPr>
          <a:xfrm>
            <a:off x="441962" y="256012"/>
            <a:ext cx="6507480" cy="1987565"/>
          </a:xfrm>
        </p:spPr>
        <p:txBody>
          <a:bodyPr vert="horz" lIns="91440" tIns="45720" rIns="91440" bIns="45720" rtlCol="0" anchor="ctr">
            <a:normAutofit/>
          </a:bodyPr>
          <a:lstStyle/>
          <a:p>
            <a:pPr>
              <a:defRPr/>
            </a:pPr>
            <a:r>
              <a:rPr lang="lv-LV" cap="all">
                <a:solidFill>
                  <a:srgbClr val="228B9D"/>
                </a:solidFill>
                <a:latin typeface="Segoe UI Light" panose="020B0502040204020203" pitchFamily="34" charset="0"/>
                <a:ea typeface="+mn-ea"/>
                <a:cs typeface="Segoe UI" panose="020B0502040204020203" pitchFamily="34" charset="0"/>
              </a:rPr>
              <a:t>TOP20 Nozīmīgākās GLOBĀLĀS tendences tehnoloģijās.</a:t>
            </a:r>
            <a:br>
              <a:rPr lang="lv-LV" cap="all">
                <a:solidFill>
                  <a:srgbClr val="228B9D"/>
                </a:solidFill>
                <a:latin typeface="Segoe UI Light" panose="020B0502040204020203" pitchFamily="34" charset="0"/>
                <a:ea typeface="+mn-ea"/>
                <a:cs typeface="Segoe UI" panose="020B0502040204020203" pitchFamily="34" charset="0"/>
              </a:rPr>
            </a:br>
            <a:br>
              <a:rPr lang="lv-LV" cap="all">
                <a:solidFill>
                  <a:srgbClr val="228B9D"/>
                </a:solidFill>
                <a:latin typeface="Segoe UI Light" panose="020B0502040204020203" pitchFamily="34" charset="0"/>
                <a:ea typeface="+mn-ea"/>
                <a:cs typeface="Segoe UI" panose="020B0502040204020203" pitchFamily="34" charset="0"/>
              </a:rPr>
            </a:br>
            <a:r>
              <a:rPr lang="lv-LV" cap="all">
                <a:solidFill>
                  <a:srgbClr val="228B9D"/>
                </a:solidFill>
                <a:latin typeface="Segoe UI Light" panose="020B0502040204020203" pitchFamily="34" charset="0"/>
                <a:ea typeface="+mn-ea"/>
                <a:cs typeface="Segoe UI" panose="020B0502040204020203" pitchFamily="34" charset="0"/>
              </a:rPr>
              <a:t>KĀDS IR LATVIJAS POTENCIĀLS?</a:t>
            </a:r>
            <a:endParaRPr lang="en-US" cap="all">
              <a:solidFill>
                <a:srgbClr val="228B9D"/>
              </a:solidFill>
              <a:latin typeface="Segoe UI Light" panose="020B0502040204020203" pitchFamily="34" charset="0"/>
              <a:ea typeface="+mn-ea"/>
              <a:cs typeface="Segoe UI" panose="020B0502040204020203" pitchFamily="34" charset="0"/>
            </a:endParaRPr>
          </a:p>
        </p:txBody>
      </p:sp>
      <p:sp>
        <p:nvSpPr>
          <p:cNvPr id="6" name="Rectangle 5">
            <a:extLst>
              <a:ext uri="{FF2B5EF4-FFF2-40B4-BE49-F238E27FC236}">
                <a16:creationId xmlns:a16="http://schemas.microsoft.com/office/drawing/2014/main" id="{B2B7BCB6-4305-4D50-9AD5-EBFE317008EF}"/>
              </a:ext>
            </a:extLst>
          </p:cNvPr>
          <p:cNvSpPr/>
          <p:nvPr/>
        </p:nvSpPr>
        <p:spPr>
          <a:xfrm>
            <a:off x="323088" y="2452753"/>
            <a:ext cx="6507480" cy="4251501"/>
          </a:xfrm>
          <a:prstGeom prst="rect">
            <a:avLst/>
          </a:prstGeom>
        </p:spPr>
        <p:txBody>
          <a:bodyPr vert="horz" lIns="91440" tIns="45720" rIns="91440" bIns="45720" numCol="2" rtlCol="0" anchor="t">
            <a:noAutofit/>
          </a:bodyPr>
          <a:lstStyle/>
          <a:p>
            <a:pPr marL="285750" indent="-285750">
              <a:lnSpc>
                <a:spcPct val="120000"/>
              </a:lnSpc>
              <a:spcAft>
                <a:spcPts val="400"/>
              </a:spcAft>
              <a:buFont typeface="Wingdings" panose="05000000000000000000" pitchFamily="2" charset="2"/>
              <a:buChar char="§"/>
            </a:pPr>
            <a:r>
              <a:rPr lang="lv-LV" sz="1600">
                <a:latin typeface="+mj-lt"/>
              </a:rPr>
              <a:t>Mākslīgais intelekts (AI) un </a:t>
            </a:r>
            <a:r>
              <a:rPr lang="lv-LV" sz="1600" err="1">
                <a:latin typeface="+mj-lt"/>
              </a:rPr>
              <a:t>mašīnmācīšanās</a:t>
            </a:r>
            <a:endParaRPr lang="lv-LV" sz="1600">
              <a:latin typeface="+mj-lt"/>
            </a:endParaRPr>
          </a:p>
          <a:p>
            <a:pPr marL="285750" indent="-285750">
              <a:lnSpc>
                <a:spcPct val="120000"/>
              </a:lnSpc>
              <a:spcAft>
                <a:spcPts val="400"/>
              </a:spcAft>
              <a:buFont typeface="Wingdings" panose="05000000000000000000" pitchFamily="2" charset="2"/>
              <a:buChar char="§"/>
            </a:pPr>
            <a:r>
              <a:rPr lang="lv-LV" sz="1600">
                <a:latin typeface="+mj-lt"/>
              </a:rPr>
              <a:t>Lietu internets (</a:t>
            </a:r>
            <a:r>
              <a:rPr lang="lv-LV" sz="1600" err="1">
                <a:latin typeface="+mj-lt"/>
              </a:rPr>
              <a:t>IoT</a:t>
            </a:r>
            <a:r>
              <a:rPr lang="lv-LV" sz="1600">
                <a:latin typeface="+mj-lt"/>
              </a:rPr>
              <a:t>)</a:t>
            </a:r>
          </a:p>
          <a:p>
            <a:pPr marL="285750" indent="-285750">
              <a:lnSpc>
                <a:spcPct val="120000"/>
              </a:lnSpc>
              <a:spcAft>
                <a:spcPts val="400"/>
              </a:spcAft>
              <a:buFont typeface="Wingdings" panose="05000000000000000000" pitchFamily="2" charset="2"/>
              <a:buChar char="§"/>
            </a:pPr>
            <a:r>
              <a:rPr lang="lv-LV" sz="1600">
                <a:latin typeface="+mj-lt"/>
              </a:rPr>
              <a:t>Lielie dati un paplašinātā analīze</a:t>
            </a:r>
          </a:p>
          <a:p>
            <a:pPr marL="285750" indent="-285750">
              <a:lnSpc>
                <a:spcPct val="120000"/>
              </a:lnSpc>
              <a:spcAft>
                <a:spcPts val="400"/>
              </a:spcAft>
              <a:buFont typeface="Wingdings" panose="05000000000000000000" pitchFamily="2" charset="2"/>
              <a:buChar char="§"/>
            </a:pPr>
            <a:r>
              <a:rPr lang="lv-LV" sz="1600">
                <a:latin typeface="+mj-lt"/>
              </a:rPr>
              <a:t>Viedās pilsētas</a:t>
            </a:r>
          </a:p>
          <a:p>
            <a:pPr marL="285750" indent="-285750">
              <a:lnSpc>
                <a:spcPct val="120000"/>
              </a:lnSpc>
              <a:spcAft>
                <a:spcPts val="400"/>
              </a:spcAft>
              <a:buFont typeface="Wingdings" panose="05000000000000000000" pitchFamily="2" charset="2"/>
              <a:buChar char="§"/>
            </a:pPr>
            <a:r>
              <a:rPr lang="lv-LV" sz="1600" err="1">
                <a:latin typeface="+mj-lt"/>
              </a:rPr>
              <a:t>Blokķēdes</a:t>
            </a:r>
            <a:endParaRPr lang="lv-LV" sz="1600">
              <a:latin typeface="+mj-lt"/>
            </a:endParaRPr>
          </a:p>
          <a:p>
            <a:pPr marL="285750" indent="-285750">
              <a:lnSpc>
                <a:spcPct val="120000"/>
              </a:lnSpc>
              <a:spcAft>
                <a:spcPts val="400"/>
              </a:spcAft>
              <a:buFont typeface="Wingdings" panose="05000000000000000000" pitchFamily="2" charset="2"/>
              <a:buChar char="§"/>
            </a:pPr>
            <a:r>
              <a:rPr lang="lv-LV" sz="1600" err="1">
                <a:latin typeface="+mj-lt"/>
              </a:rPr>
              <a:t>Mākoņskaitļošana</a:t>
            </a:r>
            <a:endParaRPr lang="lv-LV" sz="1600">
              <a:latin typeface="+mj-lt"/>
            </a:endParaRPr>
          </a:p>
          <a:p>
            <a:pPr marL="285750" indent="-285750">
              <a:lnSpc>
                <a:spcPct val="120000"/>
              </a:lnSpc>
              <a:spcAft>
                <a:spcPts val="400"/>
              </a:spcAft>
              <a:buFont typeface="Wingdings" panose="05000000000000000000" pitchFamily="2" charset="2"/>
              <a:buChar char="§"/>
            </a:pPr>
            <a:r>
              <a:rPr lang="lv-LV" sz="1600">
                <a:latin typeface="+mj-lt"/>
              </a:rPr>
              <a:t>Digitāli paplašināta realitāte</a:t>
            </a:r>
          </a:p>
          <a:p>
            <a:pPr marL="285750" indent="-285750">
              <a:lnSpc>
                <a:spcPct val="120000"/>
              </a:lnSpc>
              <a:spcAft>
                <a:spcPts val="400"/>
              </a:spcAft>
              <a:buFont typeface="Wingdings" panose="05000000000000000000" pitchFamily="2" charset="2"/>
              <a:buChar char="§"/>
            </a:pPr>
            <a:r>
              <a:rPr lang="lv-LV" sz="1600">
                <a:latin typeface="+mj-lt"/>
              </a:rPr>
              <a:t>Valodas digitalizācija un apstrāde</a:t>
            </a:r>
          </a:p>
          <a:p>
            <a:pPr marL="285750" indent="-285750">
              <a:lnSpc>
                <a:spcPct val="120000"/>
              </a:lnSpc>
              <a:spcAft>
                <a:spcPts val="400"/>
              </a:spcAft>
              <a:buFont typeface="Wingdings" panose="05000000000000000000" pitchFamily="2" charset="2"/>
              <a:buChar char="§"/>
            </a:pPr>
            <a:r>
              <a:rPr lang="lv-LV" sz="1600">
                <a:latin typeface="+mj-lt"/>
              </a:rPr>
              <a:t>Balss </a:t>
            </a:r>
            <a:r>
              <a:rPr lang="lv-LV" sz="1600" err="1">
                <a:latin typeface="+mj-lt"/>
              </a:rPr>
              <a:t>saskarnes</a:t>
            </a:r>
            <a:endParaRPr lang="lv-LV" sz="1600">
              <a:latin typeface="+mj-lt"/>
            </a:endParaRPr>
          </a:p>
          <a:p>
            <a:pPr marL="285750" indent="-285750">
              <a:lnSpc>
                <a:spcPct val="120000"/>
              </a:lnSpc>
              <a:spcAft>
                <a:spcPts val="400"/>
              </a:spcAft>
              <a:buFont typeface="Wingdings" panose="05000000000000000000" pitchFamily="2" charset="2"/>
              <a:buChar char="§"/>
            </a:pPr>
            <a:r>
              <a:rPr lang="lv-LV" sz="1600">
                <a:latin typeface="+mj-lt"/>
              </a:rPr>
              <a:t>Datora redze un sejas atpazīšana</a:t>
            </a:r>
          </a:p>
          <a:p>
            <a:pPr marL="285750" indent="-285750">
              <a:lnSpc>
                <a:spcPct val="120000"/>
              </a:lnSpc>
              <a:spcAft>
                <a:spcPts val="400"/>
              </a:spcAft>
              <a:buFont typeface="Wingdings" panose="05000000000000000000" pitchFamily="2" charset="2"/>
              <a:buChar char="§"/>
            </a:pPr>
            <a:r>
              <a:rPr lang="lv-LV" sz="1600">
                <a:latin typeface="+mj-lt"/>
              </a:rPr>
              <a:t>Roboti</a:t>
            </a:r>
          </a:p>
          <a:p>
            <a:pPr marL="285750" indent="-285750">
              <a:lnSpc>
                <a:spcPct val="120000"/>
              </a:lnSpc>
              <a:spcAft>
                <a:spcPts val="400"/>
              </a:spcAft>
              <a:buFont typeface="Wingdings" panose="05000000000000000000" pitchFamily="2" charset="2"/>
              <a:buChar char="§"/>
            </a:pPr>
            <a:r>
              <a:rPr lang="lv-LV" sz="1600">
                <a:latin typeface="+mj-lt"/>
              </a:rPr>
              <a:t>Autonomie transportlīdzekļi</a:t>
            </a:r>
          </a:p>
          <a:p>
            <a:pPr marL="285750" indent="-285750">
              <a:lnSpc>
                <a:spcPct val="120000"/>
              </a:lnSpc>
              <a:spcAft>
                <a:spcPts val="400"/>
              </a:spcAft>
              <a:buFont typeface="Wingdings" panose="05000000000000000000" pitchFamily="2" charset="2"/>
              <a:buChar char="§"/>
            </a:pPr>
            <a:r>
              <a:rPr lang="lv-LV" sz="1600">
                <a:latin typeface="+mj-lt"/>
              </a:rPr>
              <a:t>5G, 6G</a:t>
            </a:r>
          </a:p>
          <a:p>
            <a:pPr marL="285750" indent="-285750">
              <a:lnSpc>
                <a:spcPct val="120000"/>
              </a:lnSpc>
              <a:spcAft>
                <a:spcPts val="400"/>
              </a:spcAft>
              <a:buFont typeface="Wingdings" panose="05000000000000000000" pitchFamily="2" charset="2"/>
              <a:buChar char="§"/>
            </a:pPr>
            <a:r>
              <a:rPr lang="lv-LV" sz="1600" err="1">
                <a:latin typeface="+mj-lt"/>
              </a:rPr>
              <a:t>Precīzijas</a:t>
            </a:r>
            <a:r>
              <a:rPr lang="lv-LV" sz="1600">
                <a:latin typeface="+mj-lt"/>
              </a:rPr>
              <a:t> medicīna</a:t>
            </a:r>
          </a:p>
          <a:p>
            <a:pPr marL="285750" indent="-285750">
              <a:lnSpc>
                <a:spcPct val="120000"/>
              </a:lnSpc>
              <a:spcAft>
                <a:spcPts val="400"/>
              </a:spcAft>
              <a:buFont typeface="Wingdings" panose="05000000000000000000" pitchFamily="2" charset="2"/>
              <a:buChar char="§"/>
            </a:pPr>
            <a:r>
              <a:rPr lang="lv-LV" sz="1600">
                <a:latin typeface="+mj-lt"/>
              </a:rPr>
              <a:t>Ģenētika un gēnu sekvencēšana</a:t>
            </a:r>
          </a:p>
          <a:p>
            <a:pPr marL="285750" indent="-285750">
              <a:lnSpc>
                <a:spcPct val="120000"/>
              </a:lnSpc>
              <a:spcAft>
                <a:spcPts val="400"/>
              </a:spcAft>
              <a:buFont typeface="Wingdings" panose="05000000000000000000" pitchFamily="2" charset="2"/>
              <a:buChar char="§"/>
            </a:pPr>
            <a:r>
              <a:rPr lang="lv-LV" sz="1600">
                <a:latin typeface="+mj-lt"/>
              </a:rPr>
              <a:t>Mašīnu radošums un dizains</a:t>
            </a:r>
          </a:p>
          <a:p>
            <a:pPr marL="285750" indent="-285750">
              <a:lnSpc>
                <a:spcPct val="120000"/>
              </a:lnSpc>
              <a:spcAft>
                <a:spcPts val="400"/>
              </a:spcAft>
              <a:buFont typeface="Wingdings" panose="05000000000000000000" pitchFamily="2" charset="2"/>
              <a:buChar char="§"/>
            </a:pPr>
            <a:r>
              <a:rPr lang="lv-LV" sz="1600">
                <a:latin typeface="+mj-lt"/>
              </a:rPr>
              <a:t>Digitālās platformas</a:t>
            </a:r>
          </a:p>
          <a:p>
            <a:pPr marL="285750" indent="-285750">
              <a:lnSpc>
                <a:spcPct val="120000"/>
              </a:lnSpc>
              <a:spcAft>
                <a:spcPts val="400"/>
              </a:spcAft>
              <a:buFont typeface="Wingdings" panose="05000000000000000000" pitchFamily="2" charset="2"/>
              <a:buChar char="§"/>
            </a:pPr>
            <a:r>
              <a:rPr lang="lv-LV" sz="1600">
                <a:latin typeface="+mj-lt"/>
              </a:rPr>
              <a:t>Bezpilota lidaparāti </a:t>
            </a:r>
          </a:p>
          <a:p>
            <a:pPr marL="285750" indent="-285750">
              <a:lnSpc>
                <a:spcPct val="120000"/>
              </a:lnSpc>
              <a:spcAft>
                <a:spcPts val="400"/>
              </a:spcAft>
              <a:buFont typeface="Wingdings" panose="05000000000000000000" pitchFamily="2" charset="2"/>
              <a:buChar char="§"/>
            </a:pPr>
            <a:r>
              <a:rPr lang="lv-LV" sz="1600">
                <a:latin typeface="+mj-lt"/>
              </a:rPr>
              <a:t>4D printeri</a:t>
            </a:r>
          </a:p>
          <a:p>
            <a:pPr marL="285750" indent="-285750">
              <a:lnSpc>
                <a:spcPct val="120000"/>
              </a:lnSpc>
              <a:spcAft>
                <a:spcPts val="400"/>
              </a:spcAft>
              <a:buFont typeface="Wingdings" panose="05000000000000000000" pitchFamily="2" charset="2"/>
              <a:buChar char="§"/>
            </a:pPr>
            <a:r>
              <a:rPr lang="lv-LV" sz="1600" err="1">
                <a:latin typeface="+mj-lt"/>
              </a:rPr>
              <a:t>Kiberdrošība</a:t>
            </a:r>
            <a:r>
              <a:rPr lang="lv-LV" sz="1600">
                <a:latin typeface="+mj-lt"/>
              </a:rPr>
              <a:t> un noturība</a:t>
            </a:r>
          </a:p>
          <a:p>
            <a:pPr marL="285750" indent="-285750">
              <a:lnSpc>
                <a:spcPct val="120000"/>
              </a:lnSpc>
              <a:spcAft>
                <a:spcPts val="400"/>
              </a:spcAft>
              <a:buFont typeface="Wingdings" panose="05000000000000000000" pitchFamily="2" charset="2"/>
              <a:buChar char="§"/>
            </a:pPr>
            <a:r>
              <a:rPr lang="lv-LV" sz="1600">
                <a:latin typeface="+mj-lt"/>
              </a:rPr>
              <a:t>Kvantu skaitļošana</a:t>
            </a:r>
            <a:endParaRPr lang="en-US" sz="1600">
              <a:latin typeface="+mj-lt"/>
            </a:endParaRPr>
          </a:p>
        </p:txBody>
      </p:sp>
      <p:pic>
        <p:nvPicPr>
          <p:cNvPr id="5" name="Content Placeholder 4" descr="A picture containing diagram&#10;&#10;Description automatically generated">
            <a:extLst>
              <a:ext uri="{FF2B5EF4-FFF2-40B4-BE49-F238E27FC236}">
                <a16:creationId xmlns:a16="http://schemas.microsoft.com/office/drawing/2014/main" id="{6C330AEB-ABC1-4D41-B2D1-C0DCECE968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9615"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10" name="Slide Number Placeholder 1">
            <a:extLst>
              <a:ext uri="{FF2B5EF4-FFF2-40B4-BE49-F238E27FC236}">
                <a16:creationId xmlns:a16="http://schemas.microsoft.com/office/drawing/2014/main" id="{2535BC27-081E-42C9-874B-71872D6A3393}"/>
              </a:ext>
            </a:extLst>
          </p:cNvPr>
          <p:cNvSpPr txBox="1">
            <a:spLocks/>
          </p:cNvSpPr>
          <p:nvPr/>
        </p:nvSpPr>
        <p:spPr>
          <a:xfrm>
            <a:off x="11748712" y="6530519"/>
            <a:ext cx="406400" cy="304800"/>
          </a:xfrm>
          <a:prstGeom prst="rect">
            <a:avLst/>
          </a:prstGeom>
        </p:spPr>
        <p:txBody>
          <a:bodyPr anchor="ct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253BEA-5C99-48DB-9FD2-EA6B203FEBF6}" type="slidenum">
              <a:rPr lang="en-US" altLang="lv-LV" sz="1000" smtClean="0">
                <a:solidFill>
                  <a:schemeClr val="tx1">
                    <a:tint val="75000"/>
                  </a:schemeClr>
                </a:solidFill>
                <a:latin typeface="Segoe UI Light" panose="020B0502040204020203" pitchFamily="34" charset="0"/>
              </a:rPr>
              <a:pPr algn="r"/>
              <a:t>7</a:t>
            </a:fld>
            <a:endParaRPr lang="en-US" altLang="lv-LV" sz="1000">
              <a:solidFill>
                <a:schemeClr val="tx1">
                  <a:tint val="75000"/>
                </a:schemeClr>
              </a:solidFill>
              <a:latin typeface="Segoe UI Light" panose="020B0502040204020203" pitchFamily="34" charset="0"/>
            </a:endParaRPr>
          </a:p>
        </p:txBody>
      </p:sp>
    </p:spTree>
    <p:extLst>
      <p:ext uri="{BB962C8B-B14F-4D97-AF65-F5344CB8AC3E}">
        <p14:creationId xmlns:p14="http://schemas.microsoft.com/office/powerpoint/2010/main" val="222386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09FE054-4312-4E1D-9B03-E5FD3418F9DD}"/>
              </a:ext>
            </a:extLst>
          </p:cNvPr>
          <p:cNvSpPr txBox="1">
            <a:spLocks/>
          </p:cNvSpPr>
          <p:nvPr/>
        </p:nvSpPr>
        <p:spPr>
          <a:xfrm>
            <a:off x="11748712" y="6530519"/>
            <a:ext cx="406400" cy="304800"/>
          </a:xfrm>
          <a:prstGeom prst="rect">
            <a:avLst/>
          </a:prstGeom>
        </p:spPr>
        <p:txBody>
          <a:bodyPr anchor="ct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253BEA-5C99-48DB-9FD2-EA6B203FEBF6}" type="slidenum">
              <a:rPr lang="en-US" altLang="lv-LV" sz="1000" smtClean="0">
                <a:solidFill>
                  <a:schemeClr val="tx1">
                    <a:tint val="75000"/>
                  </a:schemeClr>
                </a:solidFill>
                <a:latin typeface="Segoe UI Light" panose="020B0502040204020203" pitchFamily="34" charset="0"/>
              </a:rPr>
              <a:pPr algn="r"/>
              <a:t>8</a:t>
            </a:fld>
            <a:endParaRPr lang="en-US" altLang="lv-LV" sz="1000">
              <a:solidFill>
                <a:schemeClr val="tx1">
                  <a:tint val="75000"/>
                </a:schemeClr>
              </a:solidFill>
              <a:latin typeface="Segoe UI Light" panose="020B0502040204020203" pitchFamily="34" charset="0"/>
            </a:endParaRPr>
          </a:p>
        </p:txBody>
      </p:sp>
      <p:pic>
        <p:nvPicPr>
          <p:cNvPr id="5" name="Picture 4">
            <a:extLst>
              <a:ext uri="{FF2B5EF4-FFF2-40B4-BE49-F238E27FC236}">
                <a16:creationId xmlns:a16="http://schemas.microsoft.com/office/drawing/2014/main" id="{36E6EF8B-467C-4EAE-8640-1CB304812AED}"/>
              </a:ext>
            </a:extLst>
          </p:cNvPr>
          <p:cNvPicPr>
            <a:picLocks noChangeAspect="1"/>
          </p:cNvPicPr>
          <p:nvPr/>
        </p:nvPicPr>
        <p:blipFill rotWithShape="1">
          <a:blip r:embed="rId2"/>
          <a:srcRect l="6982" t="8380" r="22517" b="15225"/>
          <a:stretch/>
        </p:blipFill>
        <p:spPr>
          <a:xfrm>
            <a:off x="6879541" y="1508760"/>
            <a:ext cx="5102289" cy="5208991"/>
          </a:xfrm>
          <a:prstGeom prst="rect">
            <a:avLst/>
          </a:prstGeom>
        </p:spPr>
      </p:pic>
      <p:sp>
        <p:nvSpPr>
          <p:cNvPr id="9" name="TextBox 8">
            <a:extLst>
              <a:ext uri="{FF2B5EF4-FFF2-40B4-BE49-F238E27FC236}">
                <a16:creationId xmlns:a16="http://schemas.microsoft.com/office/drawing/2014/main" id="{73BBC731-CB09-43A8-AB2F-9FCB631A7A56}"/>
              </a:ext>
            </a:extLst>
          </p:cNvPr>
          <p:cNvSpPr txBox="1"/>
          <p:nvPr/>
        </p:nvSpPr>
        <p:spPr>
          <a:xfrm>
            <a:off x="6971011" y="1036802"/>
            <a:ext cx="5102290" cy="400110"/>
          </a:xfrm>
          <a:prstGeom prst="rect">
            <a:avLst/>
          </a:prstGeom>
          <a:noFill/>
        </p:spPr>
        <p:txBody>
          <a:bodyPr wrap="square" rtlCol="0">
            <a:spAutoFit/>
          </a:bodyPr>
          <a:lstStyle/>
          <a:p>
            <a:r>
              <a:rPr lang="lv-LV" sz="2000" b="1">
                <a:solidFill>
                  <a:srgbClr val="000000"/>
                </a:solidFill>
                <a:latin typeface="Gill Sans Nova Cond Lt" panose="020B0306020104020203" pitchFamily="34" charset="0"/>
                <a:cs typeface="Arial"/>
              </a:rPr>
              <a:t>Robotu skaits uz nodarbināto rūpniecības sektoros</a:t>
            </a:r>
            <a:r>
              <a:rPr lang="lv-LV" sz="1600">
                <a:solidFill>
                  <a:srgbClr val="000000"/>
                </a:solidFill>
                <a:latin typeface="Gill Sans Nova Cond Lt" panose="020B0306020104020203" pitchFamily="34" charset="0"/>
                <a:cs typeface="Arial"/>
              </a:rPr>
              <a:t>, vidēji 2014g-2018.g</a:t>
            </a:r>
            <a:endParaRPr lang="lv-LV" sz="2000">
              <a:solidFill>
                <a:srgbClr val="000000"/>
              </a:solidFill>
              <a:latin typeface="Gill Sans Nova Cond Lt" panose="020B0306020104020203" pitchFamily="34" charset="0"/>
              <a:cs typeface="Arial"/>
            </a:endParaRPr>
          </a:p>
        </p:txBody>
      </p:sp>
      <p:sp>
        <p:nvSpPr>
          <p:cNvPr id="6" name="Title 1">
            <a:extLst>
              <a:ext uri="{FF2B5EF4-FFF2-40B4-BE49-F238E27FC236}">
                <a16:creationId xmlns:a16="http://schemas.microsoft.com/office/drawing/2014/main" id="{55E4AF9E-5398-40E8-B53A-0F0B47E3B287}"/>
              </a:ext>
            </a:extLst>
          </p:cNvPr>
          <p:cNvSpPr>
            <a:spLocks noGrp="1"/>
          </p:cNvSpPr>
          <p:nvPr>
            <p:ph type="title"/>
          </p:nvPr>
        </p:nvSpPr>
        <p:spPr>
          <a:xfrm>
            <a:off x="549604" y="254303"/>
            <a:ext cx="10210078" cy="513256"/>
          </a:xfrm>
        </p:spPr>
        <p:txBody>
          <a:bodyPr>
            <a:noAutofit/>
          </a:bodyPr>
          <a:lstStyle/>
          <a:p>
            <a:pPr>
              <a:defRPr/>
            </a:pPr>
            <a:r>
              <a:rPr lang="lv-LV" altLang="lv-LV" cap="all">
                <a:solidFill>
                  <a:srgbClr val="228B9D"/>
                </a:solidFill>
                <a:latin typeface="Segoe UI Light" panose="020B0502040204020203" pitchFamily="34" charset="0"/>
                <a:ea typeface="+mn-ea"/>
                <a:cs typeface="Segoe UI" panose="020B0502040204020203" pitchFamily="34" charset="0"/>
              </a:rPr>
              <a:t>LATVIJAS UZŅĒMUMI KŪTRI IZMANTO DIGITĀLO TEHNOLOĢIJU UN ROBOTIZĀCIJAS RADĪTĀS IESPĒJAS </a:t>
            </a:r>
          </a:p>
        </p:txBody>
      </p:sp>
      <p:sp>
        <p:nvSpPr>
          <p:cNvPr id="7" name="TextBox 6">
            <a:extLst>
              <a:ext uri="{FF2B5EF4-FFF2-40B4-BE49-F238E27FC236}">
                <a16:creationId xmlns:a16="http://schemas.microsoft.com/office/drawing/2014/main" id="{DD73E0F5-B3FC-4486-A1FC-A53A564ABD95}"/>
              </a:ext>
            </a:extLst>
          </p:cNvPr>
          <p:cNvSpPr txBox="1"/>
          <p:nvPr/>
        </p:nvSpPr>
        <p:spPr>
          <a:xfrm>
            <a:off x="448056" y="6532222"/>
            <a:ext cx="1115568" cy="230832"/>
          </a:xfrm>
          <a:prstGeom prst="rect">
            <a:avLst/>
          </a:prstGeom>
          <a:noFill/>
        </p:spPr>
        <p:txBody>
          <a:bodyPr wrap="square" rtlCol="0">
            <a:spAutoFit/>
          </a:bodyPr>
          <a:lstStyle/>
          <a:p>
            <a:r>
              <a:rPr lang="lv-LV" sz="900">
                <a:latin typeface="+mj-lt"/>
              </a:rPr>
              <a:t>Avots: OECD</a:t>
            </a:r>
          </a:p>
        </p:txBody>
      </p:sp>
      <p:sp>
        <p:nvSpPr>
          <p:cNvPr id="8" name="TextBox 7">
            <a:extLst>
              <a:ext uri="{FF2B5EF4-FFF2-40B4-BE49-F238E27FC236}">
                <a16:creationId xmlns:a16="http://schemas.microsoft.com/office/drawing/2014/main" id="{72B0B756-12B8-426C-8CA0-74EC9139C65F}"/>
              </a:ext>
            </a:extLst>
          </p:cNvPr>
          <p:cNvSpPr txBox="1"/>
          <p:nvPr/>
        </p:nvSpPr>
        <p:spPr>
          <a:xfrm>
            <a:off x="6971011" y="6486919"/>
            <a:ext cx="1115568" cy="230832"/>
          </a:xfrm>
          <a:prstGeom prst="rect">
            <a:avLst/>
          </a:prstGeom>
          <a:noFill/>
        </p:spPr>
        <p:txBody>
          <a:bodyPr wrap="square" rtlCol="0">
            <a:spAutoFit/>
          </a:bodyPr>
          <a:lstStyle/>
          <a:p>
            <a:r>
              <a:rPr lang="lv-LV" sz="900">
                <a:latin typeface="+mj-lt"/>
              </a:rPr>
              <a:t>Avots: </a:t>
            </a:r>
            <a:r>
              <a:rPr lang="lv-LV" sz="900" err="1">
                <a:latin typeface="+mj-lt"/>
              </a:rPr>
              <a:t>ESPON</a:t>
            </a:r>
            <a:endParaRPr lang="lv-LV" sz="900">
              <a:latin typeface="+mj-lt"/>
            </a:endParaRPr>
          </a:p>
        </p:txBody>
      </p:sp>
      <p:sp>
        <p:nvSpPr>
          <p:cNvPr id="10" name="Rectangle 9">
            <a:extLst>
              <a:ext uri="{FF2B5EF4-FFF2-40B4-BE49-F238E27FC236}">
                <a16:creationId xmlns:a16="http://schemas.microsoft.com/office/drawing/2014/main" id="{7010C221-B015-4595-BD50-AA67F6699DD2}"/>
              </a:ext>
            </a:extLst>
          </p:cNvPr>
          <p:cNvSpPr/>
          <p:nvPr/>
        </p:nvSpPr>
        <p:spPr>
          <a:xfrm>
            <a:off x="1929944" y="1310009"/>
            <a:ext cx="4065472" cy="400110"/>
          </a:xfrm>
          <a:prstGeom prst="rect">
            <a:avLst/>
          </a:prstGeom>
        </p:spPr>
        <p:txBody>
          <a:bodyPr wrap="none">
            <a:spAutoFit/>
          </a:bodyPr>
          <a:lstStyle/>
          <a:p>
            <a:pPr>
              <a:spcBef>
                <a:spcPts val="600"/>
              </a:spcBef>
              <a:spcAft>
                <a:spcPts val="600"/>
              </a:spcAft>
            </a:pPr>
            <a:r>
              <a:rPr lang="lv-LV" sz="2000" b="1">
                <a:solidFill>
                  <a:srgbClr val="000000"/>
                </a:solidFill>
                <a:latin typeface="Gill Sans Nova Cond Lt" panose="020B0306020104020203" pitchFamily="34" charset="0"/>
                <a:cs typeface="Arial"/>
              </a:rPr>
              <a:t>Uzņēmumi, kas izmanto īpašas digitālās tehnoloģijas</a:t>
            </a:r>
            <a:r>
              <a:rPr lang="lv-LV" sz="1600">
                <a:solidFill>
                  <a:srgbClr val="000000"/>
                </a:solidFill>
                <a:latin typeface="Gill Sans Nova Cond Lt" panose="020B0306020104020203" pitchFamily="34" charset="0"/>
                <a:cs typeface="Arial"/>
              </a:rPr>
              <a:t>, procentos</a:t>
            </a:r>
            <a:endParaRPr lang="lv-LV" sz="2000">
              <a:solidFill>
                <a:srgbClr val="000000"/>
              </a:solidFill>
              <a:latin typeface="Gill Sans Nova Cond Lt" panose="020B0306020104020203" pitchFamily="34" charset="0"/>
              <a:cs typeface="Arial"/>
            </a:endParaRPr>
          </a:p>
        </p:txBody>
      </p:sp>
      <p:pic>
        <p:nvPicPr>
          <p:cNvPr id="11" name="Picture 10">
            <a:extLst>
              <a:ext uri="{FF2B5EF4-FFF2-40B4-BE49-F238E27FC236}">
                <a16:creationId xmlns:a16="http://schemas.microsoft.com/office/drawing/2014/main" id="{76A42A48-A834-4E15-89B6-1FF448F316D3}"/>
              </a:ext>
            </a:extLst>
          </p:cNvPr>
          <p:cNvPicPr>
            <a:picLocks noChangeAspect="1"/>
          </p:cNvPicPr>
          <p:nvPr/>
        </p:nvPicPr>
        <p:blipFill rotWithShape="1">
          <a:blip r:embed="rId3"/>
          <a:srcRect l="17629" t="22836" r="10309" b="13062"/>
          <a:stretch/>
        </p:blipFill>
        <p:spPr>
          <a:xfrm>
            <a:off x="700432" y="1760440"/>
            <a:ext cx="5996683" cy="2939575"/>
          </a:xfrm>
          <a:prstGeom prst="rect">
            <a:avLst/>
          </a:prstGeom>
        </p:spPr>
      </p:pic>
      <p:sp>
        <p:nvSpPr>
          <p:cNvPr id="12" name="Rectangle 11">
            <a:extLst>
              <a:ext uri="{FF2B5EF4-FFF2-40B4-BE49-F238E27FC236}">
                <a16:creationId xmlns:a16="http://schemas.microsoft.com/office/drawing/2014/main" id="{8902AF2B-1938-4929-B27E-B1F1ABD7ACED}"/>
              </a:ext>
            </a:extLst>
          </p:cNvPr>
          <p:cNvSpPr/>
          <p:nvPr/>
        </p:nvSpPr>
        <p:spPr>
          <a:xfrm>
            <a:off x="255890" y="4785651"/>
            <a:ext cx="6336934" cy="1477328"/>
          </a:xfrm>
          <a:prstGeom prst="rect">
            <a:avLst/>
          </a:prstGeom>
        </p:spPr>
        <p:txBody>
          <a:bodyPr wrap="square">
            <a:spAutoFit/>
          </a:bodyPr>
          <a:lstStyle/>
          <a:p>
            <a:pPr algn="just">
              <a:spcBef>
                <a:spcPts val="600"/>
              </a:spcBef>
              <a:spcAft>
                <a:spcPts val="600"/>
              </a:spcAft>
            </a:pPr>
            <a:r>
              <a:rPr lang="lv-LV" sz="1500">
                <a:latin typeface="Gill Sans Nova Cond Lt" panose="020B0306020104020203" pitchFamily="34" charset="0"/>
                <a:ea typeface="Calibri" panose="020F0502020204030204" pitchFamily="34" charset="0"/>
                <a:cs typeface="Times New Roman" panose="02020603050405020304" pitchFamily="18" charset="0"/>
              </a:rPr>
              <a:t>Dati aptver 26 OECD valstis, uzņēmumi ar &gt;10 darbinieku ar platjoslas (</a:t>
            </a:r>
            <a:r>
              <a:rPr lang="lv-LV" sz="1500" err="1">
                <a:latin typeface="Gill Sans Nova Cond Lt" panose="020B0306020104020203" pitchFamily="34" charset="0"/>
                <a:ea typeface="Calibri" panose="020F0502020204030204" pitchFamily="34" charset="0"/>
                <a:cs typeface="Times New Roman" panose="02020603050405020304" pitchFamily="18" charset="0"/>
              </a:rPr>
              <a:t>broadband</a:t>
            </a:r>
            <a:r>
              <a:rPr lang="lv-LV" sz="1500">
                <a:latin typeface="Gill Sans Nova Cond Lt" panose="020B0306020104020203" pitchFamily="34" charset="0"/>
                <a:ea typeface="Calibri" panose="020F0502020204030204" pitchFamily="34" charset="0"/>
                <a:cs typeface="Times New Roman" panose="02020603050405020304" pitchFamily="18" charset="0"/>
              </a:rPr>
              <a:t>) </a:t>
            </a:r>
            <a:r>
              <a:rPr lang="lv-LV" sz="1500" err="1">
                <a:latin typeface="Gill Sans Nova Cond Lt" panose="020B0306020104020203" pitchFamily="34" charset="0"/>
                <a:ea typeface="Calibri" panose="020F0502020204030204" pitchFamily="34" charset="0"/>
                <a:cs typeface="Times New Roman" panose="02020603050405020304" pitchFamily="18" charset="0"/>
              </a:rPr>
              <a:t>pieslēgumu</a:t>
            </a:r>
            <a:r>
              <a:rPr lang="lv-LV" sz="1500">
                <a:latin typeface="Gill Sans Nova Cond Lt" panose="020B0306020104020203" pitchFamily="34" charset="0"/>
                <a:ea typeface="Calibri" panose="020F0502020204030204" pitchFamily="34" charset="0"/>
                <a:cs typeface="Times New Roman" panose="02020603050405020304" pitchFamily="18" charset="0"/>
              </a:rPr>
              <a:t> (fiksēto vai mobilo); kuriem ir mājas lapa vai tīmekļa vietne; kuri izmanto sociālos medijus; kuros izmanto uzņēmuma resursu plānošanas programmatūru (Enterprise </a:t>
            </a:r>
            <a:r>
              <a:rPr lang="lv-LV" sz="1500" err="1">
                <a:latin typeface="Gill Sans Nova Cond Lt" panose="020B0306020104020203" pitchFamily="34" charset="0"/>
                <a:ea typeface="Calibri" panose="020F0502020204030204" pitchFamily="34" charset="0"/>
                <a:cs typeface="Times New Roman" panose="02020603050405020304" pitchFamily="18" charset="0"/>
              </a:rPr>
              <a:t>Resource</a:t>
            </a:r>
            <a:r>
              <a:rPr lang="lv-LV" sz="1500">
                <a:latin typeface="Gill Sans Nova Cond Lt" panose="020B0306020104020203" pitchFamily="34" charset="0"/>
                <a:ea typeface="Calibri" panose="020F0502020204030204" pitchFamily="34" charset="0"/>
                <a:cs typeface="Times New Roman" panose="02020603050405020304" pitchFamily="18" charset="0"/>
              </a:rPr>
              <a:t> </a:t>
            </a:r>
            <a:r>
              <a:rPr lang="lv-LV" sz="1500" err="1">
                <a:latin typeface="Gill Sans Nova Cond Lt" panose="020B0306020104020203" pitchFamily="34" charset="0"/>
                <a:ea typeface="Calibri" panose="020F0502020204030204" pitchFamily="34" charset="0"/>
                <a:cs typeface="Times New Roman" panose="02020603050405020304" pitchFamily="18" charset="0"/>
              </a:rPr>
              <a:t>Planning</a:t>
            </a:r>
            <a:r>
              <a:rPr lang="lv-LV" sz="1500">
                <a:latin typeface="Gill Sans Nova Cond Lt" panose="020B0306020104020203" pitchFamily="34" charset="0"/>
                <a:ea typeface="Calibri" panose="020F0502020204030204" pitchFamily="34" charset="0"/>
                <a:cs typeface="Times New Roman" panose="02020603050405020304" pitchFamily="18" charset="0"/>
              </a:rPr>
              <a:t> - </a:t>
            </a:r>
            <a:r>
              <a:rPr lang="lv-LV" sz="1500" err="1">
                <a:latin typeface="Gill Sans Nova Cond Lt" panose="020B0306020104020203" pitchFamily="34" charset="0"/>
                <a:ea typeface="Calibri" panose="020F0502020204030204" pitchFamily="34" charset="0"/>
                <a:cs typeface="Times New Roman" panose="02020603050405020304" pitchFamily="18" charset="0"/>
              </a:rPr>
              <a:t>ERP</a:t>
            </a:r>
            <a:r>
              <a:rPr lang="lv-LV" sz="1500">
                <a:latin typeface="Gill Sans Nova Cond Lt" panose="020B0306020104020203" pitchFamily="34" charset="0"/>
                <a:ea typeface="Calibri" panose="020F0502020204030204" pitchFamily="34" charset="0"/>
                <a:cs typeface="Times New Roman" panose="02020603050405020304" pitchFamily="18" charset="0"/>
              </a:rPr>
              <a:t>); kuros izmanto klientu attiecību pārvaldības programmatūru (</a:t>
            </a:r>
            <a:r>
              <a:rPr lang="lv-LV" sz="1500" err="1">
                <a:latin typeface="Gill Sans Nova Cond Lt" panose="020B0306020104020203" pitchFamily="34" charset="0"/>
                <a:ea typeface="Calibri" panose="020F0502020204030204" pitchFamily="34" charset="0"/>
                <a:cs typeface="Times New Roman" panose="02020603050405020304" pitchFamily="18" charset="0"/>
              </a:rPr>
              <a:t>Customer</a:t>
            </a:r>
            <a:r>
              <a:rPr lang="lv-LV" sz="1500">
                <a:latin typeface="Gill Sans Nova Cond Lt" panose="020B0306020104020203" pitchFamily="34" charset="0"/>
                <a:ea typeface="Calibri" panose="020F0502020204030204" pitchFamily="34" charset="0"/>
                <a:cs typeface="Times New Roman" panose="02020603050405020304" pitchFamily="18" charset="0"/>
              </a:rPr>
              <a:t> </a:t>
            </a:r>
            <a:r>
              <a:rPr lang="lv-LV" sz="1500" err="1">
                <a:latin typeface="Gill Sans Nova Cond Lt" panose="020B0306020104020203" pitchFamily="34" charset="0"/>
                <a:ea typeface="Calibri" panose="020F0502020204030204" pitchFamily="34" charset="0"/>
                <a:cs typeface="Times New Roman" panose="02020603050405020304" pitchFamily="18" charset="0"/>
              </a:rPr>
              <a:t>Relationship</a:t>
            </a:r>
            <a:r>
              <a:rPr lang="lv-LV" sz="1500">
                <a:latin typeface="Gill Sans Nova Cond Lt" panose="020B0306020104020203" pitchFamily="34" charset="0"/>
                <a:ea typeface="Calibri" panose="020F0502020204030204" pitchFamily="34" charset="0"/>
                <a:cs typeface="Times New Roman" panose="02020603050405020304" pitchFamily="18" charset="0"/>
              </a:rPr>
              <a:t> </a:t>
            </a:r>
            <a:r>
              <a:rPr lang="lv-LV" sz="1500" err="1">
                <a:latin typeface="Gill Sans Nova Cond Lt" panose="020B0306020104020203" pitchFamily="34" charset="0"/>
                <a:ea typeface="Calibri" panose="020F0502020204030204" pitchFamily="34" charset="0"/>
                <a:cs typeface="Times New Roman" panose="02020603050405020304" pitchFamily="18" charset="0"/>
              </a:rPr>
              <a:t>Management</a:t>
            </a:r>
            <a:r>
              <a:rPr lang="lv-LV" sz="1500">
                <a:latin typeface="Gill Sans Nova Cond Lt" panose="020B0306020104020203" pitchFamily="34" charset="0"/>
                <a:ea typeface="Calibri" panose="020F0502020204030204" pitchFamily="34" charset="0"/>
                <a:cs typeface="Times New Roman" panose="02020603050405020304" pitchFamily="18" charset="0"/>
              </a:rPr>
              <a:t> - CRM); kuri pērk mākoņu datēšanas pakalpojumus; kuri saņem pasūtījumus datortīklos; kuros elektroniski dalās ar informāciju ar piegādātājiem un klientiem (</a:t>
            </a:r>
            <a:r>
              <a:rPr lang="lv-LV" sz="1500" err="1">
                <a:latin typeface="Gill Sans Nova Cond Lt" panose="020B0306020104020203" pitchFamily="34" charset="0"/>
                <a:ea typeface="Calibri" panose="020F0502020204030204" pitchFamily="34" charset="0"/>
                <a:cs typeface="Times New Roman" panose="02020603050405020304" pitchFamily="18" charset="0"/>
              </a:rPr>
              <a:t>SCM</a:t>
            </a:r>
            <a:r>
              <a:rPr lang="lv-LV" sz="1500">
                <a:latin typeface="Gill Sans Nova Cond Lt" panose="020B0306020104020203" pitchFamily="34" charset="0"/>
                <a:ea typeface="Calibri" panose="020F0502020204030204" pitchFamily="34" charset="0"/>
                <a:cs typeface="Times New Roman" panose="02020603050405020304" pitchFamily="18" charset="0"/>
              </a:rPr>
              <a:t>); kuros izmanto lielu datubāžu analīzes; un kuros izmanto radiofrekvenču identifikācijas tehnoloģiju (</a:t>
            </a:r>
            <a:r>
              <a:rPr lang="lv-LV" sz="1500" err="1">
                <a:latin typeface="Gill Sans Nova Cond Lt" panose="020B0306020104020203" pitchFamily="34" charset="0"/>
                <a:ea typeface="Calibri" panose="020F0502020204030204" pitchFamily="34" charset="0"/>
                <a:cs typeface="Times New Roman" panose="02020603050405020304" pitchFamily="18" charset="0"/>
              </a:rPr>
              <a:t>RFID</a:t>
            </a:r>
            <a:r>
              <a:rPr lang="lv-LV" sz="1500">
                <a:latin typeface="Gill Sans Nova Cond Lt" panose="020B0306020104020203" pitchFamily="34" charset="0"/>
                <a:ea typeface="Calibri" panose="020F0502020204030204" pitchFamily="34" charset="0"/>
                <a:cs typeface="Times New Roman" panose="02020603050405020304" pitchFamily="18" charset="0"/>
              </a:rPr>
              <a:t>) (OECD. 2018. gada dati).</a:t>
            </a:r>
          </a:p>
        </p:txBody>
      </p:sp>
    </p:spTree>
    <p:extLst>
      <p:ext uri="{BB962C8B-B14F-4D97-AF65-F5344CB8AC3E}">
        <p14:creationId xmlns:p14="http://schemas.microsoft.com/office/powerpoint/2010/main" val="577276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728097" y="201508"/>
            <a:ext cx="11254386" cy="800220"/>
          </a:xfrm>
        </p:spPr>
        <p:txBody>
          <a:bodyPr vert="horz" lIns="91440" tIns="45720" rIns="91440" bIns="45720" rtlCol="0" anchor="b">
            <a:noAutofit/>
          </a:bodyPr>
          <a:lstStyle/>
          <a:p>
            <a:pPr>
              <a:defRPr/>
            </a:pPr>
            <a:r>
              <a:rPr lang="lv-LV" altLang="lv-LV" cap="all">
                <a:solidFill>
                  <a:srgbClr val="228B9D"/>
                </a:solidFill>
                <a:latin typeface="Segoe UI Light" panose="020B0502040204020203" pitchFamily="34" charset="0"/>
                <a:ea typeface="+mn-ea"/>
                <a:cs typeface="Segoe UI" panose="020B0502040204020203" pitchFamily="34" charset="0"/>
              </a:rPr>
              <a:t>COVID-19 PANDĒMIJA IR «UZLABOJUSI» IEDZĪVOTĀJU DIGITĀLĀS PRASMES, BET JOPROJĀM ESAM TĀLU NO LĪDERIEM, ĪPAŠI GADOS VECĀKU IEDZĪVOTĀJU GRUPĀS</a:t>
            </a:r>
          </a:p>
        </p:txBody>
      </p:sp>
      <p:sp>
        <p:nvSpPr>
          <p:cNvPr id="15" name="Rectangle 14"/>
          <p:cNvSpPr/>
          <p:nvPr/>
        </p:nvSpPr>
        <p:spPr>
          <a:xfrm>
            <a:off x="26389" y="6425956"/>
            <a:ext cx="1781710" cy="369332"/>
          </a:xfrm>
          <a:prstGeom prst="rect">
            <a:avLst/>
          </a:prstGeom>
          <a:noFill/>
        </p:spPr>
        <p:txBody>
          <a:bodyPr wrap="square" rtlCol="0">
            <a:spAutoFit/>
          </a:bodyPr>
          <a:lstStyle/>
          <a:p>
            <a:pPr defTabSz="685800"/>
            <a:r>
              <a:rPr lang="lv-LV" sz="900">
                <a:solidFill>
                  <a:srgbClr val="000000"/>
                </a:solidFill>
                <a:latin typeface="Segoe UI Light" panose="020B0502040204020203" pitchFamily="34" charset="0"/>
                <a:ea typeface="Verdana" panose="020B0604030504040204" pitchFamily="34" charset="0"/>
              </a:rPr>
              <a:t>Avots</a:t>
            </a:r>
            <a:r>
              <a:rPr lang="en-GB" sz="900">
                <a:solidFill>
                  <a:srgbClr val="000000"/>
                </a:solidFill>
                <a:latin typeface="Segoe UI Light" panose="020B0502040204020203" pitchFamily="34" charset="0"/>
                <a:ea typeface="Verdana" panose="020B0604030504040204" pitchFamily="34" charset="0"/>
              </a:rPr>
              <a:t>: </a:t>
            </a:r>
            <a:r>
              <a:rPr lang="en-US" sz="900">
                <a:solidFill>
                  <a:srgbClr val="000000"/>
                </a:solidFill>
                <a:latin typeface="Segoe UI Light" panose="020B0502040204020203" pitchFamily="34" charset="0"/>
                <a:ea typeface="Verdana" panose="020B0604030504040204" pitchFamily="34" charset="0"/>
              </a:rPr>
              <a:t>Eurostat (20</a:t>
            </a:r>
            <a:r>
              <a:rPr lang="lv-LV" sz="900">
                <a:solidFill>
                  <a:srgbClr val="000000"/>
                </a:solidFill>
                <a:latin typeface="Segoe UI Light" panose="020B0502040204020203" pitchFamily="34" charset="0"/>
                <a:ea typeface="Verdana" panose="020B0604030504040204" pitchFamily="34" charset="0"/>
              </a:rPr>
              <a:t>21</a:t>
            </a:r>
            <a:r>
              <a:rPr lang="en-US" sz="900">
                <a:solidFill>
                  <a:srgbClr val="000000"/>
                </a:solidFill>
                <a:latin typeface="Segoe UI Light" panose="020B0502040204020203" pitchFamily="34" charset="0"/>
                <a:ea typeface="Verdana" panose="020B0604030504040204" pitchFamily="34" charset="0"/>
              </a:rPr>
              <a:t>), Individuals' level of digital skills </a:t>
            </a:r>
            <a:endParaRPr lang="en-GB" sz="900">
              <a:solidFill>
                <a:srgbClr val="000000"/>
              </a:solidFill>
              <a:latin typeface="Segoe UI Light" panose="020B0502040204020203" pitchFamily="34" charset="0"/>
              <a:ea typeface="Verdana" panose="020B0604030504040204" pitchFamily="34" charset="0"/>
            </a:endParaRPr>
          </a:p>
        </p:txBody>
      </p:sp>
      <p:sp>
        <p:nvSpPr>
          <p:cNvPr id="2" name="Rectangle 1"/>
          <p:cNvSpPr/>
          <p:nvPr/>
        </p:nvSpPr>
        <p:spPr>
          <a:xfrm>
            <a:off x="1757848" y="1073277"/>
            <a:ext cx="8569466" cy="553998"/>
          </a:xfrm>
          <a:prstGeom prst="rect">
            <a:avLst/>
          </a:prstGeom>
        </p:spPr>
        <p:txBody>
          <a:bodyPr wrap="square">
            <a:spAutoFit/>
          </a:bodyPr>
          <a:lstStyle/>
          <a:p>
            <a:pPr algn="ctr"/>
            <a:r>
              <a:rPr lang="lv-LV" sz="1600" b="1">
                <a:latin typeface="Segoe UI Light" panose="020B0502040204020203" pitchFamily="34" charset="0"/>
                <a:cs typeface="Segoe UI Light" panose="020B0502040204020203" pitchFamily="34" charset="0"/>
              </a:rPr>
              <a:t>Personas ar pamata vai virs pamata vispārējām digitālajām prasmēm</a:t>
            </a:r>
            <a:endParaRPr lang="lv-LV" sz="1600">
              <a:latin typeface="Segoe UI Light" panose="020B0502040204020203" pitchFamily="34" charset="0"/>
              <a:cs typeface="Segoe UI Light" panose="020B0502040204020203" pitchFamily="34" charset="0"/>
            </a:endParaRPr>
          </a:p>
          <a:p>
            <a:pPr algn="ctr"/>
            <a:r>
              <a:rPr lang="lv-LV" sz="1400">
                <a:latin typeface="Segoe UI Light" panose="020B0502040204020203" pitchFamily="34" charset="0"/>
                <a:cs typeface="Segoe UI Light" panose="020B0502040204020203" pitchFamily="34" charset="0"/>
              </a:rPr>
              <a:t>2021.gads, procentos</a:t>
            </a:r>
          </a:p>
        </p:txBody>
      </p:sp>
      <p:sp>
        <p:nvSpPr>
          <p:cNvPr id="13" name="Slide Number Placeholder 1">
            <a:extLst>
              <a:ext uri="{FF2B5EF4-FFF2-40B4-BE49-F238E27FC236}">
                <a16:creationId xmlns:a16="http://schemas.microsoft.com/office/drawing/2014/main" id="{6F45CAF6-21D0-4C08-886A-B8B52273EC65}"/>
              </a:ext>
            </a:extLst>
          </p:cNvPr>
          <p:cNvSpPr txBox="1">
            <a:spLocks/>
          </p:cNvSpPr>
          <p:nvPr/>
        </p:nvSpPr>
        <p:spPr>
          <a:xfrm>
            <a:off x="11759211" y="6522771"/>
            <a:ext cx="406400" cy="304800"/>
          </a:xfrm>
          <a:prstGeom prst="rect">
            <a:avLst/>
          </a:prstGeom>
        </p:spPr>
        <p:txBody>
          <a:bodyPr anchor="ct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C253BEA-5C99-48DB-9FD2-EA6B203FEBF6}" type="slidenum">
              <a:rPr lang="en-US" altLang="lv-LV" sz="1000" smtClean="0">
                <a:solidFill>
                  <a:schemeClr val="tx1">
                    <a:tint val="75000"/>
                  </a:schemeClr>
                </a:solidFill>
                <a:latin typeface="Segoe UI Light" panose="020B0502040204020203" pitchFamily="34" charset="0"/>
              </a:rPr>
              <a:pPr algn="r"/>
              <a:t>9</a:t>
            </a:fld>
            <a:endParaRPr lang="en-US" altLang="lv-LV" sz="1000">
              <a:solidFill>
                <a:schemeClr val="tx1">
                  <a:tint val="75000"/>
                </a:schemeClr>
              </a:solidFill>
              <a:latin typeface="Segoe UI Light" panose="020B0502040204020203" pitchFamily="34" charset="0"/>
            </a:endParaRPr>
          </a:p>
        </p:txBody>
      </p:sp>
      <p:graphicFrame>
        <p:nvGraphicFramePr>
          <p:cNvPr id="16" name="Content Placeholder 5">
            <a:extLst>
              <a:ext uri="{FF2B5EF4-FFF2-40B4-BE49-F238E27FC236}">
                <a16:creationId xmlns:a16="http://schemas.microsoft.com/office/drawing/2014/main" id="{7CF1990C-B319-44AC-AA9B-27FCFBF04B0E}"/>
              </a:ext>
            </a:extLst>
          </p:cNvPr>
          <p:cNvGraphicFramePr>
            <a:graphicFrameLocks noGrp="1"/>
          </p:cNvGraphicFramePr>
          <p:nvPr>
            <p:ph idx="1"/>
          </p:nvPr>
        </p:nvGraphicFramePr>
        <p:xfrm>
          <a:off x="504825" y="1541550"/>
          <a:ext cx="11254386" cy="445912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7D1340BA-836F-44F2-8757-1336ECD442C5}"/>
              </a:ext>
            </a:extLst>
          </p:cNvPr>
          <p:cNvSpPr/>
          <p:nvPr/>
        </p:nvSpPr>
        <p:spPr>
          <a:xfrm>
            <a:off x="8172450" y="1615116"/>
            <a:ext cx="333375" cy="429038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xtBox 16">
            <a:extLst>
              <a:ext uri="{FF2B5EF4-FFF2-40B4-BE49-F238E27FC236}">
                <a16:creationId xmlns:a16="http://schemas.microsoft.com/office/drawing/2014/main" id="{89BD84BF-EC30-456A-9F4F-0D72CD8B800C}"/>
              </a:ext>
            </a:extLst>
          </p:cNvPr>
          <p:cNvSpPr txBox="1"/>
          <p:nvPr/>
        </p:nvSpPr>
        <p:spPr>
          <a:xfrm>
            <a:off x="1757848" y="6217503"/>
            <a:ext cx="10001363" cy="600164"/>
          </a:xfrm>
          <a:prstGeom prst="rect">
            <a:avLst/>
          </a:prstGeom>
          <a:noFill/>
        </p:spPr>
        <p:txBody>
          <a:bodyPr wrap="square">
            <a:spAutoFit/>
          </a:bodyPr>
          <a:lstStyle/>
          <a:p>
            <a:r>
              <a:rPr lang="lv-LV" sz="1100">
                <a:solidFill>
                  <a:schemeClr val="bg1">
                    <a:lumMod val="50000"/>
                  </a:schemeClr>
                </a:solidFill>
                <a:latin typeface="+mj-lt"/>
              </a:rPr>
              <a:t>Metodoloģiskās piezīmes: Kopējās digitālās prasmes attiecas uz piecām jomām: informācijas un datu </a:t>
            </a:r>
            <a:r>
              <a:rPr lang="lv-LV" sz="1100" err="1">
                <a:solidFill>
                  <a:schemeClr val="bg1">
                    <a:lumMod val="50000"/>
                  </a:schemeClr>
                </a:solidFill>
                <a:latin typeface="+mj-lt"/>
              </a:rPr>
              <a:t>pratības</a:t>
            </a:r>
            <a:r>
              <a:rPr lang="lv-LV" sz="1100">
                <a:solidFill>
                  <a:schemeClr val="bg1">
                    <a:lumMod val="50000"/>
                  </a:schemeClr>
                </a:solidFill>
                <a:latin typeface="+mj-lt"/>
              </a:rPr>
              <a:t> prasmes, komunikācijas un sadarbības prasmes, digitālā satura veidošanas prasmes, drošības prasmes un problēmu risināšanas prasmes. Lai cilvēkiem būtu vismaz pamata vispārējās digitālās prasmes, cilvēkiem ir jāzina, kā veikt vismaz vienu darbību, kas saistīta ar katru jomu.</a:t>
            </a:r>
          </a:p>
        </p:txBody>
      </p:sp>
    </p:spTree>
    <p:extLst>
      <p:ext uri="{BB962C8B-B14F-4D97-AF65-F5344CB8AC3E}">
        <p14:creationId xmlns:p14="http://schemas.microsoft.com/office/powerpoint/2010/main" val="1193766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2535</Words>
  <Application>Microsoft Office PowerPoint</Application>
  <PresentationFormat>Widescreen</PresentationFormat>
  <Paragraphs>393</Paragraphs>
  <Slides>17</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Arial</vt:lpstr>
      <vt:lpstr>Calibri</vt:lpstr>
      <vt:lpstr>Calibri Light</vt:lpstr>
      <vt:lpstr>Courier New</vt:lpstr>
      <vt:lpstr>Gill Sans Nova Cond Lt</vt:lpstr>
      <vt:lpstr>Roboto</vt:lpstr>
      <vt:lpstr>Segoe UI Light</vt:lpstr>
      <vt:lpstr>Times New Roman</vt:lpstr>
      <vt:lpstr>Trebuchet MS</vt:lpstr>
      <vt:lpstr>Verdana</vt:lpstr>
      <vt:lpstr>Verdana Pro Cond Light</vt:lpstr>
      <vt:lpstr>Wingdings</vt:lpstr>
      <vt:lpstr>WordVisi_MSFontService</vt:lpstr>
      <vt:lpstr>Office Theme</vt:lpstr>
      <vt:lpstr>PowerPoint Presentation</vt:lpstr>
      <vt:lpstr>PowerPoint Presentation</vt:lpstr>
      <vt:lpstr>PowerPoint Presentation</vt:lpstr>
      <vt:lpstr>KĀ panākt straujāku ekonomikas izaugsmi</vt:lpstr>
      <vt:lpstr>Ekonomikas transformācijas modelis</vt:lpstr>
      <vt:lpstr>Izmaksu konkurētspējā darbaspēks zaudē tehnoloģijām. Lauksaimniecības nozares piemērs</vt:lpstr>
      <vt:lpstr>TOP20 Nozīmīgākās GLOBĀLĀS tendences tehnoloģijās.  KĀDS IR LATVIJAS POTENCIĀLS?</vt:lpstr>
      <vt:lpstr>LATVIJAS UZŅĒMUMI KŪTRI IZMANTO DIGITĀLO TEHNOLOĢIJU UN ROBOTIZĀCIJAS RADĪTĀS IESPĒJAS </vt:lpstr>
      <vt:lpstr>COVID-19 PANDĒMIJA IR «UZLABOJUSI» IEDZĪVOTĀJU DIGITĀLĀS PRASMES, BET JOPROJĀM ESAM TĀLU NO LĪDERIEM, ĪPAŠI GADOS VECĀKU IEDZĪVOTĀJU GRUPĀS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Karīna Kampāne</dc:creator>
  <cp:lastModifiedBy>Ilze Lore</cp:lastModifiedBy>
  <cp:revision>1</cp:revision>
  <dcterms:created xsi:type="dcterms:W3CDTF">2023-01-17T09:04:56Z</dcterms:created>
  <dcterms:modified xsi:type="dcterms:W3CDTF">2023-02-15T11:16:25Z</dcterms:modified>
</cp:coreProperties>
</file>