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29" r:id="rId4"/>
    <p:sldMasterId id="2147484641" r:id="rId5"/>
    <p:sldMasterId id="2147484661" r:id="rId6"/>
    <p:sldMasterId id="2147484679" r:id="rId7"/>
    <p:sldMasterId id="2147484691" r:id="rId8"/>
    <p:sldMasterId id="2147484717" r:id="rId9"/>
  </p:sldMasterIdLst>
  <p:notesMasterIdLst>
    <p:notesMasterId r:id="rId35"/>
  </p:notesMasterIdLst>
  <p:sldIdLst>
    <p:sldId id="4835" r:id="rId10"/>
    <p:sldId id="257" r:id="rId11"/>
    <p:sldId id="258" r:id="rId12"/>
    <p:sldId id="259" r:id="rId13"/>
    <p:sldId id="260" r:id="rId14"/>
    <p:sldId id="261" r:id="rId15"/>
    <p:sldId id="4840" r:id="rId16"/>
    <p:sldId id="4837" r:id="rId17"/>
    <p:sldId id="4767" r:id="rId18"/>
    <p:sldId id="4831" r:id="rId19"/>
    <p:sldId id="4809" r:id="rId20"/>
    <p:sldId id="291" r:id="rId21"/>
    <p:sldId id="303" r:id="rId22"/>
    <p:sldId id="4839" r:id="rId23"/>
    <p:sldId id="4709" r:id="rId24"/>
    <p:sldId id="282" r:id="rId25"/>
    <p:sldId id="4792" r:id="rId26"/>
    <p:sldId id="4826" r:id="rId27"/>
    <p:sldId id="4833" r:id="rId28"/>
    <p:sldId id="1424" r:id="rId29"/>
    <p:sldId id="256" r:id="rId30"/>
    <p:sldId id="267" r:id="rId31"/>
    <p:sldId id="278" r:id="rId32"/>
    <p:sldId id="279" r:id="rId33"/>
    <p:sldId id="4836" r:id="rId3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78"/>
    <a:srgbClr val="A379AB"/>
    <a:srgbClr val="BEDFEA"/>
    <a:srgbClr val="FFFEC6"/>
    <a:srgbClr val="006699"/>
    <a:srgbClr val="99CCFF"/>
    <a:srgbClr val="1BB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B3E878-80ED-4225-B533-9E2FD8C2857B}" v="525" dt="2023-02-14T15:28:30.918"/>
    <p1510:client id="{4FF5CC54-6ABE-5247-AEFF-7D650E5A9004}" v="7" dt="2023-02-14T08:22:44.269"/>
    <p1510:client id="{559CA993-7070-5F48-B575-46FFBEFB728A}" v="516" dt="2023-02-14T12:12:19.292"/>
    <p1510:client id="{F791F960-D462-B59D-04F8-A7565A3F67C9}" v="1446" dt="2023-02-13T19:29:45.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36"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Sheet1!$A$2:$A$17</cx:f>
        <cx:lvl ptCount="16">
          <cx:pt idx="0">Komercdarbības digitalizācijas veicināšana</cx:pt>
          <cx:pt idx="1"> Digitālās prasmes un izglītība</cx:pt>
          <cx:pt idx="2"> Moderna un atvērta valsts pārvalde</cx:pt>
          <cx:pt idx="3"> Sabiedrības veselība un sociālā labklājība</cx:pt>
          <cx:pt idx="4"> IKT inovāciju attīstība un komercializācija, industrija un zinātne</cx:pt>
          <cx:pt idx="5">Sabiedriskā drošība, kārtība un tieslietas</cx:pt>
          <cx:pt idx="6"> Telekomunikāciju pakalpojumu pieejamība</cx:pt>
          <cx:pt idx="7"> Racionāls valsts pārvaldes tehnoloģiju atbalsts</cx:pt>
          <cx:pt idx="8"> Zinātnes procesu digitālā transformācija</cx:pt>
          <cx:pt idx="9">Datu pārvaldība, atvēršana un analīze</cx:pt>
          <cx:pt idx="10">Ģeotelpiskās, vides pārvaldības un attīstības plānošanas digitālā transformācija</cx:pt>
          <cx:pt idx="11"> Digitālā drošība un uzticamība</cx:pt>
          <cx:pt idx="12"> Pakalpojumu platformas</cx:pt>
          <cx:pt idx="13"> Mašīntulkošana un valodas tehnoloģijas</cx:pt>
          <cx:pt idx="14">Kultūras mantojuma saglabāšana un attīstība digitālajā vidē</cx:pt>
          <cx:pt idx="15">Finanses un nodokļi</cx:pt>
        </cx:lvl>
        <cx:lvl ptCount="0"/>
        <cx:lvl ptCount="0"/>
      </cx:strDim>
      <cx:numDim type="size">
        <cx:f>Sheet1!$B$2:$B$17</cx:f>
        <cx:lvl ptCount="16" formatCode="# ##0">
          <cx:pt idx="0">200143000</cx:pt>
          <cx:pt idx="1">203002428.52941176</cx:pt>
          <cx:pt idx="2">142766000</cx:pt>
          <cx:pt idx="3">83391676</cx:pt>
          <cx:pt idx="4">61767143</cx:pt>
          <cx:pt idx="5">45959789</cx:pt>
          <cx:pt idx="6">50865000</cx:pt>
          <cx:pt idx="7">31288600</cx:pt>
          <cx:pt idx="8">29353976</cx:pt>
          <cx:pt idx="9">23748000</cx:pt>
          <cx:pt idx="10">18925600</cx:pt>
          <cx:pt idx="11">16760240</cx:pt>
          <cx:pt idx="12">8352000</cx:pt>
          <cx:pt idx="13">1971600</cx:pt>
          <cx:pt idx="14">300000</cx:pt>
          <cx:pt idx="15">0</cx:pt>
        </cx:lvl>
      </cx:numDim>
    </cx:data>
  </cx:chartData>
  <cx:chart>
    <cx:title pos="t" align="ctr" overlay="0">
      <cx:tx>
        <cx:rich>
          <a:bodyPr spcFirstLastPara="1" vertOverflow="ellipsis" horzOverflow="overflow" wrap="square" lIns="0" tIns="0" rIns="0" bIns="0" anchor="ctr" anchorCtr="1"/>
          <a:lstStyle/>
          <a:p>
            <a:pPr algn="ctr" rtl="0">
              <a:defRPr/>
            </a:pPr>
            <a:r>
              <a:rPr lang="lv-LV" sz="1800" i="1" kern="1200">
                <a:solidFill>
                  <a:srgbClr val="7F7F7F"/>
                </a:solidFill>
                <a:effectLst/>
                <a:latin typeface="Calibri" panose="020F0502020204030204" pitchFamily="34" charset="0"/>
                <a:ea typeface="+mj-ea"/>
                <a:cs typeface="Calibri" panose="020F0502020204030204" pitchFamily="34" charset="0"/>
              </a:rPr>
              <a:t>dažādu finansējuma avotu apkopojums ANM, ERAF, valsts budžets</a:t>
            </a:r>
            <a:endParaRPr lang="en-US" sz="2128" b="1" i="0" u="none" strike="noStrike" cap="all" baseline="0">
              <a:solidFill>
                <a:prstClr val="black">
                  <a:lumMod val="65000"/>
                  <a:lumOff val="35000"/>
                </a:prstClr>
              </a:solidFill>
              <a:latin typeface="Times New Roman"/>
            </a:endParaRPr>
          </a:p>
        </cx:rich>
      </cx:tx>
    </cx:title>
    <cx:plotArea>
      <cx:plotAreaRegion>
        <cx:series layoutId="treemap" uniqueId="{608E2080-4D07-7B40-9A3D-0375CBC9F697}">
          <cx:tx>
            <cx:txData>
              <cx:f>Sheet1!$B$1</cx:f>
              <cx:v>Series1</cx:v>
            </cx:txData>
          </cx:tx>
          <cx:dataLabels pos="ctr">
            <cx:numFmt formatCode="# ##0 €" sourceLinked="0"/>
            <cx:txPr>
              <a:bodyPr spcFirstLastPara="1" vertOverflow="ellipsis" horzOverflow="overflow" wrap="square" lIns="0" tIns="0" rIns="0" bIns="0" anchor="ctr" anchorCtr="1"/>
              <a:lstStyle/>
              <a:p>
                <a:pPr algn="ctr" rtl="0">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GB" sz="8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endParaRPr>
              </a:p>
            </cx:txPr>
            <cx:visibility seriesName="0" categoryName="1" value="1"/>
            <cx:separator>, </cx:separator>
            <cx:dataLabel idx="0">
              <cx:numFmt formatCode="# ##0 €" sourceLinked="0"/>
              <cx:txPr>
                <a:bodyPr spcFirstLastPara="1" vertOverflow="ellipsis" horzOverflow="overflow" wrap="square" lIns="0" tIns="0" rIns="0" bIns="0" anchor="ctr" anchorCtr="1"/>
                <a:lstStyle/>
                <a:p>
                  <a:pPr algn="ctr" rtl="0">
                    <a:defRPr sz="1200">
                      <a:solidFill>
                        <a:schemeClr val="bg1"/>
                      </a:solidFill>
                    </a:defRPr>
                  </a:pPr>
                  <a:r>
                    <a:rPr lang="en-GB" sz="12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Komercdarbības digitalizācijas veicināšana, 200 143 000 €</a:t>
                  </a:r>
                </a:p>
              </cx:txPr>
              <cx:visibility seriesName="0" categoryName="1" value="1"/>
              <cx:separator>, </cx:separator>
            </cx:dataLabel>
            <cx:dataLabel idx="1">
              <cx:numFmt formatCode="# ##0 €" sourceLinked="0"/>
              <cx:txPr>
                <a:bodyPr spcFirstLastPara="1" vertOverflow="ellipsis" horzOverflow="overflow" wrap="square" lIns="0" tIns="0" rIns="0" bIns="0" anchor="ctr" anchorCtr="1"/>
                <a:lstStyle/>
                <a:p>
                  <a:pPr algn="ctr" rtl="0">
                    <a:defRPr sz="1200">
                      <a:solidFill>
                        <a:schemeClr val="bg1"/>
                      </a:solidFill>
                    </a:defRPr>
                  </a:pPr>
                  <a:r>
                    <a:rPr lang="en-GB" sz="12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Digitālās prasmes un izglītība, 203 002 429 €</a:t>
                  </a:r>
                </a:p>
              </cx:txPr>
              <cx:visibility seriesName="0" categoryName="1" value="1"/>
              <cx:separator>, </cx:separator>
            </cx:dataLabel>
            <cx:dataLabel idx="2">
              <cx:numFmt formatCode="# ##0 €" sourceLinked="0"/>
              <cx:txPr>
                <a:bodyPr spcFirstLastPara="1" vertOverflow="ellipsis" horzOverflow="overflow" wrap="square" lIns="0" tIns="0" rIns="0" bIns="0" anchor="ctr" anchorCtr="1"/>
                <a:lstStyle/>
                <a:p>
                  <a:pPr algn="ctr" rtl="0">
                    <a:defRPr sz="1200">
                      <a:solidFill>
                        <a:schemeClr val="bg1"/>
                      </a:solidFill>
                    </a:defRPr>
                  </a:pPr>
                  <a:r>
                    <a:rPr lang="en-GB" sz="12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Moderna un atvērta valsts pārvalde, 142 766 000 €</a:t>
                  </a:r>
                </a:p>
              </cx:txPr>
              <cx:visibility seriesName="0" categoryName="1" value="1"/>
              <cx:separator>, </cx:separator>
            </cx:dataLabel>
            <cx:dataLabel idx="3">
              <cx:numFmt formatCode="# ##0 €" sourceLinked="0"/>
              <cx:txPr>
                <a:bodyPr spcFirstLastPara="1" vertOverflow="ellipsis" horzOverflow="overflow" wrap="square" lIns="0" tIns="0" rIns="0" bIns="0" anchor="ctr" anchorCtr="1"/>
                <a:lstStyle/>
                <a:p>
                  <a:pPr algn="ctr" rtl="0">
                    <a:defRPr sz="1200">
                      <a:solidFill>
                        <a:schemeClr val="bg1"/>
                      </a:solidFill>
                    </a:defRPr>
                  </a:pPr>
                  <a:r>
                    <a:rPr lang="en-GB" sz="12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Sabiedrības veselība un sociālā labklājība, 83 391 676 €</a:t>
                  </a:r>
                </a:p>
              </cx:txPr>
              <cx:visibility seriesName="0" categoryName="1" value="1"/>
              <cx:separator>, </cx:separator>
            </cx:dataLabel>
            <cx:dataLabel idx="4">
              <cx:numFmt formatCode="# ##0 €" sourceLinked="0"/>
              <cx:txPr>
                <a:bodyPr spcFirstLastPara="1" vertOverflow="ellipsis" horzOverflow="overflow" wrap="square" lIns="0" tIns="0" rIns="0" bIns="0" anchor="ctr" anchorCtr="1"/>
                <a:lstStyle/>
                <a:p>
                  <a:pPr algn="ctr" rtl="0">
                    <a:defRPr>
                      <a:solidFill>
                        <a:schemeClr val="bg1"/>
                      </a:solidFill>
                    </a:defRPr>
                  </a:pPr>
                  <a:r>
                    <a:rPr lang="en-GB" sz="8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IKT inovāciju attīstība un komercializācija, industrija un zinātne, 61 767 143 €</a:t>
                  </a:r>
                </a:p>
              </cx:txPr>
              <cx:visibility seriesName="0" categoryName="1" value="1"/>
              <cx:separator>, </cx:separator>
            </cx:dataLabel>
            <cx:dataLabel idx="5">
              <cx:numFmt formatCode="# ##0 €" sourceLinked="0"/>
              <cx:txPr>
                <a:bodyPr spcFirstLastPara="1" vertOverflow="ellipsis" horzOverflow="overflow" wrap="square" lIns="0" tIns="0" rIns="0" bIns="0" anchor="ctr" anchorCtr="1"/>
                <a:lstStyle/>
                <a:p>
                  <a:pPr algn="ctr" rtl="0">
                    <a:defRPr>
                      <a:solidFill>
                        <a:schemeClr val="bg1"/>
                      </a:solidFill>
                    </a:defRPr>
                  </a:pPr>
                  <a:r>
                    <a:rPr lang="en-GB" sz="8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Sabiedriskā drošība, kārtība un tieslietas, 45 959 789 €</a:t>
                  </a:r>
                </a:p>
              </cx:txPr>
              <cx:visibility seriesName="0" categoryName="1" value="1"/>
              <cx:separator>, </cx:separator>
            </cx:dataLabel>
            <cx:dataLabel idx="6">
              <cx:numFmt formatCode="# ##0 €" sourceLinked="0"/>
              <cx:txPr>
                <a:bodyPr spcFirstLastPara="1" vertOverflow="ellipsis" horzOverflow="overflow" wrap="square" lIns="0" tIns="0" rIns="0" bIns="0" anchor="ctr" anchorCtr="1"/>
                <a:lstStyle/>
                <a:p>
                  <a:pPr algn="ctr" rtl="0">
                    <a:defRPr>
                      <a:solidFill>
                        <a:schemeClr val="bg1"/>
                      </a:solidFill>
                    </a:defRPr>
                  </a:pPr>
                  <a:r>
                    <a:rPr lang="en-GB" sz="8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Telekomunikāciju pakalpojumu pieejamība, 50 865 000 €</a:t>
                  </a:r>
                </a:p>
              </cx:txPr>
              <cx:visibility seriesName="0" categoryName="1" value="1"/>
              <cx:separator>, </cx:separator>
            </cx:dataLabel>
            <cx:dataLabel idx="7">
              <cx:numFmt formatCode="# ##0 €" sourceLinked="0"/>
              <cx:txPr>
                <a:bodyPr spcFirstLastPara="1" vertOverflow="ellipsis" horzOverflow="overflow" wrap="square" lIns="0" tIns="0" rIns="0" bIns="0" anchor="ctr" anchorCtr="1"/>
                <a:lstStyle/>
                <a:p>
                  <a:pPr algn="ctr" rtl="0">
                    <a:defRPr>
                      <a:solidFill>
                        <a:schemeClr val="bg1"/>
                      </a:solidFill>
                    </a:defRPr>
                  </a:pPr>
                  <a:r>
                    <a:rPr lang="en-GB" sz="8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Racionāls valsts pārvaldes tehnoloģiju atbalsts, 31 288 600 €</a:t>
                  </a:r>
                </a:p>
              </cx:txPr>
              <cx:visibility seriesName="0" categoryName="1" value="1"/>
              <cx:separator>, </cx:separator>
            </cx:dataLabel>
            <cx:dataLabel idx="8">
              <cx:numFmt formatCode="# ##0 €" sourceLinked="0"/>
              <cx:txPr>
                <a:bodyPr spcFirstLastPara="1" vertOverflow="ellipsis" horzOverflow="overflow" wrap="square" lIns="0" tIns="0" rIns="0" bIns="0" anchor="ctr" anchorCtr="1"/>
                <a:lstStyle/>
                <a:p>
                  <a:pPr algn="ctr" rtl="0">
                    <a:defRPr sz="600">
                      <a:solidFill>
                        <a:schemeClr val="bg1"/>
                      </a:solidFill>
                    </a:defRPr>
                  </a:pPr>
                  <a:r>
                    <a:rPr lang="en-GB" sz="600" b="0"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rPr>
                    <a:t> Zinātnes procesu digitālā transformācija, 29 353 976 €</a:t>
                  </a:r>
                </a:p>
              </cx:txPr>
              <cx:visibility seriesName="0" categoryName="1" value="1"/>
              <cx:separator>, </cx:separator>
            </cx:dataLabel>
            <cx:dataLabel idx="9">
              <cx:numFmt formatCode="# ##0 €" sourceLinked="0"/>
              <cx:txPr>
                <a:bodyPr spcFirstLastPara="1" vertOverflow="ellipsis" horzOverflow="overflow" wrap="square" lIns="0" tIns="0" rIns="0" bIns="0" anchor="ctr" anchorCtr="1"/>
                <a:lstStyle/>
                <a:p>
                  <a:pPr algn="ctr" rtl="0">
                    <a:defRPr sz="600"/>
                  </a:pPr>
                  <a:r>
                    <a:rPr lang="en-GB" sz="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rPr>
                    <a:t>Datu pārvaldība, atvēršana un analīze, 23 748 000 €</a:t>
                  </a:r>
                </a:p>
              </cx:txPr>
              <cx:visibility seriesName="0" categoryName="1" value="1"/>
              <cx:separator>, </cx:separator>
            </cx:dataLabel>
            <cx:dataLabel idx="10">
              <cx:numFmt formatCode="# ##0 €" sourceLinked="0"/>
              <cx:txPr>
                <a:bodyPr spcFirstLastPara="1" vertOverflow="ellipsis" horzOverflow="overflow" wrap="square" lIns="0" tIns="0" rIns="0" bIns="0" anchor="ctr" anchorCtr="1"/>
                <a:lstStyle/>
                <a:p>
                  <a:pPr algn="ctr" rtl="0">
                    <a:defRPr sz="600"/>
                  </a:pPr>
                  <a:r>
                    <a:rPr lang="en-GB" sz="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rPr>
                    <a:t>Ģeotelpiskās, vides pārvaldības un attīstības plānošanas digitālā transformācija, 18 925 600 €</a:t>
                  </a:r>
                </a:p>
              </cx:txPr>
              <cx:visibility seriesName="0" categoryName="1" value="1"/>
              <cx:separator>, </cx:separator>
            </cx:dataLabel>
            <cx:dataLabel idx="11">
              <cx:numFmt formatCode="# ##0 €" sourceLinked="0"/>
              <cx:txPr>
                <a:bodyPr spcFirstLastPara="1" vertOverflow="ellipsis" horzOverflow="overflow" wrap="square" lIns="0" tIns="0" rIns="0" bIns="0" anchor="ctr" anchorCtr="1"/>
                <a:lstStyle/>
                <a:p>
                  <a:pPr algn="ctr" rtl="0">
                    <a:defRPr sz="600"/>
                  </a:pPr>
                  <a:r>
                    <a:rPr lang="en-GB" sz="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rPr>
                    <a:t> Digitālā drošība un uzticamība, 16 760 240 €</a:t>
                  </a:r>
                </a:p>
              </cx:txPr>
              <cx:visibility seriesName="0" categoryName="1" value="1"/>
              <cx:separator>, </cx:separator>
            </cx:dataLabel>
            <cx:dataLabel idx="12">
              <cx:numFmt formatCode="# ##0 €" sourceLinked="0"/>
              <cx:txPr>
                <a:bodyPr spcFirstLastPara="1" vertOverflow="ellipsis" horzOverflow="overflow" wrap="square" lIns="0" tIns="0" rIns="0" bIns="0" anchor="ctr" anchorCtr="1"/>
                <a:lstStyle/>
                <a:p>
                  <a:pPr algn="ctr" rtl="0">
                    <a:defRPr sz="600"/>
                  </a:pPr>
                  <a:r>
                    <a:rPr lang="en-GB" sz="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rPr>
                    <a:t> Pakalpojumu platformas, 8 352 000 €</a:t>
                  </a:r>
                </a:p>
              </cx:txPr>
              <cx:visibility seriesName="0" categoryName="1" value="1"/>
              <cx:separator>, </cx:separator>
            </cx:dataLabel>
            <cx:dataLabel idx="13">
              <cx:numFmt formatCode="# ##0 €" sourceLinked="0"/>
              <cx:txPr>
                <a:bodyPr spcFirstLastPara="1" vertOverflow="ellipsis" horzOverflow="overflow" wrap="square" lIns="0" tIns="0" rIns="0" bIns="0" anchor="ctr" anchorCtr="1"/>
                <a:lstStyle/>
                <a:p>
                  <a:pPr algn="ctr" rtl="0">
                    <a:defRPr sz="600"/>
                  </a:pPr>
                  <a:r>
                    <a:rPr lang="en-GB" sz="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rPr>
                    <a:t> Mašīntulkošana un valodas tehnoloģijas, 1 971 600 €</a:t>
                  </a:r>
                </a:p>
              </cx:txPr>
              <cx:visibility seriesName="0" categoryName="1" value="1"/>
              <cx:separator>, </cx:separato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330" b="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2128" b="1" cap="all"/>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C1E42-1262-EF47-9B38-C88A8FFE955B}"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GB"/>
        </a:p>
      </dgm:t>
    </dgm:pt>
    <dgm:pt modelId="{102B35A8-F2A8-7B45-92AB-CB0071E6B5AF}">
      <dgm:prSet custT="1"/>
      <dgm:spPr>
        <a:ln>
          <a:noFill/>
        </a:ln>
      </dgm:spPr>
      <dgm:t>
        <a:bodyPr/>
        <a:lstStyle/>
        <a:p>
          <a:r>
            <a:rPr lang="lv-LV" sz="2000" b="0" noProof="0">
              <a:solidFill>
                <a:schemeClr val="tx1">
                  <a:lumMod val="50000"/>
                  <a:lumOff val="50000"/>
                </a:schemeClr>
              </a:solidFill>
            </a:rPr>
            <a:t>ES savienojamības mērķiem atbilstoša </a:t>
          </a:r>
          <a:r>
            <a:rPr lang="lv-LV" sz="2000" b="0" noProof="0"/>
            <a:t>platjoslas elektronisko sakaru tīkla izveidošana, attīstot “vidējās jūdzes” un “pēdējās jūdzes” elektronisko sakaru tīklu infrastruktūru </a:t>
          </a:r>
          <a:r>
            <a:rPr lang="lv-LV" sz="2000" noProof="0"/>
            <a:t>…</a:t>
          </a:r>
          <a:r>
            <a:rPr lang="lv-LV" sz="2000" noProof="0">
              <a:solidFill>
                <a:schemeClr val="tx1">
                  <a:lumMod val="50000"/>
                  <a:lumOff val="50000"/>
                </a:schemeClr>
              </a:solidFill>
            </a:rPr>
            <a:t> [315]  </a:t>
          </a:r>
        </a:p>
      </dgm:t>
    </dgm:pt>
    <dgm:pt modelId="{6F9952B1-23E5-814D-A632-57F5486EB780}" type="parTrans" cxnId="{A1394076-3B5F-F346-AAAE-2845BE5E49AE}">
      <dgm:prSet/>
      <dgm:spPr/>
      <dgm:t>
        <a:bodyPr/>
        <a:lstStyle/>
        <a:p>
          <a:endParaRPr lang="en-GB"/>
        </a:p>
      </dgm:t>
    </dgm:pt>
    <dgm:pt modelId="{89933034-DA70-A942-926F-6A397713CB91}" type="sibTrans" cxnId="{A1394076-3B5F-F346-AAAE-2845BE5E49AE}">
      <dgm:prSet/>
      <dgm:spPr/>
      <dgm:t>
        <a:bodyPr/>
        <a:lstStyle/>
        <a:p>
          <a:endParaRPr lang="en-GB"/>
        </a:p>
      </dgm:t>
    </dgm:pt>
    <dgm:pt modelId="{C6358B79-58B8-464C-9E39-63D586E053E5}">
      <dgm:prSet custT="1"/>
      <dgm:spPr>
        <a:ln>
          <a:noFill/>
        </a:ln>
      </dgm:spPr>
      <dgm:t>
        <a:bodyPr/>
        <a:lstStyle/>
        <a:p>
          <a:r>
            <a:rPr lang="lv-LV" sz="2000" b="0" noProof="0"/>
            <a:t>Mūsdienu tehnoloģiju un racionālas, resursu efektīvas, </a:t>
          </a:r>
          <a:r>
            <a:rPr lang="lv-LV" sz="2000" b="0" noProof="0" err="1"/>
            <a:t>lietotājorientētas</a:t>
          </a:r>
          <a:r>
            <a:rPr lang="lv-LV" sz="2000" b="0" noProof="0"/>
            <a:t> un atvērtas pārvaldības ieviešana</a:t>
          </a:r>
          <a:r>
            <a:rPr lang="lv-LV" sz="2000" b="0" noProof="0">
              <a:solidFill>
                <a:schemeClr val="tx1">
                  <a:lumMod val="50000"/>
                  <a:lumOff val="50000"/>
                </a:schemeClr>
              </a:solidFill>
            </a:rPr>
            <a:t>, lai  kvalitatīvi nodrošinātu publiskos pakalpojumus, ievērojot “primāri digitāls”, </a:t>
          </a:r>
          <a:r>
            <a:rPr lang="lv-LV" sz="2000" b="0" noProof="0" err="1">
              <a:solidFill>
                <a:schemeClr val="tx1">
                  <a:lumMod val="50000"/>
                  <a:lumOff val="50000"/>
                </a:schemeClr>
              </a:solidFill>
            </a:rPr>
            <a:t>proaktīvas</a:t>
          </a:r>
          <a:r>
            <a:rPr lang="lv-LV" sz="2000" b="0" noProof="0">
              <a:solidFill>
                <a:schemeClr val="tx1">
                  <a:lumMod val="50000"/>
                  <a:lumOff val="50000"/>
                </a:schemeClr>
              </a:solidFill>
            </a:rPr>
            <a:t> pakalpojumu sniegšanas un </a:t>
          </a:r>
          <a:r>
            <a:rPr lang="lv-LV" sz="2000" b="0" noProof="0" err="1">
              <a:solidFill>
                <a:schemeClr val="tx1">
                  <a:lumMod val="50000"/>
                  <a:lumOff val="50000"/>
                </a:schemeClr>
              </a:solidFill>
            </a:rPr>
            <a:t>vienreizes</a:t>
          </a:r>
          <a:r>
            <a:rPr lang="lv-LV" sz="2000" b="0" noProof="0">
              <a:solidFill>
                <a:schemeClr val="tx1">
                  <a:lumMod val="50000"/>
                  <a:lumOff val="50000"/>
                </a:schemeClr>
              </a:solidFill>
            </a:rPr>
            <a:t> principu</a:t>
          </a:r>
          <a:r>
            <a:rPr lang="lv-LV" sz="2000">
              <a:solidFill>
                <a:schemeClr val="tx1">
                  <a:lumMod val="50000"/>
                  <a:lumOff val="50000"/>
                </a:schemeClr>
              </a:solidFill>
            </a:rPr>
            <a:t>… </a:t>
          </a:r>
          <a:r>
            <a:rPr lang="en-US" sz="2000">
              <a:solidFill>
                <a:schemeClr val="tx1">
                  <a:lumMod val="50000"/>
                  <a:lumOff val="50000"/>
                </a:schemeClr>
              </a:solidFill>
            </a:rPr>
            <a:t>[316</a:t>
          </a:r>
          <a:r>
            <a:rPr lang="en-US" sz="1500">
              <a:solidFill>
                <a:schemeClr val="tx1">
                  <a:lumMod val="50000"/>
                  <a:lumOff val="50000"/>
                </a:schemeClr>
              </a:solidFill>
            </a:rPr>
            <a:t>]  </a:t>
          </a:r>
          <a:endParaRPr lang="en-LV" sz="1500">
            <a:solidFill>
              <a:schemeClr val="tx1">
                <a:lumMod val="50000"/>
                <a:lumOff val="50000"/>
              </a:schemeClr>
            </a:solidFill>
          </a:endParaRPr>
        </a:p>
      </dgm:t>
    </dgm:pt>
    <dgm:pt modelId="{A68B2B34-18E3-4E48-A00D-A3972BC5C7AF}" type="parTrans" cxnId="{DF3C5768-3722-2845-AE0A-5439B92109BB}">
      <dgm:prSet/>
      <dgm:spPr/>
      <dgm:t>
        <a:bodyPr/>
        <a:lstStyle/>
        <a:p>
          <a:endParaRPr lang="en-GB"/>
        </a:p>
      </dgm:t>
    </dgm:pt>
    <dgm:pt modelId="{ABCCE2CE-1F84-444A-8C70-D1B8850A5FDE}" type="sibTrans" cxnId="{DF3C5768-3722-2845-AE0A-5439B92109BB}">
      <dgm:prSet/>
      <dgm:spPr/>
      <dgm:t>
        <a:bodyPr/>
        <a:lstStyle/>
        <a:p>
          <a:endParaRPr lang="en-GB"/>
        </a:p>
      </dgm:t>
    </dgm:pt>
    <dgm:pt modelId="{2B379C1A-3A47-D24F-8D39-4CEA697EF4D4}">
      <dgm:prSet custT="1"/>
      <dgm:spPr>
        <a:ln>
          <a:noFill/>
        </a:ln>
      </dgm:spPr>
      <dgm:t>
        <a:bodyPr/>
        <a:lstStyle/>
        <a:p>
          <a:r>
            <a:rPr lang="lv-LV" sz="2000" b="0" noProof="0"/>
            <a:t>Fiziskās un digitālās vides  pieejamības un </a:t>
          </a:r>
          <a:r>
            <a:rPr lang="lv-LV" sz="2000" b="0" noProof="0" err="1"/>
            <a:t>piekļūstamības</a:t>
          </a:r>
          <a:r>
            <a:rPr lang="lv-LV" sz="2000" b="0" noProof="0"/>
            <a:t> palielināšana valsts un pašvaldību infrastruktūrā, kā arī digitālo risinājumu izmantošanas veicināšana, paaugstinot iedzīvotāju digitālās prasmes, pilnveidojot  elektroniskās identifikācijas un drošas elektroniskās parakstīšanās sistēmu … </a:t>
          </a:r>
          <a:r>
            <a:rPr lang="en-US" sz="2000">
              <a:solidFill>
                <a:schemeClr val="tx1">
                  <a:lumMod val="50000"/>
                  <a:lumOff val="50000"/>
                </a:schemeClr>
              </a:solidFill>
            </a:rPr>
            <a:t>[317] </a:t>
          </a:r>
          <a:endParaRPr lang="en-LV" sz="2000">
            <a:solidFill>
              <a:schemeClr val="tx1">
                <a:lumMod val="50000"/>
                <a:lumOff val="50000"/>
              </a:schemeClr>
            </a:solidFill>
          </a:endParaRPr>
        </a:p>
      </dgm:t>
    </dgm:pt>
    <dgm:pt modelId="{E0F5E486-19D3-1643-83D5-E23DA0F910A9}" type="parTrans" cxnId="{5D94F768-BF61-7748-98AE-DD56E7361848}">
      <dgm:prSet/>
      <dgm:spPr/>
      <dgm:t>
        <a:bodyPr/>
        <a:lstStyle/>
        <a:p>
          <a:endParaRPr lang="en-GB"/>
        </a:p>
      </dgm:t>
    </dgm:pt>
    <dgm:pt modelId="{8858F542-9156-1747-BF82-0A8328809504}" type="sibTrans" cxnId="{5D94F768-BF61-7748-98AE-DD56E7361848}">
      <dgm:prSet/>
      <dgm:spPr/>
      <dgm:t>
        <a:bodyPr/>
        <a:lstStyle/>
        <a:p>
          <a:endParaRPr lang="en-GB"/>
        </a:p>
      </dgm:t>
    </dgm:pt>
    <dgm:pt modelId="{04BB8A4E-FA40-4B44-B1EA-1A94010B0362}">
      <dgm:prSet custT="1"/>
      <dgm:spPr>
        <a:ln>
          <a:noFill/>
        </a:ln>
      </dgm:spPr>
      <dgm:t>
        <a:bodyPr/>
        <a:lstStyle/>
        <a:p>
          <a:r>
            <a:rPr lang="lv-LV" sz="2000" b="0" noProof="0" err="1">
              <a:solidFill>
                <a:schemeClr val="tx1"/>
              </a:solidFill>
            </a:rPr>
            <a:t>Kiberdrošibas</a:t>
          </a:r>
          <a:r>
            <a:rPr lang="lv-LV" sz="2000" b="0" noProof="0">
              <a:solidFill>
                <a:schemeClr val="tx1"/>
              </a:solidFill>
            </a:rPr>
            <a:t> </a:t>
          </a:r>
          <a:r>
            <a:rPr lang="lv-LV" sz="2000" b="0" noProof="0" err="1">
              <a:solidFill>
                <a:schemeClr val="tx1"/>
              </a:solidFill>
            </a:rPr>
            <a:t>pratības</a:t>
          </a:r>
          <a:r>
            <a:rPr lang="lv-LV" sz="2000" b="0" noProof="0">
              <a:solidFill>
                <a:schemeClr val="tx1"/>
              </a:solidFill>
            </a:rPr>
            <a:t> stiprināšana sabiedrībā, </a:t>
          </a:r>
          <a:r>
            <a:rPr lang="lv-LV" sz="2000" b="0" noProof="0" err="1">
              <a:solidFill>
                <a:schemeClr val="tx1"/>
              </a:solidFill>
              <a:ea typeface="+mn-lt"/>
              <a:cs typeface="+mn-lt"/>
            </a:rPr>
            <a:t>kiberdrošība</a:t>
          </a:r>
          <a:r>
            <a:rPr lang="lv-LV" sz="2000" b="0" noProof="0">
              <a:solidFill>
                <a:schemeClr val="tx1"/>
              </a:solidFill>
              <a:ea typeface="+mn-lt"/>
              <a:cs typeface="+mn-lt"/>
            </a:rPr>
            <a:t> visā </a:t>
          </a:r>
          <a:r>
            <a:rPr lang="lv-LV" sz="2000" b="0" noProof="0">
              <a:solidFill>
                <a:schemeClr val="tx1"/>
              </a:solidFill>
            </a:rPr>
            <a:t>valsts sistēmu, platformu un pakalpojumu</a:t>
          </a:r>
          <a:r>
            <a:rPr lang="lv-LV" sz="2000" b="0" noProof="0">
              <a:solidFill>
                <a:schemeClr val="tx1"/>
              </a:solidFill>
              <a:ea typeface="+mn-lt"/>
              <a:cs typeface="+mn-lt"/>
            </a:rPr>
            <a:t> dzīvescikla laikā</a:t>
          </a:r>
          <a:r>
            <a:rPr lang="lv-LV" sz="2000" noProof="0">
              <a:solidFill>
                <a:schemeClr val="tx2"/>
              </a:solidFill>
              <a:ea typeface="+mn-lt"/>
              <a:cs typeface="+mn-lt"/>
            </a:rPr>
            <a:t>, lai nepārtrauktību, integritāti un datu aizsardzību.</a:t>
          </a:r>
          <a:r>
            <a:rPr lang="lv-LV" sz="2000" noProof="0">
              <a:solidFill>
                <a:schemeClr val="tx2"/>
              </a:solidFill>
            </a:rPr>
            <a:t> </a:t>
          </a:r>
          <a:r>
            <a:rPr lang="lv-LV" sz="2000" noProof="0" err="1">
              <a:solidFill>
                <a:schemeClr val="tx2"/>
              </a:solidFill>
            </a:rPr>
            <a:t>Kiberdrošības</a:t>
          </a:r>
          <a:r>
            <a:rPr lang="lv-LV" sz="2000" noProof="0">
              <a:solidFill>
                <a:schemeClr val="tx2"/>
              </a:solidFill>
            </a:rPr>
            <a:t> novērtējums</a:t>
          </a:r>
          <a:r>
            <a:rPr lang="lv-LV" sz="1400" noProof="0">
              <a:solidFill>
                <a:schemeClr val="tx2"/>
              </a:solidFill>
            </a:rPr>
            <a:t>. </a:t>
          </a:r>
        </a:p>
      </dgm:t>
    </dgm:pt>
    <dgm:pt modelId="{3C89C614-EA66-B048-A5A8-F50F6E186D52}" type="parTrans" cxnId="{BE50A232-3FF2-584E-B77C-9758522DE593}">
      <dgm:prSet/>
      <dgm:spPr/>
      <dgm:t>
        <a:bodyPr/>
        <a:lstStyle/>
        <a:p>
          <a:endParaRPr lang="en-GB"/>
        </a:p>
      </dgm:t>
    </dgm:pt>
    <dgm:pt modelId="{862E0050-050B-204A-89E3-8EC29BBCE73B}" type="sibTrans" cxnId="{BE50A232-3FF2-584E-B77C-9758522DE593}">
      <dgm:prSet/>
      <dgm:spPr/>
      <dgm:t>
        <a:bodyPr/>
        <a:lstStyle/>
        <a:p>
          <a:endParaRPr lang="en-GB"/>
        </a:p>
      </dgm:t>
    </dgm:pt>
    <dgm:pt modelId="{8DCE6121-0867-CD45-A31B-FAEBE17C4A98}" type="pres">
      <dgm:prSet presAssocID="{674C1E42-1262-EF47-9B38-C88A8FFE955B}" presName="linear" presStyleCnt="0">
        <dgm:presLayoutVars>
          <dgm:dir/>
          <dgm:resizeHandles val="exact"/>
        </dgm:presLayoutVars>
      </dgm:prSet>
      <dgm:spPr/>
    </dgm:pt>
    <dgm:pt modelId="{46928AED-79F7-A546-A371-47A8F5283097}" type="pres">
      <dgm:prSet presAssocID="{102B35A8-F2A8-7B45-92AB-CB0071E6B5AF}" presName="comp" presStyleCnt="0"/>
      <dgm:spPr/>
    </dgm:pt>
    <dgm:pt modelId="{F0903D2A-4102-E947-98F5-503CE2E2D158}" type="pres">
      <dgm:prSet presAssocID="{102B35A8-F2A8-7B45-92AB-CB0071E6B5AF}" presName="box" presStyleLbl="node1" presStyleIdx="0" presStyleCnt="4"/>
      <dgm:spPr/>
    </dgm:pt>
    <dgm:pt modelId="{A1A86407-9E2D-A24F-9657-FE8AE1B2EAED}" type="pres">
      <dgm:prSet presAssocID="{102B35A8-F2A8-7B45-92AB-CB0071E6B5AF}" presName="img" presStyleLbl="fgImgPlace1" presStyleIdx="0" presStyleCnt="4" custScaleX="46025" custLinFactNeighborX="8437" custLinFactNeighborY="6382"/>
      <dgm:spPr>
        <a:solidFill>
          <a:schemeClr val="bg2"/>
        </a:solidFill>
        <a:ln>
          <a:noFill/>
        </a:ln>
      </dgm:spPr>
    </dgm:pt>
    <dgm:pt modelId="{FA1EF23E-C5A5-3648-B62B-FDCFF728EB5D}" type="pres">
      <dgm:prSet presAssocID="{102B35A8-F2A8-7B45-92AB-CB0071E6B5AF}" presName="text" presStyleLbl="node1" presStyleIdx="0" presStyleCnt="4">
        <dgm:presLayoutVars>
          <dgm:bulletEnabled val="1"/>
        </dgm:presLayoutVars>
      </dgm:prSet>
      <dgm:spPr/>
    </dgm:pt>
    <dgm:pt modelId="{351EF1AA-3371-5E4B-A6B3-99BBA559C267}" type="pres">
      <dgm:prSet presAssocID="{89933034-DA70-A942-926F-6A397713CB91}" presName="spacer" presStyleCnt="0"/>
      <dgm:spPr/>
    </dgm:pt>
    <dgm:pt modelId="{7596CACA-3748-FA4C-A7D3-34373488AF0D}" type="pres">
      <dgm:prSet presAssocID="{C6358B79-58B8-464C-9E39-63D586E053E5}" presName="comp" presStyleCnt="0"/>
      <dgm:spPr/>
    </dgm:pt>
    <dgm:pt modelId="{85BFA0B1-3D02-C147-B98B-A932CCBDE096}" type="pres">
      <dgm:prSet presAssocID="{C6358B79-58B8-464C-9E39-63D586E053E5}" presName="box" presStyleLbl="node1" presStyleIdx="1" presStyleCnt="4"/>
      <dgm:spPr/>
    </dgm:pt>
    <dgm:pt modelId="{E13C774B-A558-BE45-B4ED-6B44F0CF548C}" type="pres">
      <dgm:prSet presAssocID="{C6358B79-58B8-464C-9E39-63D586E053E5}" presName="img" presStyleLbl="fgImgPlace1" presStyleIdx="1" presStyleCnt="4" custScaleX="46025" custLinFactNeighborX="8437" custLinFactNeighborY="3338"/>
      <dgm:spPr>
        <a:solidFill>
          <a:schemeClr val="bg2"/>
        </a:solidFill>
        <a:ln>
          <a:noFill/>
        </a:ln>
      </dgm:spPr>
    </dgm:pt>
    <dgm:pt modelId="{93C876CB-7264-DE44-B8E0-0295706887A4}" type="pres">
      <dgm:prSet presAssocID="{C6358B79-58B8-464C-9E39-63D586E053E5}" presName="text" presStyleLbl="node1" presStyleIdx="1" presStyleCnt="4">
        <dgm:presLayoutVars>
          <dgm:bulletEnabled val="1"/>
        </dgm:presLayoutVars>
      </dgm:prSet>
      <dgm:spPr/>
    </dgm:pt>
    <dgm:pt modelId="{4A61B7D0-437D-334B-ACCF-31F4CCD66B9F}" type="pres">
      <dgm:prSet presAssocID="{ABCCE2CE-1F84-444A-8C70-D1B8850A5FDE}" presName="spacer" presStyleCnt="0"/>
      <dgm:spPr/>
    </dgm:pt>
    <dgm:pt modelId="{7AF4F80B-0CEC-4D44-A606-393CB3748CB2}" type="pres">
      <dgm:prSet presAssocID="{2B379C1A-3A47-D24F-8D39-4CEA697EF4D4}" presName="comp" presStyleCnt="0"/>
      <dgm:spPr/>
    </dgm:pt>
    <dgm:pt modelId="{76EE830F-85F1-6E4A-A9A4-19B89168419D}" type="pres">
      <dgm:prSet presAssocID="{2B379C1A-3A47-D24F-8D39-4CEA697EF4D4}" presName="box" presStyleLbl="node1" presStyleIdx="2" presStyleCnt="4"/>
      <dgm:spPr/>
    </dgm:pt>
    <dgm:pt modelId="{8925CFD8-AD4D-2943-A79C-FDF58252C8DC}" type="pres">
      <dgm:prSet presAssocID="{2B379C1A-3A47-D24F-8D39-4CEA697EF4D4}" presName="img" presStyleLbl="fgImgPlace1" presStyleIdx="2" presStyleCnt="4" custScaleX="48830" custScaleY="106568" custLinFactNeighborX="8437" custLinFactNeighborY="-899"/>
      <dgm:spPr>
        <a:solidFill>
          <a:schemeClr val="bg2"/>
        </a:solidFill>
        <a:ln>
          <a:noFill/>
        </a:ln>
      </dgm:spPr>
    </dgm:pt>
    <dgm:pt modelId="{8B5249A9-DF9B-5446-B66C-A1C6867ACCD6}" type="pres">
      <dgm:prSet presAssocID="{2B379C1A-3A47-D24F-8D39-4CEA697EF4D4}" presName="text" presStyleLbl="node1" presStyleIdx="2" presStyleCnt="4">
        <dgm:presLayoutVars>
          <dgm:bulletEnabled val="1"/>
        </dgm:presLayoutVars>
      </dgm:prSet>
      <dgm:spPr/>
    </dgm:pt>
    <dgm:pt modelId="{E0C8B6C4-1F1A-AB4E-8843-967FE8FC569E}" type="pres">
      <dgm:prSet presAssocID="{8858F542-9156-1747-BF82-0A8328809504}" presName="spacer" presStyleCnt="0"/>
      <dgm:spPr/>
    </dgm:pt>
    <dgm:pt modelId="{11124718-48C8-E442-ACFF-9302BF858AF8}" type="pres">
      <dgm:prSet presAssocID="{04BB8A4E-FA40-4B44-B1EA-1A94010B0362}" presName="comp" presStyleCnt="0"/>
      <dgm:spPr/>
    </dgm:pt>
    <dgm:pt modelId="{6EADB43E-CBC1-5543-8268-0BDEDEC97707}" type="pres">
      <dgm:prSet presAssocID="{04BB8A4E-FA40-4B44-B1EA-1A94010B0362}" presName="box" presStyleLbl="node1" presStyleIdx="3" presStyleCnt="4" custLinFactNeighborX="2412" custLinFactNeighborY="176"/>
      <dgm:spPr/>
    </dgm:pt>
    <dgm:pt modelId="{C7AEB2B1-4846-3A4D-B3AD-C5C26D8BA937}" type="pres">
      <dgm:prSet presAssocID="{04BB8A4E-FA40-4B44-B1EA-1A94010B0362}" presName="img" presStyleLbl="fgImgPlace1" presStyleIdx="3" presStyleCnt="4" custScaleX="43219" custLinFactNeighborX="7034" custLinFactNeighborY="2904"/>
      <dgm:spPr>
        <a:solidFill>
          <a:schemeClr val="bg2"/>
        </a:solidFill>
        <a:ln>
          <a:noFill/>
        </a:ln>
      </dgm:spPr>
    </dgm:pt>
    <dgm:pt modelId="{044E618A-2ED2-AF42-941F-71E47E8DFD2D}" type="pres">
      <dgm:prSet presAssocID="{04BB8A4E-FA40-4B44-B1EA-1A94010B0362}" presName="text" presStyleLbl="node1" presStyleIdx="3" presStyleCnt="4">
        <dgm:presLayoutVars>
          <dgm:bulletEnabled val="1"/>
        </dgm:presLayoutVars>
      </dgm:prSet>
      <dgm:spPr/>
    </dgm:pt>
  </dgm:ptLst>
  <dgm:cxnLst>
    <dgm:cxn modelId="{0A94D006-47D4-2149-9E38-BA3138E364DE}" type="presOf" srcId="{C6358B79-58B8-464C-9E39-63D586E053E5}" destId="{85BFA0B1-3D02-C147-B98B-A932CCBDE096}" srcOrd="0" destOrd="0" presId="urn:microsoft.com/office/officeart/2005/8/layout/vList4"/>
    <dgm:cxn modelId="{4973C62A-1554-4E40-A996-F1B86148046D}" type="presOf" srcId="{102B35A8-F2A8-7B45-92AB-CB0071E6B5AF}" destId="{FA1EF23E-C5A5-3648-B62B-FDCFF728EB5D}" srcOrd="1" destOrd="0" presId="urn:microsoft.com/office/officeart/2005/8/layout/vList4"/>
    <dgm:cxn modelId="{BE50A232-3FF2-584E-B77C-9758522DE593}" srcId="{674C1E42-1262-EF47-9B38-C88A8FFE955B}" destId="{04BB8A4E-FA40-4B44-B1EA-1A94010B0362}" srcOrd="3" destOrd="0" parTransId="{3C89C614-EA66-B048-A5A8-F50F6E186D52}" sibTransId="{862E0050-050B-204A-89E3-8EC29BBCE73B}"/>
    <dgm:cxn modelId="{1807B567-80EC-5D4C-B385-6412A35C3842}" type="presOf" srcId="{2B379C1A-3A47-D24F-8D39-4CEA697EF4D4}" destId="{8B5249A9-DF9B-5446-B66C-A1C6867ACCD6}" srcOrd="1" destOrd="0" presId="urn:microsoft.com/office/officeart/2005/8/layout/vList4"/>
    <dgm:cxn modelId="{D64B5148-DA16-2E46-8EDD-63CD1FFB0EF4}" type="presOf" srcId="{04BB8A4E-FA40-4B44-B1EA-1A94010B0362}" destId="{6EADB43E-CBC1-5543-8268-0BDEDEC97707}" srcOrd="0" destOrd="0" presId="urn:microsoft.com/office/officeart/2005/8/layout/vList4"/>
    <dgm:cxn modelId="{DF3C5768-3722-2845-AE0A-5439B92109BB}" srcId="{674C1E42-1262-EF47-9B38-C88A8FFE955B}" destId="{C6358B79-58B8-464C-9E39-63D586E053E5}" srcOrd="1" destOrd="0" parTransId="{A68B2B34-18E3-4E48-A00D-A3972BC5C7AF}" sibTransId="{ABCCE2CE-1F84-444A-8C70-D1B8850A5FDE}"/>
    <dgm:cxn modelId="{5D94F768-BF61-7748-98AE-DD56E7361848}" srcId="{674C1E42-1262-EF47-9B38-C88A8FFE955B}" destId="{2B379C1A-3A47-D24F-8D39-4CEA697EF4D4}" srcOrd="2" destOrd="0" parTransId="{E0F5E486-19D3-1643-83D5-E23DA0F910A9}" sibTransId="{8858F542-9156-1747-BF82-0A8328809504}"/>
    <dgm:cxn modelId="{6F7F234D-15A8-3C40-9963-0D9D901E5CA3}" type="presOf" srcId="{2B379C1A-3A47-D24F-8D39-4CEA697EF4D4}" destId="{76EE830F-85F1-6E4A-A9A4-19B89168419D}" srcOrd="0" destOrd="0" presId="urn:microsoft.com/office/officeart/2005/8/layout/vList4"/>
    <dgm:cxn modelId="{A1394076-3B5F-F346-AAAE-2845BE5E49AE}" srcId="{674C1E42-1262-EF47-9B38-C88A8FFE955B}" destId="{102B35A8-F2A8-7B45-92AB-CB0071E6B5AF}" srcOrd="0" destOrd="0" parTransId="{6F9952B1-23E5-814D-A632-57F5486EB780}" sibTransId="{89933034-DA70-A942-926F-6A397713CB91}"/>
    <dgm:cxn modelId="{1E5B687E-8D25-E44F-A218-766EAE3CA9D1}" type="presOf" srcId="{102B35A8-F2A8-7B45-92AB-CB0071E6B5AF}" destId="{F0903D2A-4102-E947-98F5-503CE2E2D158}" srcOrd="0" destOrd="0" presId="urn:microsoft.com/office/officeart/2005/8/layout/vList4"/>
    <dgm:cxn modelId="{5C90F489-0E47-1848-BBF7-A8C3438A34BC}" type="presOf" srcId="{04BB8A4E-FA40-4B44-B1EA-1A94010B0362}" destId="{044E618A-2ED2-AF42-941F-71E47E8DFD2D}" srcOrd="1" destOrd="0" presId="urn:microsoft.com/office/officeart/2005/8/layout/vList4"/>
    <dgm:cxn modelId="{8D77C1D4-6ED8-3849-BC3A-877B076CA370}" type="presOf" srcId="{C6358B79-58B8-464C-9E39-63D586E053E5}" destId="{93C876CB-7264-DE44-B8E0-0295706887A4}" srcOrd="1" destOrd="0" presId="urn:microsoft.com/office/officeart/2005/8/layout/vList4"/>
    <dgm:cxn modelId="{F8F6F9DA-EFDA-B947-98AB-932BFBA6FE14}" type="presOf" srcId="{674C1E42-1262-EF47-9B38-C88A8FFE955B}" destId="{8DCE6121-0867-CD45-A31B-FAEBE17C4A98}" srcOrd="0" destOrd="0" presId="urn:microsoft.com/office/officeart/2005/8/layout/vList4"/>
    <dgm:cxn modelId="{179E2853-EE1A-2A41-9B54-2E57FD03D91C}" type="presParOf" srcId="{8DCE6121-0867-CD45-A31B-FAEBE17C4A98}" destId="{46928AED-79F7-A546-A371-47A8F5283097}" srcOrd="0" destOrd="0" presId="urn:microsoft.com/office/officeart/2005/8/layout/vList4"/>
    <dgm:cxn modelId="{D668C34A-3573-2947-AD1F-EA50D42F8F3E}" type="presParOf" srcId="{46928AED-79F7-A546-A371-47A8F5283097}" destId="{F0903D2A-4102-E947-98F5-503CE2E2D158}" srcOrd="0" destOrd="0" presId="urn:microsoft.com/office/officeart/2005/8/layout/vList4"/>
    <dgm:cxn modelId="{D4A3BF4E-31B9-0441-A378-B6C9BAED5940}" type="presParOf" srcId="{46928AED-79F7-A546-A371-47A8F5283097}" destId="{A1A86407-9E2D-A24F-9657-FE8AE1B2EAED}" srcOrd="1" destOrd="0" presId="urn:microsoft.com/office/officeart/2005/8/layout/vList4"/>
    <dgm:cxn modelId="{D89A594D-37E6-4240-B58D-0CC7F4BD3058}" type="presParOf" srcId="{46928AED-79F7-A546-A371-47A8F5283097}" destId="{FA1EF23E-C5A5-3648-B62B-FDCFF728EB5D}" srcOrd="2" destOrd="0" presId="urn:microsoft.com/office/officeart/2005/8/layout/vList4"/>
    <dgm:cxn modelId="{7D3767C6-BE53-674D-92AF-00BFC391DA72}" type="presParOf" srcId="{8DCE6121-0867-CD45-A31B-FAEBE17C4A98}" destId="{351EF1AA-3371-5E4B-A6B3-99BBA559C267}" srcOrd="1" destOrd="0" presId="urn:microsoft.com/office/officeart/2005/8/layout/vList4"/>
    <dgm:cxn modelId="{42786073-7B1E-EA45-8085-1FFC962D012B}" type="presParOf" srcId="{8DCE6121-0867-CD45-A31B-FAEBE17C4A98}" destId="{7596CACA-3748-FA4C-A7D3-34373488AF0D}" srcOrd="2" destOrd="0" presId="urn:microsoft.com/office/officeart/2005/8/layout/vList4"/>
    <dgm:cxn modelId="{106F48A1-CCE2-1748-8A2F-B1E7D33825A5}" type="presParOf" srcId="{7596CACA-3748-FA4C-A7D3-34373488AF0D}" destId="{85BFA0B1-3D02-C147-B98B-A932CCBDE096}" srcOrd="0" destOrd="0" presId="urn:microsoft.com/office/officeart/2005/8/layout/vList4"/>
    <dgm:cxn modelId="{177E8C1C-28A1-D941-B03D-9ADE95D88228}" type="presParOf" srcId="{7596CACA-3748-FA4C-A7D3-34373488AF0D}" destId="{E13C774B-A558-BE45-B4ED-6B44F0CF548C}" srcOrd="1" destOrd="0" presId="urn:microsoft.com/office/officeart/2005/8/layout/vList4"/>
    <dgm:cxn modelId="{CA902769-0666-3040-AFAB-B0A986B9B71A}" type="presParOf" srcId="{7596CACA-3748-FA4C-A7D3-34373488AF0D}" destId="{93C876CB-7264-DE44-B8E0-0295706887A4}" srcOrd="2" destOrd="0" presId="urn:microsoft.com/office/officeart/2005/8/layout/vList4"/>
    <dgm:cxn modelId="{C67A6613-4BC2-3C46-91EB-03A761544090}" type="presParOf" srcId="{8DCE6121-0867-CD45-A31B-FAEBE17C4A98}" destId="{4A61B7D0-437D-334B-ACCF-31F4CCD66B9F}" srcOrd="3" destOrd="0" presId="urn:microsoft.com/office/officeart/2005/8/layout/vList4"/>
    <dgm:cxn modelId="{9866641C-9A60-B648-9906-92D3616065F6}" type="presParOf" srcId="{8DCE6121-0867-CD45-A31B-FAEBE17C4A98}" destId="{7AF4F80B-0CEC-4D44-A606-393CB3748CB2}" srcOrd="4" destOrd="0" presId="urn:microsoft.com/office/officeart/2005/8/layout/vList4"/>
    <dgm:cxn modelId="{2A0A0DA7-EAAE-3A44-88B0-BF119A7B5E92}" type="presParOf" srcId="{7AF4F80B-0CEC-4D44-A606-393CB3748CB2}" destId="{76EE830F-85F1-6E4A-A9A4-19B89168419D}" srcOrd="0" destOrd="0" presId="urn:microsoft.com/office/officeart/2005/8/layout/vList4"/>
    <dgm:cxn modelId="{AEBA977B-382A-E745-B067-9846EAA4B8EA}" type="presParOf" srcId="{7AF4F80B-0CEC-4D44-A606-393CB3748CB2}" destId="{8925CFD8-AD4D-2943-A79C-FDF58252C8DC}" srcOrd="1" destOrd="0" presId="urn:microsoft.com/office/officeart/2005/8/layout/vList4"/>
    <dgm:cxn modelId="{CB674B36-F2D0-A640-892B-4833A7795008}" type="presParOf" srcId="{7AF4F80B-0CEC-4D44-A606-393CB3748CB2}" destId="{8B5249A9-DF9B-5446-B66C-A1C6867ACCD6}" srcOrd="2" destOrd="0" presId="urn:microsoft.com/office/officeart/2005/8/layout/vList4"/>
    <dgm:cxn modelId="{1D2A3DC8-DA40-844F-878A-E79959B57D5A}" type="presParOf" srcId="{8DCE6121-0867-CD45-A31B-FAEBE17C4A98}" destId="{E0C8B6C4-1F1A-AB4E-8843-967FE8FC569E}" srcOrd="5" destOrd="0" presId="urn:microsoft.com/office/officeart/2005/8/layout/vList4"/>
    <dgm:cxn modelId="{AAA515CD-0825-D04C-8D19-29F6CB0BE371}" type="presParOf" srcId="{8DCE6121-0867-CD45-A31B-FAEBE17C4A98}" destId="{11124718-48C8-E442-ACFF-9302BF858AF8}" srcOrd="6" destOrd="0" presId="urn:microsoft.com/office/officeart/2005/8/layout/vList4"/>
    <dgm:cxn modelId="{F88AC9E7-08C9-4A4D-B335-C8BF50A4E1CC}" type="presParOf" srcId="{11124718-48C8-E442-ACFF-9302BF858AF8}" destId="{6EADB43E-CBC1-5543-8268-0BDEDEC97707}" srcOrd="0" destOrd="0" presId="urn:microsoft.com/office/officeart/2005/8/layout/vList4"/>
    <dgm:cxn modelId="{236310AD-4E23-1E45-A1FE-2C606021C858}" type="presParOf" srcId="{11124718-48C8-E442-ACFF-9302BF858AF8}" destId="{C7AEB2B1-4846-3A4D-B3AD-C5C26D8BA937}" srcOrd="1" destOrd="0" presId="urn:microsoft.com/office/officeart/2005/8/layout/vList4"/>
    <dgm:cxn modelId="{C87C4771-0BBF-2F4D-B2FF-D1098A726125}" type="presParOf" srcId="{11124718-48C8-E442-ACFF-9302BF858AF8}" destId="{044E618A-2ED2-AF42-941F-71E47E8DFD2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E8886-ED4E-8B48-97DD-686CDA30F584}"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GB"/>
        </a:p>
      </dgm:t>
    </dgm:pt>
    <dgm:pt modelId="{9EE2DF4F-FC96-6647-ACCD-E2AB549E8FFB}">
      <dgm:prSet phldrT="[Text]" custT="1"/>
      <dgm:spPr/>
      <dgm:t>
        <a:bodyPr/>
        <a:lstStyle/>
        <a:p>
          <a:pPr rtl="0"/>
          <a:r>
            <a:rPr lang="lv-LV" sz="1800" b="0" i="0" u="none">
              <a:latin typeface="Calibri"/>
              <a:cs typeface="Calibri"/>
            </a:rPr>
            <a:t>Valsts pārvaldes digitālā transformācija</a:t>
          </a:r>
        </a:p>
      </dgm:t>
    </dgm:pt>
    <dgm:pt modelId="{2C05B5F6-11EA-9046-A60B-AEC8738BD595}" type="parTrans" cxnId="{C55FF866-DBAE-E040-85F6-19DE8FFFF480}">
      <dgm:prSet/>
      <dgm:spPr/>
      <dgm:t>
        <a:bodyPr/>
        <a:lstStyle/>
        <a:p>
          <a:endParaRPr lang="en-GB" sz="1800"/>
        </a:p>
      </dgm:t>
    </dgm:pt>
    <dgm:pt modelId="{72484DFF-2BCD-C041-8D1C-D9D5DA3EAEF3}" type="sibTrans" cxnId="{C55FF866-DBAE-E040-85F6-19DE8FFFF480}">
      <dgm:prSet/>
      <dgm:spPr/>
      <dgm:t>
        <a:bodyPr/>
        <a:lstStyle/>
        <a:p>
          <a:endParaRPr lang="en-GB" sz="1800"/>
        </a:p>
      </dgm:t>
    </dgm:pt>
    <dgm:pt modelId="{2B6E9E79-DAA4-904A-A2C7-D3D5942F2867}">
      <dgm:prSet custT="1"/>
      <dgm:spPr/>
      <dgm:t>
        <a:bodyPr/>
        <a:lstStyle/>
        <a:p>
          <a:pPr rtl="0"/>
          <a:r>
            <a:rPr lang="lv-LV" sz="1800" b="0" i="0" u="none">
              <a:latin typeface="Calibri"/>
              <a:cs typeface="Calibri"/>
            </a:rPr>
            <a:t>Uzņēmumu digitalizācija un inovācijas </a:t>
          </a:r>
        </a:p>
      </dgm:t>
    </dgm:pt>
    <dgm:pt modelId="{A5E9507E-AFAC-E445-B58C-956DF6DE8244}" type="parTrans" cxnId="{0C250EB9-B936-B04E-B091-505A02E719AA}">
      <dgm:prSet/>
      <dgm:spPr/>
      <dgm:t>
        <a:bodyPr/>
        <a:lstStyle/>
        <a:p>
          <a:endParaRPr lang="en-GB" sz="1800"/>
        </a:p>
      </dgm:t>
    </dgm:pt>
    <dgm:pt modelId="{FC4213DE-44F8-1A42-90B1-EE98F6935F07}" type="sibTrans" cxnId="{0C250EB9-B936-B04E-B091-505A02E719AA}">
      <dgm:prSet/>
      <dgm:spPr/>
      <dgm:t>
        <a:bodyPr/>
        <a:lstStyle/>
        <a:p>
          <a:endParaRPr lang="en-GB" sz="1800"/>
        </a:p>
      </dgm:t>
    </dgm:pt>
    <dgm:pt modelId="{308018CF-D0CF-A24D-B225-D6BD1E7D67D7}">
      <dgm:prSet custT="1"/>
      <dgm:spPr/>
      <dgm:t>
        <a:bodyPr/>
        <a:lstStyle/>
        <a:p>
          <a:pPr rtl="0"/>
          <a:r>
            <a:rPr lang="lv-LV" sz="1800" b="0" i="0" u="none">
              <a:latin typeface="Calibri"/>
              <a:cs typeface="Calibri"/>
            </a:rPr>
            <a:t>Digitālās prasmes</a:t>
          </a:r>
        </a:p>
      </dgm:t>
    </dgm:pt>
    <dgm:pt modelId="{0118AB70-DBEB-C142-91E2-D91F815E21AA}" type="parTrans" cxnId="{BA375C34-3FF0-F84C-A39D-6BC39EF967C8}">
      <dgm:prSet/>
      <dgm:spPr/>
      <dgm:t>
        <a:bodyPr/>
        <a:lstStyle/>
        <a:p>
          <a:endParaRPr lang="en-GB" sz="1800"/>
        </a:p>
      </dgm:t>
    </dgm:pt>
    <dgm:pt modelId="{FB49C6F1-00F0-2144-9024-2AA3D002CDDC}" type="sibTrans" cxnId="{BA375C34-3FF0-F84C-A39D-6BC39EF967C8}">
      <dgm:prSet/>
      <dgm:spPr/>
      <dgm:t>
        <a:bodyPr/>
        <a:lstStyle/>
        <a:p>
          <a:endParaRPr lang="en-GB" sz="1800"/>
        </a:p>
      </dgm:t>
    </dgm:pt>
    <dgm:pt modelId="{DE3F6CC3-47B9-4340-A5B7-B47AE227D8E6}">
      <dgm:prSet custT="1"/>
      <dgm:spPr/>
      <dgm:t>
        <a:bodyPr/>
        <a:lstStyle/>
        <a:p>
          <a:pPr rtl="0"/>
          <a:r>
            <a:rPr lang="lv-LV" sz="1800" b="0" i="0" u="none">
              <a:latin typeface="Calibri"/>
              <a:cs typeface="Calibri"/>
            </a:rPr>
            <a:t>Telco (5G) +“pēdējā jūdze”</a:t>
          </a:r>
          <a:endParaRPr lang="en-LV" sz="1800" b="0" i="0" u="none">
            <a:latin typeface="Calibri"/>
            <a:cs typeface="Calibri"/>
          </a:endParaRPr>
        </a:p>
      </dgm:t>
    </dgm:pt>
    <dgm:pt modelId="{F98AFB58-7A0F-C449-8688-5AC8E5F2F04F}" type="parTrans" cxnId="{FFC062F8-4A57-A341-AED9-09C946973A06}">
      <dgm:prSet/>
      <dgm:spPr/>
      <dgm:t>
        <a:bodyPr/>
        <a:lstStyle/>
        <a:p>
          <a:endParaRPr lang="en-GB" sz="1800"/>
        </a:p>
      </dgm:t>
    </dgm:pt>
    <dgm:pt modelId="{F8099201-BE47-1344-B731-CD4051A4984F}" type="sibTrans" cxnId="{FFC062F8-4A57-A341-AED9-09C946973A06}">
      <dgm:prSet/>
      <dgm:spPr/>
      <dgm:t>
        <a:bodyPr/>
        <a:lstStyle/>
        <a:p>
          <a:endParaRPr lang="en-GB" sz="1800"/>
        </a:p>
      </dgm:t>
    </dgm:pt>
    <dgm:pt modelId="{2E24D3CE-13DC-5D46-A97C-148458866A44}">
      <dgm:prSet custT="1"/>
      <dgm:spPr/>
      <dgm:t>
        <a:bodyPr/>
        <a:lstStyle/>
        <a:p>
          <a:pPr algn="ctr">
            <a:buNone/>
          </a:pPr>
          <a:r>
            <a:rPr lang="lv-LV" sz="1800" b="0" i="0" u="none">
              <a:latin typeface="Calibri"/>
              <a:cs typeface="Calibri"/>
            </a:rPr>
            <a:t>16,5 M</a:t>
          </a:r>
          <a:endParaRPr lang="en-LV" sz="1800" b="0" i="0" u="none">
            <a:latin typeface="Calibri"/>
            <a:cs typeface="Calibri"/>
          </a:endParaRPr>
        </a:p>
      </dgm:t>
    </dgm:pt>
    <dgm:pt modelId="{09282643-FD52-684D-8E4A-8C6A7E9CA271}" type="sibTrans" cxnId="{43404394-11B3-C34C-9D1A-690C99C15165}">
      <dgm:prSet/>
      <dgm:spPr/>
      <dgm:t>
        <a:bodyPr/>
        <a:lstStyle/>
        <a:p>
          <a:endParaRPr lang="en-GB" sz="1800"/>
        </a:p>
      </dgm:t>
    </dgm:pt>
    <dgm:pt modelId="{FE6A4221-7B4D-FF41-A6C6-6D3D0F20623F}" type="parTrans" cxnId="{43404394-11B3-C34C-9D1A-690C99C15165}">
      <dgm:prSet/>
      <dgm:spPr/>
      <dgm:t>
        <a:bodyPr/>
        <a:lstStyle/>
        <a:p>
          <a:endParaRPr lang="en-GB" sz="1800"/>
        </a:p>
      </dgm:t>
    </dgm:pt>
    <dgm:pt modelId="{D80ED997-9BD7-AA43-844E-755C74622EF9}">
      <dgm:prSet phldrT="[Text]" custT="1"/>
      <dgm:spPr/>
      <dgm:t>
        <a:bodyPr/>
        <a:lstStyle/>
        <a:p>
          <a:pPr algn="ctr">
            <a:buNone/>
          </a:pPr>
          <a:r>
            <a:rPr lang="lv-LV" sz="1800" b="0" i="0" u="none">
              <a:latin typeface="Calibri" panose="020F0502020204030204" pitchFamily="34" charset="0"/>
              <a:cs typeface="Calibri" panose="020F0502020204030204" pitchFamily="34" charset="0"/>
            </a:rPr>
            <a:t>128 M</a:t>
          </a:r>
          <a:endParaRPr lang="en-GB" sz="1800">
            <a:latin typeface="Calibri" panose="020F0502020204030204" pitchFamily="34" charset="0"/>
            <a:cs typeface="Calibri" panose="020F0502020204030204" pitchFamily="34" charset="0"/>
          </a:endParaRPr>
        </a:p>
      </dgm:t>
    </dgm:pt>
    <dgm:pt modelId="{8622503C-76FF-EE4F-8EA2-D2E5EAA0CAA2}" type="parTrans" cxnId="{1149B3F0-A6E6-2C4B-8378-21D76F8626FB}">
      <dgm:prSet/>
      <dgm:spPr/>
      <dgm:t>
        <a:bodyPr/>
        <a:lstStyle/>
        <a:p>
          <a:endParaRPr lang="en-GB" sz="1800"/>
        </a:p>
      </dgm:t>
    </dgm:pt>
    <dgm:pt modelId="{65CD84BA-EBA5-8349-A52A-CDD4ACB21142}" type="sibTrans" cxnId="{1149B3F0-A6E6-2C4B-8378-21D76F8626FB}">
      <dgm:prSet/>
      <dgm:spPr/>
      <dgm:t>
        <a:bodyPr/>
        <a:lstStyle/>
        <a:p>
          <a:endParaRPr lang="en-GB" sz="1800"/>
        </a:p>
      </dgm:t>
    </dgm:pt>
    <dgm:pt modelId="{25F72DFD-DF5B-4E42-806B-4F677D37FFDF}">
      <dgm:prSet custT="1"/>
      <dgm:spPr/>
      <dgm:t>
        <a:bodyPr/>
        <a:lstStyle/>
        <a:p>
          <a:pPr algn="ctr">
            <a:buNone/>
          </a:pPr>
          <a:r>
            <a:rPr lang="lv-LV" sz="1800" b="0" i="0" u="none">
              <a:latin typeface="Calibri" panose="020F0502020204030204" pitchFamily="34" charset="0"/>
              <a:cs typeface="Calibri" panose="020F0502020204030204" pitchFamily="34" charset="0"/>
            </a:rPr>
            <a:t>125 M</a:t>
          </a:r>
          <a:endParaRPr lang="en-LV" sz="1800" b="0" i="0" u="none">
            <a:latin typeface="Calibri" panose="020F0502020204030204" pitchFamily="34" charset="0"/>
            <a:cs typeface="Calibri" panose="020F0502020204030204" pitchFamily="34" charset="0"/>
          </a:endParaRPr>
        </a:p>
      </dgm:t>
    </dgm:pt>
    <dgm:pt modelId="{A1CC33E8-B404-DC41-B2C5-A3E9875E19D3}" type="parTrans" cxnId="{6FE2C0A7-9976-FD4C-8635-D5D4674F0EEF}">
      <dgm:prSet/>
      <dgm:spPr/>
      <dgm:t>
        <a:bodyPr/>
        <a:lstStyle/>
        <a:p>
          <a:endParaRPr lang="en-GB" sz="1800"/>
        </a:p>
      </dgm:t>
    </dgm:pt>
    <dgm:pt modelId="{3A5CEE3E-6353-B542-94B1-2B8FDAED3FF1}" type="sibTrans" cxnId="{6FE2C0A7-9976-FD4C-8635-D5D4674F0EEF}">
      <dgm:prSet/>
      <dgm:spPr/>
      <dgm:t>
        <a:bodyPr/>
        <a:lstStyle/>
        <a:p>
          <a:endParaRPr lang="en-GB" sz="1800"/>
        </a:p>
      </dgm:t>
    </dgm:pt>
    <dgm:pt modelId="{0C74B1E1-41E7-744C-9C1B-BF26FB713B0F}">
      <dgm:prSet custT="1"/>
      <dgm:spPr/>
      <dgm:t>
        <a:bodyPr/>
        <a:lstStyle/>
        <a:p>
          <a:pPr algn="ctr">
            <a:buNone/>
          </a:pPr>
          <a:r>
            <a:rPr lang="lv-LV" sz="1800" b="0" i="0" u="none">
              <a:latin typeface="Calibri"/>
              <a:cs typeface="Calibri"/>
            </a:rPr>
            <a:t>95 M</a:t>
          </a:r>
          <a:endParaRPr lang="en-LV" sz="1800" b="0" i="0" u="none">
            <a:latin typeface="Calibri"/>
            <a:cs typeface="Calibri"/>
          </a:endParaRPr>
        </a:p>
      </dgm:t>
    </dgm:pt>
    <dgm:pt modelId="{81D2C681-B374-EF40-B26F-7FA8A5EC6C7C}" type="parTrans" cxnId="{CC521370-1357-5341-835A-802DD3609F49}">
      <dgm:prSet/>
      <dgm:spPr/>
      <dgm:t>
        <a:bodyPr/>
        <a:lstStyle/>
        <a:p>
          <a:endParaRPr lang="en-GB" sz="1800"/>
        </a:p>
      </dgm:t>
    </dgm:pt>
    <dgm:pt modelId="{244EBCCF-6DF8-2B42-B242-582DDDE528DA}" type="sibTrans" cxnId="{CC521370-1357-5341-835A-802DD3609F49}">
      <dgm:prSet/>
      <dgm:spPr/>
      <dgm:t>
        <a:bodyPr/>
        <a:lstStyle/>
        <a:p>
          <a:endParaRPr lang="en-GB" sz="1800"/>
        </a:p>
      </dgm:t>
    </dgm:pt>
    <dgm:pt modelId="{FD9C5BF3-D3D7-6944-AF00-6C0E1DCF047B}" type="pres">
      <dgm:prSet presAssocID="{873E8886-ED4E-8B48-97DD-686CDA30F584}" presName="Name0" presStyleCnt="0">
        <dgm:presLayoutVars>
          <dgm:dir/>
          <dgm:animLvl val="lvl"/>
          <dgm:resizeHandles val="exact"/>
        </dgm:presLayoutVars>
      </dgm:prSet>
      <dgm:spPr/>
    </dgm:pt>
    <dgm:pt modelId="{CD377699-284C-5D44-85E8-CB0FE5E7603D}" type="pres">
      <dgm:prSet presAssocID="{9EE2DF4F-FC96-6647-ACCD-E2AB549E8FFB}" presName="composite" presStyleCnt="0"/>
      <dgm:spPr/>
    </dgm:pt>
    <dgm:pt modelId="{FE98BB8C-AD2C-A14A-A27B-2032DD995470}" type="pres">
      <dgm:prSet presAssocID="{9EE2DF4F-FC96-6647-ACCD-E2AB549E8FFB}" presName="parTx" presStyleLbl="alignNode1" presStyleIdx="0" presStyleCnt="4">
        <dgm:presLayoutVars>
          <dgm:chMax val="0"/>
          <dgm:chPref val="0"/>
          <dgm:bulletEnabled val="1"/>
        </dgm:presLayoutVars>
      </dgm:prSet>
      <dgm:spPr/>
    </dgm:pt>
    <dgm:pt modelId="{AEC3EAF8-0223-1D41-939E-AEC91A1F7D06}" type="pres">
      <dgm:prSet presAssocID="{9EE2DF4F-FC96-6647-ACCD-E2AB549E8FFB}" presName="desTx" presStyleLbl="alignAccFollowNode1" presStyleIdx="0" presStyleCnt="4" custFlipVert="0" custScaleY="27827" custLinFactY="-1207929" custLinFactNeighborX="604" custLinFactNeighborY="-1300000">
        <dgm:presLayoutVars>
          <dgm:bulletEnabled val="1"/>
        </dgm:presLayoutVars>
      </dgm:prSet>
      <dgm:spPr/>
    </dgm:pt>
    <dgm:pt modelId="{ABAF16F7-064F-E64A-9F0E-4D75C64CDADD}" type="pres">
      <dgm:prSet presAssocID="{72484DFF-2BCD-C041-8D1C-D9D5DA3EAEF3}" presName="space" presStyleCnt="0"/>
      <dgm:spPr/>
    </dgm:pt>
    <dgm:pt modelId="{F4E3E80F-6606-EC48-9E27-D11760DD8A99}" type="pres">
      <dgm:prSet presAssocID="{2B6E9E79-DAA4-904A-A2C7-D3D5942F2867}" presName="composite" presStyleCnt="0"/>
      <dgm:spPr/>
    </dgm:pt>
    <dgm:pt modelId="{F6F0A670-62B5-9049-AC9E-A99D8F6FCE01}" type="pres">
      <dgm:prSet presAssocID="{2B6E9E79-DAA4-904A-A2C7-D3D5942F2867}" presName="parTx" presStyleLbl="alignNode1" presStyleIdx="1" presStyleCnt="4">
        <dgm:presLayoutVars>
          <dgm:chMax val="0"/>
          <dgm:chPref val="0"/>
          <dgm:bulletEnabled val="1"/>
        </dgm:presLayoutVars>
      </dgm:prSet>
      <dgm:spPr/>
    </dgm:pt>
    <dgm:pt modelId="{A6CD905B-5722-6941-B48A-EA6C5FEE28DD}" type="pres">
      <dgm:prSet presAssocID="{2B6E9E79-DAA4-904A-A2C7-D3D5942F2867}" presName="desTx" presStyleLbl="alignAccFollowNode1" presStyleIdx="1" presStyleCnt="4" custFlipVert="0" custScaleY="27827" custLinFactY="-1207929" custLinFactNeighborX="604" custLinFactNeighborY="-1300000">
        <dgm:presLayoutVars>
          <dgm:bulletEnabled val="1"/>
        </dgm:presLayoutVars>
      </dgm:prSet>
      <dgm:spPr/>
    </dgm:pt>
    <dgm:pt modelId="{2CC53714-9DD9-6A4C-BF66-E1D06130E1E4}" type="pres">
      <dgm:prSet presAssocID="{FC4213DE-44F8-1A42-90B1-EE98F6935F07}" presName="space" presStyleCnt="0"/>
      <dgm:spPr/>
    </dgm:pt>
    <dgm:pt modelId="{90F566EE-4EE1-E548-A95A-3C43024E16D1}" type="pres">
      <dgm:prSet presAssocID="{308018CF-D0CF-A24D-B225-D6BD1E7D67D7}" presName="composite" presStyleCnt="0"/>
      <dgm:spPr/>
    </dgm:pt>
    <dgm:pt modelId="{672502F3-A11D-A146-B047-EC4A7028E9A6}" type="pres">
      <dgm:prSet presAssocID="{308018CF-D0CF-A24D-B225-D6BD1E7D67D7}" presName="parTx" presStyleLbl="alignNode1" presStyleIdx="2" presStyleCnt="4">
        <dgm:presLayoutVars>
          <dgm:chMax val="0"/>
          <dgm:chPref val="0"/>
          <dgm:bulletEnabled val="1"/>
        </dgm:presLayoutVars>
      </dgm:prSet>
      <dgm:spPr/>
    </dgm:pt>
    <dgm:pt modelId="{835BDF18-6B21-1C4E-9E8B-12D6F586C8DE}" type="pres">
      <dgm:prSet presAssocID="{308018CF-D0CF-A24D-B225-D6BD1E7D67D7}" presName="desTx" presStyleLbl="alignAccFollowNode1" presStyleIdx="2" presStyleCnt="4" custFlipVert="0" custScaleY="27827" custLinFactY="-1207929" custLinFactNeighborX="604" custLinFactNeighborY="-1300000">
        <dgm:presLayoutVars>
          <dgm:bulletEnabled val="1"/>
        </dgm:presLayoutVars>
      </dgm:prSet>
      <dgm:spPr/>
    </dgm:pt>
    <dgm:pt modelId="{212427B3-7C01-984E-9CA2-3685FF86FD9F}" type="pres">
      <dgm:prSet presAssocID="{FB49C6F1-00F0-2144-9024-2AA3D002CDDC}" presName="space" presStyleCnt="0"/>
      <dgm:spPr/>
    </dgm:pt>
    <dgm:pt modelId="{6F4BB92E-69B4-B248-B9EF-4B26F95B4422}" type="pres">
      <dgm:prSet presAssocID="{DE3F6CC3-47B9-4340-A5B7-B47AE227D8E6}" presName="composite" presStyleCnt="0"/>
      <dgm:spPr/>
    </dgm:pt>
    <dgm:pt modelId="{42B623A2-A968-B747-8E14-EBD2C912A5C0}" type="pres">
      <dgm:prSet presAssocID="{DE3F6CC3-47B9-4340-A5B7-B47AE227D8E6}" presName="parTx" presStyleLbl="alignNode1" presStyleIdx="3" presStyleCnt="4">
        <dgm:presLayoutVars>
          <dgm:chMax val="0"/>
          <dgm:chPref val="0"/>
          <dgm:bulletEnabled val="1"/>
        </dgm:presLayoutVars>
      </dgm:prSet>
      <dgm:spPr/>
    </dgm:pt>
    <dgm:pt modelId="{7A0C1B18-BDE2-6049-9D39-7A0FE066E6E3}" type="pres">
      <dgm:prSet presAssocID="{DE3F6CC3-47B9-4340-A5B7-B47AE227D8E6}" presName="desTx" presStyleLbl="alignAccFollowNode1" presStyleIdx="3" presStyleCnt="4" custFlipVert="0" custScaleY="27827" custLinFactY="-1207929" custLinFactNeighborX="166" custLinFactNeighborY="-1300000">
        <dgm:presLayoutVars>
          <dgm:bulletEnabled val="1"/>
        </dgm:presLayoutVars>
      </dgm:prSet>
      <dgm:spPr/>
    </dgm:pt>
  </dgm:ptLst>
  <dgm:cxnLst>
    <dgm:cxn modelId="{D8A81215-D2BC-7449-A318-95A4A58F47B6}" type="presOf" srcId="{9EE2DF4F-FC96-6647-ACCD-E2AB549E8FFB}" destId="{FE98BB8C-AD2C-A14A-A27B-2032DD995470}" srcOrd="0" destOrd="0" presId="urn:microsoft.com/office/officeart/2005/8/layout/hList1"/>
    <dgm:cxn modelId="{020EBE29-47B6-2746-B557-C4E1DCEE8907}" type="presOf" srcId="{308018CF-D0CF-A24D-B225-D6BD1E7D67D7}" destId="{672502F3-A11D-A146-B047-EC4A7028E9A6}" srcOrd="0" destOrd="0" presId="urn:microsoft.com/office/officeart/2005/8/layout/hList1"/>
    <dgm:cxn modelId="{57AA172D-3CA7-3048-8F43-2E69A735D43B}" type="presOf" srcId="{D80ED997-9BD7-AA43-844E-755C74622EF9}" destId="{AEC3EAF8-0223-1D41-939E-AEC91A1F7D06}" srcOrd="0" destOrd="0" presId="urn:microsoft.com/office/officeart/2005/8/layout/hList1"/>
    <dgm:cxn modelId="{BA375C34-3FF0-F84C-A39D-6BC39EF967C8}" srcId="{873E8886-ED4E-8B48-97DD-686CDA30F584}" destId="{308018CF-D0CF-A24D-B225-D6BD1E7D67D7}" srcOrd="2" destOrd="0" parTransId="{0118AB70-DBEB-C142-91E2-D91F815E21AA}" sibTransId="{FB49C6F1-00F0-2144-9024-2AA3D002CDDC}"/>
    <dgm:cxn modelId="{2647F134-0225-F54D-81E5-6BA0E65D91B1}" type="presOf" srcId="{2E24D3CE-13DC-5D46-A97C-148458866A44}" destId="{7A0C1B18-BDE2-6049-9D39-7A0FE066E6E3}" srcOrd="0" destOrd="0" presId="urn:microsoft.com/office/officeart/2005/8/layout/hList1"/>
    <dgm:cxn modelId="{C55FF866-DBAE-E040-85F6-19DE8FFFF480}" srcId="{873E8886-ED4E-8B48-97DD-686CDA30F584}" destId="{9EE2DF4F-FC96-6647-ACCD-E2AB549E8FFB}" srcOrd="0" destOrd="0" parTransId="{2C05B5F6-11EA-9046-A60B-AEC8738BD595}" sibTransId="{72484DFF-2BCD-C041-8D1C-D9D5DA3EAEF3}"/>
    <dgm:cxn modelId="{CC521370-1357-5341-835A-802DD3609F49}" srcId="{308018CF-D0CF-A24D-B225-D6BD1E7D67D7}" destId="{0C74B1E1-41E7-744C-9C1B-BF26FB713B0F}" srcOrd="0" destOrd="0" parTransId="{81D2C681-B374-EF40-B26F-7FA8A5EC6C7C}" sibTransId="{244EBCCF-6DF8-2B42-B242-582DDDE528DA}"/>
    <dgm:cxn modelId="{43404394-11B3-C34C-9D1A-690C99C15165}" srcId="{DE3F6CC3-47B9-4340-A5B7-B47AE227D8E6}" destId="{2E24D3CE-13DC-5D46-A97C-148458866A44}" srcOrd="0" destOrd="0" parTransId="{FE6A4221-7B4D-FF41-A6C6-6D3D0F20623F}" sibTransId="{09282643-FD52-684D-8E4A-8C6A7E9CA271}"/>
    <dgm:cxn modelId="{670DB5A1-ED09-5D4E-81DE-B695D2BB231C}" type="presOf" srcId="{873E8886-ED4E-8B48-97DD-686CDA30F584}" destId="{FD9C5BF3-D3D7-6944-AF00-6C0E1DCF047B}" srcOrd="0" destOrd="0" presId="urn:microsoft.com/office/officeart/2005/8/layout/hList1"/>
    <dgm:cxn modelId="{6FE2C0A7-9976-FD4C-8635-D5D4674F0EEF}" srcId="{2B6E9E79-DAA4-904A-A2C7-D3D5942F2867}" destId="{25F72DFD-DF5B-4E42-806B-4F677D37FFDF}" srcOrd="0" destOrd="0" parTransId="{A1CC33E8-B404-DC41-B2C5-A3E9875E19D3}" sibTransId="{3A5CEE3E-6353-B542-94B1-2B8FDAED3FF1}"/>
    <dgm:cxn modelId="{87D6D5AB-FC69-D04E-84E4-585FF08F2E14}" type="presOf" srcId="{2B6E9E79-DAA4-904A-A2C7-D3D5942F2867}" destId="{F6F0A670-62B5-9049-AC9E-A99D8F6FCE01}" srcOrd="0" destOrd="0" presId="urn:microsoft.com/office/officeart/2005/8/layout/hList1"/>
    <dgm:cxn modelId="{0C250EB9-B936-B04E-B091-505A02E719AA}" srcId="{873E8886-ED4E-8B48-97DD-686CDA30F584}" destId="{2B6E9E79-DAA4-904A-A2C7-D3D5942F2867}" srcOrd="1" destOrd="0" parTransId="{A5E9507E-AFAC-E445-B58C-956DF6DE8244}" sibTransId="{FC4213DE-44F8-1A42-90B1-EE98F6935F07}"/>
    <dgm:cxn modelId="{02B290BE-1C2E-7D4E-82FB-FD1BD6712203}" type="presOf" srcId="{0C74B1E1-41E7-744C-9C1B-BF26FB713B0F}" destId="{835BDF18-6B21-1C4E-9E8B-12D6F586C8DE}" srcOrd="0" destOrd="0" presId="urn:microsoft.com/office/officeart/2005/8/layout/hList1"/>
    <dgm:cxn modelId="{1149B3F0-A6E6-2C4B-8378-21D76F8626FB}" srcId="{9EE2DF4F-FC96-6647-ACCD-E2AB549E8FFB}" destId="{D80ED997-9BD7-AA43-844E-755C74622EF9}" srcOrd="0" destOrd="0" parTransId="{8622503C-76FF-EE4F-8EA2-D2E5EAA0CAA2}" sibTransId="{65CD84BA-EBA5-8349-A52A-CDD4ACB21142}"/>
    <dgm:cxn modelId="{FFC062F8-4A57-A341-AED9-09C946973A06}" srcId="{873E8886-ED4E-8B48-97DD-686CDA30F584}" destId="{DE3F6CC3-47B9-4340-A5B7-B47AE227D8E6}" srcOrd="3" destOrd="0" parTransId="{F98AFB58-7A0F-C449-8688-5AC8E5F2F04F}" sibTransId="{F8099201-BE47-1344-B731-CD4051A4984F}"/>
    <dgm:cxn modelId="{EAE175FC-0A7C-CA4E-BE31-7729E21586D3}" type="presOf" srcId="{25F72DFD-DF5B-4E42-806B-4F677D37FFDF}" destId="{A6CD905B-5722-6941-B48A-EA6C5FEE28DD}" srcOrd="0" destOrd="0" presId="urn:microsoft.com/office/officeart/2005/8/layout/hList1"/>
    <dgm:cxn modelId="{18CCFEFC-DFD9-C34A-901A-CEB41109187C}" type="presOf" srcId="{DE3F6CC3-47B9-4340-A5B7-B47AE227D8E6}" destId="{42B623A2-A968-B747-8E14-EBD2C912A5C0}" srcOrd="0" destOrd="0" presId="urn:microsoft.com/office/officeart/2005/8/layout/hList1"/>
    <dgm:cxn modelId="{49DFC83C-4B02-7542-AD67-818FD5CFAED6}" type="presParOf" srcId="{FD9C5BF3-D3D7-6944-AF00-6C0E1DCF047B}" destId="{CD377699-284C-5D44-85E8-CB0FE5E7603D}" srcOrd="0" destOrd="0" presId="urn:microsoft.com/office/officeart/2005/8/layout/hList1"/>
    <dgm:cxn modelId="{473F8F2C-9196-3A43-B64E-FE340F1842D1}" type="presParOf" srcId="{CD377699-284C-5D44-85E8-CB0FE5E7603D}" destId="{FE98BB8C-AD2C-A14A-A27B-2032DD995470}" srcOrd="0" destOrd="0" presId="urn:microsoft.com/office/officeart/2005/8/layout/hList1"/>
    <dgm:cxn modelId="{CFE5CF32-2B31-754F-B540-826F87467470}" type="presParOf" srcId="{CD377699-284C-5D44-85E8-CB0FE5E7603D}" destId="{AEC3EAF8-0223-1D41-939E-AEC91A1F7D06}" srcOrd="1" destOrd="0" presId="urn:microsoft.com/office/officeart/2005/8/layout/hList1"/>
    <dgm:cxn modelId="{64E43E92-2DCA-2F49-8D5D-CBB388D1A798}" type="presParOf" srcId="{FD9C5BF3-D3D7-6944-AF00-6C0E1DCF047B}" destId="{ABAF16F7-064F-E64A-9F0E-4D75C64CDADD}" srcOrd="1" destOrd="0" presId="urn:microsoft.com/office/officeart/2005/8/layout/hList1"/>
    <dgm:cxn modelId="{1F26ECD3-4FFB-334B-900A-D89D67FC4AD6}" type="presParOf" srcId="{FD9C5BF3-D3D7-6944-AF00-6C0E1DCF047B}" destId="{F4E3E80F-6606-EC48-9E27-D11760DD8A99}" srcOrd="2" destOrd="0" presId="urn:microsoft.com/office/officeart/2005/8/layout/hList1"/>
    <dgm:cxn modelId="{23531F92-F534-5A49-AF74-06F6BF852277}" type="presParOf" srcId="{F4E3E80F-6606-EC48-9E27-D11760DD8A99}" destId="{F6F0A670-62B5-9049-AC9E-A99D8F6FCE01}" srcOrd="0" destOrd="0" presId="urn:microsoft.com/office/officeart/2005/8/layout/hList1"/>
    <dgm:cxn modelId="{664FFCC9-F5C5-E34D-AC26-356B7BC6EFB4}" type="presParOf" srcId="{F4E3E80F-6606-EC48-9E27-D11760DD8A99}" destId="{A6CD905B-5722-6941-B48A-EA6C5FEE28DD}" srcOrd="1" destOrd="0" presId="urn:microsoft.com/office/officeart/2005/8/layout/hList1"/>
    <dgm:cxn modelId="{54618B5B-62DB-1849-A910-0E241FA652AB}" type="presParOf" srcId="{FD9C5BF3-D3D7-6944-AF00-6C0E1DCF047B}" destId="{2CC53714-9DD9-6A4C-BF66-E1D06130E1E4}" srcOrd="3" destOrd="0" presId="urn:microsoft.com/office/officeart/2005/8/layout/hList1"/>
    <dgm:cxn modelId="{ACB48837-5FB5-1A4F-94E3-0815235F861C}" type="presParOf" srcId="{FD9C5BF3-D3D7-6944-AF00-6C0E1DCF047B}" destId="{90F566EE-4EE1-E548-A95A-3C43024E16D1}" srcOrd="4" destOrd="0" presId="urn:microsoft.com/office/officeart/2005/8/layout/hList1"/>
    <dgm:cxn modelId="{B05A47D5-C2A7-904A-9475-B7A049D13C71}" type="presParOf" srcId="{90F566EE-4EE1-E548-A95A-3C43024E16D1}" destId="{672502F3-A11D-A146-B047-EC4A7028E9A6}" srcOrd="0" destOrd="0" presId="urn:microsoft.com/office/officeart/2005/8/layout/hList1"/>
    <dgm:cxn modelId="{FF3405E8-94BD-BA4A-A1EF-12989C35D644}" type="presParOf" srcId="{90F566EE-4EE1-E548-A95A-3C43024E16D1}" destId="{835BDF18-6B21-1C4E-9E8B-12D6F586C8DE}" srcOrd="1" destOrd="0" presId="urn:microsoft.com/office/officeart/2005/8/layout/hList1"/>
    <dgm:cxn modelId="{C06399AB-6CD9-F243-95E4-BD155707D260}" type="presParOf" srcId="{FD9C5BF3-D3D7-6944-AF00-6C0E1DCF047B}" destId="{212427B3-7C01-984E-9CA2-3685FF86FD9F}" srcOrd="5" destOrd="0" presId="urn:microsoft.com/office/officeart/2005/8/layout/hList1"/>
    <dgm:cxn modelId="{BE1C1B71-B9AB-5F48-8B54-F28294096A82}" type="presParOf" srcId="{FD9C5BF3-D3D7-6944-AF00-6C0E1DCF047B}" destId="{6F4BB92E-69B4-B248-B9EF-4B26F95B4422}" srcOrd="6" destOrd="0" presId="urn:microsoft.com/office/officeart/2005/8/layout/hList1"/>
    <dgm:cxn modelId="{89DAD8D2-8933-2F4D-902D-10843C041E73}" type="presParOf" srcId="{6F4BB92E-69B4-B248-B9EF-4B26F95B4422}" destId="{42B623A2-A968-B747-8E14-EBD2C912A5C0}" srcOrd="0" destOrd="0" presId="urn:microsoft.com/office/officeart/2005/8/layout/hList1"/>
    <dgm:cxn modelId="{79156075-FEF9-5C44-8DBA-24BA4D7C5638}" type="presParOf" srcId="{6F4BB92E-69B4-B248-B9EF-4B26F95B4422}" destId="{7A0C1B18-BDE2-6049-9D39-7A0FE066E6E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EA146C-4C2A-4BD3-B846-BBD373C92B8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lv-LV"/>
        </a:p>
      </dgm:t>
    </dgm:pt>
    <dgm:pt modelId="{D481000A-ADF8-4895-98DB-4F3002D8FE72}">
      <dgm:prSet phldrT="[Text]"/>
      <dgm:spPr>
        <a:solidFill>
          <a:srgbClr val="003478">
            <a:alpha val="22745"/>
          </a:srgbClr>
        </a:solidFill>
        <a:ln>
          <a:solidFill>
            <a:schemeClr val="accent2">
              <a:lumMod val="20000"/>
              <a:lumOff val="80000"/>
            </a:schemeClr>
          </a:solidFill>
        </a:ln>
      </dgm:spPr>
      <dgm:t>
        <a:bodyPr/>
        <a:lstStyle/>
        <a:p>
          <a:pPr>
            <a:buFont typeface="+mj-lt"/>
            <a:buAutoNum type="arabicPeriod"/>
          </a:pPr>
          <a:r>
            <a:rPr lang="lv-LV" b="0"/>
            <a:t>Valsts pārvaldes un pakalpojumu digitālā transformācija</a:t>
          </a:r>
        </a:p>
      </dgm:t>
    </dgm:pt>
    <dgm:pt modelId="{13B876AB-C35D-49A8-BCC5-1EFD2F6A89F7}" type="parTrans" cxnId="{9B4E2D8E-008A-425B-BB80-6E6D91B8432F}">
      <dgm:prSet/>
      <dgm:spPr/>
      <dgm:t>
        <a:bodyPr/>
        <a:lstStyle/>
        <a:p>
          <a:endParaRPr lang="lv-LV"/>
        </a:p>
      </dgm:t>
    </dgm:pt>
    <dgm:pt modelId="{86CAE085-A382-47E6-80F8-B4A32F9DD517}" type="sibTrans" cxnId="{9B4E2D8E-008A-425B-BB80-6E6D91B8432F}">
      <dgm:prSet/>
      <dgm:spPr/>
      <dgm:t>
        <a:bodyPr/>
        <a:lstStyle/>
        <a:p>
          <a:endParaRPr lang="lv-LV"/>
        </a:p>
      </dgm:t>
    </dgm:pt>
    <dgm:pt modelId="{FBC06418-4032-4BE0-8709-42B332C7BEB7}">
      <dgm:prSet custT="1"/>
      <dgm:spPr>
        <a:solidFill>
          <a:srgbClr val="003478">
            <a:alpha val="22745"/>
          </a:srgbClr>
        </a:solidFill>
        <a:ln>
          <a:solidFill>
            <a:srgbClr val="8AB833">
              <a:lumMod val="20000"/>
              <a:lumOff val="80000"/>
            </a:srgbClr>
          </a:solidFill>
        </a:ln>
        <a:effectLst/>
      </dgm:spPr>
      <dgm:t>
        <a:bodyPr spcFirstLastPara="0" vert="horz" wrap="square" lIns="87630" tIns="87630" rIns="87630" bIns="87630" numCol="1" spcCol="1270" anchor="ctr" anchorCtr="0"/>
        <a:lstStyle/>
        <a:p>
          <a:pPr marL="0" lvl="0" indent="0" algn="ctr" defTabSz="1022350" rtl="0">
            <a:lnSpc>
              <a:spcPct val="90000"/>
            </a:lnSpc>
            <a:spcBef>
              <a:spcPct val="0"/>
            </a:spcBef>
            <a:spcAft>
              <a:spcPct val="35000"/>
            </a:spcAft>
            <a:buFont typeface="+mj-lt"/>
            <a:buNone/>
          </a:pPr>
          <a:r>
            <a:rPr lang="lv-LV" sz="2300" b="0" kern="1200">
              <a:solidFill>
                <a:prstClr val="black">
                  <a:hueOff val="0"/>
                  <a:satOff val="0"/>
                  <a:lumOff val="0"/>
                  <a:alphaOff val="0"/>
                </a:prstClr>
              </a:solidFill>
              <a:latin typeface="Calibri" panose="020F0502020204030204"/>
              <a:ea typeface="+mn-ea"/>
              <a:cs typeface="+mn-cs"/>
            </a:rPr>
            <a:t>Tautsaimniecības datu un datu pakalpojumi attīstība</a:t>
          </a:r>
        </a:p>
      </dgm:t>
    </dgm:pt>
    <dgm:pt modelId="{D946F49D-F707-436D-A89F-C093E5CB4911}" type="parTrans" cxnId="{2FAC8EAC-3783-420A-9D02-5CEFC3CA22E2}">
      <dgm:prSet/>
      <dgm:spPr/>
      <dgm:t>
        <a:bodyPr/>
        <a:lstStyle/>
        <a:p>
          <a:endParaRPr lang="lv-LV"/>
        </a:p>
      </dgm:t>
    </dgm:pt>
    <dgm:pt modelId="{3EFB0640-7BEC-4CBF-A689-FD95176B8F19}" type="sibTrans" cxnId="{2FAC8EAC-3783-420A-9D02-5CEFC3CA22E2}">
      <dgm:prSet/>
      <dgm:spPr/>
      <dgm:t>
        <a:bodyPr/>
        <a:lstStyle/>
        <a:p>
          <a:endParaRPr lang="lv-LV"/>
        </a:p>
      </dgm:t>
    </dgm:pt>
    <dgm:pt modelId="{762912A8-A3CF-4681-ABE5-3825058A9DCA}">
      <dgm:prSet phldrT="[Text]" custT="1"/>
      <dgm:spPr>
        <a:solidFill>
          <a:srgbClr val="003478">
            <a:alpha val="22745"/>
          </a:srgbClr>
        </a:solidFill>
        <a:ln>
          <a:solidFill>
            <a:srgbClr val="8AB833">
              <a:lumMod val="20000"/>
              <a:lumOff val="80000"/>
            </a:srgbClr>
          </a:solidFill>
        </a:ln>
        <a:effectLst/>
      </dgm:spPr>
      <dgm:t>
        <a:bodyPr spcFirstLastPara="0" vert="horz" wrap="square" lIns="87630" tIns="87630" rIns="87630" bIns="87630" numCol="1" spcCol="1270" anchor="ctr" anchorCtr="0"/>
        <a:lstStyle/>
        <a:p>
          <a:pPr marL="0" lvl="0" indent="0" algn="ctr" defTabSz="1022350">
            <a:lnSpc>
              <a:spcPct val="90000"/>
            </a:lnSpc>
            <a:spcBef>
              <a:spcPct val="0"/>
            </a:spcBef>
            <a:spcAft>
              <a:spcPct val="35000"/>
            </a:spcAft>
            <a:buFont typeface="+mj-lt"/>
            <a:buNone/>
          </a:pPr>
          <a:r>
            <a:rPr lang="lv-LV" sz="2300" b="0" kern="1200">
              <a:solidFill>
                <a:prstClr val="black">
                  <a:hueOff val="0"/>
                  <a:satOff val="0"/>
                  <a:lumOff val="0"/>
                  <a:alphaOff val="0"/>
                </a:prstClr>
              </a:solidFill>
              <a:latin typeface="Calibri" panose="020F0502020204030204"/>
              <a:ea typeface="+mn-ea"/>
              <a:cs typeface="+mn-cs"/>
            </a:rPr>
            <a:t>Valsts IKT resursu efektivitāte un </a:t>
          </a:r>
          <a:r>
            <a:rPr lang="lv-LV" sz="2300" b="0" kern="1200" err="1">
              <a:solidFill>
                <a:prstClr val="black">
                  <a:hueOff val="0"/>
                  <a:satOff val="0"/>
                  <a:lumOff val="0"/>
                  <a:alphaOff val="0"/>
                </a:prstClr>
              </a:solidFill>
              <a:latin typeface="Calibri" panose="020F0502020204030204"/>
              <a:ea typeface="+mn-ea"/>
              <a:cs typeface="+mn-cs"/>
            </a:rPr>
            <a:t>sadarbspēja</a:t>
          </a:r>
          <a:endParaRPr lang="lv-LV" sz="2300" b="0" kern="1200">
            <a:solidFill>
              <a:prstClr val="black">
                <a:hueOff val="0"/>
                <a:satOff val="0"/>
                <a:lumOff val="0"/>
                <a:alphaOff val="0"/>
              </a:prstClr>
            </a:solidFill>
            <a:latin typeface="Calibri" panose="020F0502020204030204"/>
            <a:ea typeface="+mn-ea"/>
            <a:cs typeface="+mn-cs"/>
          </a:endParaRPr>
        </a:p>
      </dgm:t>
    </dgm:pt>
    <dgm:pt modelId="{FD81C2A9-FE25-4D83-9834-32943F05CDFA}" type="parTrans" cxnId="{44E0ED6B-532D-4EC1-9509-CD0C00EF7997}">
      <dgm:prSet/>
      <dgm:spPr/>
      <dgm:t>
        <a:bodyPr/>
        <a:lstStyle/>
        <a:p>
          <a:endParaRPr lang="lv-LV"/>
        </a:p>
      </dgm:t>
    </dgm:pt>
    <dgm:pt modelId="{D424E879-D6F6-4F07-ABD3-9EC2BC2AC347}" type="sibTrans" cxnId="{44E0ED6B-532D-4EC1-9509-CD0C00EF7997}">
      <dgm:prSet/>
      <dgm:spPr/>
      <dgm:t>
        <a:bodyPr/>
        <a:lstStyle/>
        <a:p>
          <a:endParaRPr lang="lv-LV"/>
        </a:p>
      </dgm:t>
    </dgm:pt>
    <dgm:pt modelId="{F824A333-432A-408B-B838-699C4532035D}">
      <dgm:prSet phldrT="[Text]"/>
      <dgm:spPr>
        <a:ln>
          <a:solidFill>
            <a:srgbClr val="003478"/>
          </a:solidFill>
        </a:ln>
      </dgm:spPr>
      <dgm:t>
        <a:bodyPr/>
        <a:lstStyle/>
        <a:p>
          <a:pPr rtl="0">
            <a:buFont typeface="+mj-lt"/>
            <a:buAutoNum type="arabicPeriod"/>
          </a:pPr>
          <a:r>
            <a:rPr lang="lv-LV">
              <a:latin typeface="Calibri Light" panose="020F0302020204030204"/>
            </a:rPr>
            <a:t>2.1.1.1.i. Valsts</a:t>
          </a:r>
          <a:r>
            <a:rPr lang="lv-LV"/>
            <a:t> procesu un pakalpojumu modernizācija </a:t>
          </a:r>
          <a:endParaRPr lang="lv-LV" b="0"/>
        </a:p>
      </dgm:t>
    </dgm:pt>
    <dgm:pt modelId="{412EDF71-AEEB-4DDC-91F9-009643D9D2EA}" type="parTrans" cxnId="{901F2351-ADF4-4DEF-A6C7-9670CCA0CD0F}">
      <dgm:prSet/>
      <dgm:spPr/>
      <dgm:t>
        <a:bodyPr/>
        <a:lstStyle/>
        <a:p>
          <a:endParaRPr lang="lv-LV"/>
        </a:p>
      </dgm:t>
    </dgm:pt>
    <dgm:pt modelId="{F76C34D6-7D12-4126-862E-E6C84FDFB0D2}" type="sibTrans" cxnId="{901F2351-ADF4-4DEF-A6C7-9670CCA0CD0F}">
      <dgm:prSet/>
      <dgm:spPr/>
      <dgm:t>
        <a:bodyPr/>
        <a:lstStyle/>
        <a:p>
          <a:endParaRPr lang="lv-LV"/>
        </a:p>
      </dgm:t>
    </dgm:pt>
    <dgm:pt modelId="{A1B808C1-8293-43FE-BA0F-7F886E5AFF2F}">
      <dgm:prSet phldrT="[Text]" custT="1"/>
      <dgm:spPr>
        <a:solidFill>
          <a:prstClr val="white">
            <a:hueOff val="0"/>
            <a:satOff val="0"/>
            <a:lumOff val="0"/>
            <a:alphaOff val="0"/>
          </a:prstClr>
        </a:solidFill>
        <a:ln w="12700" cap="flat" cmpd="sng" algn="ctr">
          <a:solidFill>
            <a:srgbClr val="003478"/>
          </a:solidFill>
          <a:prstDash val="solid"/>
          <a:miter lim="800000"/>
        </a:ln>
        <a:effectLst/>
      </dgm:spPr>
      <dgm:t>
        <a:bodyPr spcFirstLastPara="0" vert="horz" wrap="square" lIns="48260" tIns="36195" rIns="48260" bIns="36195" numCol="1" spcCol="1270" anchor="ctr" anchorCtr="0"/>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2.1.2.2.i. Skaitļošanas resursu konsolidācija, Valsts datu apstrādes (</a:t>
          </a:r>
          <a:r>
            <a:rPr lang="lv-LV" sz="2000" kern="1200" err="1">
              <a:solidFill>
                <a:prstClr val="black">
                  <a:hueOff val="0"/>
                  <a:satOff val="0"/>
                  <a:lumOff val="0"/>
                  <a:alphaOff val="0"/>
                </a:prstClr>
              </a:solidFill>
              <a:latin typeface="Calibri Light" panose="020F0302020204030204"/>
              <a:ea typeface="+mn-ea"/>
              <a:cs typeface="+mn-cs"/>
            </a:rPr>
            <a:t>federētais</a:t>
          </a:r>
          <a:r>
            <a:rPr lang="lv-LV" sz="2000" kern="1200">
              <a:solidFill>
                <a:prstClr val="black">
                  <a:hueOff val="0"/>
                  <a:satOff val="0"/>
                  <a:lumOff val="0"/>
                  <a:alphaOff val="0"/>
                </a:prstClr>
              </a:solidFill>
              <a:latin typeface="Calibri Light" panose="020F0302020204030204"/>
              <a:ea typeface="+mn-ea"/>
              <a:cs typeface="+mn-cs"/>
            </a:rPr>
            <a:t>) mākonis </a:t>
          </a:r>
        </a:p>
      </dgm:t>
    </dgm:pt>
    <dgm:pt modelId="{498D4D05-BDC1-4A73-9C0E-4D3C4AA7F743}" type="parTrans" cxnId="{9E8AB214-678B-45F9-8958-472A8B98FA41}">
      <dgm:prSet/>
      <dgm:spPr/>
      <dgm:t>
        <a:bodyPr/>
        <a:lstStyle/>
        <a:p>
          <a:endParaRPr lang="lv-LV"/>
        </a:p>
      </dgm:t>
    </dgm:pt>
    <dgm:pt modelId="{E481C551-F0AF-440C-83F4-0B1534CCB64B}" type="sibTrans" cxnId="{9E8AB214-678B-45F9-8958-472A8B98FA41}">
      <dgm:prSet/>
      <dgm:spPr/>
      <dgm:t>
        <a:bodyPr/>
        <a:lstStyle/>
        <a:p>
          <a:endParaRPr lang="lv-LV"/>
        </a:p>
      </dgm:t>
    </dgm:pt>
    <dgm:pt modelId="{6AB337AF-BF3B-42E9-9DA7-1EEDF7636B6C}">
      <dgm:prSet phldrT="[Text]" custT="1"/>
      <dgm:spPr>
        <a:solidFill>
          <a:prstClr val="white">
            <a:hueOff val="0"/>
            <a:satOff val="0"/>
            <a:lumOff val="0"/>
            <a:alphaOff val="0"/>
          </a:prstClr>
        </a:solidFill>
        <a:ln w="12700" cap="flat" cmpd="sng" algn="ctr">
          <a:solidFill>
            <a:srgbClr val="003478"/>
          </a:solidFill>
          <a:prstDash val="solid"/>
          <a:miter lim="800000"/>
        </a:ln>
        <a:effectLst/>
      </dgm:spPr>
      <dgm:t>
        <a:bodyPr spcFirstLastPara="0" vert="horz" wrap="square" lIns="48260" tIns="36195" rIns="48260" bIns="36195" numCol="1" spcCol="1270" anchor="ctr" anchorCtr="0"/>
        <a:lstStyle/>
        <a:p>
          <a:pPr rtl="0">
            <a:buFont typeface="+mj-lt"/>
            <a:buAutoNum type="arabicPeriod"/>
          </a:pPr>
          <a:r>
            <a:rPr lang="lv-LV" sz="2000">
              <a:latin typeface="Calibri Light" panose="020F0302020204030204"/>
            </a:rPr>
            <a:t>2.1.2.1.i. Pārvaldes</a:t>
          </a:r>
          <a:r>
            <a:rPr lang="lv-LV" sz="2000"/>
            <a:t> </a:t>
          </a:r>
          <a:r>
            <a:rPr lang="lv-LV" sz="2000">
              <a:latin typeface="Calibri Light" panose="020F0302020204030204"/>
            </a:rPr>
            <a:t>(t.sk. pašvaldību) centralizētās</a:t>
          </a:r>
          <a:r>
            <a:rPr lang="lv-LV" sz="2000"/>
            <a:t> platformas un sistēmas</a:t>
          </a:r>
          <a:r>
            <a:rPr lang="lv-LV" sz="2000">
              <a:latin typeface="Calibri Light" panose="020F0302020204030204"/>
            </a:rPr>
            <a:t>      </a:t>
          </a:r>
          <a:endParaRPr lang="lv-LV" sz="2000" b="0"/>
        </a:p>
      </dgm:t>
    </dgm:pt>
    <dgm:pt modelId="{9CCAD286-7B69-4229-974A-4E10023A5BCC}" type="parTrans" cxnId="{833C2DDE-2903-4400-8E18-88E0AD797260}">
      <dgm:prSet/>
      <dgm:spPr/>
      <dgm:t>
        <a:bodyPr/>
        <a:lstStyle/>
        <a:p>
          <a:endParaRPr lang="lv-LV"/>
        </a:p>
      </dgm:t>
    </dgm:pt>
    <dgm:pt modelId="{E9A8FC42-3766-4FF0-BADC-040D59C826F7}" type="sibTrans" cxnId="{833C2DDE-2903-4400-8E18-88E0AD797260}">
      <dgm:prSet/>
      <dgm:spPr/>
      <dgm:t>
        <a:bodyPr/>
        <a:lstStyle/>
        <a:p>
          <a:endParaRPr lang="lv-LV"/>
        </a:p>
      </dgm:t>
    </dgm:pt>
    <dgm:pt modelId="{47F259EF-3D4C-44E8-A3FC-702BA70B9E2C}">
      <dgm:prSet custT="1"/>
      <dgm:spPr>
        <a:solidFill>
          <a:prstClr val="white">
            <a:hueOff val="0"/>
            <a:satOff val="0"/>
            <a:lumOff val="0"/>
            <a:alphaOff val="0"/>
          </a:prstClr>
        </a:solidFill>
        <a:ln w="12700" cap="flat" cmpd="sng" algn="ctr">
          <a:solidFill>
            <a:srgbClr val="003478"/>
          </a:solidFill>
          <a:prstDash val="solid"/>
          <a:miter lim="800000"/>
        </a:ln>
        <a:effectLst/>
      </dgm:spPr>
      <dgm:t>
        <a:bodyPr spcFirstLastPara="0" vert="horz" wrap="square" lIns="48260" tIns="36195" rIns="48260" bIns="36195" numCol="1" spcCol="1270" anchor="ctr" anchorCtr="0"/>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2.1.3.1.i. Datu pieejamība koplietošana un analītika</a:t>
          </a:r>
        </a:p>
      </dgm:t>
    </dgm:pt>
    <dgm:pt modelId="{1A86797A-B513-4E31-8ABC-D6BB5B72EB6F}" type="parTrans" cxnId="{1E90481D-51ED-4188-8563-AF331953EF6D}">
      <dgm:prSet/>
      <dgm:spPr/>
      <dgm:t>
        <a:bodyPr/>
        <a:lstStyle/>
        <a:p>
          <a:endParaRPr lang="lv-LV"/>
        </a:p>
      </dgm:t>
    </dgm:pt>
    <dgm:pt modelId="{4F06C942-BB99-468D-BD48-83E7398B6D26}" type="sibTrans" cxnId="{1E90481D-51ED-4188-8563-AF331953EF6D}">
      <dgm:prSet/>
      <dgm:spPr/>
      <dgm:t>
        <a:bodyPr/>
        <a:lstStyle/>
        <a:p>
          <a:endParaRPr lang="lv-LV"/>
        </a:p>
      </dgm:t>
    </dgm:pt>
    <dgm:pt modelId="{3CB269A4-6FCD-439F-B967-7D4B3046FC9D}">
      <dgm:prSet custT="1"/>
      <dgm:spPr>
        <a:solidFill>
          <a:prstClr val="white">
            <a:hueOff val="0"/>
            <a:satOff val="0"/>
            <a:lumOff val="0"/>
            <a:alphaOff val="0"/>
          </a:prstClr>
        </a:solidFill>
        <a:ln w="12700" cap="flat" cmpd="sng" algn="ctr">
          <a:solidFill>
            <a:srgbClr val="003478"/>
          </a:solidFill>
          <a:prstDash val="solid"/>
          <a:miter lim="800000"/>
        </a:ln>
        <a:effectLst/>
      </dgm:spPr>
      <dgm:t>
        <a:bodyPr spcFirstLastPara="0" vert="horz" wrap="square" lIns="48260" tIns="36195" rIns="48260" bIns="36195" numCol="1" spcCol="1270" anchor="ctr" anchorCtr="0"/>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2.1.3.1.i. Nacionālā datu koplietošanas platforma</a:t>
          </a:r>
        </a:p>
      </dgm:t>
    </dgm:pt>
    <dgm:pt modelId="{E8CD5F4E-C136-4646-BA69-438F8CDE5E88}" type="parTrans" cxnId="{D82AF407-34AF-4A26-89AB-487EA4F7E46C}">
      <dgm:prSet/>
      <dgm:spPr/>
      <dgm:t>
        <a:bodyPr/>
        <a:lstStyle/>
        <a:p>
          <a:endParaRPr lang="lv-LV"/>
        </a:p>
      </dgm:t>
    </dgm:pt>
    <dgm:pt modelId="{98166C9A-394C-414A-9B9F-62807FBCADB3}" type="sibTrans" cxnId="{D82AF407-34AF-4A26-89AB-487EA4F7E46C}">
      <dgm:prSet/>
      <dgm:spPr/>
      <dgm:t>
        <a:bodyPr/>
        <a:lstStyle/>
        <a:p>
          <a:endParaRPr lang="lv-LV"/>
        </a:p>
      </dgm:t>
    </dgm:pt>
    <dgm:pt modelId="{68FE9E4E-BE9C-4D4A-A291-C70FF9CC383D}" type="pres">
      <dgm:prSet presAssocID="{56EA146C-4C2A-4BD3-B846-BBD373C92B83}" presName="theList" presStyleCnt="0">
        <dgm:presLayoutVars>
          <dgm:dir/>
          <dgm:animLvl val="lvl"/>
          <dgm:resizeHandles val="exact"/>
        </dgm:presLayoutVars>
      </dgm:prSet>
      <dgm:spPr/>
    </dgm:pt>
    <dgm:pt modelId="{7693D0A8-0437-4B1A-AAE0-F7515FFECC01}" type="pres">
      <dgm:prSet presAssocID="{D481000A-ADF8-4895-98DB-4F3002D8FE72}" presName="compNode" presStyleCnt="0"/>
      <dgm:spPr/>
    </dgm:pt>
    <dgm:pt modelId="{1A5907AC-DEB5-4224-AD7B-04D0CC466E04}" type="pres">
      <dgm:prSet presAssocID="{D481000A-ADF8-4895-98DB-4F3002D8FE72}" presName="aNode" presStyleLbl="bgShp" presStyleIdx="0" presStyleCnt="3"/>
      <dgm:spPr/>
    </dgm:pt>
    <dgm:pt modelId="{FDE77CB6-B8A0-4157-8BA8-B545D0908CD3}" type="pres">
      <dgm:prSet presAssocID="{D481000A-ADF8-4895-98DB-4F3002D8FE72}" presName="textNode" presStyleLbl="bgShp" presStyleIdx="0" presStyleCnt="3"/>
      <dgm:spPr/>
    </dgm:pt>
    <dgm:pt modelId="{BB19C41C-6480-49C1-8C41-D6177AE070B5}" type="pres">
      <dgm:prSet presAssocID="{D481000A-ADF8-4895-98DB-4F3002D8FE72}" presName="compChildNode" presStyleCnt="0"/>
      <dgm:spPr/>
    </dgm:pt>
    <dgm:pt modelId="{024F1C5E-1436-4B95-892D-2427945522E2}" type="pres">
      <dgm:prSet presAssocID="{D481000A-ADF8-4895-98DB-4F3002D8FE72}" presName="theInnerList" presStyleCnt="0"/>
      <dgm:spPr/>
    </dgm:pt>
    <dgm:pt modelId="{B575048A-A454-467C-A8E1-8AA2DABB5F06}" type="pres">
      <dgm:prSet presAssocID="{F824A333-432A-408B-B838-699C4532035D}" presName="childNode" presStyleLbl="node1" presStyleIdx="0" presStyleCnt="5" custScaleY="47575">
        <dgm:presLayoutVars>
          <dgm:bulletEnabled val="1"/>
        </dgm:presLayoutVars>
      </dgm:prSet>
      <dgm:spPr/>
    </dgm:pt>
    <dgm:pt modelId="{DC959566-BC50-4B57-AD68-B990FE842D21}" type="pres">
      <dgm:prSet presAssocID="{D481000A-ADF8-4895-98DB-4F3002D8FE72}" presName="aSpace" presStyleCnt="0"/>
      <dgm:spPr/>
    </dgm:pt>
    <dgm:pt modelId="{7BC0F735-5F3A-43A7-B5E0-4734AA0B8A4F}" type="pres">
      <dgm:prSet presAssocID="{762912A8-A3CF-4681-ABE5-3825058A9DCA}" presName="compNode" presStyleCnt="0"/>
      <dgm:spPr/>
    </dgm:pt>
    <dgm:pt modelId="{1590D0EA-4AB6-4F1F-B8EB-636E65A3E563}" type="pres">
      <dgm:prSet presAssocID="{762912A8-A3CF-4681-ABE5-3825058A9DCA}" presName="aNode" presStyleLbl="bgShp" presStyleIdx="1" presStyleCnt="3"/>
      <dgm:spPr>
        <a:xfrm>
          <a:off x="3589064" y="0"/>
          <a:ext cx="3337470" cy="3892938"/>
        </a:xfrm>
        <a:prstGeom prst="roundRect">
          <a:avLst>
            <a:gd name="adj" fmla="val 10000"/>
          </a:avLst>
        </a:prstGeom>
      </dgm:spPr>
    </dgm:pt>
    <dgm:pt modelId="{88D130DD-0D0E-4BF3-A18F-6B72DF004F6E}" type="pres">
      <dgm:prSet presAssocID="{762912A8-A3CF-4681-ABE5-3825058A9DCA}" presName="textNode" presStyleLbl="bgShp" presStyleIdx="1" presStyleCnt="3"/>
      <dgm:spPr/>
    </dgm:pt>
    <dgm:pt modelId="{D67E7104-0EEB-4A78-919D-0B76DD789C3D}" type="pres">
      <dgm:prSet presAssocID="{762912A8-A3CF-4681-ABE5-3825058A9DCA}" presName="compChildNode" presStyleCnt="0"/>
      <dgm:spPr/>
    </dgm:pt>
    <dgm:pt modelId="{9751F360-40C6-4C73-AE6B-E38C97FBE497}" type="pres">
      <dgm:prSet presAssocID="{762912A8-A3CF-4681-ABE5-3825058A9DCA}" presName="theInnerList" presStyleCnt="0"/>
      <dgm:spPr/>
    </dgm:pt>
    <dgm:pt modelId="{31DA654E-25B3-4EE1-AD6A-173D84A5E81E}" type="pres">
      <dgm:prSet presAssocID="{6AB337AF-BF3B-42E9-9DA7-1EEDF7636B6C}" presName="childNode" presStyleLbl="node1" presStyleIdx="1" presStyleCnt="5">
        <dgm:presLayoutVars>
          <dgm:bulletEnabled val="1"/>
        </dgm:presLayoutVars>
      </dgm:prSet>
      <dgm:spPr>
        <a:xfrm>
          <a:off x="3922811" y="1169021"/>
          <a:ext cx="2669976" cy="1173774"/>
        </a:xfrm>
        <a:prstGeom prst="roundRect">
          <a:avLst>
            <a:gd name="adj" fmla="val 10000"/>
          </a:avLst>
        </a:prstGeom>
      </dgm:spPr>
    </dgm:pt>
    <dgm:pt modelId="{5C340A0F-4760-4E27-B430-2E585C2491C0}" type="pres">
      <dgm:prSet presAssocID="{6AB337AF-BF3B-42E9-9DA7-1EEDF7636B6C}" presName="aSpace2" presStyleCnt="0"/>
      <dgm:spPr/>
    </dgm:pt>
    <dgm:pt modelId="{A7ACB974-31C1-400D-8D0C-022C390FCB33}" type="pres">
      <dgm:prSet presAssocID="{A1B808C1-8293-43FE-BA0F-7F886E5AFF2F}" presName="childNode" presStyleLbl="node1" presStyleIdx="2" presStyleCnt="5">
        <dgm:presLayoutVars>
          <dgm:bulletEnabled val="1"/>
        </dgm:presLayoutVars>
      </dgm:prSet>
      <dgm:spPr>
        <a:xfrm>
          <a:off x="3922811" y="2523376"/>
          <a:ext cx="2669976" cy="1173774"/>
        </a:xfrm>
        <a:prstGeom prst="roundRect">
          <a:avLst>
            <a:gd name="adj" fmla="val 10000"/>
          </a:avLst>
        </a:prstGeom>
      </dgm:spPr>
    </dgm:pt>
    <dgm:pt modelId="{B213B31C-F6BB-48DC-A83F-F4F6E8A7980E}" type="pres">
      <dgm:prSet presAssocID="{762912A8-A3CF-4681-ABE5-3825058A9DCA}" presName="aSpace" presStyleCnt="0"/>
      <dgm:spPr/>
    </dgm:pt>
    <dgm:pt modelId="{EA977D9B-607F-4113-B81D-028959FE28D4}" type="pres">
      <dgm:prSet presAssocID="{FBC06418-4032-4BE0-8709-42B332C7BEB7}" presName="compNode" presStyleCnt="0"/>
      <dgm:spPr/>
    </dgm:pt>
    <dgm:pt modelId="{B4507452-CCD9-45D4-A2F2-34FCB11DAD22}" type="pres">
      <dgm:prSet presAssocID="{FBC06418-4032-4BE0-8709-42B332C7BEB7}" presName="aNode" presStyleLbl="bgShp" presStyleIdx="2" presStyleCnt="3"/>
      <dgm:spPr>
        <a:xfrm>
          <a:off x="7176845" y="0"/>
          <a:ext cx="3337470" cy="3892938"/>
        </a:xfrm>
        <a:prstGeom prst="roundRect">
          <a:avLst>
            <a:gd name="adj" fmla="val 10000"/>
          </a:avLst>
        </a:prstGeom>
      </dgm:spPr>
    </dgm:pt>
    <dgm:pt modelId="{12B63093-6144-43AD-A46E-BE8483C6BB4F}" type="pres">
      <dgm:prSet presAssocID="{FBC06418-4032-4BE0-8709-42B332C7BEB7}" presName="textNode" presStyleLbl="bgShp" presStyleIdx="2" presStyleCnt="3"/>
      <dgm:spPr/>
    </dgm:pt>
    <dgm:pt modelId="{3609EBC9-2F93-4AA5-B1FD-FE33297AC952}" type="pres">
      <dgm:prSet presAssocID="{FBC06418-4032-4BE0-8709-42B332C7BEB7}" presName="compChildNode" presStyleCnt="0"/>
      <dgm:spPr/>
    </dgm:pt>
    <dgm:pt modelId="{DF2964A1-63A8-4DDF-A4D8-B91C28A52B13}" type="pres">
      <dgm:prSet presAssocID="{FBC06418-4032-4BE0-8709-42B332C7BEB7}" presName="theInnerList" presStyleCnt="0"/>
      <dgm:spPr/>
    </dgm:pt>
    <dgm:pt modelId="{23E1D061-0B40-4982-AFAE-8890E1B805DD}" type="pres">
      <dgm:prSet presAssocID="{3CB269A4-6FCD-439F-B967-7D4B3046FC9D}" presName="childNode" presStyleLbl="node1" presStyleIdx="3" presStyleCnt="5">
        <dgm:presLayoutVars>
          <dgm:bulletEnabled val="1"/>
        </dgm:presLayoutVars>
      </dgm:prSet>
      <dgm:spPr>
        <a:xfrm>
          <a:off x="7510592" y="1169021"/>
          <a:ext cx="2669976" cy="1173774"/>
        </a:xfrm>
        <a:prstGeom prst="roundRect">
          <a:avLst>
            <a:gd name="adj" fmla="val 10000"/>
          </a:avLst>
        </a:prstGeom>
      </dgm:spPr>
    </dgm:pt>
    <dgm:pt modelId="{AA76CC36-2596-416B-9BC8-B70A5A381E3B}" type="pres">
      <dgm:prSet presAssocID="{3CB269A4-6FCD-439F-B967-7D4B3046FC9D}" presName="aSpace2" presStyleCnt="0"/>
      <dgm:spPr/>
    </dgm:pt>
    <dgm:pt modelId="{AD2D93CB-70AC-4954-94CE-8EDBE7BA15E0}" type="pres">
      <dgm:prSet presAssocID="{47F259EF-3D4C-44E8-A3FC-702BA70B9E2C}" presName="childNode" presStyleLbl="node1" presStyleIdx="4" presStyleCnt="5">
        <dgm:presLayoutVars>
          <dgm:bulletEnabled val="1"/>
        </dgm:presLayoutVars>
      </dgm:prSet>
      <dgm:spPr>
        <a:xfrm>
          <a:off x="7510592" y="2523376"/>
          <a:ext cx="2669976" cy="1173774"/>
        </a:xfrm>
        <a:prstGeom prst="roundRect">
          <a:avLst>
            <a:gd name="adj" fmla="val 10000"/>
          </a:avLst>
        </a:prstGeom>
      </dgm:spPr>
    </dgm:pt>
  </dgm:ptLst>
  <dgm:cxnLst>
    <dgm:cxn modelId="{5B5D4C05-634D-4F77-9963-45D66374D387}" type="presOf" srcId="{56EA146C-4C2A-4BD3-B846-BBD373C92B83}" destId="{68FE9E4E-BE9C-4D4A-A291-C70FF9CC383D}" srcOrd="0" destOrd="0" presId="urn:microsoft.com/office/officeart/2005/8/layout/lProcess2"/>
    <dgm:cxn modelId="{D82AF407-34AF-4A26-89AB-487EA4F7E46C}" srcId="{FBC06418-4032-4BE0-8709-42B332C7BEB7}" destId="{3CB269A4-6FCD-439F-B967-7D4B3046FC9D}" srcOrd="0" destOrd="0" parTransId="{E8CD5F4E-C136-4646-BA69-438F8CDE5E88}" sibTransId="{98166C9A-394C-414A-9B9F-62807FBCADB3}"/>
    <dgm:cxn modelId="{57A49212-1817-44E9-A5F0-127947128014}" type="presOf" srcId="{6AB337AF-BF3B-42E9-9DA7-1EEDF7636B6C}" destId="{31DA654E-25B3-4EE1-AD6A-173D84A5E81E}" srcOrd="0" destOrd="0" presId="urn:microsoft.com/office/officeart/2005/8/layout/lProcess2"/>
    <dgm:cxn modelId="{9E8AB214-678B-45F9-8958-472A8B98FA41}" srcId="{762912A8-A3CF-4681-ABE5-3825058A9DCA}" destId="{A1B808C1-8293-43FE-BA0F-7F886E5AFF2F}" srcOrd="1" destOrd="0" parTransId="{498D4D05-BDC1-4A73-9C0E-4D3C4AA7F743}" sibTransId="{E481C551-F0AF-440C-83F4-0B1534CCB64B}"/>
    <dgm:cxn modelId="{1E90481D-51ED-4188-8563-AF331953EF6D}" srcId="{FBC06418-4032-4BE0-8709-42B332C7BEB7}" destId="{47F259EF-3D4C-44E8-A3FC-702BA70B9E2C}" srcOrd="1" destOrd="0" parTransId="{1A86797A-B513-4E31-8ABC-D6BB5B72EB6F}" sibTransId="{4F06C942-BB99-468D-BD48-83E7398B6D26}"/>
    <dgm:cxn modelId="{AB2ECA3F-53F0-4BB5-8F3D-7BA6E1BC35D9}" type="presOf" srcId="{FBC06418-4032-4BE0-8709-42B332C7BEB7}" destId="{B4507452-CCD9-45D4-A2F2-34FCB11DAD22}" srcOrd="0" destOrd="0" presId="urn:microsoft.com/office/officeart/2005/8/layout/lProcess2"/>
    <dgm:cxn modelId="{9ABCAD5E-9ED1-4A9F-8472-450B52387F4B}" type="presOf" srcId="{D481000A-ADF8-4895-98DB-4F3002D8FE72}" destId="{1A5907AC-DEB5-4224-AD7B-04D0CC466E04}" srcOrd="0" destOrd="0" presId="urn:microsoft.com/office/officeart/2005/8/layout/lProcess2"/>
    <dgm:cxn modelId="{F07BC941-2897-4844-8BD7-0C704DEAB81D}" type="presOf" srcId="{762912A8-A3CF-4681-ABE5-3825058A9DCA}" destId="{1590D0EA-4AB6-4F1F-B8EB-636E65A3E563}" srcOrd="0" destOrd="0" presId="urn:microsoft.com/office/officeart/2005/8/layout/lProcess2"/>
    <dgm:cxn modelId="{84436A67-7C73-469A-976D-4E0CEAF0AD8B}" type="presOf" srcId="{3CB269A4-6FCD-439F-B967-7D4B3046FC9D}" destId="{23E1D061-0B40-4982-AFAE-8890E1B805DD}" srcOrd="0" destOrd="0" presId="urn:microsoft.com/office/officeart/2005/8/layout/lProcess2"/>
    <dgm:cxn modelId="{44E0ED6B-532D-4EC1-9509-CD0C00EF7997}" srcId="{56EA146C-4C2A-4BD3-B846-BBD373C92B83}" destId="{762912A8-A3CF-4681-ABE5-3825058A9DCA}" srcOrd="1" destOrd="0" parTransId="{FD81C2A9-FE25-4D83-9834-32943F05CDFA}" sibTransId="{D424E879-D6F6-4F07-ABD3-9EC2BC2AC347}"/>
    <dgm:cxn modelId="{901F2351-ADF4-4DEF-A6C7-9670CCA0CD0F}" srcId="{D481000A-ADF8-4895-98DB-4F3002D8FE72}" destId="{F824A333-432A-408B-B838-699C4532035D}" srcOrd="0" destOrd="0" parTransId="{412EDF71-AEEB-4DDC-91F9-009643D9D2EA}" sibTransId="{F76C34D6-7D12-4126-862E-E6C84FDFB0D2}"/>
    <dgm:cxn modelId="{6FF76754-42A0-46C5-B431-DE6E80D84CD1}" type="presOf" srcId="{762912A8-A3CF-4681-ABE5-3825058A9DCA}" destId="{88D130DD-0D0E-4BF3-A18F-6B72DF004F6E}" srcOrd="1" destOrd="0" presId="urn:microsoft.com/office/officeart/2005/8/layout/lProcess2"/>
    <dgm:cxn modelId="{12358F7C-DDEB-4343-AF12-EE9E69E9F211}" type="presOf" srcId="{FBC06418-4032-4BE0-8709-42B332C7BEB7}" destId="{12B63093-6144-43AD-A46E-BE8483C6BB4F}" srcOrd="1" destOrd="0" presId="urn:microsoft.com/office/officeart/2005/8/layout/lProcess2"/>
    <dgm:cxn modelId="{0380427E-37B6-4FFB-BF35-CA024C87DE5D}" type="presOf" srcId="{A1B808C1-8293-43FE-BA0F-7F886E5AFF2F}" destId="{A7ACB974-31C1-400D-8D0C-022C390FCB33}" srcOrd="0" destOrd="0" presId="urn:microsoft.com/office/officeart/2005/8/layout/lProcess2"/>
    <dgm:cxn modelId="{9B4E2D8E-008A-425B-BB80-6E6D91B8432F}" srcId="{56EA146C-4C2A-4BD3-B846-BBD373C92B83}" destId="{D481000A-ADF8-4895-98DB-4F3002D8FE72}" srcOrd="0" destOrd="0" parTransId="{13B876AB-C35D-49A8-BCC5-1EFD2F6A89F7}" sibTransId="{86CAE085-A382-47E6-80F8-B4A32F9DD517}"/>
    <dgm:cxn modelId="{9F8B3BA4-088B-4C08-AE0E-72B31B1E07D4}" type="presOf" srcId="{F824A333-432A-408B-B838-699C4532035D}" destId="{B575048A-A454-467C-A8E1-8AA2DABB5F06}" srcOrd="0" destOrd="0" presId="urn:microsoft.com/office/officeart/2005/8/layout/lProcess2"/>
    <dgm:cxn modelId="{2FAC8EAC-3783-420A-9D02-5CEFC3CA22E2}" srcId="{56EA146C-4C2A-4BD3-B846-BBD373C92B83}" destId="{FBC06418-4032-4BE0-8709-42B332C7BEB7}" srcOrd="2" destOrd="0" parTransId="{D946F49D-F707-436D-A89F-C093E5CB4911}" sibTransId="{3EFB0640-7BEC-4CBF-A689-FD95176B8F19}"/>
    <dgm:cxn modelId="{11B0F9C7-B139-4248-9424-D4420631BF9C}" type="presOf" srcId="{47F259EF-3D4C-44E8-A3FC-702BA70B9E2C}" destId="{AD2D93CB-70AC-4954-94CE-8EDBE7BA15E0}" srcOrd="0" destOrd="0" presId="urn:microsoft.com/office/officeart/2005/8/layout/lProcess2"/>
    <dgm:cxn modelId="{686C33D8-61C4-4909-A1D8-F205004D632B}" type="presOf" srcId="{D481000A-ADF8-4895-98DB-4F3002D8FE72}" destId="{FDE77CB6-B8A0-4157-8BA8-B545D0908CD3}" srcOrd="1" destOrd="0" presId="urn:microsoft.com/office/officeart/2005/8/layout/lProcess2"/>
    <dgm:cxn modelId="{833C2DDE-2903-4400-8E18-88E0AD797260}" srcId="{762912A8-A3CF-4681-ABE5-3825058A9DCA}" destId="{6AB337AF-BF3B-42E9-9DA7-1EEDF7636B6C}" srcOrd="0" destOrd="0" parTransId="{9CCAD286-7B69-4229-974A-4E10023A5BCC}" sibTransId="{E9A8FC42-3766-4FF0-BADC-040D59C826F7}"/>
    <dgm:cxn modelId="{A637963A-103F-4C9D-A1D8-056B6C757B4D}" type="presParOf" srcId="{68FE9E4E-BE9C-4D4A-A291-C70FF9CC383D}" destId="{7693D0A8-0437-4B1A-AAE0-F7515FFECC01}" srcOrd="0" destOrd="0" presId="urn:microsoft.com/office/officeart/2005/8/layout/lProcess2"/>
    <dgm:cxn modelId="{D26ACAB6-A431-4168-995E-226877BE02A9}" type="presParOf" srcId="{7693D0A8-0437-4B1A-AAE0-F7515FFECC01}" destId="{1A5907AC-DEB5-4224-AD7B-04D0CC466E04}" srcOrd="0" destOrd="0" presId="urn:microsoft.com/office/officeart/2005/8/layout/lProcess2"/>
    <dgm:cxn modelId="{2032A407-C1D1-4DCD-AEA7-7DB21424B503}" type="presParOf" srcId="{7693D0A8-0437-4B1A-AAE0-F7515FFECC01}" destId="{FDE77CB6-B8A0-4157-8BA8-B545D0908CD3}" srcOrd="1" destOrd="0" presId="urn:microsoft.com/office/officeart/2005/8/layout/lProcess2"/>
    <dgm:cxn modelId="{B859EB72-873F-4B21-962E-DB0493D106D8}" type="presParOf" srcId="{7693D0A8-0437-4B1A-AAE0-F7515FFECC01}" destId="{BB19C41C-6480-49C1-8C41-D6177AE070B5}" srcOrd="2" destOrd="0" presId="urn:microsoft.com/office/officeart/2005/8/layout/lProcess2"/>
    <dgm:cxn modelId="{D9566DB3-C873-44BA-9F7C-F12F0FA60748}" type="presParOf" srcId="{BB19C41C-6480-49C1-8C41-D6177AE070B5}" destId="{024F1C5E-1436-4B95-892D-2427945522E2}" srcOrd="0" destOrd="0" presId="urn:microsoft.com/office/officeart/2005/8/layout/lProcess2"/>
    <dgm:cxn modelId="{831478C9-4341-4101-96B3-FA7681429F45}" type="presParOf" srcId="{024F1C5E-1436-4B95-892D-2427945522E2}" destId="{B575048A-A454-467C-A8E1-8AA2DABB5F06}" srcOrd="0" destOrd="0" presId="urn:microsoft.com/office/officeart/2005/8/layout/lProcess2"/>
    <dgm:cxn modelId="{17CE31EF-37BC-4ADE-8220-11905644B863}" type="presParOf" srcId="{68FE9E4E-BE9C-4D4A-A291-C70FF9CC383D}" destId="{DC959566-BC50-4B57-AD68-B990FE842D21}" srcOrd="1" destOrd="0" presId="urn:microsoft.com/office/officeart/2005/8/layout/lProcess2"/>
    <dgm:cxn modelId="{2F8206CF-D414-44A1-A8B0-CACEC4B13CEA}" type="presParOf" srcId="{68FE9E4E-BE9C-4D4A-A291-C70FF9CC383D}" destId="{7BC0F735-5F3A-43A7-B5E0-4734AA0B8A4F}" srcOrd="2" destOrd="0" presId="urn:microsoft.com/office/officeart/2005/8/layout/lProcess2"/>
    <dgm:cxn modelId="{E67DD691-F3EA-4990-A77C-7EF6EFC972A7}" type="presParOf" srcId="{7BC0F735-5F3A-43A7-B5E0-4734AA0B8A4F}" destId="{1590D0EA-4AB6-4F1F-B8EB-636E65A3E563}" srcOrd="0" destOrd="0" presId="urn:microsoft.com/office/officeart/2005/8/layout/lProcess2"/>
    <dgm:cxn modelId="{1F5A8261-A1A2-4C35-A3A0-E2EB0CAB5C81}" type="presParOf" srcId="{7BC0F735-5F3A-43A7-B5E0-4734AA0B8A4F}" destId="{88D130DD-0D0E-4BF3-A18F-6B72DF004F6E}" srcOrd="1" destOrd="0" presId="urn:microsoft.com/office/officeart/2005/8/layout/lProcess2"/>
    <dgm:cxn modelId="{7A320D5A-D6D2-492E-BE91-85E682621334}" type="presParOf" srcId="{7BC0F735-5F3A-43A7-B5E0-4734AA0B8A4F}" destId="{D67E7104-0EEB-4A78-919D-0B76DD789C3D}" srcOrd="2" destOrd="0" presId="urn:microsoft.com/office/officeart/2005/8/layout/lProcess2"/>
    <dgm:cxn modelId="{6B3F9FA1-713F-44FC-ACD4-633FC7921E04}" type="presParOf" srcId="{D67E7104-0EEB-4A78-919D-0B76DD789C3D}" destId="{9751F360-40C6-4C73-AE6B-E38C97FBE497}" srcOrd="0" destOrd="0" presId="urn:microsoft.com/office/officeart/2005/8/layout/lProcess2"/>
    <dgm:cxn modelId="{8AA5CCE8-8134-42A7-AC4D-FF21513C8B67}" type="presParOf" srcId="{9751F360-40C6-4C73-AE6B-E38C97FBE497}" destId="{31DA654E-25B3-4EE1-AD6A-173D84A5E81E}" srcOrd="0" destOrd="0" presId="urn:microsoft.com/office/officeart/2005/8/layout/lProcess2"/>
    <dgm:cxn modelId="{9BA1431B-4CFF-4704-9FCA-C80DA99835A1}" type="presParOf" srcId="{9751F360-40C6-4C73-AE6B-E38C97FBE497}" destId="{5C340A0F-4760-4E27-B430-2E585C2491C0}" srcOrd="1" destOrd="0" presId="urn:microsoft.com/office/officeart/2005/8/layout/lProcess2"/>
    <dgm:cxn modelId="{44E471BD-7133-4E67-A59E-B8FCF0F72560}" type="presParOf" srcId="{9751F360-40C6-4C73-AE6B-E38C97FBE497}" destId="{A7ACB974-31C1-400D-8D0C-022C390FCB33}" srcOrd="2" destOrd="0" presId="urn:microsoft.com/office/officeart/2005/8/layout/lProcess2"/>
    <dgm:cxn modelId="{00FACCD9-7439-42E7-AE08-F80345BE1021}" type="presParOf" srcId="{68FE9E4E-BE9C-4D4A-A291-C70FF9CC383D}" destId="{B213B31C-F6BB-48DC-A83F-F4F6E8A7980E}" srcOrd="3" destOrd="0" presId="urn:microsoft.com/office/officeart/2005/8/layout/lProcess2"/>
    <dgm:cxn modelId="{1B3FAA9E-F87B-4D27-A02A-E255233AF6F1}" type="presParOf" srcId="{68FE9E4E-BE9C-4D4A-A291-C70FF9CC383D}" destId="{EA977D9B-607F-4113-B81D-028959FE28D4}" srcOrd="4" destOrd="0" presId="urn:microsoft.com/office/officeart/2005/8/layout/lProcess2"/>
    <dgm:cxn modelId="{62E4E3CD-C83C-4F7D-A044-C687EA2D3D8E}" type="presParOf" srcId="{EA977D9B-607F-4113-B81D-028959FE28D4}" destId="{B4507452-CCD9-45D4-A2F2-34FCB11DAD22}" srcOrd="0" destOrd="0" presId="urn:microsoft.com/office/officeart/2005/8/layout/lProcess2"/>
    <dgm:cxn modelId="{EDC7A68E-734C-4780-8E35-049A10B17A27}" type="presParOf" srcId="{EA977D9B-607F-4113-B81D-028959FE28D4}" destId="{12B63093-6144-43AD-A46E-BE8483C6BB4F}" srcOrd="1" destOrd="0" presId="urn:microsoft.com/office/officeart/2005/8/layout/lProcess2"/>
    <dgm:cxn modelId="{D0181580-F042-45C8-BAC0-610FE79838E9}" type="presParOf" srcId="{EA977D9B-607F-4113-B81D-028959FE28D4}" destId="{3609EBC9-2F93-4AA5-B1FD-FE33297AC952}" srcOrd="2" destOrd="0" presId="urn:microsoft.com/office/officeart/2005/8/layout/lProcess2"/>
    <dgm:cxn modelId="{9B9E8EEA-9B1C-4899-8FC4-DEF4847A4402}" type="presParOf" srcId="{3609EBC9-2F93-4AA5-B1FD-FE33297AC952}" destId="{DF2964A1-63A8-4DDF-A4D8-B91C28A52B13}" srcOrd="0" destOrd="0" presId="urn:microsoft.com/office/officeart/2005/8/layout/lProcess2"/>
    <dgm:cxn modelId="{4382043D-2BD1-4421-8550-3DE7E5111971}" type="presParOf" srcId="{DF2964A1-63A8-4DDF-A4D8-B91C28A52B13}" destId="{23E1D061-0B40-4982-AFAE-8890E1B805DD}" srcOrd="0" destOrd="0" presId="urn:microsoft.com/office/officeart/2005/8/layout/lProcess2"/>
    <dgm:cxn modelId="{DED41DA7-049A-4288-9DC4-DC15482B223E}" type="presParOf" srcId="{DF2964A1-63A8-4DDF-A4D8-B91C28A52B13}" destId="{AA76CC36-2596-416B-9BC8-B70A5A381E3B}" srcOrd="1" destOrd="0" presId="urn:microsoft.com/office/officeart/2005/8/layout/lProcess2"/>
    <dgm:cxn modelId="{5695E9F9-1B65-4789-8A5B-8773B994E44E}" type="presParOf" srcId="{DF2964A1-63A8-4DDF-A4D8-B91C28A52B13}" destId="{AD2D93CB-70AC-4954-94CE-8EDBE7BA15E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03D2A-4102-E947-98F5-503CE2E2D158}">
      <dsp:nvSpPr>
        <dsp:cNvPr id="0" name=""/>
        <dsp:cNvSpPr/>
      </dsp:nvSpPr>
      <dsp:spPr>
        <a:xfrm>
          <a:off x="0" y="0"/>
          <a:ext cx="8909537" cy="1222373"/>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0" kern="1200" noProof="0">
              <a:solidFill>
                <a:schemeClr val="tx1">
                  <a:lumMod val="50000"/>
                  <a:lumOff val="50000"/>
                </a:schemeClr>
              </a:solidFill>
            </a:rPr>
            <a:t>ES savienojamības mērķiem atbilstoša </a:t>
          </a:r>
          <a:r>
            <a:rPr lang="lv-LV" sz="2000" b="0" kern="1200" noProof="0"/>
            <a:t>platjoslas elektronisko sakaru tīkla izveidošana, attīstot “vidējās jūdzes” un “pēdējās jūdzes” elektronisko sakaru tīklu infrastruktūru </a:t>
          </a:r>
          <a:r>
            <a:rPr lang="lv-LV" sz="2000" kern="1200" noProof="0"/>
            <a:t>…</a:t>
          </a:r>
          <a:r>
            <a:rPr lang="lv-LV" sz="2000" kern="1200" noProof="0">
              <a:solidFill>
                <a:schemeClr val="tx1">
                  <a:lumMod val="50000"/>
                  <a:lumOff val="50000"/>
                </a:schemeClr>
              </a:solidFill>
            </a:rPr>
            <a:t> [315]  </a:t>
          </a:r>
        </a:p>
      </dsp:txBody>
      <dsp:txXfrm>
        <a:off x="1904144" y="0"/>
        <a:ext cx="7005392" cy="1222373"/>
      </dsp:txXfrm>
    </dsp:sp>
    <dsp:sp modelId="{A1A86407-9E2D-A24F-9657-FE8AE1B2EAED}">
      <dsp:nvSpPr>
        <dsp:cNvPr id="0" name=""/>
        <dsp:cNvSpPr/>
      </dsp:nvSpPr>
      <dsp:spPr>
        <a:xfrm>
          <a:off x="753469" y="184646"/>
          <a:ext cx="820122" cy="977898"/>
        </a:xfrm>
        <a:prstGeom prst="roundRect">
          <a:avLst>
            <a:gd name="adj" fmla="val 1000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BFA0B1-3D02-C147-B98B-A932CCBDE096}">
      <dsp:nvSpPr>
        <dsp:cNvPr id="0" name=""/>
        <dsp:cNvSpPr/>
      </dsp:nvSpPr>
      <dsp:spPr>
        <a:xfrm>
          <a:off x="0" y="1344610"/>
          <a:ext cx="8909537" cy="1222373"/>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0" kern="1200" noProof="0"/>
            <a:t>Mūsdienu tehnoloģiju un racionālas, resursu efektīvas, </a:t>
          </a:r>
          <a:r>
            <a:rPr lang="lv-LV" sz="2000" b="0" kern="1200" noProof="0" err="1"/>
            <a:t>lietotājorientētas</a:t>
          </a:r>
          <a:r>
            <a:rPr lang="lv-LV" sz="2000" b="0" kern="1200" noProof="0"/>
            <a:t> un atvērtas pārvaldības ieviešana</a:t>
          </a:r>
          <a:r>
            <a:rPr lang="lv-LV" sz="2000" b="0" kern="1200" noProof="0">
              <a:solidFill>
                <a:schemeClr val="tx1">
                  <a:lumMod val="50000"/>
                  <a:lumOff val="50000"/>
                </a:schemeClr>
              </a:solidFill>
            </a:rPr>
            <a:t>, lai  kvalitatīvi nodrošinātu publiskos pakalpojumus, ievērojot “primāri digitāls”, </a:t>
          </a:r>
          <a:r>
            <a:rPr lang="lv-LV" sz="2000" b="0" kern="1200" noProof="0" err="1">
              <a:solidFill>
                <a:schemeClr val="tx1">
                  <a:lumMod val="50000"/>
                  <a:lumOff val="50000"/>
                </a:schemeClr>
              </a:solidFill>
            </a:rPr>
            <a:t>proaktīvas</a:t>
          </a:r>
          <a:r>
            <a:rPr lang="lv-LV" sz="2000" b="0" kern="1200" noProof="0">
              <a:solidFill>
                <a:schemeClr val="tx1">
                  <a:lumMod val="50000"/>
                  <a:lumOff val="50000"/>
                </a:schemeClr>
              </a:solidFill>
            </a:rPr>
            <a:t> pakalpojumu sniegšanas un </a:t>
          </a:r>
          <a:r>
            <a:rPr lang="lv-LV" sz="2000" b="0" kern="1200" noProof="0" err="1">
              <a:solidFill>
                <a:schemeClr val="tx1">
                  <a:lumMod val="50000"/>
                  <a:lumOff val="50000"/>
                </a:schemeClr>
              </a:solidFill>
            </a:rPr>
            <a:t>vienreizes</a:t>
          </a:r>
          <a:r>
            <a:rPr lang="lv-LV" sz="2000" b="0" kern="1200" noProof="0">
              <a:solidFill>
                <a:schemeClr val="tx1">
                  <a:lumMod val="50000"/>
                  <a:lumOff val="50000"/>
                </a:schemeClr>
              </a:solidFill>
            </a:rPr>
            <a:t> principu</a:t>
          </a:r>
          <a:r>
            <a:rPr lang="lv-LV" sz="2000" kern="1200">
              <a:solidFill>
                <a:schemeClr val="tx1">
                  <a:lumMod val="50000"/>
                  <a:lumOff val="50000"/>
                </a:schemeClr>
              </a:solidFill>
            </a:rPr>
            <a:t>… </a:t>
          </a:r>
          <a:r>
            <a:rPr lang="en-US" sz="2000" kern="1200">
              <a:solidFill>
                <a:schemeClr val="tx1">
                  <a:lumMod val="50000"/>
                  <a:lumOff val="50000"/>
                </a:schemeClr>
              </a:solidFill>
            </a:rPr>
            <a:t>[316</a:t>
          </a:r>
          <a:r>
            <a:rPr lang="en-US" sz="1500" kern="1200">
              <a:solidFill>
                <a:schemeClr val="tx1">
                  <a:lumMod val="50000"/>
                  <a:lumOff val="50000"/>
                </a:schemeClr>
              </a:solidFill>
            </a:rPr>
            <a:t>]  </a:t>
          </a:r>
          <a:endParaRPr lang="en-LV" sz="1500" kern="1200">
            <a:solidFill>
              <a:schemeClr val="tx1">
                <a:lumMod val="50000"/>
                <a:lumOff val="50000"/>
              </a:schemeClr>
            </a:solidFill>
          </a:endParaRPr>
        </a:p>
      </dsp:txBody>
      <dsp:txXfrm>
        <a:off x="1904144" y="1344610"/>
        <a:ext cx="7005392" cy="1222373"/>
      </dsp:txXfrm>
    </dsp:sp>
    <dsp:sp modelId="{E13C774B-A558-BE45-B4ED-6B44F0CF548C}">
      <dsp:nvSpPr>
        <dsp:cNvPr id="0" name=""/>
        <dsp:cNvSpPr/>
      </dsp:nvSpPr>
      <dsp:spPr>
        <a:xfrm>
          <a:off x="753469" y="1499490"/>
          <a:ext cx="820122" cy="977898"/>
        </a:xfrm>
        <a:prstGeom prst="roundRect">
          <a:avLst>
            <a:gd name="adj" fmla="val 1000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EE830F-85F1-6E4A-A9A4-19B89168419D}">
      <dsp:nvSpPr>
        <dsp:cNvPr id="0" name=""/>
        <dsp:cNvSpPr/>
      </dsp:nvSpPr>
      <dsp:spPr>
        <a:xfrm>
          <a:off x="0" y="2689221"/>
          <a:ext cx="8909537" cy="1222373"/>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0" kern="1200" noProof="0"/>
            <a:t>Fiziskās un digitālās vides  pieejamības un </a:t>
          </a:r>
          <a:r>
            <a:rPr lang="lv-LV" sz="2000" b="0" kern="1200" noProof="0" err="1"/>
            <a:t>piekļūstamības</a:t>
          </a:r>
          <a:r>
            <a:rPr lang="lv-LV" sz="2000" b="0" kern="1200" noProof="0"/>
            <a:t> palielināšana valsts un pašvaldību infrastruktūrā, kā arī digitālo risinājumu izmantošanas veicināšana, paaugstinot iedzīvotāju digitālās prasmes, pilnveidojot  elektroniskās identifikācijas un drošas elektroniskās parakstīšanās sistēmu … </a:t>
          </a:r>
          <a:r>
            <a:rPr lang="en-US" sz="2000" kern="1200">
              <a:solidFill>
                <a:schemeClr val="tx1">
                  <a:lumMod val="50000"/>
                  <a:lumOff val="50000"/>
                </a:schemeClr>
              </a:solidFill>
            </a:rPr>
            <a:t>[317] </a:t>
          </a:r>
          <a:endParaRPr lang="en-LV" sz="2000" kern="1200">
            <a:solidFill>
              <a:schemeClr val="tx1">
                <a:lumMod val="50000"/>
                <a:lumOff val="50000"/>
              </a:schemeClr>
            </a:solidFill>
          </a:endParaRPr>
        </a:p>
      </dsp:txBody>
      <dsp:txXfrm>
        <a:off x="1904144" y="2689221"/>
        <a:ext cx="7005392" cy="1222373"/>
      </dsp:txXfrm>
    </dsp:sp>
    <dsp:sp modelId="{8925CFD8-AD4D-2943-A79C-FDF58252C8DC}">
      <dsp:nvSpPr>
        <dsp:cNvPr id="0" name=""/>
        <dsp:cNvSpPr/>
      </dsp:nvSpPr>
      <dsp:spPr>
        <a:xfrm>
          <a:off x="728477" y="2770553"/>
          <a:ext cx="870105" cy="1042127"/>
        </a:xfrm>
        <a:prstGeom prst="roundRect">
          <a:avLst>
            <a:gd name="adj" fmla="val 1000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EADB43E-CBC1-5543-8268-0BDEDEC97707}">
      <dsp:nvSpPr>
        <dsp:cNvPr id="0" name=""/>
        <dsp:cNvSpPr/>
      </dsp:nvSpPr>
      <dsp:spPr>
        <a:xfrm>
          <a:off x="0" y="4035983"/>
          <a:ext cx="8909537" cy="1222373"/>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0" kern="1200" noProof="0" err="1">
              <a:solidFill>
                <a:schemeClr val="tx1"/>
              </a:solidFill>
            </a:rPr>
            <a:t>Kiberdrošibas</a:t>
          </a:r>
          <a:r>
            <a:rPr lang="lv-LV" sz="2000" b="0" kern="1200" noProof="0">
              <a:solidFill>
                <a:schemeClr val="tx1"/>
              </a:solidFill>
            </a:rPr>
            <a:t> </a:t>
          </a:r>
          <a:r>
            <a:rPr lang="lv-LV" sz="2000" b="0" kern="1200" noProof="0" err="1">
              <a:solidFill>
                <a:schemeClr val="tx1"/>
              </a:solidFill>
            </a:rPr>
            <a:t>pratības</a:t>
          </a:r>
          <a:r>
            <a:rPr lang="lv-LV" sz="2000" b="0" kern="1200" noProof="0">
              <a:solidFill>
                <a:schemeClr val="tx1"/>
              </a:solidFill>
            </a:rPr>
            <a:t> stiprināšana sabiedrībā, </a:t>
          </a:r>
          <a:r>
            <a:rPr lang="lv-LV" sz="2000" b="0" kern="1200" noProof="0" err="1">
              <a:solidFill>
                <a:schemeClr val="tx1"/>
              </a:solidFill>
              <a:ea typeface="+mn-lt"/>
              <a:cs typeface="+mn-lt"/>
            </a:rPr>
            <a:t>kiberdrošība</a:t>
          </a:r>
          <a:r>
            <a:rPr lang="lv-LV" sz="2000" b="0" kern="1200" noProof="0">
              <a:solidFill>
                <a:schemeClr val="tx1"/>
              </a:solidFill>
              <a:ea typeface="+mn-lt"/>
              <a:cs typeface="+mn-lt"/>
            </a:rPr>
            <a:t> visā </a:t>
          </a:r>
          <a:r>
            <a:rPr lang="lv-LV" sz="2000" b="0" kern="1200" noProof="0">
              <a:solidFill>
                <a:schemeClr val="tx1"/>
              </a:solidFill>
            </a:rPr>
            <a:t>valsts sistēmu, platformu un pakalpojumu</a:t>
          </a:r>
          <a:r>
            <a:rPr lang="lv-LV" sz="2000" b="0" kern="1200" noProof="0">
              <a:solidFill>
                <a:schemeClr val="tx1"/>
              </a:solidFill>
              <a:ea typeface="+mn-lt"/>
              <a:cs typeface="+mn-lt"/>
            </a:rPr>
            <a:t> dzīvescikla laikā</a:t>
          </a:r>
          <a:r>
            <a:rPr lang="lv-LV" sz="2000" kern="1200" noProof="0">
              <a:solidFill>
                <a:schemeClr val="tx2"/>
              </a:solidFill>
              <a:ea typeface="+mn-lt"/>
              <a:cs typeface="+mn-lt"/>
            </a:rPr>
            <a:t>, lai nepārtrauktību, integritāti un datu aizsardzību.</a:t>
          </a:r>
          <a:r>
            <a:rPr lang="lv-LV" sz="2000" kern="1200" noProof="0">
              <a:solidFill>
                <a:schemeClr val="tx2"/>
              </a:solidFill>
            </a:rPr>
            <a:t> </a:t>
          </a:r>
          <a:r>
            <a:rPr lang="lv-LV" sz="2000" kern="1200" noProof="0" err="1">
              <a:solidFill>
                <a:schemeClr val="tx2"/>
              </a:solidFill>
            </a:rPr>
            <a:t>Kiberdrošības</a:t>
          </a:r>
          <a:r>
            <a:rPr lang="lv-LV" sz="2000" kern="1200" noProof="0">
              <a:solidFill>
                <a:schemeClr val="tx2"/>
              </a:solidFill>
            </a:rPr>
            <a:t> novērtējums</a:t>
          </a:r>
          <a:r>
            <a:rPr lang="lv-LV" sz="1400" kern="1200" noProof="0">
              <a:solidFill>
                <a:schemeClr val="tx2"/>
              </a:solidFill>
            </a:rPr>
            <a:t>. </a:t>
          </a:r>
        </a:p>
      </dsp:txBody>
      <dsp:txXfrm>
        <a:off x="1904144" y="4035983"/>
        <a:ext cx="7005392" cy="1222373"/>
      </dsp:txXfrm>
    </dsp:sp>
    <dsp:sp modelId="{C7AEB2B1-4846-3A4D-B3AD-C5C26D8BA937}">
      <dsp:nvSpPr>
        <dsp:cNvPr id="0" name=""/>
        <dsp:cNvSpPr/>
      </dsp:nvSpPr>
      <dsp:spPr>
        <a:xfrm>
          <a:off x="753469" y="4184467"/>
          <a:ext cx="770122" cy="977898"/>
        </a:xfrm>
        <a:prstGeom prst="roundRect">
          <a:avLst>
            <a:gd name="adj" fmla="val 1000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BB8C-AD2C-A14A-A27B-2032DD995470}">
      <dsp:nvSpPr>
        <dsp:cNvPr id="0" name=""/>
        <dsp:cNvSpPr/>
      </dsp:nvSpPr>
      <dsp:spPr>
        <a:xfrm>
          <a:off x="3012" y="613799"/>
          <a:ext cx="1811635" cy="724654"/>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lv-LV" sz="1800" b="0" i="0" u="none" kern="1200">
              <a:latin typeface="Calibri"/>
              <a:cs typeface="Calibri"/>
            </a:rPr>
            <a:t>Valsts pārvaldes digitālā transformācija</a:t>
          </a:r>
        </a:p>
      </dsp:txBody>
      <dsp:txXfrm>
        <a:off x="3012" y="613799"/>
        <a:ext cx="1811635" cy="724654"/>
      </dsp:txXfrm>
    </dsp:sp>
    <dsp:sp modelId="{AEC3EAF8-0223-1D41-939E-AEC91A1F7D06}">
      <dsp:nvSpPr>
        <dsp:cNvPr id="0" name=""/>
        <dsp:cNvSpPr/>
      </dsp:nvSpPr>
      <dsp:spPr>
        <a:xfrm>
          <a:off x="13955" y="1449946"/>
          <a:ext cx="1811635" cy="7821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lv-LV" sz="1800" b="0" i="0" u="none" kern="1200">
              <a:latin typeface="Calibri" panose="020F0502020204030204" pitchFamily="34" charset="0"/>
              <a:cs typeface="Calibri" panose="020F0502020204030204" pitchFamily="34" charset="0"/>
            </a:rPr>
            <a:t>128 M</a:t>
          </a:r>
          <a:endParaRPr lang="en-GB" sz="1800" kern="1200">
            <a:latin typeface="Calibri" panose="020F0502020204030204" pitchFamily="34" charset="0"/>
            <a:cs typeface="Calibri" panose="020F0502020204030204" pitchFamily="34" charset="0"/>
          </a:endParaRPr>
        </a:p>
      </dsp:txBody>
      <dsp:txXfrm>
        <a:off x="13955" y="1449946"/>
        <a:ext cx="1811635" cy="782183"/>
      </dsp:txXfrm>
    </dsp:sp>
    <dsp:sp modelId="{F6F0A670-62B5-9049-AC9E-A99D8F6FCE01}">
      <dsp:nvSpPr>
        <dsp:cNvPr id="0" name=""/>
        <dsp:cNvSpPr/>
      </dsp:nvSpPr>
      <dsp:spPr>
        <a:xfrm>
          <a:off x="2068276" y="613799"/>
          <a:ext cx="1811635" cy="724654"/>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lv-LV" sz="1800" b="0" i="0" u="none" kern="1200">
              <a:latin typeface="Calibri"/>
              <a:cs typeface="Calibri"/>
            </a:rPr>
            <a:t>Uzņēmumu digitalizācija un inovācijas </a:t>
          </a:r>
        </a:p>
      </dsp:txBody>
      <dsp:txXfrm>
        <a:off x="2068276" y="613799"/>
        <a:ext cx="1811635" cy="724654"/>
      </dsp:txXfrm>
    </dsp:sp>
    <dsp:sp modelId="{A6CD905B-5722-6941-B48A-EA6C5FEE28DD}">
      <dsp:nvSpPr>
        <dsp:cNvPr id="0" name=""/>
        <dsp:cNvSpPr/>
      </dsp:nvSpPr>
      <dsp:spPr>
        <a:xfrm>
          <a:off x="2079219" y="1449946"/>
          <a:ext cx="1811635" cy="7821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lv-LV" sz="1800" b="0" i="0" u="none" kern="1200">
              <a:latin typeface="Calibri" panose="020F0502020204030204" pitchFamily="34" charset="0"/>
              <a:cs typeface="Calibri" panose="020F0502020204030204" pitchFamily="34" charset="0"/>
            </a:rPr>
            <a:t>125 M</a:t>
          </a:r>
          <a:endParaRPr lang="en-LV" sz="1800" b="0" i="0" u="none" kern="1200">
            <a:latin typeface="Calibri" panose="020F0502020204030204" pitchFamily="34" charset="0"/>
            <a:cs typeface="Calibri" panose="020F0502020204030204" pitchFamily="34" charset="0"/>
          </a:endParaRPr>
        </a:p>
      </dsp:txBody>
      <dsp:txXfrm>
        <a:off x="2079219" y="1449946"/>
        <a:ext cx="1811635" cy="782183"/>
      </dsp:txXfrm>
    </dsp:sp>
    <dsp:sp modelId="{672502F3-A11D-A146-B047-EC4A7028E9A6}">
      <dsp:nvSpPr>
        <dsp:cNvPr id="0" name=""/>
        <dsp:cNvSpPr/>
      </dsp:nvSpPr>
      <dsp:spPr>
        <a:xfrm>
          <a:off x="4133540" y="613799"/>
          <a:ext cx="1811635" cy="724654"/>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lv-LV" sz="1800" b="0" i="0" u="none" kern="1200">
              <a:latin typeface="Calibri"/>
              <a:cs typeface="Calibri"/>
            </a:rPr>
            <a:t>Digitālās prasmes</a:t>
          </a:r>
        </a:p>
      </dsp:txBody>
      <dsp:txXfrm>
        <a:off x="4133540" y="613799"/>
        <a:ext cx="1811635" cy="724654"/>
      </dsp:txXfrm>
    </dsp:sp>
    <dsp:sp modelId="{835BDF18-6B21-1C4E-9E8B-12D6F586C8DE}">
      <dsp:nvSpPr>
        <dsp:cNvPr id="0" name=""/>
        <dsp:cNvSpPr/>
      </dsp:nvSpPr>
      <dsp:spPr>
        <a:xfrm>
          <a:off x="4144483" y="1449946"/>
          <a:ext cx="1811635" cy="7821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lv-LV" sz="1800" b="0" i="0" u="none" kern="1200">
              <a:latin typeface="Calibri"/>
              <a:cs typeface="Calibri"/>
            </a:rPr>
            <a:t>95 M</a:t>
          </a:r>
          <a:endParaRPr lang="en-LV" sz="1800" b="0" i="0" u="none" kern="1200">
            <a:latin typeface="Calibri"/>
            <a:cs typeface="Calibri"/>
          </a:endParaRPr>
        </a:p>
      </dsp:txBody>
      <dsp:txXfrm>
        <a:off x="4144483" y="1449946"/>
        <a:ext cx="1811635" cy="782183"/>
      </dsp:txXfrm>
    </dsp:sp>
    <dsp:sp modelId="{42B623A2-A968-B747-8E14-EBD2C912A5C0}">
      <dsp:nvSpPr>
        <dsp:cNvPr id="0" name=""/>
        <dsp:cNvSpPr/>
      </dsp:nvSpPr>
      <dsp:spPr>
        <a:xfrm>
          <a:off x="6198805" y="613799"/>
          <a:ext cx="1811635" cy="724654"/>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lv-LV" sz="1800" b="0" i="0" u="none" kern="1200">
              <a:latin typeface="Calibri"/>
              <a:cs typeface="Calibri"/>
            </a:rPr>
            <a:t>Telco (5G) +“pēdējā jūdze”</a:t>
          </a:r>
          <a:endParaRPr lang="en-LV" sz="1800" b="0" i="0" u="none" kern="1200">
            <a:latin typeface="Calibri"/>
            <a:cs typeface="Calibri"/>
          </a:endParaRPr>
        </a:p>
      </dsp:txBody>
      <dsp:txXfrm>
        <a:off x="6198805" y="613799"/>
        <a:ext cx="1811635" cy="724654"/>
      </dsp:txXfrm>
    </dsp:sp>
    <dsp:sp modelId="{7A0C1B18-BDE2-6049-9D39-7A0FE066E6E3}">
      <dsp:nvSpPr>
        <dsp:cNvPr id="0" name=""/>
        <dsp:cNvSpPr/>
      </dsp:nvSpPr>
      <dsp:spPr>
        <a:xfrm>
          <a:off x="6201812" y="1449946"/>
          <a:ext cx="1811635" cy="7821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lv-LV" sz="1800" b="0" i="0" u="none" kern="1200">
              <a:latin typeface="Calibri"/>
              <a:cs typeface="Calibri"/>
            </a:rPr>
            <a:t>16,5 M</a:t>
          </a:r>
          <a:endParaRPr lang="en-LV" sz="1800" b="0" i="0" u="none" kern="1200">
            <a:latin typeface="Calibri"/>
            <a:cs typeface="Calibri"/>
          </a:endParaRPr>
        </a:p>
      </dsp:txBody>
      <dsp:txXfrm>
        <a:off x="6201812" y="1449946"/>
        <a:ext cx="1811635" cy="782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907AC-DEB5-4224-AD7B-04D0CC466E04}">
      <dsp:nvSpPr>
        <dsp:cNvPr id="0" name=""/>
        <dsp:cNvSpPr/>
      </dsp:nvSpPr>
      <dsp:spPr>
        <a:xfrm>
          <a:off x="1283" y="0"/>
          <a:ext cx="3337470" cy="3892938"/>
        </a:xfrm>
        <a:prstGeom prst="roundRect">
          <a:avLst>
            <a:gd name="adj" fmla="val 10000"/>
          </a:avLst>
        </a:prstGeom>
        <a:solidFill>
          <a:srgbClr val="003478">
            <a:alpha val="22745"/>
          </a:srgbClr>
        </a:solidFill>
        <a:ln>
          <a:solidFill>
            <a:schemeClr val="accent2">
              <a:lumMod val="20000"/>
              <a:lumOff val="80000"/>
            </a:schemeClr>
          </a:solid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mj-lt"/>
            <a:buNone/>
          </a:pPr>
          <a:r>
            <a:rPr lang="lv-LV" sz="2300" b="0" kern="1200"/>
            <a:t>Valsts pārvaldes un pakalpojumu digitālā transformācija</a:t>
          </a:r>
        </a:p>
      </dsp:txBody>
      <dsp:txXfrm>
        <a:off x="1283" y="0"/>
        <a:ext cx="3337470" cy="1167881"/>
      </dsp:txXfrm>
    </dsp:sp>
    <dsp:sp modelId="{B575048A-A454-467C-A8E1-8AA2DABB5F06}">
      <dsp:nvSpPr>
        <dsp:cNvPr id="0" name=""/>
        <dsp:cNvSpPr/>
      </dsp:nvSpPr>
      <dsp:spPr>
        <a:xfrm>
          <a:off x="335030" y="1831165"/>
          <a:ext cx="2669976" cy="1203842"/>
        </a:xfrm>
        <a:prstGeom prst="roundRect">
          <a:avLst>
            <a:gd name="adj" fmla="val 10000"/>
          </a:avLst>
        </a:prstGeom>
        <a:solidFill>
          <a:schemeClr val="lt1">
            <a:hueOff val="0"/>
            <a:satOff val="0"/>
            <a:lumOff val="0"/>
            <a:alphaOff val="0"/>
          </a:schemeClr>
        </a:solidFill>
        <a:ln w="12700" cap="flat" cmpd="sng" algn="ctr">
          <a:solidFill>
            <a:srgbClr val="0034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Font typeface="+mj-lt"/>
            <a:buNone/>
          </a:pPr>
          <a:r>
            <a:rPr lang="lv-LV" sz="2000" kern="1200">
              <a:latin typeface="Calibri Light" panose="020F0302020204030204"/>
            </a:rPr>
            <a:t>2.1.1.1.i. Valsts</a:t>
          </a:r>
          <a:r>
            <a:rPr lang="lv-LV" sz="2000" kern="1200"/>
            <a:t> procesu un pakalpojumu modernizācija </a:t>
          </a:r>
          <a:endParaRPr lang="lv-LV" sz="2000" b="0" kern="1200"/>
        </a:p>
      </dsp:txBody>
      <dsp:txXfrm>
        <a:off x="370289" y="1866424"/>
        <a:ext cx="2599458" cy="1133324"/>
      </dsp:txXfrm>
    </dsp:sp>
    <dsp:sp modelId="{1590D0EA-4AB6-4F1F-B8EB-636E65A3E563}">
      <dsp:nvSpPr>
        <dsp:cNvPr id="0" name=""/>
        <dsp:cNvSpPr/>
      </dsp:nvSpPr>
      <dsp:spPr>
        <a:xfrm>
          <a:off x="3589064" y="0"/>
          <a:ext cx="3337470" cy="3892938"/>
        </a:xfrm>
        <a:prstGeom prst="roundRect">
          <a:avLst>
            <a:gd name="adj" fmla="val 10000"/>
          </a:avLst>
        </a:prstGeom>
        <a:solidFill>
          <a:srgbClr val="003478">
            <a:alpha val="22745"/>
          </a:srgbClr>
        </a:solidFill>
        <a:ln>
          <a:solidFill>
            <a:srgbClr val="8AB833">
              <a:lumMod val="20000"/>
              <a:lumOff val="80000"/>
            </a:srgbClr>
          </a:solid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mj-lt"/>
            <a:buNone/>
          </a:pPr>
          <a:r>
            <a:rPr lang="lv-LV" sz="2300" b="0" kern="1200">
              <a:solidFill>
                <a:prstClr val="black">
                  <a:hueOff val="0"/>
                  <a:satOff val="0"/>
                  <a:lumOff val="0"/>
                  <a:alphaOff val="0"/>
                </a:prstClr>
              </a:solidFill>
              <a:latin typeface="Calibri" panose="020F0502020204030204"/>
              <a:ea typeface="+mn-ea"/>
              <a:cs typeface="+mn-cs"/>
            </a:rPr>
            <a:t>Valsts IKT resursu efektivitāte un </a:t>
          </a:r>
          <a:r>
            <a:rPr lang="lv-LV" sz="2300" b="0" kern="1200" err="1">
              <a:solidFill>
                <a:prstClr val="black">
                  <a:hueOff val="0"/>
                  <a:satOff val="0"/>
                  <a:lumOff val="0"/>
                  <a:alphaOff val="0"/>
                </a:prstClr>
              </a:solidFill>
              <a:latin typeface="Calibri" panose="020F0502020204030204"/>
              <a:ea typeface="+mn-ea"/>
              <a:cs typeface="+mn-cs"/>
            </a:rPr>
            <a:t>sadarbspēja</a:t>
          </a:r>
          <a:endParaRPr lang="lv-LV" sz="2300" b="0" kern="1200">
            <a:solidFill>
              <a:prstClr val="black">
                <a:hueOff val="0"/>
                <a:satOff val="0"/>
                <a:lumOff val="0"/>
                <a:alphaOff val="0"/>
              </a:prstClr>
            </a:solidFill>
            <a:latin typeface="Calibri" panose="020F0502020204030204"/>
            <a:ea typeface="+mn-ea"/>
            <a:cs typeface="+mn-cs"/>
          </a:endParaRPr>
        </a:p>
      </dsp:txBody>
      <dsp:txXfrm>
        <a:off x="3589064" y="0"/>
        <a:ext cx="3337470" cy="1167881"/>
      </dsp:txXfrm>
    </dsp:sp>
    <dsp:sp modelId="{31DA654E-25B3-4EE1-AD6A-173D84A5E81E}">
      <dsp:nvSpPr>
        <dsp:cNvPr id="0" name=""/>
        <dsp:cNvSpPr/>
      </dsp:nvSpPr>
      <dsp:spPr>
        <a:xfrm>
          <a:off x="3922811" y="1169021"/>
          <a:ext cx="2669976" cy="1173774"/>
        </a:xfrm>
        <a:prstGeom prst="roundRect">
          <a:avLst>
            <a:gd name="adj" fmla="val 10000"/>
          </a:avLst>
        </a:prstGeom>
        <a:solidFill>
          <a:prstClr val="white">
            <a:hueOff val="0"/>
            <a:satOff val="0"/>
            <a:lumOff val="0"/>
            <a:alphaOff val="0"/>
          </a:prstClr>
        </a:solidFill>
        <a:ln w="12700" cap="flat" cmpd="sng" algn="ctr">
          <a:solidFill>
            <a:srgbClr val="0034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89000" rtl="0">
            <a:lnSpc>
              <a:spcPct val="90000"/>
            </a:lnSpc>
            <a:spcBef>
              <a:spcPct val="0"/>
            </a:spcBef>
            <a:spcAft>
              <a:spcPct val="35000"/>
            </a:spcAft>
            <a:buFont typeface="+mj-lt"/>
            <a:buNone/>
          </a:pPr>
          <a:r>
            <a:rPr lang="lv-LV" sz="2000" kern="1200">
              <a:latin typeface="Calibri Light" panose="020F0302020204030204"/>
            </a:rPr>
            <a:t>2.1.2.1.i. Pārvaldes</a:t>
          </a:r>
          <a:r>
            <a:rPr lang="lv-LV" sz="2000" kern="1200"/>
            <a:t> </a:t>
          </a:r>
          <a:r>
            <a:rPr lang="lv-LV" sz="2000" kern="1200">
              <a:latin typeface="Calibri Light" panose="020F0302020204030204"/>
            </a:rPr>
            <a:t>(t.sk. pašvaldību) centralizētās</a:t>
          </a:r>
          <a:r>
            <a:rPr lang="lv-LV" sz="2000" kern="1200"/>
            <a:t> platformas un sistēmas</a:t>
          </a:r>
          <a:r>
            <a:rPr lang="lv-LV" sz="2000" kern="1200">
              <a:latin typeface="Calibri Light" panose="020F0302020204030204"/>
            </a:rPr>
            <a:t>      </a:t>
          </a:r>
          <a:endParaRPr lang="lv-LV" sz="2000" b="0" kern="1200"/>
        </a:p>
      </dsp:txBody>
      <dsp:txXfrm>
        <a:off x="3957190" y="1203400"/>
        <a:ext cx="2601218" cy="1105016"/>
      </dsp:txXfrm>
    </dsp:sp>
    <dsp:sp modelId="{A7ACB974-31C1-400D-8D0C-022C390FCB33}">
      <dsp:nvSpPr>
        <dsp:cNvPr id="0" name=""/>
        <dsp:cNvSpPr/>
      </dsp:nvSpPr>
      <dsp:spPr>
        <a:xfrm>
          <a:off x="3922811" y="2523376"/>
          <a:ext cx="2669976" cy="1173774"/>
        </a:xfrm>
        <a:prstGeom prst="roundRect">
          <a:avLst>
            <a:gd name="adj" fmla="val 10000"/>
          </a:avLst>
        </a:prstGeom>
        <a:solidFill>
          <a:prstClr val="white">
            <a:hueOff val="0"/>
            <a:satOff val="0"/>
            <a:lumOff val="0"/>
            <a:alphaOff val="0"/>
          </a:prstClr>
        </a:solidFill>
        <a:ln w="12700" cap="flat" cmpd="sng" algn="ctr">
          <a:solidFill>
            <a:srgbClr val="0034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2.1.2.2.i. Skaitļošanas resursu konsolidācija, Valsts datu apstrādes (</a:t>
          </a:r>
          <a:r>
            <a:rPr lang="lv-LV" sz="2000" kern="1200" err="1">
              <a:solidFill>
                <a:prstClr val="black">
                  <a:hueOff val="0"/>
                  <a:satOff val="0"/>
                  <a:lumOff val="0"/>
                  <a:alphaOff val="0"/>
                </a:prstClr>
              </a:solidFill>
              <a:latin typeface="Calibri Light" panose="020F0302020204030204"/>
              <a:ea typeface="+mn-ea"/>
              <a:cs typeface="+mn-cs"/>
            </a:rPr>
            <a:t>federētais</a:t>
          </a:r>
          <a:r>
            <a:rPr lang="lv-LV" sz="2000" kern="1200">
              <a:solidFill>
                <a:prstClr val="black">
                  <a:hueOff val="0"/>
                  <a:satOff val="0"/>
                  <a:lumOff val="0"/>
                  <a:alphaOff val="0"/>
                </a:prstClr>
              </a:solidFill>
              <a:latin typeface="Calibri Light" panose="020F0302020204030204"/>
              <a:ea typeface="+mn-ea"/>
              <a:cs typeface="+mn-cs"/>
            </a:rPr>
            <a:t>) mākonis </a:t>
          </a:r>
        </a:p>
      </dsp:txBody>
      <dsp:txXfrm>
        <a:off x="3957190" y="2557755"/>
        <a:ext cx="2601218" cy="1105016"/>
      </dsp:txXfrm>
    </dsp:sp>
    <dsp:sp modelId="{B4507452-CCD9-45D4-A2F2-34FCB11DAD22}">
      <dsp:nvSpPr>
        <dsp:cNvPr id="0" name=""/>
        <dsp:cNvSpPr/>
      </dsp:nvSpPr>
      <dsp:spPr>
        <a:xfrm>
          <a:off x="7176845" y="0"/>
          <a:ext cx="3337470" cy="3892938"/>
        </a:xfrm>
        <a:prstGeom prst="roundRect">
          <a:avLst>
            <a:gd name="adj" fmla="val 10000"/>
          </a:avLst>
        </a:prstGeom>
        <a:solidFill>
          <a:srgbClr val="003478">
            <a:alpha val="22745"/>
          </a:srgbClr>
        </a:solidFill>
        <a:ln>
          <a:solidFill>
            <a:srgbClr val="8AB833">
              <a:lumMod val="20000"/>
              <a:lumOff val="80000"/>
            </a:srgbClr>
          </a:solid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Font typeface="+mj-lt"/>
            <a:buNone/>
          </a:pPr>
          <a:r>
            <a:rPr lang="lv-LV" sz="2300" b="0" kern="1200">
              <a:solidFill>
                <a:prstClr val="black">
                  <a:hueOff val="0"/>
                  <a:satOff val="0"/>
                  <a:lumOff val="0"/>
                  <a:alphaOff val="0"/>
                </a:prstClr>
              </a:solidFill>
              <a:latin typeface="Calibri" panose="020F0502020204030204"/>
              <a:ea typeface="+mn-ea"/>
              <a:cs typeface="+mn-cs"/>
            </a:rPr>
            <a:t>Tautsaimniecības datu un datu pakalpojumi attīstība</a:t>
          </a:r>
        </a:p>
      </dsp:txBody>
      <dsp:txXfrm>
        <a:off x="7176845" y="0"/>
        <a:ext cx="3337470" cy="1167881"/>
      </dsp:txXfrm>
    </dsp:sp>
    <dsp:sp modelId="{23E1D061-0B40-4982-AFAE-8890E1B805DD}">
      <dsp:nvSpPr>
        <dsp:cNvPr id="0" name=""/>
        <dsp:cNvSpPr/>
      </dsp:nvSpPr>
      <dsp:spPr>
        <a:xfrm>
          <a:off x="7510592" y="1169021"/>
          <a:ext cx="2669976" cy="1173774"/>
        </a:xfrm>
        <a:prstGeom prst="roundRect">
          <a:avLst>
            <a:gd name="adj" fmla="val 10000"/>
          </a:avLst>
        </a:prstGeom>
        <a:solidFill>
          <a:prstClr val="white">
            <a:hueOff val="0"/>
            <a:satOff val="0"/>
            <a:lumOff val="0"/>
            <a:alphaOff val="0"/>
          </a:prstClr>
        </a:solidFill>
        <a:ln w="12700" cap="flat" cmpd="sng" algn="ctr">
          <a:solidFill>
            <a:srgbClr val="0034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2.1.3.1.i. Nacionālā datu koplietošanas platforma</a:t>
          </a:r>
        </a:p>
      </dsp:txBody>
      <dsp:txXfrm>
        <a:off x="7544971" y="1203400"/>
        <a:ext cx="2601218" cy="1105016"/>
      </dsp:txXfrm>
    </dsp:sp>
    <dsp:sp modelId="{AD2D93CB-70AC-4954-94CE-8EDBE7BA15E0}">
      <dsp:nvSpPr>
        <dsp:cNvPr id="0" name=""/>
        <dsp:cNvSpPr/>
      </dsp:nvSpPr>
      <dsp:spPr>
        <a:xfrm>
          <a:off x="7510592" y="2523376"/>
          <a:ext cx="2669976" cy="1173774"/>
        </a:xfrm>
        <a:prstGeom prst="roundRect">
          <a:avLst>
            <a:gd name="adj" fmla="val 10000"/>
          </a:avLst>
        </a:prstGeom>
        <a:solidFill>
          <a:prstClr val="white">
            <a:hueOff val="0"/>
            <a:satOff val="0"/>
            <a:lumOff val="0"/>
            <a:alphaOff val="0"/>
          </a:prstClr>
        </a:solidFill>
        <a:ln w="12700" cap="flat" cmpd="sng" algn="ctr">
          <a:solidFill>
            <a:srgbClr val="0034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89000" rtl="0">
            <a:lnSpc>
              <a:spcPct val="90000"/>
            </a:lnSpc>
            <a:spcBef>
              <a:spcPct val="0"/>
            </a:spcBef>
            <a:spcAft>
              <a:spcPct val="35000"/>
            </a:spcAft>
            <a:buFont typeface="+mj-lt"/>
            <a:buNone/>
          </a:pPr>
          <a:r>
            <a:rPr lang="lv-LV" sz="2000" kern="1200">
              <a:solidFill>
                <a:prstClr val="black">
                  <a:hueOff val="0"/>
                  <a:satOff val="0"/>
                  <a:lumOff val="0"/>
                  <a:alphaOff val="0"/>
                </a:prstClr>
              </a:solidFill>
              <a:latin typeface="Calibri Light" panose="020F0302020204030204"/>
              <a:ea typeface="+mn-ea"/>
              <a:cs typeface="+mn-cs"/>
            </a:rPr>
            <a:t>2.1.3.1.i. Datu pieejamība koplietošana un analītika</a:t>
          </a:r>
        </a:p>
      </dsp:txBody>
      <dsp:txXfrm>
        <a:off x="7544971" y="2557755"/>
        <a:ext cx="2601218" cy="110501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F34CF-3F2F-4788-9DAA-BD28D29167A9}" type="datetimeFigureOut">
              <a:rPr lang="lv-LV" smtClean="0"/>
              <a:t>15.02.2023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1DBFD-41EA-4C5F-993F-6D83156CAD08}" type="slidenum">
              <a:rPr lang="lv-LV" smtClean="0"/>
              <a:t>‹#›</a:t>
            </a:fld>
            <a:endParaRPr lang="lv-LV"/>
          </a:p>
        </p:txBody>
      </p:sp>
    </p:spTree>
    <p:extLst>
      <p:ext uri="{BB962C8B-B14F-4D97-AF65-F5344CB8AC3E}">
        <p14:creationId xmlns:p14="http://schemas.microsoft.com/office/powerpoint/2010/main" val="328612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3AB79-8A24-4094-AB0F-0C0A4994166A}"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26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cs typeface="Calibri"/>
            </a:endParaRPr>
          </a:p>
          <a:p>
            <a:r>
              <a:rPr lang="en-GB" sz="1200">
                <a:ea typeface="+mn-lt"/>
                <a:cs typeface="+mn-lt"/>
              </a:rPr>
              <a:t>[204]  </a:t>
            </a:r>
            <a:r>
              <a:rPr lang="en-GB" sz="1200" b="1" err="1">
                <a:ea typeface="+mn-lt"/>
                <a:cs typeface="+mn-lt"/>
              </a:rPr>
              <a:t>Digitālās</a:t>
            </a:r>
            <a:r>
              <a:rPr lang="en-GB" sz="1200" b="1">
                <a:ea typeface="+mn-lt"/>
                <a:cs typeface="+mn-lt"/>
              </a:rPr>
              <a:t> </a:t>
            </a:r>
            <a:r>
              <a:rPr lang="en-GB" sz="1200" b="1" err="1">
                <a:ea typeface="+mn-lt"/>
                <a:cs typeface="+mn-lt"/>
              </a:rPr>
              <a:t>transformācijas</a:t>
            </a:r>
            <a:r>
              <a:rPr lang="en-GB" sz="1200" b="1">
                <a:ea typeface="+mn-lt"/>
                <a:cs typeface="+mn-lt"/>
              </a:rPr>
              <a:t> (</a:t>
            </a:r>
            <a:r>
              <a:rPr lang="en-GB" sz="1200" b="1" err="1">
                <a:ea typeface="+mn-lt"/>
                <a:cs typeface="+mn-lt"/>
              </a:rPr>
              <a:t>digitalizācija</a:t>
            </a:r>
            <a:r>
              <a:rPr lang="en-GB" sz="1200" b="1">
                <a:ea typeface="+mn-lt"/>
                <a:cs typeface="+mn-lt"/>
              </a:rPr>
              <a:t>, </a:t>
            </a:r>
            <a:r>
              <a:rPr lang="en-GB" sz="1200" b="1" err="1">
                <a:ea typeface="+mn-lt"/>
                <a:cs typeface="+mn-lt"/>
              </a:rPr>
              <a:t>automatizācija</a:t>
            </a:r>
            <a:r>
              <a:rPr lang="en-GB" sz="1200" b="1">
                <a:ea typeface="+mn-lt"/>
                <a:cs typeface="+mn-lt"/>
              </a:rPr>
              <a:t>, </a:t>
            </a:r>
            <a:r>
              <a:rPr lang="en-GB" sz="1200" b="1" err="1">
                <a:ea typeface="+mn-lt"/>
                <a:cs typeface="+mn-lt"/>
              </a:rPr>
              <a:t>robotizācija</a:t>
            </a:r>
            <a:r>
              <a:rPr lang="en-GB" sz="1200" b="1">
                <a:ea typeface="+mn-lt"/>
                <a:cs typeface="+mn-lt"/>
              </a:rPr>
              <a:t>, </a:t>
            </a:r>
            <a:r>
              <a:rPr lang="en-GB" sz="1200" b="1" err="1">
                <a:ea typeface="+mn-lt"/>
                <a:cs typeface="+mn-lt"/>
              </a:rPr>
              <a:t>mākslīgais</a:t>
            </a:r>
            <a:r>
              <a:rPr lang="en-GB" sz="1200" b="1">
                <a:ea typeface="+mn-lt"/>
                <a:cs typeface="+mn-lt"/>
              </a:rPr>
              <a:t> </a:t>
            </a:r>
            <a:r>
              <a:rPr lang="en-GB" sz="1200" b="1" err="1">
                <a:ea typeface="+mn-lt"/>
                <a:cs typeface="+mn-lt"/>
              </a:rPr>
              <a:t>intelekts</a:t>
            </a:r>
            <a:r>
              <a:rPr lang="en-GB" sz="1200" b="1">
                <a:ea typeface="+mn-lt"/>
                <a:cs typeface="+mn-lt"/>
              </a:rPr>
              <a:t> u. c.) </a:t>
            </a:r>
            <a:r>
              <a:rPr lang="en-GB" sz="1200" b="1" err="1">
                <a:ea typeface="+mn-lt"/>
                <a:cs typeface="+mn-lt"/>
              </a:rPr>
              <a:t>sekmēšana</a:t>
            </a:r>
            <a:r>
              <a:rPr lang="en-GB" sz="1200" b="1">
                <a:ea typeface="+mn-lt"/>
                <a:cs typeface="+mn-lt"/>
              </a:rPr>
              <a:t> </a:t>
            </a:r>
            <a:r>
              <a:rPr lang="en-GB" sz="1200" b="1" err="1">
                <a:ea typeface="+mn-lt"/>
                <a:cs typeface="+mn-lt"/>
              </a:rPr>
              <a:t>uzņēmējdarbībā</a:t>
            </a:r>
            <a:r>
              <a:rPr lang="en-GB" sz="1200">
                <a:ea typeface="+mn-lt"/>
                <a:cs typeface="+mn-lt"/>
              </a:rPr>
              <a:t>, t. sk. </a:t>
            </a:r>
            <a:r>
              <a:rPr lang="en-GB" sz="1200" err="1">
                <a:ea typeface="+mn-lt"/>
                <a:cs typeface="+mn-lt"/>
              </a:rPr>
              <a:t>apstrādes</a:t>
            </a:r>
            <a:r>
              <a:rPr lang="en-GB" sz="1200">
                <a:ea typeface="+mn-lt"/>
                <a:cs typeface="+mn-lt"/>
              </a:rPr>
              <a:t> </a:t>
            </a:r>
            <a:r>
              <a:rPr lang="en-GB" sz="1200" err="1">
                <a:ea typeface="+mn-lt"/>
                <a:cs typeface="+mn-lt"/>
              </a:rPr>
              <a:t>rūpniecībā</a:t>
            </a:r>
            <a:r>
              <a:rPr lang="en-GB" sz="1200">
                <a:ea typeface="+mn-lt"/>
                <a:cs typeface="+mn-lt"/>
              </a:rPr>
              <a:t> VARAM, EM </a:t>
            </a:r>
            <a:r>
              <a:rPr lang="en-GB" sz="1200" err="1">
                <a:ea typeface="+mn-lt"/>
                <a:cs typeface="+mn-lt"/>
              </a:rPr>
              <a:t>Altum</a:t>
            </a:r>
            <a:r>
              <a:rPr lang="en-GB" sz="1200">
                <a:ea typeface="+mn-lt"/>
                <a:cs typeface="+mn-lt"/>
              </a:rPr>
              <a:t>, </a:t>
            </a:r>
            <a:r>
              <a:rPr lang="en-GB" sz="1200" err="1">
                <a:ea typeface="+mn-lt"/>
                <a:cs typeface="+mn-lt"/>
              </a:rPr>
              <a:t>pašvaldības</a:t>
            </a:r>
            <a:r>
              <a:rPr lang="en-GB" sz="1200">
                <a:ea typeface="+mn-lt"/>
                <a:cs typeface="+mn-lt"/>
              </a:rPr>
              <a:t>, </a:t>
            </a:r>
            <a:r>
              <a:rPr lang="en-GB" sz="1200" err="1">
                <a:ea typeface="+mn-lt"/>
                <a:cs typeface="+mn-lt"/>
              </a:rPr>
              <a:t>plānošanas</a:t>
            </a:r>
            <a:r>
              <a:rPr lang="en-GB" sz="1200">
                <a:ea typeface="+mn-lt"/>
                <a:cs typeface="+mn-lt"/>
              </a:rPr>
              <a:t> </a:t>
            </a:r>
            <a:r>
              <a:rPr lang="en-GB" sz="1200" err="1">
                <a:ea typeface="+mn-lt"/>
                <a:cs typeface="+mn-lt"/>
              </a:rPr>
              <a:t>reģioni</a:t>
            </a:r>
            <a:r>
              <a:rPr lang="en-GB" sz="1200">
                <a:ea typeface="+mn-lt"/>
                <a:cs typeface="+mn-lt"/>
              </a:rPr>
              <a:t> VB, ES </a:t>
            </a:r>
            <a:r>
              <a:rPr lang="en-GB" sz="1200" err="1">
                <a:ea typeface="+mn-lt"/>
                <a:cs typeface="+mn-lt"/>
              </a:rPr>
              <a:t>fondi</a:t>
            </a:r>
            <a:r>
              <a:rPr lang="en-GB" sz="1200">
                <a:ea typeface="+mn-lt"/>
                <a:cs typeface="+mn-lt"/>
              </a:rPr>
              <a:t>, </a:t>
            </a:r>
            <a:r>
              <a:rPr lang="en-GB" sz="1200" err="1">
                <a:ea typeface="+mn-lt"/>
                <a:cs typeface="+mn-lt"/>
              </a:rPr>
              <a:t>citi</a:t>
            </a:r>
            <a:r>
              <a:rPr lang="en-GB" sz="1200">
                <a:ea typeface="+mn-lt"/>
                <a:cs typeface="+mn-lt"/>
              </a:rPr>
              <a:t> </a:t>
            </a:r>
            <a:r>
              <a:rPr lang="en-GB" sz="1200" err="1">
                <a:ea typeface="+mn-lt"/>
                <a:cs typeface="+mn-lt"/>
              </a:rPr>
              <a:t>finanšu</a:t>
            </a:r>
            <a:r>
              <a:rPr lang="en-GB" sz="1200">
                <a:ea typeface="+mn-lt"/>
                <a:cs typeface="+mn-lt"/>
              </a:rPr>
              <a:t> </a:t>
            </a:r>
            <a:r>
              <a:rPr lang="en-GB" sz="1200" err="1">
                <a:ea typeface="+mn-lt"/>
                <a:cs typeface="+mn-lt"/>
              </a:rPr>
              <a:t>avoti</a:t>
            </a:r>
            <a:r>
              <a:rPr lang="en-GB" sz="1200">
                <a:ea typeface="+mn-lt"/>
                <a:cs typeface="+mn-lt"/>
              </a:rPr>
              <a:t> </a:t>
            </a:r>
            <a:r>
              <a:rPr lang="en-GB" sz="1200" err="1">
                <a:ea typeface="+mn-lt"/>
                <a:cs typeface="+mn-lt"/>
              </a:rPr>
              <a:t>Nominālais</a:t>
            </a:r>
            <a:r>
              <a:rPr lang="en-GB" sz="1200">
                <a:ea typeface="+mn-lt"/>
                <a:cs typeface="+mn-lt"/>
              </a:rPr>
              <a:t> </a:t>
            </a:r>
            <a:r>
              <a:rPr lang="en-GB" sz="1200" err="1">
                <a:ea typeface="+mn-lt"/>
                <a:cs typeface="+mn-lt"/>
              </a:rPr>
              <a:t>darba</a:t>
            </a:r>
            <a:r>
              <a:rPr lang="en-GB" sz="1200">
                <a:ea typeface="+mn-lt"/>
                <a:cs typeface="+mn-lt"/>
              </a:rPr>
              <a:t> </a:t>
            </a:r>
            <a:r>
              <a:rPr lang="en-GB" sz="1200" err="1">
                <a:ea typeface="+mn-lt"/>
                <a:cs typeface="+mn-lt"/>
              </a:rPr>
              <a:t>ražīgums</a:t>
            </a:r>
            <a:r>
              <a:rPr lang="en-GB" sz="1200">
                <a:ea typeface="+mn-lt"/>
                <a:cs typeface="+mn-lt"/>
              </a:rPr>
              <a:t> </a:t>
            </a:r>
            <a:r>
              <a:rPr lang="en-GB" sz="1200" err="1">
                <a:ea typeface="+mn-lt"/>
                <a:cs typeface="+mn-lt"/>
              </a:rPr>
              <a:t>uz</a:t>
            </a:r>
            <a:r>
              <a:rPr lang="en-GB" sz="1200">
                <a:ea typeface="+mn-lt"/>
                <a:cs typeface="+mn-lt"/>
              </a:rPr>
              <a:t> </a:t>
            </a:r>
            <a:r>
              <a:rPr lang="en-GB" sz="1200" err="1">
                <a:ea typeface="+mn-lt"/>
                <a:cs typeface="+mn-lt"/>
              </a:rPr>
              <a:t>vienu</a:t>
            </a:r>
            <a:r>
              <a:rPr lang="en-GB" sz="1200">
                <a:ea typeface="+mn-lt"/>
                <a:cs typeface="+mn-lt"/>
              </a:rPr>
              <a:t> </a:t>
            </a:r>
            <a:r>
              <a:rPr lang="en-GB" sz="1200" err="1">
                <a:ea typeface="+mn-lt"/>
                <a:cs typeface="+mn-lt"/>
              </a:rPr>
              <a:t>darba</a:t>
            </a:r>
            <a:r>
              <a:rPr lang="en-GB" sz="1200">
                <a:ea typeface="+mn-lt"/>
                <a:cs typeface="+mn-lt"/>
              </a:rPr>
              <a:t> </a:t>
            </a:r>
            <a:r>
              <a:rPr lang="en-GB" sz="1200" err="1">
                <a:ea typeface="+mn-lt"/>
                <a:cs typeface="+mn-lt"/>
              </a:rPr>
              <a:t>stundu</a:t>
            </a:r>
            <a:r>
              <a:rPr lang="en-GB" sz="1200">
                <a:ea typeface="+mn-lt"/>
                <a:cs typeface="+mn-lt"/>
              </a:rPr>
              <a:t>   </a:t>
            </a:r>
            <a:r>
              <a:rPr lang="en-GB" sz="1200" err="1">
                <a:ea typeface="+mn-lt"/>
                <a:cs typeface="+mn-lt"/>
              </a:rPr>
              <a:t>Zināšanu</a:t>
            </a:r>
            <a:r>
              <a:rPr lang="en-GB" sz="1200">
                <a:ea typeface="+mn-lt"/>
                <a:cs typeface="+mn-lt"/>
              </a:rPr>
              <a:t> un </a:t>
            </a:r>
            <a:r>
              <a:rPr lang="en-GB" sz="1200" err="1">
                <a:ea typeface="+mn-lt"/>
                <a:cs typeface="+mn-lt"/>
              </a:rPr>
              <a:t>tehnoloģiju</a:t>
            </a:r>
            <a:r>
              <a:rPr lang="en-GB" sz="1200">
                <a:ea typeface="+mn-lt"/>
                <a:cs typeface="+mn-lt"/>
              </a:rPr>
              <a:t> </a:t>
            </a:r>
            <a:r>
              <a:rPr lang="en-GB" sz="1200" err="1">
                <a:ea typeface="+mn-lt"/>
                <a:cs typeface="+mn-lt"/>
              </a:rPr>
              <a:t>izlaide</a:t>
            </a:r>
            <a:r>
              <a:rPr lang="en-GB" sz="1200">
                <a:ea typeface="+mn-lt"/>
                <a:cs typeface="+mn-lt"/>
              </a:rPr>
              <a:t>.</a:t>
            </a:r>
          </a:p>
          <a:p>
            <a:r>
              <a:rPr lang="en-GB" sz="1200">
                <a:ea typeface="+mn-lt"/>
                <a:cs typeface="+mn-lt"/>
              </a:rPr>
              <a:t>[242</a:t>
            </a:r>
            <a:r>
              <a:rPr lang="en-GB" sz="1200" b="1">
                <a:ea typeface="+mn-lt"/>
                <a:cs typeface="+mn-lt"/>
              </a:rPr>
              <a:t>]  </a:t>
            </a:r>
            <a:r>
              <a:rPr lang="en-GB" sz="1200" b="1" err="1">
                <a:ea typeface="+mn-lt"/>
                <a:cs typeface="+mn-lt"/>
              </a:rPr>
              <a:t>Valsts</a:t>
            </a:r>
            <a:r>
              <a:rPr lang="en-GB" sz="1200" b="1">
                <a:ea typeface="+mn-lt"/>
                <a:cs typeface="+mn-lt"/>
              </a:rPr>
              <a:t> </a:t>
            </a:r>
            <a:r>
              <a:rPr lang="en-GB" sz="1200" b="1" err="1">
                <a:ea typeface="+mn-lt"/>
                <a:cs typeface="+mn-lt"/>
              </a:rPr>
              <a:t>pārvaldes</a:t>
            </a:r>
            <a:r>
              <a:rPr lang="en-GB" sz="1200" b="1">
                <a:ea typeface="+mn-lt"/>
                <a:cs typeface="+mn-lt"/>
              </a:rPr>
              <a:t> </a:t>
            </a:r>
            <a:r>
              <a:rPr lang="en-GB" sz="1200" b="1" err="1">
                <a:ea typeface="+mn-lt"/>
                <a:cs typeface="+mn-lt"/>
              </a:rPr>
              <a:t>rīcībā</a:t>
            </a:r>
            <a:r>
              <a:rPr lang="en-GB" sz="1200" b="1">
                <a:ea typeface="+mn-lt"/>
                <a:cs typeface="+mn-lt"/>
              </a:rPr>
              <a:t> </a:t>
            </a:r>
            <a:r>
              <a:rPr lang="en-GB" sz="1200" b="1" err="1">
                <a:ea typeface="+mn-lt"/>
                <a:cs typeface="+mn-lt"/>
              </a:rPr>
              <a:t>esošo</a:t>
            </a:r>
            <a:r>
              <a:rPr lang="en-GB" sz="1200" b="1">
                <a:ea typeface="+mn-lt"/>
                <a:cs typeface="+mn-lt"/>
              </a:rPr>
              <a:t> </a:t>
            </a:r>
            <a:r>
              <a:rPr lang="en-GB" sz="1200" b="1" err="1">
                <a:ea typeface="+mn-lt"/>
                <a:cs typeface="+mn-lt"/>
              </a:rPr>
              <a:t>datu</a:t>
            </a:r>
            <a:r>
              <a:rPr lang="en-GB" sz="1200" b="1">
                <a:ea typeface="+mn-lt"/>
                <a:cs typeface="+mn-lt"/>
              </a:rPr>
              <a:t> </a:t>
            </a:r>
            <a:r>
              <a:rPr lang="en-GB" sz="1200" b="1" err="1">
                <a:ea typeface="+mn-lt"/>
                <a:cs typeface="+mn-lt"/>
              </a:rPr>
              <a:t>saprātīga</a:t>
            </a:r>
            <a:r>
              <a:rPr lang="en-GB" sz="1200" b="1">
                <a:ea typeface="+mn-lt"/>
                <a:cs typeface="+mn-lt"/>
              </a:rPr>
              <a:t> </a:t>
            </a:r>
            <a:r>
              <a:rPr lang="en-GB" sz="1200" b="1" err="1">
                <a:ea typeface="+mn-lt"/>
                <a:cs typeface="+mn-lt"/>
              </a:rPr>
              <a:t>atvēršana</a:t>
            </a:r>
            <a:r>
              <a:rPr lang="en-GB" sz="1200">
                <a:ea typeface="+mn-lt"/>
                <a:cs typeface="+mn-lt"/>
              </a:rPr>
              <a:t>, </a:t>
            </a:r>
            <a:r>
              <a:rPr lang="en-GB" sz="1200" err="1">
                <a:ea typeface="+mn-lt"/>
                <a:cs typeface="+mn-lt"/>
              </a:rPr>
              <a:t>uzlabojot</a:t>
            </a:r>
            <a:r>
              <a:rPr lang="en-GB" sz="1200">
                <a:ea typeface="+mn-lt"/>
                <a:cs typeface="+mn-lt"/>
              </a:rPr>
              <a:t> </a:t>
            </a:r>
            <a:r>
              <a:rPr lang="en-GB" sz="1200" err="1">
                <a:ea typeface="+mn-lt"/>
                <a:cs typeface="+mn-lt"/>
              </a:rPr>
              <a:t>privātā</a:t>
            </a:r>
            <a:r>
              <a:rPr lang="en-GB" sz="1200">
                <a:ea typeface="+mn-lt"/>
                <a:cs typeface="+mn-lt"/>
              </a:rPr>
              <a:t> </a:t>
            </a:r>
            <a:r>
              <a:rPr lang="en-GB" sz="1200" err="1">
                <a:ea typeface="+mn-lt"/>
                <a:cs typeface="+mn-lt"/>
              </a:rPr>
              <a:t>sektora</a:t>
            </a:r>
            <a:r>
              <a:rPr lang="en-GB" sz="1200">
                <a:ea typeface="+mn-lt"/>
                <a:cs typeface="+mn-lt"/>
              </a:rPr>
              <a:t> </a:t>
            </a:r>
            <a:r>
              <a:rPr lang="en-GB" sz="1200" err="1">
                <a:ea typeface="+mn-lt"/>
                <a:cs typeface="+mn-lt"/>
              </a:rPr>
              <a:t>konkurētspēju</a:t>
            </a:r>
            <a:r>
              <a:rPr lang="en-GB" sz="1200">
                <a:ea typeface="+mn-lt"/>
                <a:cs typeface="+mn-lt"/>
              </a:rPr>
              <a:t> un </a:t>
            </a:r>
            <a:r>
              <a:rPr lang="en-GB" sz="1200" err="1">
                <a:ea typeface="+mn-lt"/>
                <a:cs typeface="+mn-lt"/>
              </a:rPr>
              <a:t>inovatīvu</a:t>
            </a:r>
            <a:r>
              <a:rPr lang="en-GB" sz="1200">
                <a:ea typeface="+mn-lt"/>
                <a:cs typeface="+mn-lt"/>
              </a:rPr>
              <a:t> </a:t>
            </a:r>
            <a:r>
              <a:rPr lang="en-GB" sz="1200" err="1">
                <a:ea typeface="+mn-lt"/>
                <a:cs typeface="+mn-lt"/>
              </a:rPr>
              <a:t>produktu</a:t>
            </a:r>
            <a:r>
              <a:rPr lang="en-GB" sz="1200">
                <a:ea typeface="+mn-lt"/>
                <a:cs typeface="+mn-lt"/>
              </a:rPr>
              <a:t> un </a:t>
            </a:r>
            <a:r>
              <a:rPr lang="en-GB" sz="1200" err="1">
                <a:ea typeface="+mn-lt"/>
                <a:cs typeface="+mn-lt"/>
              </a:rPr>
              <a:t>pakalpojumu</a:t>
            </a:r>
            <a:r>
              <a:rPr lang="en-GB" sz="1200">
                <a:ea typeface="+mn-lt"/>
                <a:cs typeface="+mn-lt"/>
              </a:rPr>
              <a:t> </a:t>
            </a:r>
            <a:r>
              <a:rPr lang="en-GB" sz="1200" err="1">
                <a:ea typeface="+mn-lt"/>
                <a:cs typeface="+mn-lt"/>
              </a:rPr>
              <a:t>izstrādi</a:t>
            </a:r>
            <a:r>
              <a:rPr lang="en-GB" sz="1200">
                <a:ea typeface="+mn-lt"/>
                <a:cs typeface="+mn-lt"/>
              </a:rPr>
              <a:t> VARAM  Visas </a:t>
            </a:r>
            <a:r>
              <a:rPr lang="en-GB" sz="1200" err="1">
                <a:ea typeface="+mn-lt"/>
                <a:cs typeface="+mn-lt"/>
              </a:rPr>
              <a:t>ministrijas</a:t>
            </a:r>
            <a:r>
              <a:rPr lang="en-GB" sz="1200">
                <a:ea typeface="+mn-lt"/>
                <a:cs typeface="+mn-lt"/>
              </a:rPr>
              <a:t>, </a:t>
            </a:r>
            <a:r>
              <a:rPr lang="en-GB" sz="1200" err="1">
                <a:ea typeface="+mn-lt"/>
                <a:cs typeface="+mn-lt"/>
              </a:rPr>
              <a:t>pašvaldības</a:t>
            </a:r>
            <a:r>
              <a:rPr lang="en-GB" sz="1200">
                <a:ea typeface="+mn-lt"/>
                <a:cs typeface="+mn-lt"/>
              </a:rPr>
              <a:t> VB </a:t>
            </a:r>
            <a:r>
              <a:rPr lang="en-GB" sz="1200" err="1">
                <a:ea typeface="+mn-lt"/>
                <a:cs typeface="+mn-lt"/>
              </a:rPr>
              <a:t>Atvērto</a:t>
            </a:r>
            <a:r>
              <a:rPr lang="en-GB" sz="1200">
                <a:ea typeface="+mn-lt"/>
                <a:cs typeface="+mn-lt"/>
              </a:rPr>
              <a:t> </a:t>
            </a:r>
            <a:r>
              <a:rPr lang="en-GB" sz="1200" err="1">
                <a:ea typeface="+mn-lt"/>
                <a:cs typeface="+mn-lt"/>
              </a:rPr>
              <a:t>datu</a:t>
            </a:r>
            <a:r>
              <a:rPr lang="en-GB" sz="1200">
                <a:ea typeface="+mn-lt"/>
                <a:cs typeface="+mn-lt"/>
              </a:rPr>
              <a:t> </a:t>
            </a:r>
            <a:r>
              <a:rPr lang="en-GB" sz="1200" err="1">
                <a:ea typeface="+mn-lt"/>
                <a:cs typeface="+mn-lt"/>
              </a:rPr>
              <a:t>rādītājs</a:t>
            </a:r>
            <a:r>
              <a:rPr lang="en-GB" sz="1200">
                <a:ea typeface="+mn-lt"/>
                <a:cs typeface="+mn-lt"/>
              </a:rPr>
              <a:t> (</a:t>
            </a:r>
            <a:r>
              <a:rPr lang="en-GB" sz="1200" err="1">
                <a:ea typeface="+mn-lt"/>
                <a:cs typeface="+mn-lt"/>
              </a:rPr>
              <a:t>indekss</a:t>
            </a:r>
            <a:r>
              <a:rPr lang="en-GB" sz="1200">
                <a:ea typeface="+mn-lt"/>
                <a:cs typeface="+mn-lt"/>
              </a:rPr>
              <a:t>)  </a:t>
            </a:r>
            <a:r>
              <a:rPr lang="en-GB" sz="1200" err="1">
                <a:ea typeface="+mn-lt"/>
                <a:cs typeface="+mn-lt"/>
              </a:rPr>
              <a:t>Digitālo</a:t>
            </a:r>
            <a:r>
              <a:rPr lang="en-GB" sz="1200">
                <a:ea typeface="+mn-lt"/>
                <a:cs typeface="+mn-lt"/>
              </a:rPr>
              <a:t> </a:t>
            </a:r>
            <a:r>
              <a:rPr lang="en-GB" sz="1200" err="1">
                <a:ea typeface="+mn-lt"/>
                <a:cs typeface="+mn-lt"/>
              </a:rPr>
              <a:t>tehnoloģiju</a:t>
            </a:r>
            <a:r>
              <a:rPr lang="en-GB" sz="1200">
                <a:ea typeface="+mn-lt"/>
                <a:cs typeface="+mn-lt"/>
              </a:rPr>
              <a:t> </a:t>
            </a:r>
            <a:r>
              <a:rPr lang="en-GB" sz="1200" err="1">
                <a:ea typeface="+mn-lt"/>
                <a:cs typeface="+mn-lt"/>
              </a:rPr>
              <a:t>integrācija</a:t>
            </a:r>
            <a:r>
              <a:rPr lang="en-GB" sz="1200">
                <a:ea typeface="+mn-lt"/>
                <a:cs typeface="+mn-lt"/>
              </a:rPr>
              <a:t>.</a:t>
            </a:r>
          </a:p>
          <a:p>
            <a:r>
              <a:rPr lang="en-GB">
                <a:ea typeface="+mn-lt"/>
                <a:cs typeface="+mn-lt"/>
              </a:rPr>
              <a:t>[300]  </a:t>
            </a:r>
            <a:r>
              <a:rPr lang="en-GB" err="1">
                <a:ea typeface="+mn-lt"/>
                <a:cs typeface="+mn-lt"/>
              </a:rPr>
              <a:t>Latvija</a:t>
            </a:r>
            <a:r>
              <a:rPr lang="en-GB">
                <a:ea typeface="+mn-lt"/>
                <a:cs typeface="+mn-lt"/>
              </a:rPr>
              <a:t> </a:t>
            </a:r>
            <a:r>
              <a:rPr lang="en-GB" err="1">
                <a:ea typeface="+mn-lt"/>
                <a:cs typeface="+mn-lt"/>
              </a:rPr>
              <a:t>ir</a:t>
            </a:r>
            <a:r>
              <a:rPr lang="en-GB">
                <a:ea typeface="+mn-lt"/>
                <a:cs typeface="+mn-lt"/>
              </a:rPr>
              <a:t> </a:t>
            </a:r>
            <a:r>
              <a:rPr lang="en-GB" err="1">
                <a:ea typeface="+mn-lt"/>
                <a:cs typeface="+mn-lt"/>
              </a:rPr>
              <a:t>panākusi</a:t>
            </a:r>
            <a:r>
              <a:rPr lang="en-GB">
                <a:ea typeface="+mn-lt"/>
                <a:cs typeface="+mn-lt"/>
              </a:rPr>
              <a:t> </a:t>
            </a:r>
            <a:r>
              <a:rPr lang="en-GB" err="1">
                <a:ea typeface="+mn-lt"/>
                <a:cs typeface="+mn-lt"/>
              </a:rPr>
              <a:t>augstu</a:t>
            </a:r>
            <a:r>
              <a:rPr lang="en-GB">
                <a:ea typeface="+mn-lt"/>
                <a:cs typeface="+mn-lt"/>
              </a:rPr>
              <a:t> </a:t>
            </a:r>
            <a:r>
              <a:rPr lang="en-GB" err="1">
                <a:ea typeface="+mn-lt"/>
                <a:cs typeface="+mn-lt"/>
              </a:rPr>
              <a:t>līmeni</a:t>
            </a:r>
            <a:r>
              <a:rPr lang="en-GB">
                <a:ea typeface="+mn-lt"/>
                <a:cs typeface="+mn-lt"/>
              </a:rPr>
              <a:t> </a:t>
            </a:r>
            <a:r>
              <a:rPr lang="en-GB" err="1">
                <a:ea typeface="+mn-lt"/>
                <a:cs typeface="+mn-lt"/>
              </a:rPr>
              <a:t>valsts</a:t>
            </a:r>
            <a:r>
              <a:rPr lang="en-GB">
                <a:ea typeface="+mn-lt"/>
                <a:cs typeface="+mn-lt"/>
              </a:rPr>
              <a:t> </a:t>
            </a:r>
            <a:r>
              <a:rPr lang="en-GB" err="1">
                <a:ea typeface="+mn-lt"/>
                <a:cs typeface="+mn-lt"/>
              </a:rPr>
              <a:t>pārvaldes</a:t>
            </a:r>
            <a:r>
              <a:rPr lang="en-GB">
                <a:ea typeface="+mn-lt"/>
                <a:cs typeface="+mn-lt"/>
              </a:rPr>
              <a:t> </a:t>
            </a:r>
            <a:r>
              <a:rPr lang="en-GB" err="1">
                <a:ea typeface="+mn-lt"/>
                <a:cs typeface="+mn-lt"/>
              </a:rPr>
              <a:t>piedāvāto</a:t>
            </a:r>
            <a:r>
              <a:rPr lang="en-GB">
                <a:ea typeface="+mn-lt"/>
                <a:cs typeface="+mn-lt"/>
              </a:rPr>
              <a:t> </a:t>
            </a:r>
            <a:r>
              <a:rPr lang="en-GB" err="1">
                <a:ea typeface="+mn-lt"/>
                <a:cs typeface="+mn-lt"/>
              </a:rPr>
              <a:t>digitālo</a:t>
            </a:r>
            <a:r>
              <a:rPr lang="en-GB">
                <a:ea typeface="+mn-lt"/>
                <a:cs typeface="+mn-lt"/>
              </a:rPr>
              <a:t> </a:t>
            </a:r>
            <a:r>
              <a:rPr lang="en-GB" err="1">
                <a:ea typeface="+mn-lt"/>
                <a:cs typeface="+mn-lt"/>
              </a:rPr>
              <a:t>sabiedrisko</a:t>
            </a:r>
            <a:r>
              <a:rPr lang="en-GB">
                <a:ea typeface="+mn-lt"/>
                <a:cs typeface="+mn-lt"/>
              </a:rPr>
              <a:t> </a:t>
            </a:r>
            <a:r>
              <a:rPr lang="en-GB" err="1">
                <a:ea typeface="+mn-lt"/>
                <a:cs typeface="+mn-lt"/>
              </a:rPr>
              <a:t>pakalpojumu</a:t>
            </a:r>
            <a:r>
              <a:rPr lang="en-GB">
                <a:ea typeface="+mn-lt"/>
                <a:cs typeface="+mn-lt"/>
              </a:rPr>
              <a:t> </a:t>
            </a:r>
            <a:r>
              <a:rPr lang="en-GB" err="1">
                <a:ea typeface="+mn-lt"/>
                <a:cs typeface="+mn-lt"/>
              </a:rPr>
              <a:t>jomā</a:t>
            </a:r>
            <a:r>
              <a:rPr lang="en-GB">
                <a:ea typeface="+mn-lt"/>
                <a:cs typeface="+mn-lt"/>
              </a:rPr>
              <a:t>, </a:t>
            </a:r>
            <a:r>
              <a:rPr lang="en-GB" err="1">
                <a:ea typeface="+mn-lt"/>
                <a:cs typeface="+mn-lt"/>
              </a:rPr>
              <a:t>lai</a:t>
            </a:r>
            <a:r>
              <a:rPr lang="en-GB">
                <a:ea typeface="+mn-lt"/>
                <a:cs typeface="+mn-lt"/>
              </a:rPr>
              <a:t> </a:t>
            </a:r>
            <a:r>
              <a:rPr lang="en-GB" err="1">
                <a:ea typeface="+mn-lt"/>
                <a:cs typeface="+mn-lt"/>
              </a:rPr>
              <a:t>gan</a:t>
            </a:r>
            <a:r>
              <a:rPr lang="en-GB">
                <a:ea typeface="+mn-lt"/>
                <a:cs typeface="+mn-lt"/>
              </a:rPr>
              <a:t> </a:t>
            </a:r>
            <a:r>
              <a:rPr lang="en-GB" err="1">
                <a:ea typeface="+mn-lt"/>
                <a:cs typeface="+mn-lt"/>
              </a:rPr>
              <a:t>pastāv</a:t>
            </a:r>
            <a:r>
              <a:rPr lang="en-GB">
                <a:ea typeface="+mn-lt"/>
                <a:cs typeface="+mn-lt"/>
              </a:rPr>
              <a:t> </a:t>
            </a:r>
            <a:r>
              <a:rPr lang="en-GB" err="1">
                <a:ea typeface="+mn-lt"/>
                <a:cs typeface="+mn-lt"/>
              </a:rPr>
              <a:t>dažas</a:t>
            </a:r>
            <a:r>
              <a:rPr lang="en-GB">
                <a:ea typeface="+mn-lt"/>
                <a:cs typeface="+mn-lt"/>
              </a:rPr>
              <a:t> </a:t>
            </a:r>
            <a:r>
              <a:rPr lang="en-GB" err="1">
                <a:ea typeface="+mn-lt"/>
                <a:cs typeface="+mn-lt"/>
              </a:rPr>
              <a:t>nepilnības</a:t>
            </a:r>
            <a:r>
              <a:rPr lang="en-GB">
                <a:ea typeface="+mn-lt"/>
                <a:cs typeface="+mn-lt"/>
              </a:rPr>
              <a:t> </a:t>
            </a:r>
            <a:r>
              <a:rPr lang="en-GB" err="1">
                <a:ea typeface="+mn-lt"/>
                <a:cs typeface="+mn-lt"/>
              </a:rPr>
              <a:t>kvalitātes</a:t>
            </a:r>
            <a:r>
              <a:rPr lang="en-GB">
                <a:ea typeface="+mn-lt"/>
                <a:cs typeface="+mn-lt"/>
              </a:rPr>
              <a:t> un </a:t>
            </a:r>
            <a:r>
              <a:rPr lang="en-GB" err="1">
                <a:ea typeface="+mn-lt"/>
                <a:cs typeface="+mn-lt"/>
              </a:rPr>
              <a:t>atvērto</a:t>
            </a:r>
            <a:r>
              <a:rPr lang="en-GB">
                <a:ea typeface="+mn-lt"/>
                <a:cs typeface="+mn-lt"/>
              </a:rPr>
              <a:t> </a:t>
            </a:r>
            <a:r>
              <a:rPr lang="en-GB" err="1">
                <a:ea typeface="+mn-lt"/>
                <a:cs typeface="+mn-lt"/>
              </a:rPr>
              <a:t>datu</a:t>
            </a:r>
            <a:r>
              <a:rPr lang="en-GB">
                <a:ea typeface="+mn-lt"/>
                <a:cs typeface="+mn-lt"/>
              </a:rPr>
              <a:t> </a:t>
            </a:r>
            <a:r>
              <a:rPr lang="en-GB" err="1">
                <a:ea typeface="+mn-lt"/>
                <a:cs typeface="+mn-lt"/>
              </a:rPr>
              <a:t>pieejamības</a:t>
            </a:r>
            <a:r>
              <a:rPr lang="en-GB">
                <a:ea typeface="+mn-lt"/>
                <a:cs typeface="+mn-lt"/>
              </a:rPr>
              <a:t> </a:t>
            </a:r>
            <a:r>
              <a:rPr lang="en-GB" err="1">
                <a:ea typeface="+mn-lt"/>
                <a:cs typeface="+mn-lt"/>
              </a:rPr>
              <a:t>ziņā</a:t>
            </a:r>
            <a:r>
              <a:rPr lang="en-GB">
                <a:ea typeface="+mn-lt"/>
                <a:cs typeface="+mn-lt"/>
              </a:rPr>
              <a:t>. </a:t>
            </a:r>
            <a:r>
              <a:rPr lang="en-GB" err="1">
                <a:ea typeface="+mn-lt"/>
                <a:cs typeface="+mn-lt"/>
              </a:rPr>
              <a:t>Tomēr</a:t>
            </a:r>
            <a:r>
              <a:rPr lang="en-GB">
                <a:ea typeface="+mn-lt"/>
                <a:cs typeface="+mn-lt"/>
              </a:rPr>
              <a:t> </a:t>
            </a:r>
            <a:r>
              <a:rPr lang="en-GB" b="1" err="1">
                <a:ea typeface="+mn-lt"/>
                <a:cs typeface="+mn-lt"/>
              </a:rPr>
              <a:t>iedzīvotāju</a:t>
            </a:r>
            <a:r>
              <a:rPr lang="en-GB" b="1">
                <a:ea typeface="+mn-lt"/>
                <a:cs typeface="+mn-lt"/>
              </a:rPr>
              <a:t> </a:t>
            </a:r>
            <a:r>
              <a:rPr lang="en-GB" b="1" err="1">
                <a:ea typeface="+mn-lt"/>
                <a:cs typeface="+mn-lt"/>
              </a:rPr>
              <a:t>digitālās</a:t>
            </a:r>
            <a:r>
              <a:rPr lang="en-GB" b="1">
                <a:ea typeface="+mn-lt"/>
                <a:cs typeface="+mn-lt"/>
              </a:rPr>
              <a:t> </a:t>
            </a:r>
            <a:r>
              <a:rPr lang="en-GB" b="1" err="1">
                <a:ea typeface="+mn-lt"/>
                <a:cs typeface="+mn-lt"/>
              </a:rPr>
              <a:t>prasmes</a:t>
            </a:r>
            <a:r>
              <a:rPr lang="en-GB" b="1">
                <a:ea typeface="+mn-lt"/>
                <a:cs typeface="+mn-lt"/>
              </a:rPr>
              <a:t> </a:t>
            </a:r>
            <a:r>
              <a:rPr lang="en-GB" b="1" err="1">
                <a:ea typeface="+mn-lt"/>
                <a:cs typeface="+mn-lt"/>
              </a:rPr>
              <a:t>būs</a:t>
            </a:r>
            <a:r>
              <a:rPr lang="en-GB" b="1">
                <a:ea typeface="+mn-lt"/>
                <a:cs typeface="+mn-lt"/>
              </a:rPr>
              <a:t> </a:t>
            </a:r>
            <a:r>
              <a:rPr lang="en-GB" b="1" err="1">
                <a:ea typeface="+mn-lt"/>
                <a:cs typeface="+mn-lt"/>
              </a:rPr>
              <a:t>jāuzlabo</a:t>
            </a:r>
            <a:r>
              <a:rPr lang="en-GB">
                <a:ea typeface="+mn-lt"/>
                <a:cs typeface="+mn-lt"/>
              </a:rPr>
              <a:t>, </a:t>
            </a:r>
            <a:r>
              <a:rPr lang="en-GB" err="1">
                <a:ea typeface="+mn-lt"/>
                <a:cs typeface="+mn-lt"/>
              </a:rPr>
              <a:t>ja</a:t>
            </a:r>
            <a:r>
              <a:rPr lang="en-GB">
                <a:ea typeface="+mn-lt"/>
                <a:cs typeface="+mn-lt"/>
              </a:rPr>
              <a:t> </a:t>
            </a:r>
            <a:r>
              <a:rPr lang="en-GB" err="1">
                <a:ea typeface="+mn-lt"/>
                <a:cs typeface="+mn-lt"/>
              </a:rPr>
              <a:t>Latvija</a:t>
            </a:r>
            <a:r>
              <a:rPr lang="en-GB">
                <a:ea typeface="+mn-lt"/>
                <a:cs typeface="+mn-lt"/>
              </a:rPr>
              <a:t> </a:t>
            </a:r>
            <a:r>
              <a:rPr lang="en-GB" err="1">
                <a:ea typeface="+mn-lt"/>
                <a:cs typeface="+mn-lt"/>
              </a:rPr>
              <a:t>vēlas</a:t>
            </a:r>
            <a:r>
              <a:rPr lang="en-GB">
                <a:ea typeface="+mn-lt"/>
                <a:cs typeface="+mn-lt"/>
              </a:rPr>
              <a:t> </a:t>
            </a:r>
            <a:r>
              <a:rPr lang="en-GB" err="1">
                <a:ea typeface="+mn-lt"/>
                <a:cs typeface="+mn-lt"/>
              </a:rPr>
              <a:t>uzlabot</a:t>
            </a:r>
            <a:r>
              <a:rPr lang="en-GB">
                <a:ea typeface="+mn-lt"/>
                <a:cs typeface="+mn-lt"/>
              </a:rPr>
              <a:t> </a:t>
            </a:r>
            <a:r>
              <a:rPr lang="en-GB" err="1">
                <a:ea typeface="+mn-lt"/>
                <a:cs typeface="+mn-lt"/>
              </a:rPr>
              <a:t>uzņēmumu</a:t>
            </a:r>
            <a:r>
              <a:rPr lang="en-GB">
                <a:ea typeface="+mn-lt"/>
                <a:cs typeface="+mn-lt"/>
              </a:rPr>
              <a:t> </a:t>
            </a:r>
            <a:r>
              <a:rPr lang="en-GB" err="1">
                <a:ea typeface="+mn-lt"/>
                <a:cs typeface="+mn-lt"/>
              </a:rPr>
              <a:t>produktivitāti</a:t>
            </a:r>
            <a:r>
              <a:rPr lang="en-GB">
                <a:ea typeface="+mn-lt"/>
                <a:cs typeface="+mn-lt"/>
              </a:rPr>
              <a:t> un </a:t>
            </a:r>
            <a:r>
              <a:rPr lang="en-GB" err="1">
                <a:ea typeface="+mn-lt"/>
                <a:cs typeface="+mn-lt"/>
              </a:rPr>
              <a:t>digitālo</a:t>
            </a:r>
            <a:r>
              <a:rPr lang="en-GB">
                <a:ea typeface="+mn-lt"/>
                <a:cs typeface="+mn-lt"/>
              </a:rPr>
              <a:t> </a:t>
            </a:r>
            <a:r>
              <a:rPr lang="en-GB" err="1">
                <a:ea typeface="+mn-lt"/>
                <a:cs typeface="+mn-lt"/>
              </a:rPr>
              <a:t>tehnoloģiju</a:t>
            </a:r>
            <a:r>
              <a:rPr lang="en-GB">
                <a:ea typeface="+mn-lt"/>
                <a:cs typeface="+mn-lt"/>
              </a:rPr>
              <a:t> </a:t>
            </a:r>
            <a:r>
              <a:rPr lang="en-GB" err="1">
                <a:ea typeface="+mn-lt"/>
                <a:cs typeface="+mn-lt"/>
              </a:rPr>
              <a:t>integrāciju</a:t>
            </a:r>
            <a:r>
              <a:rPr lang="en-GB">
                <a:ea typeface="+mn-lt"/>
                <a:cs typeface="+mn-lt"/>
              </a:rPr>
              <a:t>, jo </a:t>
            </a:r>
            <a:r>
              <a:rPr lang="en-GB" err="1">
                <a:ea typeface="+mn-lt"/>
                <a:cs typeface="+mn-lt"/>
              </a:rPr>
              <a:t>uzņēmumi</a:t>
            </a:r>
            <a:r>
              <a:rPr lang="en-GB">
                <a:ea typeface="+mn-lt"/>
                <a:cs typeface="+mn-lt"/>
              </a:rPr>
              <a:t> un </a:t>
            </a:r>
            <a:r>
              <a:rPr lang="en-GB" err="1">
                <a:ea typeface="+mn-lt"/>
                <a:cs typeface="+mn-lt"/>
              </a:rPr>
              <a:t>cilvēki</a:t>
            </a:r>
            <a:r>
              <a:rPr lang="en-GB">
                <a:ea typeface="+mn-lt"/>
                <a:cs typeface="+mn-lt"/>
              </a:rPr>
              <a:t> </a:t>
            </a:r>
            <a:r>
              <a:rPr lang="en-GB" err="1">
                <a:ea typeface="+mn-lt"/>
                <a:cs typeface="+mn-lt"/>
              </a:rPr>
              <a:t>digitalizācijas</a:t>
            </a:r>
            <a:r>
              <a:rPr lang="en-GB">
                <a:ea typeface="+mn-lt"/>
                <a:cs typeface="+mn-lt"/>
              </a:rPr>
              <a:t> </a:t>
            </a:r>
            <a:r>
              <a:rPr lang="en-GB" err="1">
                <a:ea typeface="+mn-lt"/>
                <a:cs typeface="+mn-lt"/>
              </a:rPr>
              <a:t>iespējas</a:t>
            </a:r>
            <a:r>
              <a:rPr lang="en-GB">
                <a:ea typeface="+mn-lt"/>
                <a:cs typeface="+mn-lt"/>
              </a:rPr>
              <a:t> </a:t>
            </a:r>
            <a:r>
              <a:rPr lang="en-GB" err="1">
                <a:ea typeface="+mn-lt"/>
                <a:cs typeface="+mn-lt"/>
              </a:rPr>
              <a:t>neizmanto</a:t>
            </a:r>
            <a:r>
              <a:rPr lang="en-GB">
                <a:ea typeface="+mn-lt"/>
                <a:cs typeface="+mn-lt"/>
              </a:rPr>
              <a:t> </a:t>
            </a:r>
            <a:r>
              <a:rPr lang="en-GB" err="1">
                <a:ea typeface="+mn-lt"/>
                <a:cs typeface="+mn-lt"/>
              </a:rPr>
              <a:t>pietiekami</a:t>
            </a:r>
            <a:r>
              <a:rPr lang="en-GB">
                <a:ea typeface="+mn-lt"/>
                <a:cs typeface="+mn-lt"/>
              </a:rPr>
              <a:t> </a:t>
            </a:r>
            <a:r>
              <a:rPr lang="en-GB" err="1">
                <a:ea typeface="+mn-lt"/>
                <a:cs typeface="+mn-lt"/>
              </a:rPr>
              <a:t>produktīvi</a:t>
            </a:r>
            <a:r>
              <a:rPr lang="en-GB">
                <a:ea typeface="+mn-lt"/>
                <a:cs typeface="+mn-lt"/>
              </a:rPr>
              <a:t>. </a:t>
            </a:r>
            <a:r>
              <a:rPr lang="en-GB" err="1">
                <a:ea typeface="+mn-lt"/>
                <a:cs typeface="+mn-lt"/>
              </a:rPr>
              <a:t>Tāpat</a:t>
            </a:r>
            <a:r>
              <a:rPr lang="en-GB">
                <a:ea typeface="+mn-lt"/>
                <a:cs typeface="+mn-lt"/>
              </a:rPr>
              <a:t> </a:t>
            </a:r>
            <a:r>
              <a:rPr lang="en-GB" err="1">
                <a:ea typeface="+mn-lt"/>
                <a:cs typeface="+mn-lt"/>
              </a:rPr>
              <a:t>jāveicina</a:t>
            </a:r>
            <a:r>
              <a:rPr lang="en-GB">
                <a:ea typeface="+mn-lt"/>
                <a:cs typeface="+mn-lt"/>
              </a:rPr>
              <a:t>  </a:t>
            </a:r>
            <a:r>
              <a:rPr lang="en-GB" b="1" err="1">
                <a:ea typeface="+mn-lt"/>
                <a:cs typeface="+mn-lt"/>
              </a:rPr>
              <a:t>sabiedrības</a:t>
            </a:r>
            <a:r>
              <a:rPr lang="en-GB" b="1">
                <a:ea typeface="+mn-lt"/>
                <a:cs typeface="+mn-lt"/>
              </a:rPr>
              <a:t> </a:t>
            </a:r>
            <a:r>
              <a:rPr lang="en-GB" b="1" err="1">
                <a:ea typeface="+mn-lt"/>
                <a:cs typeface="+mn-lt"/>
              </a:rPr>
              <a:t>izpratne</a:t>
            </a:r>
            <a:r>
              <a:rPr lang="en-GB" b="1">
                <a:ea typeface="+mn-lt"/>
                <a:cs typeface="+mn-lt"/>
              </a:rPr>
              <a:t> par </a:t>
            </a:r>
            <a:r>
              <a:rPr lang="en-GB" b="1" err="1">
                <a:ea typeface="+mn-lt"/>
                <a:cs typeface="+mn-lt"/>
              </a:rPr>
              <a:t>kiberdrošību</a:t>
            </a:r>
            <a:r>
              <a:rPr lang="en-GB">
                <a:ea typeface="+mn-lt"/>
                <a:cs typeface="+mn-lt"/>
              </a:rPr>
              <a:t>, kas </a:t>
            </a:r>
            <a:r>
              <a:rPr lang="en-GB" err="1">
                <a:ea typeface="+mn-lt"/>
                <a:cs typeface="+mn-lt"/>
              </a:rPr>
              <a:t>ļaus</a:t>
            </a:r>
            <a:r>
              <a:rPr lang="en-GB">
                <a:ea typeface="+mn-lt"/>
                <a:cs typeface="+mn-lt"/>
              </a:rPr>
              <a:t> </a:t>
            </a:r>
            <a:r>
              <a:rPr lang="en-GB" err="1">
                <a:ea typeface="+mn-lt"/>
                <a:cs typeface="+mn-lt"/>
              </a:rPr>
              <a:t>mazināt</a:t>
            </a:r>
            <a:r>
              <a:rPr lang="en-GB">
                <a:ea typeface="+mn-lt"/>
                <a:cs typeface="+mn-lt"/>
              </a:rPr>
              <a:t> </a:t>
            </a:r>
            <a:r>
              <a:rPr lang="en-GB" err="1">
                <a:ea typeface="+mn-lt"/>
                <a:cs typeface="+mn-lt"/>
              </a:rPr>
              <a:t>iespējamos</a:t>
            </a:r>
            <a:r>
              <a:rPr lang="en-GB">
                <a:ea typeface="+mn-lt"/>
                <a:cs typeface="+mn-lt"/>
              </a:rPr>
              <a:t> </a:t>
            </a:r>
            <a:r>
              <a:rPr lang="en-GB" err="1">
                <a:ea typeface="+mn-lt"/>
                <a:cs typeface="+mn-lt"/>
              </a:rPr>
              <a:t>kiberdrošības</a:t>
            </a:r>
            <a:r>
              <a:rPr lang="en-GB">
                <a:ea typeface="+mn-lt"/>
                <a:cs typeface="+mn-lt"/>
              </a:rPr>
              <a:t> </a:t>
            </a:r>
            <a:r>
              <a:rPr lang="en-GB" err="1">
                <a:ea typeface="+mn-lt"/>
                <a:cs typeface="+mn-lt"/>
              </a:rPr>
              <a:t>riskus</a:t>
            </a:r>
            <a:r>
              <a:rPr lang="en-GB">
                <a:ea typeface="+mn-lt"/>
                <a:cs typeface="+mn-lt"/>
              </a:rPr>
              <a:t> un </a:t>
            </a:r>
            <a:r>
              <a:rPr lang="en-GB" err="1">
                <a:ea typeface="+mn-lt"/>
                <a:cs typeface="+mn-lt"/>
              </a:rPr>
              <a:t>novērst</a:t>
            </a:r>
            <a:r>
              <a:rPr lang="en-GB">
                <a:ea typeface="+mn-lt"/>
                <a:cs typeface="+mn-lt"/>
              </a:rPr>
              <a:t> </a:t>
            </a:r>
            <a:r>
              <a:rPr lang="en-GB" err="1">
                <a:ea typeface="+mn-lt"/>
                <a:cs typeface="+mn-lt"/>
              </a:rPr>
              <a:t>kibernoziegumus</a:t>
            </a:r>
            <a:r>
              <a:rPr lang="en-GB">
                <a:ea typeface="+mn-lt"/>
                <a:cs typeface="+mn-lt"/>
              </a:rPr>
              <a:t>. Lai </a:t>
            </a:r>
            <a:r>
              <a:rPr lang="en-GB" err="1">
                <a:ea typeface="+mn-lt"/>
                <a:cs typeface="+mn-lt"/>
              </a:rPr>
              <a:t>nodrošinātu</a:t>
            </a:r>
            <a:r>
              <a:rPr lang="en-GB">
                <a:ea typeface="+mn-lt"/>
                <a:cs typeface="+mn-lt"/>
              </a:rPr>
              <a:t> </a:t>
            </a:r>
            <a:r>
              <a:rPr lang="en-GB" err="1">
                <a:ea typeface="+mn-lt"/>
                <a:cs typeface="+mn-lt"/>
              </a:rPr>
              <a:t>iedzīvotājiem</a:t>
            </a:r>
            <a:r>
              <a:rPr lang="en-GB">
                <a:ea typeface="+mn-lt"/>
                <a:cs typeface="+mn-lt"/>
              </a:rPr>
              <a:t> </a:t>
            </a:r>
            <a:r>
              <a:rPr lang="en-GB" err="1">
                <a:ea typeface="+mn-lt"/>
                <a:cs typeface="+mn-lt"/>
              </a:rPr>
              <a:t>iespējas</a:t>
            </a:r>
            <a:r>
              <a:rPr lang="en-GB">
                <a:ea typeface="+mn-lt"/>
                <a:cs typeface="+mn-lt"/>
              </a:rPr>
              <a:t> </a:t>
            </a:r>
            <a:r>
              <a:rPr lang="en-GB" err="1">
                <a:ea typeface="+mn-lt"/>
                <a:cs typeface="+mn-lt"/>
              </a:rPr>
              <a:t>ērti</a:t>
            </a:r>
            <a:r>
              <a:rPr lang="en-GB">
                <a:ea typeface="+mn-lt"/>
                <a:cs typeface="+mn-lt"/>
              </a:rPr>
              <a:t> un </a:t>
            </a:r>
            <a:r>
              <a:rPr lang="en-GB" err="1">
                <a:ea typeface="+mn-lt"/>
                <a:cs typeface="+mn-lt"/>
              </a:rPr>
              <a:t>laikus</a:t>
            </a:r>
            <a:r>
              <a:rPr lang="en-GB">
                <a:ea typeface="+mn-lt"/>
                <a:cs typeface="+mn-lt"/>
              </a:rPr>
              <a:t> </a:t>
            </a:r>
            <a:r>
              <a:rPr lang="en-GB" err="1">
                <a:ea typeface="+mn-lt"/>
                <a:cs typeface="+mn-lt"/>
              </a:rPr>
              <a:t>saņemt</a:t>
            </a:r>
            <a:r>
              <a:rPr lang="en-GB">
                <a:ea typeface="+mn-lt"/>
                <a:cs typeface="+mn-lt"/>
              </a:rPr>
              <a:t> </a:t>
            </a:r>
            <a:r>
              <a:rPr lang="en-GB" err="1">
                <a:ea typeface="+mn-lt"/>
                <a:cs typeface="+mn-lt"/>
              </a:rPr>
              <a:t>valsts</a:t>
            </a:r>
            <a:r>
              <a:rPr lang="en-GB">
                <a:ea typeface="+mn-lt"/>
                <a:cs typeface="+mn-lt"/>
              </a:rPr>
              <a:t> un </a:t>
            </a:r>
            <a:r>
              <a:rPr lang="en-GB" err="1">
                <a:ea typeface="+mn-lt"/>
                <a:cs typeface="+mn-lt"/>
              </a:rPr>
              <a:t>pašvaldību</a:t>
            </a:r>
            <a:r>
              <a:rPr lang="en-GB">
                <a:ea typeface="+mn-lt"/>
                <a:cs typeface="+mn-lt"/>
              </a:rPr>
              <a:t> </a:t>
            </a:r>
            <a:r>
              <a:rPr lang="en-GB" err="1">
                <a:ea typeface="+mn-lt"/>
                <a:cs typeface="+mn-lt"/>
              </a:rPr>
              <a:t>pakalpojumus</a:t>
            </a:r>
            <a:r>
              <a:rPr lang="en-GB">
                <a:ea typeface="+mn-lt"/>
                <a:cs typeface="+mn-lt"/>
              </a:rPr>
              <a:t>, </a:t>
            </a:r>
            <a:r>
              <a:rPr lang="en-GB" err="1">
                <a:ea typeface="+mn-lt"/>
                <a:cs typeface="+mn-lt"/>
              </a:rPr>
              <a:t>aizvien</a:t>
            </a:r>
            <a:r>
              <a:rPr lang="en-GB">
                <a:ea typeface="+mn-lt"/>
                <a:cs typeface="+mn-lt"/>
              </a:rPr>
              <a:t> </a:t>
            </a:r>
            <a:r>
              <a:rPr lang="en-GB" err="1">
                <a:ea typeface="+mn-lt"/>
                <a:cs typeface="+mn-lt"/>
              </a:rPr>
              <a:t>vairāk</a:t>
            </a:r>
            <a:r>
              <a:rPr lang="en-GB">
                <a:ea typeface="+mn-lt"/>
                <a:cs typeface="+mn-lt"/>
              </a:rPr>
              <a:t> </a:t>
            </a:r>
            <a:r>
              <a:rPr lang="en-GB" err="1">
                <a:ea typeface="+mn-lt"/>
                <a:cs typeface="+mn-lt"/>
              </a:rPr>
              <a:t>tiks</a:t>
            </a:r>
            <a:r>
              <a:rPr lang="en-GB">
                <a:ea typeface="+mn-lt"/>
                <a:cs typeface="+mn-lt"/>
              </a:rPr>
              <a:t> </a:t>
            </a:r>
            <a:r>
              <a:rPr lang="en-GB" err="1">
                <a:ea typeface="+mn-lt"/>
                <a:cs typeface="+mn-lt"/>
              </a:rPr>
              <a:t>izmantotas</a:t>
            </a:r>
            <a:r>
              <a:rPr lang="en-GB">
                <a:ea typeface="+mn-lt"/>
                <a:cs typeface="+mn-lt"/>
              </a:rPr>
              <a:t> IT </a:t>
            </a:r>
            <a:r>
              <a:rPr lang="en-GB" err="1">
                <a:ea typeface="+mn-lt"/>
                <a:cs typeface="+mn-lt"/>
              </a:rPr>
              <a:t>tehnoloģiju</a:t>
            </a:r>
            <a:r>
              <a:rPr lang="en-GB">
                <a:ea typeface="+mn-lt"/>
                <a:cs typeface="+mn-lt"/>
              </a:rPr>
              <a:t> </a:t>
            </a:r>
            <a:r>
              <a:rPr lang="en-GB" err="1">
                <a:ea typeface="+mn-lt"/>
                <a:cs typeface="+mn-lt"/>
              </a:rPr>
              <a:t>attīstības</a:t>
            </a:r>
            <a:r>
              <a:rPr lang="en-GB">
                <a:ea typeface="+mn-lt"/>
                <a:cs typeface="+mn-lt"/>
              </a:rPr>
              <a:t> </a:t>
            </a:r>
            <a:r>
              <a:rPr lang="en-GB" err="1">
                <a:ea typeface="+mn-lt"/>
                <a:cs typeface="+mn-lt"/>
              </a:rPr>
              <a:t>sniegtās</a:t>
            </a:r>
            <a:r>
              <a:rPr lang="en-GB">
                <a:ea typeface="+mn-lt"/>
                <a:cs typeface="+mn-lt"/>
              </a:rPr>
              <a:t> </a:t>
            </a:r>
            <a:r>
              <a:rPr lang="en-GB" err="1">
                <a:ea typeface="+mn-lt"/>
                <a:cs typeface="+mn-lt"/>
              </a:rPr>
              <a:t>priekšrocības</a:t>
            </a:r>
            <a:r>
              <a:rPr lang="en-GB">
                <a:ea typeface="+mn-lt"/>
                <a:cs typeface="+mn-lt"/>
              </a:rPr>
              <a:t>, </a:t>
            </a:r>
            <a:r>
              <a:rPr lang="en-GB" err="1">
                <a:ea typeface="+mn-lt"/>
                <a:cs typeface="+mn-lt"/>
              </a:rPr>
              <a:t>ieviešot</a:t>
            </a:r>
            <a:r>
              <a:rPr lang="en-GB">
                <a:ea typeface="+mn-lt"/>
                <a:cs typeface="+mn-lt"/>
              </a:rPr>
              <a:t> </a:t>
            </a:r>
            <a:r>
              <a:rPr lang="en-GB" err="1">
                <a:ea typeface="+mn-lt"/>
                <a:cs typeface="+mn-lt"/>
              </a:rPr>
              <a:t>principu</a:t>
            </a:r>
            <a:r>
              <a:rPr lang="en-GB">
                <a:ea typeface="+mn-lt"/>
                <a:cs typeface="+mn-lt"/>
              </a:rPr>
              <a:t> “</a:t>
            </a:r>
            <a:r>
              <a:rPr lang="en-GB" err="1">
                <a:ea typeface="+mn-lt"/>
                <a:cs typeface="+mn-lt"/>
              </a:rPr>
              <a:t>digitāls</a:t>
            </a:r>
            <a:r>
              <a:rPr lang="en-GB">
                <a:ea typeface="+mn-lt"/>
                <a:cs typeface="+mn-lt"/>
              </a:rPr>
              <a:t> </a:t>
            </a:r>
            <a:r>
              <a:rPr lang="en-GB" err="1">
                <a:ea typeface="+mn-lt"/>
                <a:cs typeface="+mn-lt"/>
              </a:rPr>
              <a:t>pēc</a:t>
            </a:r>
            <a:r>
              <a:rPr lang="en-GB">
                <a:ea typeface="+mn-lt"/>
                <a:cs typeface="+mn-lt"/>
              </a:rPr>
              <a:t> </a:t>
            </a:r>
            <a:r>
              <a:rPr lang="en-GB" err="1">
                <a:ea typeface="+mn-lt"/>
                <a:cs typeface="+mn-lt"/>
              </a:rPr>
              <a:t>noklusējuma</a:t>
            </a:r>
            <a:r>
              <a:rPr lang="en-GB">
                <a:ea typeface="+mn-lt"/>
                <a:cs typeface="+mn-lt"/>
              </a:rPr>
              <a:t>”, jo </a:t>
            </a:r>
            <a:r>
              <a:rPr lang="en-GB" err="1">
                <a:ea typeface="+mn-lt"/>
                <a:cs typeface="+mn-lt"/>
              </a:rPr>
              <a:t>elektroniskie</a:t>
            </a:r>
            <a:r>
              <a:rPr lang="en-GB">
                <a:ea typeface="+mn-lt"/>
                <a:cs typeface="+mn-lt"/>
              </a:rPr>
              <a:t> </a:t>
            </a:r>
            <a:r>
              <a:rPr lang="en-GB" err="1">
                <a:ea typeface="+mn-lt"/>
                <a:cs typeface="+mn-lt"/>
              </a:rPr>
              <a:t>pakalpojumi</a:t>
            </a:r>
            <a:r>
              <a:rPr lang="en-GB">
                <a:ea typeface="+mn-lt"/>
                <a:cs typeface="+mn-lt"/>
              </a:rPr>
              <a:t> un </a:t>
            </a:r>
            <a:r>
              <a:rPr lang="en-GB" err="1">
                <a:ea typeface="+mn-lt"/>
                <a:cs typeface="+mn-lt"/>
              </a:rPr>
              <a:t>risinājumi</a:t>
            </a:r>
            <a:r>
              <a:rPr lang="en-GB">
                <a:ea typeface="+mn-lt"/>
                <a:cs typeface="+mn-lt"/>
              </a:rPr>
              <a:t> </a:t>
            </a:r>
            <a:r>
              <a:rPr lang="en-GB" err="1">
                <a:ea typeface="+mn-lt"/>
                <a:cs typeface="+mn-lt"/>
              </a:rPr>
              <a:t>ir</a:t>
            </a:r>
            <a:r>
              <a:rPr lang="en-GB">
                <a:ea typeface="+mn-lt"/>
                <a:cs typeface="+mn-lt"/>
              </a:rPr>
              <a:t> </a:t>
            </a:r>
            <a:r>
              <a:rPr lang="en-GB" err="1">
                <a:ea typeface="+mn-lt"/>
                <a:cs typeface="+mn-lt"/>
              </a:rPr>
              <a:t>rentabli</a:t>
            </a:r>
            <a:r>
              <a:rPr lang="en-GB">
                <a:ea typeface="+mn-lt"/>
                <a:cs typeface="+mn-lt"/>
              </a:rPr>
              <a:t> un </a:t>
            </a:r>
            <a:r>
              <a:rPr lang="en-GB" err="1">
                <a:ea typeface="+mn-lt"/>
                <a:cs typeface="+mn-lt"/>
              </a:rPr>
              <a:t>bieži</a:t>
            </a:r>
            <a:r>
              <a:rPr lang="en-GB">
                <a:ea typeface="+mn-lt"/>
                <a:cs typeface="+mn-lt"/>
              </a:rPr>
              <a:t> </a:t>
            </a:r>
            <a:r>
              <a:rPr lang="en-GB" err="1">
                <a:ea typeface="+mn-lt"/>
                <a:cs typeface="+mn-lt"/>
              </a:rPr>
              <a:t>vien</a:t>
            </a:r>
            <a:r>
              <a:rPr lang="en-GB">
                <a:ea typeface="+mn-lt"/>
                <a:cs typeface="+mn-lt"/>
              </a:rPr>
              <a:t> </a:t>
            </a:r>
            <a:r>
              <a:rPr lang="en-GB" err="1">
                <a:ea typeface="+mn-lt"/>
                <a:cs typeface="+mn-lt"/>
              </a:rPr>
              <a:t>elastīgāki</a:t>
            </a:r>
            <a:r>
              <a:rPr lang="en-GB">
                <a:ea typeface="+mn-lt"/>
                <a:cs typeface="+mn-lt"/>
              </a:rPr>
              <a:t> </a:t>
            </a:r>
            <a:r>
              <a:rPr lang="en-GB" err="1">
                <a:ea typeface="+mn-lt"/>
                <a:cs typeface="+mn-lt"/>
              </a:rPr>
              <a:t>nekā</a:t>
            </a:r>
            <a:r>
              <a:rPr lang="en-GB">
                <a:ea typeface="+mn-lt"/>
                <a:cs typeface="+mn-lt"/>
              </a:rPr>
              <a:t> </a:t>
            </a:r>
            <a:r>
              <a:rPr lang="en-GB" err="1">
                <a:ea typeface="+mn-lt"/>
                <a:cs typeface="+mn-lt"/>
              </a:rPr>
              <a:t>klātienes</a:t>
            </a:r>
            <a:r>
              <a:rPr lang="en-GB">
                <a:ea typeface="+mn-lt"/>
                <a:cs typeface="+mn-lt"/>
              </a:rPr>
              <a:t> </a:t>
            </a:r>
            <a:r>
              <a:rPr lang="en-GB" err="1">
                <a:ea typeface="+mn-lt"/>
                <a:cs typeface="+mn-lt"/>
              </a:rPr>
              <a:t>pakalpojumi</a:t>
            </a:r>
            <a:r>
              <a:rPr lang="en-GB">
                <a:ea typeface="+mn-lt"/>
                <a:cs typeface="+mn-lt"/>
              </a:rPr>
              <a:t>. </a:t>
            </a:r>
            <a:r>
              <a:rPr lang="en-GB" b="1" err="1">
                <a:ea typeface="+mn-lt"/>
                <a:cs typeface="+mn-lt"/>
              </a:rPr>
              <a:t>Ikvienam</a:t>
            </a:r>
            <a:r>
              <a:rPr lang="en-GB" b="1">
                <a:ea typeface="+mn-lt"/>
                <a:cs typeface="+mn-lt"/>
              </a:rPr>
              <a:t> </a:t>
            </a:r>
            <a:r>
              <a:rPr lang="en-GB" b="1" err="1">
                <a:ea typeface="+mn-lt"/>
                <a:cs typeface="+mn-lt"/>
              </a:rPr>
              <a:t>elektroniskajam</a:t>
            </a:r>
            <a:r>
              <a:rPr lang="en-GB" b="1">
                <a:ea typeface="+mn-lt"/>
                <a:cs typeface="+mn-lt"/>
              </a:rPr>
              <a:t> </a:t>
            </a:r>
            <a:r>
              <a:rPr lang="en-GB" b="1" err="1">
                <a:ea typeface="+mn-lt"/>
                <a:cs typeface="+mn-lt"/>
              </a:rPr>
              <a:t>pakalpojumam</a:t>
            </a:r>
            <a:r>
              <a:rPr lang="en-GB" b="1">
                <a:ea typeface="+mn-lt"/>
                <a:cs typeface="+mn-lt"/>
              </a:rPr>
              <a:t> un </a:t>
            </a:r>
            <a:r>
              <a:rPr lang="en-GB" b="1" err="1">
                <a:ea typeface="+mn-lt"/>
                <a:cs typeface="+mn-lt"/>
              </a:rPr>
              <a:t>risinājumam</a:t>
            </a:r>
            <a:r>
              <a:rPr lang="en-GB" b="1">
                <a:ea typeface="+mn-lt"/>
                <a:cs typeface="+mn-lt"/>
              </a:rPr>
              <a:t> </a:t>
            </a:r>
            <a:r>
              <a:rPr lang="en-GB" b="1" err="1">
                <a:ea typeface="+mn-lt"/>
                <a:cs typeface="+mn-lt"/>
              </a:rPr>
              <a:t>pirms</a:t>
            </a:r>
            <a:r>
              <a:rPr lang="en-GB" b="1">
                <a:ea typeface="+mn-lt"/>
                <a:cs typeface="+mn-lt"/>
              </a:rPr>
              <a:t> </a:t>
            </a:r>
            <a:r>
              <a:rPr lang="en-GB" b="1" err="1">
                <a:ea typeface="+mn-lt"/>
                <a:cs typeface="+mn-lt"/>
              </a:rPr>
              <a:t>tā</a:t>
            </a:r>
            <a:r>
              <a:rPr lang="en-GB" b="1">
                <a:ea typeface="+mn-lt"/>
                <a:cs typeface="+mn-lt"/>
              </a:rPr>
              <a:t> </a:t>
            </a:r>
            <a:r>
              <a:rPr lang="en-GB" b="1" err="1">
                <a:ea typeface="+mn-lt"/>
                <a:cs typeface="+mn-lt"/>
              </a:rPr>
              <a:t>ieviešanas</a:t>
            </a:r>
            <a:r>
              <a:rPr lang="en-GB" b="1">
                <a:ea typeface="+mn-lt"/>
                <a:cs typeface="+mn-lt"/>
              </a:rPr>
              <a:t> </a:t>
            </a:r>
            <a:r>
              <a:rPr lang="en-GB" b="1" err="1">
                <a:ea typeface="+mn-lt"/>
                <a:cs typeface="+mn-lt"/>
              </a:rPr>
              <a:t>tiks</a:t>
            </a:r>
            <a:r>
              <a:rPr lang="en-GB" b="1">
                <a:ea typeface="+mn-lt"/>
                <a:cs typeface="+mn-lt"/>
              </a:rPr>
              <a:t> </a:t>
            </a:r>
            <a:r>
              <a:rPr lang="en-GB" b="1" err="1">
                <a:ea typeface="+mn-lt"/>
                <a:cs typeface="+mn-lt"/>
              </a:rPr>
              <a:t>veikts</a:t>
            </a:r>
            <a:r>
              <a:rPr lang="en-GB" b="1">
                <a:ea typeface="+mn-lt"/>
                <a:cs typeface="+mn-lt"/>
              </a:rPr>
              <a:t> </a:t>
            </a:r>
            <a:r>
              <a:rPr lang="en-GB" b="1" err="1">
                <a:ea typeface="+mn-lt"/>
                <a:cs typeface="+mn-lt"/>
              </a:rPr>
              <a:t>kiberdrošības</a:t>
            </a:r>
            <a:r>
              <a:rPr lang="en-GB" b="1">
                <a:ea typeface="+mn-lt"/>
                <a:cs typeface="+mn-lt"/>
              </a:rPr>
              <a:t> </a:t>
            </a:r>
            <a:r>
              <a:rPr lang="en-GB" b="1" err="1">
                <a:ea typeface="+mn-lt"/>
                <a:cs typeface="+mn-lt"/>
              </a:rPr>
              <a:t>risku</a:t>
            </a:r>
            <a:r>
              <a:rPr lang="en-GB" b="1">
                <a:ea typeface="+mn-lt"/>
                <a:cs typeface="+mn-lt"/>
              </a:rPr>
              <a:t> </a:t>
            </a:r>
            <a:r>
              <a:rPr lang="en-GB" b="1" err="1">
                <a:ea typeface="+mn-lt"/>
                <a:cs typeface="+mn-lt"/>
              </a:rPr>
              <a:t>izvērtējums</a:t>
            </a:r>
            <a:r>
              <a:rPr lang="en-GB">
                <a:ea typeface="+mn-lt"/>
                <a:cs typeface="+mn-lt"/>
              </a:rPr>
              <a:t>, </a:t>
            </a:r>
            <a:r>
              <a:rPr lang="en-GB" err="1">
                <a:ea typeface="+mn-lt"/>
                <a:cs typeface="+mn-lt"/>
              </a:rPr>
              <a:t>kā</a:t>
            </a:r>
            <a:r>
              <a:rPr lang="en-GB">
                <a:ea typeface="+mn-lt"/>
                <a:cs typeface="+mn-lt"/>
              </a:rPr>
              <a:t> </a:t>
            </a:r>
            <a:r>
              <a:rPr lang="en-GB" err="1">
                <a:ea typeface="+mn-lt"/>
                <a:cs typeface="+mn-lt"/>
              </a:rPr>
              <a:t>arī</a:t>
            </a:r>
            <a:r>
              <a:rPr lang="en-GB">
                <a:ea typeface="+mn-lt"/>
                <a:cs typeface="+mn-lt"/>
              </a:rPr>
              <a:t> </a:t>
            </a:r>
            <a:r>
              <a:rPr lang="en-GB" err="1">
                <a:ea typeface="+mn-lt"/>
                <a:cs typeface="+mn-lt"/>
              </a:rPr>
              <a:t>nodrošināta</a:t>
            </a:r>
            <a:r>
              <a:rPr lang="en-GB">
                <a:ea typeface="+mn-lt"/>
                <a:cs typeface="+mn-lt"/>
              </a:rPr>
              <a:t> </a:t>
            </a:r>
            <a:r>
              <a:rPr lang="en-GB" err="1">
                <a:ea typeface="+mn-lt"/>
                <a:cs typeface="+mn-lt"/>
              </a:rPr>
              <a:t>tā</a:t>
            </a:r>
            <a:r>
              <a:rPr lang="en-GB">
                <a:ea typeface="+mn-lt"/>
                <a:cs typeface="+mn-lt"/>
              </a:rPr>
              <a:t> </a:t>
            </a:r>
            <a:r>
              <a:rPr lang="en-GB" err="1">
                <a:ea typeface="+mn-lt"/>
                <a:cs typeface="+mn-lt"/>
              </a:rPr>
              <a:t>kiberdrošība</a:t>
            </a:r>
            <a:r>
              <a:rPr lang="en-GB">
                <a:ea typeface="+mn-lt"/>
                <a:cs typeface="+mn-lt"/>
              </a:rPr>
              <a:t> </a:t>
            </a:r>
            <a:r>
              <a:rPr lang="en-GB" err="1">
                <a:ea typeface="+mn-lt"/>
                <a:cs typeface="+mn-lt"/>
              </a:rPr>
              <a:t>visā</a:t>
            </a:r>
            <a:r>
              <a:rPr lang="en-GB">
                <a:ea typeface="+mn-lt"/>
                <a:cs typeface="+mn-lt"/>
              </a:rPr>
              <a:t> </a:t>
            </a:r>
            <a:r>
              <a:rPr lang="en-GB" err="1">
                <a:ea typeface="+mn-lt"/>
                <a:cs typeface="+mn-lt"/>
              </a:rPr>
              <a:t>tā</a:t>
            </a:r>
            <a:r>
              <a:rPr lang="en-GB">
                <a:ea typeface="+mn-lt"/>
                <a:cs typeface="+mn-lt"/>
              </a:rPr>
              <a:t> </a:t>
            </a:r>
            <a:r>
              <a:rPr lang="en-GB" err="1">
                <a:ea typeface="+mn-lt"/>
                <a:cs typeface="+mn-lt"/>
              </a:rPr>
              <a:t>dzīvescikla</a:t>
            </a:r>
            <a:r>
              <a:rPr lang="en-GB">
                <a:ea typeface="+mn-lt"/>
                <a:cs typeface="+mn-lt"/>
              </a:rPr>
              <a:t> </a:t>
            </a:r>
            <a:r>
              <a:rPr lang="en-GB" err="1">
                <a:ea typeface="+mn-lt"/>
                <a:cs typeface="+mn-lt"/>
              </a:rPr>
              <a:t>laikā</a:t>
            </a:r>
            <a:r>
              <a:rPr lang="en-GB">
                <a:ea typeface="+mn-lt"/>
                <a:cs typeface="+mn-lt"/>
              </a:rPr>
              <a:t>, </a:t>
            </a:r>
            <a:r>
              <a:rPr lang="en-GB" err="1">
                <a:ea typeface="+mn-lt"/>
                <a:cs typeface="+mn-lt"/>
              </a:rPr>
              <a:t>lai</a:t>
            </a:r>
            <a:r>
              <a:rPr lang="en-GB">
                <a:ea typeface="+mn-lt"/>
                <a:cs typeface="+mn-lt"/>
              </a:rPr>
              <a:t> </a:t>
            </a:r>
            <a:r>
              <a:rPr lang="en-GB" err="1">
                <a:ea typeface="+mn-lt"/>
                <a:cs typeface="+mn-lt"/>
              </a:rPr>
              <a:t>nodrošinātu</a:t>
            </a:r>
            <a:r>
              <a:rPr lang="en-GB">
                <a:ea typeface="+mn-lt"/>
                <a:cs typeface="+mn-lt"/>
              </a:rPr>
              <a:t> </a:t>
            </a:r>
            <a:r>
              <a:rPr lang="en-GB" err="1">
                <a:ea typeface="+mn-lt"/>
                <a:cs typeface="+mn-lt"/>
              </a:rPr>
              <a:t>pakalpojuma</a:t>
            </a:r>
            <a:r>
              <a:rPr lang="en-GB">
                <a:ea typeface="+mn-lt"/>
                <a:cs typeface="+mn-lt"/>
              </a:rPr>
              <a:t> un </a:t>
            </a:r>
            <a:r>
              <a:rPr lang="en-GB" err="1">
                <a:ea typeface="+mn-lt"/>
                <a:cs typeface="+mn-lt"/>
              </a:rPr>
              <a:t>risinājuma</a:t>
            </a:r>
            <a:r>
              <a:rPr lang="en-GB">
                <a:ea typeface="+mn-lt"/>
                <a:cs typeface="+mn-lt"/>
              </a:rPr>
              <a:t> </a:t>
            </a:r>
            <a:r>
              <a:rPr lang="en-GB" err="1">
                <a:ea typeface="+mn-lt"/>
                <a:cs typeface="+mn-lt"/>
              </a:rPr>
              <a:t>nepārtrauktību</a:t>
            </a:r>
            <a:r>
              <a:rPr lang="en-GB">
                <a:ea typeface="+mn-lt"/>
                <a:cs typeface="+mn-lt"/>
              </a:rPr>
              <a:t>, </a:t>
            </a:r>
            <a:r>
              <a:rPr lang="en-GB" err="1">
                <a:ea typeface="+mn-lt"/>
                <a:cs typeface="+mn-lt"/>
              </a:rPr>
              <a:t>integritāti</a:t>
            </a:r>
            <a:r>
              <a:rPr lang="en-GB">
                <a:ea typeface="+mn-lt"/>
                <a:cs typeface="+mn-lt"/>
              </a:rPr>
              <a:t> un </a:t>
            </a:r>
            <a:r>
              <a:rPr lang="en-GB" err="1">
                <a:ea typeface="+mn-lt"/>
                <a:cs typeface="+mn-lt"/>
              </a:rPr>
              <a:t>datu</a:t>
            </a:r>
            <a:r>
              <a:rPr lang="en-GB">
                <a:ea typeface="+mn-lt"/>
                <a:cs typeface="+mn-lt"/>
              </a:rPr>
              <a:t> </a:t>
            </a:r>
            <a:r>
              <a:rPr lang="en-GB" err="1">
                <a:ea typeface="+mn-lt"/>
                <a:cs typeface="+mn-lt"/>
              </a:rPr>
              <a:t>aizsardzību</a:t>
            </a:r>
            <a:r>
              <a:rPr lang="en-GB">
                <a:ea typeface="+mn-lt"/>
                <a:cs typeface="+mn-lt"/>
              </a:rPr>
              <a:t>. </a:t>
            </a:r>
            <a:r>
              <a:rPr lang="en-GB" err="1">
                <a:ea typeface="+mn-lt"/>
                <a:cs typeface="+mn-lt"/>
              </a:rPr>
              <a:t>Būtisks</a:t>
            </a:r>
            <a:r>
              <a:rPr lang="en-GB">
                <a:ea typeface="+mn-lt"/>
                <a:cs typeface="+mn-lt"/>
              </a:rPr>
              <a:t> </a:t>
            </a:r>
            <a:r>
              <a:rPr lang="en-GB" err="1">
                <a:ea typeface="+mn-lt"/>
                <a:cs typeface="+mn-lt"/>
              </a:rPr>
              <a:t>izaicinājums</a:t>
            </a:r>
            <a:r>
              <a:rPr lang="en-GB">
                <a:ea typeface="+mn-lt"/>
                <a:cs typeface="+mn-lt"/>
              </a:rPr>
              <a:t> </a:t>
            </a:r>
            <a:r>
              <a:rPr lang="en-GB" err="1">
                <a:ea typeface="+mn-lt"/>
                <a:cs typeface="+mn-lt"/>
              </a:rPr>
              <a:t>nākotnei</a:t>
            </a:r>
            <a:r>
              <a:rPr lang="en-GB">
                <a:ea typeface="+mn-lt"/>
                <a:cs typeface="+mn-lt"/>
              </a:rPr>
              <a:t> </a:t>
            </a:r>
            <a:r>
              <a:rPr lang="en-GB" err="1">
                <a:ea typeface="+mn-lt"/>
                <a:cs typeface="+mn-lt"/>
              </a:rPr>
              <a:t>ir</a:t>
            </a:r>
            <a:r>
              <a:rPr lang="en-GB">
                <a:ea typeface="+mn-lt"/>
                <a:cs typeface="+mn-lt"/>
              </a:rPr>
              <a:t> </a:t>
            </a:r>
            <a:r>
              <a:rPr lang="en-GB" err="1">
                <a:ea typeface="+mn-lt"/>
                <a:cs typeface="+mn-lt"/>
              </a:rPr>
              <a:t>atrast</a:t>
            </a:r>
            <a:r>
              <a:rPr lang="en-GB">
                <a:ea typeface="+mn-lt"/>
                <a:cs typeface="+mn-lt"/>
              </a:rPr>
              <a:t> </a:t>
            </a:r>
            <a:r>
              <a:rPr lang="en-GB" err="1">
                <a:ea typeface="+mn-lt"/>
                <a:cs typeface="+mn-lt"/>
              </a:rPr>
              <a:t>veidu</a:t>
            </a:r>
            <a:r>
              <a:rPr lang="en-GB">
                <a:ea typeface="+mn-lt"/>
                <a:cs typeface="+mn-lt"/>
              </a:rPr>
              <a:t>, </a:t>
            </a:r>
            <a:r>
              <a:rPr lang="en-GB" err="1">
                <a:ea typeface="+mn-lt"/>
                <a:cs typeface="+mn-lt"/>
              </a:rPr>
              <a:t>kā</a:t>
            </a:r>
            <a:r>
              <a:rPr lang="en-GB">
                <a:ea typeface="+mn-lt"/>
                <a:cs typeface="+mn-lt"/>
              </a:rPr>
              <a:t> </a:t>
            </a:r>
            <a:r>
              <a:rPr lang="en-GB" err="1">
                <a:ea typeface="+mn-lt"/>
                <a:cs typeface="+mn-lt"/>
              </a:rPr>
              <a:t>nodrošināt</a:t>
            </a:r>
            <a:r>
              <a:rPr lang="en-GB">
                <a:ea typeface="+mn-lt"/>
                <a:cs typeface="+mn-lt"/>
              </a:rPr>
              <a:t> un </a:t>
            </a:r>
            <a:r>
              <a:rPr lang="en-GB" err="1">
                <a:ea typeface="+mn-lt"/>
                <a:cs typeface="+mn-lt"/>
              </a:rPr>
              <a:t>uzlabot</a:t>
            </a:r>
            <a:r>
              <a:rPr lang="en-GB">
                <a:ea typeface="+mn-lt"/>
                <a:cs typeface="+mn-lt"/>
              </a:rPr>
              <a:t> </a:t>
            </a:r>
            <a:r>
              <a:rPr lang="en-GB" err="1">
                <a:ea typeface="+mn-lt"/>
                <a:cs typeface="+mn-lt"/>
              </a:rPr>
              <a:t>publisko</a:t>
            </a:r>
            <a:r>
              <a:rPr lang="en-GB">
                <a:ea typeface="+mn-lt"/>
                <a:cs typeface="+mn-lt"/>
              </a:rPr>
              <a:t> </a:t>
            </a:r>
            <a:r>
              <a:rPr lang="en-GB" b="1" err="1">
                <a:ea typeface="+mn-lt"/>
                <a:cs typeface="+mn-lt"/>
              </a:rPr>
              <a:t>pakalpojumu</a:t>
            </a:r>
            <a:r>
              <a:rPr lang="en-GB" b="1">
                <a:ea typeface="+mn-lt"/>
                <a:cs typeface="+mn-lt"/>
              </a:rPr>
              <a:t> </a:t>
            </a:r>
            <a:r>
              <a:rPr lang="en-GB" b="1" err="1">
                <a:ea typeface="+mn-lt"/>
                <a:cs typeface="+mn-lt"/>
              </a:rPr>
              <a:t>kvalitāti</a:t>
            </a:r>
            <a:r>
              <a:rPr lang="en-GB" b="1">
                <a:ea typeface="+mn-lt"/>
                <a:cs typeface="+mn-lt"/>
              </a:rPr>
              <a:t>, </a:t>
            </a:r>
            <a:r>
              <a:rPr lang="en-GB" b="1" err="1">
                <a:ea typeface="+mn-lt"/>
                <a:cs typeface="+mn-lt"/>
              </a:rPr>
              <a:t>drošību</a:t>
            </a:r>
            <a:r>
              <a:rPr lang="en-GB" b="1">
                <a:ea typeface="+mn-lt"/>
                <a:cs typeface="+mn-lt"/>
              </a:rPr>
              <a:t> un </a:t>
            </a:r>
            <a:r>
              <a:rPr lang="en-GB" b="1" err="1">
                <a:ea typeface="+mn-lt"/>
                <a:cs typeface="+mn-lt"/>
              </a:rPr>
              <a:t>pieejamību</a:t>
            </a:r>
            <a:r>
              <a:rPr lang="en-GB" b="1">
                <a:ea typeface="+mn-lt"/>
                <a:cs typeface="+mn-lt"/>
              </a:rPr>
              <a:t> </a:t>
            </a:r>
            <a:r>
              <a:rPr lang="en-GB" b="1" err="1">
                <a:ea typeface="+mn-lt"/>
                <a:cs typeface="+mn-lt"/>
              </a:rPr>
              <a:t>sabiedrībai</a:t>
            </a:r>
            <a:r>
              <a:rPr lang="en-GB" b="1">
                <a:ea typeface="+mn-lt"/>
                <a:cs typeface="+mn-lt"/>
              </a:rPr>
              <a:t>, </a:t>
            </a:r>
            <a:r>
              <a:rPr lang="en-GB" b="1" err="1">
                <a:ea typeface="+mn-lt"/>
                <a:cs typeface="+mn-lt"/>
              </a:rPr>
              <a:t>nepieaugot</a:t>
            </a:r>
            <a:r>
              <a:rPr lang="en-GB" b="1">
                <a:ea typeface="+mn-lt"/>
                <a:cs typeface="+mn-lt"/>
              </a:rPr>
              <a:t> </a:t>
            </a:r>
            <a:r>
              <a:rPr lang="en-GB" b="1" err="1">
                <a:ea typeface="+mn-lt"/>
                <a:cs typeface="+mn-lt"/>
              </a:rPr>
              <a:t>publiskā</a:t>
            </a:r>
            <a:r>
              <a:rPr lang="en-GB" b="1">
                <a:ea typeface="+mn-lt"/>
                <a:cs typeface="+mn-lt"/>
              </a:rPr>
              <a:t> </a:t>
            </a:r>
            <a:r>
              <a:rPr lang="en-GB" b="1" err="1">
                <a:ea typeface="+mn-lt"/>
                <a:cs typeface="+mn-lt"/>
              </a:rPr>
              <a:t>finansējuma</a:t>
            </a:r>
            <a:r>
              <a:rPr lang="en-GB" b="1">
                <a:ea typeface="+mn-lt"/>
                <a:cs typeface="+mn-lt"/>
              </a:rPr>
              <a:t> </a:t>
            </a:r>
            <a:r>
              <a:rPr lang="en-GB" b="1" err="1">
                <a:ea typeface="+mn-lt"/>
                <a:cs typeface="+mn-lt"/>
              </a:rPr>
              <a:t>apjomam</a:t>
            </a:r>
            <a:r>
              <a:rPr lang="en-GB">
                <a:ea typeface="+mn-lt"/>
                <a:cs typeface="+mn-lt"/>
              </a:rPr>
              <a:t>, kas </a:t>
            </a:r>
            <a:r>
              <a:rPr lang="en-GB" err="1">
                <a:ea typeface="+mn-lt"/>
                <a:cs typeface="+mn-lt"/>
              </a:rPr>
              <a:t>saistīts</a:t>
            </a:r>
            <a:r>
              <a:rPr lang="en-GB">
                <a:ea typeface="+mn-lt"/>
                <a:cs typeface="+mn-lt"/>
              </a:rPr>
              <a:t> </a:t>
            </a:r>
            <a:r>
              <a:rPr lang="en-GB" err="1">
                <a:ea typeface="+mn-lt"/>
                <a:cs typeface="+mn-lt"/>
              </a:rPr>
              <a:t>gan</a:t>
            </a:r>
            <a:r>
              <a:rPr lang="en-GB">
                <a:ea typeface="+mn-lt"/>
                <a:cs typeface="+mn-lt"/>
              </a:rPr>
              <a:t> </a:t>
            </a:r>
            <a:r>
              <a:rPr lang="en-GB" err="1">
                <a:ea typeface="+mn-lt"/>
                <a:cs typeface="+mn-lt"/>
              </a:rPr>
              <a:t>ar</a:t>
            </a:r>
            <a:r>
              <a:rPr lang="en-GB">
                <a:ea typeface="+mn-lt"/>
                <a:cs typeface="+mn-lt"/>
              </a:rPr>
              <a:t> </a:t>
            </a:r>
            <a:r>
              <a:rPr lang="en-GB" err="1">
                <a:ea typeface="+mn-lt"/>
                <a:cs typeface="+mn-lt"/>
              </a:rPr>
              <a:t>resursu</a:t>
            </a:r>
            <a:r>
              <a:rPr lang="en-GB">
                <a:ea typeface="+mn-lt"/>
                <a:cs typeface="+mn-lt"/>
              </a:rPr>
              <a:t> </a:t>
            </a:r>
            <a:r>
              <a:rPr lang="en-GB" err="1">
                <a:ea typeface="+mn-lt"/>
                <a:cs typeface="+mn-lt"/>
              </a:rPr>
              <a:t>pārdali</a:t>
            </a:r>
            <a:r>
              <a:rPr lang="en-GB">
                <a:ea typeface="+mn-lt"/>
                <a:cs typeface="+mn-lt"/>
              </a:rPr>
              <a:t> </a:t>
            </a:r>
            <a:r>
              <a:rPr lang="en-GB" err="1">
                <a:ea typeface="+mn-lt"/>
                <a:cs typeface="+mn-lt"/>
              </a:rPr>
              <a:t>jauniem</a:t>
            </a:r>
            <a:r>
              <a:rPr lang="en-GB">
                <a:ea typeface="+mn-lt"/>
                <a:cs typeface="+mn-lt"/>
              </a:rPr>
              <a:t> </a:t>
            </a:r>
            <a:r>
              <a:rPr lang="en-GB" err="1">
                <a:ea typeface="+mn-lt"/>
                <a:cs typeface="+mn-lt"/>
              </a:rPr>
              <a:t>pakalpojumiem</a:t>
            </a:r>
            <a:r>
              <a:rPr lang="en-GB">
                <a:ea typeface="+mn-lt"/>
                <a:cs typeface="+mn-lt"/>
              </a:rPr>
              <a:t>, </a:t>
            </a:r>
            <a:r>
              <a:rPr lang="en-GB" err="1">
                <a:ea typeface="+mn-lt"/>
                <a:cs typeface="+mn-lt"/>
              </a:rPr>
              <a:t>gan</a:t>
            </a:r>
            <a:r>
              <a:rPr lang="en-GB">
                <a:ea typeface="+mn-lt"/>
                <a:cs typeface="+mn-lt"/>
              </a:rPr>
              <a:t> </a:t>
            </a:r>
            <a:r>
              <a:rPr lang="en-GB" err="1">
                <a:ea typeface="+mn-lt"/>
                <a:cs typeface="+mn-lt"/>
              </a:rPr>
              <a:t>ar</a:t>
            </a:r>
            <a:r>
              <a:rPr lang="en-GB">
                <a:ea typeface="+mn-lt"/>
                <a:cs typeface="+mn-lt"/>
              </a:rPr>
              <a:t> </a:t>
            </a:r>
            <a:r>
              <a:rPr lang="en-GB" err="1">
                <a:ea typeface="+mn-lt"/>
                <a:cs typeface="+mn-lt"/>
              </a:rPr>
              <a:t>Latvijas</a:t>
            </a:r>
            <a:r>
              <a:rPr lang="en-GB">
                <a:ea typeface="+mn-lt"/>
                <a:cs typeface="+mn-lt"/>
              </a:rPr>
              <a:t> </a:t>
            </a:r>
            <a:r>
              <a:rPr lang="en-GB" err="1">
                <a:ea typeface="+mn-lt"/>
                <a:cs typeface="+mn-lt"/>
              </a:rPr>
              <a:t>teritorijas</a:t>
            </a:r>
            <a:r>
              <a:rPr lang="en-GB">
                <a:ea typeface="+mn-lt"/>
                <a:cs typeface="+mn-lt"/>
              </a:rPr>
              <a:t> </a:t>
            </a:r>
            <a:r>
              <a:rPr lang="en-GB" err="1">
                <a:ea typeface="+mn-lt"/>
                <a:cs typeface="+mn-lt"/>
              </a:rPr>
              <a:t>pieaugošo</a:t>
            </a:r>
            <a:r>
              <a:rPr lang="en-GB">
                <a:ea typeface="+mn-lt"/>
                <a:cs typeface="+mn-lt"/>
              </a:rPr>
              <a:t> </a:t>
            </a:r>
            <a:r>
              <a:rPr lang="en-GB" err="1">
                <a:ea typeface="+mn-lt"/>
                <a:cs typeface="+mn-lt"/>
              </a:rPr>
              <a:t>depopulāciju</a:t>
            </a:r>
            <a:r>
              <a:rPr lang="en-GB">
                <a:ea typeface="+mn-lt"/>
                <a:cs typeface="+mn-lt"/>
              </a:rPr>
              <a:t> un </a:t>
            </a:r>
            <a:r>
              <a:rPr lang="en-GB" err="1">
                <a:ea typeface="+mn-lt"/>
                <a:cs typeface="+mn-lt"/>
              </a:rPr>
              <a:t>nelabvēlīgo</a:t>
            </a:r>
            <a:r>
              <a:rPr lang="en-GB">
                <a:ea typeface="+mn-lt"/>
                <a:cs typeface="+mn-lt"/>
              </a:rPr>
              <a:t> </a:t>
            </a:r>
            <a:r>
              <a:rPr lang="en-GB" err="1">
                <a:ea typeface="+mn-lt"/>
                <a:cs typeface="+mn-lt"/>
              </a:rPr>
              <a:t>demogrāfisko</a:t>
            </a:r>
            <a:r>
              <a:rPr lang="en-GB">
                <a:ea typeface="+mn-lt"/>
                <a:cs typeface="+mn-lt"/>
              </a:rPr>
              <a:t> </a:t>
            </a:r>
            <a:r>
              <a:rPr lang="en-GB" err="1">
                <a:ea typeface="+mn-lt"/>
                <a:cs typeface="+mn-lt"/>
              </a:rPr>
              <a:t>situāciju</a:t>
            </a:r>
            <a:r>
              <a:rPr lang="en-GB">
                <a:ea typeface="+mn-lt"/>
                <a:cs typeface="+mn-lt"/>
              </a:rPr>
              <a:t>. </a:t>
            </a:r>
            <a:endParaRPr lang="en-GB"/>
          </a:p>
          <a:p>
            <a:pPr marL="0" indent="0">
              <a:buNone/>
            </a:pPr>
            <a:endParaRPr lang="en-GB">
              <a:ea typeface="+mn-lt"/>
              <a:cs typeface="+mn-lt"/>
            </a:endParaRPr>
          </a:p>
          <a:p>
            <a:endParaRPr lang="en-GB">
              <a:cs typeface="Calibri"/>
            </a:endParaRPr>
          </a:p>
          <a:p>
            <a:endParaRPr lang="en-GB">
              <a:cs typeface="Calibri"/>
            </a:endParaRPr>
          </a:p>
          <a:p>
            <a:endParaRPr lang="en-GB">
              <a:cs typeface="Calibri"/>
            </a:endParaRPr>
          </a:p>
          <a:p>
            <a:endParaRPr lang="en-GB" sz="1200">
              <a:cs typeface="Calibri"/>
            </a:endParaRPr>
          </a:p>
          <a:p>
            <a:endParaRPr lang="en-LV"/>
          </a:p>
        </p:txBody>
      </p:sp>
      <p:sp>
        <p:nvSpPr>
          <p:cNvPr id="4" name="Slide Number Placeholder 3"/>
          <p:cNvSpPr>
            <a:spLocks noGrp="1"/>
          </p:cNvSpPr>
          <p:nvPr>
            <p:ph type="sldNum" sz="quarter" idx="5"/>
          </p:nvPr>
        </p:nvSpPr>
        <p:spPr/>
        <p:txBody>
          <a:bodyPr/>
          <a:lstStyle/>
          <a:p>
            <a:fld id="{A261DBFD-41EA-4C5F-993F-6D83156CAD08}" type="slidenum">
              <a:rPr lang="lv-LV" smtClean="0"/>
              <a:t>10</a:t>
            </a:fld>
            <a:endParaRPr lang="lv-LV"/>
          </a:p>
        </p:txBody>
      </p:sp>
    </p:spTree>
    <p:extLst>
      <p:ext uri="{BB962C8B-B14F-4D97-AF65-F5344CB8AC3E}">
        <p14:creationId xmlns:p14="http://schemas.microsoft.com/office/powerpoint/2010/main" val="340859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GB" err="1"/>
              <a:t>Nacionālā</a:t>
            </a:r>
            <a:r>
              <a:rPr lang="en-GB"/>
              <a:t> </a:t>
            </a:r>
            <a:r>
              <a:rPr lang="en-GB" err="1"/>
              <a:t>digitālās</a:t>
            </a:r>
            <a:r>
              <a:rPr lang="en-GB"/>
              <a:t> </a:t>
            </a:r>
            <a:r>
              <a:rPr lang="en-GB" err="1"/>
              <a:t>transformācijas</a:t>
            </a:r>
            <a:r>
              <a:rPr lang="en-GB"/>
              <a:t> </a:t>
            </a:r>
            <a:r>
              <a:rPr lang="en-GB" err="1"/>
              <a:t>vīzija</a:t>
            </a:r>
            <a:r>
              <a:rPr lang="en-GB"/>
              <a:t> </a:t>
            </a:r>
            <a:r>
              <a:rPr lang="en-GB" err="1"/>
              <a:t>ietvera</a:t>
            </a:r>
            <a:r>
              <a:rPr lang="en-GB"/>
              <a:t> </a:t>
            </a:r>
            <a:r>
              <a:rPr lang="en-GB" err="1"/>
              <a:t>spēkā</a:t>
            </a:r>
            <a:r>
              <a:rPr lang="en-GB"/>
              <a:t> </a:t>
            </a:r>
            <a:r>
              <a:rPr lang="en-GB" err="1"/>
              <a:t>esošās</a:t>
            </a:r>
            <a:r>
              <a:rPr lang="en-GB"/>
              <a:t> </a:t>
            </a:r>
            <a:r>
              <a:rPr lang="en-GB" err="1"/>
              <a:t>Latvijas</a:t>
            </a:r>
            <a:r>
              <a:rPr lang="en-GB"/>
              <a:t> </a:t>
            </a:r>
            <a:r>
              <a:rPr lang="en-GB" err="1"/>
              <a:t>digitālās</a:t>
            </a:r>
            <a:r>
              <a:rPr lang="en-GB"/>
              <a:t> </a:t>
            </a:r>
            <a:r>
              <a:rPr lang="en-GB" err="1"/>
              <a:t>transformācijas</a:t>
            </a:r>
            <a:r>
              <a:rPr lang="en-GB"/>
              <a:t> </a:t>
            </a:r>
            <a:r>
              <a:rPr lang="en-GB" err="1"/>
              <a:t>pamatnostādnēs</a:t>
            </a:r>
            <a:r>
              <a:rPr lang="en-GB"/>
              <a:t>. (</a:t>
            </a:r>
            <a:r>
              <a:rPr lang="en-GB" err="1"/>
              <a:t>digitālās</a:t>
            </a:r>
            <a:r>
              <a:rPr lang="en-GB"/>
              <a:t> </a:t>
            </a:r>
            <a:r>
              <a:rPr lang="en-GB" err="1"/>
              <a:t>transformācijas</a:t>
            </a:r>
            <a:r>
              <a:rPr lang="en-GB"/>
              <a:t> </a:t>
            </a:r>
            <a:r>
              <a:rPr lang="en-GB" err="1"/>
              <a:t>pamatnostādnes</a:t>
            </a:r>
            <a:r>
              <a:rPr lang="en-GB"/>
              <a:t> 2021.-2027.gadam). </a:t>
            </a:r>
            <a:r>
              <a:rPr lang="en-GB" err="1"/>
              <a:t>Slaidā</a:t>
            </a:r>
            <a:r>
              <a:rPr lang="en-GB"/>
              <a:t> </a:t>
            </a:r>
            <a:r>
              <a:rPr lang="en-GB" err="1"/>
              <a:t>iezīmēti</a:t>
            </a:r>
            <a:r>
              <a:rPr lang="en-GB"/>
              <a:t> </a:t>
            </a:r>
            <a:r>
              <a:rPr lang="en-GB" err="1"/>
              <a:t>arī</a:t>
            </a:r>
            <a:r>
              <a:rPr lang="en-GB"/>
              <a:t> </a:t>
            </a:r>
            <a:r>
              <a:rPr lang="en-GB" err="1"/>
              <a:t>pamatnostādņu</a:t>
            </a:r>
            <a:r>
              <a:rPr lang="en-GB"/>
              <a:t> </a:t>
            </a:r>
            <a:r>
              <a:rPr lang="en-GB" err="1"/>
              <a:t>rīcības</a:t>
            </a:r>
            <a:r>
              <a:rPr lang="en-GB"/>
              <a:t> </a:t>
            </a:r>
            <a:r>
              <a:rPr lang="en-GB" err="1"/>
              <a:t>virzieni</a:t>
            </a:r>
            <a:r>
              <a:rPr lang="en-GB"/>
              <a:t>. </a:t>
            </a:r>
            <a:endParaRPr lang="en-GB">
              <a:cs typeface="Calibri"/>
            </a:endParaRPr>
          </a:p>
          <a:p>
            <a:pPr marL="228600" indent="-228600" algn="just">
              <a:buAutoNum type="arabicPeriod"/>
            </a:pPr>
            <a:r>
              <a:rPr lang="en-GB" err="1"/>
              <a:t>Digitālās</a:t>
            </a:r>
            <a:r>
              <a:rPr lang="en-GB"/>
              <a:t> </a:t>
            </a:r>
            <a:r>
              <a:rPr lang="en-GB" err="1"/>
              <a:t>prasmes</a:t>
            </a:r>
            <a:r>
              <a:rPr lang="en-GB"/>
              <a:t> un </a:t>
            </a:r>
            <a:r>
              <a:rPr lang="en-GB" err="1"/>
              <a:t>izglītība</a:t>
            </a:r>
            <a:endParaRPr lang="en-GB">
              <a:cs typeface="+mn-cs"/>
            </a:endParaRPr>
          </a:p>
          <a:p>
            <a:pPr marL="685800" lvl="1" indent="-228600" algn="just">
              <a:buFont typeface="Arial" panose="020B0604020202020204" pitchFamily="34" charset="0"/>
              <a:buChar char="•"/>
            </a:pPr>
            <a:r>
              <a:rPr lang="en-GB" err="1">
                <a:cs typeface="Calibri"/>
              </a:rPr>
              <a:t>Pamatprasmes</a:t>
            </a:r>
            <a:r>
              <a:rPr lang="en-GB">
                <a:cs typeface="Calibri"/>
              </a:rPr>
              <a:t> [</a:t>
            </a:r>
            <a:r>
              <a:rPr lang="en-GB" err="1">
                <a:cs typeface="Calibri"/>
              </a:rPr>
              <a:t>paaiugstināt</a:t>
            </a:r>
            <a:r>
              <a:rPr lang="en-GB">
                <a:cs typeface="Calibri"/>
              </a:rPr>
              <a:t> no 54 </a:t>
            </a:r>
            <a:r>
              <a:rPr lang="en-GB" err="1">
                <a:cs typeface="Calibri"/>
              </a:rPr>
              <a:t>līdz</a:t>
            </a:r>
            <a:r>
              <a:rPr lang="en-GB">
                <a:cs typeface="Calibri"/>
              </a:rPr>
              <a:t> 70%)</a:t>
            </a:r>
          </a:p>
          <a:p>
            <a:pPr marL="685800" lvl="1" indent="-228600" algn="just">
              <a:buFont typeface="Arial" panose="020B0604020202020204" pitchFamily="34" charset="0"/>
              <a:buChar char="•"/>
            </a:pPr>
            <a:endParaRPr lang="en-GB">
              <a:cs typeface="Calibri"/>
            </a:endParaRPr>
          </a:p>
          <a:p>
            <a:pPr algn="just"/>
            <a:r>
              <a:rPr lang="en-GB"/>
              <a:t>2. </a:t>
            </a:r>
            <a:r>
              <a:rPr lang="en-GB" err="1"/>
              <a:t>Digitālā</a:t>
            </a:r>
            <a:r>
              <a:rPr lang="en-GB"/>
              <a:t> </a:t>
            </a:r>
            <a:r>
              <a:rPr lang="en-GB" err="1"/>
              <a:t>drošība</a:t>
            </a:r>
            <a:r>
              <a:rPr lang="en-GB"/>
              <a:t> un </a:t>
            </a:r>
            <a:r>
              <a:rPr lang="en-GB" err="1"/>
              <a:t>uzticēšanās</a:t>
            </a:r>
            <a:r>
              <a:rPr lang="en-GB"/>
              <a:t>;</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err="1">
                <a:cs typeface="Calibri"/>
              </a:rPr>
              <a:t>Digitālā</a:t>
            </a:r>
            <a:r>
              <a:rPr lang="en-GB">
                <a:cs typeface="Calibri"/>
              </a:rPr>
              <a:t> </a:t>
            </a:r>
            <a:r>
              <a:rPr lang="en-GB" err="1">
                <a:cs typeface="Calibri"/>
              </a:rPr>
              <a:t>identitāte</a:t>
            </a:r>
            <a:r>
              <a:rPr lang="en-GB">
                <a:cs typeface="Calibri"/>
              </a:rPr>
              <a:t>, </a:t>
            </a:r>
            <a:r>
              <a:rPr lang="en-GB" err="1">
                <a:cs typeface="Calibri"/>
              </a:rPr>
              <a:t>sistēmu</a:t>
            </a:r>
            <a:r>
              <a:rPr lang="en-GB">
                <a:cs typeface="Calibri"/>
              </a:rPr>
              <a:t> </a:t>
            </a:r>
            <a:r>
              <a:rPr lang="en-GB" err="1">
                <a:cs typeface="Calibri"/>
              </a:rPr>
              <a:t>drošība</a:t>
            </a:r>
            <a:r>
              <a:rPr lang="en-GB">
                <a:cs typeface="Calibri"/>
              </a:rPr>
              <a:t>, </a:t>
            </a:r>
            <a:r>
              <a:rPr lang="en-GB" err="1">
                <a:cs typeface="Calibri"/>
              </a:rPr>
              <a:t>kā</a:t>
            </a:r>
            <a:r>
              <a:rPr lang="en-GB">
                <a:cs typeface="Calibri"/>
              </a:rPr>
              <a:t> </a:t>
            </a:r>
            <a:r>
              <a:rPr lang="en-GB" err="1">
                <a:cs typeface="Calibri"/>
              </a:rPr>
              <a:t>arī</a:t>
            </a:r>
            <a:r>
              <a:rPr lang="en-GB">
                <a:cs typeface="Calibri"/>
              </a:rPr>
              <a:t> – </a:t>
            </a:r>
            <a:r>
              <a:rPr lang="en-GB" err="1">
                <a:cs typeface="Calibri"/>
              </a:rPr>
              <a:t>samazināts</a:t>
            </a:r>
            <a:r>
              <a:rPr lang="en-GB">
                <a:cs typeface="Calibri"/>
              </a:rPr>
              <a:t> </a:t>
            </a:r>
            <a:r>
              <a:rPr lang="en-GB" err="1">
                <a:cs typeface="Calibri"/>
              </a:rPr>
              <a:t>personu</a:t>
            </a:r>
            <a:r>
              <a:rPr lang="en-GB">
                <a:cs typeface="Calibri"/>
              </a:rPr>
              <a:t> </a:t>
            </a:r>
            <a:r>
              <a:rPr lang="en-GB" err="1">
                <a:cs typeface="Calibri"/>
              </a:rPr>
              <a:t>skaits</a:t>
            </a:r>
            <a:r>
              <a:rPr lang="en-GB">
                <a:cs typeface="Calibri"/>
              </a:rPr>
              <a:t>, </a:t>
            </a:r>
            <a:r>
              <a:rPr lang="en-GB" err="1">
                <a:cs typeface="Calibri"/>
              </a:rPr>
              <a:t>kuri</a:t>
            </a:r>
            <a:r>
              <a:rPr lang="en-GB">
                <a:cs typeface="Calibri"/>
              </a:rPr>
              <a:t> </a:t>
            </a:r>
            <a:r>
              <a:rPr lang="en-GB" err="1">
                <a:cs typeface="Calibri"/>
              </a:rPr>
              <a:t>atturas</a:t>
            </a:r>
            <a:r>
              <a:rPr lang="en-GB">
                <a:cs typeface="Calibri"/>
              </a:rPr>
              <a:t> no </a:t>
            </a:r>
            <a:r>
              <a:rPr lang="en-GB" err="1">
                <a:cs typeface="Calibri"/>
              </a:rPr>
              <a:t>darījumiem</a:t>
            </a:r>
            <a:r>
              <a:rPr lang="en-GB">
                <a:cs typeface="Calibri"/>
              </a:rPr>
              <a:t> </a:t>
            </a:r>
            <a:r>
              <a:rPr lang="en-GB" err="1">
                <a:cs typeface="Calibri"/>
              </a:rPr>
              <a:t>digitālā</a:t>
            </a:r>
            <a:r>
              <a:rPr lang="en-GB">
                <a:cs typeface="Calibri"/>
              </a:rPr>
              <a:t> </a:t>
            </a:r>
            <a:r>
              <a:rPr lang="en-GB" err="1">
                <a:cs typeface="Calibri"/>
              </a:rPr>
              <a:t>vidē</a:t>
            </a:r>
            <a:r>
              <a:rPr lang="en-GB">
                <a:cs typeface="Calibri"/>
              </a:rPr>
              <a:t> </a:t>
            </a:r>
            <a:r>
              <a:rPr lang="en-GB" err="1">
                <a:cs typeface="Calibri"/>
              </a:rPr>
              <a:t>dēļ</a:t>
            </a:r>
            <a:r>
              <a:rPr lang="en-GB">
                <a:cs typeface="Calibri"/>
              </a:rPr>
              <a:t> </a:t>
            </a:r>
            <a:r>
              <a:rPr lang="en-GB" err="1">
                <a:cs typeface="Calibri"/>
              </a:rPr>
              <a:t>bažām</a:t>
            </a:r>
            <a:r>
              <a:rPr lang="en-GB">
                <a:cs typeface="Calibri"/>
              </a:rPr>
              <a:t> par </a:t>
            </a:r>
            <a:r>
              <a:rPr lang="en-GB" err="1">
                <a:cs typeface="Calibri"/>
              </a:rPr>
              <a:t>drošību</a:t>
            </a:r>
            <a:r>
              <a:rPr lang="en-GB">
                <a:cs typeface="Calibri"/>
              </a:rPr>
              <a:t> [</a:t>
            </a:r>
            <a:r>
              <a:rPr lang="en-GB" err="1">
                <a:cs typeface="Calibri"/>
              </a:rPr>
              <a:t>samazināt</a:t>
            </a:r>
            <a:r>
              <a:rPr lang="en-GB">
                <a:cs typeface="Calibri"/>
              </a:rPr>
              <a:t> 8% -&gt; 5%)</a:t>
            </a:r>
          </a:p>
          <a:p>
            <a:pPr algn="just"/>
            <a:endParaRPr lang="en-GB">
              <a:cs typeface="Calibri"/>
            </a:endParaRPr>
          </a:p>
          <a:p>
            <a:pPr algn="just"/>
            <a:r>
              <a:rPr lang="en-GB"/>
              <a:t>3. </a:t>
            </a:r>
            <a:r>
              <a:rPr lang="en-GB" err="1"/>
              <a:t>Telekomunikāciju</a:t>
            </a:r>
            <a:r>
              <a:rPr lang="en-GB"/>
              <a:t> </a:t>
            </a:r>
            <a:r>
              <a:rPr lang="en-GB" err="1"/>
              <a:t>pakalpojumu</a:t>
            </a:r>
            <a:r>
              <a:rPr lang="en-GB"/>
              <a:t> </a:t>
            </a:r>
            <a:r>
              <a:rPr lang="en-GB" err="1"/>
              <a:t>pieejamība</a:t>
            </a:r>
            <a:r>
              <a:rPr lang="en-GB"/>
              <a:t>;</a:t>
            </a:r>
          </a:p>
          <a:p>
            <a:pPr marL="628650" lvl="1" indent="-171450" algn="just">
              <a:buFont typeface="Arial" panose="020B0604020202020204" pitchFamily="34" charset="0"/>
              <a:buChar char="•"/>
            </a:pPr>
            <a:r>
              <a:rPr lang="en-GB" err="1">
                <a:cs typeface="Calibri"/>
              </a:rPr>
              <a:t>Galvenās</a:t>
            </a:r>
            <a:r>
              <a:rPr lang="en-GB">
                <a:cs typeface="Calibri"/>
              </a:rPr>
              <a:t> </a:t>
            </a:r>
            <a:r>
              <a:rPr lang="en-GB" err="1">
                <a:cs typeface="Calibri"/>
              </a:rPr>
              <a:t>maģistrāles</a:t>
            </a:r>
            <a:r>
              <a:rPr lang="en-GB">
                <a:cs typeface="Calibri"/>
              </a:rPr>
              <a:t> un </a:t>
            </a:r>
            <a:r>
              <a:rPr lang="en-GB" err="1">
                <a:cs typeface="Calibri"/>
              </a:rPr>
              <a:t>lielās</a:t>
            </a:r>
            <a:r>
              <a:rPr lang="en-GB">
                <a:cs typeface="Calibri"/>
              </a:rPr>
              <a:t> </a:t>
            </a:r>
            <a:r>
              <a:rPr lang="en-GB" err="1">
                <a:cs typeface="Calibri"/>
              </a:rPr>
              <a:t>pilsētas</a:t>
            </a:r>
            <a:r>
              <a:rPr lang="en-GB">
                <a:cs typeface="Calibri"/>
              </a:rPr>
              <a:t> </a:t>
            </a:r>
            <a:r>
              <a:rPr lang="en-GB" err="1">
                <a:cs typeface="Calibri"/>
              </a:rPr>
              <a:t>ar</a:t>
            </a:r>
            <a:r>
              <a:rPr lang="en-GB">
                <a:cs typeface="Calibri"/>
              </a:rPr>
              <a:t> 5G </a:t>
            </a:r>
            <a:r>
              <a:rPr lang="en-GB" err="1">
                <a:cs typeface="Calibri"/>
              </a:rPr>
              <a:t>pārklājumu</a:t>
            </a:r>
            <a:endParaRPr lang="en-GB">
              <a:cs typeface="Calibri"/>
            </a:endParaRPr>
          </a:p>
          <a:p>
            <a:pPr marL="628650" lvl="1" indent="-171450" algn="just">
              <a:buFont typeface="Arial" panose="020B0604020202020204" pitchFamily="34" charset="0"/>
              <a:buChar char="•"/>
            </a:pPr>
            <a:endParaRPr lang="en-GB">
              <a:cs typeface="Calibri"/>
            </a:endParaRPr>
          </a:p>
          <a:p>
            <a:pPr algn="just"/>
            <a:r>
              <a:rPr lang="en-GB"/>
              <a:t>4. </a:t>
            </a:r>
            <a:r>
              <a:rPr lang="en-GB" err="1"/>
              <a:t>Tautsaimniecības</a:t>
            </a:r>
            <a:r>
              <a:rPr lang="en-GB"/>
              <a:t> (</a:t>
            </a:r>
            <a:r>
              <a:rPr lang="en-GB" err="1"/>
              <a:t>t.sk</a:t>
            </a:r>
            <a:r>
              <a:rPr lang="en-GB"/>
              <a:t>. </a:t>
            </a:r>
            <a:r>
              <a:rPr lang="en-GB" err="1"/>
              <a:t>valsts</a:t>
            </a:r>
            <a:r>
              <a:rPr lang="en-GB"/>
              <a:t> </a:t>
            </a:r>
            <a:r>
              <a:rPr lang="en-GB" err="1"/>
              <a:t>pārvaldes</a:t>
            </a:r>
            <a:r>
              <a:rPr lang="en-GB"/>
              <a:t>) </a:t>
            </a:r>
            <a:r>
              <a:rPr lang="en-GB" err="1"/>
              <a:t>digitālā</a:t>
            </a:r>
            <a:r>
              <a:rPr lang="en-GB"/>
              <a:t> </a:t>
            </a:r>
            <a:r>
              <a:rPr lang="en-GB" err="1"/>
              <a:t>transformācija</a:t>
            </a:r>
            <a:r>
              <a:rPr lang="en-GB"/>
              <a:t>;</a:t>
            </a:r>
          </a:p>
          <a:p>
            <a:pPr marL="628650" lvl="1" indent="-171450" algn="just">
              <a:buFont typeface="Arial" panose="020B0604020202020204" pitchFamily="34" charset="0"/>
              <a:buChar char="•"/>
            </a:pPr>
            <a:r>
              <a:rPr lang="en-GB" err="1">
                <a:cs typeface="Calibri"/>
              </a:rPr>
              <a:t>Pilnīga</a:t>
            </a:r>
            <a:r>
              <a:rPr lang="en-GB">
                <a:cs typeface="Calibri"/>
              </a:rPr>
              <a:t> </a:t>
            </a:r>
            <a:r>
              <a:rPr lang="en-GB" err="1">
                <a:cs typeface="Calibri"/>
              </a:rPr>
              <a:t>pakalkpojumu</a:t>
            </a:r>
            <a:r>
              <a:rPr lang="en-GB">
                <a:cs typeface="Calibri"/>
              </a:rPr>
              <a:t> </a:t>
            </a:r>
            <a:r>
              <a:rPr lang="en-GB" err="1">
                <a:cs typeface="Calibri"/>
              </a:rPr>
              <a:t>digitāla</a:t>
            </a:r>
            <a:r>
              <a:rPr lang="en-GB">
                <a:cs typeface="Calibri"/>
              </a:rPr>
              <a:t> </a:t>
            </a:r>
            <a:r>
              <a:rPr lang="en-GB" err="1">
                <a:cs typeface="Calibri"/>
              </a:rPr>
              <a:t>pieejamība</a:t>
            </a:r>
            <a:r>
              <a:rPr lang="en-GB">
                <a:cs typeface="Calibri"/>
              </a:rPr>
              <a:t>, </a:t>
            </a:r>
            <a:r>
              <a:rPr lang="en-GB" err="1">
                <a:cs typeface="Calibri"/>
              </a:rPr>
              <a:t>arī</a:t>
            </a:r>
            <a:r>
              <a:rPr lang="en-GB">
                <a:cs typeface="Calibri"/>
              </a:rPr>
              <a:t> </a:t>
            </a:r>
            <a:r>
              <a:rPr lang="en-GB" err="1">
                <a:cs typeface="Calibri"/>
              </a:rPr>
              <a:t>veselības</a:t>
            </a:r>
            <a:r>
              <a:rPr lang="en-GB">
                <a:cs typeface="Calibri"/>
              </a:rPr>
              <a:t> </a:t>
            </a:r>
            <a:r>
              <a:rPr lang="en-GB" err="1">
                <a:cs typeface="Calibri"/>
              </a:rPr>
              <a:t>jomā</a:t>
            </a:r>
            <a:r>
              <a:rPr lang="en-GB">
                <a:cs typeface="Calibri"/>
              </a:rPr>
              <a:t>. </a:t>
            </a:r>
            <a:r>
              <a:rPr lang="en-GB" err="1">
                <a:cs typeface="Calibri"/>
              </a:rPr>
              <a:t>Iekļaujoša</a:t>
            </a:r>
            <a:r>
              <a:rPr lang="en-GB">
                <a:cs typeface="Calibri"/>
              </a:rPr>
              <a:t> </a:t>
            </a:r>
            <a:r>
              <a:rPr lang="en-GB" err="1">
                <a:cs typeface="Calibri"/>
              </a:rPr>
              <a:t>pieejamība</a:t>
            </a:r>
            <a:r>
              <a:rPr lang="en-GB">
                <a:cs typeface="Calibri"/>
              </a:rPr>
              <a:t> – </a:t>
            </a:r>
            <a:r>
              <a:rPr lang="en-GB" err="1">
                <a:cs typeface="Calibri"/>
              </a:rPr>
              <a:t>arī</a:t>
            </a:r>
            <a:r>
              <a:rPr lang="en-GB">
                <a:cs typeface="Calibri"/>
              </a:rPr>
              <a:t> </a:t>
            </a:r>
            <a:r>
              <a:rPr lang="en-GB" err="1">
                <a:cs typeface="Calibri"/>
              </a:rPr>
              <a:t>tiem</a:t>
            </a:r>
            <a:r>
              <a:rPr lang="en-GB">
                <a:cs typeface="Calibri"/>
              </a:rPr>
              <a:t>, kas </a:t>
            </a:r>
            <a:r>
              <a:rPr lang="en-GB" err="1">
                <a:cs typeface="Calibri"/>
              </a:rPr>
              <a:t>av</a:t>
            </a:r>
            <a:r>
              <a:rPr lang="en-GB">
                <a:cs typeface="Calibri"/>
              </a:rPr>
              <a:t> </a:t>
            </a:r>
            <a:r>
              <a:rPr lang="en-GB" err="1">
                <a:cs typeface="Calibri"/>
              </a:rPr>
              <a:t>uz</a:t>
            </a:r>
            <a:r>
              <a:rPr lang="en-GB">
                <a:cs typeface="Calibri"/>
              </a:rPr>
              <a:t> tech </a:t>
            </a:r>
            <a:r>
              <a:rPr lang="en-GB" err="1">
                <a:cs typeface="Calibri"/>
              </a:rPr>
              <a:t>uz</a:t>
            </a:r>
            <a:r>
              <a:rPr lang="en-GB">
                <a:cs typeface="Calibri"/>
              </a:rPr>
              <a:t> Tu (VPVPKAC </a:t>
            </a:r>
            <a:r>
              <a:rPr lang="en-GB" err="1">
                <a:cs typeface="Calibri"/>
              </a:rPr>
              <a:t>tīkls</a:t>
            </a:r>
            <a:r>
              <a:rPr lang="en-GB">
                <a:cs typeface="Calibri"/>
              </a:rPr>
              <a:t>).</a:t>
            </a:r>
          </a:p>
          <a:p>
            <a:pPr marL="628650" lvl="1" indent="-171450" algn="just">
              <a:buFont typeface="Arial" panose="020B0604020202020204" pitchFamily="34" charset="0"/>
              <a:buChar char="•"/>
            </a:pPr>
            <a:r>
              <a:rPr lang="en-GB" err="1">
                <a:cs typeface="Calibri"/>
              </a:rPr>
              <a:t>Uzņēmēju</a:t>
            </a:r>
            <a:r>
              <a:rPr lang="en-GB">
                <a:cs typeface="Calibri"/>
              </a:rPr>
              <a:t> DT - </a:t>
            </a:r>
            <a:r>
              <a:rPr lang="en-GB" err="1">
                <a:cs typeface="Calibri"/>
              </a:rPr>
              <a:t>pieaug</a:t>
            </a:r>
            <a:r>
              <a:rPr lang="en-GB">
                <a:cs typeface="Calibri"/>
              </a:rPr>
              <a:t> </a:t>
            </a:r>
            <a:r>
              <a:rPr lang="en-GB" err="1">
                <a:cs typeface="Calibri"/>
              </a:rPr>
              <a:t>uzņēmumu</a:t>
            </a:r>
            <a:r>
              <a:rPr lang="en-GB">
                <a:cs typeface="Calibri"/>
              </a:rPr>
              <a:t> </a:t>
            </a:r>
            <a:r>
              <a:rPr lang="en-GB" err="1">
                <a:cs typeface="Calibri"/>
              </a:rPr>
              <a:t>īpatsvars</a:t>
            </a:r>
            <a:r>
              <a:rPr lang="en-GB">
                <a:cs typeface="Calibri"/>
              </a:rPr>
              <a:t> </a:t>
            </a:r>
            <a:r>
              <a:rPr lang="en-GB" err="1">
                <a:cs typeface="Calibri"/>
              </a:rPr>
              <a:t>ar</a:t>
            </a:r>
            <a:r>
              <a:rPr lang="en-GB">
                <a:cs typeface="Calibri"/>
              </a:rPr>
              <a:t> </a:t>
            </a:r>
            <a:r>
              <a:rPr lang="en-GB" err="1">
                <a:cs typeface="Calibri"/>
              </a:rPr>
              <a:t>augstu</a:t>
            </a:r>
            <a:r>
              <a:rPr lang="en-GB">
                <a:cs typeface="Calibri"/>
              </a:rPr>
              <a:t> </a:t>
            </a:r>
            <a:r>
              <a:rPr lang="en-GB" err="1">
                <a:cs typeface="Calibri"/>
              </a:rPr>
              <a:t>digitālo</a:t>
            </a:r>
            <a:r>
              <a:rPr lang="en-GB">
                <a:cs typeface="Calibri"/>
              </a:rPr>
              <a:t> </a:t>
            </a:r>
            <a:r>
              <a:rPr lang="en-GB" err="1">
                <a:cs typeface="Calibri"/>
              </a:rPr>
              <a:t>intensitāti</a:t>
            </a:r>
            <a:r>
              <a:rPr lang="en-GB">
                <a:cs typeface="Calibri"/>
              </a:rPr>
              <a:t> (14% -&gt; 35%)</a:t>
            </a:r>
          </a:p>
          <a:p>
            <a:pPr marL="628650" lvl="1" indent="-171450" algn="just">
              <a:buFont typeface="Arial" panose="020B0604020202020204" pitchFamily="34" charset="0"/>
              <a:buChar char="•"/>
            </a:pPr>
            <a:endParaRPr lang="en-GB">
              <a:cs typeface="Calibri"/>
            </a:endParaRPr>
          </a:p>
          <a:p>
            <a:pPr algn="just"/>
            <a:r>
              <a:rPr lang="en-GB"/>
              <a:t>5. IKT </a:t>
            </a:r>
            <a:r>
              <a:rPr lang="en-GB" err="1"/>
              <a:t>inovāciju</a:t>
            </a:r>
            <a:r>
              <a:rPr lang="en-GB"/>
              <a:t> </a:t>
            </a:r>
            <a:r>
              <a:rPr lang="en-GB" err="1"/>
              <a:t>attīstība</a:t>
            </a:r>
            <a:r>
              <a:rPr lang="en-GB"/>
              <a:t> un </a:t>
            </a:r>
            <a:r>
              <a:rPr lang="en-GB" err="1"/>
              <a:t>komercializācija</a:t>
            </a:r>
            <a:r>
              <a:rPr lang="en-GB"/>
              <a:t>, </a:t>
            </a:r>
            <a:r>
              <a:rPr lang="en-GB" err="1"/>
              <a:t>industrija</a:t>
            </a:r>
            <a:r>
              <a:rPr lang="en-GB"/>
              <a:t> un </a:t>
            </a:r>
            <a:r>
              <a:rPr lang="en-GB" err="1"/>
              <a:t>zinātne</a:t>
            </a:r>
            <a:r>
              <a:rPr lang="en-GB"/>
              <a:t>;</a:t>
            </a:r>
          </a:p>
          <a:p>
            <a:pPr marL="628650" lvl="1" indent="-171450" algn="just">
              <a:buFont typeface="Arial" panose="020B0604020202020204" pitchFamily="34" charset="0"/>
              <a:buChar char="•"/>
            </a:pPr>
            <a:r>
              <a:rPr lang="en-GB" err="1"/>
              <a:t>Atbalsts</a:t>
            </a:r>
            <a:r>
              <a:rPr lang="en-GB"/>
              <a:t> </a:t>
            </a:r>
            <a:r>
              <a:rPr lang="en-GB" err="1"/>
              <a:t>viedpilsētām</a:t>
            </a:r>
            <a:r>
              <a:rPr lang="en-GB"/>
              <a:t> (</a:t>
            </a:r>
            <a:r>
              <a:rPr lang="en-GB" err="1"/>
              <a:t>pašvaldībās</a:t>
            </a:r>
            <a:r>
              <a:rPr lang="en-GB"/>
              <a:t>); </a:t>
            </a:r>
          </a:p>
          <a:p>
            <a:pPr marL="628650" lvl="1" indent="-171450" algn="just">
              <a:buFont typeface="Arial" panose="020B0604020202020204" pitchFamily="34" charset="0"/>
              <a:buChar char="•"/>
            </a:pPr>
            <a:r>
              <a:rPr lang="en-GB" err="1"/>
              <a:t>Industrijas</a:t>
            </a:r>
            <a:r>
              <a:rPr lang="en-GB"/>
              <a:t> un </a:t>
            </a:r>
            <a:r>
              <a:rPr lang="en-GB" err="1"/>
              <a:t>zinātnes</a:t>
            </a:r>
            <a:r>
              <a:rPr lang="en-GB"/>
              <a:t> </a:t>
            </a:r>
            <a:r>
              <a:rPr lang="en-GB" err="1"/>
              <a:t>atbalsts</a:t>
            </a:r>
            <a:r>
              <a:rPr lang="en-GB"/>
              <a:t> (</a:t>
            </a:r>
            <a:r>
              <a:rPr lang="en-GB" err="1"/>
              <a:t>detaļs</a:t>
            </a:r>
            <a:r>
              <a:rPr lang="en-GB"/>
              <a:t> – IZM)</a:t>
            </a:r>
          </a:p>
          <a:p>
            <a:pPr marL="628650" lvl="1" indent="-171450" algn="just">
              <a:buFont typeface="Arial" panose="020B0604020202020204" pitchFamily="34" charset="0"/>
              <a:buChar char="•"/>
            </a:pPr>
            <a:endParaRPr lang="en-GB">
              <a:cs typeface="+mn-lt"/>
            </a:endParaRPr>
          </a:p>
          <a:p>
            <a:pPr algn="just"/>
            <a:r>
              <a:rPr lang="en-GB" err="1"/>
              <a:t>Pašlaik</a:t>
            </a:r>
            <a:r>
              <a:rPr lang="en-GB"/>
              <a:t> </a:t>
            </a:r>
            <a:r>
              <a:rPr lang="en-GB" err="1"/>
              <a:t>tiek</a:t>
            </a:r>
            <a:r>
              <a:rPr lang="en-GB"/>
              <a:t> </a:t>
            </a:r>
            <a:r>
              <a:rPr lang="en-GB" err="1"/>
              <a:t>izstrādāts</a:t>
            </a:r>
            <a:r>
              <a:rPr lang="en-GB"/>
              <a:t> </a:t>
            </a:r>
            <a:r>
              <a:rPr lang="en-GB" err="1"/>
              <a:t>arī</a:t>
            </a:r>
            <a:r>
              <a:rPr lang="en-GB"/>
              <a:t> </a:t>
            </a:r>
            <a:r>
              <a:rPr lang="en-GB" err="1"/>
              <a:t>pamatnostādņu</a:t>
            </a:r>
            <a:r>
              <a:rPr lang="en-GB"/>
              <a:t> </a:t>
            </a:r>
            <a:r>
              <a:rPr lang="en-GB" err="1"/>
              <a:t>īstenošanas</a:t>
            </a:r>
            <a:r>
              <a:rPr lang="en-GB"/>
              <a:t> </a:t>
            </a:r>
            <a:r>
              <a:rPr lang="en-GB" err="1"/>
              <a:t>rīcības</a:t>
            </a:r>
            <a:r>
              <a:rPr lang="en-GB"/>
              <a:t> </a:t>
            </a:r>
            <a:r>
              <a:rPr lang="en-GB" err="1"/>
              <a:t>plāns</a:t>
            </a:r>
            <a:r>
              <a:rPr lang="en-GB"/>
              <a:t>, kuru </a:t>
            </a:r>
            <a:r>
              <a:rPr lang="en-GB" err="1"/>
              <a:t>plānots</a:t>
            </a:r>
            <a:r>
              <a:rPr lang="en-GB"/>
              <a:t> </a:t>
            </a:r>
            <a:r>
              <a:rPr lang="en-GB" err="1"/>
              <a:t>pieņemt</a:t>
            </a:r>
            <a:r>
              <a:rPr lang="en-GB"/>
              <a:t> </a:t>
            </a:r>
            <a:r>
              <a:rPr lang="en-GB" err="1"/>
              <a:t>tuvākajā</a:t>
            </a:r>
            <a:r>
              <a:rPr lang="en-GB"/>
              <a:t> </a:t>
            </a:r>
            <a:r>
              <a:rPr lang="en-GB" err="1"/>
              <a:t>laikā</a:t>
            </a:r>
            <a:r>
              <a:rPr lang="en-GB"/>
              <a:t>.</a:t>
            </a:r>
            <a:br>
              <a:rPr lang="en-US">
                <a:cs typeface="+mn-lt"/>
              </a:rPr>
            </a:br>
            <a:endParaRPr lang="en-US">
              <a:cs typeface="Calibri"/>
            </a:endParaRPr>
          </a:p>
          <a:p>
            <a:pPr algn="just"/>
            <a:r>
              <a:rPr lang="en-GB" err="1"/>
              <a:t>Pamatnostādnes</a:t>
            </a:r>
            <a:r>
              <a:rPr lang="en-GB"/>
              <a:t> </a:t>
            </a:r>
            <a:r>
              <a:rPr lang="en-GB" err="1"/>
              <a:t>nosaka</a:t>
            </a:r>
            <a:r>
              <a:rPr lang="en-GB"/>
              <a:t> </a:t>
            </a:r>
            <a:r>
              <a:rPr lang="en-GB" err="1"/>
              <a:t>kopēju</a:t>
            </a:r>
            <a:r>
              <a:rPr lang="en-GB"/>
              <a:t> </a:t>
            </a:r>
            <a:r>
              <a:rPr lang="en-GB" err="1"/>
              <a:t>politiku</a:t>
            </a:r>
            <a:r>
              <a:rPr lang="en-GB"/>
              <a:t> </a:t>
            </a:r>
            <a:r>
              <a:rPr lang="en-GB" err="1"/>
              <a:t>valsts</a:t>
            </a:r>
            <a:r>
              <a:rPr lang="en-GB"/>
              <a:t> </a:t>
            </a:r>
            <a:r>
              <a:rPr lang="en-GB" err="1"/>
              <a:t>pārvaldes</a:t>
            </a:r>
            <a:r>
              <a:rPr lang="en-GB"/>
              <a:t>, </a:t>
            </a:r>
            <a:r>
              <a:rPr lang="en-GB" err="1"/>
              <a:t>ekonomikas</a:t>
            </a:r>
            <a:r>
              <a:rPr lang="en-GB"/>
              <a:t> un </a:t>
            </a:r>
            <a:r>
              <a:rPr lang="en-GB" err="1"/>
              <a:t>sabiedrības</a:t>
            </a:r>
            <a:r>
              <a:rPr lang="en-GB"/>
              <a:t> </a:t>
            </a:r>
            <a:r>
              <a:rPr lang="en-GB" err="1"/>
              <a:t>digitālajai</a:t>
            </a:r>
            <a:r>
              <a:rPr lang="en-GB"/>
              <a:t> </a:t>
            </a:r>
            <a:r>
              <a:rPr lang="en-GB" err="1"/>
              <a:t>attīstībai</a:t>
            </a:r>
            <a:r>
              <a:rPr lang="en-GB"/>
              <a:t>.</a:t>
            </a:r>
            <a:br>
              <a:rPr lang="en-US">
                <a:cs typeface="+mn-lt"/>
              </a:rPr>
            </a:br>
            <a:endParaRPr lang="en-US">
              <a:cs typeface="Calibri"/>
            </a:endParaRPr>
          </a:p>
          <a:p>
            <a:pPr algn="just"/>
            <a:r>
              <a:rPr lang="en-GB"/>
              <a:t>Tas </a:t>
            </a:r>
            <a:r>
              <a:rPr lang="en-GB" err="1"/>
              <a:t>nodrošinās</a:t>
            </a:r>
            <a:r>
              <a:rPr lang="en-GB"/>
              <a:t> </a:t>
            </a:r>
            <a:r>
              <a:rPr lang="en-GB" err="1"/>
              <a:t>iespēju</a:t>
            </a:r>
            <a:r>
              <a:rPr lang="en-GB"/>
              <a:t> </a:t>
            </a:r>
            <a:r>
              <a:rPr lang="en-GB" err="1"/>
              <a:t>apgūt</a:t>
            </a:r>
            <a:r>
              <a:rPr lang="en-GB"/>
              <a:t> </a:t>
            </a:r>
            <a:r>
              <a:rPr lang="en-GB" err="1"/>
              <a:t>nepieciešamās</a:t>
            </a:r>
            <a:r>
              <a:rPr lang="en-GB"/>
              <a:t> </a:t>
            </a:r>
            <a:r>
              <a:rPr lang="en-GB" err="1"/>
              <a:t>prasmes</a:t>
            </a:r>
            <a:r>
              <a:rPr lang="en-GB"/>
              <a:t> </a:t>
            </a:r>
            <a:r>
              <a:rPr lang="en-GB" err="1"/>
              <a:t>ikvienam</a:t>
            </a:r>
            <a:r>
              <a:rPr lang="en-GB"/>
              <a:t> </a:t>
            </a:r>
            <a:r>
              <a:rPr lang="en-GB" err="1"/>
              <a:t>iedzīvotājam</a:t>
            </a:r>
            <a:r>
              <a:rPr lang="en-GB"/>
              <a:t> </a:t>
            </a:r>
            <a:r>
              <a:rPr lang="en-GB" err="1"/>
              <a:t>jebkurā</a:t>
            </a:r>
            <a:r>
              <a:rPr lang="en-GB"/>
              <a:t> </a:t>
            </a:r>
            <a:r>
              <a:rPr lang="en-GB" err="1"/>
              <a:t>dzīves</a:t>
            </a:r>
            <a:r>
              <a:rPr lang="en-GB"/>
              <a:t> </a:t>
            </a:r>
            <a:r>
              <a:rPr lang="en-GB" err="1"/>
              <a:t>posmā</a:t>
            </a:r>
            <a:r>
              <a:rPr lang="en-GB"/>
              <a:t> </a:t>
            </a:r>
            <a:r>
              <a:rPr lang="en-GB" err="1"/>
              <a:t>atbilstoši</a:t>
            </a:r>
            <a:r>
              <a:rPr lang="en-GB"/>
              <a:t> </a:t>
            </a:r>
            <a:r>
              <a:rPr lang="en-GB" err="1"/>
              <a:t>nepieciešamībai</a:t>
            </a:r>
            <a:r>
              <a:rPr lang="en-GB"/>
              <a:t> </a:t>
            </a:r>
            <a:r>
              <a:rPr lang="en-GB" err="1"/>
              <a:t>izmantot</a:t>
            </a:r>
            <a:r>
              <a:rPr lang="en-GB"/>
              <a:t> </a:t>
            </a:r>
            <a:r>
              <a:rPr lang="en-GB" err="1"/>
              <a:t>digitālās</a:t>
            </a:r>
            <a:r>
              <a:rPr lang="en-GB"/>
              <a:t> </a:t>
            </a:r>
            <a:r>
              <a:rPr lang="en-GB" err="1"/>
              <a:t>transformācijas</a:t>
            </a:r>
            <a:r>
              <a:rPr lang="en-GB"/>
              <a:t> </a:t>
            </a:r>
            <a:r>
              <a:rPr lang="en-GB" err="1"/>
              <a:t>sniegtās</a:t>
            </a:r>
            <a:r>
              <a:rPr lang="en-GB"/>
              <a:t> </a:t>
            </a:r>
            <a:r>
              <a:rPr lang="en-GB" err="1"/>
              <a:t>iespējas</a:t>
            </a:r>
            <a:r>
              <a:rPr lang="en-GB"/>
              <a:t>,</a:t>
            </a:r>
            <a:r>
              <a:rPr lang="lv-LV">
                <a:cs typeface="Calibri"/>
              </a:rPr>
              <a:t> </a:t>
            </a:r>
            <a:r>
              <a:rPr lang="en-GB" err="1"/>
              <a:t>nodrošinot</a:t>
            </a:r>
            <a:r>
              <a:rPr lang="en-GB"/>
              <a:t> </a:t>
            </a:r>
            <a:r>
              <a:rPr lang="en-GB" err="1"/>
              <a:t>uzņēmumiem</a:t>
            </a:r>
            <a:r>
              <a:rPr lang="en-GB"/>
              <a:t> </a:t>
            </a:r>
            <a:r>
              <a:rPr lang="en-GB" err="1"/>
              <a:t>piemērotu</a:t>
            </a:r>
            <a:r>
              <a:rPr lang="en-GB"/>
              <a:t> </a:t>
            </a:r>
            <a:r>
              <a:rPr lang="en-GB" err="1"/>
              <a:t>digitālo</a:t>
            </a:r>
            <a:r>
              <a:rPr lang="en-GB"/>
              <a:t> </a:t>
            </a:r>
            <a:r>
              <a:rPr lang="en-GB" err="1"/>
              <a:t>vidi</a:t>
            </a:r>
            <a:r>
              <a:rPr lang="en-GB"/>
              <a:t>, kas </a:t>
            </a:r>
            <a:r>
              <a:rPr lang="en-GB" err="1"/>
              <a:t>uzlabos</a:t>
            </a:r>
            <a:r>
              <a:rPr lang="en-GB"/>
              <a:t> </a:t>
            </a:r>
            <a:r>
              <a:rPr lang="en-GB" err="1"/>
              <a:t>uzņēmumu</a:t>
            </a:r>
            <a:r>
              <a:rPr lang="en-GB"/>
              <a:t> </a:t>
            </a:r>
            <a:r>
              <a:rPr lang="en-GB" err="1"/>
              <a:t>spēju</a:t>
            </a:r>
            <a:r>
              <a:rPr lang="en-GB"/>
              <a:t> </a:t>
            </a:r>
            <a:r>
              <a:rPr lang="en-GB" err="1"/>
              <a:t>izstrādāt</a:t>
            </a:r>
            <a:r>
              <a:rPr lang="en-GB"/>
              <a:t> </a:t>
            </a:r>
            <a:r>
              <a:rPr lang="en-GB" err="1"/>
              <a:t>konkurētspējīgākus</a:t>
            </a:r>
            <a:r>
              <a:rPr lang="en-GB"/>
              <a:t> </a:t>
            </a:r>
            <a:r>
              <a:rPr lang="en-GB" err="1"/>
              <a:t>pakalpojumus</a:t>
            </a:r>
            <a:r>
              <a:rPr lang="en-GB"/>
              <a:t>, </a:t>
            </a:r>
            <a:r>
              <a:rPr lang="en-GB" err="1"/>
              <a:t>risinājumus</a:t>
            </a:r>
            <a:r>
              <a:rPr lang="en-GB"/>
              <a:t> un </a:t>
            </a:r>
            <a:r>
              <a:rPr lang="en-GB" err="1"/>
              <a:t>ekosistēmas</a:t>
            </a:r>
            <a:r>
              <a:rPr lang="en-GB"/>
              <a:t>.</a:t>
            </a:r>
            <a:endParaRPr lang="en-US"/>
          </a:p>
          <a:p>
            <a:pPr algn="just"/>
            <a:endParaRPr lang="lv-LV">
              <a:cs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err="1">
                <a:cs typeface="Calibri" panose="020F0502020204030204"/>
              </a:rPr>
              <a:t>Pamatnostādnēs</a:t>
            </a:r>
            <a:r>
              <a:rPr lang="en-GB">
                <a:cs typeface="Calibri" panose="020F0502020204030204"/>
              </a:rPr>
              <a:t> </a:t>
            </a:r>
            <a:r>
              <a:rPr lang="en-GB" err="1">
                <a:cs typeface="Calibri" panose="020F0502020204030204"/>
              </a:rPr>
              <a:t>definētā</a:t>
            </a:r>
            <a:r>
              <a:rPr lang="en-GB">
                <a:cs typeface="Calibri" panose="020F0502020204030204"/>
              </a:rPr>
              <a:t> </a:t>
            </a:r>
            <a:r>
              <a:rPr lang="en-GB" err="1">
                <a:cs typeface="Calibri" panose="020F0502020204030204"/>
              </a:rPr>
              <a:t>politika</a:t>
            </a:r>
            <a:r>
              <a:rPr lang="en-GB">
                <a:cs typeface="Calibri" panose="020F0502020204030204"/>
              </a:rPr>
              <a:t> </a:t>
            </a:r>
            <a:r>
              <a:rPr lang="en-GB" err="1">
                <a:cs typeface="Calibri" panose="020F0502020204030204"/>
              </a:rPr>
              <a:t>sasaistās</a:t>
            </a:r>
            <a:r>
              <a:rPr lang="en-GB">
                <a:cs typeface="Calibri" panose="020F0502020204030204"/>
              </a:rPr>
              <a:t> </a:t>
            </a:r>
            <a:r>
              <a:rPr lang="en-GB" err="1">
                <a:cs typeface="Calibri" panose="020F0502020204030204"/>
              </a:rPr>
              <a:t>arī</a:t>
            </a:r>
            <a:r>
              <a:rPr lang="en-GB">
                <a:cs typeface="Calibri" panose="020F0502020204030204"/>
              </a:rPr>
              <a:t> </a:t>
            </a:r>
            <a:r>
              <a:rPr lang="en-GB" err="1">
                <a:cs typeface="Calibri" panose="020F0502020204030204"/>
              </a:rPr>
              <a:t>ar</a:t>
            </a:r>
            <a:r>
              <a:rPr lang="en-GB">
                <a:cs typeface="Calibri" panose="020F0502020204030204"/>
              </a:rPr>
              <a:t> </a:t>
            </a:r>
            <a:r>
              <a:rPr lang="en-GB" err="1">
                <a:cs typeface="Calibri" panose="020F0502020204030204"/>
              </a:rPr>
              <a:t>valdības</a:t>
            </a:r>
            <a:r>
              <a:rPr lang="en-GB">
                <a:cs typeface="Calibri" panose="020F0502020204030204"/>
              </a:rPr>
              <a:t> </a:t>
            </a:r>
            <a:r>
              <a:rPr lang="en-GB" err="1">
                <a:cs typeface="Calibri" panose="020F0502020204030204"/>
              </a:rPr>
              <a:t>rīcības</a:t>
            </a:r>
            <a:r>
              <a:rPr lang="en-GB">
                <a:cs typeface="Calibri" panose="020F0502020204030204"/>
              </a:rPr>
              <a:t> </a:t>
            </a:r>
            <a:r>
              <a:rPr lang="en-GB" err="1">
                <a:cs typeface="Calibri" panose="020F0502020204030204"/>
              </a:rPr>
              <a:t>plānu</a:t>
            </a:r>
            <a:r>
              <a:rPr lang="en-GB">
                <a:cs typeface="Calibri" panose="020F0502020204030204"/>
              </a:rPr>
              <a:t>, </a:t>
            </a:r>
            <a:r>
              <a:rPr lang="en-GB" err="1">
                <a:cs typeface="Calibri" panose="020F0502020204030204"/>
              </a:rPr>
              <a:t>ieviešot</a:t>
            </a:r>
            <a:r>
              <a:rPr lang="en-GB">
                <a:cs typeface="Calibri" panose="020F0502020204030204"/>
              </a:rPr>
              <a:t> un </a:t>
            </a:r>
            <a:r>
              <a:rPr lang="en-GB" err="1">
                <a:cs typeface="Calibri" panose="020F0502020204030204"/>
              </a:rPr>
              <a:t>strādājot</a:t>
            </a:r>
            <a:r>
              <a:rPr lang="en-GB">
                <a:cs typeface="Calibri" panose="020F0502020204030204"/>
              </a:rPr>
              <a:t> pie </a:t>
            </a:r>
            <a:r>
              <a:rPr lang="en-GB" err="1">
                <a:cs typeface="Calibri" panose="020F0502020204030204"/>
              </a:rPr>
              <a:t>tādām</a:t>
            </a:r>
            <a:r>
              <a:rPr lang="en-GB">
                <a:cs typeface="Calibri" panose="020F0502020204030204"/>
              </a:rPr>
              <a:t> </a:t>
            </a:r>
            <a:r>
              <a:rPr lang="en-GB" err="1">
                <a:cs typeface="Calibri" panose="020F0502020204030204"/>
              </a:rPr>
              <a:t>būtiskām</a:t>
            </a:r>
            <a:r>
              <a:rPr lang="en-GB">
                <a:cs typeface="Calibri" panose="020F0502020204030204"/>
              </a:rPr>
              <a:t> </a:t>
            </a:r>
            <a:r>
              <a:rPr lang="en-GB" err="1">
                <a:cs typeface="Calibri" panose="020F0502020204030204"/>
              </a:rPr>
              <a:t>aktivitātēm</a:t>
            </a:r>
            <a:r>
              <a:rPr lang="en-GB">
                <a:cs typeface="Calibri" panose="020F0502020204030204"/>
              </a:rPr>
              <a:t> </a:t>
            </a:r>
            <a:r>
              <a:rPr lang="en-GB" err="1">
                <a:cs typeface="Calibri" panose="020F0502020204030204"/>
              </a:rPr>
              <a:t>kā</a:t>
            </a:r>
            <a:r>
              <a:rPr lang="en-GB">
                <a:cs typeface="Calibri" panose="020F0502020204030204"/>
              </a:rPr>
              <a:t> </a:t>
            </a:r>
            <a:r>
              <a:rPr lang="en-GB" err="1">
                <a:cs typeface="Calibri" panose="020F0502020204030204"/>
              </a:rPr>
              <a:t>valsts</a:t>
            </a:r>
            <a:r>
              <a:rPr lang="en-GB">
                <a:cs typeface="Calibri" panose="020F0502020204030204"/>
              </a:rPr>
              <a:t> </a:t>
            </a:r>
            <a:r>
              <a:rPr lang="en-GB" err="1">
                <a:cs typeface="Calibri" panose="020F0502020204030204"/>
              </a:rPr>
              <a:t>pakalpojumu</a:t>
            </a:r>
            <a:r>
              <a:rPr lang="en-GB">
                <a:cs typeface="Calibri" panose="020F0502020204030204"/>
              </a:rPr>
              <a:t> </a:t>
            </a:r>
            <a:r>
              <a:rPr lang="en-GB" err="1">
                <a:cs typeface="Calibri" panose="020F0502020204030204"/>
              </a:rPr>
              <a:t>pieejamība</a:t>
            </a:r>
            <a:r>
              <a:rPr lang="en-GB">
                <a:cs typeface="Calibri" panose="020F0502020204030204"/>
              </a:rPr>
              <a:t> un </a:t>
            </a:r>
            <a:r>
              <a:rPr lang="en-GB" err="1">
                <a:cs typeface="Calibri" panose="020F0502020204030204"/>
              </a:rPr>
              <a:t>reformas</a:t>
            </a:r>
            <a:r>
              <a:rPr lang="en-GB">
                <a:cs typeface="Calibri" panose="020F0502020204030204"/>
              </a:rPr>
              <a:t> </a:t>
            </a:r>
            <a:r>
              <a:rPr lang="en-GB" err="1">
                <a:cs typeface="Calibri" panose="020F0502020204030204"/>
              </a:rPr>
              <a:t>īstenošana</a:t>
            </a:r>
            <a:r>
              <a:rPr lang="en-GB">
                <a:cs typeface="Calibri" panose="020F0502020204030204"/>
              </a:rPr>
              <a:t>, IKT </a:t>
            </a:r>
            <a:r>
              <a:rPr lang="en-GB" err="1">
                <a:cs typeface="Calibri" panose="020F0502020204030204"/>
              </a:rPr>
              <a:t>arhitektūras</a:t>
            </a:r>
            <a:r>
              <a:rPr lang="en-GB">
                <a:cs typeface="Calibri" panose="020F0502020204030204"/>
              </a:rPr>
              <a:t> </a:t>
            </a:r>
            <a:r>
              <a:rPr lang="en-GB" err="1">
                <a:cs typeface="Calibri" panose="020F0502020204030204"/>
              </a:rPr>
              <a:t>pilnveide</a:t>
            </a:r>
            <a:r>
              <a:rPr lang="en-GB">
                <a:cs typeface="Calibri" panose="020F0502020204030204"/>
              </a:rPr>
              <a:t> un </a:t>
            </a:r>
            <a:r>
              <a:rPr lang="en-GB" err="1">
                <a:cs typeface="Calibri" panose="020F0502020204030204"/>
              </a:rPr>
              <a:t>optimizācija</a:t>
            </a:r>
            <a:r>
              <a:rPr lang="en-GB">
                <a:cs typeface="Calibri" panose="020F0502020204030204"/>
              </a:rPr>
              <a:t>, </a:t>
            </a:r>
            <a:r>
              <a:rPr lang="en-GB" err="1">
                <a:cs typeface="Calibri" panose="020F0502020204030204"/>
              </a:rPr>
              <a:t>datu</a:t>
            </a:r>
            <a:r>
              <a:rPr lang="en-GB">
                <a:cs typeface="Calibri" panose="020F0502020204030204"/>
              </a:rPr>
              <a:t> </a:t>
            </a:r>
            <a:r>
              <a:rPr lang="en-GB" err="1">
                <a:cs typeface="Calibri" panose="020F0502020204030204"/>
              </a:rPr>
              <a:t>koplietošana</a:t>
            </a:r>
            <a:r>
              <a:rPr lang="en-GB">
                <a:cs typeface="Calibri" panose="020F0502020204030204"/>
              </a:rPr>
              <a:t> </a:t>
            </a:r>
            <a:r>
              <a:rPr lang="en-GB" err="1">
                <a:cs typeface="Calibri" panose="020F0502020204030204"/>
              </a:rPr>
              <a:t>valsts</a:t>
            </a:r>
            <a:r>
              <a:rPr lang="en-GB">
                <a:cs typeface="Calibri" panose="020F0502020204030204"/>
              </a:rPr>
              <a:t> un </a:t>
            </a:r>
            <a:r>
              <a:rPr lang="en-GB" err="1">
                <a:cs typeface="Calibri" panose="020F0502020204030204"/>
              </a:rPr>
              <a:t>privātajā</a:t>
            </a:r>
            <a:r>
              <a:rPr lang="en-GB">
                <a:cs typeface="Calibri" panose="020F0502020204030204"/>
              </a:rPr>
              <a:t> </a:t>
            </a:r>
            <a:r>
              <a:rPr lang="en-GB" err="1">
                <a:cs typeface="Calibri" panose="020F0502020204030204"/>
              </a:rPr>
              <a:t>sektorā</a:t>
            </a:r>
            <a:r>
              <a:rPr lang="en-GB">
                <a:cs typeface="Calibri" panose="020F0502020204030204"/>
              </a:rPr>
              <a:t>, </a:t>
            </a:r>
            <a:r>
              <a:rPr lang="en-GB" err="1">
                <a:cs typeface="Calibri" panose="020F0502020204030204"/>
              </a:rPr>
              <a:t>iedzīvotāju</a:t>
            </a:r>
            <a:r>
              <a:rPr lang="en-GB">
                <a:cs typeface="Calibri" panose="020F0502020204030204"/>
              </a:rPr>
              <a:t> </a:t>
            </a:r>
            <a:r>
              <a:rPr lang="en-GB" err="1">
                <a:cs typeface="Calibri" panose="020F0502020204030204"/>
              </a:rPr>
              <a:t>pamata</a:t>
            </a:r>
            <a:r>
              <a:rPr lang="en-GB">
                <a:cs typeface="Calibri" panose="020F0502020204030204"/>
              </a:rPr>
              <a:t> </a:t>
            </a:r>
            <a:r>
              <a:rPr lang="en-GB" err="1">
                <a:cs typeface="Calibri" panose="020F0502020204030204"/>
              </a:rPr>
              <a:t>prasmju</a:t>
            </a:r>
            <a:r>
              <a:rPr lang="en-GB">
                <a:cs typeface="Calibri" panose="020F0502020204030204"/>
              </a:rPr>
              <a:t> </a:t>
            </a:r>
            <a:r>
              <a:rPr lang="en-GB" err="1">
                <a:cs typeface="Calibri" panose="020F0502020204030204"/>
              </a:rPr>
              <a:t>pilnveide</a:t>
            </a:r>
            <a:r>
              <a:rPr lang="en-GB">
                <a:cs typeface="Calibri" panose="020F0502020204030204"/>
              </a:rPr>
              <a:t>, </a:t>
            </a:r>
            <a:r>
              <a:rPr lang="en-GB" err="1">
                <a:cs typeface="Calibri" panose="020F0502020204030204"/>
              </a:rPr>
              <a:t>kā</a:t>
            </a:r>
            <a:r>
              <a:rPr lang="en-GB">
                <a:cs typeface="Calibri" panose="020F0502020204030204"/>
              </a:rPr>
              <a:t> </a:t>
            </a:r>
            <a:r>
              <a:rPr lang="en-GB" err="1">
                <a:cs typeface="Calibri" panose="020F0502020204030204"/>
              </a:rPr>
              <a:t>arī</a:t>
            </a:r>
            <a:r>
              <a:rPr lang="en-GB">
                <a:cs typeface="Calibri" panose="020F0502020204030204"/>
              </a:rPr>
              <a:t> </a:t>
            </a:r>
            <a:r>
              <a:rPr lang="en-GB" err="1">
                <a:cs typeface="Calibri" panose="020F0502020204030204"/>
              </a:rPr>
              <a:t>digitālo</a:t>
            </a:r>
            <a:r>
              <a:rPr lang="en-GB">
                <a:cs typeface="Calibri" panose="020F0502020204030204"/>
              </a:rPr>
              <a:t> </a:t>
            </a:r>
            <a:r>
              <a:rPr lang="en-GB" err="1"/>
              <a:t>projektu</a:t>
            </a:r>
            <a:r>
              <a:rPr lang="en-GB"/>
              <a:t> </a:t>
            </a:r>
            <a:r>
              <a:rPr lang="en-GB" err="1"/>
              <a:t>attīstības</a:t>
            </a:r>
            <a:r>
              <a:rPr lang="en-GB"/>
              <a:t> un </a:t>
            </a:r>
            <a:r>
              <a:rPr lang="en-GB" err="1"/>
              <a:t>īstenošanas</a:t>
            </a:r>
            <a:r>
              <a:rPr lang="en-GB"/>
              <a:t>, </a:t>
            </a:r>
            <a:r>
              <a:rPr lang="en-GB" err="1"/>
              <a:t>sekmējot</a:t>
            </a:r>
            <a:r>
              <a:rPr lang="en-GB"/>
              <a:t> </a:t>
            </a:r>
            <a:r>
              <a:rPr lang="en-GB" err="1"/>
              <a:t>investīciju</a:t>
            </a:r>
            <a:r>
              <a:rPr lang="en-GB"/>
              <a:t> </a:t>
            </a:r>
            <a:r>
              <a:rPr lang="en-GB" err="1"/>
              <a:t>piesaisti</a:t>
            </a:r>
            <a:r>
              <a:rPr lang="en-GB"/>
              <a:t> </a:t>
            </a:r>
            <a:r>
              <a:rPr lang="en-GB" err="1"/>
              <a:t>digitālās</a:t>
            </a:r>
            <a:r>
              <a:rPr lang="en-GB"/>
              <a:t> </a:t>
            </a:r>
            <a:r>
              <a:rPr lang="en-GB" err="1"/>
              <a:t>jomas</a:t>
            </a:r>
            <a:r>
              <a:rPr lang="en-GB"/>
              <a:t> </a:t>
            </a:r>
            <a:r>
              <a:rPr lang="en-GB" err="1"/>
              <a:t>attīstībai</a:t>
            </a:r>
            <a:r>
              <a:rPr lang="en-GB"/>
              <a:t>.</a:t>
            </a:r>
            <a:endParaRPr lang="en-GB">
              <a:cs typeface="Calibri"/>
            </a:endParaRPr>
          </a:p>
          <a:p>
            <a:pPr algn="just"/>
            <a:endParaRPr lang="en-US">
              <a:cs typeface="+mn-lt"/>
            </a:endParaRPr>
          </a:p>
          <a:p>
            <a:pPr algn="just"/>
            <a:endParaRPr lang="en-GB">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3AB79-8A24-4094-AB0F-0C0A4994166A}"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20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a:p>
        </p:txBody>
      </p:sp>
      <p:sp>
        <p:nvSpPr>
          <p:cNvPr id="4" name="Slide Number Placeholder 3"/>
          <p:cNvSpPr>
            <a:spLocks noGrp="1"/>
          </p:cNvSpPr>
          <p:nvPr>
            <p:ph type="sldNum" sz="quarter" idx="5"/>
          </p:nvPr>
        </p:nvSpPr>
        <p:spPr/>
        <p:txBody>
          <a:bodyPr/>
          <a:lstStyle/>
          <a:p>
            <a:fld id="{A261DBFD-41EA-4C5F-993F-6D83156CAD08}" type="slidenum">
              <a:rPr lang="lv-LV" smtClean="0"/>
              <a:t>13</a:t>
            </a:fld>
            <a:endParaRPr lang="lv-LV"/>
          </a:p>
        </p:txBody>
      </p:sp>
    </p:spTree>
    <p:extLst>
      <p:ext uri="{BB962C8B-B14F-4D97-AF65-F5344CB8AC3E}">
        <p14:creationId xmlns:p14="http://schemas.microsoft.com/office/powerpoint/2010/main" val="424325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lv-LV" sz="1200" b="0" i="0" u="none" strike="noStrike" kern="1200">
                <a:solidFill>
                  <a:schemeClr val="tx1"/>
                </a:solidFill>
                <a:effectLst/>
                <a:latin typeface="+mn-lt"/>
                <a:ea typeface="+mn-ea"/>
                <a:cs typeface="+mn-cs"/>
              </a:rPr>
              <a:t>Datu un digitālo pakalpojumu ekonomikas attīstības sekmēšana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Augstvērtīgu datu pieejamība </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Datu koplietošana, iekļaušanās ES datu telpā</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Personas vadīta datu izmantošana</a:t>
            </a:r>
            <a:r>
              <a:rPr lang="en-US" sz="1200" b="0" i="0" kern="1200">
                <a:solidFill>
                  <a:schemeClr val="tx1"/>
                </a:solidFill>
                <a:effectLst/>
                <a:latin typeface="+mn-lt"/>
                <a:ea typeface="+mn-ea"/>
                <a:cs typeface="+mn-cs"/>
              </a:rPr>
              <a:t>​</a:t>
            </a:r>
          </a:p>
          <a:p>
            <a:pPr rtl="0" fontAlgn="base"/>
            <a:r>
              <a:rPr lang="lv-LV"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r>
              <a:rPr lang="lv-LV" sz="1200" b="0" i="0" u="none" strike="noStrike" kern="1200">
                <a:solidFill>
                  <a:schemeClr val="tx1"/>
                </a:solidFill>
                <a:effectLst/>
                <a:latin typeface="+mn-lt"/>
                <a:ea typeface="+mn-ea"/>
                <a:cs typeface="+mn-cs"/>
              </a:rPr>
              <a:t>Valsts pārvaldes un pakalpojumu digitālā transformācija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Modernizēti un </a:t>
            </a:r>
            <a:r>
              <a:rPr lang="lv-LV" sz="1200" b="0" i="0" u="none" strike="noStrike" kern="1200" err="1">
                <a:solidFill>
                  <a:schemeClr val="tx1"/>
                </a:solidFill>
                <a:effectLst/>
                <a:latin typeface="+mn-lt"/>
                <a:ea typeface="+mn-ea"/>
                <a:cs typeface="+mn-cs"/>
              </a:rPr>
              <a:t>proaktīvi</a:t>
            </a:r>
            <a:r>
              <a:rPr lang="lv-LV" sz="1200" b="0" i="0" u="none" strike="noStrike" kern="1200">
                <a:solidFill>
                  <a:schemeClr val="tx1"/>
                </a:solidFill>
                <a:effectLst/>
                <a:latin typeface="+mn-lt"/>
                <a:ea typeface="+mn-ea"/>
                <a:cs typeface="+mn-cs"/>
              </a:rPr>
              <a:t> valsts pakalpojumi</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Automatizācija un atvēršana privātajam sektoram</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Vienots digitālo pakalpojumu punktu tīkls</a:t>
            </a:r>
            <a:r>
              <a:rPr lang="lv-LV"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r>
              <a:rPr lang="lv-LV" sz="1200" b="0" i="0" u="none" strike="noStrike" kern="1200">
                <a:solidFill>
                  <a:schemeClr val="tx1"/>
                </a:solidFill>
                <a:effectLst/>
                <a:latin typeface="+mn-lt"/>
                <a:ea typeface="+mn-ea"/>
                <a:cs typeface="+mn-cs"/>
              </a:rPr>
              <a:t>Valsts IKT resursu izmantošanas </a:t>
            </a:r>
            <a:r>
              <a:rPr lang="lv-LV" sz="1200" b="0" i="0" u="none" strike="noStrike" kern="1200" err="1">
                <a:solidFill>
                  <a:schemeClr val="tx1"/>
                </a:solidFill>
                <a:effectLst/>
                <a:latin typeface="+mn-lt"/>
                <a:ea typeface="+mn-ea"/>
                <a:cs typeface="+mn-cs"/>
              </a:rPr>
              <a:t>efektivi-tātes</a:t>
            </a:r>
            <a:r>
              <a:rPr lang="lv-LV" sz="1200" b="0" i="0" u="none" strike="noStrike" kern="1200">
                <a:solidFill>
                  <a:schemeClr val="tx1"/>
                </a:solidFill>
                <a:effectLst/>
                <a:latin typeface="+mn-lt"/>
                <a:ea typeface="+mn-ea"/>
                <a:cs typeface="+mn-cs"/>
              </a:rPr>
              <a:t> un </a:t>
            </a:r>
            <a:r>
              <a:rPr lang="lv-LV" sz="1200" b="0" i="0" u="none" strike="noStrike" kern="1200" err="1">
                <a:solidFill>
                  <a:schemeClr val="tx1"/>
                </a:solidFill>
                <a:effectLst/>
                <a:latin typeface="+mn-lt"/>
                <a:ea typeface="+mn-ea"/>
                <a:cs typeface="+mn-cs"/>
              </a:rPr>
              <a:t>sadarbspējas</a:t>
            </a:r>
            <a:r>
              <a:rPr lang="lv-LV" sz="1200" b="0" i="0" u="none" strike="noStrike" kern="1200">
                <a:solidFill>
                  <a:schemeClr val="tx1"/>
                </a:solidFill>
                <a:effectLst/>
                <a:latin typeface="+mn-lt"/>
                <a:ea typeface="+mn-ea"/>
                <a:cs typeface="+mn-cs"/>
              </a:rPr>
              <a:t> paaugstināšana.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IKT kompetenču un infrastruktūras konsolidācija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Koplietošanas pakalpojumi un risinājumi </a:t>
            </a:r>
            <a:r>
              <a:rPr lang="en-GB"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endParaRPr lang="lv-LV" sz="1200" b="0" i="0" kern="1200">
              <a:solidFill>
                <a:schemeClr val="tx1"/>
              </a:solidFill>
              <a:effectLst/>
              <a:latin typeface="+mn-lt"/>
              <a:ea typeface="+mn-ea"/>
              <a:cs typeface="+mn-cs"/>
            </a:endParaRPr>
          </a:p>
          <a:p>
            <a:endParaRPr lang="en-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540EA-695F-44FB-858E-AAA0F24ABD66}"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53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lv-LV" sz="1200" b="0" i="0" u="none" strike="noStrike" kern="1200">
                <a:solidFill>
                  <a:schemeClr val="tx1"/>
                </a:solidFill>
                <a:effectLst/>
                <a:latin typeface="+mn-lt"/>
                <a:ea typeface="+mn-ea"/>
                <a:cs typeface="+mn-cs"/>
              </a:rPr>
              <a:t>Datu un digitālo pakalpojumu ekonomikas attīstības sekmēšana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Augstvērtīgu datu pieejamība </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Datu koplietošana, iekļaušanās ES datu telpā</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Personas vadīta datu izmantošana</a:t>
            </a:r>
            <a:r>
              <a:rPr lang="en-US" sz="1200" b="0" i="0" kern="1200">
                <a:solidFill>
                  <a:schemeClr val="tx1"/>
                </a:solidFill>
                <a:effectLst/>
                <a:latin typeface="+mn-lt"/>
                <a:ea typeface="+mn-ea"/>
                <a:cs typeface="+mn-cs"/>
              </a:rPr>
              <a:t>​</a:t>
            </a:r>
          </a:p>
          <a:p>
            <a:pPr rtl="0" fontAlgn="base"/>
            <a:r>
              <a:rPr lang="lv-LV"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r>
              <a:rPr lang="lv-LV" sz="1200" b="0" i="0" u="none" strike="noStrike" kern="1200">
                <a:solidFill>
                  <a:schemeClr val="tx1"/>
                </a:solidFill>
                <a:effectLst/>
                <a:latin typeface="+mn-lt"/>
                <a:ea typeface="+mn-ea"/>
                <a:cs typeface="+mn-cs"/>
              </a:rPr>
              <a:t>Valsts pārvaldes un pakalpojumu digitālā transformācija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Modernizēti un </a:t>
            </a:r>
            <a:r>
              <a:rPr lang="lv-LV" sz="1200" b="0" i="0" u="none" strike="noStrike" kern="1200" err="1">
                <a:solidFill>
                  <a:schemeClr val="tx1"/>
                </a:solidFill>
                <a:effectLst/>
                <a:latin typeface="+mn-lt"/>
                <a:ea typeface="+mn-ea"/>
                <a:cs typeface="+mn-cs"/>
              </a:rPr>
              <a:t>proaktīvi</a:t>
            </a:r>
            <a:r>
              <a:rPr lang="lv-LV" sz="1200" b="0" i="0" u="none" strike="noStrike" kern="1200">
                <a:solidFill>
                  <a:schemeClr val="tx1"/>
                </a:solidFill>
                <a:effectLst/>
                <a:latin typeface="+mn-lt"/>
                <a:ea typeface="+mn-ea"/>
                <a:cs typeface="+mn-cs"/>
              </a:rPr>
              <a:t> valsts pakalpojumi</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Automatizācija un atvēršana privātajam sektoram</a:t>
            </a:r>
            <a:r>
              <a:rPr lang="lv-LV"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Vienots digitālo pakalpojumu punktu tīkls</a:t>
            </a:r>
            <a:r>
              <a:rPr lang="lv-LV"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r>
              <a:rPr lang="lv-LV" sz="1200" b="0" i="0" u="none" strike="noStrike" kern="1200">
                <a:solidFill>
                  <a:schemeClr val="tx1"/>
                </a:solidFill>
                <a:effectLst/>
                <a:latin typeface="+mn-lt"/>
                <a:ea typeface="+mn-ea"/>
                <a:cs typeface="+mn-cs"/>
              </a:rPr>
              <a:t>Valsts IKT resursu izmantošanas </a:t>
            </a:r>
            <a:r>
              <a:rPr lang="lv-LV" sz="1200" b="0" i="0" u="none" strike="noStrike" kern="1200" err="1">
                <a:solidFill>
                  <a:schemeClr val="tx1"/>
                </a:solidFill>
                <a:effectLst/>
                <a:latin typeface="+mn-lt"/>
                <a:ea typeface="+mn-ea"/>
                <a:cs typeface="+mn-cs"/>
              </a:rPr>
              <a:t>efektivi-tātes</a:t>
            </a:r>
            <a:r>
              <a:rPr lang="lv-LV" sz="1200" b="0" i="0" u="none" strike="noStrike" kern="1200">
                <a:solidFill>
                  <a:schemeClr val="tx1"/>
                </a:solidFill>
                <a:effectLst/>
                <a:latin typeface="+mn-lt"/>
                <a:ea typeface="+mn-ea"/>
                <a:cs typeface="+mn-cs"/>
              </a:rPr>
              <a:t> un </a:t>
            </a:r>
            <a:r>
              <a:rPr lang="lv-LV" sz="1200" b="0" i="0" u="none" strike="noStrike" kern="1200" err="1">
                <a:solidFill>
                  <a:schemeClr val="tx1"/>
                </a:solidFill>
                <a:effectLst/>
                <a:latin typeface="+mn-lt"/>
                <a:ea typeface="+mn-ea"/>
                <a:cs typeface="+mn-cs"/>
              </a:rPr>
              <a:t>sadarbspējas</a:t>
            </a:r>
            <a:r>
              <a:rPr lang="lv-LV" sz="1200" b="0" i="0" u="none" strike="noStrike" kern="1200">
                <a:solidFill>
                  <a:schemeClr val="tx1"/>
                </a:solidFill>
                <a:effectLst/>
                <a:latin typeface="+mn-lt"/>
                <a:ea typeface="+mn-ea"/>
                <a:cs typeface="+mn-cs"/>
              </a:rPr>
              <a:t> paaugstināšana.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IKT kompetenču un infrastruktūras konsolidācija</a:t>
            </a:r>
            <a:r>
              <a:rPr lang="en-US" sz="1200" b="0" i="0" kern="1200">
                <a:solidFill>
                  <a:schemeClr val="tx1"/>
                </a:solidFill>
                <a:effectLst/>
                <a:latin typeface="+mn-lt"/>
                <a:ea typeface="+mn-ea"/>
                <a:cs typeface="+mn-cs"/>
              </a:rPr>
              <a:t>​</a:t>
            </a:r>
          </a:p>
          <a:p>
            <a:pPr rtl="0" fontAlgn="base"/>
            <a:r>
              <a:rPr lang="lv-LV" sz="1200" b="0" i="0" u="none" strike="noStrike" kern="1200">
                <a:solidFill>
                  <a:schemeClr val="tx1"/>
                </a:solidFill>
                <a:effectLst/>
                <a:latin typeface="+mn-lt"/>
                <a:ea typeface="+mn-ea"/>
                <a:cs typeface="+mn-cs"/>
              </a:rPr>
              <a:t>Koplietošanas pakalpojumi un risinājumi </a:t>
            </a:r>
            <a:r>
              <a:rPr lang="en-GB" sz="1200" b="0" i="0" kern="1200">
                <a:solidFill>
                  <a:schemeClr val="tx1"/>
                </a:solidFill>
                <a:effectLst/>
                <a:latin typeface="+mn-lt"/>
                <a:ea typeface="+mn-ea"/>
                <a:cs typeface="+mn-cs"/>
              </a:rPr>
              <a:t>​</a:t>
            </a:r>
          </a:p>
          <a:p>
            <a:pPr rtl="0" fontAlgn="base"/>
            <a:endParaRPr lang="lv-LV" sz="1200" b="0" i="0" kern="1200">
              <a:solidFill>
                <a:schemeClr val="tx1"/>
              </a:solidFill>
              <a:effectLst/>
              <a:latin typeface="+mn-lt"/>
              <a:ea typeface="+mn-ea"/>
              <a:cs typeface="+mn-cs"/>
            </a:endParaRPr>
          </a:p>
          <a:p>
            <a:pPr rtl="0" fontAlgn="base"/>
            <a:endParaRPr lang="lv-LV" sz="1200" b="0" i="0" kern="1200">
              <a:solidFill>
                <a:schemeClr val="tx1"/>
              </a:solidFill>
              <a:effectLst/>
              <a:latin typeface="+mn-lt"/>
              <a:ea typeface="+mn-ea"/>
              <a:cs typeface="+mn-cs"/>
            </a:endParaRPr>
          </a:p>
          <a:p>
            <a:endParaRPr lang="en-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540EA-695F-44FB-858E-AAA0F24ABD66}"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7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b="1"/>
              <a:t>Augsta līmeņa digitālās prasmes</a:t>
            </a:r>
            <a:r>
              <a:rPr lang="lv-LV"/>
              <a:t>:</a:t>
            </a:r>
          </a:p>
          <a:p>
            <a:r>
              <a:rPr lang="lv-LV"/>
              <a:t>1) MK noteikumi https://likumi.lv/ta/id/334037-eiropas-savienibas-atveselosanas-un-noturibas-mehanisma-plana-2-komponentes-digitala-transformacija-23-reformu-un-investiciju-virziena-digitalas-prasmes-231r-reformas-ilgtspejigas-un-sociali-atbildigas-atbalsta-sistemas-pieauguso-izglitibai-attistiba-2311i-investicijas-augsta-limena-digitalo-prasmju-apguves-nodrosinasana-istenosanas-noteikumi </a:t>
            </a:r>
          </a:p>
          <a:p>
            <a:endParaRPr lang="lv-LV"/>
          </a:p>
          <a:p>
            <a:pPr algn="just"/>
            <a:r>
              <a:rPr lang="lv-LV"/>
              <a:t>2) Investīcijas augsta līmeņa digitālās prasmēs tiem veiktas 3 jomās:  a) </a:t>
            </a:r>
            <a:r>
              <a:rPr lang="lv-LV" b="0" i="0">
                <a:solidFill>
                  <a:srgbClr val="414142"/>
                </a:solidFill>
                <a:effectLst/>
                <a:latin typeface="Arial" panose="020B0604020202020204" pitchFamily="34" charset="0"/>
              </a:rPr>
              <a:t>augstas veiktspējas skaitļošanas tehnoloģiju jomā; b) valodu tehnoloģiju jomā; c) kvantu tehnoloģiju jomā; </a:t>
            </a:r>
          </a:p>
          <a:p>
            <a:pPr algn="just"/>
            <a:endParaRPr lang="lv-LV" b="0" i="0">
              <a:solidFill>
                <a:srgbClr val="414142"/>
              </a:solidFill>
              <a:effectLst/>
              <a:latin typeface="Arial" panose="020B0604020202020204" pitchFamily="34" charset="0"/>
            </a:endParaRPr>
          </a:p>
          <a:p>
            <a:pPr algn="just"/>
            <a:r>
              <a:rPr lang="lv-LV" b="0" i="0">
                <a:solidFill>
                  <a:srgbClr val="414142"/>
                </a:solidFill>
                <a:effectLst/>
                <a:latin typeface="Arial" panose="020B0604020202020204" pitchFamily="34" charset="0"/>
              </a:rPr>
              <a:t>3) Mērķis - vismaz 3000 apmācīti speciālisti un studenti,  izstrādāti studiju moduļi – vismaz 14. </a:t>
            </a:r>
          </a:p>
          <a:p>
            <a:pPr algn="just"/>
            <a:endParaRPr lang="lv-LV" b="0" i="0">
              <a:solidFill>
                <a:srgbClr val="414142"/>
              </a:solidFill>
              <a:effectLst/>
              <a:latin typeface="Arial" panose="020B0604020202020204" pitchFamily="34" charset="0"/>
            </a:endParaRPr>
          </a:p>
          <a:p>
            <a:pPr algn="just"/>
            <a:r>
              <a:rPr lang="lv-LV" b="1" i="0">
                <a:solidFill>
                  <a:srgbClr val="414142"/>
                </a:solidFill>
                <a:effectLst/>
                <a:latin typeface="Arial" panose="020B0604020202020204" pitchFamily="34" charset="0"/>
              </a:rPr>
              <a:t>Atvērtā zinātne MK noteikumu projekts</a:t>
            </a:r>
          </a:p>
          <a:p>
            <a:pPr algn="just"/>
            <a:r>
              <a:rPr lang="lv-LV" b="0" i="0">
                <a:solidFill>
                  <a:srgbClr val="414142"/>
                </a:solidFill>
                <a:effectLst/>
                <a:latin typeface="Arial" panose="020B0604020202020204" pitchFamily="34" charset="0"/>
              </a:rPr>
              <a:t>https://vktap.mk.gov.lv/legal_acts/headers/0346ddca-01f8-43e0-809d-2fc45ef7f537 </a:t>
            </a:r>
          </a:p>
          <a:p>
            <a:endParaRPr lang="lv-LV"/>
          </a:p>
        </p:txBody>
      </p:sp>
      <p:sp>
        <p:nvSpPr>
          <p:cNvPr id="4" name="Slaida numura vietturis 3"/>
          <p:cNvSpPr>
            <a:spLocks noGrp="1"/>
          </p:cNvSpPr>
          <p:nvPr>
            <p:ph type="sldNum" sz="quarter" idx="5"/>
          </p:nvPr>
        </p:nvSpPr>
        <p:spPr/>
        <p:txBody>
          <a:bodyPr/>
          <a:lstStyle/>
          <a:p>
            <a:fld id="{A261DBFD-41EA-4C5F-993F-6D83156CAD08}" type="slidenum">
              <a:rPr lang="lv-LV" smtClean="0"/>
              <a:t>19</a:t>
            </a:fld>
            <a:endParaRPr lang="lv-LV"/>
          </a:p>
        </p:txBody>
      </p:sp>
    </p:spTree>
    <p:extLst>
      <p:ext uri="{BB962C8B-B14F-4D97-AF65-F5344CB8AC3E}">
        <p14:creationId xmlns:p14="http://schemas.microsoft.com/office/powerpoint/2010/main" val="1594443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C814D1-70A8-6F41-8C4D-91D0DE9A9AB7}" type="slidenum">
              <a:rPr lang="lv-LV" altLang="lv-LV" smtClean="0"/>
              <a:pPr>
                <a:defRPr/>
              </a:pPr>
              <a:t>23</a:t>
            </a:fld>
            <a:endParaRPr lang="lv-LV" altLang="lv-LV"/>
          </a:p>
        </p:txBody>
      </p:sp>
    </p:spTree>
    <p:extLst>
      <p:ext uri="{BB962C8B-B14F-4D97-AF65-F5344CB8AC3E}">
        <p14:creationId xmlns:p14="http://schemas.microsoft.com/office/powerpoint/2010/main" val="50505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041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9083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128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65D694E-C232-9346-A163-34C744C9DA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4306"/>
          <a:stretch/>
        </p:blipFill>
        <p:spPr bwMode="auto">
          <a:xfrm>
            <a:off x="430213" y="0"/>
            <a:ext cx="1957387" cy="141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32000" y="381000"/>
            <a:ext cx="8128000" cy="1036642"/>
          </a:xfrm>
        </p:spPr>
        <p:txBody>
          <a:bodyPr>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23876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3876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BDA762D1-4A60-AA4D-BA1C-A44EBA9591B8}"/>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EB40B6F2-70F5-674F-9255-52F0048E38C2}" type="slidenum">
              <a:rPr lang="en-US" altLang="en-US"/>
              <a:pPr>
                <a:defRPr/>
              </a:pPr>
              <a:t>‹#›</a:t>
            </a:fld>
            <a:endParaRPr lang="en-US" altLang="en-US"/>
          </a:p>
        </p:txBody>
      </p:sp>
    </p:spTree>
    <p:extLst>
      <p:ext uri="{BB962C8B-B14F-4D97-AF65-F5344CB8AC3E}">
        <p14:creationId xmlns:p14="http://schemas.microsoft.com/office/powerpoint/2010/main" val="2797764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CE3E291-29E3-410A-8A7E-74B5359BED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777" y="0"/>
            <a:ext cx="4032448"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D5C0ECCF-68A1-4A3C-A58E-40FD96B8CF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05A61C-5926-423F-B56E-7928DDD022BC}"/>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763935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B20EA99-FDBA-4866-AB1B-1AE57DCE5A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91C2CD16-3AE0-4867-9904-FD91AFED7349}"/>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F81C32C3-3E69-460B-8238-69DA2EB6D347}" type="slidenum">
              <a:rPr lang="en-US" altLang="en-US"/>
              <a:pPr>
                <a:defRPr/>
              </a:pPr>
              <a:t>‹#›</a:t>
            </a:fld>
            <a:endParaRPr lang="en-US" altLang="en-US"/>
          </a:p>
        </p:txBody>
      </p:sp>
    </p:spTree>
    <p:extLst>
      <p:ext uri="{BB962C8B-B14F-4D97-AF65-F5344CB8AC3E}">
        <p14:creationId xmlns:p14="http://schemas.microsoft.com/office/powerpoint/2010/main" val="59841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54400" y="3657601"/>
            <a:ext cx="8128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3C55ED4A-81EB-4927-899B-5B2871E24F47}"/>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18220E28-E485-4F19-AC87-3BA1405A9ECA}" type="slidenum">
              <a:rPr lang="en-US" altLang="en-US"/>
              <a:pPr>
                <a:defRPr/>
              </a:pPr>
              <a:t>‹#›</a:t>
            </a:fld>
            <a:endParaRPr lang="en-US" altLang="en-US"/>
          </a:p>
        </p:txBody>
      </p:sp>
      <p:pic>
        <p:nvPicPr>
          <p:cNvPr id="8" name="Picture 6">
            <a:extLst>
              <a:ext uri="{FF2B5EF4-FFF2-40B4-BE49-F238E27FC236}">
                <a16:creationId xmlns:a16="http://schemas.microsoft.com/office/drawing/2014/main" id="{1D516A5C-7529-42E8-BDAC-24E87D7267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84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3454400" y="1752601"/>
            <a:ext cx="38608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0" y="1752601"/>
            <a:ext cx="39624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583E1D94-CE89-4825-A2B9-8EEF6ACA8734}"/>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31B46007-F3DB-4C51-B47F-1A539E16D4F8}" type="slidenum">
              <a:rPr lang="en-US" altLang="en-US"/>
              <a:pPr>
                <a:defRPr/>
              </a:pPr>
              <a:t>‹#›</a:t>
            </a:fld>
            <a:endParaRPr lang="en-US" altLang="en-US"/>
          </a:p>
        </p:txBody>
      </p:sp>
      <p:pic>
        <p:nvPicPr>
          <p:cNvPr id="9" name="Picture 6">
            <a:extLst>
              <a:ext uri="{FF2B5EF4-FFF2-40B4-BE49-F238E27FC236}">
                <a16:creationId xmlns:a16="http://schemas.microsoft.com/office/drawing/2014/main" id="{CE3CFFBD-4744-4BB0-90DD-A9267A296D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69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3454400" y="2386941"/>
            <a:ext cx="38608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7620000" y="2386941"/>
            <a:ext cx="39624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3454400" y="1852614"/>
            <a:ext cx="3860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4"/>
            <a:ext cx="39624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a:extLst>
              <a:ext uri="{FF2B5EF4-FFF2-40B4-BE49-F238E27FC236}">
                <a16:creationId xmlns:a16="http://schemas.microsoft.com/office/drawing/2014/main" id="{11979805-E786-4D81-B980-E52B00A9B563}"/>
              </a:ext>
            </a:extLst>
          </p:cNvPr>
          <p:cNvSpPr>
            <a:spLocks noGrp="1"/>
          </p:cNvSpPr>
          <p:nvPr>
            <p:ph type="sldNum" sz="quarter" idx="18"/>
          </p:nvPr>
        </p:nvSpPr>
        <p:spPr>
          <a:xfrm>
            <a:off x="11379200" y="6324600"/>
            <a:ext cx="406400" cy="304800"/>
          </a:xfrm>
        </p:spPr>
        <p:txBody>
          <a:bodyPr/>
          <a:lstStyle>
            <a:lvl1pPr defTabSz="914400">
              <a:defRPr sz="1000">
                <a:latin typeface="Verdana" panose="020B0604030504040204" pitchFamily="34" charset="0"/>
              </a:defRPr>
            </a:lvl1pPr>
          </a:lstStyle>
          <a:p>
            <a:pPr>
              <a:defRPr/>
            </a:pPr>
            <a:fld id="{C8791E0C-E272-434D-8593-7C28935A5036}" type="slidenum">
              <a:rPr lang="en-US" altLang="en-US"/>
              <a:pPr>
                <a:defRPr/>
              </a:pPr>
              <a:t>‹#›</a:t>
            </a:fld>
            <a:endParaRPr lang="en-US" altLang="en-US"/>
          </a:p>
        </p:txBody>
      </p:sp>
      <p:pic>
        <p:nvPicPr>
          <p:cNvPr id="11" name="Picture 6">
            <a:extLst>
              <a:ext uri="{FF2B5EF4-FFF2-40B4-BE49-F238E27FC236}">
                <a16:creationId xmlns:a16="http://schemas.microsoft.com/office/drawing/2014/main" id="{D2F90170-7B59-46F9-BB0A-25946BD80D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77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2338F75A-FEEB-411A-BDB5-A5A1A57C5542}"/>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B1846663-E6DF-42BB-80C9-68CD8B041794}" type="slidenum">
              <a:rPr lang="en-US" altLang="en-US"/>
              <a:pPr>
                <a:defRPr/>
              </a:pPr>
              <a:t>‹#›</a:t>
            </a:fld>
            <a:endParaRPr lang="en-US" altLang="en-US"/>
          </a:p>
        </p:txBody>
      </p:sp>
      <p:pic>
        <p:nvPicPr>
          <p:cNvPr id="7" name="Picture 6">
            <a:extLst>
              <a:ext uri="{FF2B5EF4-FFF2-40B4-BE49-F238E27FC236}">
                <a16:creationId xmlns:a16="http://schemas.microsoft.com/office/drawing/2014/main" id="{5435F4ED-230F-4E95-B899-1568AB2C6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0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31109A30-CF49-4A78-A247-89492C168CBB}"/>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F58BAEE2-C6A1-41EC-86E7-A50B171ECE98}" type="slidenum">
              <a:rPr lang="en-US" altLang="en-US"/>
              <a:pPr>
                <a:defRPr/>
              </a:pPr>
              <a:t>‹#›</a:t>
            </a:fld>
            <a:endParaRPr lang="en-US" altLang="en-US"/>
          </a:p>
        </p:txBody>
      </p:sp>
      <p:pic>
        <p:nvPicPr>
          <p:cNvPr id="8" name="Picture 6">
            <a:extLst>
              <a:ext uri="{FF2B5EF4-FFF2-40B4-BE49-F238E27FC236}">
                <a16:creationId xmlns:a16="http://schemas.microsoft.com/office/drawing/2014/main" id="{AD1E641B-C9B7-486C-B5E4-928694C6E3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13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22042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2E62B65C-3F8C-4D2A-A490-BE97DB71FFBB}"/>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590B0455-E7DE-4947-9026-802EA1E9C790}" type="slidenum">
              <a:rPr lang="en-US" altLang="en-US"/>
              <a:pPr>
                <a:defRPr/>
              </a:pPr>
              <a:t>‹#›</a:t>
            </a:fld>
            <a:endParaRPr lang="en-US" altLang="en-US"/>
          </a:p>
        </p:txBody>
      </p:sp>
      <p:pic>
        <p:nvPicPr>
          <p:cNvPr id="11" name="Picture 6">
            <a:extLst>
              <a:ext uri="{FF2B5EF4-FFF2-40B4-BE49-F238E27FC236}">
                <a16:creationId xmlns:a16="http://schemas.microsoft.com/office/drawing/2014/main" id="{E717B2E7-E3FE-4917-9E14-9C99037637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99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6A19D85-B2CC-459C-B371-94D2DAB635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6" name="Picture 6">
            <a:extLst>
              <a:ext uri="{FF2B5EF4-FFF2-40B4-BE49-F238E27FC236}">
                <a16:creationId xmlns:a16="http://schemas.microsoft.com/office/drawing/2014/main" id="{C1D6B567-FCBD-4C33-81DA-37DB197668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79777" y="0"/>
            <a:ext cx="4032448"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229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E2813279-7B29-488F-8B3F-B3F690BA65E4}"/>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DEBB3882-0B4A-45A3-BBC8-D7B4D52F4D55}" type="slidenum">
              <a:rPr lang="en-US" altLang="en-US"/>
              <a:pPr>
                <a:defRPr/>
              </a:pPr>
              <a:t>‹#›</a:t>
            </a:fld>
            <a:endParaRPr lang="en-US" altLang="en-US"/>
          </a:p>
        </p:txBody>
      </p:sp>
      <p:pic>
        <p:nvPicPr>
          <p:cNvPr id="8" name="Picture 6">
            <a:extLst>
              <a:ext uri="{FF2B5EF4-FFF2-40B4-BE49-F238E27FC236}">
                <a16:creationId xmlns:a16="http://schemas.microsoft.com/office/drawing/2014/main" id="{BBC75039-784E-4E6E-B257-A3638F6BC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6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EF1A1635-7DED-425C-8D61-0F95535D61E9}"/>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017AAD6E-FCFB-41CB-9939-24EBBFECA420}" type="slidenum">
              <a:rPr lang="en-US" altLang="en-US"/>
              <a:pPr>
                <a:defRPr/>
              </a:pPr>
              <a:t>‹#›</a:t>
            </a:fld>
            <a:endParaRPr lang="en-US" altLang="en-US"/>
          </a:p>
        </p:txBody>
      </p:sp>
      <p:pic>
        <p:nvPicPr>
          <p:cNvPr id="8" name="Picture 6">
            <a:extLst>
              <a:ext uri="{FF2B5EF4-FFF2-40B4-BE49-F238E27FC236}">
                <a16:creationId xmlns:a16="http://schemas.microsoft.com/office/drawing/2014/main" id="{A6E3AF19-2DEB-4AD4-A282-A5F066DD41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68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1CC27BC-9DA8-4931-96B4-6CB5AD171E92}"/>
              </a:ext>
            </a:extLst>
          </p:cNvPr>
          <p:cNvSpPr>
            <a:spLocks noGrp="1"/>
          </p:cNvSpPr>
          <p:nvPr>
            <p:ph type="dt" sz="half" idx="10"/>
          </p:nvPr>
        </p:nvSpPr>
        <p:spPr/>
        <p:txBody>
          <a:bodyPr/>
          <a:lstStyle>
            <a:lvl1pPr>
              <a:defRPr/>
            </a:lvl1pPr>
          </a:lstStyle>
          <a:p>
            <a:pPr>
              <a:defRPr/>
            </a:pPr>
            <a:endParaRPr lang="ru-RU"/>
          </a:p>
        </p:txBody>
      </p:sp>
      <p:sp>
        <p:nvSpPr>
          <p:cNvPr id="5" name="Footer Placeholder 4">
            <a:extLst>
              <a:ext uri="{FF2B5EF4-FFF2-40B4-BE49-F238E27FC236}">
                <a16:creationId xmlns:a16="http://schemas.microsoft.com/office/drawing/2014/main" id="{280C3E48-33CB-4CAE-BE7C-24319B170D7B}"/>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4179CA56-23CC-4952-AD2C-B5A36F014BC5}"/>
              </a:ext>
            </a:extLst>
          </p:cNvPr>
          <p:cNvSpPr>
            <a:spLocks noGrp="1"/>
          </p:cNvSpPr>
          <p:nvPr>
            <p:ph type="sldNum" sz="quarter" idx="12"/>
          </p:nvPr>
        </p:nvSpPr>
        <p:spPr/>
        <p:txBody>
          <a:bodyPr/>
          <a:lstStyle>
            <a:lvl1pPr defTabSz="914400">
              <a:defRPr/>
            </a:lvl1pPr>
          </a:lstStyle>
          <a:p>
            <a:pPr>
              <a:defRPr/>
            </a:pPr>
            <a:fld id="{B62CA1AD-DE1E-4BE9-985D-129503DFE90D}" type="slidenum">
              <a:rPr lang="ru-RU" altLang="lv-LV"/>
              <a:pPr>
                <a:defRPr/>
              </a:pPr>
              <a:t>‹#›</a:t>
            </a:fld>
            <a:endParaRPr lang="ru-RU" altLang="lv-LV"/>
          </a:p>
        </p:txBody>
      </p:sp>
    </p:spTree>
    <p:extLst>
      <p:ext uri="{BB962C8B-B14F-4D97-AF65-F5344CB8AC3E}">
        <p14:creationId xmlns:p14="http://schemas.microsoft.com/office/powerpoint/2010/main" val="3977009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F3C74"/>
                </a:solidFill>
              </a:defRPr>
            </a:lvl1pPr>
          </a:lstStyle>
          <a:p>
            <a:r>
              <a:rPr lang="en-US"/>
              <a:t>Click to edit Master title style</a:t>
            </a:r>
            <a:endParaRPr lang="nb-NO"/>
          </a:p>
        </p:txBody>
      </p:sp>
      <p:sp>
        <p:nvSpPr>
          <p:cNvPr id="3" name="Plassholder for innhold 2"/>
          <p:cNvSpPr>
            <a:spLocks noGrp="1"/>
          </p:cNvSpPr>
          <p:nvPr>
            <p:ph idx="1"/>
          </p:nvPr>
        </p:nvSpPr>
        <p:spPr>
          <a:xfrm>
            <a:off x="630275" y="1545951"/>
            <a:ext cx="10932276" cy="4594525"/>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ekst 8"/>
          <p:cNvSpPr>
            <a:spLocks noGrp="1"/>
          </p:cNvSpPr>
          <p:nvPr>
            <p:ph type="body" sz="quarter" idx="10"/>
          </p:nvPr>
        </p:nvSpPr>
        <p:spPr>
          <a:xfrm>
            <a:off x="629862" y="1315555"/>
            <a:ext cx="10932276" cy="602707"/>
          </a:xfrm>
        </p:spPr>
        <p:txBody>
          <a:bodyPr>
            <a:spAutoFit/>
          </a:bodyPr>
          <a:lstStyle>
            <a:lvl1pPr marL="0" indent="0">
              <a:buNone/>
              <a:defRPr b="1">
                <a:solidFill>
                  <a:srgbClr val="0F3C74"/>
                </a:solidFill>
              </a:defRPr>
            </a:lvl1pPr>
          </a:lstStyle>
          <a:p>
            <a:pPr lvl="0"/>
            <a:r>
              <a:rPr lang="en-US"/>
              <a:t>Click to edit Master text styles</a:t>
            </a:r>
          </a:p>
        </p:txBody>
      </p:sp>
    </p:spTree>
    <p:extLst>
      <p:ext uri="{BB962C8B-B14F-4D97-AF65-F5344CB8AC3E}">
        <p14:creationId xmlns:p14="http://schemas.microsoft.com/office/powerpoint/2010/main" val="1745373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79059-BBE3-4CD6-B827-610C5557F28E}"/>
              </a:ext>
            </a:extLst>
          </p:cNvPr>
          <p:cNvSpPr>
            <a:spLocks noGrp="1"/>
          </p:cNvSpPr>
          <p:nvPr>
            <p:ph type="dt" sz="half" idx="10"/>
          </p:nvPr>
        </p:nvSpPr>
        <p:spPr/>
        <p:txBody>
          <a:bodyPr/>
          <a:lstStyle>
            <a:lvl1pPr>
              <a:defRPr/>
            </a:lvl1pPr>
          </a:lstStyle>
          <a:p>
            <a:pPr>
              <a:defRPr/>
            </a:pPr>
            <a:fld id="{047A5367-17C3-46E5-82A7-C1649E809414}" type="datetimeFigureOut">
              <a:rPr lang="lv-LV"/>
              <a:pPr>
                <a:defRPr/>
              </a:pPr>
              <a:t>15.02.2023</a:t>
            </a:fld>
            <a:endParaRPr lang="lv-LV"/>
          </a:p>
        </p:txBody>
      </p:sp>
      <p:sp>
        <p:nvSpPr>
          <p:cNvPr id="3" name="Footer Placeholder 2">
            <a:extLst>
              <a:ext uri="{FF2B5EF4-FFF2-40B4-BE49-F238E27FC236}">
                <a16:creationId xmlns:a16="http://schemas.microsoft.com/office/drawing/2014/main" id="{2B2FC4FE-10C3-446C-BA73-0222C38AEA10}"/>
              </a:ext>
            </a:extLst>
          </p:cNvPr>
          <p:cNvSpPr>
            <a:spLocks noGrp="1"/>
          </p:cNvSpPr>
          <p:nvPr>
            <p:ph type="ftr" sz="quarter" idx="11"/>
          </p:nvPr>
        </p:nvSpPr>
        <p:spPr/>
        <p:txBody>
          <a:bodyPr/>
          <a:lstStyle>
            <a:lvl1pPr>
              <a:defRPr/>
            </a:lvl1pPr>
          </a:lstStyle>
          <a:p>
            <a:pPr>
              <a:defRPr/>
            </a:pPr>
            <a:endParaRPr lang="lv-LV"/>
          </a:p>
        </p:txBody>
      </p:sp>
      <p:sp>
        <p:nvSpPr>
          <p:cNvPr id="4" name="Slide Number Placeholder 3">
            <a:extLst>
              <a:ext uri="{FF2B5EF4-FFF2-40B4-BE49-F238E27FC236}">
                <a16:creationId xmlns:a16="http://schemas.microsoft.com/office/drawing/2014/main" id="{D18D235D-3945-44C3-94BF-E338911B122A}"/>
              </a:ext>
            </a:extLst>
          </p:cNvPr>
          <p:cNvSpPr>
            <a:spLocks noGrp="1"/>
          </p:cNvSpPr>
          <p:nvPr>
            <p:ph type="sldNum" sz="quarter" idx="12"/>
          </p:nvPr>
        </p:nvSpPr>
        <p:spPr/>
        <p:txBody>
          <a:bodyPr/>
          <a:lstStyle>
            <a:lvl1pPr defTabSz="914400">
              <a:defRPr/>
            </a:lvl1pPr>
          </a:lstStyle>
          <a:p>
            <a:pPr>
              <a:defRPr/>
            </a:pPr>
            <a:fld id="{01FD3BE4-83F6-4318-AB6B-3895366A049D}" type="slidenum">
              <a:rPr lang="lv-LV" altLang="lv-LV"/>
              <a:pPr>
                <a:defRPr/>
              </a:pPr>
              <a:t>‹#›</a:t>
            </a:fld>
            <a:endParaRPr lang="lv-LV" altLang="lv-LV"/>
          </a:p>
        </p:txBody>
      </p:sp>
    </p:spTree>
    <p:extLst>
      <p:ext uri="{BB962C8B-B14F-4D97-AF65-F5344CB8AC3E}">
        <p14:creationId xmlns:p14="http://schemas.microsoft.com/office/powerpoint/2010/main" val="4105521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F20191C-040B-4E34-9877-3584576640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7769" y="0"/>
            <a:ext cx="4176464"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3AF8850B-ED5F-4064-AE42-CF9C530F26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2A01A3A-4F70-4B41-8EEE-7532E0334BA6}"/>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24332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0DDC3B9-C665-4012-959B-F1D3F0E6F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5" name="Slide Number Placeholder 22">
            <a:extLst>
              <a:ext uri="{FF2B5EF4-FFF2-40B4-BE49-F238E27FC236}">
                <a16:creationId xmlns:a16="http://schemas.microsoft.com/office/drawing/2014/main" id="{F1D71A86-95DD-4A37-A9CC-5C2A3F7E811E}"/>
              </a:ext>
            </a:extLst>
          </p:cNvPr>
          <p:cNvSpPr>
            <a:spLocks noGrp="1"/>
          </p:cNvSpPr>
          <p:nvPr>
            <p:ph type="sldNum" sz="quarter" idx="10"/>
          </p:nvPr>
        </p:nvSpPr>
        <p:spPr>
          <a:xfrm>
            <a:off x="11664951" y="44450"/>
            <a:ext cx="406400" cy="304800"/>
          </a:xfrm>
        </p:spPr>
        <p:txBody>
          <a:bodyPr/>
          <a:lstStyle>
            <a:lvl1pPr defTabSz="914400">
              <a:defRPr sz="700">
                <a:latin typeface="Verdana" panose="020B0604030504040204" pitchFamily="34" charset="0"/>
              </a:defRPr>
            </a:lvl1pPr>
          </a:lstStyle>
          <a:p>
            <a:pPr>
              <a:defRPr/>
            </a:pPr>
            <a:fld id="{9C692B2D-A16F-452F-9F23-7E18423FDE37}" type="slidenum">
              <a:rPr lang="en-US" altLang="en-US"/>
              <a:pPr>
                <a:defRPr/>
              </a:pPr>
              <a:t>‹#›</a:t>
            </a:fld>
            <a:endParaRPr lang="en-US" altLang="en-US"/>
          </a:p>
        </p:txBody>
      </p:sp>
    </p:spTree>
    <p:extLst>
      <p:ext uri="{BB962C8B-B14F-4D97-AF65-F5344CB8AC3E}">
        <p14:creationId xmlns:p14="http://schemas.microsoft.com/office/powerpoint/2010/main" val="1172111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15B2-5189-8644-82FA-D04C4F02AE91}"/>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A0ACB082-DAC6-2743-91FA-9FD1932F69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E5F25F-454C-214C-8BFD-A4E61A4A236A}"/>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E1195567-05F0-744C-8CF6-319980724D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6F2B52-E08C-BE43-B418-94BD344E262D}"/>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172287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4874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2704-34BC-2A4C-9327-0A8A9056886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1BCBBE83-ACA9-C443-9FE3-726F0985821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209160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AA4B-0EA0-4782-BA9F-F202C7D380F7}"/>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C4E9469-9A9E-4434-B4B2-7BCC15A82B0E}"/>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4" name="Footer Placeholder 3">
            <a:extLst>
              <a:ext uri="{FF2B5EF4-FFF2-40B4-BE49-F238E27FC236}">
                <a16:creationId xmlns:a16="http://schemas.microsoft.com/office/drawing/2014/main" id="{13749715-63FE-4E54-A63D-C288219C783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5C529397-8156-48F9-9F61-1D1F6BF300FB}"/>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3097939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E573-F9C6-489D-9336-F5BBACBAA7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0EC43C9A-1B1E-44AE-93DA-F6DCD2837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28638C2C-020E-4FA7-B4A9-90B5E99555DA}"/>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1F8B65F8-799B-4A79-8F3F-7DC6A9C7909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A0C1A69-0E8D-4A67-9D4F-BC3252A1F5BC}"/>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2802333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B80E-55EC-418E-BD36-C8D113A9FFB2}"/>
              </a:ext>
            </a:extLst>
          </p:cNvPr>
          <p:cNvSpPr>
            <a:spLocks noGrp="1"/>
          </p:cNvSpPr>
          <p:nvPr>
            <p:ph type="title"/>
          </p:nvPr>
        </p:nvSpPr>
        <p:spPr/>
        <p:txBody>
          <a:bodyPr/>
          <a:lstStyle/>
          <a:p>
            <a:r>
              <a:rPr lang="en-US"/>
              <a:t>Noklikšķiniet, lai rediģētu šablona virsraksta stilu</a:t>
            </a:r>
            <a:endParaRPr lang="lv-LV"/>
          </a:p>
        </p:txBody>
      </p:sp>
      <p:sp>
        <p:nvSpPr>
          <p:cNvPr id="3" name="Content Placeholder 2">
            <a:extLst>
              <a:ext uri="{FF2B5EF4-FFF2-40B4-BE49-F238E27FC236}">
                <a16:creationId xmlns:a16="http://schemas.microsoft.com/office/drawing/2014/main" id="{EFB06489-1694-4285-9457-C1F619CDCB4E}"/>
              </a:ext>
            </a:extLst>
          </p:cNvPr>
          <p:cNvSpPr>
            <a:spLocks noGrp="1"/>
          </p:cNvSpPr>
          <p:nvPr>
            <p:ph idx="1"/>
          </p:nvPr>
        </p:nvSpPr>
        <p:spPr/>
        <p:txBody>
          <a:bodyPr/>
          <a:lstStyle/>
          <a:p>
            <a:pPr lvl="0"/>
            <a:r>
              <a:rPr lang="en-US"/>
              <a:t>Noklikšķiniet, lai rediģētu šablona teksta stilus</a:t>
            </a:r>
          </a:p>
          <a:p>
            <a:pPr lvl="1"/>
            <a:r>
              <a:rPr lang="en-US"/>
              <a:t>Otrais līmenis</a:t>
            </a:r>
          </a:p>
          <a:p>
            <a:pPr lvl="2"/>
            <a:r>
              <a:rPr lang="en-US"/>
              <a:t>Trešais līmenis</a:t>
            </a:r>
          </a:p>
          <a:p>
            <a:pPr lvl="3"/>
            <a:r>
              <a:rPr lang="en-US"/>
              <a:t>Ceturtais līmenis</a:t>
            </a:r>
          </a:p>
          <a:p>
            <a:pPr lvl="4"/>
            <a:r>
              <a:rPr lang="en-US"/>
              <a:t>Piektais līmenis</a:t>
            </a:r>
            <a:endParaRPr lang="lv-LV"/>
          </a:p>
        </p:txBody>
      </p:sp>
      <p:sp>
        <p:nvSpPr>
          <p:cNvPr id="4" name="Date Placeholder 3">
            <a:extLst>
              <a:ext uri="{FF2B5EF4-FFF2-40B4-BE49-F238E27FC236}">
                <a16:creationId xmlns:a16="http://schemas.microsoft.com/office/drawing/2014/main" id="{B1B3F65D-1F88-40C9-8AA9-553A33744DD4}"/>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DBE1C83B-4679-4235-937E-E960C3D5CEA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1B125EB-69F8-47FC-8E3A-14A68A62CBF5}"/>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1600545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3657-5CA9-489C-AE18-77ADDF6071E1}"/>
              </a:ext>
            </a:extLst>
          </p:cNvPr>
          <p:cNvSpPr>
            <a:spLocks noGrp="1"/>
          </p:cNvSpPr>
          <p:nvPr>
            <p:ph type="title"/>
          </p:nvPr>
        </p:nvSpPr>
        <p:spPr>
          <a:xfrm>
            <a:off x="831850" y="1709738"/>
            <a:ext cx="10515600" cy="2852737"/>
          </a:xfrm>
        </p:spPr>
        <p:txBody>
          <a:bodyPr anchor="b"/>
          <a:lstStyle>
            <a:lvl1pPr>
              <a:defRPr sz="6000"/>
            </a:lvl1pPr>
          </a:lstStyle>
          <a:p>
            <a:r>
              <a:rPr lang="en-US"/>
              <a:t>Noklikšķiniet, lai rediģētu šablona virsraksta stilu</a:t>
            </a:r>
            <a:endParaRPr lang="lv-LV"/>
          </a:p>
        </p:txBody>
      </p:sp>
      <p:sp>
        <p:nvSpPr>
          <p:cNvPr id="3" name="Text Placeholder 2">
            <a:extLst>
              <a:ext uri="{FF2B5EF4-FFF2-40B4-BE49-F238E27FC236}">
                <a16:creationId xmlns:a16="http://schemas.microsoft.com/office/drawing/2014/main" id="{321B5B47-1601-43B1-B1A4-5F2E1950F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Noklikšķiniet, lai rediģētu šablona teksta stilus</a:t>
            </a:r>
          </a:p>
        </p:txBody>
      </p:sp>
      <p:sp>
        <p:nvSpPr>
          <p:cNvPr id="4" name="Date Placeholder 3">
            <a:extLst>
              <a:ext uri="{FF2B5EF4-FFF2-40B4-BE49-F238E27FC236}">
                <a16:creationId xmlns:a16="http://schemas.microsoft.com/office/drawing/2014/main" id="{5E744660-F1D1-41F5-BF47-0CBE583EBE95}"/>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69DFD9FF-F8EF-48C4-93BB-D9C167ADF30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3F4DA85-7B0A-4656-B526-BAAF6D2606CA}"/>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1243687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AB02-4697-469D-84F8-031F55B6CDDB}"/>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0AEF028-C221-46A8-B621-76EE957FEE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70E61997-F926-479E-B40B-07ACCD3D93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F3C97AB2-CE8F-4FA7-8260-66434B0E475C}"/>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6" name="Footer Placeholder 5">
            <a:extLst>
              <a:ext uri="{FF2B5EF4-FFF2-40B4-BE49-F238E27FC236}">
                <a16:creationId xmlns:a16="http://schemas.microsoft.com/office/drawing/2014/main" id="{DE27F3A9-672E-4083-83F1-5A6A9EC6206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C9CC6B6-24E7-47E2-A28D-3F9DB13D5C65}"/>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391981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802B-E44B-4BF2-A5D3-4DEC65E10E1F}"/>
              </a:ext>
            </a:extLst>
          </p:cNvPr>
          <p:cNvSpPr>
            <a:spLocks noGrp="1"/>
          </p:cNvSpPr>
          <p:nvPr>
            <p:ph type="title"/>
          </p:nvPr>
        </p:nvSpPr>
        <p:spPr>
          <a:xfrm>
            <a:off x="839788" y="365125"/>
            <a:ext cx="10515600" cy="1325563"/>
          </a:xfrm>
        </p:spPr>
        <p:txBody>
          <a:bodyPr/>
          <a:lstStyle/>
          <a:p>
            <a:r>
              <a:rPr lang="en-US"/>
              <a:t>Noklikšķiniet, lai rediģētu šablona virsraksta stilu</a:t>
            </a:r>
            <a:endParaRPr lang="lv-LV"/>
          </a:p>
        </p:txBody>
      </p:sp>
      <p:sp>
        <p:nvSpPr>
          <p:cNvPr id="3" name="Text Placeholder 2">
            <a:extLst>
              <a:ext uri="{FF2B5EF4-FFF2-40B4-BE49-F238E27FC236}">
                <a16:creationId xmlns:a16="http://schemas.microsoft.com/office/drawing/2014/main" id="{3FCB26A3-D85E-41D7-8525-7BD9666F6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Noklikšķiniet, lai rediģētu šablona teksta stilus</a:t>
            </a:r>
          </a:p>
        </p:txBody>
      </p:sp>
      <p:sp>
        <p:nvSpPr>
          <p:cNvPr id="4" name="Content Placeholder 3">
            <a:extLst>
              <a:ext uri="{FF2B5EF4-FFF2-40B4-BE49-F238E27FC236}">
                <a16:creationId xmlns:a16="http://schemas.microsoft.com/office/drawing/2014/main" id="{E8CAB6A8-6FFC-4308-97D1-FB9AD647A49B}"/>
              </a:ext>
            </a:extLst>
          </p:cNvPr>
          <p:cNvSpPr>
            <a:spLocks noGrp="1"/>
          </p:cNvSpPr>
          <p:nvPr>
            <p:ph sz="half" idx="2"/>
          </p:nvPr>
        </p:nvSpPr>
        <p:spPr>
          <a:xfrm>
            <a:off x="839788" y="2505075"/>
            <a:ext cx="5157787" cy="3684588"/>
          </a:xfrm>
        </p:spPr>
        <p:txBody>
          <a:bodyPr/>
          <a:lstStyle/>
          <a:p>
            <a:pPr lvl="0"/>
            <a:r>
              <a:rPr lang="en-US"/>
              <a:t>Noklikšķiniet, lai rediģētu šablona teksta stilus</a:t>
            </a:r>
          </a:p>
          <a:p>
            <a:pPr lvl="1"/>
            <a:r>
              <a:rPr lang="en-US"/>
              <a:t>Otrais līmenis</a:t>
            </a:r>
          </a:p>
          <a:p>
            <a:pPr lvl="2"/>
            <a:r>
              <a:rPr lang="en-US"/>
              <a:t>Trešais līmenis</a:t>
            </a:r>
          </a:p>
          <a:p>
            <a:pPr lvl="3"/>
            <a:r>
              <a:rPr lang="en-US"/>
              <a:t>Ceturtais līmenis</a:t>
            </a:r>
          </a:p>
          <a:p>
            <a:pPr lvl="4"/>
            <a:r>
              <a:rPr lang="en-US"/>
              <a:t>Piektais līmenis</a:t>
            </a:r>
            <a:endParaRPr lang="lv-LV"/>
          </a:p>
        </p:txBody>
      </p:sp>
      <p:sp>
        <p:nvSpPr>
          <p:cNvPr id="5" name="Text Placeholder 4">
            <a:extLst>
              <a:ext uri="{FF2B5EF4-FFF2-40B4-BE49-F238E27FC236}">
                <a16:creationId xmlns:a16="http://schemas.microsoft.com/office/drawing/2014/main" id="{2C8B696D-F1E5-469B-9A43-3C64ABBBB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Noklikšķiniet, lai rediģētu šablona teksta stilus</a:t>
            </a:r>
          </a:p>
        </p:txBody>
      </p:sp>
      <p:sp>
        <p:nvSpPr>
          <p:cNvPr id="6" name="Content Placeholder 5">
            <a:extLst>
              <a:ext uri="{FF2B5EF4-FFF2-40B4-BE49-F238E27FC236}">
                <a16:creationId xmlns:a16="http://schemas.microsoft.com/office/drawing/2014/main" id="{3635312B-1044-4A8B-8C5F-FCC685F16B39}"/>
              </a:ext>
            </a:extLst>
          </p:cNvPr>
          <p:cNvSpPr>
            <a:spLocks noGrp="1"/>
          </p:cNvSpPr>
          <p:nvPr>
            <p:ph sz="quarter" idx="4"/>
          </p:nvPr>
        </p:nvSpPr>
        <p:spPr>
          <a:xfrm>
            <a:off x="6172200" y="2505075"/>
            <a:ext cx="5183188" cy="3684588"/>
          </a:xfrm>
        </p:spPr>
        <p:txBody>
          <a:bodyPr/>
          <a:lstStyle/>
          <a:p>
            <a:pPr lvl="0"/>
            <a:r>
              <a:rPr lang="en-US"/>
              <a:t>Noklikšķiniet, lai rediģētu šablona teksta stilus</a:t>
            </a:r>
          </a:p>
          <a:p>
            <a:pPr lvl="1"/>
            <a:r>
              <a:rPr lang="en-US"/>
              <a:t>Otrais līmenis</a:t>
            </a:r>
          </a:p>
          <a:p>
            <a:pPr lvl="2"/>
            <a:r>
              <a:rPr lang="en-US"/>
              <a:t>Trešais līmenis</a:t>
            </a:r>
          </a:p>
          <a:p>
            <a:pPr lvl="3"/>
            <a:r>
              <a:rPr lang="en-US"/>
              <a:t>Ceturtais līmenis</a:t>
            </a:r>
          </a:p>
          <a:p>
            <a:pPr lvl="4"/>
            <a:r>
              <a:rPr lang="en-US"/>
              <a:t>Piektais līmenis</a:t>
            </a:r>
            <a:endParaRPr lang="lv-LV"/>
          </a:p>
        </p:txBody>
      </p:sp>
      <p:sp>
        <p:nvSpPr>
          <p:cNvPr id="7" name="Date Placeholder 6">
            <a:extLst>
              <a:ext uri="{FF2B5EF4-FFF2-40B4-BE49-F238E27FC236}">
                <a16:creationId xmlns:a16="http://schemas.microsoft.com/office/drawing/2014/main" id="{31E8AE08-3625-41AA-95A6-D7E74B95333B}"/>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8" name="Footer Placeholder 7">
            <a:extLst>
              <a:ext uri="{FF2B5EF4-FFF2-40B4-BE49-F238E27FC236}">
                <a16:creationId xmlns:a16="http://schemas.microsoft.com/office/drawing/2014/main" id="{E1F0119A-5E7B-4719-911D-744DFD2EC4A7}"/>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B7E61C91-C29B-4D57-859C-D2F851F1597B}"/>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571026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AA4B-0EA0-4782-BA9F-F202C7D380F7}"/>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C4E9469-9A9E-4434-B4B2-7BCC15A82B0E}"/>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4" name="Footer Placeholder 3">
            <a:extLst>
              <a:ext uri="{FF2B5EF4-FFF2-40B4-BE49-F238E27FC236}">
                <a16:creationId xmlns:a16="http://schemas.microsoft.com/office/drawing/2014/main" id="{13749715-63FE-4E54-A63D-C288219C783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5C529397-8156-48F9-9F61-1D1F6BF300FB}"/>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2650664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F2FE09-BD65-4510-BA4A-86F3CB398F03}"/>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3" name="Footer Placeholder 2">
            <a:extLst>
              <a:ext uri="{FF2B5EF4-FFF2-40B4-BE49-F238E27FC236}">
                <a16:creationId xmlns:a16="http://schemas.microsoft.com/office/drawing/2014/main" id="{C01923D5-DC54-4F6C-88FD-1BAFFBB1C6BD}"/>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F5AFD212-97EA-4D81-9FAB-08D45DA0B9A7}"/>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391325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70E3-825E-4703-8991-4DECECBDF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7715D9E6-D09A-4080-8E9B-90512F735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9861DFC-4983-429F-95D3-51F50A0B9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F537A-84C6-4B62-9E3B-8040E060EBA1}"/>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6" name="Footer Placeholder 5">
            <a:extLst>
              <a:ext uri="{FF2B5EF4-FFF2-40B4-BE49-F238E27FC236}">
                <a16:creationId xmlns:a16="http://schemas.microsoft.com/office/drawing/2014/main" id="{EF64DEB3-E086-409D-841B-3AC5AEA8A03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9F38E88-982F-4B63-B0C8-AEEF6A6F4103}"/>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123912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120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4489-9F84-4D90-BFF2-204C069C0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BFC72E7-0B2C-46E6-8EA9-1159CEF5F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21A43BFE-D2A6-4C8E-B7A5-83473C3C8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A8AF0-3B6C-4BB3-96E3-19A96E35D1F3}"/>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6" name="Footer Placeholder 5">
            <a:extLst>
              <a:ext uri="{FF2B5EF4-FFF2-40B4-BE49-F238E27FC236}">
                <a16:creationId xmlns:a16="http://schemas.microsoft.com/office/drawing/2014/main" id="{1EB1887A-6E60-4547-8AFE-788FDBE9331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C5B1D3D-33FE-4E4C-9A35-425A33524E4C}"/>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1399549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EC8A-5229-433D-AC46-910EE09E702D}"/>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26C339C-62E4-42D9-A143-322EED742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DB4DCC5-CA43-4E01-B73F-9413FEF7AFE9}"/>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C2C455CC-A633-40A1-A844-DF1878ECA5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2425E79-CDAB-4C66-B9D4-5211FA583AE5}"/>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3767328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16F3D-5D7B-4B77-846D-AA1DB29956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7FF4D468-C1EF-4EA4-8208-EB2BBD3A1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BB985243-9D98-4650-9F52-F28437D6A66F}"/>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CF1A064E-3A08-4B98-87E9-515AF0BA504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A872F7C2-44FD-46BC-B70C-C5C1FF888CBD}"/>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681849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15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27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31109A30-CF49-4A78-A247-89492C168CBB}"/>
              </a:ext>
            </a:extLst>
          </p:cNvPr>
          <p:cNvSpPr>
            <a:spLocks noGrp="1"/>
          </p:cNvSpPr>
          <p:nvPr>
            <p:ph type="sldNum" sz="quarter" idx="13"/>
          </p:nvPr>
        </p:nvSpPr>
        <p:spPr>
          <a:xfrm>
            <a:off x="11379200" y="6324600"/>
            <a:ext cx="406400" cy="304800"/>
          </a:xfrm>
        </p:spPr>
        <p:txBody>
          <a:bodyPr/>
          <a:lstStyle>
            <a:lvl1pPr defTabSz="914400">
              <a:defRPr sz="1000">
                <a:latin typeface="Verdana" panose="020B0604030504040204" pitchFamily="34" charset="0"/>
              </a:defRPr>
            </a:lvl1pPr>
          </a:lstStyle>
          <a:p>
            <a:pPr>
              <a:defRPr/>
            </a:pPr>
            <a:fld id="{F58BAEE2-C6A1-41EC-86E7-A50B171ECE98}" type="slidenum">
              <a:rPr lang="en-US" altLang="en-US"/>
              <a:pPr>
                <a:defRPr/>
              </a:pPr>
              <a:t>‹#›</a:t>
            </a:fld>
            <a:endParaRPr lang="en-US" altLang="en-US"/>
          </a:p>
        </p:txBody>
      </p:sp>
      <p:pic>
        <p:nvPicPr>
          <p:cNvPr id="8" name="Picture 6">
            <a:extLst>
              <a:ext uri="{FF2B5EF4-FFF2-40B4-BE49-F238E27FC236}">
                <a16:creationId xmlns:a16="http://schemas.microsoft.com/office/drawing/2014/main" id="{AD1E641B-C9B7-486C-B5E4-928694C6E3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419" y="0"/>
            <a:ext cx="18521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211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Noklikšķiniet, lai rediģētu šablona virsraksta stilu</a:t>
            </a:r>
          </a:p>
        </p:txBody>
      </p:sp>
    </p:spTree>
    <p:extLst>
      <p:ext uri="{BB962C8B-B14F-4D97-AF65-F5344CB8AC3E}">
        <p14:creationId xmlns:p14="http://schemas.microsoft.com/office/powerpoint/2010/main" val="1091040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4344991-F404-6047-90ED-C7A266A18F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9311" y="1"/>
            <a:ext cx="3393379" cy="37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7532285-D0F2-4A4C-890D-C7226BC9C0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7"/>
            <a:ext cx="1219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6B1AD4-C79B-234F-BBE1-B24B6C038225}"/>
              </a:ext>
            </a:extLst>
          </p:cNvPr>
          <p:cNvSpPr txBox="1">
            <a:spLocks/>
          </p:cNvSpPr>
          <p:nvPr userDrawn="1"/>
        </p:nvSpPr>
        <p:spPr>
          <a:xfrm>
            <a:off x="914403" y="4724405"/>
            <a:ext cx="10363200" cy="1036639"/>
          </a:xfrm>
          <a:prstGeom prst="rect">
            <a:avLst/>
          </a:prstGeom>
        </p:spPr>
        <p:txBody>
          <a:bodyPr lIns="125276" tIns="62640" rIns="125276" bIns="62640">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868"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3" y="3505202"/>
            <a:ext cx="10363200" cy="960443"/>
          </a:xfrm>
        </p:spPr>
        <p:txBody>
          <a:bodyPr anchor="t">
            <a:normAutofit/>
          </a:bodyPr>
          <a:lstStyle>
            <a:lvl1pPr algn="ctr">
              <a:defRPr sz="3733" b="1"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914403" y="4724400"/>
            <a:ext cx="10363200" cy="914400"/>
          </a:xfrm>
        </p:spPr>
        <p:txBody>
          <a:bodyPr>
            <a:normAutofit/>
          </a:bodyPr>
          <a:lstStyle>
            <a:lvl1pPr marL="0" indent="0" algn="ctr">
              <a:buNone/>
              <a:defRPr sz="16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0" name="Text Placeholder 19"/>
          <p:cNvSpPr>
            <a:spLocks noGrp="1"/>
          </p:cNvSpPr>
          <p:nvPr>
            <p:ph type="body" sz="quarter" idx="11"/>
          </p:nvPr>
        </p:nvSpPr>
        <p:spPr>
          <a:xfrm>
            <a:off x="914403" y="5761039"/>
            <a:ext cx="10363200" cy="639763"/>
          </a:xfrm>
        </p:spPr>
        <p:txBody>
          <a:bodyPr>
            <a:normAutofit/>
          </a:bodyPr>
          <a:lstStyle>
            <a:lvl1pPr marL="0" indent="0" algn="ctr">
              <a:buNone/>
              <a:defRPr sz="16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82937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1"/>
            <a:ext cx="8128000" cy="1036643"/>
          </a:xfrm>
        </p:spPr>
        <p:txBody>
          <a:bodyPr anchor="t">
            <a:normAutofit/>
          </a:bodyPr>
          <a:lstStyle>
            <a:lvl1pPr algn="l">
              <a:defRPr sz="2933"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454400" y="1752602"/>
            <a:ext cx="8128000" cy="4373573"/>
          </a:xfrm>
        </p:spPr>
        <p:txBody>
          <a:bodyPr>
            <a:normAutofit/>
          </a:bodyPr>
          <a:lstStyle>
            <a:lvl1pPr marL="0" indent="0">
              <a:buNone/>
              <a:defRPr sz="2400">
                <a:latin typeface="Verdana" panose="020B0604030504040204" pitchFamily="34" charset="0"/>
                <a:ea typeface="Verdana" panose="020B0604030504040204" pitchFamily="34" charset="0"/>
                <a:cs typeface="Verdana" panose="020B0604030504040204" pitchFamily="34" charset="0"/>
              </a:defRPr>
            </a:lvl1pPr>
            <a:lvl2pPr>
              <a:defRPr sz="2667">
                <a:latin typeface="Times New Roman" panose="02020603050405020304" pitchFamily="18" charset="0"/>
                <a:cs typeface="Times New Roman" panose="02020603050405020304" pitchFamily="18" charset="0"/>
              </a:defRPr>
            </a:lvl2pPr>
            <a:lvl3pPr>
              <a:defRPr sz="2667">
                <a:latin typeface="Times New Roman" panose="02020603050405020304" pitchFamily="18" charset="0"/>
                <a:cs typeface="Times New Roman" panose="02020603050405020304" pitchFamily="18" charset="0"/>
              </a:defRPr>
            </a:lvl3pPr>
            <a:lvl4pPr>
              <a:defRPr sz="2667">
                <a:latin typeface="Times New Roman" panose="02020603050405020304" pitchFamily="18" charset="0"/>
                <a:cs typeface="Times New Roman" panose="02020603050405020304" pitchFamily="18" charset="0"/>
              </a:defRPr>
            </a:lvl4pPr>
            <a:lvl5pPr>
              <a:defRPr sz="2667">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1" y="6324600"/>
            <a:ext cx="2641600" cy="304800"/>
          </a:xfrm>
        </p:spPr>
        <p:txBody>
          <a:bodyPr>
            <a:normAutofit/>
          </a:bodyPr>
          <a:lstStyle>
            <a:lvl1pPr marL="0" indent="0">
              <a:buNone/>
              <a:defRPr sz="1067">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67"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7" name="Slide Number Placeholder 22">
            <a:extLst>
              <a:ext uri="{FF2B5EF4-FFF2-40B4-BE49-F238E27FC236}">
                <a16:creationId xmlns:a16="http://schemas.microsoft.com/office/drawing/2014/main" id="{50CF6814-3A73-124F-AF0E-5D603A2DDD97}"/>
              </a:ext>
            </a:extLst>
          </p:cNvPr>
          <p:cNvSpPr>
            <a:spLocks noGrp="1"/>
          </p:cNvSpPr>
          <p:nvPr>
            <p:ph type="sldNum" sz="quarter" idx="13"/>
          </p:nvPr>
        </p:nvSpPr>
        <p:spPr>
          <a:xfrm>
            <a:off x="11379200" y="6324600"/>
            <a:ext cx="406400" cy="304800"/>
          </a:xfrm>
        </p:spPr>
        <p:txBody>
          <a:bodyPr/>
          <a:lstStyle>
            <a:lvl1pPr>
              <a:defRPr sz="12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pic>
        <p:nvPicPr>
          <p:cNvPr id="9" name="Picture 6">
            <a:extLst>
              <a:ext uri="{FF2B5EF4-FFF2-40B4-BE49-F238E27FC236}">
                <a16:creationId xmlns:a16="http://schemas.microsoft.com/office/drawing/2014/main" id="{1FBA2D32-65FA-5442-AC40-75797C116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882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1"/>
            <a:ext cx="8128000" cy="1036643"/>
          </a:xfrm>
        </p:spPr>
        <p:txBody>
          <a:bodyPr anchor="t">
            <a:normAutofit/>
          </a:bodyPr>
          <a:lstStyle>
            <a:lvl1pPr algn="l">
              <a:defRPr sz="2933"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454400" y="1752602"/>
            <a:ext cx="8128000" cy="4373573"/>
          </a:xfrm>
        </p:spPr>
        <p:txBody>
          <a:bodyPr>
            <a:normAutofit/>
          </a:bodyPr>
          <a:lstStyle>
            <a:lvl1pPr marL="0" indent="0">
              <a:buNone/>
              <a:defRPr sz="2400">
                <a:latin typeface="Verdana" panose="020B0604030504040204" pitchFamily="34" charset="0"/>
                <a:ea typeface="Verdana" panose="020B0604030504040204" pitchFamily="34" charset="0"/>
                <a:cs typeface="Verdana" panose="020B0604030504040204" pitchFamily="34" charset="0"/>
              </a:defRPr>
            </a:lvl1pPr>
            <a:lvl2pPr>
              <a:defRPr sz="2667">
                <a:latin typeface="Times New Roman" panose="02020603050405020304" pitchFamily="18" charset="0"/>
                <a:cs typeface="Times New Roman" panose="02020603050405020304" pitchFamily="18" charset="0"/>
              </a:defRPr>
            </a:lvl2pPr>
            <a:lvl3pPr>
              <a:defRPr sz="2667">
                <a:latin typeface="Times New Roman" panose="02020603050405020304" pitchFamily="18" charset="0"/>
                <a:cs typeface="Times New Roman" panose="02020603050405020304" pitchFamily="18" charset="0"/>
              </a:defRPr>
            </a:lvl3pPr>
            <a:lvl4pPr>
              <a:defRPr sz="2667">
                <a:latin typeface="Times New Roman" panose="02020603050405020304" pitchFamily="18" charset="0"/>
                <a:cs typeface="Times New Roman" panose="02020603050405020304" pitchFamily="18" charset="0"/>
              </a:defRPr>
            </a:lvl4pPr>
            <a:lvl5pPr>
              <a:defRPr sz="2667">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1" y="6324600"/>
            <a:ext cx="2641600" cy="304800"/>
          </a:xfrm>
        </p:spPr>
        <p:txBody>
          <a:bodyPr>
            <a:normAutofit/>
          </a:bodyPr>
          <a:lstStyle>
            <a:lvl1pPr marL="0" indent="0">
              <a:buNone/>
              <a:defRPr sz="1067">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67"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7" name="Slide Number Placeholder 22">
            <a:extLst>
              <a:ext uri="{FF2B5EF4-FFF2-40B4-BE49-F238E27FC236}">
                <a16:creationId xmlns:a16="http://schemas.microsoft.com/office/drawing/2014/main" id="{50CF6814-3A73-124F-AF0E-5D603A2DDD97}"/>
              </a:ext>
            </a:extLst>
          </p:cNvPr>
          <p:cNvSpPr>
            <a:spLocks noGrp="1"/>
          </p:cNvSpPr>
          <p:nvPr>
            <p:ph type="sldNum" sz="quarter" idx="13"/>
          </p:nvPr>
        </p:nvSpPr>
        <p:spPr>
          <a:xfrm>
            <a:off x="11379200" y="6324600"/>
            <a:ext cx="406400" cy="304800"/>
          </a:xfrm>
        </p:spPr>
        <p:txBody>
          <a:bodyPr/>
          <a:lstStyle>
            <a:lvl1pPr>
              <a:defRPr sz="12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pic>
        <p:nvPicPr>
          <p:cNvPr id="9" name="Picture 6">
            <a:extLst>
              <a:ext uri="{FF2B5EF4-FFF2-40B4-BE49-F238E27FC236}">
                <a16:creationId xmlns:a16="http://schemas.microsoft.com/office/drawing/2014/main" id="{1FBA2D32-65FA-5442-AC40-75797C116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25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52333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1"/>
            <a:ext cx="8128000" cy="1036643"/>
          </a:xfrm>
        </p:spPr>
        <p:txBody>
          <a:bodyPr anchor="t">
            <a:normAutofit/>
          </a:bodyPr>
          <a:lstStyle>
            <a:lvl1pPr algn="l">
              <a:defRPr sz="2933"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454400" y="1752602"/>
            <a:ext cx="8128000" cy="4373573"/>
          </a:xfrm>
        </p:spPr>
        <p:txBody>
          <a:bodyPr>
            <a:normAutofit/>
          </a:bodyPr>
          <a:lstStyle>
            <a:lvl1pPr marL="0" indent="0">
              <a:buNone/>
              <a:defRPr sz="2400">
                <a:latin typeface="Verdana" panose="020B0604030504040204" pitchFamily="34" charset="0"/>
                <a:ea typeface="Verdana" panose="020B0604030504040204" pitchFamily="34" charset="0"/>
                <a:cs typeface="Verdana" panose="020B0604030504040204" pitchFamily="34" charset="0"/>
              </a:defRPr>
            </a:lvl1pPr>
            <a:lvl2pPr>
              <a:defRPr sz="2667">
                <a:latin typeface="Times New Roman" panose="02020603050405020304" pitchFamily="18" charset="0"/>
                <a:cs typeface="Times New Roman" panose="02020603050405020304" pitchFamily="18" charset="0"/>
              </a:defRPr>
            </a:lvl2pPr>
            <a:lvl3pPr>
              <a:defRPr sz="2667">
                <a:latin typeface="Times New Roman" panose="02020603050405020304" pitchFamily="18" charset="0"/>
                <a:cs typeface="Times New Roman" panose="02020603050405020304" pitchFamily="18" charset="0"/>
              </a:defRPr>
            </a:lvl3pPr>
            <a:lvl4pPr>
              <a:defRPr sz="2667">
                <a:latin typeface="Times New Roman" panose="02020603050405020304" pitchFamily="18" charset="0"/>
                <a:cs typeface="Times New Roman" panose="02020603050405020304" pitchFamily="18" charset="0"/>
              </a:defRPr>
            </a:lvl4pPr>
            <a:lvl5pPr>
              <a:defRPr sz="2667">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1" y="6324600"/>
            <a:ext cx="2641600" cy="304800"/>
          </a:xfrm>
        </p:spPr>
        <p:txBody>
          <a:bodyPr>
            <a:normAutofit/>
          </a:bodyPr>
          <a:lstStyle>
            <a:lvl1pPr marL="0" indent="0">
              <a:buNone/>
              <a:defRPr sz="1067">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67"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7" name="Slide Number Placeholder 22">
            <a:extLst>
              <a:ext uri="{FF2B5EF4-FFF2-40B4-BE49-F238E27FC236}">
                <a16:creationId xmlns:a16="http://schemas.microsoft.com/office/drawing/2014/main" id="{50CF6814-3A73-124F-AF0E-5D603A2DDD97}"/>
              </a:ext>
            </a:extLst>
          </p:cNvPr>
          <p:cNvSpPr>
            <a:spLocks noGrp="1"/>
          </p:cNvSpPr>
          <p:nvPr>
            <p:ph type="sldNum" sz="quarter" idx="13"/>
          </p:nvPr>
        </p:nvSpPr>
        <p:spPr>
          <a:xfrm>
            <a:off x="11379200" y="6324600"/>
            <a:ext cx="406400" cy="304800"/>
          </a:xfrm>
        </p:spPr>
        <p:txBody>
          <a:bodyPr/>
          <a:lstStyle>
            <a:lvl1pPr>
              <a:defRPr sz="1200"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pic>
        <p:nvPicPr>
          <p:cNvPr id="9" name="Picture 6">
            <a:extLst>
              <a:ext uri="{FF2B5EF4-FFF2-40B4-BE49-F238E27FC236}">
                <a16:creationId xmlns:a16="http://schemas.microsoft.com/office/drawing/2014/main" id="{1FBA2D32-65FA-5442-AC40-75797C116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567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6B39-7E72-CF4C-98AA-672811F90B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LV"/>
          </a:p>
        </p:txBody>
      </p:sp>
      <p:sp>
        <p:nvSpPr>
          <p:cNvPr id="3" name="Subtitle 2">
            <a:extLst>
              <a:ext uri="{FF2B5EF4-FFF2-40B4-BE49-F238E27FC236}">
                <a16:creationId xmlns:a16="http://schemas.microsoft.com/office/drawing/2014/main" id="{60BE7725-D84E-174D-BB53-D0EC19B6A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V"/>
          </a:p>
        </p:txBody>
      </p:sp>
    </p:spTree>
    <p:extLst>
      <p:ext uri="{BB962C8B-B14F-4D97-AF65-F5344CB8AC3E}">
        <p14:creationId xmlns:p14="http://schemas.microsoft.com/office/powerpoint/2010/main" val="1989462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59EB-A85A-9C41-AF1F-2EDE76B4D8C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1530B92A-9A77-7C4D-96AF-625095BC2D67}"/>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3465424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EDA7-765E-5448-BD88-96000E4E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F142E2DB-9E53-464E-A68A-0CE70BB728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96796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E2EC-6341-674B-B111-660FC16CDBA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5A917648-FC32-E84C-A13F-15DC53BA94F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F27451EB-EFAD-4D4C-B3F1-97C6E5B8E85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584184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6770-045D-644A-AAC0-BCBAF5ADD0E2}"/>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23C68F38-4FA6-E34F-A713-EE70535A73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CB8900-AAE0-2E40-9111-76E0D93B441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BC38DC27-7957-F949-A926-C99B863083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56D0940-76D3-C842-BC81-D2DE9920EC3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759565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E859-0B40-1A44-896A-797CD31E96F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LV"/>
          </a:p>
        </p:txBody>
      </p:sp>
    </p:spTree>
    <p:extLst>
      <p:ext uri="{BB962C8B-B14F-4D97-AF65-F5344CB8AC3E}">
        <p14:creationId xmlns:p14="http://schemas.microsoft.com/office/powerpoint/2010/main" val="4031963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890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4AF5-088F-3D4E-8D01-862DB987BE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6DC7F3E8-A1D3-D144-857F-09E57FA4CB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BD124E9F-5B4E-A442-95AE-381B88F71C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111014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F58C-281B-534E-B052-4846C2A0DF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1B57934C-5446-0344-AC12-D1560EDD3A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V"/>
          </a:p>
        </p:txBody>
      </p:sp>
      <p:sp>
        <p:nvSpPr>
          <p:cNvPr id="4" name="Text Placeholder 3">
            <a:extLst>
              <a:ext uri="{FF2B5EF4-FFF2-40B4-BE49-F238E27FC236}">
                <a16:creationId xmlns:a16="http://schemas.microsoft.com/office/drawing/2014/main" id="{CB1B7CFB-21EE-F246-A4C2-F4552599D3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363689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86950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39A0-18E0-1340-9999-38EFFA4FE4C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64EEE2E6-80F9-0748-8780-15A061EFC6E6}"/>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1116936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00EDA6-2280-8744-9819-D8CE018F90DE}"/>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223FDAD2-2534-3C41-9E4B-9A9573BEAEF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Tree>
    <p:extLst>
      <p:ext uri="{BB962C8B-B14F-4D97-AF65-F5344CB8AC3E}">
        <p14:creationId xmlns:p14="http://schemas.microsoft.com/office/powerpoint/2010/main" val="2271238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7719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3500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45108" y="2769561"/>
            <a:ext cx="4126653" cy="651589"/>
          </a:xfrm>
        </p:spPr>
        <p:txBody>
          <a:bodyPr lIns="0" tIns="0" rIns="0" bIns="0"/>
          <a:lstStyle>
            <a:lvl1pPr>
              <a:defRPr sz="4234" b="0" i="0">
                <a:solidFill>
                  <a:srgbClr val="18181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9754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45108" y="2769561"/>
            <a:ext cx="4126653" cy="651589"/>
          </a:xfrm>
        </p:spPr>
        <p:txBody>
          <a:bodyPr lIns="0" tIns="0" rIns="0" bIns="0"/>
          <a:lstStyle>
            <a:lvl1pPr>
              <a:defRPr sz="4234" b="0" i="0">
                <a:solidFill>
                  <a:srgbClr val="181818"/>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4073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716646" y="1806908"/>
            <a:ext cx="4235449" cy="3241662"/>
          </a:xfrm>
          <a:prstGeom prst="rect">
            <a:avLst/>
          </a:prstGeom>
          <a:blipFill>
            <a:blip r:embed="rId2" cstate="print"/>
            <a:stretch>
              <a:fillRect/>
            </a:stretch>
          </a:blipFill>
        </p:spPr>
        <p:txBody>
          <a:bodyPr wrap="square" lIns="0" tIns="0" rIns="0" bIns="0" rtlCol="0"/>
          <a:lstStyle/>
          <a:p>
            <a:endParaRPr sz="1200"/>
          </a:p>
        </p:txBody>
      </p:sp>
      <p:sp>
        <p:nvSpPr>
          <p:cNvPr id="2" name="Holder 2"/>
          <p:cNvSpPr>
            <a:spLocks noGrp="1"/>
          </p:cNvSpPr>
          <p:nvPr>
            <p:ph type="title"/>
          </p:nvPr>
        </p:nvSpPr>
        <p:spPr>
          <a:xfrm>
            <a:off x="1545108" y="2769561"/>
            <a:ext cx="4126653" cy="651589"/>
          </a:xfrm>
        </p:spPr>
        <p:txBody>
          <a:bodyPr lIns="0" tIns="0" rIns="0" bIns="0"/>
          <a:lstStyle>
            <a:lvl1pPr>
              <a:defRPr sz="4234" b="0" i="0">
                <a:solidFill>
                  <a:srgbClr val="18181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3752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684107" cy="6858000"/>
          </a:xfrm>
          <a:custGeom>
            <a:avLst/>
            <a:gdLst/>
            <a:ahLst/>
            <a:cxnLst/>
            <a:rect l="l" t="t" r="r" b="b"/>
            <a:pathLst>
              <a:path w="1026160" h="10287000">
                <a:moveTo>
                  <a:pt x="0" y="10286997"/>
                </a:moveTo>
                <a:lnTo>
                  <a:pt x="0" y="0"/>
                </a:lnTo>
                <a:lnTo>
                  <a:pt x="1026027" y="0"/>
                </a:lnTo>
                <a:lnTo>
                  <a:pt x="1026027" y="10286997"/>
                </a:lnTo>
                <a:lnTo>
                  <a:pt x="0" y="10286997"/>
                </a:lnTo>
                <a:close/>
              </a:path>
            </a:pathLst>
          </a:custGeom>
          <a:solidFill>
            <a:srgbClr val="2B91D5"/>
          </a:solidFill>
        </p:spPr>
        <p:txBody>
          <a:bodyPr wrap="square" lIns="0" tIns="0" rIns="0" bIns="0" rtlCol="0"/>
          <a:lstStyle/>
          <a:p>
            <a:endParaRPr sz="1200"/>
          </a:p>
        </p:txBody>
      </p:sp>
      <p:sp>
        <p:nvSpPr>
          <p:cNvPr id="17" name="bk object 17"/>
          <p:cNvSpPr/>
          <p:nvPr/>
        </p:nvSpPr>
        <p:spPr>
          <a:xfrm>
            <a:off x="0" y="3429080"/>
            <a:ext cx="1288626" cy="0"/>
          </a:xfrm>
          <a:custGeom>
            <a:avLst/>
            <a:gdLst/>
            <a:ahLst/>
            <a:cxnLst/>
            <a:rect l="l" t="t" r="r" b="b"/>
            <a:pathLst>
              <a:path w="1932939">
                <a:moveTo>
                  <a:pt x="0" y="0"/>
                </a:moveTo>
                <a:lnTo>
                  <a:pt x="1932444" y="0"/>
                </a:lnTo>
              </a:path>
            </a:pathLst>
          </a:custGeom>
          <a:ln w="38099">
            <a:solidFill>
              <a:srgbClr val="12538A"/>
            </a:solidFill>
          </a:ln>
        </p:spPr>
        <p:txBody>
          <a:bodyPr wrap="square" lIns="0" tIns="0" rIns="0" bIns="0" rtlCol="0"/>
          <a:lstStyle/>
          <a:p>
            <a:endParaRPr sz="12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5615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02CB-BEE2-4A6B-8626-1E88169C4779}"/>
              </a:ext>
            </a:extLst>
          </p:cNvPr>
          <p:cNvSpPr>
            <a:spLocks noGrp="1"/>
          </p:cNvSpPr>
          <p:nvPr>
            <p:ph type="ctrTitle"/>
          </p:nvPr>
        </p:nvSpPr>
        <p:spPr>
          <a:xfrm>
            <a:off x="1524000" y="1663305"/>
            <a:ext cx="9144000" cy="1846659"/>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3C42BAC6-E631-4AB4-9335-D642EBE8911D}"/>
              </a:ext>
            </a:extLst>
          </p:cNvPr>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EF2F1A6C-E621-4CCC-B014-075BCD5C8915}"/>
              </a:ext>
            </a:extLst>
          </p:cNvPr>
          <p:cNvSpPr>
            <a:spLocks noGrp="1"/>
          </p:cNvSpPr>
          <p:nvPr>
            <p:ph type="dt" sz="half" idx="10"/>
          </p:nvPr>
        </p:nvSpPr>
        <p:spPr>
          <a:xfrm>
            <a:off x="609600" y="6377940"/>
            <a:ext cx="2804160" cy="276999"/>
          </a:xfrm>
        </p:spPr>
        <p:txBody>
          <a:bodyPr/>
          <a:lstStyle/>
          <a:p>
            <a:fld id="{B1793A0E-63C5-4789-BDAF-5BED04F3C07F}" type="datetimeFigureOut">
              <a:rPr lang="lv-LV" smtClean="0"/>
              <a:t>15.02.2023</a:t>
            </a:fld>
            <a:endParaRPr lang="lv-LV"/>
          </a:p>
        </p:txBody>
      </p:sp>
      <p:sp>
        <p:nvSpPr>
          <p:cNvPr id="5" name="Footer Placeholder 4">
            <a:extLst>
              <a:ext uri="{FF2B5EF4-FFF2-40B4-BE49-F238E27FC236}">
                <a16:creationId xmlns:a16="http://schemas.microsoft.com/office/drawing/2014/main" id="{B8641BCC-2CB0-4F0B-A5F3-222745CE823C}"/>
              </a:ext>
            </a:extLst>
          </p:cNvPr>
          <p:cNvSpPr>
            <a:spLocks noGrp="1"/>
          </p:cNvSpPr>
          <p:nvPr>
            <p:ph type="ftr" sz="quarter" idx="11"/>
          </p:nvPr>
        </p:nvSpPr>
        <p:spPr>
          <a:xfrm>
            <a:off x="4145280" y="6377940"/>
            <a:ext cx="3901440" cy="276999"/>
          </a:xfrm>
        </p:spPr>
        <p:txBody>
          <a:bodyPr/>
          <a:lstStyle/>
          <a:p>
            <a:endParaRPr lang="lv-LV"/>
          </a:p>
        </p:txBody>
      </p:sp>
      <p:sp>
        <p:nvSpPr>
          <p:cNvPr id="6" name="Slide Number Placeholder 5">
            <a:extLst>
              <a:ext uri="{FF2B5EF4-FFF2-40B4-BE49-F238E27FC236}">
                <a16:creationId xmlns:a16="http://schemas.microsoft.com/office/drawing/2014/main" id="{064C2DE9-E4A7-427C-BC4C-307F70B85D3E}"/>
              </a:ext>
            </a:extLst>
          </p:cNvPr>
          <p:cNvSpPr>
            <a:spLocks noGrp="1"/>
          </p:cNvSpPr>
          <p:nvPr>
            <p:ph type="sldNum" sz="quarter" idx="12"/>
          </p:nvPr>
        </p:nvSpPr>
        <p:spPr>
          <a:xfrm>
            <a:off x="8778241" y="6377940"/>
            <a:ext cx="2804160" cy="276999"/>
          </a:xfrm>
        </p:spPr>
        <p:txBody>
          <a:bodyPr/>
          <a:lstStyle/>
          <a:p>
            <a:fld id="{CF20329C-508A-43B8-8654-1B9663E0865E}" type="slidenum">
              <a:rPr lang="lv-LV" smtClean="0"/>
              <a:t>‹#›</a:t>
            </a:fld>
            <a:endParaRPr lang="lv-LV"/>
          </a:p>
        </p:txBody>
      </p:sp>
    </p:spTree>
    <p:extLst>
      <p:ext uri="{BB962C8B-B14F-4D97-AF65-F5344CB8AC3E}">
        <p14:creationId xmlns:p14="http://schemas.microsoft.com/office/powerpoint/2010/main" val="46151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3657-5CA9-489C-AE18-77ADDF6071E1}"/>
              </a:ext>
            </a:extLst>
          </p:cNvPr>
          <p:cNvSpPr>
            <a:spLocks noGrp="1"/>
          </p:cNvSpPr>
          <p:nvPr>
            <p:ph type="title"/>
          </p:nvPr>
        </p:nvSpPr>
        <p:spPr>
          <a:xfrm>
            <a:off x="831850" y="1709738"/>
            <a:ext cx="10515600" cy="2852737"/>
          </a:xfrm>
        </p:spPr>
        <p:txBody>
          <a:bodyPr anchor="b"/>
          <a:lstStyle>
            <a:lvl1pPr>
              <a:defRPr sz="6000"/>
            </a:lvl1pPr>
          </a:lstStyle>
          <a:p>
            <a:r>
              <a:rPr lang="en-US"/>
              <a:t>Noklikšķiniet, lai rediģētu šablona virsraksta stilu</a:t>
            </a:r>
            <a:endParaRPr lang="lv-LV"/>
          </a:p>
        </p:txBody>
      </p:sp>
      <p:sp>
        <p:nvSpPr>
          <p:cNvPr id="3" name="Text Placeholder 2">
            <a:extLst>
              <a:ext uri="{FF2B5EF4-FFF2-40B4-BE49-F238E27FC236}">
                <a16:creationId xmlns:a16="http://schemas.microsoft.com/office/drawing/2014/main" id="{321B5B47-1601-43B1-B1A4-5F2E1950F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Noklikšķiniet, lai rediģētu šablona teksta stilus</a:t>
            </a:r>
          </a:p>
        </p:txBody>
      </p:sp>
      <p:sp>
        <p:nvSpPr>
          <p:cNvPr id="4" name="Date Placeholder 3">
            <a:extLst>
              <a:ext uri="{FF2B5EF4-FFF2-40B4-BE49-F238E27FC236}">
                <a16:creationId xmlns:a16="http://schemas.microsoft.com/office/drawing/2014/main" id="{5E744660-F1D1-41F5-BF47-0CBE583EBE95}"/>
              </a:ext>
            </a:extLst>
          </p:cNvPr>
          <p:cNvSpPr>
            <a:spLocks noGrp="1"/>
          </p:cNvSpPr>
          <p:nvPr>
            <p:ph type="dt" sz="half" idx="10"/>
          </p:nvPr>
        </p:nvSpPr>
        <p:spPr/>
        <p:txBody>
          <a:body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69DFD9FF-F8EF-48C4-93BB-D9C167ADF30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3F4DA85-7B0A-4656-B526-BAAF6D2606CA}"/>
              </a:ext>
            </a:extLst>
          </p:cNvPr>
          <p:cNvSpPr>
            <a:spLocks noGrp="1"/>
          </p:cNvSpPr>
          <p:nvPr>
            <p:ph type="sldNum" sz="quarter" idx="12"/>
          </p:nvPr>
        </p:nvSpPr>
        <p:spPr/>
        <p:txBody>
          <a:bodyPr/>
          <a:lstStyle/>
          <a:p>
            <a:fld id="{50EE427E-07F5-469B-937A-4CE943618207}" type="slidenum">
              <a:rPr lang="lv-LV" smtClean="0"/>
              <a:t>‹#›</a:t>
            </a:fld>
            <a:endParaRPr lang="lv-LV"/>
          </a:p>
        </p:txBody>
      </p:sp>
    </p:spTree>
    <p:extLst>
      <p:ext uri="{BB962C8B-B14F-4D97-AF65-F5344CB8AC3E}">
        <p14:creationId xmlns:p14="http://schemas.microsoft.com/office/powerpoint/2010/main" val="1583143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78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71212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0406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9819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311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795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366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488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199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2637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150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74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6905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03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2/15/2023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41328348"/>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 id="2147484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890B36-06C4-488A-84F8-07400BC580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3191FA9F-C70C-4040-9DCA-E13B4703950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91DC1FC8-368F-45A9-9255-7093F284B7D6}"/>
              </a:ext>
            </a:extLst>
          </p:cNvPr>
          <p:cNvSpPr>
            <a:spLocks noGrp="1"/>
          </p:cNvSpPr>
          <p:nvPr>
            <p:ph type="dt" sz="half" idx="2"/>
          </p:nvPr>
        </p:nvSpPr>
        <p:spPr>
          <a:xfrm>
            <a:off x="609600" y="6356351"/>
            <a:ext cx="28448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AD186E8E-DB53-4CBA-A9AB-AAC3ED6EE288}"/>
              </a:ext>
            </a:extLst>
          </p:cNvPr>
          <p:cNvSpPr>
            <a:spLocks noGrp="1"/>
          </p:cNvSpPr>
          <p:nvPr>
            <p:ph type="ftr" sz="quarter" idx="3"/>
          </p:nvPr>
        </p:nvSpPr>
        <p:spPr>
          <a:xfrm>
            <a:off x="4165600" y="6356351"/>
            <a:ext cx="38608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0BDEFC0-EC01-41BB-A143-ABF1AF4672F0}"/>
              </a:ext>
            </a:extLst>
          </p:cNvPr>
          <p:cNvSpPr>
            <a:spLocks noGrp="1"/>
          </p:cNvSpPr>
          <p:nvPr>
            <p:ph type="sldNum" sz="quarter" idx="4"/>
          </p:nvPr>
        </p:nvSpPr>
        <p:spPr>
          <a:xfrm>
            <a:off x="8737600" y="6356351"/>
            <a:ext cx="2844800" cy="365125"/>
          </a:xfrm>
          <a:prstGeom prst="rect">
            <a:avLst/>
          </a:prstGeom>
        </p:spPr>
        <p:txBody>
          <a:bodyPr vert="horz" wrap="square" lIns="93957" tIns="46979" rIns="93957" bIns="46979" numCol="1" anchor="ctr" anchorCtr="0" compatLnSpc="1">
            <a:prstTxWarp prst="textNoShape">
              <a:avLst/>
            </a:prstTxWarp>
          </a:bodyPr>
          <a:lstStyle>
            <a:lvl1pPr algn="r" defTabSz="938213" eaLnBrk="1" hangingPunct="1">
              <a:defRPr sz="1200">
                <a:solidFill>
                  <a:srgbClr val="898989"/>
                </a:solidFill>
                <a:cs typeface="Arial" panose="020B0604020202020204" pitchFamily="34" charset="0"/>
              </a:defRPr>
            </a:lvl1pPr>
          </a:lstStyle>
          <a:p>
            <a:pPr>
              <a:defRPr/>
            </a:pPr>
            <a:fld id="{242600D4-4B88-42B1-ABF0-076EA74B2A51}" type="slidenum">
              <a:rPr lang="en-US" altLang="en-US"/>
              <a:pPr>
                <a:defRPr/>
              </a:pPr>
              <a:t>‹#›</a:t>
            </a:fld>
            <a:endParaRPr lang="en-US" altLang="en-US"/>
          </a:p>
        </p:txBody>
      </p:sp>
    </p:spTree>
    <p:extLst>
      <p:ext uri="{BB962C8B-B14F-4D97-AF65-F5344CB8AC3E}">
        <p14:creationId xmlns:p14="http://schemas.microsoft.com/office/powerpoint/2010/main" val="196726624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 id="2147484654" r:id="rId13"/>
    <p:sldLayoutId id="2147484655" r:id="rId14"/>
    <p:sldLayoutId id="2147484656" r:id="rId15"/>
    <p:sldLayoutId id="2147484657" r:id="rId16"/>
    <p:sldLayoutId id="2147484658" r:id="rId17"/>
    <p:sldLayoutId id="2147484659" r:id="rId18"/>
    <p:sldLayoutId id="2147484660" r:id="rId19"/>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9362E5-3C52-4726-BBA0-28E7AADF1E98}"/>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en-US"/>
              <a:t>Noklikšķiniet, lai rediģētu šablona virsraksta stilu</a:t>
            </a:r>
            <a:endParaRPr lang="lv-LV"/>
          </a:p>
        </p:txBody>
      </p:sp>
      <p:sp>
        <p:nvSpPr>
          <p:cNvPr id="3" name="Text Placeholder 2">
            <a:extLst>
              <a:ext uri="{FF2B5EF4-FFF2-40B4-BE49-F238E27FC236}">
                <a16:creationId xmlns:a16="http://schemas.microsoft.com/office/drawing/2014/main" id="{B69463A9-F253-44FB-87C7-AB6146D87BFC}"/>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en-US"/>
              <a:t>Noklikšķiniet, lai rediģētu šablona teksta stilus</a:t>
            </a:r>
          </a:p>
          <a:p>
            <a:pPr lvl="1"/>
            <a:r>
              <a:rPr lang="en-US"/>
              <a:t>Otrais līmenis</a:t>
            </a:r>
          </a:p>
          <a:p>
            <a:pPr lvl="2"/>
            <a:r>
              <a:rPr lang="en-US"/>
              <a:t>Trešais līmenis</a:t>
            </a:r>
          </a:p>
          <a:p>
            <a:pPr lvl="3"/>
            <a:r>
              <a:rPr lang="en-US"/>
              <a:t>Ceturtais līmenis</a:t>
            </a:r>
          </a:p>
          <a:p>
            <a:pPr lvl="4"/>
            <a:r>
              <a:rPr lang="en-US"/>
              <a:t>Piektais līmenis</a:t>
            </a:r>
            <a:endParaRPr lang="lv-LV"/>
          </a:p>
        </p:txBody>
      </p:sp>
      <p:sp>
        <p:nvSpPr>
          <p:cNvPr id="4" name="Date Placeholder 3">
            <a:extLst>
              <a:ext uri="{FF2B5EF4-FFF2-40B4-BE49-F238E27FC236}">
                <a16:creationId xmlns:a16="http://schemas.microsoft.com/office/drawing/2014/main" id="{5A2163A5-87B7-407E-B72D-5B3D0EB905B2}"/>
              </a:ext>
            </a:extLst>
          </p:cNvPr>
          <p:cNvSpPr>
            <a:spLocks noGrp="1"/>
          </p:cNvSpPr>
          <p:nvPr>
            <p:ph type="dt" sz="half" idx="2"/>
          </p:nvPr>
        </p:nvSpPr>
        <p:spPr>
          <a:xfrm>
            <a:off x="838200" y="6356350"/>
            <a:ext cx="2743200" cy="365125"/>
          </a:xfrm>
          <a:prstGeom prst="rect">
            <a:avLst/>
          </a:prstGeom>
        </p:spPr>
        <p:txBody>
          <a:bodyPr vert="horz" lIns="91440" tIns="45720" rIns="91440" bIns="45720" anchor="ctr"/>
          <a:lstStyle>
            <a:lvl1pPr algn="l">
              <a:defRPr sz="1200">
                <a:solidFill>
                  <a:schemeClr val="tx1">
                    <a:tint val="75000"/>
                  </a:schemeClr>
                </a:solidFill>
              </a:defRPr>
            </a:lvl1pPr>
          </a:lstStyle>
          <a:p>
            <a:fld id="{48CA1C36-544F-4C57-9FF3-04CB0691F0FC}" type="datetimeFigureOut">
              <a:rPr lang="lv-LV" smtClean="0"/>
              <a:t>15.02.2023</a:t>
            </a:fld>
            <a:endParaRPr lang="lv-LV"/>
          </a:p>
        </p:txBody>
      </p:sp>
      <p:sp>
        <p:nvSpPr>
          <p:cNvPr id="5" name="Footer Placeholder 4">
            <a:extLst>
              <a:ext uri="{FF2B5EF4-FFF2-40B4-BE49-F238E27FC236}">
                <a16:creationId xmlns:a16="http://schemas.microsoft.com/office/drawing/2014/main" id="{A0F7664C-9B4E-48FE-9650-D5F402BACE56}"/>
              </a:ext>
            </a:extLst>
          </p:cNvPr>
          <p:cNvSpPr>
            <a:spLocks noGrp="1"/>
          </p:cNvSpPr>
          <p:nvPr>
            <p:ph type="ftr" sz="quarter" idx="3"/>
          </p:nvPr>
        </p:nvSpPr>
        <p:spPr>
          <a:xfrm>
            <a:off x="4038600" y="6356350"/>
            <a:ext cx="4114800" cy="365125"/>
          </a:xfrm>
          <a:prstGeom prst="rect">
            <a:avLst/>
          </a:prstGeom>
        </p:spPr>
        <p:txBody>
          <a:bodyPr vert="horz" lIns="91440" tIns="45720" rIns="91440" bIns="4572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088D4977-8962-463E-B1FB-A4354F8BF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anchor="ctr"/>
          <a:lstStyle>
            <a:lvl1pPr algn="r">
              <a:defRPr sz="1200">
                <a:solidFill>
                  <a:schemeClr val="tx1">
                    <a:tint val="75000"/>
                  </a:schemeClr>
                </a:solidFill>
              </a:defRPr>
            </a:lvl1pPr>
          </a:lstStyle>
          <a:p>
            <a:fld id="{50EE427E-07F5-469B-937A-4CE943618207}" type="slidenum">
              <a:rPr lang="lv-LV" smtClean="0"/>
              <a:t>‹#›</a:t>
            </a:fld>
            <a:endParaRPr lang="lv-LV"/>
          </a:p>
        </p:txBody>
      </p:sp>
    </p:spTree>
    <p:extLst>
      <p:ext uri="{BB962C8B-B14F-4D97-AF65-F5344CB8AC3E}">
        <p14:creationId xmlns:p14="http://schemas.microsoft.com/office/powerpoint/2010/main" val="351617598"/>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729" r:id="rId16"/>
    <p:sldLayoutId id="2147484730" r:id="rId17"/>
    <p:sldLayoutId id="2147484731" r:id="rId18"/>
    <p:sldLayoutId id="214748473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539576"/>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45108" y="2769561"/>
            <a:ext cx="4126653" cy="977191"/>
          </a:xfrm>
          <a:prstGeom prst="rect">
            <a:avLst/>
          </a:prstGeom>
        </p:spPr>
        <p:txBody>
          <a:bodyPr wrap="square" lIns="0" tIns="0" rIns="0" bIns="0">
            <a:spAutoFit/>
          </a:bodyPr>
          <a:lstStyle>
            <a:lvl1pPr>
              <a:defRPr sz="6350" b="0" i="0">
                <a:solidFill>
                  <a:srgbClr val="181818"/>
                </a:solidFill>
                <a:latin typeface="Arial"/>
                <a:cs typeface="Arial"/>
              </a:defRPr>
            </a:lvl1pPr>
          </a:lstStyle>
          <a:p>
            <a:endParaRPr/>
          </a:p>
        </p:txBody>
      </p:sp>
      <p:sp>
        <p:nvSpPr>
          <p:cNvPr id="3" name="Holder 3"/>
          <p:cNvSpPr>
            <a:spLocks noGrp="1"/>
          </p:cNvSpPr>
          <p:nvPr>
            <p:ph type="body" idx="1"/>
          </p:nvPr>
        </p:nvSpPr>
        <p:spPr>
          <a:xfrm>
            <a:off x="393298" y="1621968"/>
            <a:ext cx="1140540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9948219"/>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9" r:id="rId7"/>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78734522"/>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2.svg"/><Relationship Id="rId2" Type="http://schemas.openxmlformats.org/officeDocument/2006/relationships/notesSlide" Target="../notesSlides/notesSlide2.xml"/><Relationship Id="rId16" Type="http://schemas.openxmlformats.org/officeDocument/2006/relationships/image" Target="../media/image56.sv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1.png"/><Relationship Id="rId5" Type="http://schemas.openxmlformats.org/officeDocument/2006/relationships/diagramQuickStyle" Target="../diagrams/quickStyle1.xml"/><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diagramLayout" Target="../diagrams/layout1.xml"/><Relationship Id="rId9" Type="http://schemas.openxmlformats.org/officeDocument/2006/relationships/image" Target="../media/image49.png"/><Relationship Id="rId14"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jpe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74.emf"/><Relationship Id="rId13" Type="http://schemas.openxmlformats.org/officeDocument/2006/relationships/image" Target="../media/image79.emf"/><Relationship Id="rId3" Type="http://schemas.openxmlformats.org/officeDocument/2006/relationships/image" Target="../media/image69.emf"/><Relationship Id="rId7" Type="http://schemas.openxmlformats.org/officeDocument/2006/relationships/image" Target="../media/image73.emf"/><Relationship Id="rId12" Type="http://schemas.openxmlformats.org/officeDocument/2006/relationships/image" Target="../media/image78.emf"/><Relationship Id="rId2" Type="http://schemas.openxmlformats.org/officeDocument/2006/relationships/image" Target="../media/image68.emf"/><Relationship Id="rId1" Type="http://schemas.openxmlformats.org/officeDocument/2006/relationships/slideLayout" Target="../slideLayouts/slideLayout25.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s>
</file>

<file path=ppt/slides/_rels/slide13.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diagramLayout" Target="../diagrams/layout2.xml"/><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11" Type="http://schemas.openxmlformats.org/officeDocument/2006/relationships/image" Target="../media/image86.png"/><Relationship Id="rId5" Type="http://schemas.openxmlformats.org/officeDocument/2006/relationships/diagramColors" Target="../diagrams/colors2.xml"/><Relationship Id="rId10" Type="http://schemas.openxmlformats.org/officeDocument/2006/relationships/image" Target="../media/image85.svg"/><Relationship Id="rId4" Type="http://schemas.openxmlformats.org/officeDocument/2006/relationships/diagramQuickStyle" Target="../diagrams/quickStyle2.xml"/><Relationship Id="rId9" Type="http://schemas.openxmlformats.org/officeDocument/2006/relationships/image" Target="../media/image84.png"/><Relationship Id="rId14" Type="http://schemas.openxmlformats.org/officeDocument/2006/relationships/image" Target="../media/image8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2.png"/><Relationship Id="rId4" Type="http://schemas.openxmlformats.org/officeDocument/2006/relationships/diagramLayout" Target="../diagrams/layout3.xml"/><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sv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3.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5.xml"/><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5.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grpSp>
        <p:nvGrpSpPr>
          <p:cNvPr id="3" name="Group 3"/>
          <p:cNvGrpSpPr/>
          <p:nvPr/>
        </p:nvGrpSpPr>
        <p:grpSpPr>
          <a:xfrm>
            <a:off x="0" y="0"/>
            <a:ext cx="12192000" cy="2920426"/>
            <a:chOff x="0" y="0"/>
            <a:chExt cx="24384000" cy="5840852"/>
          </a:xfrm>
        </p:grpSpPr>
        <p:pic>
          <p:nvPicPr>
            <p:cNvPr id="4" name="Picture 4"/>
            <p:cNvPicPr>
              <a:picLocks noChangeAspect="1"/>
            </p:cNvPicPr>
            <p:nvPr/>
          </p:nvPicPr>
          <p:blipFill>
            <a:blip r:embed="rId3">
              <a:alphaModFix amt="59000"/>
            </a:blip>
            <a:srcRect t="11148" b="52932"/>
            <a:stretch>
              <a:fillRect/>
            </a:stretch>
          </p:blipFill>
          <p:spPr>
            <a:xfrm>
              <a:off x="0" y="0"/>
              <a:ext cx="24384000" cy="5840852"/>
            </a:xfrm>
            <a:prstGeom prst="rect">
              <a:avLst/>
            </a:prstGeom>
          </p:spPr>
        </p:pic>
      </p:grpSp>
      <p:grpSp>
        <p:nvGrpSpPr>
          <p:cNvPr id="5" name="Group 5"/>
          <p:cNvGrpSpPr/>
          <p:nvPr/>
        </p:nvGrpSpPr>
        <p:grpSpPr>
          <a:xfrm>
            <a:off x="6350" y="4463048"/>
            <a:ext cx="12192000" cy="2825175"/>
            <a:chOff x="0" y="0"/>
            <a:chExt cx="24384000" cy="5650349"/>
          </a:xfrm>
        </p:grpSpPr>
        <p:pic>
          <p:nvPicPr>
            <p:cNvPr id="6" name="Picture 6"/>
            <p:cNvPicPr>
              <a:picLocks noChangeAspect="1"/>
            </p:cNvPicPr>
            <p:nvPr/>
          </p:nvPicPr>
          <p:blipFill>
            <a:blip r:embed="rId3">
              <a:alphaModFix amt="59000"/>
            </a:blip>
            <a:srcRect t="64666" b="585"/>
            <a:stretch>
              <a:fillRect/>
            </a:stretch>
          </p:blipFill>
          <p:spPr>
            <a:xfrm>
              <a:off x="0" y="0"/>
              <a:ext cx="24384000" cy="5650349"/>
            </a:xfrm>
            <a:prstGeom prst="rect">
              <a:avLst/>
            </a:prstGeom>
          </p:spPr>
        </p:pic>
      </p:grpSp>
      <p:sp>
        <p:nvSpPr>
          <p:cNvPr id="7" name="TextBox 7"/>
          <p:cNvSpPr txBox="1"/>
          <p:nvPr/>
        </p:nvSpPr>
        <p:spPr>
          <a:xfrm>
            <a:off x="1159543" y="3038538"/>
            <a:ext cx="9872915" cy="951671"/>
          </a:xfrm>
          <a:prstGeom prst="rect">
            <a:avLst/>
          </a:prstGeom>
        </p:spPr>
        <p:txBody>
          <a:bodyPr lIns="0" tIns="0" rIns="0" bIns="0" rtlCol="0" anchor="t">
            <a:spAutoFit/>
          </a:bodyPr>
          <a:lstStyle/>
          <a:p>
            <a:pPr algn="ctr" defTabSz="609630">
              <a:lnSpc>
                <a:spcPts val="7934"/>
              </a:lnSpc>
              <a:spcBef>
                <a:spcPct val="0"/>
              </a:spcBef>
            </a:pPr>
            <a:r>
              <a:rPr lang="en-US" sz="5667">
                <a:solidFill>
                  <a:srgbClr val="FFFFFF"/>
                </a:solidFill>
                <a:latin typeface="Myriad Pro 1"/>
              </a:rPr>
              <a:t>Valsts digitālā transformācija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7A75-CD4B-E67F-C210-E1204E496A02}"/>
              </a:ext>
            </a:extLst>
          </p:cNvPr>
          <p:cNvSpPr>
            <a:spLocks noGrp="1"/>
          </p:cNvSpPr>
          <p:nvPr>
            <p:ph type="title"/>
          </p:nvPr>
        </p:nvSpPr>
        <p:spPr>
          <a:xfrm>
            <a:off x="838200" y="149889"/>
            <a:ext cx="10515600" cy="1325563"/>
          </a:xfrm>
        </p:spPr>
        <p:txBody>
          <a:bodyPr/>
          <a:lstStyle/>
          <a:p>
            <a:pPr algn="ctr" fontAlgn="base">
              <a:spcAft>
                <a:spcPct val="0"/>
              </a:spcAft>
            </a:pPr>
            <a:r>
              <a:rPr lang="lv-LV" sz="3200">
                <a:solidFill>
                  <a:srgbClr val="003478"/>
                </a:solidFill>
                <a:latin typeface="Calibri"/>
                <a:cs typeface="Calibri"/>
              </a:rPr>
              <a:t>Nacionālā attīstības plāna uzdevumi digitālajai transformācijai 2021-27</a:t>
            </a:r>
          </a:p>
        </p:txBody>
      </p:sp>
      <p:graphicFrame>
        <p:nvGraphicFramePr>
          <p:cNvPr id="6" name="Content Placeholder 5">
            <a:extLst>
              <a:ext uri="{FF2B5EF4-FFF2-40B4-BE49-F238E27FC236}">
                <a16:creationId xmlns:a16="http://schemas.microsoft.com/office/drawing/2014/main" id="{8055E4FA-A69B-1F4D-9CC4-F9345DFD39D6}"/>
              </a:ext>
            </a:extLst>
          </p:cNvPr>
          <p:cNvGraphicFramePr>
            <a:graphicFrameLocks noGrp="1"/>
          </p:cNvGraphicFramePr>
          <p:nvPr>
            <p:ph idx="1"/>
            <p:extLst>
              <p:ext uri="{D42A27DB-BD31-4B8C-83A1-F6EECF244321}">
                <p14:modId xmlns:p14="http://schemas.microsoft.com/office/powerpoint/2010/main" val="1711393633"/>
              </p:ext>
            </p:extLst>
          </p:nvPr>
        </p:nvGraphicFramePr>
        <p:xfrm>
          <a:off x="3067604" y="1390895"/>
          <a:ext cx="8909537" cy="525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NAP2027">
            <a:extLst>
              <a:ext uri="{FF2B5EF4-FFF2-40B4-BE49-F238E27FC236}">
                <a16:creationId xmlns:a16="http://schemas.microsoft.com/office/drawing/2014/main" id="{02869D2A-0E01-F149-9F2A-6D25D96B4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938" y="1857465"/>
            <a:ext cx="22352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3FB235-7EAC-CD40-AB5E-DB05904E256A}"/>
              </a:ext>
            </a:extLst>
          </p:cNvPr>
          <p:cNvSpPr txBox="1"/>
          <p:nvPr/>
        </p:nvSpPr>
        <p:spPr>
          <a:xfrm>
            <a:off x="678671" y="4447426"/>
            <a:ext cx="2235200" cy="2031325"/>
          </a:xfrm>
          <a:prstGeom prst="rect">
            <a:avLst/>
          </a:prstGeom>
          <a:noFill/>
        </p:spPr>
        <p:txBody>
          <a:bodyPr wrap="square">
            <a:spAutoFit/>
          </a:bodyPr>
          <a:lstStyle/>
          <a:p>
            <a:pPr lvl="0"/>
            <a:r>
              <a:rPr lang="en-GB">
                <a:solidFill>
                  <a:schemeClr val="tx2"/>
                </a:solidFill>
              </a:rPr>
              <a:t>Digitālās </a:t>
            </a:r>
            <a:r>
              <a:rPr lang="en-GB" err="1">
                <a:solidFill>
                  <a:schemeClr val="tx2"/>
                </a:solidFill>
              </a:rPr>
              <a:t>ekonomikas</a:t>
            </a:r>
            <a:r>
              <a:rPr lang="en-GB">
                <a:solidFill>
                  <a:schemeClr val="tx2"/>
                </a:solidFill>
              </a:rPr>
              <a:t> un </a:t>
            </a:r>
            <a:r>
              <a:rPr lang="en-GB" err="1">
                <a:solidFill>
                  <a:schemeClr val="tx2"/>
                </a:solidFill>
              </a:rPr>
              <a:t>sabiedrības</a:t>
            </a:r>
            <a:r>
              <a:rPr lang="en-GB">
                <a:solidFill>
                  <a:schemeClr val="tx2"/>
                </a:solidFill>
              </a:rPr>
              <a:t> </a:t>
            </a:r>
            <a:r>
              <a:rPr lang="en-GB" err="1">
                <a:solidFill>
                  <a:schemeClr val="tx2"/>
                </a:solidFill>
              </a:rPr>
              <a:t>indekss</a:t>
            </a:r>
            <a:r>
              <a:rPr lang="en-GB">
                <a:solidFill>
                  <a:schemeClr val="tx2"/>
                </a:solidFill>
              </a:rPr>
              <a:t> (DESI) </a:t>
            </a:r>
            <a:endParaRPr lang="lv-LV">
              <a:solidFill>
                <a:schemeClr val="tx2"/>
              </a:solidFill>
            </a:endParaRPr>
          </a:p>
          <a:p>
            <a:pPr lvl="0"/>
            <a:r>
              <a:rPr lang="lv-LV">
                <a:solidFill>
                  <a:schemeClr val="tx2"/>
                </a:solidFill>
              </a:rPr>
              <a:t>Latvijas </a:t>
            </a:r>
            <a:r>
              <a:rPr lang="en-GB" err="1">
                <a:solidFill>
                  <a:schemeClr val="tx2"/>
                </a:solidFill>
              </a:rPr>
              <a:t>vieta</a:t>
            </a:r>
            <a:r>
              <a:rPr lang="en-GB">
                <a:solidFill>
                  <a:schemeClr val="tx2"/>
                </a:solidFill>
              </a:rPr>
              <a:t> </a:t>
            </a:r>
            <a:r>
              <a:rPr lang="lv-LV">
                <a:solidFill>
                  <a:schemeClr val="tx2"/>
                </a:solidFill>
              </a:rPr>
              <a:t>ES:</a:t>
            </a:r>
            <a:r>
              <a:rPr lang="en-GB">
                <a:solidFill>
                  <a:schemeClr val="tx2"/>
                </a:solidFill>
              </a:rPr>
              <a:t> </a:t>
            </a:r>
          </a:p>
          <a:p>
            <a:pPr marL="285750" lvl="0" indent="-285750">
              <a:buFont typeface="Arial" panose="020B0604020202020204" pitchFamily="34" charset="0"/>
              <a:buChar char="•"/>
            </a:pPr>
            <a:r>
              <a:rPr lang="en-GB">
                <a:solidFill>
                  <a:schemeClr val="tx2"/>
                </a:solidFill>
              </a:rPr>
              <a:t>2019-17 </a:t>
            </a:r>
          </a:p>
          <a:p>
            <a:pPr marL="285750" lvl="0" indent="-285750">
              <a:buFont typeface="Arial" panose="020B0604020202020204" pitchFamily="34" charset="0"/>
              <a:buChar char="•"/>
            </a:pPr>
            <a:r>
              <a:rPr lang="en-GB">
                <a:solidFill>
                  <a:schemeClr val="tx2"/>
                </a:solidFill>
              </a:rPr>
              <a:t>2024-15  </a:t>
            </a:r>
          </a:p>
          <a:p>
            <a:pPr marL="285750" lvl="0" indent="-285750">
              <a:buFont typeface="Arial" panose="020B0604020202020204" pitchFamily="34" charset="0"/>
              <a:buChar char="•"/>
            </a:pPr>
            <a:r>
              <a:rPr lang="en-GB">
                <a:solidFill>
                  <a:schemeClr val="tx2"/>
                </a:solidFill>
              </a:rPr>
              <a:t>2027–13  </a:t>
            </a:r>
            <a:endParaRPr lang="en-LV">
              <a:solidFill>
                <a:schemeClr val="tx2"/>
              </a:solidFill>
            </a:endParaRPr>
          </a:p>
        </p:txBody>
      </p:sp>
      <p:pic>
        <p:nvPicPr>
          <p:cNvPr id="10" name="Graphic 9" descr="Cell Tower with solid fill">
            <a:extLst>
              <a:ext uri="{FF2B5EF4-FFF2-40B4-BE49-F238E27FC236}">
                <a16:creationId xmlns:a16="http://schemas.microsoft.com/office/drawing/2014/main" id="{4FD0A1E6-A40B-F34C-8264-348F8F263D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21072" y="1654428"/>
            <a:ext cx="820121" cy="820121"/>
          </a:xfrm>
          <a:prstGeom prst="rect">
            <a:avLst/>
          </a:prstGeom>
        </p:spPr>
      </p:pic>
      <p:pic>
        <p:nvPicPr>
          <p:cNvPr id="12" name="Graphic 11" descr="Connections with solid fill">
            <a:extLst>
              <a:ext uri="{FF2B5EF4-FFF2-40B4-BE49-F238E27FC236}">
                <a16:creationId xmlns:a16="http://schemas.microsoft.com/office/drawing/2014/main" id="{B1CFD52F-643C-5C42-860D-F6ED28D54E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21073" y="2895434"/>
            <a:ext cx="820121" cy="820121"/>
          </a:xfrm>
          <a:prstGeom prst="rect">
            <a:avLst/>
          </a:prstGeom>
        </p:spPr>
      </p:pic>
      <p:pic>
        <p:nvPicPr>
          <p:cNvPr id="14" name="Graphic 13" descr="Female Profile with solid fill">
            <a:extLst>
              <a:ext uri="{FF2B5EF4-FFF2-40B4-BE49-F238E27FC236}">
                <a16:creationId xmlns:a16="http://schemas.microsoft.com/office/drawing/2014/main" id="{C2199FE5-F274-124E-9920-B5197B38D9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21073" y="4249472"/>
            <a:ext cx="820121" cy="820121"/>
          </a:xfrm>
          <a:prstGeom prst="rect">
            <a:avLst/>
          </a:prstGeom>
        </p:spPr>
      </p:pic>
      <p:cxnSp>
        <p:nvCxnSpPr>
          <p:cNvPr id="16" name="Straight Connector 15">
            <a:extLst>
              <a:ext uri="{FF2B5EF4-FFF2-40B4-BE49-F238E27FC236}">
                <a16:creationId xmlns:a16="http://schemas.microsoft.com/office/drawing/2014/main" id="{D5A9D4DC-9C3C-EF4F-ADD6-C95E91F13B11}"/>
              </a:ext>
            </a:extLst>
          </p:cNvPr>
          <p:cNvCxnSpPr/>
          <p:nvPr/>
        </p:nvCxnSpPr>
        <p:spPr>
          <a:xfrm>
            <a:off x="524938" y="4262320"/>
            <a:ext cx="2388933" cy="0"/>
          </a:xfrm>
          <a:prstGeom prst="line">
            <a:avLst/>
          </a:prstGeom>
        </p:spPr>
        <p:style>
          <a:lnRef idx="2">
            <a:schemeClr val="accent3"/>
          </a:lnRef>
          <a:fillRef idx="0">
            <a:schemeClr val="accent3"/>
          </a:fillRef>
          <a:effectRef idx="1">
            <a:schemeClr val="accent3"/>
          </a:effectRef>
          <a:fontRef idx="minor">
            <a:schemeClr val="tx1"/>
          </a:fontRef>
        </p:style>
      </p:cxnSp>
      <p:pic>
        <p:nvPicPr>
          <p:cNvPr id="4" name="Graphic 3" descr="Shield Tick with solid fill">
            <a:extLst>
              <a:ext uri="{FF2B5EF4-FFF2-40B4-BE49-F238E27FC236}">
                <a16:creationId xmlns:a16="http://schemas.microsoft.com/office/drawing/2014/main" id="{DD5F26AE-0E93-AD45-AD2C-FB632D01A9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21073" y="5658630"/>
            <a:ext cx="820121" cy="820121"/>
          </a:xfrm>
          <a:prstGeom prst="rect">
            <a:avLst/>
          </a:prstGeom>
        </p:spPr>
      </p:pic>
    </p:spTree>
    <p:extLst>
      <p:ext uri="{BB962C8B-B14F-4D97-AF65-F5344CB8AC3E}">
        <p14:creationId xmlns:p14="http://schemas.microsoft.com/office/powerpoint/2010/main" val="1652638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Purple and Pink Diamond on Blue Background Stock Photo">
            <a:extLst>
              <a:ext uri="{FF2B5EF4-FFF2-40B4-BE49-F238E27FC236}">
                <a16:creationId xmlns:a16="http://schemas.microsoft.com/office/drawing/2014/main" id="{552A551D-571B-624C-B21A-B12AFDB835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 y="-68896"/>
            <a:ext cx="12192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24001" y="1605883"/>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marL="0" marR="0" lvl="0" indent="0" algn="ctr" defTabSz="685800" rtl="0" eaLnBrk="1" fontAlgn="auto" latinLnBrk="0" hangingPunct="1">
              <a:lnSpc>
                <a:spcPct val="100000"/>
              </a:lnSpc>
              <a:spcBef>
                <a:spcPts val="0"/>
              </a:spcBef>
              <a:spcAft>
                <a:spcPts val="750"/>
              </a:spcAft>
              <a:buClr>
                <a:prstClr val="black"/>
              </a:buClr>
              <a:buSzPct val="100000"/>
              <a:buFont typeface="Arial"/>
              <a:buNone/>
              <a:tabLst/>
              <a:defRPr/>
            </a:pPr>
            <a:endParaRPr kumimoji="0" lang="en-US" sz="12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6A78C6-D3EE-493A-97E0-C6C343E52813}"/>
              </a:ext>
            </a:extLst>
          </p:cNvPr>
          <p:cNvSpPr>
            <a:spLocks noGrp="1"/>
          </p:cNvSpPr>
          <p:nvPr>
            <p:ph type="title"/>
          </p:nvPr>
        </p:nvSpPr>
        <p:spPr>
          <a:xfrm>
            <a:off x="2056087" y="2292712"/>
            <a:ext cx="3153103" cy="1007066"/>
          </a:xfrm>
        </p:spPr>
        <p:txBody>
          <a:bodyPr>
            <a:normAutofit/>
          </a:bodyPr>
          <a:lstStyle/>
          <a:p>
            <a:r>
              <a:rPr lang="en-US" sz="2700" b="1" err="1"/>
              <a:t>Vīzija</a:t>
            </a:r>
            <a:r>
              <a:rPr lang="en-US" sz="2700" b="1"/>
              <a:t>:</a:t>
            </a:r>
            <a:endParaRPr lang="en-US"/>
          </a:p>
        </p:txBody>
      </p:sp>
      <p:sp>
        <p:nvSpPr>
          <p:cNvPr id="3" name="Content Placeholder 2">
            <a:extLst>
              <a:ext uri="{FF2B5EF4-FFF2-40B4-BE49-F238E27FC236}">
                <a16:creationId xmlns:a16="http://schemas.microsoft.com/office/drawing/2014/main" id="{01C9EEFA-E031-405C-AFAD-0481933DC976}"/>
              </a:ext>
            </a:extLst>
          </p:cNvPr>
          <p:cNvSpPr>
            <a:spLocks noGrp="1"/>
          </p:cNvSpPr>
          <p:nvPr>
            <p:ph idx="1"/>
          </p:nvPr>
        </p:nvSpPr>
        <p:spPr>
          <a:xfrm>
            <a:off x="1758655" y="3420432"/>
            <a:ext cx="4278224" cy="2225594"/>
          </a:xfrm>
        </p:spPr>
        <p:txBody>
          <a:bodyPr anchor="ctr">
            <a:normAutofit fontScale="62500" lnSpcReduction="20000"/>
          </a:bodyPr>
          <a:lstStyle/>
          <a:p>
            <a:pPr marL="0" indent="0">
              <a:lnSpc>
                <a:spcPct val="150000"/>
              </a:lnSpc>
              <a:buNone/>
            </a:pPr>
            <a:r>
              <a:rPr lang="lv-LV" sz="2400" noProof="0">
                <a:solidFill>
                  <a:schemeClr val="tx2"/>
                </a:solidFill>
              </a:rPr>
              <a:t>Izveidota labvēlīga un moderna dzīves telpa, kas ir balstīta mūsdienu tehnoloģiju izmantošanā un attīstītās sabiedrības spējās savu labklājību un tautsaimniecības izaugsmi veidot efektīvi, pielietojot digitālo tehnoloģiju iespējas, kā arī attīstot radošo potenciālu.</a:t>
            </a:r>
            <a:endParaRPr lang="lv-LV" sz="2400" noProof="0">
              <a:solidFill>
                <a:schemeClr val="tx2"/>
              </a:solidFill>
              <a:cs typeface="Calibri"/>
            </a:endParaRPr>
          </a:p>
          <a:p>
            <a:pPr marL="0" indent="0">
              <a:buNone/>
            </a:pPr>
            <a:r>
              <a:rPr lang="en-US" sz="1275" b="1"/>
              <a:t>     </a:t>
            </a:r>
            <a:endParaRPr lang="en-US" sz="1275" b="1" noProof="0">
              <a:cs typeface="Calibri"/>
            </a:endParaRPr>
          </a:p>
        </p:txBody>
      </p:sp>
      <p:cxnSp>
        <p:nvCxnSpPr>
          <p:cNvPr id="1043" name="Straight Connector 104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9289" y="336010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2" name="Graphic 11" descr="Lightbulb and gear with solid fill">
            <a:extLst>
              <a:ext uri="{FF2B5EF4-FFF2-40B4-BE49-F238E27FC236}">
                <a16:creationId xmlns:a16="http://schemas.microsoft.com/office/drawing/2014/main" id="{D3B48547-E1BB-6C4C-85BE-8247F9F95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7904" y="5252167"/>
            <a:ext cx="685800" cy="685800"/>
          </a:xfrm>
          <a:prstGeom prst="rect">
            <a:avLst/>
          </a:prstGeom>
        </p:spPr>
      </p:pic>
      <p:sp>
        <p:nvSpPr>
          <p:cNvPr id="13" name="TextBox 12">
            <a:extLst>
              <a:ext uri="{FF2B5EF4-FFF2-40B4-BE49-F238E27FC236}">
                <a16:creationId xmlns:a16="http://schemas.microsoft.com/office/drawing/2014/main" id="{8CC250C8-53F5-6A45-8774-CF549ECEB1FE}"/>
              </a:ext>
            </a:extLst>
          </p:cNvPr>
          <p:cNvSpPr txBox="1"/>
          <p:nvPr/>
        </p:nvSpPr>
        <p:spPr>
          <a:xfrm>
            <a:off x="9652825" y="3953300"/>
            <a:ext cx="1695562" cy="923330"/>
          </a:xfrm>
          <a:prstGeom prst="rect">
            <a:avLst/>
          </a:prstGeom>
          <a:noFill/>
        </p:spPr>
        <p:txBody>
          <a:bodyPr wrap="square" lIns="91440" tIns="45720" rIns="91440" bIns="45720" rtlCol="0" anchor="t">
            <a:spAutoFit/>
          </a:bodyPr>
          <a:lstStyle/>
          <a:p>
            <a:pPr defTabSz="685800">
              <a:defRPr/>
            </a:pPr>
            <a:r>
              <a:rPr kumimoji="0" lang="en-LV" sz="1350" b="1" i="0" u="none" strike="noStrike" kern="1200" cap="none" spc="0" normalizeH="0" baseline="0" noProof="0" err="1">
                <a:ln>
                  <a:noFill/>
                </a:ln>
                <a:solidFill>
                  <a:schemeClr val="bg1"/>
                </a:solidFill>
                <a:effectLst/>
                <a:uLnTx/>
                <a:uFillTx/>
                <a:latin typeface="Calibri" panose="020F0502020204030204"/>
                <a:ea typeface="+mn-ea"/>
                <a:cs typeface="+mn-cs"/>
              </a:rPr>
              <a:t>Tautsaimniecības</a:t>
            </a:r>
            <a:r>
              <a:rPr kumimoji="0" lang="en-LV" sz="1350" b="1" i="0" u="none" strike="noStrike" kern="1200" cap="none" spc="0" normalizeH="0" baseline="0" noProof="0">
                <a:ln>
                  <a:noFill/>
                </a:ln>
                <a:solidFill>
                  <a:schemeClr val="bg1"/>
                </a:solidFill>
                <a:effectLst/>
                <a:uLnTx/>
                <a:uFillTx/>
                <a:latin typeface="Calibri" panose="020F0502020204030204"/>
                <a:ea typeface="+mn-ea"/>
                <a:cs typeface="+mn-cs"/>
              </a:rPr>
              <a:t> (t.sk. </a:t>
            </a:r>
            <a:r>
              <a:rPr kumimoji="0" lang="en-GB" sz="1350" b="1" i="0" u="none" strike="noStrike" kern="1200" cap="none" spc="0" normalizeH="0" baseline="0" noProof="0">
                <a:ln>
                  <a:noFill/>
                </a:ln>
                <a:solidFill>
                  <a:schemeClr val="bg1"/>
                </a:solidFill>
                <a:effectLst/>
                <a:uLnTx/>
                <a:uFillTx/>
                <a:latin typeface="Calibri" panose="020F0502020204030204"/>
                <a:ea typeface="+mn-ea"/>
                <a:cs typeface="+mn-cs"/>
              </a:rPr>
              <a:t>V</a:t>
            </a:r>
            <a:r>
              <a:rPr kumimoji="0" lang="en-LV" sz="1350" b="1" i="0" u="none" strike="noStrike" kern="1200" cap="none" spc="0" normalizeH="0" baseline="0" noProof="0" err="1">
                <a:ln>
                  <a:noFill/>
                </a:ln>
                <a:solidFill>
                  <a:schemeClr val="bg1"/>
                </a:solidFill>
                <a:effectLst/>
                <a:uLnTx/>
                <a:uFillTx/>
                <a:latin typeface="Calibri" panose="020F0502020204030204"/>
                <a:ea typeface="+mn-ea"/>
                <a:cs typeface="+mn-cs"/>
              </a:rPr>
              <a:t>alsts</a:t>
            </a:r>
            <a:r>
              <a:rPr lang="en-LV" sz="1350" b="1">
                <a:solidFill>
                  <a:schemeClr val="bg1"/>
                </a:solidFill>
                <a:latin typeface="Calibri" panose="020F0502020204030204"/>
              </a:rPr>
              <a:t> </a:t>
            </a:r>
            <a:r>
              <a:rPr lang="en-LV" sz="1350" b="1" err="1">
                <a:solidFill>
                  <a:schemeClr val="bg1"/>
                </a:solidFill>
                <a:latin typeface="Calibri" panose="020F0502020204030204"/>
              </a:rPr>
              <a:t>pārvaldes</a:t>
            </a:r>
            <a:r>
              <a:rPr lang="en-LV" sz="1350" b="1">
                <a:solidFill>
                  <a:schemeClr val="bg1"/>
                </a:solidFill>
                <a:latin typeface="Calibri" panose="020F0502020204030204"/>
              </a:rPr>
              <a:t> </a:t>
            </a:r>
            <a:r>
              <a:rPr kumimoji="0" lang="en-LV" sz="135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LV" sz="1350" b="1" i="0" u="none" strike="noStrike" kern="1200" cap="none" spc="0" normalizeH="0" baseline="0" noProof="0" err="1">
                <a:ln>
                  <a:noFill/>
                </a:ln>
                <a:solidFill>
                  <a:schemeClr val="bg1"/>
                </a:solidFill>
                <a:effectLst/>
                <a:uLnTx/>
                <a:uFillTx/>
                <a:latin typeface="Calibri" panose="020F0502020204030204"/>
                <a:ea typeface="+mn-ea"/>
                <a:cs typeface="+mn-cs"/>
              </a:rPr>
              <a:t>digitālā</a:t>
            </a:r>
            <a:r>
              <a:rPr kumimoji="0" lang="en-LV" sz="135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LV" sz="1350" b="1" i="0" u="none" strike="noStrike" kern="1200" cap="none" spc="0" normalizeH="0" baseline="0" noProof="0" err="1">
                <a:ln>
                  <a:noFill/>
                </a:ln>
                <a:solidFill>
                  <a:schemeClr val="bg1"/>
                </a:solidFill>
                <a:effectLst/>
                <a:uLnTx/>
                <a:uFillTx/>
                <a:latin typeface="Calibri" panose="020F0502020204030204"/>
                <a:ea typeface="+mn-ea"/>
                <a:cs typeface="+mn-cs"/>
              </a:rPr>
              <a:t>transformācija</a:t>
            </a:r>
            <a:endParaRPr lang="en-US" sz="1350" b="1" i="0" u="none" strike="noStrike" kern="1200" cap="none" spc="0" normalizeH="0" baseline="0" noProof="0" err="1">
              <a:ln>
                <a:noFill/>
              </a:ln>
              <a:solidFill>
                <a:schemeClr val="bg1"/>
              </a:solidFill>
              <a:effectLst/>
              <a:uLnTx/>
              <a:uFillTx/>
              <a:latin typeface="Calibri" panose="020F0502020204030204"/>
              <a:cs typeface="Calibri"/>
            </a:endParaRPr>
          </a:p>
        </p:txBody>
      </p:sp>
      <p:pic>
        <p:nvPicPr>
          <p:cNvPr id="14" name="Graphic 13" descr="Court with solid fill">
            <a:extLst>
              <a:ext uri="{FF2B5EF4-FFF2-40B4-BE49-F238E27FC236}">
                <a16:creationId xmlns:a16="http://schemas.microsoft.com/office/drawing/2014/main" id="{69EE64D6-4D89-4148-9B9F-A165DEE807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3601" y="4040051"/>
            <a:ext cx="685800" cy="685800"/>
          </a:xfrm>
          <a:prstGeom prst="rect">
            <a:avLst/>
          </a:prstGeom>
        </p:spPr>
      </p:pic>
      <p:sp>
        <p:nvSpPr>
          <p:cNvPr id="15" name="TextBox 14">
            <a:extLst>
              <a:ext uri="{FF2B5EF4-FFF2-40B4-BE49-F238E27FC236}">
                <a16:creationId xmlns:a16="http://schemas.microsoft.com/office/drawing/2014/main" id="{C46ECF60-0E3F-F546-B586-8C276BB8A2DB}"/>
              </a:ext>
            </a:extLst>
          </p:cNvPr>
          <p:cNvSpPr txBox="1"/>
          <p:nvPr/>
        </p:nvSpPr>
        <p:spPr>
          <a:xfrm>
            <a:off x="9602858" y="3159226"/>
            <a:ext cx="179594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LV" sz="1350" b="1" i="0" u="none" strike="noStrike" kern="1200" cap="none" spc="0" normalizeH="0" baseline="0" noProof="0">
                <a:ln>
                  <a:noFill/>
                </a:ln>
                <a:solidFill>
                  <a:prstClr val="white"/>
                </a:solidFill>
                <a:effectLst/>
                <a:uLnTx/>
                <a:uFillTx/>
                <a:latin typeface="Calibri" panose="020F0502020204030204"/>
                <a:ea typeface="+mn-ea"/>
                <a:cs typeface="+mn-cs"/>
              </a:rPr>
              <a:t>Sakaru pieejamība un skaitļošanas resursi</a:t>
            </a:r>
          </a:p>
        </p:txBody>
      </p:sp>
      <p:pic>
        <p:nvPicPr>
          <p:cNvPr id="16" name="Graphic 15" descr="Sign language with solid fill">
            <a:extLst>
              <a:ext uri="{FF2B5EF4-FFF2-40B4-BE49-F238E27FC236}">
                <a16:creationId xmlns:a16="http://schemas.microsoft.com/office/drawing/2014/main" id="{C1692664-D0AD-2646-82E6-F5A2956452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601" y="3140868"/>
            <a:ext cx="685800" cy="685800"/>
          </a:xfrm>
          <a:prstGeom prst="rect">
            <a:avLst/>
          </a:prstGeom>
        </p:spPr>
      </p:pic>
      <p:sp>
        <p:nvSpPr>
          <p:cNvPr id="17" name="TextBox 16">
            <a:extLst>
              <a:ext uri="{FF2B5EF4-FFF2-40B4-BE49-F238E27FC236}">
                <a16:creationId xmlns:a16="http://schemas.microsoft.com/office/drawing/2014/main" id="{749632F7-2CBE-8F40-8EFE-A750101E90DB}"/>
              </a:ext>
            </a:extLst>
          </p:cNvPr>
          <p:cNvSpPr txBox="1"/>
          <p:nvPr/>
        </p:nvSpPr>
        <p:spPr>
          <a:xfrm>
            <a:off x="9602858" y="2297067"/>
            <a:ext cx="179594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LV" sz="1350" b="1" i="0" u="none" strike="noStrike" kern="1200" cap="none" spc="0" normalizeH="0" baseline="0" noProof="0">
                <a:ln>
                  <a:noFill/>
                </a:ln>
                <a:solidFill>
                  <a:prstClr val="white"/>
                </a:solidFill>
                <a:effectLst/>
                <a:uLnTx/>
                <a:uFillTx/>
                <a:latin typeface="Calibri" panose="020F0502020204030204"/>
                <a:ea typeface="+mn-ea"/>
                <a:cs typeface="+mn-cs"/>
              </a:rPr>
              <a:t>Digitālā drošība un uzticamība</a:t>
            </a:r>
          </a:p>
        </p:txBody>
      </p:sp>
      <p:pic>
        <p:nvPicPr>
          <p:cNvPr id="18" name="Graphic 17" descr="Lock with solid fill">
            <a:extLst>
              <a:ext uri="{FF2B5EF4-FFF2-40B4-BE49-F238E27FC236}">
                <a16:creationId xmlns:a16="http://schemas.microsoft.com/office/drawing/2014/main" id="{467F5240-D950-F84C-B141-6755C0F3B8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91742" y="2200740"/>
            <a:ext cx="685800" cy="685800"/>
          </a:xfrm>
          <a:prstGeom prst="rect">
            <a:avLst/>
          </a:prstGeom>
        </p:spPr>
      </p:pic>
      <p:sp>
        <p:nvSpPr>
          <p:cNvPr id="19" name="TextBox 18">
            <a:extLst>
              <a:ext uri="{FF2B5EF4-FFF2-40B4-BE49-F238E27FC236}">
                <a16:creationId xmlns:a16="http://schemas.microsoft.com/office/drawing/2014/main" id="{1C0BD2EF-7A10-4148-BC66-C39AE57AE0DE}"/>
              </a:ext>
            </a:extLst>
          </p:cNvPr>
          <p:cNvSpPr txBox="1"/>
          <p:nvPr/>
        </p:nvSpPr>
        <p:spPr>
          <a:xfrm>
            <a:off x="9588208" y="1331657"/>
            <a:ext cx="1695563" cy="484748"/>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LV" sz="1350" b="1" i="0" u="none" strike="noStrike" kern="1200" cap="none" spc="0" normalizeH="0" baseline="0" noProof="0">
                <a:ln>
                  <a:noFill/>
                </a:ln>
                <a:solidFill>
                  <a:schemeClr val="bg1"/>
                </a:solidFill>
                <a:effectLst/>
                <a:uLnTx/>
                <a:uFillTx/>
                <a:latin typeface="Calibri" panose="020F0502020204030204"/>
                <a:ea typeface="+mn-ea"/>
                <a:cs typeface="+mn-cs"/>
              </a:rPr>
              <a:t>Digitālās </a:t>
            </a:r>
            <a:r>
              <a:rPr lang="en-LV" sz="1350" b="1">
                <a:solidFill>
                  <a:schemeClr val="bg1"/>
                </a:solidFill>
                <a:latin typeface="Calibri" panose="020F0502020204030204"/>
              </a:rPr>
              <a:t>prasmes</a:t>
            </a:r>
            <a:r>
              <a:rPr kumimoji="0" lang="en-LV" sz="1350" b="1" i="0" u="none" strike="noStrike" kern="1200" cap="none" spc="0" normalizeH="0" baseline="0" noProof="0">
                <a:ln>
                  <a:noFill/>
                </a:ln>
                <a:solidFill>
                  <a:schemeClr val="bg1"/>
                </a:solidFill>
                <a:effectLst/>
                <a:uLnTx/>
                <a:uFillTx/>
                <a:latin typeface="Calibri" panose="020F0502020204030204"/>
                <a:ea typeface="+mn-ea"/>
                <a:cs typeface="+mn-cs"/>
              </a:rPr>
              <a:t> un izglītība</a:t>
            </a:r>
            <a:endParaRPr lang="lv-LV" sz="1350" b="1" i="0" u="none" strike="noStrike" kern="1200" cap="none" spc="0" normalizeH="0" baseline="0" noProof="0">
              <a:ln>
                <a:noFill/>
              </a:ln>
              <a:solidFill>
                <a:schemeClr val="bg1"/>
              </a:solidFill>
              <a:effectLst/>
              <a:uLnTx/>
              <a:uFillTx/>
              <a:latin typeface="Calibri" panose="020F0502020204030204"/>
              <a:cs typeface="Calibri"/>
            </a:endParaRPr>
          </a:p>
        </p:txBody>
      </p:sp>
      <p:pic>
        <p:nvPicPr>
          <p:cNvPr id="20" name="Graphic 19" descr="Professor female with solid fill">
            <a:extLst>
              <a:ext uri="{FF2B5EF4-FFF2-40B4-BE49-F238E27FC236}">
                <a16:creationId xmlns:a16="http://schemas.microsoft.com/office/drawing/2014/main" id="{604CC986-80BD-BD42-B0F0-79077A8551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96213" y="1177077"/>
            <a:ext cx="685800" cy="685800"/>
          </a:xfrm>
          <a:prstGeom prst="rect">
            <a:avLst/>
          </a:prstGeom>
        </p:spPr>
      </p:pic>
      <p:sp>
        <p:nvSpPr>
          <p:cNvPr id="30" name="TextBox 29">
            <a:extLst>
              <a:ext uri="{FF2B5EF4-FFF2-40B4-BE49-F238E27FC236}">
                <a16:creationId xmlns:a16="http://schemas.microsoft.com/office/drawing/2014/main" id="{FE84DFAD-E07A-8240-B8A7-33F406CE7606}"/>
              </a:ext>
            </a:extLst>
          </p:cNvPr>
          <p:cNvSpPr txBox="1"/>
          <p:nvPr/>
        </p:nvSpPr>
        <p:spPr>
          <a:xfrm>
            <a:off x="9602858" y="5285171"/>
            <a:ext cx="1734188"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LV" sz="1350" b="1" i="0" u="none" strike="noStrike" kern="1200" cap="none" spc="0" normalizeH="0" baseline="0" noProof="0">
                <a:ln>
                  <a:noFill/>
                </a:ln>
                <a:solidFill>
                  <a:prstClr val="white"/>
                </a:solidFill>
                <a:effectLst/>
                <a:uLnTx/>
                <a:uFillTx/>
                <a:latin typeface="Calibri" panose="020F0502020204030204"/>
                <a:ea typeface="+mn-ea"/>
                <a:cs typeface="+mn-cs"/>
              </a:rPr>
              <a:t>Inovācijas, IKT industrija un IKT zinātne</a:t>
            </a:r>
          </a:p>
        </p:txBody>
      </p:sp>
      <p:sp>
        <p:nvSpPr>
          <p:cNvPr id="4" name="TextBox 3">
            <a:extLst>
              <a:ext uri="{FF2B5EF4-FFF2-40B4-BE49-F238E27FC236}">
                <a16:creationId xmlns:a16="http://schemas.microsoft.com/office/drawing/2014/main" id="{7C9092AA-B00D-ADD5-2A15-CD22991F4696}"/>
              </a:ext>
            </a:extLst>
          </p:cNvPr>
          <p:cNvSpPr txBox="1"/>
          <p:nvPr/>
        </p:nvSpPr>
        <p:spPr>
          <a:xfrm>
            <a:off x="139908" y="127416"/>
            <a:ext cx="10500609" cy="147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4400" b="1">
                <a:solidFill>
                  <a:schemeClr val="bg1"/>
                </a:solidFill>
                <a:latin typeface="Calibri Light"/>
              </a:rPr>
              <a:t>Latvijas digitālās transformācijas pamatnostādnes </a:t>
            </a:r>
            <a:endParaRPr lang="lv-LV" sz="4400" b="1">
              <a:solidFill>
                <a:schemeClr val="bg1"/>
              </a:solidFill>
              <a:latin typeface="Calibri Light"/>
              <a:cs typeface="Calibri Light"/>
            </a:endParaRPr>
          </a:p>
        </p:txBody>
      </p:sp>
    </p:spTree>
    <p:extLst>
      <p:ext uri="{BB962C8B-B14F-4D97-AF65-F5344CB8AC3E}">
        <p14:creationId xmlns:p14="http://schemas.microsoft.com/office/powerpoint/2010/main" val="402609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768760E-0B1C-B04E-892C-05B0AB298DF8}"/>
              </a:ext>
            </a:extLst>
          </p:cNvPr>
          <p:cNvSpPr>
            <a:spLocks noGrp="1"/>
          </p:cNvSpPr>
          <p:nvPr>
            <p:ph type="title"/>
          </p:nvPr>
        </p:nvSpPr>
        <p:spPr>
          <a:xfrm>
            <a:off x="605222" y="300343"/>
            <a:ext cx="10972800" cy="1143000"/>
          </a:xfrm>
        </p:spPr>
        <p:txBody>
          <a:bodyPr/>
          <a:lstStyle/>
          <a:p>
            <a:pPr defTabSz="914400" eaLnBrk="1" hangingPunct="1">
              <a:lnSpc>
                <a:spcPct val="90000"/>
              </a:lnSpc>
            </a:pPr>
            <a:r>
              <a:rPr lang="lv-LV" altLang="lv-LV" sz="3200">
                <a:solidFill>
                  <a:srgbClr val="003478"/>
                </a:solidFill>
                <a:latin typeface="Calibri"/>
                <a:cs typeface="Calibri"/>
              </a:rPr>
              <a:t>Pamatnostādnēs formulētie galvenie sasniedzamie rezultāti</a:t>
            </a:r>
          </a:p>
        </p:txBody>
      </p:sp>
      <p:sp>
        <p:nvSpPr>
          <p:cNvPr id="18435" name="Slide Number Placeholder 4">
            <a:extLst>
              <a:ext uri="{FF2B5EF4-FFF2-40B4-BE49-F238E27FC236}">
                <a16:creationId xmlns:a16="http://schemas.microsoft.com/office/drawing/2014/main" id="{F8260AE4-2A2F-E040-A50C-5175EEEBD58B}"/>
              </a:ext>
            </a:extLst>
          </p:cNvPr>
          <p:cNvSpPr>
            <a:spLocks noGrp="1" noChangeArrowheads="1"/>
          </p:cNvSpPr>
          <p:nvPr>
            <p:ph type="sldNum" sz="quarter" idx="4294967295"/>
          </p:nvPr>
        </p:nvSpPr>
        <p:spPr bwMode="auto">
          <a:xfrm>
            <a:off x="11785600" y="6324600"/>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EEFA3ED-D29B-F847-A72B-4917C43992BA}" type="slidenum">
              <a:rPr lang="en-US" altLang="en-US" smtClean="0"/>
              <a:pPr/>
              <a:t>12</a:t>
            </a:fld>
            <a:endParaRPr lang="en-US" altLang="en-US"/>
          </a:p>
        </p:txBody>
      </p:sp>
      <p:pic>
        <p:nvPicPr>
          <p:cNvPr id="18479" name="Picture 19">
            <a:extLst>
              <a:ext uri="{FF2B5EF4-FFF2-40B4-BE49-F238E27FC236}">
                <a16:creationId xmlns:a16="http://schemas.microsoft.com/office/drawing/2014/main" id="{C0A8D65B-687F-6243-886B-177E7ABF2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425" y="6241139"/>
            <a:ext cx="1054531" cy="1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0" name="TextBox 9">
            <a:extLst>
              <a:ext uri="{FF2B5EF4-FFF2-40B4-BE49-F238E27FC236}">
                <a16:creationId xmlns:a16="http://schemas.microsoft.com/office/drawing/2014/main" id="{7AFD105E-9DED-354B-95C5-3AD77CE7BA39}"/>
              </a:ext>
            </a:extLst>
          </p:cNvPr>
          <p:cNvSpPr txBox="1">
            <a:spLocks noChangeArrowheads="1"/>
          </p:cNvSpPr>
          <p:nvPr/>
        </p:nvSpPr>
        <p:spPr bwMode="auto">
          <a:xfrm>
            <a:off x="5301204" y="6232525"/>
            <a:ext cx="63948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29702A"/>
                </a:solidFill>
                <a:latin typeface="Verdana" panose="020B0604030504040204" pitchFamily="34" charset="0"/>
              </a:rPr>
              <a:t>202</a:t>
            </a:r>
            <a:r>
              <a:rPr lang="lv-LV" altLang="lv-LV" sz="1200">
                <a:solidFill>
                  <a:srgbClr val="29702A"/>
                </a:solidFill>
                <a:latin typeface="Verdana" panose="020B0604030504040204" pitchFamily="34" charset="0"/>
              </a:rPr>
              <a:t>7</a:t>
            </a:r>
            <a:endParaRPr lang="en-US" altLang="lv-LV" sz="1200">
              <a:solidFill>
                <a:srgbClr val="29702A"/>
              </a:solidFill>
              <a:latin typeface="Verdana" panose="020B0604030504040204" pitchFamily="34" charset="0"/>
            </a:endParaRPr>
          </a:p>
        </p:txBody>
      </p:sp>
      <p:sp>
        <p:nvSpPr>
          <p:cNvPr id="107" name="TextBox 9">
            <a:extLst>
              <a:ext uri="{FF2B5EF4-FFF2-40B4-BE49-F238E27FC236}">
                <a16:creationId xmlns:a16="http://schemas.microsoft.com/office/drawing/2014/main" id="{BC2E180F-59DA-7B45-A97F-EC7DA7D9E392}"/>
              </a:ext>
            </a:extLst>
          </p:cNvPr>
          <p:cNvSpPr txBox="1">
            <a:spLocks noChangeArrowheads="1"/>
          </p:cNvSpPr>
          <p:nvPr/>
        </p:nvSpPr>
        <p:spPr bwMode="auto">
          <a:xfrm>
            <a:off x="6194425" y="6232525"/>
            <a:ext cx="639763" cy="184150"/>
          </a:xfrm>
          <a:prstGeom prst="rect">
            <a:avLst/>
          </a:prstGeom>
          <a:noFill/>
          <a:ln>
            <a:noFill/>
          </a:ln>
        </p:spPr>
        <p:txBody>
          <a:bodyPr lIns="0" tIns="0" rIns="0" bIns="0">
            <a:spAutoFit/>
          </a:bodyPr>
          <a:lstStyle/>
          <a:p>
            <a:pPr defTabSz="914400">
              <a:spcAft>
                <a:spcPts val="600"/>
              </a:spcAft>
              <a:defRPr/>
            </a:pPr>
            <a:r>
              <a:rPr lang="en-US"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2019</a:t>
            </a:r>
          </a:p>
        </p:txBody>
      </p:sp>
      <p:sp>
        <p:nvSpPr>
          <p:cNvPr id="18473" name="TextBox 9">
            <a:extLst>
              <a:ext uri="{FF2B5EF4-FFF2-40B4-BE49-F238E27FC236}">
                <a16:creationId xmlns:a16="http://schemas.microsoft.com/office/drawing/2014/main" id="{AD8FE605-8371-064A-9813-C8537FE3D1B7}"/>
              </a:ext>
            </a:extLst>
          </p:cNvPr>
          <p:cNvSpPr txBox="1">
            <a:spLocks noChangeArrowheads="1"/>
          </p:cNvSpPr>
          <p:nvPr/>
        </p:nvSpPr>
        <p:spPr bwMode="auto">
          <a:xfrm>
            <a:off x="923925" y="3687380"/>
            <a:ext cx="2111142" cy="7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spcAft>
                <a:spcPts val="600"/>
              </a:spcAft>
            </a:pPr>
            <a:r>
              <a:rPr lang="lv-LV" altLang="lv-LV" sz="1600">
                <a:solidFill>
                  <a:srgbClr val="003478"/>
                </a:solidFill>
                <a:latin typeface="Verdana" panose="020B0604030504040204" pitchFamily="34" charset="0"/>
              </a:rPr>
              <a:t>Personas ar vismaz pamata digitālajām prasmēm</a:t>
            </a:r>
          </a:p>
        </p:txBody>
      </p:sp>
      <p:pic>
        <p:nvPicPr>
          <p:cNvPr id="18474" name="Picture 12">
            <a:extLst>
              <a:ext uri="{FF2B5EF4-FFF2-40B4-BE49-F238E27FC236}">
                <a16:creationId xmlns:a16="http://schemas.microsoft.com/office/drawing/2014/main" id="{8247E298-0373-1F4E-ABDA-AF6A72870CF7}"/>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19335"/>
          <a:stretch/>
        </p:blipFill>
        <p:spPr bwMode="auto">
          <a:xfrm>
            <a:off x="1986275" y="2041630"/>
            <a:ext cx="558738" cy="2765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75" name="TextBox 9">
            <a:extLst>
              <a:ext uri="{FF2B5EF4-FFF2-40B4-BE49-F238E27FC236}">
                <a16:creationId xmlns:a16="http://schemas.microsoft.com/office/drawing/2014/main" id="{65445ADF-A8A5-C44A-836F-DA4168995B7D}"/>
              </a:ext>
            </a:extLst>
          </p:cNvPr>
          <p:cNvSpPr txBox="1">
            <a:spLocks noChangeArrowheads="1"/>
          </p:cNvSpPr>
          <p:nvPr/>
        </p:nvSpPr>
        <p:spPr bwMode="auto">
          <a:xfrm>
            <a:off x="2585062" y="2035550"/>
            <a:ext cx="639151" cy="1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003478"/>
                </a:solidFill>
                <a:latin typeface="Verdana" panose="020B0604030504040204" pitchFamily="34" charset="0"/>
              </a:rPr>
              <a:t>70%</a:t>
            </a:r>
          </a:p>
        </p:txBody>
      </p:sp>
      <p:sp>
        <p:nvSpPr>
          <p:cNvPr id="49" name="TextBox 9">
            <a:extLst>
              <a:ext uri="{FF2B5EF4-FFF2-40B4-BE49-F238E27FC236}">
                <a16:creationId xmlns:a16="http://schemas.microsoft.com/office/drawing/2014/main" id="{113E4B50-F8AE-3C48-9ED9-E48D270897ED}"/>
              </a:ext>
            </a:extLst>
          </p:cNvPr>
          <p:cNvSpPr txBox="1">
            <a:spLocks noChangeArrowheads="1"/>
          </p:cNvSpPr>
          <p:nvPr/>
        </p:nvSpPr>
        <p:spPr bwMode="auto">
          <a:xfrm>
            <a:off x="2359025" y="2220913"/>
            <a:ext cx="639763" cy="123111"/>
          </a:xfrm>
          <a:prstGeom prst="rect">
            <a:avLst/>
          </a:prstGeom>
          <a:noFill/>
          <a:ln>
            <a:noFill/>
          </a:ln>
        </p:spPr>
        <p:txBody>
          <a:bodyPr lIns="0" tIns="0" rIns="0" bIns="0">
            <a:spAutoFit/>
          </a:bodyPr>
          <a:lstStyle/>
          <a:p>
            <a:pPr defTabSz="914400">
              <a:spcAft>
                <a:spcPts val="600"/>
              </a:spcAft>
              <a:defRPr/>
            </a:pPr>
            <a:r>
              <a:rPr lang="en-US"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43%</a:t>
            </a:r>
          </a:p>
        </p:txBody>
      </p:sp>
      <p:cxnSp>
        <p:nvCxnSpPr>
          <p:cNvPr id="40" name="Straight Connector 39">
            <a:extLst>
              <a:ext uri="{FF2B5EF4-FFF2-40B4-BE49-F238E27FC236}">
                <a16:creationId xmlns:a16="http://schemas.microsoft.com/office/drawing/2014/main" id="{0F96E2F4-CD35-564F-9B1D-2E902E34B975}"/>
              </a:ext>
            </a:extLst>
          </p:cNvPr>
          <p:cNvCxnSpPr>
            <a:cxnSpLocks/>
          </p:cNvCxnSpPr>
          <p:nvPr/>
        </p:nvCxnSpPr>
        <p:spPr bwMode="auto">
          <a:xfrm>
            <a:off x="1979972" y="1960999"/>
            <a:ext cx="0" cy="620712"/>
          </a:xfrm>
          <a:prstGeom prst="line">
            <a:avLst/>
          </a:prstGeom>
          <a:solidFill>
            <a:srgbClr val="003478"/>
          </a:solidFill>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78" name="Picture 21">
            <a:extLst>
              <a:ext uri="{FF2B5EF4-FFF2-40B4-BE49-F238E27FC236}">
                <a16:creationId xmlns:a16="http://schemas.microsoft.com/office/drawing/2014/main" id="{95B2C233-D479-E646-B452-7BF0FB4B6A89}"/>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23442" y="2582593"/>
            <a:ext cx="926998" cy="926982"/>
          </a:xfrm>
          <a:prstGeom prst="rect">
            <a:avLst/>
          </a:prstGeom>
          <a:noFill/>
          <a:ln w="9525">
            <a:noFill/>
            <a:miter lim="800000"/>
            <a:headEnd/>
            <a:tailEnd/>
          </a:ln>
        </p:spPr>
      </p:pic>
      <p:sp>
        <p:nvSpPr>
          <p:cNvPr id="18467" name="TextBox 9">
            <a:extLst>
              <a:ext uri="{FF2B5EF4-FFF2-40B4-BE49-F238E27FC236}">
                <a16:creationId xmlns:a16="http://schemas.microsoft.com/office/drawing/2014/main" id="{0A58ED9B-F902-0F44-ABF5-2BBDB90F82CF}"/>
              </a:ext>
            </a:extLst>
          </p:cNvPr>
          <p:cNvSpPr txBox="1">
            <a:spLocks noChangeArrowheads="1"/>
          </p:cNvSpPr>
          <p:nvPr/>
        </p:nvSpPr>
        <p:spPr bwMode="auto">
          <a:xfrm>
            <a:off x="2636838" y="5075004"/>
            <a:ext cx="2111375" cy="104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r>
              <a:rPr lang="lv-LV" altLang="lv-LV" sz="1600">
                <a:solidFill>
                  <a:srgbClr val="003478"/>
                </a:solidFill>
                <a:latin typeface="Verdana" panose="020B0604030504040204" pitchFamily="34" charset="0"/>
              </a:rPr>
              <a:t>Uzņēmējdarbības digitālā intensitāte</a:t>
            </a:r>
          </a:p>
          <a:p>
            <a:pPr algn="ctr" defTabSz="914400"/>
            <a:r>
              <a:rPr lang="en-US" altLang="lv-LV" sz="1200">
                <a:solidFill>
                  <a:schemeClr val="tx1">
                    <a:lumMod val="50000"/>
                    <a:lumOff val="50000"/>
                  </a:schemeClr>
                </a:solidFill>
                <a:latin typeface="Verdana" panose="020B0604030504040204" pitchFamily="34" charset="0"/>
              </a:rPr>
              <a:t>(</a:t>
            </a:r>
            <a:r>
              <a:rPr lang="lv-LV" altLang="lv-LV" sz="1200">
                <a:solidFill>
                  <a:schemeClr val="tx1">
                    <a:lumMod val="50000"/>
                    <a:lumOff val="50000"/>
                  </a:schemeClr>
                </a:solidFill>
                <a:latin typeface="Verdana" panose="020B0604030504040204" pitchFamily="34" charset="0"/>
              </a:rPr>
              <a:t>Uzņēmumi ar augstu digitālo tehnoloģiju izmantošanas līmeni</a:t>
            </a:r>
            <a:r>
              <a:rPr lang="en-US" altLang="lv-LV" sz="1200">
                <a:solidFill>
                  <a:schemeClr val="tx1">
                    <a:lumMod val="50000"/>
                    <a:lumOff val="50000"/>
                  </a:schemeClr>
                </a:solidFill>
                <a:latin typeface="Verdana" panose="020B0604030504040204" pitchFamily="34" charset="0"/>
              </a:rPr>
              <a:t>)</a:t>
            </a:r>
          </a:p>
        </p:txBody>
      </p:sp>
      <p:sp>
        <p:nvSpPr>
          <p:cNvPr id="18468" name="TextBox 9">
            <a:extLst>
              <a:ext uri="{FF2B5EF4-FFF2-40B4-BE49-F238E27FC236}">
                <a16:creationId xmlns:a16="http://schemas.microsoft.com/office/drawing/2014/main" id="{E6A9C4C5-1C5B-134D-B817-D8FFE061CB84}"/>
              </a:ext>
            </a:extLst>
          </p:cNvPr>
          <p:cNvSpPr txBox="1">
            <a:spLocks noChangeArrowheads="1"/>
          </p:cNvSpPr>
          <p:nvPr/>
        </p:nvSpPr>
        <p:spPr bwMode="auto">
          <a:xfrm>
            <a:off x="4002367" y="3423034"/>
            <a:ext cx="639222"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003478"/>
                </a:solidFill>
                <a:latin typeface="Verdana" panose="020B0604030504040204" pitchFamily="34" charset="0"/>
              </a:rPr>
              <a:t>35%</a:t>
            </a:r>
          </a:p>
        </p:txBody>
      </p:sp>
      <p:sp>
        <p:nvSpPr>
          <p:cNvPr id="56" name="TextBox 9">
            <a:extLst>
              <a:ext uri="{FF2B5EF4-FFF2-40B4-BE49-F238E27FC236}">
                <a16:creationId xmlns:a16="http://schemas.microsoft.com/office/drawing/2014/main" id="{C253E38D-1631-BF43-9A2F-68A780B03E1E}"/>
              </a:ext>
            </a:extLst>
          </p:cNvPr>
          <p:cNvSpPr txBox="1">
            <a:spLocks noChangeArrowheads="1"/>
          </p:cNvSpPr>
          <p:nvPr/>
        </p:nvSpPr>
        <p:spPr bwMode="auto">
          <a:xfrm>
            <a:off x="3856038" y="3608388"/>
            <a:ext cx="639762" cy="123111"/>
          </a:xfrm>
          <a:prstGeom prst="rect">
            <a:avLst/>
          </a:prstGeom>
          <a:noFill/>
          <a:ln>
            <a:noFill/>
          </a:ln>
        </p:spPr>
        <p:txBody>
          <a:bodyPr lIns="0" tIns="0" rIns="0" bIns="0">
            <a:spAutoFit/>
          </a:bodyPr>
          <a:lstStyle/>
          <a:p>
            <a:pPr defTabSz="914400">
              <a:spcAft>
                <a:spcPts val="600"/>
              </a:spcAft>
              <a:defRPr/>
            </a:pPr>
            <a:r>
              <a:rPr lang="en-US"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14%</a:t>
            </a:r>
          </a:p>
        </p:txBody>
      </p:sp>
      <p:pic>
        <p:nvPicPr>
          <p:cNvPr id="18470" name="Picture 14">
            <a:extLst>
              <a:ext uri="{FF2B5EF4-FFF2-40B4-BE49-F238E27FC236}">
                <a16:creationId xmlns:a16="http://schemas.microsoft.com/office/drawing/2014/main" id="{DF07BF61-96AF-AA4D-81BE-1C7C3D970147}"/>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8453" b="20322"/>
          <a:stretch/>
        </p:blipFill>
        <p:spPr bwMode="auto">
          <a:xfrm>
            <a:off x="3692526" y="3461923"/>
            <a:ext cx="307076" cy="2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Connector 56">
            <a:extLst>
              <a:ext uri="{FF2B5EF4-FFF2-40B4-BE49-F238E27FC236}">
                <a16:creationId xmlns:a16="http://schemas.microsoft.com/office/drawing/2014/main" id="{DAFB69A8-EC81-DB4F-8230-EAFC9C55F1E3}"/>
              </a:ext>
            </a:extLst>
          </p:cNvPr>
          <p:cNvCxnSpPr>
            <a:cxnSpLocks/>
          </p:cNvCxnSpPr>
          <p:nvPr/>
        </p:nvCxnSpPr>
        <p:spPr bwMode="auto">
          <a:xfrm>
            <a:off x="3695700" y="3322638"/>
            <a:ext cx="0" cy="620712"/>
          </a:xfrm>
          <a:prstGeom prst="line">
            <a:avLst/>
          </a:prstGeom>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72" name="Picture 22">
            <a:extLst>
              <a:ext uri="{FF2B5EF4-FFF2-40B4-BE49-F238E27FC236}">
                <a16:creationId xmlns:a16="http://schemas.microsoft.com/office/drawing/2014/main" id="{E4965DCD-D76F-EC4D-8909-F999FEF6AA0A}"/>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215976" y="3937346"/>
            <a:ext cx="927100" cy="92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Picture 15">
            <a:extLst>
              <a:ext uri="{FF2B5EF4-FFF2-40B4-BE49-F238E27FC236}">
                <a16:creationId xmlns:a16="http://schemas.microsoft.com/office/drawing/2014/main" id="{315F9025-D131-9445-BA85-2E5C30B5F0CF}"/>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r="8" b="16960"/>
          <a:stretch/>
        </p:blipFill>
        <p:spPr bwMode="auto">
          <a:xfrm>
            <a:off x="5568691" y="2040509"/>
            <a:ext cx="165113" cy="2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1" name="TextBox 9">
            <a:extLst>
              <a:ext uri="{FF2B5EF4-FFF2-40B4-BE49-F238E27FC236}">
                <a16:creationId xmlns:a16="http://schemas.microsoft.com/office/drawing/2014/main" id="{69C34A3D-D02A-5E41-AC05-FE7B6618EFE2}"/>
              </a:ext>
            </a:extLst>
          </p:cNvPr>
          <p:cNvSpPr txBox="1">
            <a:spLocks noChangeArrowheads="1"/>
          </p:cNvSpPr>
          <p:nvPr/>
        </p:nvSpPr>
        <p:spPr bwMode="auto">
          <a:xfrm>
            <a:off x="4356100" y="3688097"/>
            <a:ext cx="2433638" cy="9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r>
              <a:rPr lang="lv-LV" altLang="lv-LV" sz="1600">
                <a:solidFill>
                  <a:srgbClr val="003478"/>
                </a:solidFill>
                <a:latin typeface="Verdana" panose="020B0604030504040204" pitchFamily="34" charset="0"/>
              </a:rPr>
              <a:t>Bažas par drošību, kas attur no darījumiem digitālā vidē</a:t>
            </a:r>
          </a:p>
          <a:p>
            <a:pPr algn="ctr" defTabSz="914400"/>
            <a:r>
              <a:rPr lang="en-US" altLang="lv-LV" sz="1200">
                <a:solidFill>
                  <a:schemeClr val="tx1">
                    <a:lumMod val="50000"/>
                    <a:lumOff val="50000"/>
                  </a:schemeClr>
                </a:solidFill>
                <a:latin typeface="Verdana" panose="020B0604030504040204" pitchFamily="34" charset="0"/>
              </a:rPr>
              <a:t>(</a:t>
            </a:r>
            <a:r>
              <a:rPr lang="lv-LV" altLang="lv-LV" sz="1200">
                <a:solidFill>
                  <a:schemeClr val="tx1">
                    <a:lumMod val="50000"/>
                    <a:lumOff val="50000"/>
                  </a:schemeClr>
                </a:solidFill>
                <a:latin typeface="Verdana" panose="020B0604030504040204" pitchFamily="34" charset="0"/>
              </a:rPr>
              <a:t>Interneta lietotāji</a:t>
            </a:r>
            <a:r>
              <a:rPr lang="en-US" altLang="lv-LV" sz="1200">
                <a:solidFill>
                  <a:schemeClr val="tx1">
                    <a:lumMod val="50000"/>
                    <a:lumOff val="50000"/>
                  </a:schemeClr>
                </a:solidFill>
                <a:latin typeface="Verdana" panose="020B0604030504040204" pitchFamily="34" charset="0"/>
              </a:rPr>
              <a:t>)</a:t>
            </a:r>
          </a:p>
        </p:txBody>
      </p:sp>
      <p:sp>
        <p:nvSpPr>
          <p:cNvPr id="18462" name="TextBox 9">
            <a:extLst>
              <a:ext uri="{FF2B5EF4-FFF2-40B4-BE49-F238E27FC236}">
                <a16:creationId xmlns:a16="http://schemas.microsoft.com/office/drawing/2014/main" id="{8A35EDD0-2412-6C41-B7DB-43CEADA19023}"/>
              </a:ext>
            </a:extLst>
          </p:cNvPr>
          <p:cNvSpPr txBox="1">
            <a:spLocks noChangeArrowheads="1"/>
          </p:cNvSpPr>
          <p:nvPr/>
        </p:nvSpPr>
        <p:spPr bwMode="auto">
          <a:xfrm>
            <a:off x="5687146" y="2027289"/>
            <a:ext cx="639323" cy="18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003478"/>
                </a:solidFill>
                <a:latin typeface="Verdana" panose="020B0604030504040204" pitchFamily="34" charset="0"/>
              </a:rPr>
              <a:t>5%</a:t>
            </a:r>
          </a:p>
        </p:txBody>
      </p:sp>
      <p:sp>
        <p:nvSpPr>
          <p:cNvPr id="80" name="TextBox 9">
            <a:extLst>
              <a:ext uri="{FF2B5EF4-FFF2-40B4-BE49-F238E27FC236}">
                <a16:creationId xmlns:a16="http://schemas.microsoft.com/office/drawing/2014/main" id="{DB23DBA8-184A-184D-A67E-653B1220ABCE}"/>
              </a:ext>
            </a:extLst>
          </p:cNvPr>
          <p:cNvSpPr txBox="1">
            <a:spLocks noChangeArrowheads="1"/>
          </p:cNvSpPr>
          <p:nvPr/>
        </p:nvSpPr>
        <p:spPr bwMode="auto">
          <a:xfrm>
            <a:off x="5780088" y="2209800"/>
            <a:ext cx="639762" cy="123111"/>
          </a:xfrm>
          <a:prstGeom prst="rect">
            <a:avLst/>
          </a:prstGeom>
          <a:noFill/>
          <a:ln>
            <a:noFill/>
          </a:ln>
        </p:spPr>
        <p:txBody>
          <a:bodyPr lIns="0" tIns="0" rIns="0" bIns="0">
            <a:spAutoFit/>
          </a:bodyPr>
          <a:lstStyle/>
          <a:p>
            <a:pPr defTabSz="914400">
              <a:spcAft>
                <a:spcPts val="600"/>
              </a:spcAft>
              <a:defRPr/>
            </a:pPr>
            <a:r>
              <a:rPr lang="en-US"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8%</a:t>
            </a:r>
          </a:p>
        </p:txBody>
      </p:sp>
      <p:cxnSp>
        <p:nvCxnSpPr>
          <p:cNvPr id="81" name="Straight Connector 80">
            <a:extLst>
              <a:ext uri="{FF2B5EF4-FFF2-40B4-BE49-F238E27FC236}">
                <a16:creationId xmlns:a16="http://schemas.microsoft.com/office/drawing/2014/main" id="{55092768-2B4C-6941-BA8E-885FDB4FB043}"/>
              </a:ext>
            </a:extLst>
          </p:cNvPr>
          <p:cNvCxnSpPr>
            <a:cxnSpLocks/>
          </p:cNvCxnSpPr>
          <p:nvPr/>
        </p:nvCxnSpPr>
        <p:spPr bwMode="auto">
          <a:xfrm>
            <a:off x="5567363" y="1935163"/>
            <a:ext cx="0" cy="622300"/>
          </a:xfrm>
          <a:prstGeom prst="line">
            <a:avLst/>
          </a:prstGeom>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66" name="Picture 23">
            <a:extLst>
              <a:ext uri="{FF2B5EF4-FFF2-40B4-BE49-F238E27FC236}">
                <a16:creationId xmlns:a16="http://schemas.microsoft.com/office/drawing/2014/main" id="{5C7B8120-03C5-4A4F-9C35-CDE80C8C384A}"/>
              </a:ext>
            </a:extLst>
          </p:cNvPr>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086644" y="2559627"/>
            <a:ext cx="927247" cy="9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16">
            <a:extLst>
              <a:ext uri="{FF2B5EF4-FFF2-40B4-BE49-F238E27FC236}">
                <a16:creationId xmlns:a16="http://schemas.microsoft.com/office/drawing/2014/main" id="{F20FEF6C-86B8-914B-A96A-813B300FB234}"/>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r="29199" b="26754"/>
          <a:stretch/>
        </p:blipFill>
        <p:spPr bwMode="auto">
          <a:xfrm>
            <a:off x="7356063" y="3436243"/>
            <a:ext cx="116892" cy="2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TextBox 9">
            <a:extLst>
              <a:ext uri="{FF2B5EF4-FFF2-40B4-BE49-F238E27FC236}">
                <a16:creationId xmlns:a16="http://schemas.microsoft.com/office/drawing/2014/main" id="{C284FD21-1697-F142-BE65-885FCC2DE470}"/>
              </a:ext>
            </a:extLst>
          </p:cNvPr>
          <p:cNvSpPr txBox="1">
            <a:spLocks noChangeArrowheads="1"/>
          </p:cNvSpPr>
          <p:nvPr/>
        </p:nvSpPr>
        <p:spPr bwMode="auto">
          <a:xfrm>
            <a:off x="6294438" y="5074912"/>
            <a:ext cx="2111375" cy="5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lnSpc>
                <a:spcPct val="80000"/>
              </a:lnSpc>
              <a:spcAft>
                <a:spcPts val="600"/>
              </a:spcAft>
            </a:pPr>
            <a:r>
              <a:rPr lang="lv-LV" altLang="lv-LV" sz="1600">
                <a:solidFill>
                  <a:srgbClr val="003478"/>
                </a:solidFill>
                <a:latin typeface="Verdana" panose="020B0604030504040204" pitchFamily="34" charset="0"/>
              </a:rPr>
              <a:t>Valsts IKT koplietošanas kompetences centri</a:t>
            </a:r>
            <a:endParaRPr lang="en-US" altLang="lv-LV" sz="1600">
              <a:solidFill>
                <a:srgbClr val="003478"/>
              </a:solidFill>
              <a:latin typeface="Verdana" panose="020B0604030504040204" pitchFamily="34" charset="0"/>
            </a:endParaRPr>
          </a:p>
        </p:txBody>
      </p:sp>
      <p:sp>
        <p:nvSpPr>
          <p:cNvPr id="18456" name="TextBox 9">
            <a:extLst>
              <a:ext uri="{FF2B5EF4-FFF2-40B4-BE49-F238E27FC236}">
                <a16:creationId xmlns:a16="http://schemas.microsoft.com/office/drawing/2014/main" id="{3861F17D-F6AF-7D42-8972-574B457FEE3B}"/>
              </a:ext>
            </a:extLst>
          </p:cNvPr>
          <p:cNvSpPr txBox="1">
            <a:spLocks noChangeArrowheads="1"/>
          </p:cNvSpPr>
          <p:nvPr/>
        </p:nvSpPr>
        <p:spPr bwMode="auto">
          <a:xfrm>
            <a:off x="7568206" y="3423029"/>
            <a:ext cx="639222"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lv-LV" altLang="lv-LV" sz="1200">
                <a:solidFill>
                  <a:srgbClr val="003478"/>
                </a:solidFill>
                <a:latin typeface="Verdana" panose="020B0604030504040204" pitchFamily="34" charset="0"/>
              </a:rPr>
              <a:t>6</a:t>
            </a:r>
            <a:endParaRPr lang="en-US" altLang="lv-LV" sz="1200">
              <a:solidFill>
                <a:srgbClr val="003478"/>
              </a:solidFill>
              <a:latin typeface="Verdana" panose="020B0604030504040204" pitchFamily="34" charset="0"/>
            </a:endParaRPr>
          </a:p>
        </p:txBody>
      </p:sp>
      <p:sp>
        <p:nvSpPr>
          <p:cNvPr id="88" name="TextBox 9">
            <a:extLst>
              <a:ext uri="{FF2B5EF4-FFF2-40B4-BE49-F238E27FC236}">
                <a16:creationId xmlns:a16="http://schemas.microsoft.com/office/drawing/2014/main" id="{32678590-F6D8-0747-B5AA-40C5B880CEFB}"/>
              </a:ext>
            </a:extLst>
          </p:cNvPr>
          <p:cNvSpPr txBox="1">
            <a:spLocks noChangeArrowheads="1"/>
          </p:cNvSpPr>
          <p:nvPr/>
        </p:nvSpPr>
        <p:spPr bwMode="auto">
          <a:xfrm>
            <a:off x="7448550" y="3608388"/>
            <a:ext cx="639763" cy="123111"/>
          </a:xfrm>
          <a:prstGeom prst="rect">
            <a:avLst/>
          </a:prstGeom>
          <a:noFill/>
          <a:ln>
            <a:noFill/>
          </a:ln>
        </p:spPr>
        <p:txBody>
          <a:bodyPr lIns="0" tIns="0" rIns="0" bIns="0">
            <a:spAutoFit/>
          </a:bodyPr>
          <a:lstStyle/>
          <a:p>
            <a:pPr defTabSz="914400">
              <a:spcAft>
                <a:spcPts val="600"/>
              </a:spcAft>
              <a:defRPr/>
            </a:pPr>
            <a:r>
              <a:rPr lang="lv-LV"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2</a:t>
            </a:r>
            <a:endParaRPr lang="en-US"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89" name="Straight Connector 88">
            <a:extLst>
              <a:ext uri="{FF2B5EF4-FFF2-40B4-BE49-F238E27FC236}">
                <a16:creationId xmlns:a16="http://schemas.microsoft.com/office/drawing/2014/main" id="{7863D73A-F93B-FA41-8A1D-8BB3C04EC9CE}"/>
              </a:ext>
            </a:extLst>
          </p:cNvPr>
          <p:cNvCxnSpPr>
            <a:cxnSpLocks/>
          </p:cNvCxnSpPr>
          <p:nvPr/>
        </p:nvCxnSpPr>
        <p:spPr bwMode="auto">
          <a:xfrm>
            <a:off x="7353300" y="3322638"/>
            <a:ext cx="0" cy="620712"/>
          </a:xfrm>
          <a:prstGeom prst="line">
            <a:avLst/>
          </a:prstGeom>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60" name="Picture 24">
            <a:extLst>
              <a:ext uri="{FF2B5EF4-FFF2-40B4-BE49-F238E27FC236}">
                <a16:creationId xmlns:a16="http://schemas.microsoft.com/office/drawing/2014/main" id="{E847FECA-AF61-2044-B019-C14A0EDC5C85}"/>
              </a:ext>
            </a:extLst>
          </p:cNvPr>
          <p:cNvPicPr>
            <a:picLocks noChangeAspect="1" noChangeArrowheads="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886575" y="3937314"/>
            <a:ext cx="927100" cy="9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TextBox 9">
            <a:extLst>
              <a:ext uri="{FF2B5EF4-FFF2-40B4-BE49-F238E27FC236}">
                <a16:creationId xmlns:a16="http://schemas.microsoft.com/office/drawing/2014/main" id="{342C2C23-2181-0E47-8D9E-8C61DECA0912}"/>
              </a:ext>
            </a:extLst>
          </p:cNvPr>
          <p:cNvSpPr txBox="1">
            <a:spLocks noChangeArrowheads="1"/>
          </p:cNvSpPr>
          <p:nvPr/>
        </p:nvSpPr>
        <p:spPr bwMode="auto">
          <a:xfrm>
            <a:off x="8201025" y="3687380"/>
            <a:ext cx="2111241" cy="7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lnSpc>
                <a:spcPct val="80000"/>
              </a:lnSpc>
            </a:pPr>
            <a:r>
              <a:rPr lang="lv-LV" altLang="lv-LV" sz="1600">
                <a:solidFill>
                  <a:srgbClr val="003478"/>
                </a:solidFill>
                <a:latin typeface="Verdana" panose="020B0604030504040204" pitchFamily="34" charset="0"/>
              </a:rPr>
              <a:t>Vienotais pakalpojumu centru tīkls</a:t>
            </a:r>
          </a:p>
          <a:p>
            <a:pPr algn="ctr" defTabSz="914400">
              <a:lnSpc>
                <a:spcPct val="80000"/>
              </a:lnSpc>
              <a:spcAft>
                <a:spcPts val="600"/>
              </a:spcAft>
            </a:pPr>
            <a:r>
              <a:rPr lang="lv-LV" altLang="lv-LV" sz="1200">
                <a:solidFill>
                  <a:schemeClr val="tx1">
                    <a:lumMod val="50000"/>
                    <a:lumOff val="50000"/>
                  </a:schemeClr>
                </a:solidFill>
                <a:latin typeface="Verdana" panose="020B0604030504040204" pitchFamily="34" charset="0"/>
              </a:rPr>
              <a:t>(% No teritorijas)</a:t>
            </a:r>
          </a:p>
        </p:txBody>
      </p:sp>
      <p:pic>
        <p:nvPicPr>
          <p:cNvPr id="18450" name="Picture 17">
            <a:extLst>
              <a:ext uri="{FF2B5EF4-FFF2-40B4-BE49-F238E27FC236}">
                <a16:creationId xmlns:a16="http://schemas.microsoft.com/office/drawing/2014/main" id="{B4DAE731-C8F5-3E49-9920-6FADA90DB5A2}"/>
              </a:ext>
            </a:extLst>
          </p:cNvPr>
          <p:cNvPicPr>
            <a:picLocks noChangeAspect="1" noChangeArrowheads="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t="1" b="17476"/>
          <a:stretch/>
        </p:blipFill>
        <p:spPr bwMode="auto">
          <a:xfrm>
            <a:off x="9256645" y="2049974"/>
            <a:ext cx="825448" cy="2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Box 9">
            <a:extLst>
              <a:ext uri="{FF2B5EF4-FFF2-40B4-BE49-F238E27FC236}">
                <a16:creationId xmlns:a16="http://schemas.microsoft.com/office/drawing/2014/main" id="{90C972E1-EB97-1047-9CE8-D9DD43C1561E}"/>
              </a:ext>
            </a:extLst>
          </p:cNvPr>
          <p:cNvSpPr txBox="1">
            <a:spLocks noChangeArrowheads="1"/>
          </p:cNvSpPr>
          <p:nvPr/>
        </p:nvSpPr>
        <p:spPr bwMode="auto">
          <a:xfrm>
            <a:off x="10112957" y="2035550"/>
            <a:ext cx="639181" cy="1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003478"/>
                </a:solidFill>
                <a:latin typeface="Verdana" panose="020B0604030504040204" pitchFamily="34" charset="0"/>
              </a:rPr>
              <a:t>90%</a:t>
            </a:r>
          </a:p>
        </p:txBody>
      </p:sp>
      <p:sp>
        <p:nvSpPr>
          <p:cNvPr id="96" name="TextBox 9">
            <a:extLst>
              <a:ext uri="{FF2B5EF4-FFF2-40B4-BE49-F238E27FC236}">
                <a16:creationId xmlns:a16="http://schemas.microsoft.com/office/drawing/2014/main" id="{6126A4F1-2404-5541-842C-2BEA05147684}"/>
              </a:ext>
            </a:extLst>
          </p:cNvPr>
          <p:cNvSpPr txBox="1">
            <a:spLocks noChangeArrowheads="1"/>
          </p:cNvSpPr>
          <p:nvPr/>
        </p:nvSpPr>
        <p:spPr bwMode="auto">
          <a:xfrm>
            <a:off x="9886950" y="2220913"/>
            <a:ext cx="639763" cy="123111"/>
          </a:xfrm>
          <a:prstGeom prst="rect">
            <a:avLst/>
          </a:prstGeom>
          <a:noFill/>
          <a:ln>
            <a:noFill/>
          </a:ln>
        </p:spPr>
        <p:txBody>
          <a:bodyPr lIns="0" tIns="0" rIns="0" bIns="0">
            <a:spAutoFit/>
          </a:bodyPr>
          <a:lstStyle/>
          <a:p>
            <a:pPr defTabSz="914400">
              <a:spcAft>
                <a:spcPts val="600"/>
              </a:spcAft>
              <a:defRPr/>
            </a:pPr>
            <a:r>
              <a:rPr lang="en-US"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75%</a:t>
            </a:r>
          </a:p>
        </p:txBody>
      </p:sp>
      <p:cxnSp>
        <p:nvCxnSpPr>
          <p:cNvPr id="97" name="Straight Connector 96">
            <a:extLst>
              <a:ext uri="{FF2B5EF4-FFF2-40B4-BE49-F238E27FC236}">
                <a16:creationId xmlns:a16="http://schemas.microsoft.com/office/drawing/2014/main" id="{3CCAAC71-14FC-0E4A-AA7D-7D96EA72BB7E}"/>
              </a:ext>
            </a:extLst>
          </p:cNvPr>
          <p:cNvCxnSpPr>
            <a:cxnSpLocks/>
          </p:cNvCxnSpPr>
          <p:nvPr/>
        </p:nvCxnSpPr>
        <p:spPr bwMode="auto">
          <a:xfrm>
            <a:off x="9259888" y="1935163"/>
            <a:ext cx="0" cy="620712"/>
          </a:xfrm>
          <a:prstGeom prst="line">
            <a:avLst/>
          </a:prstGeom>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54" name="Picture 30">
            <a:extLst>
              <a:ext uri="{FF2B5EF4-FFF2-40B4-BE49-F238E27FC236}">
                <a16:creationId xmlns:a16="http://schemas.microsoft.com/office/drawing/2014/main" id="{FD3A6B35-4AF0-F743-8660-3BD9D6A282C2}"/>
              </a:ext>
            </a:extLst>
          </p:cNvPr>
          <p:cNvPicPr>
            <a:picLocks noChangeAspect="1" noChangeArrowheads="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793124" y="2582593"/>
            <a:ext cx="927041" cy="9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9">
            <a:extLst>
              <a:ext uri="{FF2B5EF4-FFF2-40B4-BE49-F238E27FC236}">
                <a16:creationId xmlns:a16="http://schemas.microsoft.com/office/drawing/2014/main" id="{3A4511C3-9F23-0F49-A834-2490002922D2}"/>
              </a:ext>
            </a:extLst>
          </p:cNvPr>
          <p:cNvSpPr txBox="1">
            <a:spLocks noChangeArrowheads="1"/>
          </p:cNvSpPr>
          <p:nvPr/>
        </p:nvSpPr>
        <p:spPr bwMode="auto">
          <a:xfrm>
            <a:off x="9931400" y="5075001"/>
            <a:ext cx="2111375" cy="3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lgn="ctr" defTabSz="914400">
              <a:lnSpc>
                <a:spcPct val="80000"/>
              </a:lnSpc>
              <a:spcAft>
                <a:spcPts val="600"/>
              </a:spcAft>
            </a:pPr>
            <a:r>
              <a:rPr lang="lv-LV" altLang="lv-LV" sz="1600">
                <a:solidFill>
                  <a:srgbClr val="003478"/>
                </a:solidFill>
                <a:latin typeface="Verdana" panose="020B0604030504040204" pitchFamily="34" charset="0"/>
              </a:rPr>
              <a:t>Pilsētas ar 5G pārklājumu</a:t>
            </a:r>
          </a:p>
        </p:txBody>
      </p:sp>
      <p:sp>
        <p:nvSpPr>
          <p:cNvPr id="18444" name="TextBox 9">
            <a:extLst>
              <a:ext uri="{FF2B5EF4-FFF2-40B4-BE49-F238E27FC236}">
                <a16:creationId xmlns:a16="http://schemas.microsoft.com/office/drawing/2014/main" id="{533B50E0-F40F-7546-BE5E-A0CC8C481CE2}"/>
              </a:ext>
            </a:extLst>
          </p:cNvPr>
          <p:cNvSpPr txBox="1">
            <a:spLocks noChangeArrowheads="1"/>
          </p:cNvSpPr>
          <p:nvPr/>
        </p:nvSpPr>
        <p:spPr bwMode="auto">
          <a:xfrm>
            <a:off x="11153596" y="3423034"/>
            <a:ext cx="639222"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defTabSz="914400">
              <a:spcAft>
                <a:spcPts val="600"/>
              </a:spcAft>
            </a:pPr>
            <a:r>
              <a:rPr lang="en-US" altLang="lv-LV" sz="1200">
                <a:solidFill>
                  <a:srgbClr val="003478"/>
                </a:solidFill>
                <a:latin typeface="Verdana" panose="020B0604030504040204" pitchFamily="34" charset="0"/>
              </a:rPr>
              <a:t>4</a:t>
            </a:r>
          </a:p>
        </p:txBody>
      </p:sp>
      <p:sp>
        <p:nvSpPr>
          <p:cNvPr id="104" name="TextBox 9">
            <a:extLst>
              <a:ext uri="{FF2B5EF4-FFF2-40B4-BE49-F238E27FC236}">
                <a16:creationId xmlns:a16="http://schemas.microsoft.com/office/drawing/2014/main" id="{944F20E4-18CF-9A40-A1E3-9E55AEC1CF1F}"/>
              </a:ext>
            </a:extLst>
          </p:cNvPr>
          <p:cNvSpPr txBox="1">
            <a:spLocks noChangeArrowheads="1"/>
          </p:cNvSpPr>
          <p:nvPr/>
        </p:nvSpPr>
        <p:spPr bwMode="auto">
          <a:xfrm>
            <a:off x="11041063" y="3608388"/>
            <a:ext cx="638175" cy="123111"/>
          </a:xfrm>
          <a:prstGeom prst="rect">
            <a:avLst/>
          </a:prstGeom>
          <a:noFill/>
          <a:ln>
            <a:noFill/>
          </a:ln>
        </p:spPr>
        <p:txBody>
          <a:bodyPr lIns="0" tIns="0" rIns="0" bIns="0">
            <a:spAutoFit/>
          </a:bodyPr>
          <a:lstStyle/>
          <a:p>
            <a:pPr defTabSz="914400">
              <a:spcAft>
                <a:spcPts val="600"/>
              </a:spcAft>
              <a:defRPr/>
            </a:pPr>
            <a:r>
              <a:rPr lang="en-US"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0</a:t>
            </a:r>
          </a:p>
        </p:txBody>
      </p:sp>
      <p:cxnSp>
        <p:nvCxnSpPr>
          <p:cNvPr id="105" name="Straight Connector 104">
            <a:extLst>
              <a:ext uri="{FF2B5EF4-FFF2-40B4-BE49-F238E27FC236}">
                <a16:creationId xmlns:a16="http://schemas.microsoft.com/office/drawing/2014/main" id="{2AA87E0B-43A6-614C-94B5-622FD2E011F3}"/>
              </a:ext>
            </a:extLst>
          </p:cNvPr>
          <p:cNvCxnSpPr>
            <a:cxnSpLocks/>
          </p:cNvCxnSpPr>
          <p:nvPr/>
        </p:nvCxnSpPr>
        <p:spPr bwMode="auto">
          <a:xfrm>
            <a:off x="10990263" y="3322638"/>
            <a:ext cx="0" cy="620712"/>
          </a:xfrm>
          <a:prstGeom prst="line">
            <a:avLst/>
          </a:prstGeom>
          <a:ln>
            <a:solidFill>
              <a:srgbClr val="003478"/>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18447" name="Picture 18">
            <a:extLst>
              <a:ext uri="{FF2B5EF4-FFF2-40B4-BE49-F238E27FC236}">
                <a16:creationId xmlns:a16="http://schemas.microsoft.com/office/drawing/2014/main" id="{D305F3DD-66EB-F446-AA8D-336E76103E0E}"/>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9339" y="3434720"/>
            <a:ext cx="114300" cy="34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31">
            <a:extLst>
              <a:ext uri="{FF2B5EF4-FFF2-40B4-BE49-F238E27FC236}">
                <a16:creationId xmlns:a16="http://schemas.microsoft.com/office/drawing/2014/main" id="{CB805239-D9E7-344B-B5E7-9D50634FC9E6}"/>
              </a:ext>
            </a:extLst>
          </p:cNvPr>
          <p:cNvPicPr>
            <a:picLocks noChangeAspect="1" noChangeArrowheads="1"/>
          </p:cNvPicPr>
          <p:nvPr/>
        </p:nvPicPr>
        <p:blipFill>
          <a:blip r:embed="rId1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523537" y="3963330"/>
            <a:ext cx="927100" cy="92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D476F22-1C6F-484D-86C1-EA5463F4D80B}"/>
              </a:ext>
            </a:extLst>
          </p:cNvPr>
          <p:cNvSpPr>
            <a:spLocks noGrp="1"/>
          </p:cNvSpPr>
          <p:nvPr>
            <p:ph type="title"/>
          </p:nvPr>
        </p:nvSpPr>
        <p:spPr>
          <a:xfrm>
            <a:off x="447207" y="649392"/>
            <a:ext cx="10972800" cy="1143000"/>
          </a:xfrm>
        </p:spPr>
        <p:txBody>
          <a:bodyPr/>
          <a:lstStyle/>
          <a:p>
            <a:pPr defTabSz="914400" eaLnBrk="1" hangingPunct="1">
              <a:lnSpc>
                <a:spcPct val="90000"/>
              </a:lnSpc>
            </a:pPr>
            <a:r>
              <a:rPr lang="lv-LV" altLang="lv-LV" sz="3200">
                <a:solidFill>
                  <a:srgbClr val="003478"/>
                </a:solidFill>
                <a:latin typeface="Calibri"/>
                <a:cs typeface="Calibri"/>
              </a:rPr>
              <a:t>Pamatnostādņu īstenošanas finansējums 2021-2027 </a:t>
            </a:r>
            <a:endParaRPr lang="lv-LV" altLang="lv-LV" sz="2000" i="1">
              <a:solidFill>
                <a:schemeClr val="tx1">
                  <a:lumMod val="50000"/>
                  <a:lumOff val="50000"/>
                </a:schemeClr>
              </a:solidFill>
              <a:latin typeface="Calibri"/>
              <a:cs typeface="Calibri"/>
            </a:endParaRPr>
          </a:p>
        </p:txBody>
      </p:sp>
      <p:sp>
        <p:nvSpPr>
          <p:cNvPr id="25603" name="Slide Number Placeholder 4">
            <a:extLst>
              <a:ext uri="{FF2B5EF4-FFF2-40B4-BE49-F238E27FC236}">
                <a16:creationId xmlns:a16="http://schemas.microsoft.com/office/drawing/2014/main" id="{EEA8BEED-41CA-F949-BD3E-716927534FFB}"/>
              </a:ext>
            </a:extLst>
          </p:cNvPr>
          <p:cNvSpPr>
            <a:spLocks noGrp="1" noChangeArrowheads="1"/>
          </p:cNvSpPr>
          <p:nvPr>
            <p:ph type="sldNum" sz="quarter" idx="4294967295"/>
          </p:nvPr>
        </p:nvSpPr>
        <p:spPr bwMode="auto">
          <a:xfrm>
            <a:off x="11785600" y="6324600"/>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52FE787-35C8-E246-AB69-B79E9AA3016F}" type="slidenum">
              <a:rPr lang="en-US" altLang="en-US" smtClean="0"/>
              <a:pPr/>
              <a:t>13</a:t>
            </a:fld>
            <a:endParaRPr lang="en-US" altLang="en-US"/>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C38416A9-15D7-E443-9E1B-DD71EE28A375}"/>
                  </a:ext>
                </a:extLst>
              </p:cNvPr>
              <p:cNvGraphicFramePr/>
              <p:nvPr>
                <p:extLst>
                  <p:ext uri="{D42A27DB-BD31-4B8C-83A1-F6EECF244321}">
                    <p14:modId xmlns:p14="http://schemas.microsoft.com/office/powerpoint/2010/main" val="551588439"/>
                  </p:ext>
                </p:extLst>
              </p:nvPr>
            </p:nvGraphicFramePr>
            <p:xfrm>
              <a:off x="784519" y="1990182"/>
              <a:ext cx="10635488" cy="410748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C38416A9-15D7-E443-9E1B-DD71EE28A375}"/>
                  </a:ext>
                </a:extLst>
              </p:cNvPr>
              <p:cNvPicPr>
                <a:picLocks noGrp="1" noRot="1" noChangeAspect="1" noMove="1" noResize="1" noEditPoints="1" noAdjustHandles="1" noChangeArrowheads="1" noChangeShapeType="1"/>
              </p:cNvPicPr>
              <p:nvPr/>
            </p:nvPicPr>
            <p:blipFill>
              <a:blip r:embed="rId4"/>
              <a:stretch>
                <a:fillRect/>
              </a:stretch>
            </p:blipFill>
            <p:spPr>
              <a:xfrm>
                <a:off x="784519" y="1990182"/>
                <a:ext cx="10635488" cy="4107486"/>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7" name="TextBox 7"/>
          <p:cNvSpPr txBox="1"/>
          <p:nvPr/>
        </p:nvSpPr>
        <p:spPr>
          <a:xfrm>
            <a:off x="982121" y="2729162"/>
            <a:ext cx="9872915" cy="2950616"/>
          </a:xfrm>
          <a:prstGeom prst="rect">
            <a:avLst/>
          </a:prstGeom>
        </p:spPr>
        <p:txBody>
          <a:bodyPr wrap="square" lIns="0" tIns="0" rIns="0" bIns="0" rtlCol="0" anchor="t">
            <a:spAutoFit/>
          </a:bodyPr>
          <a:lstStyle/>
          <a:p>
            <a:pPr algn="ctr" defTabSz="609630">
              <a:lnSpc>
                <a:spcPts val="7934"/>
              </a:lnSpc>
              <a:spcBef>
                <a:spcPct val="0"/>
              </a:spcBef>
            </a:pPr>
            <a:r>
              <a:rPr lang="lv-LV" sz="5667">
                <a:solidFill>
                  <a:srgbClr val="FFFFFF"/>
                </a:solidFill>
                <a:latin typeface="Myriad Pro 1"/>
              </a:rPr>
              <a:t>Atjaunošanas un noturības mehānisma Latvijas plāna digitālā komponente</a:t>
            </a:r>
          </a:p>
        </p:txBody>
      </p:sp>
    </p:spTree>
    <p:extLst>
      <p:ext uri="{BB962C8B-B14F-4D97-AF65-F5344CB8AC3E}">
        <p14:creationId xmlns:p14="http://schemas.microsoft.com/office/powerpoint/2010/main" val="159115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D015-9EC8-044C-A64B-53F20B55245B}"/>
              </a:ext>
            </a:extLst>
          </p:cNvPr>
          <p:cNvSpPr>
            <a:spLocks noGrp="1"/>
          </p:cNvSpPr>
          <p:nvPr>
            <p:ph type="title"/>
          </p:nvPr>
        </p:nvSpPr>
        <p:spPr>
          <a:xfrm>
            <a:off x="834452" y="711851"/>
            <a:ext cx="10185818" cy="1143000"/>
          </a:xfrm>
        </p:spPr>
        <p:txBody>
          <a:bodyPr/>
          <a:lstStyle/>
          <a:p>
            <a:pPr defTabSz="914400" eaLnBrk="1" hangingPunct="1">
              <a:lnSpc>
                <a:spcPct val="90000"/>
              </a:lnSpc>
            </a:pPr>
            <a:r>
              <a:rPr lang="en-LV" sz="3200">
                <a:solidFill>
                  <a:srgbClr val="003478"/>
                </a:solidFill>
                <a:latin typeface="Calibri"/>
                <a:cs typeface="Calibri"/>
              </a:rPr>
              <a:t>Atjaunošanas un noturības mehānisma Latvijas plāna digitālā komponente</a:t>
            </a:r>
            <a:endParaRPr lang="en-LV" sz="3200">
              <a:solidFill>
                <a:srgbClr val="003478"/>
              </a:solidFill>
              <a:latin typeface="Calibri" panose="020F0502020204030204" pitchFamily="34" charset="0"/>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D9A92F9A-2044-1246-BC09-C55A81F31D65}"/>
              </a:ext>
            </a:extLst>
          </p:cNvPr>
          <p:cNvGraphicFramePr>
            <a:graphicFrameLocks noGrp="1"/>
          </p:cNvGraphicFramePr>
          <p:nvPr>
            <p:ph idx="1"/>
            <p:extLst>
              <p:ext uri="{D42A27DB-BD31-4B8C-83A1-F6EECF244321}">
                <p14:modId xmlns:p14="http://schemas.microsoft.com/office/powerpoint/2010/main" val="959514716"/>
              </p:ext>
            </p:extLst>
          </p:nvPr>
        </p:nvGraphicFramePr>
        <p:xfrm>
          <a:off x="2301396" y="3220005"/>
          <a:ext cx="8013453" cy="3748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C6F31B0D-8E20-894A-9F03-7B960F81E2E6}"/>
              </a:ext>
            </a:extLst>
          </p:cNvPr>
          <p:cNvSpPr>
            <a:spLocks noGrp="1"/>
          </p:cNvSpPr>
          <p:nvPr>
            <p:ph type="sldNum" sz="quarter" idx="4294967295"/>
          </p:nvPr>
        </p:nvSpPr>
        <p:spPr>
          <a:xfrm>
            <a:off x="11785600" y="6324600"/>
            <a:ext cx="406400" cy="3048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C32C3-3E69-460B-8238-69DA2EB6D347}" type="slidenum">
              <a:rPr kumimoji="0" lang="en-US" altLang="en-US" sz="10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14" name="Graphic 13" descr="Chemicals with solid fill">
            <a:extLst>
              <a:ext uri="{FF2B5EF4-FFF2-40B4-BE49-F238E27FC236}">
                <a16:creationId xmlns:a16="http://schemas.microsoft.com/office/drawing/2014/main" id="{7350EE71-E7BC-004C-9D58-E8C3D5CE64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3185" y="2669413"/>
            <a:ext cx="914400" cy="914400"/>
          </a:xfrm>
          <a:prstGeom prst="rect">
            <a:avLst/>
          </a:prstGeom>
        </p:spPr>
      </p:pic>
      <p:pic>
        <p:nvPicPr>
          <p:cNvPr id="16" name="Graphic 15" descr="Intelligence artificielle with solid fill">
            <a:extLst>
              <a:ext uri="{FF2B5EF4-FFF2-40B4-BE49-F238E27FC236}">
                <a16:creationId xmlns:a16="http://schemas.microsoft.com/office/drawing/2014/main" id="{FAFF82C8-B1D4-664C-8C1F-280C95428E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39241" y="2674454"/>
            <a:ext cx="914400" cy="914400"/>
          </a:xfrm>
          <a:prstGeom prst="rect">
            <a:avLst/>
          </a:prstGeom>
        </p:spPr>
      </p:pic>
      <p:pic>
        <p:nvPicPr>
          <p:cNvPr id="20" name="Graphic 19" descr="Aktenkoffer with solid fill">
            <a:extLst>
              <a:ext uri="{FF2B5EF4-FFF2-40B4-BE49-F238E27FC236}">
                <a16:creationId xmlns:a16="http://schemas.microsoft.com/office/drawing/2014/main" id="{7508D6BE-DD5D-054F-996C-5B85E714E2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6458" y="2674454"/>
            <a:ext cx="914400" cy="914400"/>
          </a:xfrm>
          <a:prstGeom prst="rect">
            <a:avLst/>
          </a:prstGeom>
        </p:spPr>
      </p:pic>
      <p:pic>
        <p:nvPicPr>
          <p:cNvPr id="22" name="Graphic 21" descr="Cell Tower with solid fill">
            <a:extLst>
              <a:ext uri="{FF2B5EF4-FFF2-40B4-BE49-F238E27FC236}">
                <a16:creationId xmlns:a16="http://schemas.microsoft.com/office/drawing/2014/main" id="{0D792C38-4E9A-9041-B982-CC044443AA8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77465" y="2675362"/>
            <a:ext cx="914400" cy="914400"/>
          </a:xfrm>
          <a:prstGeom prst="rect">
            <a:avLst/>
          </a:prstGeom>
        </p:spPr>
      </p:pic>
    </p:spTree>
    <p:extLst>
      <p:ext uri="{BB962C8B-B14F-4D97-AF65-F5344CB8AC3E}">
        <p14:creationId xmlns:p14="http://schemas.microsoft.com/office/powerpoint/2010/main" val="144956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C25E-0D4F-4C84-9880-39F1E33BEEA6}"/>
              </a:ext>
            </a:extLst>
          </p:cNvPr>
          <p:cNvSpPr>
            <a:spLocks noGrp="1"/>
          </p:cNvSpPr>
          <p:nvPr>
            <p:ph type="title"/>
          </p:nvPr>
        </p:nvSpPr>
        <p:spPr>
          <a:xfrm>
            <a:off x="152400" y="384079"/>
            <a:ext cx="11887200" cy="746832"/>
          </a:xfrm>
        </p:spPr>
        <p:txBody>
          <a:bodyPr>
            <a:noAutofit/>
          </a:bodyPr>
          <a:lstStyle/>
          <a:p>
            <a:pPr algn="ctr"/>
            <a:r>
              <a:rPr lang="lv-LV" sz="3200" b="1">
                <a:solidFill>
                  <a:srgbClr val="003478"/>
                </a:solidFill>
                <a:latin typeface="Calibri"/>
                <a:cs typeface="Calibri"/>
              </a:rPr>
              <a:t>ANM 2. komponentes “Digitālā transformācija” investīcijas</a:t>
            </a:r>
          </a:p>
        </p:txBody>
      </p:sp>
      <p:graphicFrame>
        <p:nvGraphicFramePr>
          <p:cNvPr id="6" name="Table 5">
            <a:extLst>
              <a:ext uri="{FF2B5EF4-FFF2-40B4-BE49-F238E27FC236}">
                <a16:creationId xmlns:a16="http://schemas.microsoft.com/office/drawing/2014/main" id="{50221F9E-0858-4DB5-9FBA-BF3349A82438}"/>
              </a:ext>
            </a:extLst>
          </p:cNvPr>
          <p:cNvGraphicFramePr>
            <a:graphicFrameLocks noGrp="1"/>
          </p:cNvGraphicFramePr>
          <p:nvPr>
            <p:extLst>
              <p:ext uri="{D42A27DB-BD31-4B8C-83A1-F6EECF244321}">
                <p14:modId xmlns:p14="http://schemas.microsoft.com/office/powerpoint/2010/main" val="3465330355"/>
              </p:ext>
            </p:extLst>
          </p:nvPr>
        </p:nvGraphicFramePr>
        <p:xfrm>
          <a:off x="1101642" y="1203714"/>
          <a:ext cx="10275483" cy="5544680"/>
        </p:xfrm>
        <a:graphic>
          <a:graphicData uri="http://schemas.openxmlformats.org/drawingml/2006/table">
            <a:tbl>
              <a:tblPr firstRow="1" firstCol="1" bandRow="1">
                <a:tableStyleId>{5C22544A-7EE6-4342-B048-85BDC9FD1C3A}</a:tableStyleId>
              </a:tblPr>
              <a:tblGrid>
                <a:gridCol w="1539706">
                  <a:extLst>
                    <a:ext uri="{9D8B030D-6E8A-4147-A177-3AD203B41FA5}">
                      <a16:colId xmlns:a16="http://schemas.microsoft.com/office/drawing/2014/main" val="515136797"/>
                    </a:ext>
                  </a:extLst>
                </a:gridCol>
                <a:gridCol w="7477760">
                  <a:extLst>
                    <a:ext uri="{9D8B030D-6E8A-4147-A177-3AD203B41FA5}">
                      <a16:colId xmlns:a16="http://schemas.microsoft.com/office/drawing/2014/main" val="285400331"/>
                    </a:ext>
                  </a:extLst>
                </a:gridCol>
                <a:gridCol w="1258017">
                  <a:extLst>
                    <a:ext uri="{9D8B030D-6E8A-4147-A177-3AD203B41FA5}">
                      <a16:colId xmlns:a16="http://schemas.microsoft.com/office/drawing/2014/main" val="2275595171"/>
                    </a:ext>
                  </a:extLst>
                </a:gridCol>
              </a:tblGrid>
              <a:tr h="255620">
                <a:tc>
                  <a:txBody>
                    <a:bodyPr/>
                    <a:lstStyle/>
                    <a:p>
                      <a:r>
                        <a:rPr lang="lv-LV" sz="1600">
                          <a:effectLst/>
                        </a:rPr>
                        <a:t>REF.  VIRZIENS</a:t>
                      </a:r>
                      <a:endParaRPr lang="lv-LV" sz="1600">
                        <a:effectLst/>
                        <a:latin typeface="Calibri" panose="020F0502020204030204" pitchFamily="34" charset="0"/>
                        <a:ea typeface="Calibri" panose="020F0502020204030204" pitchFamily="34" charset="0"/>
                      </a:endParaRPr>
                    </a:p>
                  </a:txBody>
                  <a:tcPr marL="54798" marR="54798" marT="0" marB="0" anchor="b"/>
                </a:tc>
                <a:tc>
                  <a:txBody>
                    <a:bodyPr/>
                    <a:lstStyle/>
                    <a:p>
                      <a:pPr algn="ctr"/>
                      <a:r>
                        <a:rPr lang="lv-LV" sz="1600">
                          <a:effectLst/>
                        </a:rPr>
                        <a:t>INVESTĪCIJAS</a:t>
                      </a:r>
                      <a:endParaRPr lang="lv-LV" sz="1600">
                        <a:effectLst/>
                        <a:latin typeface="Calibri" panose="020F0502020204030204" pitchFamily="34" charset="0"/>
                        <a:ea typeface="Calibri" panose="020F0502020204030204" pitchFamily="34" charset="0"/>
                      </a:endParaRPr>
                    </a:p>
                  </a:txBody>
                  <a:tcPr marL="54798" marR="54798" marT="0" marB="0" anchor="b"/>
                </a:tc>
                <a:tc>
                  <a:txBody>
                    <a:bodyPr/>
                    <a:lstStyle/>
                    <a:p>
                      <a:pPr algn="ctr"/>
                      <a:r>
                        <a:rPr lang="lv-LV" sz="1600">
                          <a:effectLst/>
                        </a:rPr>
                        <a:t>ATBILD.</a:t>
                      </a:r>
                    </a:p>
                  </a:txBody>
                  <a:tcPr marL="54798" marR="54798" marT="0" marB="0" anchor="b"/>
                </a:tc>
                <a:extLst>
                  <a:ext uri="{0D108BD9-81ED-4DB2-BD59-A6C34878D82A}">
                    <a16:rowId xmlns:a16="http://schemas.microsoft.com/office/drawing/2014/main" val="1256236687"/>
                  </a:ext>
                </a:extLst>
              </a:tr>
              <a:tr h="267900">
                <a:tc rowSpan="4">
                  <a:txBody>
                    <a:bodyPr/>
                    <a:lstStyle/>
                    <a:p>
                      <a:pPr algn="ctr"/>
                      <a:r>
                        <a:rPr lang="lv-LV" sz="1600" b="1">
                          <a:effectLst/>
                        </a:rPr>
                        <a:t>Pārvaldes digitālā transformācija </a:t>
                      </a:r>
                      <a:r>
                        <a:rPr lang="lv-LV" sz="1600" b="0">
                          <a:effectLst/>
                        </a:rPr>
                        <a:t>VARAM</a:t>
                      </a:r>
                      <a:endParaRPr lang="lv-LV" sz="1600" b="0">
                        <a:effectLst/>
                        <a:latin typeface="Calibri" panose="020F0502020204030204" pitchFamily="34" charset="0"/>
                        <a:ea typeface="Calibri" panose="020F0502020204030204" pitchFamily="34" charset="0"/>
                      </a:endParaRPr>
                    </a:p>
                  </a:txBody>
                  <a:tcPr marL="54798" marR="54798" marT="0" marB="0" anchor="b"/>
                </a:tc>
                <a:tc>
                  <a:txBody>
                    <a:bodyPr/>
                    <a:lstStyle/>
                    <a:p>
                      <a:r>
                        <a:rPr lang="lv-LV" sz="1400">
                          <a:effectLst/>
                        </a:rPr>
                        <a:t>2.1.1.1.i. Pārvaldes modernizācija un pakalpojumu digitālā transformācija</a:t>
                      </a:r>
                      <a:endParaRPr lang="lv-LV" sz="1400">
                        <a:effectLst/>
                        <a:latin typeface="Calibri" panose="020F0502020204030204" pitchFamily="34" charset="0"/>
                        <a:ea typeface="Calibri" panose="020F0502020204030204" pitchFamily="34" charset="0"/>
                      </a:endParaRPr>
                    </a:p>
                  </a:txBody>
                  <a:tcPr marL="54798" marR="54798" marT="0" marB="0"/>
                </a:tc>
                <a:tc rowSpan="4">
                  <a:txBody>
                    <a:bodyPr/>
                    <a:lstStyle/>
                    <a:p>
                      <a:pPr algn="ctr"/>
                      <a:r>
                        <a:rPr lang="lv-LV" sz="2000" b="1">
                          <a:effectLst/>
                        </a:rPr>
                        <a:t>VARAM</a:t>
                      </a:r>
                    </a:p>
                    <a:p>
                      <a:pPr algn="ctr"/>
                      <a:endParaRPr lang="lv-LV" sz="2000" b="1">
                        <a:effectLst/>
                      </a:endParaRPr>
                    </a:p>
                    <a:p>
                      <a:pPr algn="ctr"/>
                      <a:endParaRPr lang="lv-LV" sz="2000" b="1">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283378715"/>
                  </a:ext>
                </a:extLst>
              </a:tr>
              <a:tr h="142068">
                <a:tc vMerge="1">
                  <a:txBody>
                    <a:bodyPr/>
                    <a:lstStyle/>
                    <a:p>
                      <a:endParaRPr lang="lv-LV"/>
                    </a:p>
                  </a:txBody>
                  <a:tcPr/>
                </a:tc>
                <a:tc>
                  <a:txBody>
                    <a:bodyPr/>
                    <a:lstStyle/>
                    <a:p>
                      <a:r>
                        <a:rPr lang="lv-LV" sz="1400">
                          <a:effectLst/>
                        </a:rPr>
                        <a:t>2.1.2.1.i. Pārvaldes centralizētās platformas un sistēmas</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1734955152"/>
                  </a:ext>
                </a:extLst>
              </a:tr>
              <a:tr h="142068">
                <a:tc vMerge="1">
                  <a:txBody>
                    <a:bodyPr/>
                    <a:lstStyle/>
                    <a:p>
                      <a:endParaRPr lang="lv-LV"/>
                    </a:p>
                  </a:txBody>
                  <a:tcPr/>
                </a:tc>
                <a:tc>
                  <a:txBody>
                    <a:bodyPr/>
                    <a:lstStyle/>
                    <a:p>
                      <a:r>
                        <a:rPr lang="lv-LV" sz="1400">
                          <a:effectLst/>
                        </a:rPr>
                        <a:t>2.1.2.2.i. Latvijas nacionālais </a:t>
                      </a:r>
                      <a:r>
                        <a:rPr lang="lv-LV" sz="1400" err="1">
                          <a:effectLst/>
                        </a:rPr>
                        <a:t>federētais</a:t>
                      </a:r>
                      <a:r>
                        <a:rPr lang="lv-LV" sz="1400">
                          <a:effectLst/>
                        </a:rPr>
                        <a:t> mākonis</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3614635163"/>
                  </a:ext>
                </a:extLst>
              </a:tr>
              <a:tr h="142068">
                <a:tc vMerge="1">
                  <a:txBody>
                    <a:bodyPr/>
                    <a:lstStyle/>
                    <a:p>
                      <a:endParaRPr lang="lv-LV"/>
                    </a:p>
                  </a:txBody>
                  <a:tcPr/>
                </a:tc>
                <a:tc>
                  <a:txBody>
                    <a:bodyPr/>
                    <a:lstStyle/>
                    <a:p>
                      <a:r>
                        <a:rPr lang="lv-LV" sz="1400">
                          <a:effectLst/>
                        </a:rPr>
                        <a:t>2.1.3.1.i. Datu pieejamība, koplietošana un analītika</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198301847"/>
                  </a:ext>
                </a:extLst>
              </a:tr>
              <a:tr h="0">
                <a:tc gridSpan="3">
                  <a:txBody>
                    <a:bodyPr/>
                    <a:lstStyle/>
                    <a:p>
                      <a:pPr algn="ctr"/>
                      <a:endParaRPr lang="lv-LV" sz="1400" b="0">
                        <a:effectLst/>
                        <a:latin typeface="Calibri" panose="020F0502020204030204" pitchFamily="34" charset="0"/>
                        <a:ea typeface="Calibri" panose="020F0502020204030204" pitchFamily="34" charset="0"/>
                      </a:endParaRPr>
                    </a:p>
                  </a:txBody>
                  <a:tcPr marL="54798" marR="54798" marT="0" marB="0" anchor="b"/>
                </a:tc>
                <a:tc hMerge="1">
                  <a:txBody>
                    <a:bodyPr/>
                    <a:lstStyle/>
                    <a:p>
                      <a:endParaRPr lang="lv-LV" sz="1600">
                        <a:effectLst/>
                        <a:latin typeface="Calibri" panose="020F0502020204030204" pitchFamily="34" charset="0"/>
                        <a:ea typeface="Calibri" panose="020F0502020204030204" pitchFamily="34" charset="0"/>
                      </a:endParaRPr>
                    </a:p>
                  </a:txBody>
                  <a:tcPr marL="54798" marR="54798" marT="0" marB="0">
                    <a:noFill/>
                  </a:tcPr>
                </a:tc>
                <a:tc hMerge="1">
                  <a:txBody>
                    <a:bodyPr/>
                    <a:lstStyle/>
                    <a:p>
                      <a:pPr algn="ctr"/>
                      <a:endParaRPr lang="lv-LV" sz="2000" b="1">
                        <a:effectLst/>
                        <a:latin typeface="Calibri" panose="020F0502020204030204" pitchFamily="34" charset="0"/>
                        <a:ea typeface="Calibri" panose="020F0502020204030204" pitchFamily="34" charset="0"/>
                      </a:endParaRPr>
                    </a:p>
                  </a:txBody>
                  <a:tcPr marL="54798" marR="54798" marT="0" marB="0" anchor="b">
                    <a:noFill/>
                  </a:tcPr>
                </a:tc>
                <a:extLst>
                  <a:ext uri="{0D108BD9-81ED-4DB2-BD59-A6C34878D82A}">
                    <a16:rowId xmlns:a16="http://schemas.microsoft.com/office/drawing/2014/main" val="696915770"/>
                  </a:ext>
                </a:extLst>
              </a:tr>
              <a:tr h="267900">
                <a:tc rowSpan="5">
                  <a:txBody>
                    <a:bodyPr/>
                    <a:lstStyle/>
                    <a:p>
                      <a:pPr algn="ctr"/>
                      <a:r>
                        <a:rPr lang="lv-LV" sz="1600">
                          <a:effectLst/>
                        </a:rPr>
                        <a:t>Komersantu </a:t>
                      </a:r>
                      <a:r>
                        <a:rPr lang="lv-LV" sz="1600" err="1">
                          <a:effectLst/>
                        </a:rPr>
                        <a:t>digitalizācija</a:t>
                      </a:r>
                      <a:endParaRPr lang="lv-LV" sz="1600">
                        <a:effectLst/>
                      </a:endParaRPr>
                    </a:p>
                    <a:p>
                      <a:pPr algn="ctr"/>
                      <a:r>
                        <a:rPr lang="lv-LV" sz="1600" b="0">
                          <a:effectLst/>
                        </a:rPr>
                        <a:t>EM</a:t>
                      </a:r>
                    </a:p>
                    <a:p>
                      <a:pPr algn="ctr"/>
                      <a:endParaRPr lang="lv-LV" sz="1600" b="0">
                        <a:effectLst/>
                        <a:latin typeface="Calibri" panose="020F0502020204030204" pitchFamily="34" charset="0"/>
                        <a:ea typeface="Calibri" panose="020F0502020204030204" pitchFamily="34" charset="0"/>
                      </a:endParaRPr>
                    </a:p>
                  </a:txBody>
                  <a:tcPr marL="54798" marR="54798" marT="0" marB="0" anchor="b"/>
                </a:tc>
                <a:tc>
                  <a:txBody>
                    <a:bodyPr/>
                    <a:lstStyle/>
                    <a:p>
                      <a:r>
                        <a:rPr lang="lv-LV" sz="1400">
                          <a:effectLst/>
                        </a:rPr>
                        <a:t>2.2.1.1.i. Atbalsts Digitālo inovāciju centru un reģionālo kontaktpunktu izveidei </a:t>
                      </a:r>
                      <a:endParaRPr lang="lv-LV" sz="1400">
                        <a:effectLst/>
                        <a:latin typeface="Calibri" panose="020F0502020204030204" pitchFamily="34" charset="0"/>
                        <a:ea typeface="Calibri" panose="020F0502020204030204" pitchFamily="34" charset="0"/>
                      </a:endParaRPr>
                    </a:p>
                  </a:txBody>
                  <a:tcPr marL="54798" marR="54798" marT="0" marB="0"/>
                </a:tc>
                <a:tc rowSpan="5">
                  <a:txBody>
                    <a:bodyPr/>
                    <a:lstStyle/>
                    <a:p>
                      <a:pPr algn="ctr"/>
                      <a:r>
                        <a:rPr lang="lv-LV" sz="2000" b="1">
                          <a:effectLst/>
                        </a:rPr>
                        <a:t>EM</a:t>
                      </a:r>
                    </a:p>
                    <a:p>
                      <a:pPr algn="ctr"/>
                      <a:endParaRPr lang="lv-LV" sz="2000" b="1">
                        <a:effectLst/>
                      </a:endParaRPr>
                    </a:p>
                    <a:p>
                      <a:pPr algn="ctr"/>
                      <a:endParaRPr lang="lv-LV" sz="2000" b="1">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825166179"/>
                  </a:ext>
                </a:extLst>
              </a:tr>
              <a:tr h="142068">
                <a:tc vMerge="1">
                  <a:txBody>
                    <a:bodyPr/>
                    <a:lstStyle/>
                    <a:p>
                      <a:endParaRPr lang="lv-LV"/>
                    </a:p>
                  </a:txBody>
                  <a:tcPr/>
                </a:tc>
                <a:tc>
                  <a:txBody>
                    <a:bodyPr/>
                    <a:lstStyle/>
                    <a:p>
                      <a:r>
                        <a:rPr lang="lv-LV" sz="1400">
                          <a:effectLst/>
                        </a:rPr>
                        <a:t>2.2.1.2.i. Atbalsts procesu </a:t>
                      </a:r>
                      <a:r>
                        <a:rPr lang="lv-LV" sz="1400" err="1">
                          <a:effectLst/>
                        </a:rPr>
                        <a:t>digitalizācijai</a:t>
                      </a:r>
                      <a:r>
                        <a:rPr lang="lv-LV" sz="1400">
                          <a:effectLst/>
                        </a:rPr>
                        <a:t> komercdarbībā</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3664984879"/>
                  </a:ext>
                </a:extLst>
              </a:tr>
              <a:tr h="267900">
                <a:tc vMerge="1">
                  <a:txBody>
                    <a:bodyPr/>
                    <a:lstStyle/>
                    <a:p>
                      <a:endParaRPr lang="lv-LV"/>
                    </a:p>
                  </a:txBody>
                  <a:tcPr/>
                </a:tc>
                <a:tc>
                  <a:txBody>
                    <a:bodyPr/>
                    <a:lstStyle/>
                    <a:p>
                      <a:r>
                        <a:rPr lang="lv-LV" sz="1400">
                          <a:effectLst/>
                        </a:rPr>
                        <a:t>2.2.1.3.i. Atbalsts jaunu produktu un pakalpojumu ieviešanai uzņēmējdarbībā</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3176022333"/>
                  </a:ext>
                </a:extLst>
              </a:tr>
              <a:tr h="267900">
                <a:tc vMerge="1">
                  <a:txBody>
                    <a:bodyPr/>
                    <a:lstStyle/>
                    <a:p>
                      <a:endParaRPr lang="lv-LV"/>
                    </a:p>
                  </a:txBody>
                  <a:tcPr/>
                </a:tc>
                <a:tc>
                  <a:txBody>
                    <a:bodyPr/>
                    <a:lstStyle/>
                    <a:p>
                      <a:r>
                        <a:rPr lang="lv-LV" sz="1400">
                          <a:effectLst/>
                        </a:rPr>
                        <a:t>2.2.1.4.i. Finanšu instrumenti komersantu digitālās transformācijas veicināšanai</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4209466045"/>
                  </a:ext>
                </a:extLst>
              </a:tr>
              <a:tr h="267900">
                <a:tc vMerge="1">
                  <a:txBody>
                    <a:bodyPr/>
                    <a:lstStyle/>
                    <a:p>
                      <a:endParaRPr lang="lv-LV"/>
                    </a:p>
                  </a:txBody>
                  <a:tcPr/>
                </a:tc>
                <a:tc>
                  <a:txBody>
                    <a:bodyPr/>
                    <a:lstStyle/>
                    <a:p>
                      <a:r>
                        <a:rPr lang="lv-LV" sz="1400">
                          <a:effectLst/>
                        </a:rPr>
                        <a:t>2.2.1.5.i. Mediju nozares uzņēmumu digitālās transformācijas veicināšana</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1453484920"/>
                  </a:ext>
                </a:extLst>
              </a:tr>
              <a:tr h="49460">
                <a:tc gridSpan="3">
                  <a:txBody>
                    <a:bodyPr/>
                    <a:lstStyle/>
                    <a:p>
                      <a:pPr algn="ctr"/>
                      <a:endParaRPr lang="lv-LV" sz="1400" b="0">
                        <a:effectLst/>
                        <a:latin typeface="Calibri" panose="020F0502020204030204" pitchFamily="34" charset="0"/>
                        <a:ea typeface="Calibri" panose="020F0502020204030204" pitchFamily="34" charset="0"/>
                      </a:endParaRPr>
                    </a:p>
                  </a:txBody>
                  <a:tcPr marL="54798" marR="54798" marT="0" marB="0" anchor="b"/>
                </a:tc>
                <a:tc hMerge="1">
                  <a:txBody>
                    <a:bodyPr/>
                    <a:lstStyle/>
                    <a:p>
                      <a:endParaRPr lang="lv-LV" sz="1600">
                        <a:effectLst/>
                        <a:latin typeface="Calibri" panose="020F0502020204030204" pitchFamily="34" charset="0"/>
                        <a:ea typeface="Calibri" panose="020F0502020204030204" pitchFamily="34" charset="0"/>
                      </a:endParaRPr>
                    </a:p>
                  </a:txBody>
                  <a:tcPr marL="54798" marR="54798" marT="0" marB="0">
                    <a:noFill/>
                  </a:tcPr>
                </a:tc>
                <a:tc hMerge="1">
                  <a:txBody>
                    <a:bodyPr/>
                    <a:lstStyle/>
                    <a:p>
                      <a:pPr algn="ctr"/>
                      <a:endParaRPr lang="lv-LV" sz="2000" b="1">
                        <a:effectLst/>
                        <a:latin typeface="Calibri" panose="020F0502020204030204" pitchFamily="34" charset="0"/>
                        <a:ea typeface="Calibri" panose="020F0502020204030204" pitchFamily="34" charset="0"/>
                      </a:endParaRPr>
                    </a:p>
                  </a:txBody>
                  <a:tcPr marL="54798" marR="54798" marT="0" marB="0" anchor="b">
                    <a:noFill/>
                  </a:tcPr>
                </a:tc>
                <a:extLst>
                  <a:ext uri="{0D108BD9-81ED-4DB2-BD59-A6C34878D82A}">
                    <a16:rowId xmlns:a16="http://schemas.microsoft.com/office/drawing/2014/main" val="336895098"/>
                  </a:ext>
                </a:extLst>
              </a:tr>
              <a:tr h="142068">
                <a:tc rowSpan="7">
                  <a:txBody>
                    <a:bodyPr/>
                    <a:lstStyle/>
                    <a:p>
                      <a:pPr algn="ctr"/>
                      <a:r>
                        <a:rPr lang="lv-LV" sz="1600">
                          <a:effectLst/>
                        </a:rPr>
                        <a:t>Digitālās prasmes</a:t>
                      </a:r>
                    </a:p>
                    <a:p>
                      <a:pPr algn="ctr"/>
                      <a:r>
                        <a:rPr lang="lv-LV" sz="1600" b="0">
                          <a:effectLst/>
                        </a:rPr>
                        <a:t>IZM</a:t>
                      </a:r>
                    </a:p>
                    <a:p>
                      <a:pPr algn="ctr"/>
                      <a:endParaRPr lang="lv-LV" sz="1400">
                        <a:effectLst/>
                      </a:endParaRPr>
                    </a:p>
                    <a:p>
                      <a:pPr algn="ctr"/>
                      <a:endParaRPr lang="lv-LV" sz="1400">
                        <a:effectLst/>
                        <a:latin typeface="Calibri" panose="020F0502020204030204" pitchFamily="34" charset="0"/>
                        <a:ea typeface="Calibri" panose="020F0502020204030204" pitchFamily="34" charset="0"/>
                      </a:endParaRPr>
                    </a:p>
                  </a:txBody>
                  <a:tcPr marL="54798" marR="54798" marT="0" marB="0" anchor="b"/>
                </a:tc>
                <a:tc>
                  <a:txBody>
                    <a:bodyPr/>
                    <a:lstStyle/>
                    <a:p>
                      <a:r>
                        <a:rPr lang="lv-LV" sz="1400">
                          <a:effectLst/>
                        </a:rPr>
                        <a:t>2.3.1.1.i. Augsta līmeņa digitālo prasmju apguves nodrošināšana</a:t>
                      </a:r>
                      <a:endParaRPr lang="lv-LV" sz="1400">
                        <a:effectLst/>
                        <a:latin typeface="Calibri" panose="020F0502020204030204" pitchFamily="34" charset="0"/>
                        <a:ea typeface="Calibri" panose="020F0502020204030204" pitchFamily="34" charset="0"/>
                      </a:endParaRPr>
                    </a:p>
                  </a:txBody>
                  <a:tcPr marL="54798" marR="54798" marT="0" marB="0"/>
                </a:tc>
                <a:tc rowSpan="4">
                  <a:txBody>
                    <a:bodyPr/>
                    <a:lstStyle/>
                    <a:p>
                      <a:pPr algn="ctr"/>
                      <a:r>
                        <a:rPr lang="lv-LV" sz="2000" b="1" kern="1200">
                          <a:solidFill>
                            <a:schemeClr val="dk1"/>
                          </a:solidFill>
                          <a:effectLst/>
                        </a:rPr>
                        <a:t>IZM</a:t>
                      </a:r>
                    </a:p>
                    <a:p>
                      <a:pPr algn="ctr"/>
                      <a:endParaRPr lang="lv-LV" sz="1600">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3640608968"/>
                  </a:ext>
                </a:extLst>
              </a:tr>
              <a:tr h="142068">
                <a:tc vMerge="1">
                  <a:txBody>
                    <a:bodyPr/>
                    <a:lstStyle/>
                    <a:p>
                      <a:endParaRPr lang="lv-LV"/>
                    </a:p>
                  </a:txBody>
                  <a:tcPr/>
                </a:tc>
                <a:tc>
                  <a:txBody>
                    <a:bodyPr/>
                    <a:lstStyle/>
                    <a:p>
                      <a:r>
                        <a:rPr lang="lv-LV" sz="1400">
                          <a:effectLst/>
                        </a:rPr>
                        <a:t>2.3.1.2.i. Uzņēmumu digitālo </a:t>
                      </a:r>
                      <a:r>
                        <a:rPr lang="lv-LV" sz="1400" err="1">
                          <a:effectLst/>
                        </a:rPr>
                        <a:t>pamatprasmju</a:t>
                      </a:r>
                      <a:r>
                        <a:rPr lang="lv-LV" sz="1400">
                          <a:effectLst/>
                        </a:rPr>
                        <a:t> attīstība</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3308324068"/>
                  </a:ext>
                </a:extLst>
              </a:tr>
              <a:tr h="142068">
                <a:tc vMerge="1">
                  <a:txBody>
                    <a:bodyPr/>
                    <a:lstStyle/>
                    <a:p>
                      <a:endParaRPr lang="lv-LV"/>
                    </a:p>
                  </a:txBody>
                  <a:tcPr/>
                </a:tc>
                <a:tc>
                  <a:txBody>
                    <a:bodyPr/>
                    <a:lstStyle/>
                    <a:p>
                      <a:r>
                        <a:rPr lang="lv-LV" sz="1400">
                          <a:effectLst/>
                        </a:rPr>
                        <a:t>2.3.1.3.i. </a:t>
                      </a:r>
                      <a:r>
                        <a:rPr lang="lv-LV" sz="1400" err="1">
                          <a:effectLst/>
                        </a:rPr>
                        <a:t>Pašvadītas</a:t>
                      </a:r>
                      <a:r>
                        <a:rPr lang="lv-LV" sz="1400">
                          <a:effectLst/>
                        </a:rPr>
                        <a:t> IKT speciālistu mācību pieejas attīstība</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768857260"/>
                  </a:ext>
                </a:extLst>
              </a:tr>
              <a:tr h="142068">
                <a:tc vMerge="1">
                  <a:txBody>
                    <a:bodyPr/>
                    <a:lstStyle/>
                    <a:p>
                      <a:endParaRPr lang="lv-LV"/>
                    </a:p>
                  </a:txBody>
                  <a:tcPr/>
                </a:tc>
                <a:tc>
                  <a:txBody>
                    <a:bodyPr/>
                    <a:lstStyle/>
                    <a:p>
                      <a:r>
                        <a:rPr lang="lv-LV" sz="1400">
                          <a:effectLst/>
                        </a:rPr>
                        <a:t>2.3.1.4.i. Individuālo mācību kontu pieejas attīstība </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568814417"/>
                  </a:ext>
                </a:extLst>
              </a:tr>
              <a:tr h="267900">
                <a:tc vMerge="1">
                  <a:txBody>
                    <a:bodyPr/>
                    <a:lstStyle/>
                    <a:p>
                      <a:endParaRPr lang="lv-LV"/>
                    </a:p>
                  </a:txBody>
                  <a:tcPr/>
                </a:tc>
                <a:tc>
                  <a:txBody>
                    <a:bodyPr/>
                    <a:lstStyle/>
                    <a:p>
                      <a:r>
                        <a:rPr lang="lv-LV" sz="1400">
                          <a:effectLst/>
                        </a:rPr>
                        <a:t>2.3.2.1.i. Digitālās prasmes iedzīvotājiem, t.sk. jauniešiem</a:t>
                      </a:r>
                      <a:endParaRPr lang="lv-LV" sz="1400">
                        <a:effectLst/>
                        <a:latin typeface="Calibri" panose="020F0502020204030204" pitchFamily="34" charset="0"/>
                        <a:ea typeface="Calibri" panose="020F0502020204030204" pitchFamily="34" charset="0"/>
                      </a:endParaRPr>
                    </a:p>
                  </a:txBody>
                  <a:tcPr marL="54798" marR="54798" marT="0" marB="0"/>
                </a:tc>
                <a:tc>
                  <a:txBody>
                    <a:bodyPr/>
                    <a:lstStyle/>
                    <a:p>
                      <a:pPr algn="ctr"/>
                      <a:r>
                        <a:rPr lang="lv-LV" sz="1600">
                          <a:effectLst/>
                        </a:rPr>
                        <a:t>IZM, VARAM</a:t>
                      </a:r>
                      <a:endParaRPr lang="lv-LV" sz="1600">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1416779919"/>
                  </a:ext>
                </a:extLst>
              </a:tr>
              <a:tr h="267900">
                <a:tc vMerge="1">
                  <a:txBody>
                    <a:bodyPr/>
                    <a:lstStyle/>
                    <a:p>
                      <a:endParaRPr lang="lv-LV"/>
                    </a:p>
                  </a:txBody>
                  <a:tcPr/>
                </a:tc>
                <a:tc>
                  <a:txBody>
                    <a:bodyPr/>
                    <a:lstStyle/>
                    <a:p>
                      <a:r>
                        <a:rPr lang="lv-LV" sz="1400">
                          <a:effectLst/>
                        </a:rPr>
                        <a:t>2.3.2.2.i. Valsts un pašvaldību digitālās transformācijas prasmju un spēju attīstība</a:t>
                      </a:r>
                      <a:endParaRPr lang="lv-LV" sz="1400">
                        <a:effectLst/>
                        <a:latin typeface="Calibri" panose="020F0502020204030204" pitchFamily="34" charset="0"/>
                        <a:ea typeface="Calibri" panose="020F0502020204030204" pitchFamily="34" charset="0"/>
                      </a:endParaRPr>
                    </a:p>
                  </a:txBody>
                  <a:tcPr marL="54798" marR="54798" marT="0" marB="0"/>
                </a:tc>
                <a:tc>
                  <a:txBody>
                    <a:bodyPr/>
                    <a:lstStyle/>
                    <a:p>
                      <a:pPr algn="ctr"/>
                      <a:r>
                        <a:rPr lang="lv-LV" sz="1600">
                          <a:effectLst/>
                        </a:rPr>
                        <a:t>VARAM, VK</a:t>
                      </a:r>
                      <a:endParaRPr lang="lv-LV" sz="1600">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702991760"/>
                  </a:ext>
                </a:extLst>
              </a:tr>
              <a:tr h="267900">
                <a:tc vMerge="1">
                  <a:txBody>
                    <a:bodyPr/>
                    <a:lstStyle/>
                    <a:p>
                      <a:endParaRPr lang="lv-LV"/>
                    </a:p>
                  </a:txBody>
                  <a:tcPr/>
                </a:tc>
                <a:tc>
                  <a:txBody>
                    <a:bodyPr/>
                    <a:lstStyle/>
                    <a:p>
                      <a:r>
                        <a:rPr lang="lv-LV" sz="1400">
                          <a:effectLst/>
                        </a:rPr>
                        <a:t>2.3.2.3.i. Digitālās plaisas mazināšana sociāli neaizsargātajiem izglītojamajiem un izglītības iestādēs </a:t>
                      </a:r>
                      <a:endParaRPr lang="lv-LV" sz="1400">
                        <a:effectLst/>
                        <a:latin typeface="Calibri" panose="020F0502020204030204" pitchFamily="34" charset="0"/>
                        <a:ea typeface="Calibri" panose="020F0502020204030204" pitchFamily="34" charset="0"/>
                      </a:endParaRPr>
                    </a:p>
                  </a:txBody>
                  <a:tcPr marL="54798" marR="54798" marT="0" marB="0"/>
                </a:tc>
                <a:tc>
                  <a:txBody>
                    <a:bodyPr/>
                    <a:lstStyle/>
                    <a:p>
                      <a:pPr algn="ctr"/>
                      <a:r>
                        <a:rPr lang="lv-LV" sz="1600">
                          <a:effectLst/>
                        </a:rPr>
                        <a:t>IZM</a:t>
                      </a:r>
                    </a:p>
                  </a:txBody>
                  <a:tcPr marL="54798" marR="54798" marT="0" marB="0" anchor="b"/>
                </a:tc>
                <a:extLst>
                  <a:ext uri="{0D108BD9-81ED-4DB2-BD59-A6C34878D82A}">
                    <a16:rowId xmlns:a16="http://schemas.microsoft.com/office/drawing/2014/main" val="3704362973"/>
                  </a:ext>
                </a:extLst>
              </a:tr>
              <a:tr h="0">
                <a:tc gridSpan="3">
                  <a:txBody>
                    <a:bodyPr/>
                    <a:lstStyle/>
                    <a:p>
                      <a:pPr algn="ctr"/>
                      <a:endParaRPr lang="lv-LV" sz="1400">
                        <a:effectLst/>
                        <a:latin typeface="Calibri" panose="020F0502020204030204" pitchFamily="34" charset="0"/>
                        <a:ea typeface="Calibri" panose="020F0502020204030204" pitchFamily="34" charset="0"/>
                      </a:endParaRPr>
                    </a:p>
                  </a:txBody>
                  <a:tcPr marL="54798" marR="54798" marT="0" marB="0" anchor="b"/>
                </a:tc>
                <a:tc hMerge="1">
                  <a:txBody>
                    <a:bodyPr/>
                    <a:lstStyle/>
                    <a:p>
                      <a:endParaRPr lang="lv-LV" sz="1600">
                        <a:effectLst/>
                        <a:latin typeface="Calibri" panose="020F0502020204030204" pitchFamily="34" charset="0"/>
                        <a:ea typeface="Calibri" panose="020F0502020204030204" pitchFamily="34" charset="0"/>
                      </a:endParaRPr>
                    </a:p>
                  </a:txBody>
                  <a:tcPr marL="54798" marR="54798" marT="0" marB="0">
                    <a:noFill/>
                  </a:tcPr>
                </a:tc>
                <a:tc hMerge="1">
                  <a:txBody>
                    <a:bodyPr/>
                    <a:lstStyle/>
                    <a:p>
                      <a:pPr algn="ctr"/>
                      <a:endParaRPr lang="lv-LV" sz="1600">
                        <a:effectLst/>
                      </a:endParaRPr>
                    </a:p>
                  </a:txBody>
                  <a:tcPr marL="54798" marR="54798" marT="0" marB="0" anchor="b">
                    <a:noFill/>
                  </a:tcPr>
                </a:tc>
                <a:extLst>
                  <a:ext uri="{0D108BD9-81ED-4DB2-BD59-A6C34878D82A}">
                    <a16:rowId xmlns:a16="http://schemas.microsoft.com/office/drawing/2014/main" val="3871219247"/>
                  </a:ext>
                </a:extLst>
              </a:tr>
              <a:tr h="267900">
                <a:tc rowSpan="2">
                  <a:txBody>
                    <a:bodyPr/>
                    <a:lstStyle/>
                    <a:p>
                      <a:pPr algn="ctr"/>
                      <a:r>
                        <a:rPr lang="lv-LV" sz="1600">
                          <a:effectLst/>
                        </a:rPr>
                        <a:t>Komunikāciju infrastruktūra </a:t>
                      </a:r>
                      <a:r>
                        <a:rPr lang="lv-LV" sz="1600" b="0">
                          <a:effectLst/>
                        </a:rPr>
                        <a:t>SM</a:t>
                      </a:r>
                      <a:endParaRPr lang="lv-LV" sz="1600" b="0">
                        <a:effectLst/>
                        <a:latin typeface="Calibri" panose="020F0502020204030204" pitchFamily="34" charset="0"/>
                        <a:ea typeface="Calibri" panose="020F0502020204030204" pitchFamily="34" charset="0"/>
                      </a:endParaRPr>
                    </a:p>
                  </a:txBody>
                  <a:tcPr marL="54798" marR="54798" marT="0" marB="0" anchor="b"/>
                </a:tc>
                <a:tc>
                  <a:txBody>
                    <a:bodyPr/>
                    <a:lstStyle/>
                    <a:p>
                      <a:r>
                        <a:rPr lang="lv-LV" sz="1400">
                          <a:effectLst/>
                        </a:rPr>
                        <a:t>2.4.1.1.i. Pasīvās infrastruktūras izbūve </a:t>
                      </a:r>
                      <a:r>
                        <a:rPr lang="lv-LV" sz="1400" err="1">
                          <a:effectLst/>
                        </a:rPr>
                        <a:t>Via</a:t>
                      </a:r>
                      <a:r>
                        <a:rPr lang="lv-LV" sz="1400">
                          <a:effectLst/>
                        </a:rPr>
                        <a:t> </a:t>
                      </a:r>
                      <a:r>
                        <a:rPr lang="lv-LV" sz="1400" err="1">
                          <a:effectLst/>
                        </a:rPr>
                        <a:t>Baltica</a:t>
                      </a:r>
                      <a:r>
                        <a:rPr lang="lv-LV" sz="1400">
                          <a:effectLst/>
                        </a:rPr>
                        <a:t> koridorā 5G pārklājuma nodrošināšanai</a:t>
                      </a:r>
                      <a:endParaRPr lang="lv-LV" sz="1400">
                        <a:effectLst/>
                        <a:latin typeface="Calibri" panose="020F0502020204030204" pitchFamily="34" charset="0"/>
                        <a:ea typeface="Calibri" panose="020F0502020204030204" pitchFamily="34" charset="0"/>
                      </a:endParaRPr>
                    </a:p>
                  </a:txBody>
                  <a:tcPr marL="54798" marR="54798" marT="0" marB="0"/>
                </a:tc>
                <a:tc rowSpan="2">
                  <a:txBody>
                    <a:bodyPr/>
                    <a:lstStyle/>
                    <a:p>
                      <a:pPr algn="ctr"/>
                      <a:r>
                        <a:rPr lang="lv-LV" sz="2400" b="1">
                          <a:effectLst/>
                        </a:rPr>
                        <a:t>SM</a:t>
                      </a:r>
                    </a:p>
                    <a:p>
                      <a:pPr algn="ctr"/>
                      <a:endParaRPr lang="lv-LV" sz="1600" b="1">
                        <a:effectLst/>
                        <a:latin typeface="Calibri" panose="020F0502020204030204" pitchFamily="34" charset="0"/>
                        <a:ea typeface="Calibri" panose="020F0502020204030204" pitchFamily="34" charset="0"/>
                      </a:endParaRPr>
                    </a:p>
                  </a:txBody>
                  <a:tcPr marL="54798" marR="54798" marT="0" marB="0" anchor="b"/>
                </a:tc>
                <a:extLst>
                  <a:ext uri="{0D108BD9-81ED-4DB2-BD59-A6C34878D82A}">
                    <a16:rowId xmlns:a16="http://schemas.microsoft.com/office/drawing/2014/main" val="1579381734"/>
                  </a:ext>
                </a:extLst>
              </a:tr>
              <a:tr h="267900">
                <a:tc vMerge="1">
                  <a:txBody>
                    <a:bodyPr/>
                    <a:lstStyle/>
                    <a:p>
                      <a:endParaRPr lang="lv-LV"/>
                    </a:p>
                  </a:txBody>
                  <a:tcPr/>
                </a:tc>
                <a:tc>
                  <a:txBody>
                    <a:bodyPr/>
                    <a:lstStyle/>
                    <a:p>
                      <a:r>
                        <a:rPr lang="lv-LV" sz="1400">
                          <a:effectLst/>
                        </a:rPr>
                        <a:t>2.4.1.2.i. Platjoslas jeb ļoti augstas veiktspējas tīklu “pēdējās jūdzes” infrastruktūras attīstībā</a:t>
                      </a:r>
                      <a:endParaRPr lang="lv-LV" sz="1400">
                        <a:effectLst/>
                        <a:latin typeface="Calibri" panose="020F0502020204030204" pitchFamily="34" charset="0"/>
                        <a:ea typeface="Calibri" panose="020F0502020204030204" pitchFamily="34" charset="0"/>
                      </a:endParaRPr>
                    </a:p>
                  </a:txBody>
                  <a:tcPr marL="54798" marR="54798" marT="0" marB="0"/>
                </a:tc>
                <a:tc vMerge="1">
                  <a:txBody>
                    <a:bodyPr/>
                    <a:lstStyle/>
                    <a:p>
                      <a:endParaRPr lang="lv-LV"/>
                    </a:p>
                  </a:txBody>
                  <a:tcPr/>
                </a:tc>
                <a:extLst>
                  <a:ext uri="{0D108BD9-81ED-4DB2-BD59-A6C34878D82A}">
                    <a16:rowId xmlns:a16="http://schemas.microsoft.com/office/drawing/2014/main" val="1362733843"/>
                  </a:ext>
                </a:extLst>
              </a:tr>
            </a:tbl>
          </a:graphicData>
        </a:graphic>
      </p:graphicFrame>
      <p:sp>
        <p:nvSpPr>
          <p:cNvPr id="7" name="Rectangle 1">
            <a:extLst>
              <a:ext uri="{FF2B5EF4-FFF2-40B4-BE49-F238E27FC236}">
                <a16:creationId xmlns:a16="http://schemas.microsoft.com/office/drawing/2014/main" id="{D7FA843A-B30F-467F-9C7B-7B4BF709267E}"/>
              </a:ext>
            </a:extLst>
          </p:cNvPr>
          <p:cNvSpPr>
            <a:spLocks noChangeArrowheads="1"/>
          </p:cNvSpPr>
          <p:nvPr/>
        </p:nvSpPr>
        <p:spPr bwMode="auto">
          <a:xfrm>
            <a:off x="2393949" y="1787525"/>
            <a:ext cx="14221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83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8F032F-454C-4F8A-8CB8-B41EE13F6137}"/>
              </a:ext>
            </a:extLst>
          </p:cNvPr>
          <p:cNvGraphicFramePr>
            <a:graphicFrameLocks noGrp="1"/>
          </p:cNvGraphicFramePr>
          <p:nvPr>
            <p:ph idx="1"/>
            <p:extLst>
              <p:ext uri="{D42A27DB-BD31-4B8C-83A1-F6EECF244321}">
                <p14:modId xmlns:p14="http://schemas.microsoft.com/office/powerpoint/2010/main" val="3954805983"/>
              </p:ext>
            </p:extLst>
          </p:nvPr>
        </p:nvGraphicFramePr>
        <p:xfrm>
          <a:off x="881118" y="2443754"/>
          <a:ext cx="10515600" cy="3892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9A380E9-3C9F-4ED0-927A-F85549514B26}"/>
              </a:ext>
            </a:extLst>
          </p:cNvPr>
          <p:cNvSpPr txBox="1"/>
          <p:nvPr/>
        </p:nvSpPr>
        <p:spPr>
          <a:xfrm>
            <a:off x="881118" y="1418828"/>
            <a:ext cx="3298371" cy="923330"/>
          </a:xfrm>
          <a:prstGeom prst="rect">
            <a:avLst/>
          </a:prstGeom>
          <a:solidFill>
            <a:srgbClr val="003478"/>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prstClr val="white"/>
                </a:solidFill>
                <a:effectLst/>
                <a:uLnTx/>
                <a:uFillTx/>
                <a:latin typeface="Calibri" panose="020F0502020204030204"/>
                <a:ea typeface="+mn-ea"/>
                <a:cs typeface="+mn-cs"/>
              </a:rPr>
              <a:t>PAKALPOJUMI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132D23-FFB0-4E7D-AFD7-FCE0A7F23291}"/>
              </a:ext>
            </a:extLst>
          </p:cNvPr>
          <p:cNvSpPr txBox="1"/>
          <p:nvPr/>
        </p:nvSpPr>
        <p:spPr>
          <a:xfrm>
            <a:off x="4484289" y="1418828"/>
            <a:ext cx="3298371" cy="923330"/>
          </a:xfrm>
          <a:prstGeom prst="rect">
            <a:avLst/>
          </a:prstGeom>
          <a:solidFill>
            <a:srgbClr val="00347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prstClr val="white"/>
                </a:solidFill>
                <a:effectLst/>
                <a:uLnTx/>
                <a:uFillTx/>
                <a:latin typeface="Calibri" panose="020F0502020204030204"/>
                <a:ea typeface="+mn-ea"/>
                <a:cs typeface="+mn-cs"/>
              </a:rPr>
              <a:t>       KONSOLIDĀCIJA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C8B718-4925-482C-B8FB-92DAAFF5B983}"/>
              </a:ext>
            </a:extLst>
          </p:cNvPr>
          <p:cNvSpPr txBox="1"/>
          <p:nvPr/>
        </p:nvSpPr>
        <p:spPr>
          <a:xfrm>
            <a:off x="8087460" y="1418828"/>
            <a:ext cx="3298370" cy="923330"/>
          </a:xfrm>
          <a:prstGeom prst="rect">
            <a:avLst/>
          </a:prstGeom>
          <a:solidFill>
            <a:srgbClr val="00347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prstClr val="white"/>
                </a:solidFill>
                <a:effectLst/>
                <a:uLnTx/>
                <a:uFillTx/>
                <a:latin typeface="Calibri" panose="020F0502020204030204"/>
                <a:ea typeface="+mn-ea"/>
                <a:cs typeface="+mn-cs"/>
              </a:rPr>
              <a:t>DATI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AFEDB50D-231E-4F40-8FC3-7EEA5765F3CE}"/>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8613496" y="1538537"/>
            <a:ext cx="724341" cy="7159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4082124-8F96-8248-BCC0-CABC422CD581}"/>
              </a:ext>
            </a:extLst>
          </p:cNvPr>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4621740" y="1428767"/>
            <a:ext cx="668558" cy="759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D99FD6-1385-2747-9D40-4CC4C0B55F05}"/>
              </a:ext>
            </a:extLst>
          </p:cNvPr>
          <p:cNvPicPr>
            <a:picLocks noChangeAspect="1" noChangeArrowheads="1"/>
          </p:cNvPicPr>
          <p:nvPr/>
        </p:nvPicPr>
        <p:blipFill>
          <a:blip r:embed="rId10">
            <a:biLevel thresh="25000"/>
            <a:extLst>
              <a:ext uri="{28A0092B-C50C-407E-A947-70E740481C1C}">
                <a14:useLocalDpi xmlns:a14="http://schemas.microsoft.com/office/drawing/2010/main" val="0"/>
              </a:ext>
            </a:extLst>
          </a:blip>
          <a:srcRect/>
          <a:stretch>
            <a:fillRect/>
          </a:stretch>
        </p:blipFill>
        <p:spPr bwMode="auto">
          <a:xfrm>
            <a:off x="1014283" y="1526970"/>
            <a:ext cx="653249" cy="70704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77E345DC-1033-7246-A106-789994D6029D}"/>
              </a:ext>
            </a:extLst>
          </p:cNvPr>
          <p:cNvSpPr txBox="1">
            <a:spLocks/>
          </p:cNvSpPr>
          <p:nvPr/>
        </p:nvSpPr>
        <p:spPr>
          <a:xfrm>
            <a:off x="1265957" y="534816"/>
            <a:ext cx="10152816" cy="325354"/>
          </a:xfrm>
          <a:prstGeom prst="rect">
            <a:avLst/>
          </a:prstGeom>
        </p:spPr>
        <p:txBody>
          <a:bodyPr/>
          <a:lst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Montserrat SemiBold"/>
              </a:defRPr>
            </a:lvl2pPr>
            <a:lvl3pPr algn="ctr" defTabSz="1217613" rtl="0" eaLnBrk="0" fontAlgn="base" hangingPunct="0">
              <a:spcBef>
                <a:spcPct val="0"/>
              </a:spcBef>
              <a:spcAft>
                <a:spcPct val="0"/>
              </a:spcAft>
              <a:defRPr sz="5800">
                <a:solidFill>
                  <a:schemeClr val="tx1"/>
                </a:solidFill>
                <a:latin typeface="Montserrat SemiBold"/>
              </a:defRPr>
            </a:lvl3pPr>
            <a:lvl4pPr algn="ctr" defTabSz="1217613" rtl="0" eaLnBrk="0" fontAlgn="base" hangingPunct="0">
              <a:spcBef>
                <a:spcPct val="0"/>
              </a:spcBef>
              <a:spcAft>
                <a:spcPct val="0"/>
              </a:spcAft>
              <a:defRPr sz="5800">
                <a:solidFill>
                  <a:schemeClr val="tx1"/>
                </a:solidFill>
                <a:latin typeface="Montserrat SemiBold"/>
              </a:defRPr>
            </a:lvl4pPr>
            <a:lvl5pPr algn="ctr" defTabSz="1217613" rtl="0" eaLnBrk="0" fontAlgn="base" hangingPunct="0">
              <a:spcBef>
                <a:spcPct val="0"/>
              </a:spcBef>
              <a:spcAft>
                <a:spcPct val="0"/>
              </a:spcAft>
              <a:defRPr sz="5800">
                <a:solidFill>
                  <a:schemeClr val="tx1"/>
                </a:solidFill>
                <a:latin typeface="Montserrat SemiBold"/>
              </a:defRPr>
            </a:lvl5pPr>
            <a:lvl6pPr marL="457200" algn="ctr" defTabSz="1217613" rtl="0" fontAlgn="base">
              <a:spcBef>
                <a:spcPct val="0"/>
              </a:spcBef>
              <a:spcAft>
                <a:spcPct val="0"/>
              </a:spcAft>
              <a:defRPr sz="5800">
                <a:solidFill>
                  <a:schemeClr val="tx1"/>
                </a:solidFill>
                <a:latin typeface="Montserrat SemiBold"/>
              </a:defRPr>
            </a:lvl6pPr>
            <a:lvl7pPr marL="914400" algn="ctr" defTabSz="1217613" rtl="0" fontAlgn="base">
              <a:spcBef>
                <a:spcPct val="0"/>
              </a:spcBef>
              <a:spcAft>
                <a:spcPct val="0"/>
              </a:spcAft>
              <a:defRPr sz="5800">
                <a:solidFill>
                  <a:schemeClr val="tx1"/>
                </a:solidFill>
                <a:latin typeface="Montserrat SemiBold"/>
              </a:defRPr>
            </a:lvl7pPr>
            <a:lvl8pPr marL="1371600" algn="ctr" defTabSz="1217613" rtl="0" fontAlgn="base">
              <a:spcBef>
                <a:spcPct val="0"/>
              </a:spcBef>
              <a:spcAft>
                <a:spcPct val="0"/>
              </a:spcAft>
              <a:defRPr sz="5800">
                <a:solidFill>
                  <a:schemeClr val="tx1"/>
                </a:solidFill>
                <a:latin typeface="Montserrat SemiBold"/>
              </a:defRPr>
            </a:lvl8pPr>
            <a:lvl9pPr marL="1828800" algn="ctr" defTabSz="1217613" rtl="0" fontAlgn="base">
              <a:spcBef>
                <a:spcPct val="0"/>
              </a:spcBef>
              <a:spcAft>
                <a:spcPct val="0"/>
              </a:spcAft>
              <a:defRPr sz="5800">
                <a:solidFill>
                  <a:schemeClr val="tx1"/>
                </a:solidFill>
                <a:latin typeface="Montserrat SemiBold"/>
              </a:defRPr>
            </a:lvl9pPr>
          </a:lstStyle>
          <a:p>
            <a:pPr algn="l">
              <a:defRPr/>
            </a:pPr>
            <a:r>
              <a:rPr lang="lv-LV" sz="3200" b="1">
                <a:solidFill>
                  <a:srgbClr val="003478"/>
                </a:solidFill>
                <a:latin typeface="Calibri"/>
                <a:cs typeface="Calibri"/>
              </a:rPr>
              <a:t>VALSTS PĀRVALDES DIGITĀLĀ TRANSFORMĀCIJA </a:t>
            </a:r>
            <a:r>
              <a:rPr lang="en-US" sz="3200">
                <a:solidFill>
                  <a:srgbClr val="003478"/>
                </a:solidFill>
                <a:latin typeface="Calibri"/>
                <a:cs typeface="Calibri"/>
              </a:rPr>
              <a:t>(128 M)</a:t>
            </a:r>
            <a:endParaRPr lang="lv-LV" sz="3200">
              <a:solidFill>
                <a:srgbClr val="003478"/>
              </a:solidFill>
              <a:latin typeface="Calibri"/>
              <a:cs typeface="Calibri"/>
            </a:endParaRPr>
          </a:p>
        </p:txBody>
      </p:sp>
    </p:spTree>
    <p:extLst>
      <p:ext uri="{BB962C8B-B14F-4D97-AF65-F5344CB8AC3E}">
        <p14:creationId xmlns:p14="http://schemas.microsoft.com/office/powerpoint/2010/main" val="439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A5907AC-DEB5-4224-AD7B-04D0CC466E04}"/>
                                            </p:graphicEl>
                                          </p:spTgt>
                                        </p:tgtEl>
                                        <p:attrNameLst>
                                          <p:attrName>style.visibility</p:attrName>
                                        </p:attrNameLst>
                                      </p:cBhvr>
                                      <p:to>
                                        <p:strVal val="visible"/>
                                      </p:to>
                                    </p:set>
                                    <p:animEffect transition="in" filter="fade">
                                      <p:cBhvr>
                                        <p:cTn id="7" dur="500"/>
                                        <p:tgtEl>
                                          <p:spTgt spid="4">
                                            <p:graphicEl>
                                              <a:dgm id="{1A5907AC-DEB5-4224-AD7B-04D0CC466E0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1590D0EA-4AB6-4F1F-B8EB-636E65A3E563}"/>
                                            </p:graphicEl>
                                          </p:spTgt>
                                        </p:tgtEl>
                                        <p:attrNameLst>
                                          <p:attrName>style.visibility</p:attrName>
                                        </p:attrNameLst>
                                      </p:cBhvr>
                                      <p:to>
                                        <p:strVal val="visible"/>
                                      </p:to>
                                    </p:set>
                                    <p:animEffect transition="in" filter="fade">
                                      <p:cBhvr>
                                        <p:cTn id="10" dur="500"/>
                                        <p:tgtEl>
                                          <p:spTgt spid="4">
                                            <p:graphicEl>
                                              <a:dgm id="{1590D0EA-4AB6-4F1F-B8EB-636E65A3E563}"/>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B4507452-CCD9-45D4-A2F2-34FCB11DAD22}"/>
                                            </p:graphicEl>
                                          </p:spTgt>
                                        </p:tgtEl>
                                        <p:attrNameLst>
                                          <p:attrName>style.visibility</p:attrName>
                                        </p:attrNameLst>
                                      </p:cBhvr>
                                      <p:to>
                                        <p:strVal val="visible"/>
                                      </p:to>
                                    </p:set>
                                    <p:animEffect transition="in" filter="fade">
                                      <p:cBhvr>
                                        <p:cTn id="13" dur="500"/>
                                        <p:tgtEl>
                                          <p:spTgt spid="4">
                                            <p:graphicEl>
                                              <a:dgm id="{B4507452-CCD9-45D4-A2F2-34FCB11DAD2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B575048A-A454-467C-A8E1-8AA2DABB5F06}"/>
                                            </p:graphicEl>
                                          </p:spTgt>
                                        </p:tgtEl>
                                        <p:attrNameLst>
                                          <p:attrName>style.visibility</p:attrName>
                                        </p:attrNameLst>
                                      </p:cBhvr>
                                      <p:to>
                                        <p:strVal val="visible"/>
                                      </p:to>
                                    </p:set>
                                    <p:animEffect transition="in" filter="fade">
                                      <p:cBhvr>
                                        <p:cTn id="18" dur="500"/>
                                        <p:tgtEl>
                                          <p:spTgt spid="4">
                                            <p:graphicEl>
                                              <a:dgm id="{B575048A-A454-467C-A8E1-8AA2DABB5F0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31DA654E-25B3-4EE1-AD6A-173D84A5E81E}"/>
                                            </p:graphicEl>
                                          </p:spTgt>
                                        </p:tgtEl>
                                        <p:attrNameLst>
                                          <p:attrName>style.visibility</p:attrName>
                                        </p:attrNameLst>
                                      </p:cBhvr>
                                      <p:to>
                                        <p:strVal val="visible"/>
                                      </p:to>
                                    </p:set>
                                    <p:animEffect transition="in" filter="fade">
                                      <p:cBhvr>
                                        <p:cTn id="21" dur="500"/>
                                        <p:tgtEl>
                                          <p:spTgt spid="4">
                                            <p:graphicEl>
                                              <a:dgm id="{31DA654E-25B3-4EE1-AD6A-173D84A5E81E}"/>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A7ACB974-31C1-400D-8D0C-022C390FCB33}"/>
                                            </p:graphicEl>
                                          </p:spTgt>
                                        </p:tgtEl>
                                        <p:attrNameLst>
                                          <p:attrName>style.visibility</p:attrName>
                                        </p:attrNameLst>
                                      </p:cBhvr>
                                      <p:to>
                                        <p:strVal val="visible"/>
                                      </p:to>
                                    </p:set>
                                    <p:animEffect transition="in" filter="fade">
                                      <p:cBhvr>
                                        <p:cTn id="24" dur="500"/>
                                        <p:tgtEl>
                                          <p:spTgt spid="4">
                                            <p:graphicEl>
                                              <a:dgm id="{A7ACB974-31C1-400D-8D0C-022C390FCB33}"/>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23E1D061-0B40-4982-AFAE-8890E1B805DD}"/>
                                            </p:graphicEl>
                                          </p:spTgt>
                                        </p:tgtEl>
                                        <p:attrNameLst>
                                          <p:attrName>style.visibility</p:attrName>
                                        </p:attrNameLst>
                                      </p:cBhvr>
                                      <p:to>
                                        <p:strVal val="visible"/>
                                      </p:to>
                                    </p:set>
                                    <p:animEffect transition="in" filter="fade">
                                      <p:cBhvr>
                                        <p:cTn id="27" dur="500"/>
                                        <p:tgtEl>
                                          <p:spTgt spid="4">
                                            <p:graphicEl>
                                              <a:dgm id="{23E1D061-0B40-4982-AFAE-8890E1B805DD}"/>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dgm id="{AD2D93CB-70AC-4954-94CE-8EDBE7BA15E0}"/>
                                            </p:graphicEl>
                                          </p:spTgt>
                                        </p:tgtEl>
                                        <p:attrNameLst>
                                          <p:attrName>style.visibility</p:attrName>
                                        </p:attrNameLst>
                                      </p:cBhvr>
                                      <p:to>
                                        <p:strVal val="visible"/>
                                      </p:to>
                                    </p:set>
                                    <p:animEffect transition="in" filter="fade">
                                      <p:cBhvr>
                                        <p:cTn id="30" dur="500"/>
                                        <p:tgtEl>
                                          <p:spTgt spid="4">
                                            <p:graphicEl>
                                              <a:dgm id="{AD2D93CB-70AC-4954-94CE-8EDBE7BA15E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7E345DC-1033-7246-A106-789994D6029D}"/>
              </a:ext>
            </a:extLst>
          </p:cNvPr>
          <p:cNvSpPr txBox="1">
            <a:spLocks/>
          </p:cNvSpPr>
          <p:nvPr/>
        </p:nvSpPr>
        <p:spPr>
          <a:xfrm>
            <a:off x="1203498" y="822127"/>
            <a:ext cx="10152816" cy="325354"/>
          </a:xfrm>
          <a:prstGeom prst="rect">
            <a:avLst/>
          </a:prstGeom>
        </p:spPr>
        <p:txBody>
          <a:bodyPr/>
          <a:lst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Montserrat SemiBold"/>
              </a:defRPr>
            </a:lvl2pPr>
            <a:lvl3pPr algn="ctr" defTabSz="1217613" rtl="0" eaLnBrk="0" fontAlgn="base" hangingPunct="0">
              <a:spcBef>
                <a:spcPct val="0"/>
              </a:spcBef>
              <a:spcAft>
                <a:spcPct val="0"/>
              </a:spcAft>
              <a:defRPr sz="5800">
                <a:solidFill>
                  <a:schemeClr val="tx1"/>
                </a:solidFill>
                <a:latin typeface="Montserrat SemiBold"/>
              </a:defRPr>
            </a:lvl3pPr>
            <a:lvl4pPr algn="ctr" defTabSz="1217613" rtl="0" eaLnBrk="0" fontAlgn="base" hangingPunct="0">
              <a:spcBef>
                <a:spcPct val="0"/>
              </a:spcBef>
              <a:spcAft>
                <a:spcPct val="0"/>
              </a:spcAft>
              <a:defRPr sz="5800">
                <a:solidFill>
                  <a:schemeClr val="tx1"/>
                </a:solidFill>
                <a:latin typeface="Montserrat SemiBold"/>
              </a:defRPr>
            </a:lvl4pPr>
            <a:lvl5pPr algn="ctr" defTabSz="1217613" rtl="0" eaLnBrk="0" fontAlgn="base" hangingPunct="0">
              <a:spcBef>
                <a:spcPct val="0"/>
              </a:spcBef>
              <a:spcAft>
                <a:spcPct val="0"/>
              </a:spcAft>
              <a:defRPr sz="5800">
                <a:solidFill>
                  <a:schemeClr val="tx1"/>
                </a:solidFill>
                <a:latin typeface="Montserrat SemiBold"/>
              </a:defRPr>
            </a:lvl5pPr>
            <a:lvl6pPr marL="457200" algn="ctr" defTabSz="1217613" rtl="0" fontAlgn="base">
              <a:spcBef>
                <a:spcPct val="0"/>
              </a:spcBef>
              <a:spcAft>
                <a:spcPct val="0"/>
              </a:spcAft>
              <a:defRPr sz="5800">
                <a:solidFill>
                  <a:schemeClr val="tx1"/>
                </a:solidFill>
                <a:latin typeface="Montserrat SemiBold"/>
              </a:defRPr>
            </a:lvl6pPr>
            <a:lvl7pPr marL="914400" algn="ctr" defTabSz="1217613" rtl="0" fontAlgn="base">
              <a:spcBef>
                <a:spcPct val="0"/>
              </a:spcBef>
              <a:spcAft>
                <a:spcPct val="0"/>
              </a:spcAft>
              <a:defRPr sz="5800">
                <a:solidFill>
                  <a:schemeClr val="tx1"/>
                </a:solidFill>
                <a:latin typeface="Montserrat SemiBold"/>
              </a:defRPr>
            </a:lvl7pPr>
            <a:lvl8pPr marL="1371600" algn="ctr" defTabSz="1217613" rtl="0" fontAlgn="base">
              <a:spcBef>
                <a:spcPct val="0"/>
              </a:spcBef>
              <a:spcAft>
                <a:spcPct val="0"/>
              </a:spcAft>
              <a:defRPr sz="5800">
                <a:solidFill>
                  <a:schemeClr val="tx1"/>
                </a:solidFill>
                <a:latin typeface="Montserrat SemiBold"/>
              </a:defRPr>
            </a:lvl8pPr>
            <a:lvl9pPr marL="1828800" algn="ctr" defTabSz="1217613" rtl="0" fontAlgn="base">
              <a:spcBef>
                <a:spcPct val="0"/>
              </a:spcBef>
              <a:spcAft>
                <a:spcPct val="0"/>
              </a:spcAft>
              <a:defRPr sz="5800">
                <a:solidFill>
                  <a:schemeClr val="tx1"/>
                </a:solidFill>
                <a:latin typeface="Montserrat SemiBold"/>
              </a:defRPr>
            </a:lvl9pPr>
          </a:lstStyle>
          <a:p>
            <a:pPr algn="l">
              <a:defRPr/>
            </a:pPr>
            <a:r>
              <a:rPr lang="lv-LV" sz="2800" b="1">
                <a:solidFill>
                  <a:srgbClr val="003478"/>
                </a:solidFill>
                <a:latin typeface="Futura Md TL" panose="020B0502020204020303" pitchFamily="34" charset="0"/>
                <a:ea typeface="Verdana" panose="020B0604030504040204" pitchFamily="34" charset="0"/>
              </a:rPr>
              <a:t>VALSTS PĀRVALDES DIGITĀLĀ TRANSFORMĀCIJA </a:t>
            </a:r>
            <a:r>
              <a:rPr kumimoji="0" lang="en-US" sz="2800" b="0" i="0" u="none" strike="noStrike" kern="1200" cap="none" spc="0" normalizeH="0" baseline="0" noProof="0">
                <a:ln>
                  <a:noFill/>
                </a:ln>
                <a:solidFill>
                  <a:srgbClr val="003478"/>
                </a:solidFill>
                <a:effectLst/>
                <a:uLnTx/>
                <a:uFillTx/>
                <a:latin typeface="Futura Md TL" panose="020B0502020204020303" pitchFamily="34" charset="0"/>
                <a:ea typeface="Verdana" panose="020B0604030504040204" pitchFamily="34" charset="0"/>
                <a:cs typeface="+mj-cs"/>
              </a:rPr>
              <a:t>(128 M)</a:t>
            </a:r>
            <a:endParaRPr kumimoji="0" lang="lv-LV" sz="2800" b="0" i="0" u="none" strike="noStrike" kern="1200" cap="none" spc="0" normalizeH="0" baseline="0" noProof="0">
              <a:ln>
                <a:noFill/>
              </a:ln>
              <a:solidFill>
                <a:srgbClr val="003478"/>
              </a:solidFill>
              <a:effectLst/>
              <a:uLnTx/>
              <a:uFillTx/>
              <a:latin typeface="Futura Md TL" panose="020B0502020204020303" pitchFamily="34" charset="0"/>
              <a:ea typeface="Verdana" panose="020B0604030504040204" pitchFamily="34" charset="0"/>
              <a:cs typeface="+mj-cs"/>
            </a:endParaRPr>
          </a:p>
        </p:txBody>
      </p:sp>
      <p:sp>
        <p:nvSpPr>
          <p:cNvPr id="22" name="Rectangle: Rounded Corners 21">
            <a:extLst>
              <a:ext uri="{FF2B5EF4-FFF2-40B4-BE49-F238E27FC236}">
                <a16:creationId xmlns:a16="http://schemas.microsoft.com/office/drawing/2014/main" id="{BD50BD4C-D575-644D-16B0-856E70F79688}"/>
              </a:ext>
            </a:extLst>
          </p:cNvPr>
          <p:cNvSpPr/>
          <p:nvPr/>
        </p:nvSpPr>
        <p:spPr>
          <a:xfrm>
            <a:off x="1203498" y="2203553"/>
            <a:ext cx="3110458"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a:solidFill>
                  <a:schemeClr val="tx1"/>
                </a:solidFill>
                <a:cs typeface="Calibri"/>
              </a:rPr>
              <a:t>1. Valsts pakalpojumu platformu attīstība</a:t>
            </a:r>
            <a:r>
              <a:rPr lang="lv-LV">
                <a:solidFill>
                  <a:schemeClr val="tx1"/>
                </a:solidFill>
                <a:cs typeface="Calibri"/>
              </a:rPr>
              <a:t> </a:t>
            </a:r>
          </a:p>
          <a:p>
            <a:pPr algn="ctr"/>
            <a:r>
              <a:rPr lang="lv-LV" sz="1400" i="1">
                <a:solidFill>
                  <a:schemeClr val="tx1"/>
                </a:solidFill>
                <a:cs typeface="Calibri"/>
              </a:rPr>
              <a:t>(VARAM, FM, EM, IeM)  27 M</a:t>
            </a:r>
            <a:r>
              <a:rPr lang="lv-LV" sz="1400" i="1">
                <a:cs typeface="Calibri"/>
              </a:rPr>
              <a:t> </a:t>
            </a:r>
            <a:endParaRPr lang="lv-LV"/>
          </a:p>
        </p:txBody>
      </p:sp>
      <p:sp>
        <p:nvSpPr>
          <p:cNvPr id="23" name="Rectangle: Rounded Corners 22">
            <a:extLst>
              <a:ext uri="{FF2B5EF4-FFF2-40B4-BE49-F238E27FC236}">
                <a16:creationId xmlns:a16="http://schemas.microsoft.com/office/drawing/2014/main" id="{14E785B4-D450-CBF4-55D8-D1BC93F39560}"/>
              </a:ext>
            </a:extLst>
          </p:cNvPr>
          <p:cNvSpPr/>
          <p:nvPr/>
        </p:nvSpPr>
        <p:spPr>
          <a:xfrm>
            <a:off x="1203498" y="3429000"/>
            <a:ext cx="3110458"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2. Datu pārvaldības attīstība</a:t>
            </a:r>
            <a:r>
              <a:rPr lang="lv-LV">
                <a:solidFill>
                  <a:schemeClr val="tx1"/>
                </a:solidFill>
                <a:cs typeface="Calibri"/>
              </a:rPr>
              <a:t> </a:t>
            </a:r>
            <a:endParaRPr lang="lv-LV">
              <a:solidFill>
                <a:schemeClr val="tx1"/>
              </a:solidFill>
            </a:endParaRPr>
          </a:p>
          <a:p>
            <a:pPr algn="ctr"/>
            <a:r>
              <a:rPr lang="en-US" sz="1400" i="1">
                <a:solidFill>
                  <a:schemeClr val="tx1"/>
                </a:solidFill>
                <a:cs typeface="Calibri"/>
              </a:rPr>
              <a:t>(VARAM, FM, IZM, SM, VM, ZM)  28 M</a:t>
            </a:r>
            <a:r>
              <a:rPr lang="en-US" sz="1400" i="1">
                <a:cs typeface="Calibri"/>
              </a:rPr>
              <a:t> </a:t>
            </a:r>
            <a:endParaRPr lang="en-US"/>
          </a:p>
        </p:txBody>
      </p:sp>
      <p:sp>
        <p:nvSpPr>
          <p:cNvPr id="24" name="Rectangle: Rounded Corners 23">
            <a:extLst>
              <a:ext uri="{FF2B5EF4-FFF2-40B4-BE49-F238E27FC236}">
                <a16:creationId xmlns:a16="http://schemas.microsoft.com/office/drawing/2014/main" id="{61F83C1E-3723-14D8-4BB4-5D9DD7D31D75}"/>
              </a:ext>
            </a:extLst>
          </p:cNvPr>
          <p:cNvSpPr/>
          <p:nvPr/>
        </p:nvSpPr>
        <p:spPr>
          <a:xfrm>
            <a:off x="1203498" y="4664438"/>
            <a:ext cx="3110458"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3. Valsts pārvaldes IKT infrastruktūra attīstība</a:t>
            </a:r>
            <a:r>
              <a:rPr lang="lv-LV">
                <a:solidFill>
                  <a:schemeClr val="tx1"/>
                </a:solidFill>
                <a:cs typeface="Calibri"/>
              </a:rPr>
              <a:t> </a:t>
            </a:r>
            <a:endParaRPr lang="lv-LV">
              <a:solidFill>
                <a:schemeClr val="tx1"/>
              </a:solidFill>
            </a:endParaRPr>
          </a:p>
          <a:p>
            <a:pPr algn="ctr"/>
            <a:r>
              <a:rPr lang="lv-LV" sz="1400" i="1">
                <a:solidFill>
                  <a:schemeClr val="tx1"/>
                </a:solidFill>
                <a:cs typeface="Calibri"/>
              </a:rPr>
              <a:t>(SM, IeM, KM, ZM)  12,5 M</a:t>
            </a:r>
            <a:r>
              <a:rPr lang="lv-LV" sz="1400" i="1">
                <a:cs typeface="Calibri"/>
              </a:rPr>
              <a:t> </a:t>
            </a:r>
            <a:endParaRPr lang="lv-LV"/>
          </a:p>
        </p:txBody>
      </p:sp>
      <p:sp>
        <p:nvSpPr>
          <p:cNvPr id="25" name="Rectangle: Rounded Corners 24">
            <a:extLst>
              <a:ext uri="{FF2B5EF4-FFF2-40B4-BE49-F238E27FC236}">
                <a16:creationId xmlns:a16="http://schemas.microsoft.com/office/drawing/2014/main" id="{2A1E8BB9-B497-40AF-E48E-6BD565C245E7}"/>
              </a:ext>
            </a:extLst>
          </p:cNvPr>
          <p:cNvSpPr/>
          <p:nvPr/>
        </p:nvSpPr>
        <p:spPr>
          <a:xfrm>
            <a:off x="4916775" y="2203553"/>
            <a:ext cx="2961270"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4. Valsts pārvaldes resursu pārvaldība</a:t>
            </a:r>
            <a:r>
              <a:rPr lang="lv-LV">
                <a:solidFill>
                  <a:schemeClr val="tx1"/>
                </a:solidFill>
                <a:cs typeface="Calibri"/>
              </a:rPr>
              <a:t> </a:t>
            </a:r>
            <a:endParaRPr lang="lv-LV">
              <a:solidFill>
                <a:schemeClr val="tx1"/>
              </a:solidFill>
            </a:endParaRPr>
          </a:p>
          <a:p>
            <a:pPr algn="ctr"/>
            <a:r>
              <a:rPr lang="lv-LV" sz="1400" i="1">
                <a:solidFill>
                  <a:schemeClr val="tx1"/>
                </a:solidFill>
                <a:cs typeface="Calibri"/>
              </a:rPr>
              <a:t>(Valsts kanceleja, FM)  19 M</a:t>
            </a:r>
            <a:r>
              <a:rPr lang="lv-LV" sz="1400" i="1">
                <a:cs typeface="Calibri"/>
              </a:rPr>
              <a:t> </a:t>
            </a:r>
            <a:endParaRPr lang="lv-LV"/>
          </a:p>
        </p:txBody>
      </p:sp>
      <p:sp>
        <p:nvSpPr>
          <p:cNvPr id="26" name="Rectangle: Rounded Corners 25">
            <a:extLst>
              <a:ext uri="{FF2B5EF4-FFF2-40B4-BE49-F238E27FC236}">
                <a16:creationId xmlns:a16="http://schemas.microsoft.com/office/drawing/2014/main" id="{CE5D8D2D-D223-67FA-562A-95D51003C087}"/>
              </a:ext>
            </a:extLst>
          </p:cNvPr>
          <p:cNvSpPr/>
          <p:nvPr/>
        </p:nvSpPr>
        <p:spPr>
          <a:xfrm>
            <a:off x="4916775" y="3429000"/>
            <a:ext cx="2961270"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5. E-lietas programma</a:t>
            </a:r>
            <a:r>
              <a:rPr lang="lv-LV">
                <a:solidFill>
                  <a:schemeClr val="tx1"/>
                </a:solidFill>
                <a:cs typeface="Calibri"/>
              </a:rPr>
              <a:t> </a:t>
            </a:r>
            <a:endParaRPr lang="lv-LV">
              <a:solidFill>
                <a:schemeClr val="tx1"/>
              </a:solidFill>
            </a:endParaRPr>
          </a:p>
          <a:p>
            <a:pPr algn="ctr"/>
            <a:r>
              <a:rPr lang="lv-LV" sz="1400" i="1">
                <a:solidFill>
                  <a:schemeClr val="tx1"/>
                </a:solidFill>
                <a:cs typeface="Calibri"/>
              </a:rPr>
              <a:t>(TM, IeM, Prokuratūra) 10,5 M</a:t>
            </a:r>
            <a:r>
              <a:rPr lang="lv-LV" sz="1400" i="1">
                <a:cs typeface="Calibri"/>
              </a:rPr>
              <a:t> </a:t>
            </a:r>
            <a:endParaRPr lang="lv-LV"/>
          </a:p>
        </p:txBody>
      </p:sp>
      <p:sp>
        <p:nvSpPr>
          <p:cNvPr id="27" name="Rectangle: Rounded Corners 26">
            <a:extLst>
              <a:ext uri="{FF2B5EF4-FFF2-40B4-BE49-F238E27FC236}">
                <a16:creationId xmlns:a16="http://schemas.microsoft.com/office/drawing/2014/main" id="{CA354C0E-3456-A624-E2C8-5FA0833F3B0F}"/>
              </a:ext>
            </a:extLst>
          </p:cNvPr>
          <p:cNvSpPr/>
          <p:nvPr/>
        </p:nvSpPr>
        <p:spPr>
          <a:xfrm>
            <a:off x="4916774" y="4654447"/>
            <a:ext cx="2961271"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6. Kultūras nozares projekti</a:t>
            </a:r>
            <a:r>
              <a:rPr lang="lv-LV">
                <a:solidFill>
                  <a:schemeClr val="tx1"/>
                </a:solidFill>
                <a:cs typeface="Calibri"/>
              </a:rPr>
              <a:t> </a:t>
            </a:r>
            <a:endParaRPr lang="lv-LV">
              <a:solidFill>
                <a:schemeClr val="tx1"/>
              </a:solidFill>
            </a:endParaRPr>
          </a:p>
          <a:p>
            <a:pPr algn="ctr"/>
            <a:r>
              <a:rPr lang="lv-LV" sz="1400" i="1">
                <a:solidFill>
                  <a:schemeClr val="tx1"/>
                </a:solidFill>
                <a:cs typeface="Calibri"/>
              </a:rPr>
              <a:t>(KM) 3,5 M</a:t>
            </a:r>
            <a:r>
              <a:rPr lang="lv-LV" sz="1400" i="1">
                <a:cs typeface="Calibri"/>
              </a:rPr>
              <a:t> </a:t>
            </a:r>
            <a:endParaRPr lang="lv-LV"/>
          </a:p>
        </p:txBody>
      </p:sp>
      <p:sp>
        <p:nvSpPr>
          <p:cNvPr id="28" name="Rectangle: Rounded Corners 27">
            <a:extLst>
              <a:ext uri="{FF2B5EF4-FFF2-40B4-BE49-F238E27FC236}">
                <a16:creationId xmlns:a16="http://schemas.microsoft.com/office/drawing/2014/main" id="{A0AF4403-66D2-BCB3-FC4F-FA074E0D8EDE}"/>
              </a:ext>
            </a:extLst>
          </p:cNvPr>
          <p:cNvSpPr/>
          <p:nvPr/>
        </p:nvSpPr>
        <p:spPr>
          <a:xfrm>
            <a:off x="8537608" y="2653264"/>
            <a:ext cx="2818705" cy="1275407"/>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b="1">
                <a:solidFill>
                  <a:schemeClr val="tx1"/>
                </a:solidFill>
                <a:cs typeface="Calibri"/>
              </a:rPr>
              <a:t>7. Pašvaldību koplietošanas platformas</a:t>
            </a:r>
            <a:r>
              <a:rPr lang="lv-LV">
                <a:solidFill>
                  <a:schemeClr val="tx1"/>
                </a:solidFill>
                <a:cs typeface="Calibri"/>
              </a:rPr>
              <a:t> </a:t>
            </a:r>
            <a:endParaRPr lang="lv-LV">
              <a:solidFill>
                <a:schemeClr val="tx1"/>
              </a:solidFill>
            </a:endParaRPr>
          </a:p>
          <a:p>
            <a:pPr algn="ctr"/>
            <a:r>
              <a:rPr lang="lv-LV" sz="1400" i="1">
                <a:solidFill>
                  <a:schemeClr val="tx1"/>
                </a:solidFill>
                <a:cs typeface="Calibri"/>
              </a:rPr>
              <a:t>(VARAM, Pašvaldības)  21 M</a:t>
            </a:r>
            <a:r>
              <a:rPr lang="lv-LV" sz="1400" i="1">
                <a:cs typeface="Calibri"/>
              </a:rPr>
              <a:t> </a:t>
            </a:r>
            <a:endParaRPr lang="lv-LV"/>
          </a:p>
        </p:txBody>
      </p:sp>
      <p:sp>
        <p:nvSpPr>
          <p:cNvPr id="29" name="Rectangle: Rounded Corners 28">
            <a:extLst>
              <a:ext uri="{FF2B5EF4-FFF2-40B4-BE49-F238E27FC236}">
                <a16:creationId xmlns:a16="http://schemas.microsoft.com/office/drawing/2014/main" id="{6C50E764-4799-FA8D-751B-48F9EBFEF039}"/>
              </a:ext>
            </a:extLst>
          </p:cNvPr>
          <p:cNvSpPr/>
          <p:nvPr/>
        </p:nvSpPr>
        <p:spPr>
          <a:xfrm>
            <a:off x="8558150" y="4204736"/>
            <a:ext cx="2798164" cy="999345"/>
          </a:xfrm>
          <a:prstGeom prst="roundRect">
            <a:avLst/>
          </a:prstGeom>
          <a:solidFill>
            <a:schemeClr val="bg1">
              <a:lumMod val="95000"/>
            </a:schemeClr>
          </a:solidFill>
          <a:ln w="57150">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a:solidFill>
                  <a:schemeClr val="tx1"/>
                </a:solidFill>
                <a:cs typeface="Calibri"/>
              </a:rPr>
              <a:t>8. Ārpus programmām </a:t>
            </a:r>
            <a:endParaRPr lang="lv-LV">
              <a:solidFill>
                <a:schemeClr val="tx1"/>
              </a:solidFill>
            </a:endParaRPr>
          </a:p>
          <a:p>
            <a:pPr algn="ctr"/>
            <a:r>
              <a:rPr lang="lv-LV" sz="1400" i="1">
                <a:solidFill>
                  <a:schemeClr val="tx1"/>
                </a:solidFill>
                <a:cs typeface="Calibri"/>
              </a:rPr>
              <a:t>(VARAM, CVK, KM/AM)  8 M</a:t>
            </a:r>
            <a:r>
              <a:rPr lang="lv-LV" sz="1400" i="1">
                <a:cs typeface="Calibri"/>
              </a:rPr>
              <a:t> </a:t>
            </a:r>
            <a:endParaRPr lang="lv-LV"/>
          </a:p>
        </p:txBody>
      </p:sp>
    </p:spTree>
    <p:extLst>
      <p:ext uri="{BB962C8B-B14F-4D97-AF65-F5344CB8AC3E}">
        <p14:creationId xmlns:p14="http://schemas.microsoft.com/office/powerpoint/2010/main" val="3900731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1" y="1742712"/>
            <a:ext cx="2636183" cy="5016496"/>
            <a:chOff x="1687787" y="1160981"/>
            <a:chExt cx="2855845" cy="4506922"/>
          </a:xfrm>
        </p:grpSpPr>
        <p:sp>
          <p:nvSpPr>
            <p:cNvPr id="6" name="Rectangle 5"/>
            <p:cNvSpPr/>
            <p:nvPr/>
          </p:nvSpPr>
          <p:spPr bwMode="auto">
            <a:xfrm>
              <a:off x="1695236" y="1160981"/>
              <a:ext cx="2599361" cy="4345968"/>
            </a:xfrm>
            <a:prstGeom prst="rect">
              <a:avLst/>
            </a:prstGeom>
            <a:solidFill>
              <a:schemeClr val="bg1"/>
            </a:solidFill>
            <a:ln>
              <a:noFill/>
            </a:ln>
          </p:spPr>
          <p:txBody>
            <a:bodyPr vert="horz" wrap="square" lIns="91440" tIns="45720" rIns="91440" bIns="45720" numCol="1" rtlCol="0" anchor="ctr" anchorCtr="0" compatLnSpc="1">
              <a:prstTxWarp prst="textArchDown">
                <a:avLst/>
              </a:prstTxWarp>
            </a:bodyPr>
            <a:lstStyle/>
            <a:p>
              <a:pPr algn="ctr">
                <a:buClrTx/>
                <a:buFontTx/>
                <a:buNone/>
              </a:pPr>
              <a:endParaRPr lang="en-US" sz="1800" kern="1200">
                <a:latin typeface="Montserrat Light"/>
                <a:ea typeface="+mn-ea"/>
                <a:cs typeface="+mn-cs"/>
              </a:endParaRPr>
            </a:p>
          </p:txBody>
        </p:sp>
        <p:sp>
          <p:nvSpPr>
            <p:cNvPr id="7" name="TextBox 6"/>
            <p:cNvSpPr txBox="1"/>
            <p:nvPr/>
          </p:nvSpPr>
          <p:spPr>
            <a:xfrm>
              <a:off x="1820663" y="2982980"/>
              <a:ext cx="2215887" cy="1050748"/>
            </a:xfrm>
            <a:prstGeom prst="rect">
              <a:avLst/>
            </a:prstGeom>
            <a:noFill/>
          </p:spPr>
          <p:txBody>
            <a:bodyPr wrap="square" rtlCol="0">
              <a:spAutoFit/>
            </a:bodyPr>
            <a:lstStyle/>
            <a:p>
              <a:pPr algn="ctr">
                <a:buClrTx/>
                <a:buFontTx/>
                <a:buNone/>
              </a:pPr>
              <a:r>
                <a:rPr lang="lv-LV" sz="1000" b="1" kern="1200">
                  <a:solidFill>
                    <a:schemeClr val="tx1">
                      <a:lumMod val="65000"/>
                      <a:lumOff val="35000"/>
                    </a:schemeClr>
                  </a:solidFill>
                  <a:latin typeface="Source Sans Pro" charset="0"/>
                  <a:ea typeface="Source Sans Pro" charset="0"/>
                  <a:cs typeface="Source Sans Pro" charset="0"/>
                </a:rPr>
                <a:t>Investīcijas infrastruktūrā, aprīkojumā, tehnoloģijās 15-20 reģionāli nozīmīgās pamatskolās (reorganizētas vidusskolas), sekmējot vidusskolu tīkla sakārtošanu jaunajās pašvaldībās</a:t>
              </a:r>
            </a:p>
          </p:txBody>
        </p:sp>
        <p:sp>
          <p:nvSpPr>
            <p:cNvPr id="8" name="Title 1"/>
            <p:cNvSpPr txBox="1">
              <a:spLocks/>
            </p:cNvSpPr>
            <p:nvPr/>
          </p:nvSpPr>
          <p:spPr>
            <a:xfrm>
              <a:off x="1687787" y="1290877"/>
              <a:ext cx="2599362" cy="30472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400">
                  <a:solidFill>
                    <a:srgbClr val="264653"/>
                  </a:solidFill>
                  <a:latin typeface="Source Sans Pro" charset="0"/>
                  <a:ea typeface="Source Sans Pro" charset="0"/>
                  <a:cs typeface="Source Sans Pro" charset="0"/>
                </a:rPr>
                <a:t>VIDUSSKOLU TĪKLS</a:t>
              </a:r>
            </a:p>
          </p:txBody>
        </p:sp>
        <p:grpSp>
          <p:nvGrpSpPr>
            <p:cNvPr id="11" name="Group 10"/>
            <p:cNvGrpSpPr/>
            <p:nvPr/>
          </p:nvGrpSpPr>
          <p:grpSpPr>
            <a:xfrm>
              <a:off x="1891401" y="1494525"/>
              <a:ext cx="2145794" cy="848285"/>
              <a:chOff x="1326322" y="1723548"/>
              <a:chExt cx="2145794" cy="848285"/>
            </a:xfrm>
          </p:grpSpPr>
          <p:sp>
            <p:nvSpPr>
              <p:cNvPr id="13" name="Title 1"/>
              <p:cNvSpPr txBox="1">
                <a:spLocks/>
              </p:cNvSpPr>
              <p:nvPr/>
            </p:nvSpPr>
            <p:spPr>
              <a:xfrm>
                <a:off x="1326322" y="1723548"/>
                <a:ext cx="2145794" cy="848285"/>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2400" b="0">
                    <a:solidFill>
                      <a:srgbClr val="264653"/>
                    </a:solidFill>
                    <a:latin typeface="Source Sans Pro" charset="0"/>
                    <a:ea typeface="Source Sans Pro" charset="0"/>
                    <a:cs typeface="Source Sans Pro" charset="0"/>
                  </a:rPr>
                  <a:t> </a:t>
                </a:r>
                <a:r>
                  <a:rPr lang="en-US" sz="1800" b="0">
                    <a:solidFill>
                      <a:srgbClr val="1D353F"/>
                    </a:solidFill>
                    <a:latin typeface="Source Sans Pro" charset="0"/>
                    <a:ea typeface="Source Sans Pro" charset="0"/>
                    <a:cs typeface="Source Sans Pro" charset="0"/>
                  </a:rPr>
                  <a:t>30.7M</a:t>
                </a:r>
              </a:p>
            </p:txBody>
          </p:sp>
          <p:sp>
            <p:nvSpPr>
              <p:cNvPr id="15" name="Title 1"/>
              <p:cNvSpPr txBox="1">
                <a:spLocks/>
              </p:cNvSpPr>
              <p:nvPr/>
            </p:nvSpPr>
            <p:spPr>
              <a:xfrm>
                <a:off x="1513357" y="1723548"/>
                <a:ext cx="305869" cy="602651"/>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buClrTx/>
                  <a:buFontTx/>
                  <a:buNone/>
                </a:pPr>
                <a:endParaRPr lang="en-US" sz="2400" b="0">
                  <a:solidFill>
                    <a:srgbClr val="1D353F"/>
                  </a:solidFill>
                  <a:latin typeface="Source Sans Pro" charset="0"/>
                  <a:ea typeface="Source Sans Pro" charset="0"/>
                  <a:cs typeface="Source Sans Pro" charset="0"/>
                </a:endParaRPr>
              </a:p>
            </p:txBody>
          </p:sp>
        </p:grpSp>
        <p:sp>
          <p:nvSpPr>
            <p:cNvPr id="12" name="Rectangle 11"/>
            <p:cNvSpPr/>
            <p:nvPr/>
          </p:nvSpPr>
          <p:spPr bwMode="auto">
            <a:xfrm>
              <a:off x="1783633" y="4062277"/>
              <a:ext cx="2429713" cy="1605626"/>
            </a:xfrm>
            <a:prstGeom prst="rect">
              <a:avLst/>
            </a:prstGeom>
            <a:solidFill>
              <a:srgbClr val="1D353F"/>
            </a:solidFill>
            <a:ln>
              <a:noFill/>
            </a:ln>
          </p:spPr>
          <p:txBody>
            <a:bodyPr vert="horz" wrap="square" lIns="91440" tIns="45720" rIns="91440" bIns="45720" numCol="1" rtlCol="0" anchor="t" anchorCtr="0" compatLnSpc="1"/>
            <a:lstStyle/>
            <a:p>
              <a:pPr>
                <a:buClrTx/>
                <a:buFontTx/>
                <a:buNone/>
              </a:pPr>
              <a:endParaRPr lang="en-US" sz="300"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endParaRPr>
            </a:p>
            <a:p>
              <a:pPr>
                <a:buClrTx/>
                <a:buFontTx/>
                <a:buNone/>
              </a:pP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atbalstītajās pašvaldībās nodrošināta pieeja kvalitatīvai izglītībai: </a:t>
              </a:r>
            </a:p>
            <a:p>
              <a:pPr marL="142875" indent="-142875">
                <a:buClrTx/>
                <a:buFontTx/>
                <a:buAutoNum type="alphaLcParenR"/>
              </a:pP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vidusskolas atbilst vidējās izglītības kvalitātes un kvantitatīvajiem kritērijiem;</a:t>
              </a:r>
            </a:p>
            <a:p>
              <a:pPr marL="142875" indent="-142875">
                <a:buClrTx/>
                <a:buFontTx/>
                <a:buAutoNum type="alphaLcParenR"/>
              </a:pPr>
              <a:r>
                <a:rPr lang="en-GB" sz="1000" b="1">
                  <a:solidFill>
                    <a:srgbClr val="FFFFFF"/>
                  </a:solidFill>
                  <a:latin typeface="Source Sans Pro" panose="020B0503030403020204" pitchFamily="34" charset="0"/>
                  <a:ea typeface="Source Sans Pro" panose="020B0503030403020204" pitchFamily="34" charset="0"/>
                  <a:cs typeface="Source Sans Pro Black" charset="0"/>
                </a:rPr>
                <a:t>s</a:t>
              </a:r>
              <a:r>
                <a:rPr lang="lv-LV" sz="1000" b="1" kern="1200" err="1">
                  <a:solidFill>
                    <a:srgbClr val="FFFFFF"/>
                  </a:solidFill>
                  <a:latin typeface="Source Sans Pro" panose="020B0503030403020204" pitchFamily="34" charset="0"/>
                  <a:ea typeface="Source Sans Pro" panose="020B0503030403020204" pitchFamily="34" charset="0"/>
                  <a:cs typeface="Source Sans Pro Black" charset="0"/>
                </a:rPr>
                <a:t>tiprināts</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ilgtspējīgu</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pamatskolu tīkls</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investējot</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vismaz</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b="1" kern="1200">
                  <a:solidFill>
                    <a:srgbClr val="FFC000"/>
                  </a:solidFill>
                  <a:latin typeface="Source Sans Pro" panose="020B0503030403020204" pitchFamily="34" charset="0"/>
                  <a:ea typeface="Source Sans Pro" panose="020B0503030403020204" pitchFamily="34" charset="0"/>
                  <a:cs typeface="Source Sans Pro Black" charset="0"/>
                </a:rPr>
                <a:t>20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pamatskolās</a:t>
              </a:r>
              <a:endParaRPr lang="lv-LV" sz="1000" b="1" kern="1200">
                <a:solidFill>
                  <a:srgbClr val="FFFFFF"/>
                </a:solidFill>
                <a:latin typeface="Source Sans Pro" panose="020B0503030403020204" pitchFamily="34" charset="0"/>
                <a:ea typeface="Source Sans Pro" panose="020B0503030403020204" pitchFamily="34" charset="0"/>
                <a:cs typeface="Source Sans Pro Black" charset="0"/>
              </a:endParaRPr>
            </a:p>
          </p:txBody>
        </p:sp>
        <p:cxnSp>
          <p:nvCxnSpPr>
            <p:cNvPr id="17" name="Straight Connector 16"/>
            <p:cNvCxnSpPr/>
            <p:nvPr/>
          </p:nvCxnSpPr>
          <p:spPr>
            <a:xfrm>
              <a:off x="1944268" y="2475148"/>
              <a:ext cx="2599364"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156052" y="1910214"/>
            <a:ext cx="2741683" cy="4857634"/>
            <a:chOff x="1520570" y="1283848"/>
            <a:chExt cx="2891263" cy="4365954"/>
          </a:xfrm>
        </p:grpSpPr>
        <p:sp>
          <p:nvSpPr>
            <p:cNvPr id="38" name="Rectangle 37"/>
            <p:cNvSpPr/>
            <p:nvPr/>
          </p:nvSpPr>
          <p:spPr bwMode="auto">
            <a:xfrm>
              <a:off x="1736179" y="1373667"/>
              <a:ext cx="2599361" cy="891244"/>
            </a:xfrm>
            <a:prstGeom prst="rect">
              <a:avLst/>
            </a:prstGeom>
            <a:solidFill>
              <a:schemeClr val="bg1"/>
            </a:solidFill>
            <a:ln>
              <a:noFill/>
            </a:ln>
          </p:spPr>
          <p:txBody>
            <a:bodyPr vert="horz" wrap="square" lIns="91440" tIns="45720" rIns="91440" bIns="45720" numCol="1" rtlCol="0" anchor="ctr" anchorCtr="0" compatLnSpc="1">
              <a:prstTxWarp prst="textArchDown">
                <a:avLst/>
              </a:prstTxWarp>
            </a:bodyPr>
            <a:lstStyle/>
            <a:p>
              <a:pPr algn="ctr">
                <a:buClrTx/>
                <a:buFontTx/>
                <a:buNone/>
              </a:pPr>
              <a:endParaRPr lang="en-US" sz="1800" kern="1200">
                <a:latin typeface="Montserrat Light"/>
                <a:ea typeface="+mn-ea"/>
                <a:cs typeface="+mn-cs"/>
              </a:endParaRPr>
            </a:p>
          </p:txBody>
        </p:sp>
        <p:sp>
          <p:nvSpPr>
            <p:cNvPr id="39" name="TextBox 38"/>
            <p:cNvSpPr txBox="1"/>
            <p:nvPr/>
          </p:nvSpPr>
          <p:spPr>
            <a:xfrm>
              <a:off x="1520570" y="3214444"/>
              <a:ext cx="2872606" cy="912860"/>
            </a:xfrm>
            <a:prstGeom prst="rect">
              <a:avLst/>
            </a:prstGeom>
            <a:noFill/>
          </p:spPr>
          <p:txBody>
            <a:bodyPr wrap="square" rtlCol="0">
              <a:spAutoFit/>
            </a:bodyPr>
            <a:lstStyle/>
            <a:p>
              <a:pPr algn="ctr">
                <a:buClrTx/>
                <a:buFontTx/>
                <a:buNone/>
              </a:pPr>
              <a:r>
                <a:rPr lang="lv-LV" sz="1000" b="1" kern="1200">
                  <a:solidFill>
                    <a:schemeClr val="tx1">
                      <a:lumMod val="95000"/>
                      <a:lumOff val="5000"/>
                      <a:alpha val="60000"/>
                    </a:schemeClr>
                  </a:solidFill>
                  <a:latin typeface="Source Sans Pro" charset="0"/>
                  <a:ea typeface="Source Sans Pro" charset="0"/>
                  <a:cs typeface="Source Sans Pro" charset="0"/>
                </a:rPr>
                <a:t>Investīcijas iedzīvotāju digitālajās prasmēs,</a:t>
              </a:r>
              <a:r>
                <a:rPr lang="en-US" sz="1000" b="1" kern="1200">
                  <a:solidFill>
                    <a:schemeClr val="tx1">
                      <a:lumMod val="95000"/>
                      <a:lumOff val="5000"/>
                      <a:alpha val="60000"/>
                    </a:schemeClr>
                  </a:solidFill>
                  <a:latin typeface="Source Sans Pro" charset="0"/>
                  <a:ea typeface="Source Sans Pro" charset="0"/>
                  <a:cs typeface="Source Sans Pro" charset="0"/>
                </a:rPr>
                <a:t> </a:t>
              </a:r>
              <a:endParaRPr lang="lv-LV" sz="1000" b="1" kern="1200">
                <a:solidFill>
                  <a:schemeClr val="tx1">
                    <a:lumMod val="95000"/>
                    <a:lumOff val="5000"/>
                    <a:alpha val="60000"/>
                  </a:schemeClr>
                </a:solidFill>
                <a:latin typeface="Source Sans Pro" charset="0"/>
                <a:ea typeface="Source Sans Pro" charset="0"/>
                <a:cs typeface="Source Sans Pro" charset="0"/>
              </a:endParaRPr>
            </a:p>
            <a:p>
              <a:pPr algn="ctr">
                <a:buClrTx/>
                <a:buFontTx/>
                <a:buNone/>
              </a:pPr>
              <a:r>
                <a:rPr lang="lv-LV" sz="1000" b="1" kern="1200">
                  <a:solidFill>
                    <a:schemeClr val="tx1">
                      <a:lumMod val="95000"/>
                      <a:lumOff val="5000"/>
                      <a:alpha val="60000"/>
                    </a:schemeClr>
                  </a:solidFill>
                  <a:latin typeface="Source Sans Pro" charset="0"/>
                  <a:ea typeface="Source Sans Pro" charset="0"/>
                  <a:cs typeface="Source Sans Pro" charset="0"/>
                </a:rPr>
                <a:t>uzņēmumu pasūtītās mācībās, </a:t>
              </a:r>
            </a:p>
            <a:p>
              <a:pPr algn="ctr">
                <a:buClrTx/>
                <a:buFontTx/>
                <a:buNone/>
              </a:pPr>
              <a:r>
                <a:rPr lang="lv-LV" sz="1000" b="1" kern="1200">
                  <a:solidFill>
                    <a:schemeClr val="tx1">
                      <a:lumMod val="95000"/>
                      <a:lumOff val="5000"/>
                      <a:alpha val="60000"/>
                    </a:schemeClr>
                  </a:solidFill>
                  <a:latin typeface="Source Sans Pro" charset="0"/>
                  <a:ea typeface="Source Sans Pro" charset="0"/>
                  <a:cs typeface="Source Sans Pro" charset="0"/>
                </a:rPr>
                <a:t>publiskās pārvaldes, kā arī </a:t>
              </a:r>
            </a:p>
            <a:p>
              <a:pPr algn="ctr">
                <a:buClrTx/>
                <a:buFontTx/>
                <a:buNone/>
              </a:pPr>
              <a:r>
                <a:rPr lang="lv-LV" sz="1000" b="1" kern="1200">
                  <a:solidFill>
                    <a:schemeClr val="tx1">
                      <a:lumMod val="95000"/>
                      <a:lumOff val="5000"/>
                      <a:alpha val="60000"/>
                    </a:schemeClr>
                  </a:solidFill>
                  <a:latin typeface="Source Sans Pro" charset="0"/>
                  <a:ea typeface="Source Sans Pro" charset="0"/>
                  <a:cs typeface="Source Sans Pro" charset="0"/>
                </a:rPr>
                <a:t>augsta līmeņa digitālajās prasmēs</a:t>
              </a:r>
            </a:p>
            <a:p>
              <a:pPr algn="ctr">
                <a:buClrTx/>
                <a:buFontTx/>
                <a:buNone/>
              </a:pPr>
              <a:r>
                <a:rPr lang="lv-LV" sz="1000" b="1" kern="1200">
                  <a:solidFill>
                    <a:schemeClr val="tx1">
                      <a:lumMod val="95000"/>
                      <a:lumOff val="5000"/>
                      <a:alpha val="60000"/>
                    </a:schemeClr>
                  </a:solidFill>
                  <a:latin typeface="Source Sans Pro" charset="0"/>
                  <a:ea typeface="Source Sans Pro" charset="0"/>
                  <a:cs typeface="Source Sans Pro" charset="0"/>
                </a:rPr>
                <a:t>(IZM, EM, VARAM, VK)</a:t>
              </a:r>
            </a:p>
            <a:p>
              <a:pPr algn="ctr">
                <a:buClrTx/>
                <a:buFontTx/>
                <a:buNone/>
              </a:pPr>
              <a:endParaRPr lang="lv-LV" sz="1000" kern="1200">
                <a:solidFill>
                  <a:srgbClr val="000000">
                    <a:alpha val="60000"/>
                  </a:srgbClr>
                </a:solidFill>
                <a:latin typeface="Source Sans Pro" charset="0"/>
                <a:ea typeface="Source Sans Pro" charset="0"/>
                <a:cs typeface="Source Sans Pro" charset="0"/>
              </a:endParaRPr>
            </a:p>
          </p:txBody>
        </p:sp>
        <p:sp>
          <p:nvSpPr>
            <p:cNvPr id="40" name="Title 1"/>
            <p:cNvSpPr txBox="1">
              <a:spLocks/>
            </p:cNvSpPr>
            <p:nvPr/>
          </p:nvSpPr>
          <p:spPr>
            <a:xfrm>
              <a:off x="1695237" y="1283848"/>
              <a:ext cx="2599362" cy="30472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400">
                  <a:solidFill>
                    <a:srgbClr val="1F776D"/>
                  </a:solidFill>
                  <a:latin typeface="Source Sans Pro" charset="0"/>
                  <a:ea typeface="Source Sans Pro" charset="0"/>
                  <a:cs typeface="Source Sans Pro" charset="0"/>
                </a:rPr>
                <a:t>DIGITĀLĀS PRASMES</a:t>
              </a:r>
            </a:p>
          </p:txBody>
        </p:sp>
        <p:grpSp>
          <p:nvGrpSpPr>
            <p:cNvPr id="41" name="Group 40"/>
            <p:cNvGrpSpPr/>
            <p:nvPr/>
          </p:nvGrpSpPr>
          <p:grpSpPr>
            <a:xfrm>
              <a:off x="1902823" y="1419992"/>
              <a:ext cx="2165587" cy="914552"/>
              <a:chOff x="1337744" y="1649015"/>
              <a:chExt cx="2165587" cy="914552"/>
            </a:xfrm>
          </p:grpSpPr>
          <p:sp>
            <p:nvSpPr>
              <p:cNvPr id="44" name="Title 1"/>
              <p:cNvSpPr txBox="1">
                <a:spLocks/>
              </p:cNvSpPr>
              <p:nvPr/>
            </p:nvSpPr>
            <p:spPr>
              <a:xfrm>
                <a:off x="1337744" y="1649015"/>
                <a:ext cx="2165587" cy="91455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100000"/>
                  </a:lnSpc>
                  <a:buClrTx/>
                  <a:buFontTx/>
                  <a:buNone/>
                </a:pPr>
                <a:r>
                  <a:rPr lang="en-US" sz="1800" b="0">
                    <a:solidFill>
                      <a:srgbClr val="1F776D"/>
                    </a:solidFill>
                    <a:latin typeface="Source Sans Pro" charset="0"/>
                    <a:ea typeface="Source Sans Pro" charset="0"/>
                    <a:cs typeface="Source Sans Pro" charset="0"/>
                  </a:rPr>
                  <a:t>79.8M</a:t>
                </a:r>
                <a:r>
                  <a:rPr lang="lv-LV" sz="2400" b="0">
                    <a:solidFill>
                      <a:srgbClr val="1F776D"/>
                    </a:solidFill>
                    <a:latin typeface="Source Sans Pro" charset="0"/>
                    <a:ea typeface="Source Sans Pro" charset="0"/>
                    <a:cs typeface="Source Sans Pro" charset="0"/>
                  </a:rPr>
                  <a:t>/</a:t>
                </a:r>
                <a:r>
                  <a:rPr lang="lv-LV" sz="1800" b="0">
                    <a:solidFill>
                      <a:srgbClr val="1F776D"/>
                    </a:solidFill>
                    <a:latin typeface="Source Sans Pro" charset="0"/>
                    <a:ea typeface="Source Sans Pro" charset="0"/>
                    <a:cs typeface="Source Sans Pro" charset="0"/>
                  </a:rPr>
                  <a:t>IZM </a:t>
                </a:r>
                <a:r>
                  <a:rPr lang="en-US" sz="1800" b="0">
                    <a:solidFill>
                      <a:srgbClr val="1F776D"/>
                    </a:solidFill>
                    <a:latin typeface="Source Sans Pro" charset="0"/>
                    <a:ea typeface="Source Sans Pro" charset="0"/>
                    <a:cs typeface="Source Sans Pro" charset="0"/>
                  </a:rPr>
                  <a:t>39</a:t>
                </a:r>
                <a:r>
                  <a:rPr lang="lv-LV" sz="1800" b="0">
                    <a:solidFill>
                      <a:srgbClr val="1F776D"/>
                    </a:solidFill>
                    <a:latin typeface="Source Sans Pro" charset="0"/>
                    <a:ea typeface="Source Sans Pro" charset="0"/>
                    <a:cs typeface="Source Sans Pro" charset="0"/>
                  </a:rPr>
                  <a:t>M</a:t>
                </a:r>
                <a:endParaRPr lang="en-US" sz="1800" b="0">
                  <a:solidFill>
                    <a:srgbClr val="1F776D"/>
                  </a:solidFill>
                  <a:latin typeface="Source Sans Pro" charset="0"/>
                  <a:ea typeface="Source Sans Pro" charset="0"/>
                  <a:cs typeface="Source Sans Pro" charset="0"/>
                </a:endParaRPr>
              </a:p>
            </p:txBody>
          </p:sp>
          <p:sp>
            <p:nvSpPr>
              <p:cNvPr id="45" name="Title 1"/>
              <p:cNvSpPr txBox="1">
                <a:spLocks/>
              </p:cNvSpPr>
              <p:nvPr/>
            </p:nvSpPr>
            <p:spPr>
              <a:xfrm>
                <a:off x="1369070" y="1901916"/>
                <a:ext cx="369869" cy="390318"/>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buClrTx/>
                  <a:buFontTx/>
                  <a:buNone/>
                </a:pPr>
                <a:endParaRPr lang="en-US" sz="2400" b="0">
                  <a:solidFill>
                    <a:srgbClr val="1F776D"/>
                  </a:solidFill>
                  <a:latin typeface="Source Sans Pro" charset="0"/>
                  <a:ea typeface="Source Sans Pro" charset="0"/>
                  <a:cs typeface="Source Sans Pro" charset="0"/>
                </a:endParaRPr>
              </a:p>
            </p:txBody>
          </p:sp>
        </p:grpSp>
        <p:sp>
          <p:nvSpPr>
            <p:cNvPr id="42" name="Rectangle 41"/>
            <p:cNvSpPr/>
            <p:nvPr/>
          </p:nvSpPr>
          <p:spPr bwMode="auto">
            <a:xfrm>
              <a:off x="1706264" y="4035763"/>
              <a:ext cx="2705569" cy="1614039"/>
            </a:xfrm>
            <a:prstGeom prst="rect">
              <a:avLst/>
            </a:prstGeom>
            <a:solidFill>
              <a:srgbClr val="21796F"/>
            </a:solidFill>
            <a:ln>
              <a:noFill/>
            </a:ln>
          </p:spPr>
          <p:txBody>
            <a:bodyPr vert="horz" wrap="square" lIns="91440" tIns="45720" rIns="91440" bIns="45720" numCol="1" rtlCol="0" anchor="ctr" anchorCtr="0" compatLnSpc="1"/>
            <a:lstStyle/>
            <a:p>
              <a:pPr>
                <a:buClrTx/>
                <a:buFontTx/>
                <a:buNone/>
              </a:pPr>
              <a:endParaRPr lang="en-GB"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endParaRPr>
            </a:p>
            <a:p>
              <a:pPr>
                <a:buClrTx/>
                <a:buFontTx/>
                <a:buNone/>
              </a:pPr>
              <a:endParaRPr lang="en-GB"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endParaRPr>
            </a:p>
            <a:p>
              <a:pPr>
                <a:buClrTx/>
                <a:buFontTx/>
                <a:buNone/>
              </a:pPr>
              <a:r>
                <a:rPr lang="lv-LV"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rPr>
                <a:t>1</a:t>
              </a:r>
              <a:r>
                <a:rPr lang="en-US"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rPr>
                <a:t>2</a:t>
              </a:r>
              <a:r>
                <a:rPr lang="lv-LV" b="1" kern="1200">
                  <a:solidFill>
                    <a:srgbClr val="E9C46A">
                      <a:lumMod val="75000"/>
                    </a:srgbClr>
                  </a:solidFill>
                  <a:latin typeface="Source Sans Pro" panose="020B0503030403020204" pitchFamily="34" charset="0"/>
                  <a:ea typeface="Source Sans Pro" panose="020B0503030403020204" pitchFamily="34" charset="0"/>
                  <a:cs typeface="Source Sans Pro Black" charset="0"/>
                </a:rPr>
                <a:t>0 000 </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iedzīvotāju pilnveidojuši prasmes, tostarp:</a:t>
              </a:r>
            </a:p>
            <a:p>
              <a:pPr marL="142875" indent="-142875">
                <a:buClrTx/>
                <a:buFontTx/>
                <a:buAutoNum type="alphaLcParenR"/>
              </a:pP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nodrošināts atbalsts</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digitālo</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prasmju</a:t>
              </a:r>
              <a:r>
                <a:rPr lang="en-GB"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GB" sz="1000" b="1" kern="1200" err="1">
                  <a:solidFill>
                    <a:srgbClr val="FFFFFF"/>
                  </a:solidFill>
                  <a:latin typeface="Source Sans Pro" panose="020B0503030403020204" pitchFamily="34" charset="0"/>
                  <a:ea typeface="Source Sans Pro" panose="020B0503030403020204" pitchFamily="34" charset="0"/>
                  <a:cs typeface="Source Sans Pro Black" charset="0"/>
                </a:rPr>
                <a:t>apguvei</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vismaz </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3000</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uzņēmum</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u</a:t>
              </a:r>
              <a:r>
                <a:rPr lang="en-GB" sz="1000" b="1">
                  <a:solidFill>
                    <a:srgbClr val="FFFFFF"/>
                  </a:solidFill>
                  <a:latin typeface="Source Sans Pro" panose="020B0503030403020204" pitchFamily="34" charset="0"/>
                  <a:ea typeface="Source Sans Pro" panose="020B0503030403020204" pitchFamily="34" charset="0"/>
                  <a:cs typeface="Source Sans Pro Black" charset="0"/>
                </a:rPr>
                <a:t>;</a:t>
              </a:r>
              <a:endParaRPr lang="lv-LV" sz="1000" b="1" kern="1200">
                <a:solidFill>
                  <a:srgbClr val="FFFFFF"/>
                </a:solidFill>
                <a:latin typeface="Source Sans Pro" panose="020B0503030403020204" pitchFamily="34" charset="0"/>
                <a:ea typeface="Source Sans Pro" panose="020B0503030403020204" pitchFamily="34" charset="0"/>
                <a:cs typeface="Source Sans Pro Black" charset="0"/>
              </a:endParaRPr>
            </a:p>
            <a:p>
              <a:pPr marL="142875" indent="-142875">
                <a:buClrTx/>
                <a:buFontTx/>
                <a:buAutoNum type="alphaLcParenR"/>
              </a:pP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vismaz </a:t>
              </a:r>
              <a:r>
                <a:rPr lang="lv-LV" sz="1000" b="1" kern="1200">
                  <a:solidFill>
                    <a:schemeClr val="bg1"/>
                  </a:solidFill>
                  <a:latin typeface="Source Sans Pro" panose="020B0503030403020204" pitchFamily="34" charset="0"/>
                  <a:ea typeface="Source Sans Pro" panose="020B0503030403020204" pitchFamily="34" charset="0"/>
                  <a:cs typeface="Source Sans Pro Black" charset="0"/>
                </a:rPr>
                <a:t>3000</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apguvuši augsta līmeņa digitālās prasmes</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a:t>
              </a:r>
            </a:p>
            <a:p>
              <a:pPr marL="142875" indent="-142875">
                <a:buClrTx/>
                <a:buFontTx/>
                <a:buAutoNum type="alphaLcParenR"/>
              </a:pP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Vismaz</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 50 tk. </a:t>
              </a: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Iedzīvotāju</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apguvuši</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digitālās</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pamata</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kern="1200" err="1">
                  <a:solidFill>
                    <a:srgbClr val="FFFFFF"/>
                  </a:solidFill>
                  <a:latin typeface="Source Sans Pro" panose="020B0503030403020204" pitchFamily="34" charset="0"/>
                  <a:ea typeface="Source Sans Pro" panose="020B0503030403020204" pitchFamily="34" charset="0"/>
                  <a:cs typeface="Source Sans Pro Black" charset="0"/>
                </a:rPr>
                <a:t>prasmes</a:t>
              </a:r>
              <a:r>
                <a:rPr lang="en-US" sz="1000" b="1" kern="1200">
                  <a:solidFill>
                    <a:srgbClr val="FFFFFF"/>
                  </a:solidFill>
                  <a:latin typeface="Source Sans Pro" panose="020B0503030403020204" pitchFamily="34" charset="0"/>
                  <a:ea typeface="Source Sans Pro" panose="020B0503030403020204" pitchFamily="34" charset="0"/>
                  <a:cs typeface="Source Sans Pro Black" charset="0"/>
                </a:rPr>
                <a:t>;</a:t>
              </a:r>
            </a:p>
            <a:p>
              <a:pPr marL="142875" indent="-142875">
                <a:buClrTx/>
                <a:buFontTx/>
                <a:buAutoNum type="alphaLcParenR"/>
              </a:pP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Izveidoti</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atbalsta</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instrumenti</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pieaugušo</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izglītībai</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(IMK,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Prasmju</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 </a:t>
              </a:r>
              <a:r>
                <a:rPr lang="en-US" sz="1000" b="1" err="1">
                  <a:solidFill>
                    <a:srgbClr val="FFFFFF"/>
                  </a:solidFill>
                  <a:latin typeface="Source Sans Pro" panose="020B0503030403020204" pitchFamily="34" charset="0"/>
                  <a:ea typeface="Source Sans Pro" panose="020B0503030403020204" pitchFamily="34" charset="0"/>
                  <a:cs typeface="Source Sans Pro Black" charset="0"/>
                </a:rPr>
                <a:t>fondi</a:t>
              </a:r>
              <a:r>
                <a:rPr lang="en-US" sz="1000" b="1">
                  <a:solidFill>
                    <a:srgbClr val="FFFFFF"/>
                  </a:solidFill>
                  <a:latin typeface="Source Sans Pro" panose="020B0503030403020204" pitchFamily="34" charset="0"/>
                  <a:ea typeface="Source Sans Pro" panose="020B0503030403020204" pitchFamily="34" charset="0"/>
                  <a:cs typeface="Source Sans Pro Black" charset="0"/>
                </a:rPr>
                <a:t>)</a:t>
              </a:r>
              <a:endParaRPr lang="en-US" sz="1000" b="1" kern="1200">
                <a:solidFill>
                  <a:srgbClr val="FFFFFF"/>
                </a:solidFill>
                <a:latin typeface="Source Sans Pro" panose="020B0503030403020204" pitchFamily="34" charset="0"/>
                <a:ea typeface="Source Sans Pro" panose="020B0503030403020204" pitchFamily="34" charset="0"/>
                <a:cs typeface="Source Sans Pro Black" charset="0"/>
              </a:endParaRPr>
            </a:p>
            <a:p>
              <a:pPr marL="142875" indent="-142875">
                <a:buClrTx/>
                <a:buFontTx/>
                <a:buAutoNum type="alphaLcParenR"/>
              </a:pPr>
              <a:endParaRPr lang="lv-LV" sz="1000" b="1" kern="1200">
                <a:solidFill>
                  <a:srgbClr val="FFFFFF"/>
                </a:solidFill>
                <a:latin typeface="Source Sans Pro" panose="020B0503030403020204" pitchFamily="34" charset="0"/>
                <a:ea typeface="Source Sans Pro" panose="020B0503030403020204" pitchFamily="34" charset="0"/>
                <a:cs typeface="Source Sans Pro Black" charset="0"/>
              </a:endParaRPr>
            </a:p>
            <a:p>
              <a:pPr>
                <a:buClrTx/>
                <a:buFontTx/>
                <a:buNone/>
              </a:pPr>
              <a:endParaRPr lang="lv-LV" sz="900" kern="1200">
                <a:solidFill>
                  <a:srgbClr val="FFFFFF"/>
                </a:solidFill>
                <a:latin typeface="Source Sans Pro" charset="0"/>
                <a:ea typeface="Source Sans Pro" charset="0"/>
                <a:cs typeface="Source Sans Pro" charset="0"/>
              </a:endParaRPr>
            </a:p>
            <a:p>
              <a:pPr>
                <a:buClrTx/>
                <a:buFontTx/>
                <a:buNone/>
              </a:pPr>
              <a:endParaRPr lang="lv-LV" sz="900" kern="1200">
                <a:solidFill>
                  <a:srgbClr val="FFFFFF"/>
                </a:solidFill>
                <a:latin typeface="Source Sans Pro" charset="0"/>
                <a:ea typeface="Source Sans Pro" charset="0"/>
                <a:cs typeface="Source Sans Pro" charset="0"/>
              </a:endParaRPr>
            </a:p>
            <a:p>
              <a:pPr>
                <a:buClrTx/>
                <a:buFontTx/>
                <a:buNone/>
              </a:pPr>
              <a:endParaRPr lang="lv-LV" sz="900" kern="1200">
                <a:solidFill>
                  <a:srgbClr val="FFFFFF"/>
                </a:solidFill>
                <a:latin typeface="Source Sans Pro" charset="0"/>
                <a:ea typeface="Source Sans Pro" charset="0"/>
                <a:cs typeface="Source Sans Pro" charset="0"/>
              </a:endParaRPr>
            </a:p>
          </p:txBody>
        </p:sp>
        <p:cxnSp>
          <p:nvCxnSpPr>
            <p:cNvPr id="43" name="Straight Connector 42"/>
            <p:cNvCxnSpPr/>
            <p:nvPr/>
          </p:nvCxnSpPr>
          <p:spPr>
            <a:xfrm>
              <a:off x="1695235" y="2575711"/>
              <a:ext cx="2599363"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825237" y="1547899"/>
            <a:ext cx="2609006" cy="5211309"/>
            <a:chOff x="1672157" y="746587"/>
            <a:chExt cx="2764732" cy="4671797"/>
          </a:xfrm>
        </p:grpSpPr>
        <p:sp>
          <p:nvSpPr>
            <p:cNvPr id="47" name="Rectangle 46"/>
            <p:cNvSpPr/>
            <p:nvPr/>
          </p:nvSpPr>
          <p:spPr bwMode="auto">
            <a:xfrm>
              <a:off x="1837528" y="746587"/>
              <a:ext cx="2599361" cy="4345968"/>
            </a:xfrm>
            <a:prstGeom prst="rect">
              <a:avLst/>
            </a:prstGeom>
            <a:solidFill>
              <a:schemeClr val="bg1"/>
            </a:solidFill>
            <a:ln>
              <a:noFill/>
            </a:ln>
          </p:spPr>
          <p:txBody>
            <a:bodyPr vert="horz" wrap="square" lIns="91440" tIns="45720" rIns="91440" bIns="45720" numCol="1" rtlCol="0" anchor="ctr" anchorCtr="0" compatLnSpc="1">
              <a:prstTxWarp prst="textArchDown">
                <a:avLst/>
              </a:prstTxWarp>
            </a:bodyPr>
            <a:lstStyle/>
            <a:p>
              <a:pPr algn="ctr">
                <a:buClrTx/>
                <a:buFontTx/>
                <a:buNone/>
              </a:pPr>
              <a:endParaRPr lang="en-US" sz="1800" kern="1200">
                <a:latin typeface="Montserrat Light"/>
                <a:ea typeface="+mn-ea"/>
                <a:cs typeface="+mn-cs"/>
              </a:endParaRPr>
            </a:p>
          </p:txBody>
        </p:sp>
        <p:sp>
          <p:nvSpPr>
            <p:cNvPr id="48" name="TextBox 47"/>
            <p:cNvSpPr txBox="1"/>
            <p:nvPr/>
          </p:nvSpPr>
          <p:spPr>
            <a:xfrm>
              <a:off x="1741288" y="2652683"/>
              <a:ext cx="2538226" cy="1186427"/>
            </a:xfrm>
            <a:prstGeom prst="rect">
              <a:avLst/>
            </a:prstGeom>
            <a:noFill/>
          </p:spPr>
          <p:txBody>
            <a:bodyPr wrap="square" rtlCol="0">
              <a:spAutoFit/>
            </a:bodyPr>
            <a:lstStyle/>
            <a:p>
              <a:pPr algn="ctr">
                <a:buClrTx/>
                <a:buFontTx/>
                <a:buNone/>
              </a:pPr>
              <a:r>
                <a:rPr lang="lv-LV" sz="1000" b="1" kern="1200">
                  <a:solidFill>
                    <a:schemeClr val="tx1">
                      <a:alpha val="60000"/>
                    </a:schemeClr>
                  </a:solidFill>
                  <a:latin typeface="Source Sans Pro" charset="0"/>
                  <a:ea typeface="Source Sans Pro" charset="0"/>
                  <a:cs typeface="Source Sans Pro" charset="0"/>
                </a:rPr>
                <a:t>Investīcijas P&amp;I, kas nostiprina augstskolu un zinātnisko institūciju stratēģisko specializāciju un sadarbību ar industriju, piesaista jaunus zinātniekus un pasniedzējus,</a:t>
              </a:r>
            </a:p>
            <a:p>
              <a:pPr algn="ctr">
                <a:buClrTx/>
                <a:buFontTx/>
                <a:buNone/>
              </a:pPr>
              <a:r>
                <a:rPr lang="lv-LV" sz="1000" b="1" kern="1200">
                  <a:solidFill>
                    <a:schemeClr val="tx1">
                      <a:alpha val="60000"/>
                    </a:schemeClr>
                  </a:solidFill>
                  <a:latin typeface="Source Sans Pro" charset="0"/>
                  <a:ea typeface="Source Sans Pro" charset="0"/>
                  <a:cs typeface="Source Sans Pro" charset="0"/>
                </a:rPr>
                <a:t>investīcijas tehnoloģijās un koplietošanas risinājumos, izcilības iniciatīvās</a:t>
              </a:r>
            </a:p>
          </p:txBody>
        </p:sp>
        <p:sp>
          <p:nvSpPr>
            <p:cNvPr id="49" name="Title 1"/>
            <p:cNvSpPr txBox="1">
              <a:spLocks/>
            </p:cNvSpPr>
            <p:nvPr/>
          </p:nvSpPr>
          <p:spPr>
            <a:xfrm>
              <a:off x="1693247" y="1134182"/>
              <a:ext cx="2599362" cy="30472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400">
                  <a:solidFill>
                    <a:srgbClr val="E9C46A">
                      <a:lumMod val="75000"/>
                    </a:srgbClr>
                  </a:solidFill>
                  <a:latin typeface="Source Sans Pro" charset="0"/>
                  <a:ea typeface="Source Sans Pro" charset="0"/>
                  <a:cs typeface="Source Sans Pro" charset="0"/>
                </a:rPr>
                <a:t>AUGSTSKOLU PĀRVALDĪBA, P&amp;I KAPACITĀTE</a:t>
              </a:r>
            </a:p>
          </p:txBody>
        </p:sp>
        <p:grpSp>
          <p:nvGrpSpPr>
            <p:cNvPr id="50" name="Group 49"/>
            <p:cNvGrpSpPr/>
            <p:nvPr/>
          </p:nvGrpSpPr>
          <p:grpSpPr>
            <a:xfrm>
              <a:off x="1884750" y="1527299"/>
              <a:ext cx="2109553" cy="733415"/>
              <a:chOff x="1319671" y="1756322"/>
              <a:chExt cx="2109553" cy="733415"/>
            </a:xfrm>
          </p:grpSpPr>
          <p:sp>
            <p:nvSpPr>
              <p:cNvPr id="53" name="Title 1"/>
              <p:cNvSpPr txBox="1">
                <a:spLocks/>
              </p:cNvSpPr>
              <p:nvPr/>
            </p:nvSpPr>
            <p:spPr>
              <a:xfrm>
                <a:off x="1319671" y="1756322"/>
                <a:ext cx="2109553" cy="343097"/>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800" b="0">
                    <a:solidFill>
                      <a:srgbClr val="E9C46A">
                        <a:lumMod val="75000"/>
                      </a:srgbClr>
                    </a:solidFill>
                    <a:latin typeface="Source Sans Pro" charset="0"/>
                    <a:ea typeface="Source Sans Pro" charset="0"/>
                    <a:cs typeface="Source Sans Pro" charset="0"/>
                  </a:rPr>
                  <a:t>82.5M</a:t>
                </a:r>
              </a:p>
            </p:txBody>
          </p:sp>
          <p:sp>
            <p:nvSpPr>
              <p:cNvPr id="54" name="Title 1"/>
              <p:cNvSpPr txBox="1">
                <a:spLocks/>
              </p:cNvSpPr>
              <p:nvPr/>
            </p:nvSpPr>
            <p:spPr>
              <a:xfrm>
                <a:off x="1439384" y="2099419"/>
                <a:ext cx="369869" cy="390318"/>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buClrTx/>
                  <a:buFontTx/>
                  <a:buNone/>
                </a:pPr>
                <a:endParaRPr lang="en-US" sz="2400" b="0">
                  <a:solidFill>
                    <a:srgbClr val="E9C46A">
                      <a:lumMod val="75000"/>
                    </a:srgbClr>
                  </a:solidFill>
                  <a:latin typeface="Source Sans Pro" charset="0"/>
                  <a:ea typeface="Source Sans Pro" charset="0"/>
                  <a:cs typeface="Source Sans Pro" charset="0"/>
                </a:endParaRPr>
              </a:p>
            </p:txBody>
          </p:sp>
        </p:grpSp>
        <p:sp>
          <p:nvSpPr>
            <p:cNvPr id="51" name="Rectangle 50"/>
            <p:cNvSpPr/>
            <p:nvPr/>
          </p:nvSpPr>
          <p:spPr bwMode="auto">
            <a:xfrm>
              <a:off x="1763391" y="3808492"/>
              <a:ext cx="2463588" cy="1609892"/>
            </a:xfrm>
            <a:prstGeom prst="rect">
              <a:avLst/>
            </a:prstGeom>
            <a:solidFill>
              <a:srgbClr val="CC9A1E"/>
            </a:solidFill>
            <a:ln>
              <a:noFill/>
            </a:ln>
          </p:spPr>
          <p:txBody>
            <a:bodyPr vert="horz" wrap="square" lIns="91440" tIns="45720" rIns="91440" bIns="45720" numCol="1" rtlCol="0" anchor="t" anchorCtr="0" compatLnSpc="1"/>
            <a:lstStyle/>
            <a:p>
              <a:pPr>
                <a:buClrTx/>
              </a:pPr>
              <a:endParaRPr lang="en-US" sz="300" b="1" kern="1200">
                <a:solidFill>
                  <a:srgbClr val="512373"/>
                </a:solidFill>
                <a:latin typeface="Source Sans Pro" panose="020B0503030403020204" pitchFamily="34" charset="0"/>
                <a:ea typeface="Source Sans Pro" panose="020B0503030403020204" pitchFamily="34" charset="0"/>
                <a:cs typeface="Source Sans Pro Black" charset="0"/>
              </a:endParaRPr>
            </a:p>
            <a:p>
              <a:pPr>
                <a:buClrTx/>
              </a:pPr>
              <a:r>
                <a:rPr lang="lv-LV" b="1" kern="1200">
                  <a:solidFill>
                    <a:srgbClr val="512373"/>
                  </a:solidFill>
                  <a:latin typeface="Source Sans Pro" panose="020B0503030403020204" pitchFamily="34" charset="0"/>
                  <a:ea typeface="Source Sans Pro" panose="020B0503030403020204" pitchFamily="34" charset="0"/>
                  <a:cs typeface="Source Sans Pro Black" charset="0"/>
                </a:rPr>
                <a:t>315</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 akadēmiskās karjeras granti P&amp;I cilvēkresursu stiprināšanai.</a:t>
              </a:r>
            </a:p>
            <a:p>
              <a:pPr>
                <a:buClrTx/>
              </a:pPr>
              <a:r>
                <a:rPr lang="lv-LV" b="1" kern="1200">
                  <a:solidFill>
                    <a:srgbClr val="512373"/>
                  </a:solidFill>
                  <a:latin typeface="Source Sans Pro" panose="020B0503030403020204" pitchFamily="34" charset="0"/>
                  <a:ea typeface="Source Sans Pro" panose="020B0503030403020204" pitchFamily="34" charset="0"/>
                  <a:cs typeface="Source Sans Pro Black" charset="0"/>
                </a:rPr>
                <a:t>90</a:t>
              </a:r>
              <a:r>
                <a:rPr lang="lv-LV" sz="1000" b="1" kern="1200">
                  <a:solidFill>
                    <a:srgbClr val="512373"/>
                  </a:solidFill>
                  <a:latin typeface="Source Sans Pro" panose="020B0503030403020204" pitchFamily="34" charset="0"/>
                  <a:ea typeface="Source Sans Pro" panose="020B0503030403020204" pitchFamily="34" charset="0"/>
                  <a:cs typeface="Source Sans Pro Black" charset="0"/>
                </a:rPr>
                <a:t>  </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pētniecības granti ekonomikas izaugsmei un atveseļošanai. </a:t>
              </a:r>
            </a:p>
            <a:p>
              <a:pPr>
                <a:buClrTx/>
              </a:pPr>
              <a:r>
                <a:rPr lang="lv-LV" b="1" kern="1200">
                  <a:solidFill>
                    <a:srgbClr val="512373"/>
                  </a:solidFill>
                  <a:latin typeface="Source Sans Pro" panose="020B0503030403020204" pitchFamily="34" charset="0"/>
                  <a:ea typeface="Source Sans Pro" panose="020B0503030403020204" pitchFamily="34" charset="0"/>
                  <a:cs typeface="Source Sans Pro Black" charset="0"/>
                </a:rPr>
                <a:t>4-6</a:t>
              </a:r>
              <a:r>
                <a:rPr lang="lv-LV" sz="1000" b="1" kern="1200">
                  <a:solidFill>
                    <a:srgbClr val="512373"/>
                  </a:solidFill>
                  <a:latin typeface="Source Sans Pro" panose="020B0503030403020204" pitchFamily="34" charset="0"/>
                  <a:ea typeface="Source Sans Pro" panose="020B0503030403020204" pitchFamily="34" charset="0"/>
                  <a:cs typeface="Source Sans Pro Black" charset="0"/>
                </a:rPr>
                <a:t>  </a:t>
              </a:r>
              <a:r>
                <a:rPr lang="lv-LV" sz="1000" b="1" kern="1200">
                  <a:solidFill>
                    <a:srgbClr val="FFFFFF"/>
                  </a:solidFill>
                  <a:latin typeface="Source Sans Pro" panose="020B0503030403020204" pitchFamily="34" charset="0"/>
                  <a:ea typeface="Source Sans Pro" panose="020B0503030403020204" pitchFamily="34" charset="0"/>
                  <a:cs typeface="Source Sans Pro Black" charset="0"/>
                </a:rPr>
                <a:t>konsolidācijas un pārmaiņu granti izcilībai, ilgtspējai un reģionāla līmeņa ietekmei uz izaugsmi.</a:t>
              </a:r>
            </a:p>
            <a:p>
              <a:pPr>
                <a:buClrTx/>
                <a:buFontTx/>
                <a:buNone/>
              </a:pPr>
              <a:endParaRPr lang="lv-LV" sz="800" b="1" kern="1200">
                <a:solidFill>
                  <a:srgbClr val="FFFFFF"/>
                </a:solidFill>
                <a:latin typeface="Source Sans Pro" panose="020B0503030403020204" pitchFamily="34" charset="0"/>
                <a:ea typeface="Source Sans Pro" panose="020B0503030403020204" pitchFamily="34" charset="0"/>
                <a:cs typeface="Source Sans Pro Black" charset="0"/>
              </a:endParaRPr>
            </a:p>
            <a:p>
              <a:pPr>
                <a:buClrTx/>
                <a:buFontTx/>
                <a:buNone/>
              </a:pPr>
              <a:endParaRPr lang="lv-LV" sz="600" b="1" kern="1200">
                <a:solidFill>
                  <a:srgbClr val="FFFFFF"/>
                </a:solidFill>
                <a:latin typeface="Source Sans Pro" panose="020B0503030403020204" pitchFamily="34" charset="0"/>
                <a:ea typeface="Source Sans Pro" panose="020B0503030403020204" pitchFamily="34" charset="0"/>
                <a:cs typeface="Source Sans Pro Black" charset="0"/>
              </a:endParaRPr>
            </a:p>
          </p:txBody>
        </p:sp>
        <p:cxnSp>
          <p:nvCxnSpPr>
            <p:cNvPr id="52" name="Straight Connector 51"/>
            <p:cNvCxnSpPr/>
            <p:nvPr/>
          </p:nvCxnSpPr>
          <p:spPr>
            <a:xfrm>
              <a:off x="1672157" y="2576364"/>
              <a:ext cx="2599363"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267690" y="1790429"/>
            <a:ext cx="2530239" cy="4973122"/>
            <a:chOff x="1695237" y="1139894"/>
            <a:chExt cx="2681258" cy="4475386"/>
          </a:xfrm>
        </p:grpSpPr>
        <p:sp>
          <p:nvSpPr>
            <p:cNvPr id="56" name="Rectangle 55"/>
            <p:cNvSpPr/>
            <p:nvPr/>
          </p:nvSpPr>
          <p:spPr bwMode="auto">
            <a:xfrm>
              <a:off x="1736184" y="1139894"/>
              <a:ext cx="2599364" cy="4345968"/>
            </a:xfrm>
            <a:prstGeom prst="rect">
              <a:avLst/>
            </a:prstGeom>
            <a:solidFill>
              <a:schemeClr val="bg1"/>
            </a:solidFill>
            <a:ln>
              <a:noFill/>
            </a:ln>
          </p:spPr>
          <p:txBody>
            <a:bodyPr vert="horz" wrap="square" lIns="91440" tIns="45720" rIns="91440" bIns="45720" numCol="1" rtlCol="0" anchor="ctr" anchorCtr="0" compatLnSpc="1">
              <a:prstTxWarp prst="textArchDown">
                <a:avLst/>
              </a:prstTxWarp>
            </a:bodyPr>
            <a:lstStyle/>
            <a:p>
              <a:pPr algn="ctr">
                <a:buClrTx/>
                <a:buFontTx/>
                <a:buNone/>
              </a:pPr>
              <a:endParaRPr lang="en-US" sz="1800" kern="1200">
                <a:solidFill>
                  <a:srgbClr val="6C2E92"/>
                </a:solidFill>
                <a:latin typeface="Montserrat Light"/>
                <a:ea typeface="+mn-ea"/>
                <a:cs typeface="+mn-cs"/>
              </a:endParaRPr>
            </a:p>
          </p:txBody>
        </p:sp>
        <p:sp>
          <p:nvSpPr>
            <p:cNvPr id="57" name="TextBox 56"/>
            <p:cNvSpPr txBox="1"/>
            <p:nvPr/>
          </p:nvSpPr>
          <p:spPr>
            <a:xfrm>
              <a:off x="1705085" y="3191936"/>
              <a:ext cx="2444928" cy="637037"/>
            </a:xfrm>
            <a:prstGeom prst="rect">
              <a:avLst/>
            </a:prstGeom>
            <a:noFill/>
          </p:spPr>
          <p:txBody>
            <a:bodyPr wrap="square" lIns="91440" tIns="45720" rIns="91440" bIns="45720" rtlCol="0" anchor="t">
              <a:spAutoFit/>
            </a:bodyPr>
            <a:lstStyle/>
            <a:p>
              <a:pPr algn="ctr"/>
              <a:r>
                <a:rPr lang="lv-LV" sz="1000" b="1" kern="1200">
                  <a:solidFill>
                    <a:schemeClr val="tx1">
                      <a:lumMod val="95000"/>
                      <a:lumOff val="5000"/>
                      <a:alpha val="60000"/>
                    </a:schemeClr>
                  </a:solidFill>
                  <a:latin typeface="Source Sans Pro"/>
                  <a:ea typeface="Source Sans Pro"/>
                  <a:cs typeface="Source Sans Pro" charset="0"/>
                </a:rPr>
                <a:t>Investīcijas </a:t>
              </a:r>
              <a:r>
                <a:rPr lang="lv-LV" sz="1000" b="1" kern="1200" err="1">
                  <a:solidFill>
                    <a:schemeClr val="tx1">
                      <a:lumMod val="95000"/>
                      <a:lumOff val="5000"/>
                      <a:alpha val="60000"/>
                    </a:schemeClr>
                  </a:solidFill>
                  <a:latin typeface="Source Sans Pro"/>
                  <a:ea typeface="Source Sans Pro"/>
                  <a:cs typeface="Source Sans Pro" charset="0"/>
                </a:rPr>
                <a:t>viedierīču</a:t>
              </a:r>
              <a:r>
                <a:rPr lang="lv-LV" sz="1000" b="1" kern="1200">
                  <a:solidFill>
                    <a:schemeClr val="tx1">
                      <a:lumMod val="95000"/>
                      <a:lumOff val="5000"/>
                      <a:alpha val="60000"/>
                    </a:schemeClr>
                  </a:solidFill>
                  <a:latin typeface="Source Sans Pro"/>
                  <a:ea typeface="Source Sans Pro"/>
                  <a:cs typeface="Source Sans Pro" charset="0"/>
                </a:rPr>
                <a:t> iegādei izglītības iestādēm datoru pieejamības nodrošināšanai sociāla riska grupu bērniem</a:t>
              </a:r>
              <a:r>
                <a:rPr lang="lv-LV" sz="1000" b="1">
                  <a:solidFill>
                    <a:schemeClr val="tx1">
                      <a:lumMod val="95000"/>
                      <a:lumOff val="5000"/>
                      <a:alpha val="60000"/>
                    </a:schemeClr>
                  </a:solidFill>
                  <a:latin typeface="Source Sans Pro"/>
                  <a:ea typeface="Source Sans Pro"/>
                  <a:cs typeface="Source Sans Pro" charset="0"/>
                </a:rPr>
                <a:t> un </a:t>
              </a:r>
              <a:endParaRPr lang="lv-LV" sz="1000" b="1" kern="1200">
                <a:solidFill>
                  <a:schemeClr val="tx1">
                    <a:lumMod val="95000"/>
                    <a:lumOff val="5000"/>
                    <a:alpha val="60000"/>
                  </a:schemeClr>
                </a:solidFill>
                <a:latin typeface="Source Sans Pro" charset="0"/>
                <a:ea typeface="Source Sans Pro" charset="0"/>
                <a:cs typeface="Source Sans Pro" charset="0"/>
              </a:endParaRPr>
            </a:p>
          </p:txBody>
        </p:sp>
        <p:sp>
          <p:nvSpPr>
            <p:cNvPr id="58" name="Title 1"/>
            <p:cNvSpPr txBox="1">
              <a:spLocks/>
            </p:cNvSpPr>
            <p:nvPr/>
          </p:nvSpPr>
          <p:spPr>
            <a:xfrm>
              <a:off x="1695237" y="1247920"/>
              <a:ext cx="2599362" cy="30472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400">
                  <a:solidFill>
                    <a:srgbClr val="512373"/>
                  </a:solidFill>
                  <a:latin typeface="Source Sans Pro" charset="0"/>
                  <a:ea typeface="Source Sans Pro" charset="0"/>
                  <a:cs typeface="Source Sans Pro" charset="0"/>
                </a:rPr>
                <a:t>VIEDIERĪCES SKOLĒNIEM, INTERNETS SKOLĀM</a:t>
              </a:r>
            </a:p>
          </p:txBody>
        </p:sp>
        <p:grpSp>
          <p:nvGrpSpPr>
            <p:cNvPr id="59" name="Group 58"/>
            <p:cNvGrpSpPr/>
            <p:nvPr/>
          </p:nvGrpSpPr>
          <p:grpSpPr>
            <a:xfrm>
              <a:off x="1938552" y="1669223"/>
              <a:ext cx="1996781" cy="848285"/>
              <a:chOff x="1373473" y="1898246"/>
              <a:chExt cx="1996781" cy="848285"/>
            </a:xfrm>
          </p:grpSpPr>
          <p:sp>
            <p:nvSpPr>
              <p:cNvPr id="62" name="Title 1"/>
              <p:cNvSpPr txBox="1">
                <a:spLocks/>
              </p:cNvSpPr>
              <p:nvPr/>
            </p:nvSpPr>
            <p:spPr>
              <a:xfrm>
                <a:off x="1373473" y="1898246"/>
                <a:ext cx="1996781" cy="848285"/>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buClrTx/>
                  <a:buFontTx/>
                  <a:buNone/>
                </a:pPr>
                <a:r>
                  <a:rPr lang="en-US" sz="1800" b="0">
                    <a:solidFill>
                      <a:srgbClr val="512373"/>
                    </a:solidFill>
                    <a:latin typeface="Source Sans Pro" charset="0"/>
                    <a:ea typeface="Source Sans Pro" charset="0"/>
                    <a:cs typeface="Source Sans Pro" charset="0"/>
                  </a:rPr>
                  <a:t>15M</a:t>
                </a:r>
              </a:p>
            </p:txBody>
          </p:sp>
          <p:sp>
            <p:nvSpPr>
              <p:cNvPr id="63" name="Title 1"/>
              <p:cNvSpPr txBox="1">
                <a:spLocks/>
              </p:cNvSpPr>
              <p:nvPr/>
            </p:nvSpPr>
            <p:spPr>
              <a:xfrm>
                <a:off x="1706452" y="2070195"/>
                <a:ext cx="369869" cy="390318"/>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buClrTx/>
                  <a:buFontTx/>
                  <a:buNone/>
                </a:pPr>
                <a:endParaRPr lang="en-US" sz="2400" b="0">
                  <a:solidFill>
                    <a:srgbClr val="512373"/>
                  </a:solidFill>
                  <a:latin typeface="Source Sans Pro" charset="0"/>
                  <a:ea typeface="Source Sans Pro" charset="0"/>
                  <a:cs typeface="Source Sans Pro" charset="0"/>
                </a:endParaRPr>
              </a:p>
            </p:txBody>
          </p:sp>
        </p:grpSp>
        <p:sp>
          <p:nvSpPr>
            <p:cNvPr id="60" name="Rectangle 59"/>
            <p:cNvSpPr/>
            <p:nvPr/>
          </p:nvSpPr>
          <p:spPr bwMode="auto">
            <a:xfrm>
              <a:off x="1702768" y="3995298"/>
              <a:ext cx="2673727" cy="1619982"/>
            </a:xfrm>
            <a:prstGeom prst="rect">
              <a:avLst/>
            </a:prstGeom>
            <a:solidFill>
              <a:srgbClr val="461E64">
                <a:alpha val="89804"/>
              </a:srgbClr>
            </a:solidFill>
            <a:ln>
              <a:noFill/>
            </a:ln>
          </p:spPr>
          <p:txBody>
            <a:bodyPr vert="horz" wrap="square" lIns="91440" tIns="45720" rIns="91440" bIns="45720" numCol="1" rtlCol="0" anchor="t" anchorCtr="0" compatLnSpc="1"/>
            <a:lstStyle/>
            <a:p>
              <a:pPr>
                <a:buClrTx/>
                <a:buFontTx/>
                <a:buNone/>
              </a:pPr>
              <a:endParaRPr lang="lv-LV" sz="200" b="1" kern="1200">
                <a:solidFill>
                  <a:srgbClr val="FFFFFF"/>
                </a:solidFill>
                <a:latin typeface="Source Sans Pro Black" charset="0"/>
                <a:ea typeface="Source Sans Pro Black" charset="0"/>
                <a:cs typeface="Source Sans Pro Black" charset="0"/>
              </a:endParaRPr>
            </a:p>
            <a:p>
              <a:r>
                <a:rPr lang="lv-LV" sz="1000" b="1" kern="1200">
                  <a:solidFill>
                    <a:srgbClr val="FFFFFF"/>
                  </a:solidFill>
                  <a:latin typeface="Source Sans Pro"/>
                  <a:ea typeface="Source Sans Pro"/>
                  <a:cs typeface="Source Sans Pro Black" charset="0"/>
                </a:rPr>
                <a:t>Nodrošināta vismaz</a:t>
              </a:r>
              <a:r>
                <a:rPr lang="lv-LV" sz="1000" b="1">
                  <a:solidFill>
                    <a:srgbClr val="FFFFFF"/>
                  </a:solidFill>
                  <a:latin typeface="Source Sans Pro"/>
                  <a:ea typeface="Source Sans Pro"/>
                  <a:cs typeface="Source Sans Pro Black" charset="0"/>
                </a:rPr>
                <a:t>  </a:t>
              </a:r>
              <a:r>
                <a:rPr lang="en-GB" b="1">
                  <a:solidFill>
                    <a:srgbClr val="E9C46A"/>
                  </a:solidFill>
                  <a:latin typeface="Source Sans Pro"/>
                  <a:ea typeface="Source Sans Pro"/>
                  <a:cs typeface="Source Sans Pro Black" charset="0"/>
                </a:rPr>
                <a:t> 22 000</a:t>
              </a:r>
              <a:r>
                <a:rPr lang="lv-LV" sz="1000" b="1" kern="1200">
                  <a:solidFill>
                    <a:srgbClr val="FFFFFF"/>
                  </a:solidFill>
                  <a:latin typeface="Source Sans Pro"/>
                  <a:ea typeface="Source Sans Pro"/>
                  <a:cs typeface="Source Sans Pro Black" charset="0"/>
                </a:rPr>
                <a:t> </a:t>
              </a:r>
              <a:r>
                <a:rPr lang="lv-LV" sz="1000" b="1" kern="1200" err="1">
                  <a:solidFill>
                    <a:srgbClr val="FFFFFF"/>
                  </a:solidFill>
                  <a:latin typeface="Source Sans Pro"/>
                  <a:ea typeface="Source Sans Pro"/>
                  <a:cs typeface="Source Sans Pro Black" charset="0"/>
                </a:rPr>
                <a:t>viedierīču</a:t>
              </a:r>
              <a:r>
                <a:rPr lang="lv-LV" sz="1000" b="1" kern="1200">
                  <a:solidFill>
                    <a:srgbClr val="FFFFFF"/>
                  </a:solidFill>
                  <a:latin typeface="Source Sans Pro"/>
                  <a:ea typeface="Source Sans Pro"/>
                  <a:cs typeface="Source Sans Pro Black" charset="0"/>
                </a:rPr>
                <a:t> iegāde, nostiprinot skolu “datoru bibliotēkas” mācību efektivitātes uzlabošanai un nevienlīdzības samazināšanai, nodrošinot datoru pieejamību </a:t>
              </a:r>
              <a:r>
                <a:rPr lang="lv-LV" sz="1000" b="1" err="1">
                  <a:solidFill>
                    <a:srgbClr val="FFFFFF"/>
                  </a:solidFill>
                  <a:latin typeface="Source Sans Pro"/>
                  <a:ea typeface="Source Sans Pro"/>
                  <a:cs typeface="Source Sans Pro Black" charset="0"/>
                </a:rPr>
                <a:t>izglītojamamjiem</a:t>
              </a:r>
              <a:r>
                <a:rPr lang="lv-LV" sz="1000" b="1" kern="1200">
                  <a:solidFill>
                    <a:srgbClr val="FFFFFF"/>
                  </a:solidFill>
                  <a:latin typeface="Source Sans Pro"/>
                  <a:ea typeface="Source Sans Pro"/>
                  <a:cs typeface="Source Sans Pro Black" charset="0"/>
                </a:rPr>
                <a:t>, kam tas nepieciešams mācību procesam.</a:t>
              </a:r>
            </a:p>
            <a:p>
              <a:pPr algn="ctr">
                <a:buClrTx/>
                <a:buFontTx/>
                <a:buNone/>
              </a:pPr>
              <a:endParaRPr lang="lv-LV" sz="1200" kern="1200">
                <a:solidFill>
                  <a:srgbClr val="FFFFFF"/>
                </a:solidFill>
                <a:latin typeface="Source Sans Pro" charset="0"/>
                <a:ea typeface="Source Sans Pro" charset="0"/>
                <a:cs typeface="Source Sans Pro" charset="0"/>
              </a:endParaRPr>
            </a:p>
            <a:p>
              <a:pPr algn="ctr">
                <a:buClrTx/>
                <a:buFontTx/>
                <a:buNone/>
              </a:pPr>
              <a:endParaRPr lang="en-US" sz="1200" kern="1200">
                <a:solidFill>
                  <a:srgbClr val="FFFFFF"/>
                </a:solidFill>
                <a:latin typeface="Source Sans Pro" charset="0"/>
                <a:ea typeface="Source Sans Pro" charset="0"/>
                <a:cs typeface="Source Sans Pro" charset="0"/>
              </a:endParaRPr>
            </a:p>
          </p:txBody>
        </p:sp>
        <p:cxnSp>
          <p:nvCxnSpPr>
            <p:cNvPr id="61" name="Straight Connector 60"/>
            <p:cNvCxnSpPr/>
            <p:nvPr/>
          </p:nvCxnSpPr>
          <p:spPr>
            <a:xfrm>
              <a:off x="1706526" y="2910804"/>
              <a:ext cx="2599363"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64ABCC5A-438A-4F86-90F2-D72D3CDA7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54" r="15161" b="22179"/>
          <a:stretch/>
        </p:blipFill>
        <p:spPr bwMode="auto">
          <a:xfrm>
            <a:off x="371061" y="1"/>
            <a:ext cx="1007166" cy="114631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66" name="Group 65"/>
          <p:cNvGrpSpPr/>
          <p:nvPr/>
        </p:nvGrpSpPr>
        <p:grpSpPr>
          <a:xfrm>
            <a:off x="9767944" y="2010148"/>
            <a:ext cx="2373377" cy="4770267"/>
            <a:chOff x="1695236" y="1346721"/>
            <a:chExt cx="2599363" cy="4373356"/>
          </a:xfrm>
        </p:grpSpPr>
        <p:sp>
          <p:nvSpPr>
            <p:cNvPr id="68" name="TextBox 67"/>
            <p:cNvSpPr txBox="1"/>
            <p:nvPr/>
          </p:nvSpPr>
          <p:spPr>
            <a:xfrm>
              <a:off x="1746525" y="3272100"/>
              <a:ext cx="2444927" cy="790070"/>
            </a:xfrm>
            <a:prstGeom prst="rect">
              <a:avLst/>
            </a:prstGeom>
            <a:noFill/>
          </p:spPr>
          <p:txBody>
            <a:bodyPr wrap="square" rtlCol="0">
              <a:spAutoFit/>
            </a:bodyPr>
            <a:lstStyle/>
            <a:p>
              <a:pPr algn="ctr"/>
              <a:r>
                <a:rPr lang="lv-LV" sz="1000" b="1">
                  <a:solidFill>
                    <a:schemeClr val="tx1">
                      <a:alpha val="60000"/>
                    </a:schemeClr>
                  </a:solidFill>
                  <a:latin typeface="Source Sans Pro" charset="0"/>
                  <a:ea typeface="Source Sans Pro" charset="0"/>
                  <a:cs typeface="Source Sans Pro" charset="0"/>
                </a:rPr>
                <a:t>Investīcijas </a:t>
              </a:r>
              <a:r>
                <a:rPr lang="lv-LV" sz="1000" b="1" err="1">
                  <a:solidFill>
                    <a:schemeClr val="tx1">
                      <a:alpha val="60000"/>
                    </a:schemeClr>
                  </a:solidFill>
                  <a:latin typeface="Source Sans Pro" charset="0"/>
                  <a:ea typeface="Source Sans Pro" charset="0"/>
                  <a:cs typeface="Source Sans Pro" charset="0"/>
                </a:rPr>
                <a:t>digitalizācijas</a:t>
              </a:r>
              <a:r>
                <a:rPr lang="lv-LV" sz="1000" b="1">
                  <a:solidFill>
                    <a:schemeClr val="tx1">
                      <a:alpha val="60000"/>
                    </a:schemeClr>
                  </a:solidFill>
                  <a:latin typeface="Source Sans Pro" charset="0"/>
                  <a:ea typeface="Source Sans Pro" charset="0"/>
                  <a:cs typeface="Source Sans Pro" charset="0"/>
                </a:rPr>
                <a:t> risinājumos un standartos pētniecības datu (tostarp tehnoloģiju) publiskai pieejamībai un koplietošanai</a:t>
              </a:r>
            </a:p>
          </p:txBody>
        </p:sp>
        <p:sp>
          <p:nvSpPr>
            <p:cNvPr id="69" name="Title 1"/>
            <p:cNvSpPr txBox="1">
              <a:spLocks/>
            </p:cNvSpPr>
            <p:nvPr/>
          </p:nvSpPr>
          <p:spPr>
            <a:xfrm>
              <a:off x="1695237" y="1346721"/>
              <a:ext cx="2599362" cy="30472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400">
                  <a:solidFill>
                    <a:srgbClr val="6C2E92"/>
                  </a:solidFill>
                  <a:latin typeface="Source Sans Pro" charset="0"/>
                  <a:ea typeface="Source Sans Pro" charset="0"/>
                  <a:cs typeface="Source Sans Pro" charset="0"/>
                </a:rPr>
                <a:t>ATVĒRTĀ ZINĀTNE</a:t>
              </a:r>
            </a:p>
          </p:txBody>
        </p:sp>
        <p:grpSp>
          <p:nvGrpSpPr>
            <p:cNvPr id="70" name="Group 69"/>
            <p:cNvGrpSpPr/>
            <p:nvPr/>
          </p:nvGrpSpPr>
          <p:grpSpPr>
            <a:xfrm>
              <a:off x="1970598" y="1580949"/>
              <a:ext cx="1996781" cy="848285"/>
              <a:chOff x="1405519" y="1809972"/>
              <a:chExt cx="1996781" cy="848285"/>
            </a:xfrm>
          </p:grpSpPr>
          <p:sp>
            <p:nvSpPr>
              <p:cNvPr id="73" name="Title 1"/>
              <p:cNvSpPr txBox="1">
                <a:spLocks/>
              </p:cNvSpPr>
              <p:nvPr/>
            </p:nvSpPr>
            <p:spPr>
              <a:xfrm>
                <a:off x="1405519" y="1809972"/>
                <a:ext cx="1996781" cy="848285"/>
              </a:xfrm>
              <a:prstGeom prst="rect">
                <a:avLst/>
              </a:prstGeom>
            </p:spPr>
            <p:txBody>
              <a:bodyPr lIns="91440" tIns="45720" rIns="91440" bIns="45720" anchor="t"/>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800" b="0">
                    <a:solidFill>
                      <a:srgbClr val="6C2E92"/>
                    </a:solidFill>
                    <a:latin typeface="Source Sans Pro"/>
                    <a:ea typeface="Source Sans Pro"/>
                    <a:cs typeface="Source Sans Pro" charset="0"/>
                  </a:rPr>
                  <a:t>3.4M</a:t>
                </a:r>
                <a:endParaRPr lang="en-US" sz="1800" b="0">
                  <a:solidFill>
                    <a:srgbClr val="6C2E92"/>
                  </a:solidFill>
                  <a:latin typeface="Source Sans Pro" charset="0"/>
                  <a:ea typeface="Source Sans Pro" charset="0"/>
                  <a:cs typeface="Source Sans Pro" charset="0"/>
                </a:endParaRPr>
              </a:p>
            </p:txBody>
          </p:sp>
          <p:sp>
            <p:nvSpPr>
              <p:cNvPr id="74" name="Title 1"/>
              <p:cNvSpPr txBox="1">
                <a:spLocks/>
              </p:cNvSpPr>
              <p:nvPr/>
            </p:nvSpPr>
            <p:spPr>
              <a:xfrm>
                <a:off x="1717593" y="2051138"/>
                <a:ext cx="369869" cy="390318"/>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endParaRPr lang="en-US" sz="2400" b="0">
                  <a:solidFill>
                    <a:srgbClr val="6C2E92"/>
                  </a:solidFill>
                  <a:latin typeface="Source Sans Pro" charset="0"/>
                  <a:ea typeface="Source Sans Pro" charset="0"/>
                  <a:cs typeface="Source Sans Pro" charset="0"/>
                </a:endParaRPr>
              </a:p>
            </p:txBody>
          </p:sp>
        </p:grpSp>
        <p:sp>
          <p:nvSpPr>
            <p:cNvPr id="71" name="Rectangle 70"/>
            <p:cNvSpPr/>
            <p:nvPr/>
          </p:nvSpPr>
          <p:spPr bwMode="auto">
            <a:xfrm>
              <a:off x="1765278" y="4062170"/>
              <a:ext cx="2435831" cy="1657907"/>
            </a:xfrm>
            <a:prstGeom prst="rect">
              <a:avLst/>
            </a:prstGeom>
            <a:solidFill>
              <a:srgbClr val="6C2E92"/>
            </a:solidFill>
            <a:ln>
              <a:noFill/>
            </a:ln>
          </p:spPr>
          <p:txBody>
            <a:bodyPr vert="horz" wrap="square" lIns="91440" tIns="45720" rIns="91440" bIns="45720" numCol="1" rtlCol="0" anchor="ctr" anchorCtr="0" compatLnSpc="1"/>
            <a:lstStyle/>
            <a:p>
              <a:r>
                <a:rPr lang="lv-LV" sz="1000" b="1">
                  <a:solidFill>
                    <a:schemeClr val="bg1"/>
                  </a:solidFill>
                  <a:latin typeface="Source Sans Pro Black" charset="0"/>
                  <a:ea typeface="Source Sans Pro Black" charset="0"/>
                  <a:cs typeface="Source Sans Pro Black" charset="0"/>
                </a:rPr>
                <a:t>Nodrošināta datu atvēršana sabiedrībai un to efektīva lietošana, tostarp  a) izveidoti  20</a:t>
              </a:r>
              <a:r>
                <a:rPr lang="lv-LV" sz="1000" b="1">
                  <a:solidFill>
                    <a:srgbClr val="FF0000"/>
                  </a:solidFill>
                  <a:latin typeface="Source Sans Pro Black" charset="0"/>
                  <a:ea typeface="Source Sans Pro Black" charset="0"/>
                  <a:cs typeface="Source Sans Pro Black" charset="0"/>
                </a:rPr>
                <a:t> </a:t>
              </a:r>
              <a:r>
                <a:rPr lang="lv-LV" sz="1000" b="1">
                  <a:solidFill>
                    <a:schemeClr val="bg1"/>
                  </a:solidFill>
                  <a:latin typeface="Source Sans Pro Black" charset="0"/>
                  <a:ea typeface="Source Sans Pro Black" charset="0"/>
                  <a:cs typeface="Source Sans Pro Black" charset="0"/>
                </a:rPr>
                <a:t>datu kuratori zinātniskajās institūcijās, b) izveidots atvērtās zinātnes monitoringa panelis, c) ieviesti pētniecības datu pārvaldības plāni visās valsts finansētajās pētniecības programmās.</a:t>
              </a:r>
            </a:p>
            <a:p>
              <a:endParaRPr lang="en-US" sz="700" b="1">
                <a:solidFill>
                  <a:schemeClr val="bg1"/>
                </a:solidFill>
                <a:latin typeface="Source Sans Pro Black" charset="0"/>
                <a:ea typeface="Source Sans Pro Black" charset="0"/>
                <a:cs typeface="Source Sans Pro Black" charset="0"/>
              </a:endParaRPr>
            </a:p>
          </p:txBody>
        </p:sp>
        <p:cxnSp>
          <p:nvCxnSpPr>
            <p:cNvPr id="72" name="Straight Connector 71"/>
            <p:cNvCxnSpPr/>
            <p:nvPr/>
          </p:nvCxnSpPr>
          <p:spPr>
            <a:xfrm>
              <a:off x="1695236" y="2589769"/>
              <a:ext cx="2599363" cy="0"/>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sp>
        <p:nvSpPr>
          <p:cNvPr id="75" name="Rectangle 74"/>
          <p:cNvSpPr/>
          <p:nvPr/>
        </p:nvSpPr>
        <p:spPr>
          <a:xfrm>
            <a:off x="62568" y="1166732"/>
            <a:ext cx="2278505" cy="743737"/>
          </a:xfrm>
          <a:prstGeom prst="rect">
            <a:avLst/>
          </a:prstGeom>
          <a:solidFill>
            <a:srgbClr val="5F4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NEVIENLĪDZĪBAS MAZINĀŠANA</a:t>
            </a:r>
            <a:endParaRPr lang="lv-LV" sz="1400" b="1"/>
          </a:p>
        </p:txBody>
      </p:sp>
      <p:sp>
        <p:nvSpPr>
          <p:cNvPr id="77" name="Rectangle 76"/>
          <p:cNvSpPr/>
          <p:nvPr/>
        </p:nvSpPr>
        <p:spPr>
          <a:xfrm>
            <a:off x="4767994" y="1166731"/>
            <a:ext cx="2570737" cy="736722"/>
          </a:xfrm>
          <a:prstGeom prst="rect">
            <a:avLst/>
          </a:prstGeom>
          <a:solidFill>
            <a:srgbClr val="4843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EKONOMIKAS TRANSFORMĀCIJA UN PRODUKTIVITĀTES REFORMA</a:t>
            </a:r>
            <a:endParaRPr lang="lv-LV" sz="1400" b="1"/>
          </a:p>
        </p:txBody>
      </p:sp>
      <p:sp>
        <p:nvSpPr>
          <p:cNvPr id="79" name="Rectangle 78"/>
          <p:cNvSpPr/>
          <p:nvPr/>
        </p:nvSpPr>
        <p:spPr>
          <a:xfrm>
            <a:off x="2352866" y="1177463"/>
            <a:ext cx="2415128" cy="728610"/>
          </a:xfrm>
          <a:prstGeom prst="rect">
            <a:avLst/>
          </a:prstGeom>
          <a:solidFill>
            <a:srgbClr val="6C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DIGITĀLĀ TRANSFORMĀCIJA</a:t>
            </a:r>
            <a:endParaRPr lang="lv-LV" sz="1400" b="1"/>
          </a:p>
        </p:txBody>
      </p:sp>
      <p:sp>
        <p:nvSpPr>
          <p:cNvPr id="80" name="Rectangle 79"/>
          <p:cNvSpPr/>
          <p:nvPr/>
        </p:nvSpPr>
        <p:spPr>
          <a:xfrm>
            <a:off x="7359331" y="1178869"/>
            <a:ext cx="2415128" cy="731344"/>
          </a:xfrm>
          <a:prstGeom prst="rect">
            <a:avLst/>
          </a:prstGeom>
          <a:solidFill>
            <a:srgbClr val="6C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DIGITĀLĀ TRANSFORMĀCIJA</a:t>
            </a:r>
            <a:endParaRPr lang="lv-LV" sz="1400" b="1"/>
          </a:p>
        </p:txBody>
      </p:sp>
      <p:sp>
        <p:nvSpPr>
          <p:cNvPr id="82" name="Rectangle 81"/>
          <p:cNvSpPr/>
          <p:nvPr/>
        </p:nvSpPr>
        <p:spPr>
          <a:xfrm>
            <a:off x="9779888" y="1175732"/>
            <a:ext cx="2415128" cy="731344"/>
          </a:xfrm>
          <a:prstGeom prst="rect">
            <a:avLst/>
          </a:prstGeom>
          <a:solidFill>
            <a:srgbClr val="6C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DIGITĀLĀ TRANSFORMĀCIJA</a:t>
            </a:r>
            <a:endParaRPr lang="lv-LV" sz="1400" b="1"/>
          </a:p>
        </p:txBody>
      </p:sp>
      <p:sp>
        <p:nvSpPr>
          <p:cNvPr id="83" name="Rectangle 7"/>
          <p:cNvSpPr>
            <a:spLocks noChangeArrowheads="1"/>
          </p:cNvSpPr>
          <p:nvPr/>
        </p:nvSpPr>
        <p:spPr bwMode="auto">
          <a:xfrm>
            <a:off x="1495168" y="97750"/>
            <a:ext cx="10129774" cy="95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a:r>
              <a:rPr lang="lv-LV" sz="2800" b="1">
                <a:solidFill>
                  <a:srgbClr val="664690">
                    <a:lumMod val="95000"/>
                    <a:lumOff val="5000"/>
                  </a:srgbClr>
                </a:solidFill>
                <a:latin typeface="Arial"/>
              </a:rPr>
              <a:t>Atveseļošanas fonda investīcijas un sasniedzamie rezultāti izglītībā un zinātnē</a:t>
            </a:r>
          </a:p>
        </p:txBody>
      </p:sp>
      <p:sp>
        <p:nvSpPr>
          <p:cNvPr id="2" name="TextBox 1">
            <a:extLst>
              <a:ext uri="{FF2B5EF4-FFF2-40B4-BE49-F238E27FC236}">
                <a16:creationId xmlns:a16="http://schemas.microsoft.com/office/drawing/2014/main" id="{F4534230-27EE-4E6E-88EE-A030CA922032}"/>
              </a:ext>
            </a:extLst>
          </p:cNvPr>
          <p:cNvSpPr txBox="1"/>
          <p:nvPr/>
        </p:nvSpPr>
        <p:spPr>
          <a:xfrm>
            <a:off x="2483283" y="2469203"/>
            <a:ext cx="2593026" cy="861774"/>
          </a:xfrm>
          <a:prstGeom prst="rect">
            <a:avLst/>
          </a:prstGeom>
          <a:noFill/>
        </p:spPr>
        <p:txBody>
          <a:bodyPr wrap="square" rtlCol="0">
            <a:spAutoFit/>
          </a:bodyPr>
          <a:lstStyle/>
          <a:p>
            <a:r>
              <a:rPr lang="lv-LV" sz="1200" b="1" i="0">
                <a:solidFill>
                  <a:srgbClr val="632B8D"/>
                </a:solidFill>
                <a:effectLst/>
                <a:latin typeface="Calibri" panose="020F0502020204030204" pitchFamily="34" charset="0"/>
              </a:rPr>
              <a:t>2.3.1.r. Ilgtspējīgas un sociāli atbildīgas atbalsta sistēmas pieaugušo izglītībai attīstība </a:t>
            </a:r>
          </a:p>
          <a:p>
            <a:endParaRPr lang="en-GB" sz="1400" b="1" i="0">
              <a:solidFill>
                <a:srgbClr val="632B8D"/>
              </a:solidFill>
              <a:effectLst/>
              <a:latin typeface="Calibri" panose="020F0502020204030204" pitchFamily="34" charset="0"/>
            </a:endParaRPr>
          </a:p>
        </p:txBody>
      </p:sp>
      <p:sp>
        <p:nvSpPr>
          <p:cNvPr id="3" name="TextBox 2">
            <a:extLst>
              <a:ext uri="{FF2B5EF4-FFF2-40B4-BE49-F238E27FC236}">
                <a16:creationId xmlns:a16="http://schemas.microsoft.com/office/drawing/2014/main" id="{A10845CA-8D14-4D58-B840-57AD2CFA128E}"/>
              </a:ext>
            </a:extLst>
          </p:cNvPr>
          <p:cNvSpPr txBox="1"/>
          <p:nvPr/>
        </p:nvSpPr>
        <p:spPr>
          <a:xfrm>
            <a:off x="7590146" y="2728270"/>
            <a:ext cx="2122257" cy="646331"/>
          </a:xfrm>
          <a:prstGeom prst="rect">
            <a:avLst/>
          </a:prstGeom>
          <a:noFill/>
        </p:spPr>
        <p:txBody>
          <a:bodyPr wrap="square" rtlCol="0">
            <a:spAutoFit/>
          </a:bodyPr>
          <a:lstStyle/>
          <a:p>
            <a:r>
              <a:rPr lang="lv-LV" sz="1200" b="1" i="0">
                <a:solidFill>
                  <a:srgbClr val="632B8D"/>
                </a:solidFill>
                <a:effectLst/>
                <a:latin typeface="Calibri" panose="020F0502020204030204" pitchFamily="34" charset="0"/>
              </a:rPr>
              <a:t>2.3.2.r. Digitālās prasmes sabiedrības un pārvaldes digitālajai transformācijai</a:t>
            </a:r>
          </a:p>
        </p:txBody>
      </p:sp>
      <p:sp>
        <p:nvSpPr>
          <p:cNvPr id="4" name="TextBox 3">
            <a:extLst>
              <a:ext uri="{FF2B5EF4-FFF2-40B4-BE49-F238E27FC236}">
                <a16:creationId xmlns:a16="http://schemas.microsoft.com/office/drawing/2014/main" id="{4C551A1F-5CDB-490D-90F2-962335D94395}"/>
              </a:ext>
            </a:extLst>
          </p:cNvPr>
          <p:cNvSpPr txBox="1"/>
          <p:nvPr/>
        </p:nvSpPr>
        <p:spPr>
          <a:xfrm>
            <a:off x="10057466" y="2698226"/>
            <a:ext cx="1898229" cy="646331"/>
          </a:xfrm>
          <a:prstGeom prst="rect">
            <a:avLst/>
          </a:prstGeom>
          <a:noFill/>
        </p:spPr>
        <p:txBody>
          <a:bodyPr wrap="square" rtlCol="0">
            <a:spAutoFit/>
          </a:bodyPr>
          <a:lstStyle/>
          <a:p>
            <a:r>
              <a:rPr lang="lv-LV" sz="1200" b="1" i="0">
                <a:solidFill>
                  <a:srgbClr val="632B8D"/>
                </a:solidFill>
                <a:effectLst/>
                <a:latin typeface="Calibri" panose="020F0502020204030204" pitchFamily="34" charset="0"/>
              </a:rPr>
              <a:t>2.3.2.r. Digitālās prasmes sabiedrības un pārvaldes digitālajai transformācijai</a:t>
            </a:r>
          </a:p>
        </p:txBody>
      </p:sp>
      <p:sp>
        <p:nvSpPr>
          <p:cNvPr id="5" name="TextBox 4">
            <a:extLst>
              <a:ext uri="{FF2B5EF4-FFF2-40B4-BE49-F238E27FC236}">
                <a16:creationId xmlns:a16="http://schemas.microsoft.com/office/drawing/2014/main" id="{098B56BA-9D2A-4DEC-B7BB-080226FACC92}"/>
              </a:ext>
            </a:extLst>
          </p:cNvPr>
          <p:cNvSpPr txBox="1"/>
          <p:nvPr/>
        </p:nvSpPr>
        <p:spPr>
          <a:xfrm>
            <a:off x="401257" y="2615332"/>
            <a:ext cx="1544314" cy="646331"/>
          </a:xfrm>
          <a:prstGeom prst="rect">
            <a:avLst/>
          </a:prstGeom>
          <a:noFill/>
        </p:spPr>
        <p:txBody>
          <a:bodyPr wrap="square" rtlCol="0">
            <a:spAutoFit/>
          </a:bodyPr>
          <a:lstStyle/>
          <a:p>
            <a:r>
              <a:rPr lang="pt-BR" sz="1200" b="1" i="0">
                <a:solidFill>
                  <a:srgbClr val="632B8D"/>
                </a:solidFill>
                <a:effectLst/>
                <a:latin typeface="Calibri" panose="020F0502020204030204" pitchFamily="34" charset="0"/>
              </a:rPr>
              <a:t>3.1.1.r. Administratīvi teritoriālā reforma</a:t>
            </a:r>
          </a:p>
        </p:txBody>
      </p:sp>
      <p:sp>
        <p:nvSpPr>
          <p:cNvPr id="9" name="TextBox 8">
            <a:extLst>
              <a:ext uri="{FF2B5EF4-FFF2-40B4-BE49-F238E27FC236}">
                <a16:creationId xmlns:a16="http://schemas.microsoft.com/office/drawing/2014/main" id="{8DB42694-5657-405B-A8B7-3A57B1874771}"/>
              </a:ext>
            </a:extLst>
          </p:cNvPr>
          <p:cNvSpPr txBox="1"/>
          <p:nvPr/>
        </p:nvSpPr>
        <p:spPr>
          <a:xfrm>
            <a:off x="5069430" y="2692956"/>
            <a:ext cx="2151179" cy="646331"/>
          </a:xfrm>
          <a:prstGeom prst="rect">
            <a:avLst/>
          </a:prstGeom>
          <a:noFill/>
        </p:spPr>
        <p:txBody>
          <a:bodyPr wrap="square" rtlCol="0">
            <a:spAutoFit/>
          </a:bodyPr>
          <a:lstStyle/>
          <a:p>
            <a:r>
              <a:rPr lang="lv-LV" sz="1200" b="1" i="0">
                <a:solidFill>
                  <a:srgbClr val="632B8D"/>
                </a:solidFill>
                <a:effectLst/>
                <a:latin typeface="Calibri" panose="020F0502020204030204" pitchFamily="34" charset="0"/>
              </a:rPr>
              <a:t>5.2.1.r. Augstākās izglītības un zinātnes izcilības un pārvaldības reforma</a:t>
            </a:r>
          </a:p>
        </p:txBody>
      </p:sp>
      <p:sp>
        <p:nvSpPr>
          <p:cNvPr id="64" name="TextBox 63">
            <a:extLst>
              <a:ext uri="{FF2B5EF4-FFF2-40B4-BE49-F238E27FC236}">
                <a16:creationId xmlns:a16="http://schemas.microsoft.com/office/drawing/2014/main" id="{7FB70C9B-F962-4347-889E-6859456244F8}"/>
              </a:ext>
            </a:extLst>
          </p:cNvPr>
          <p:cNvSpPr txBox="1"/>
          <p:nvPr/>
        </p:nvSpPr>
        <p:spPr>
          <a:xfrm>
            <a:off x="2524767" y="3102017"/>
            <a:ext cx="1964280" cy="861774"/>
          </a:xfrm>
          <a:prstGeom prst="rect">
            <a:avLst/>
          </a:prstGeom>
          <a:noFill/>
        </p:spPr>
        <p:txBody>
          <a:bodyPr wrap="square" rtlCol="0">
            <a:spAutoFit/>
          </a:bodyPr>
          <a:lstStyle/>
          <a:p>
            <a:endParaRPr lang="lv-LV" sz="1400" b="1" i="0">
              <a:solidFill>
                <a:srgbClr val="632B8D"/>
              </a:solidFill>
              <a:effectLst/>
              <a:latin typeface="Calibri" panose="020F0502020204030204" pitchFamily="34" charset="0"/>
            </a:endParaRPr>
          </a:p>
          <a:p>
            <a:r>
              <a:rPr lang="lv-LV" sz="1200" b="1" i="0">
                <a:solidFill>
                  <a:srgbClr val="632B8D"/>
                </a:solidFill>
                <a:effectLst/>
                <a:latin typeface="Calibri" panose="020F0502020204030204" pitchFamily="34" charset="0"/>
              </a:rPr>
              <a:t>2.3.2.r. Digitālās prasmes sabiedrības un pārvaldes digitālajai transformācijai</a:t>
            </a:r>
          </a:p>
        </p:txBody>
      </p:sp>
    </p:spTree>
    <p:extLst>
      <p:ext uri="{BB962C8B-B14F-4D97-AF65-F5344CB8AC3E}">
        <p14:creationId xmlns:p14="http://schemas.microsoft.com/office/powerpoint/2010/main" val="262181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787"/>
        </a:solidFill>
        <a:effectLst/>
      </p:bgPr>
    </p:bg>
    <p:spTree>
      <p:nvGrpSpPr>
        <p:cNvPr id="1" name=""/>
        <p:cNvGrpSpPr/>
        <p:nvPr/>
      </p:nvGrpSpPr>
      <p:grpSpPr>
        <a:xfrm>
          <a:off x="0" y="0"/>
          <a:ext cx="0" cy="0"/>
          <a:chOff x="0" y="0"/>
          <a:chExt cx="0" cy="0"/>
        </a:xfrm>
      </p:grpSpPr>
      <p:sp>
        <p:nvSpPr>
          <p:cNvPr id="2" name="AutoShape 2"/>
          <p:cNvSpPr/>
          <p:nvPr/>
        </p:nvSpPr>
        <p:spPr>
          <a:xfrm rot="-5400000">
            <a:off x="9496008" y="5191597"/>
            <a:ext cx="348790" cy="0"/>
          </a:xfrm>
          <a:prstGeom prst="line">
            <a:avLst/>
          </a:prstGeom>
          <a:ln w="28575" cap="rnd">
            <a:solidFill>
              <a:srgbClr val="FFC101"/>
            </a:solidFill>
            <a:prstDash val="sysDash"/>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1008" y="4986596"/>
            <a:ext cx="1566819" cy="1566819"/>
          </a:xfrm>
          <a:prstGeom prst="rect">
            <a:avLst/>
          </a:prstGeom>
        </p:spPr>
      </p:pic>
      <p:grpSp>
        <p:nvGrpSpPr>
          <p:cNvPr id="4" name="Group 4"/>
          <p:cNvGrpSpPr>
            <a:grpSpLocks noChangeAspect="1"/>
          </p:cNvGrpSpPr>
          <p:nvPr/>
        </p:nvGrpSpPr>
        <p:grpSpPr>
          <a:xfrm>
            <a:off x="3327269" y="4141130"/>
            <a:ext cx="5559991" cy="5559991"/>
            <a:chOff x="0" y="0"/>
            <a:chExt cx="6355080" cy="6355080"/>
          </a:xfrm>
        </p:grpSpPr>
        <p:sp>
          <p:nvSpPr>
            <p:cNvPr id="5" name="Freeform 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3787"/>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74174" y="4991323"/>
            <a:ext cx="1566819" cy="1566819"/>
          </a:xfrm>
          <a:prstGeom prst="rect">
            <a:avLst/>
          </a:prstGeom>
        </p:spPr>
      </p:pic>
      <p:sp>
        <p:nvSpPr>
          <p:cNvPr id="7" name="AutoShape 7"/>
          <p:cNvSpPr/>
          <p:nvPr/>
        </p:nvSpPr>
        <p:spPr>
          <a:xfrm rot="-5365778">
            <a:off x="4248535" y="3538532"/>
            <a:ext cx="431905" cy="0"/>
          </a:xfrm>
          <a:prstGeom prst="line">
            <a:avLst/>
          </a:prstGeom>
          <a:ln w="28575" cap="rnd">
            <a:solidFill>
              <a:srgbClr val="FFC101"/>
            </a:solidFill>
            <a:prstDash val="sysDash"/>
            <a:headEnd type="none" w="sm" len="sm"/>
            <a:tailEnd type="none" w="sm" len="sm"/>
          </a:ln>
        </p:spPr>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4963" y="3692715"/>
            <a:ext cx="1566819" cy="15668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5093" y="3692715"/>
            <a:ext cx="1566819" cy="156681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60028" y="3159116"/>
            <a:ext cx="1566819" cy="15668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3455970" y="4216624"/>
            <a:ext cx="5280061" cy="2640031"/>
          </a:xfrm>
          <a:prstGeom prst="rect">
            <a:avLst/>
          </a:prstGeom>
        </p:spPr>
      </p:pic>
      <p:grpSp>
        <p:nvGrpSpPr>
          <p:cNvPr id="12" name="Group 12"/>
          <p:cNvGrpSpPr/>
          <p:nvPr/>
        </p:nvGrpSpPr>
        <p:grpSpPr>
          <a:xfrm>
            <a:off x="5259127" y="0"/>
            <a:ext cx="1803829" cy="247020"/>
            <a:chOff x="0" y="0"/>
            <a:chExt cx="1112880" cy="152400"/>
          </a:xfrm>
        </p:grpSpPr>
        <p:sp>
          <p:nvSpPr>
            <p:cNvPr id="13" name="Freeform 13"/>
            <p:cNvSpPr/>
            <p:nvPr/>
          </p:nvSpPr>
          <p:spPr>
            <a:xfrm>
              <a:off x="0" y="0"/>
              <a:ext cx="1112880" cy="152400"/>
            </a:xfrm>
            <a:custGeom>
              <a:avLst/>
              <a:gdLst/>
              <a:ahLst/>
              <a:cxnLst/>
              <a:rect l="l" t="t" r="r" b="b"/>
              <a:pathLst>
                <a:path w="1112880" h="152400">
                  <a:moveTo>
                    <a:pt x="0" y="0"/>
                  </a:moveTo>
                  <a:lnTo>
                    <a:pt x="1112880" y="0"/>
                  </a:lnTo>
                  <a:lnTo>
                    <a:pt x="1112880" y="152400"/>
                  </a:lnTo>
                  <a:lnTo>
                    <a:pt x="0" y="152400"/>
                  </a:lnTo>
                  <a:close/>
                </a:path>
              </a:pathLst>
            </a:custGeom>
            <a:solidFill>
              <a:srgbClr val="FFFFFF"/>
            </a:solidFill>
          </p:spPr>
        </p:sp>
      </p:grpSp>
      <p:sp>
        <p:nvSpPr>
          <p:cNvPr id="14" name="AutoShape 14"/>
          <p:cNvSpPr/>
          <p:nvPr/>
        </p:nvSpPr>
        <p:spPr>
          <a:xfrm rot="-5347123">
            <a:off x="3059642" y="4855661"/>
            <a:ext cx="227313" cy="0"/>
          </a:xfrm>
          <a:prstGeom prst="line">
            <a:avLst/>
          </a:prstGeom>
          <a:ln w="28575" cap="rnd">
            <a:solidFill>
              <a:srgbClr val="FFC101"/>
            </a:solidFill>
            <a:prstDash val="sysDash"/>
            <a:headEnd type="none" w="sm" len="sm"/>
            <a:tailEnd type="none" w="sm" len="sm"/>
          </a:ln>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63922" y="4499997"/>
            <a:ext cx="222249" cy="222249"/>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55513" y="3108940"/>
            <a:ext cx="222249" cy="222249"/>
          </a:xfrm>
          <a:prstGeom prst="rect">
            <a:avLst/>
          </a:prstGeom>
        </p:spPr>
      </p:pic>
      <p:sp>
        <p:nvSpPr>
          <p:cNvPr id="17" name="AutoShape 17"/>
          <p:cNvSpPr/>
          <p:nvPr/>
        </p:nvSpPr>
        <p:spPr>
          <a:xfrm rot="-5502367">
            <a:off x="5929653" y="3026605"/>
            <a:ext cx="234552" cy="0"/>
          </a:xfrm>
          <a:prstGeom prst="line">
            <a:avLst/>
          </a:prstGeom>
          <a:ln w="28575" cap="rnd">
            <a:solidFill>
              <a:srgbClr val="FFC101"/>
            </a:solidFill>
            <a:prstDash val="sysDash"/>
            <a:headEnd type="none" w="sm" len="sm"/>
            <a:tailEnd type="none" w="sm" len="sm"/>
          </a:ln>
        </p:spPr>
      </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32312" y="2695732"/>
            <a:ext cx="222249" cy="222249"/>
          </a:xfrm>
          <a:prstGeom prst="rect">
            <a:avLst/>
          </a:prstGeom>
        </p:spPr>
      </p:pic>
      <p:sp>
        <p:nvSpPr>
          <p:cNvPr id="19" name="AutoShape 19"/>
          <p:cNvSpPr/>
          <p:nvPr/>
        </p:nvSpPr>
        <p:spPr>
          <a:xfrm rot="-5400000">
            <a:off x="7602210" y="3500698"/>
            <a:ext cx="366832" cy="0"/>
          </a:xfrm>
          <a:prstGeom prst="line">
            <a:avLst/>
          </a:prstGeom>
          <a:ln w="28575" cap="rnd">
            <a:solidFill>
              <a:srgbClr val="FFC101"/>
            </a:solidFill>
            <a:prstDash val="sysDash"/>
            <a:headEnd type="none" w="sm" len="sm"/>
            <a:tailEnd type="none" w="sm" len="sm"/>
          </a:ln>
        </p:spPr>
      </p:sp>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74502" y="3103633"/>
            <a:ext cx="222249" cy="222249"/>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59278" y="4803553"/>
            <a:ext cx="222249" cy="222249"/>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83215" y="4885710"/>
            <a:ext cx="2625571" cy="1604881"/>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91788" y="5411743"/>
            <a:ext cx="728359" cy="716523"/>
          </a:xfrm>
          <a:prstGeom prst="rect">
            <a:avLst/>
          </a:prstGeom>
        </p:spPr>
      </p:pic>
      <p:pic>
        <p:nvPicPr>
          <p:cNvPr id="24"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056779" y="4060747"/>
            <a:ext cx="704480" cy="550375"/>
          </a:xfrm>
          <a:prstGeom prst="rect">
            <a:avLst/>
          </a:prstGeom>
        </p:spPr>
      </p:pic>
      <p:pic>
        <p:nvPicPr>
          <p:cNvPr id="25" name="Picture 2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703094" y="3493990"/>
            <a:ext cx="785813" cy="647141"/>
          </a:xfrm>
          <a:prstGeom prst="rect">
            <a:avLst/>
          </a:prstGeom>
        </p:spPr>
      </p:pic>
      <p:pic>
        <p:nvPicPr>
          <p:cNvPr id="26" name="Picture 2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308416" y="4060746"/>
            <a:ext cx="699613" cy="729714"/>
          </a:xfrm>
          <a:prstGeom prst="rect">
            <a:avLst/>
          </a:prstGeom>
        </p:spPr>
      </p:pic>
      <p:pic>
        <p:nvPicPr>
          <p:cNvPr id="27" name="Picture 2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643709" y="5311130"/>
            <a:ext cx="831809" cy="811014"/>
          </a:xfrm>
          <a:prstGeom prst="rect">
            <a:avLst/>
          </a:prstGeom>
        </p:spPr>
      </p:pic>
      <p:sp>
        <p:nvSpPr>
          <p:cNvPr id="28" name="TextBox 28"/>
          <p:cNvSpPr txBox="1"/>
          <p:nvPr/>
        </p:nvSpPr>
        <p:spPr>
          <a:xfrm>
            <a:off x="2210952" y="503673"/>
            <a:ext cx="7790345" cy="384208"/>
          </a:xfrm>
          <a:prstGeom prst="rect">
            <a:avLst/>
          </a:prstGeom>
        </p:spPr>
        <p:txBody>
          <a:bodyPr lIns="0" tIns="0" rIns="0" bIns="0" rtlCol="0" anchor="t">
            <a:spAutoFit/>
          </a:bodyPr>
          <a:lstStyle/>
          <a:p>
            <a:pPr algn="ctr" defTabSz="609630">
              <a:lnSpc>
                <a:spcPts val="3159"/>
              </a:lnSpc>
            </a:pPr>
            <a:r>
              <a:rPr lang="en-US" sz="2257">
                <a:solidFill>
                  <a:srgbClr val="FFC101"/>
                </a:solidFill>
                <a:latin typeface="Myriad Pro 1"/>
              </a:rPr>
              <a:t>Zaļa, apdzīvota, sadarbīga un digitalizēta Latvija</a:t>
            </a:r>
          </a:p>
        </p:txBody>
      </p:sp>
      <p:sp>
        <p:nvSpPr>
          <p:cNvPr id="29" name="TextBox 29"/>
          <p:cNvSpPr txBox="1"/>
          <p:nvPr/>
        </p:nvSpPr>
        <p:spPr>
          <a:xfrm>
            <a:off x="1444459" y="3867768"/>
            <a:ext cx="1711508" cy="858184"/>
          </a:xfrm>
          <a:prstGeom prst="rect">
            <a:avLst/>
          </a:prstGeom>
        </p:spPr>
        <p:txBody>
          <a:bodyPr lIns="0" tIns="0" rIns="0" bIns="0" rtlCol="0" anchor="t">
            <a:spAutoFit/>
          </a:bodyPr>
          <a:lstStyle/>
          <a:p>
            <a:pPr marL="259093" lvl="1" indent="-129546" defTabSz="609630">
              <a:lnSpc>
                <a:spcPts val="1680"/>
              </a:lnSpc>
              <a:buFont typeface="Arial"/>
              <a:buChar char="•"/>
            </a:pPr>
            <a:r>
              <a:rPr lang="en-US" sz="1200" dirty="0">
                <a:solidFill>
                  <a:srgbClr val="FFFFFF"/>
                </a:solidFill>
                <a:latin typeface="Myriad Pro 2"/>
              </a:rPr>
              <a:t> </a:t>
            </a:r>
            <a:r>
              <a:rPr lang="en-US" sz="1200" dirty="0" err="1">
                <a:solidFill>
                  <a:srgbClr val="FFFFFF"/>
                </a:solidFill>
                <a:latin typeface="Myriad Pro 2"/>
              </a:rPr>
              <a:t>Valsts</a:t>
            </a:r>
            <a:r>
              <a:rPr lang="en-US" sz="1200" dirty="0">
                <a:solidFill>
                  <a:srgbClr val="FFFFFF"/>
                </a:solidFill>
                <a:latin typeface="Myriad Pro 2"/>
              </a:rPr>
              <a:t> IKT </a:t>
            </a:r>
            <a:r>
              <a:rPr lang="en-US" sz="1200" dirty="0" err="1">
                <a:solidFill>
                  <a:srgbClr val="FFFFFF"/>
                </a:solidFill>
                <a:latin typeface="Myriad Pro 2"/>
              </a:rPr>
              <a:t>pārvaldības</a:t>
            </a:r>
            <a:r>
              <a:rPr lang="en-US" sz="1200" dirty="0">
                <a:solidFill>
                  <a:srgbClr val="FFFFFF"/>
                </a:solidFill>
                <a:latin typeface="Myriad Pro 2"/>
              </a:rPr>
              <a:t> </a:t>
            </a:r>
            <a:r>
              <a:rPr lang="en-US" sz="1200" dirty="0" err="1">
                <a:solidFill>
                  <a:srgbClr val="FFFFFF"/>
                </a:solidFill>
                <a:latin typeface="Myriad Pro 2"/>
              </a:rPr>
              <a:t>reforma</a:t>
            </a:r>
            <a:endParaRPr lang="en-US" sz="1200" dirty="0">
              <a:solidFill>
                <a:srgbClr val="FFFFFF"/>
              </a:solidFill>
              <a:latin typeface="Myriad Pro 2"/>
            </a:endParaRPr>
          </a:p>
          <a:p>
            <a:pPr marL="259093" lvl="1" indent="-129546" defTabSz="609630">
              <a:lnSpc>
                <a:spcPts val="1680"/>
              </a:lnSpc>
              <a:buFont typeface="Arial"/>
              <a:buChar char="•"/>
            </a:pPr>
            <a:r>
              <a:rPr lang="en-US" sz="1200" dirty="0">
                <a:solidFill>
                  <a:srgbClr val="FFFFFF"/>
                </a:solidFill>
                <a:latin typeface="Myriad Pro 2"/>
              </a:rPr>
              <a:t> </a:t>
            </a:r>
            <a:r>
              <a:rPr lang="en-US" sz="1200" dirty="0" err="1">
                <a:solidFill>
                  <a:srgbClr val="FFFFFF"/>
                </a:solidFill>
                <a:latin typeface="Myriad Pro 2"/>
              </a:rPr>
              <a:t>Ērti</a:t>
            </a:r>
            <a:r>
              <a:rPr lang="en-US" sz="1200" dirty="0">
                <a:solidFill>
                  <a:srgbClr val="FFFFFF"/>
                </a:solidFill>
                <a:latin typeface="Myriad Pro 2"/>
              </a:rPr>
              <a:t> </a:t>
            </a:r>
            <a:r>
              <a:rPr lang="en-US" sz="1200" dirty="0" err="1">
                <a:solidFill>
                  <a:srgbClr val="FFFFFF"/>
                </a:solidFill>
                <a:latin typeface="Myriad Pro 2"/>
              </a:rPr>
              <a:t>pakalpojumi</a:t>
            </a:r>
            <a:endParaRPr lang="en-US" sz="1200" dirty="0">
              <a:solidFill>
                <a:srgbClr val="FFFFFF"/>
              </a:solidFill>
              <a:latin typeface="Myriad Pro 2"/>
            </a:endParaRPr>
          </a:p>
          <a:p>
            <a:pPr marL="259093" lvl="1" indent="-129546" defTabSz="609630">
              <a:lnSpc>
                <a:spcPts val="1680"/>
              </a:lnSpc>
              <a:buFont typeface="Arial"/>
              <a:buChar char="•"/>
            </a:pPr>
            <a:r>
              <a:rPr lang="en-US" sz="1200" dirty="0">
                <a:solidFill>
                  <a:srgbClr val="FFFFFF"/>
                </a:solidFill>
                <a:latin typeface="Myriad Pro 2"/>
              </a:rPr>
              <a:t> </a:t>
            </a:r>
            <a:r>
              <a:rPr lang="en-US" sz="1200" dirty="0" err="1">
                <a:solidFill>
                  <a:srgbClr val="FFFFFF"/>
                </a:solidFill>
                <a:latin typeface="Myriad Pro 2"/>
              </a:rPr>
              <a:t>Digitālā</a:t>
            </a:r>
            <a:r>
              <a:rPr lang="en-US" sz="1200" dirty="0">
                <a:solidFill>
                  <a:srgbClr val="FFFFFF"/>
                </a:solidFill>
                <a:latin typeface="Myriad Pro 2"/>
              </a:rPr>
              <a:t> </a:t>
            </a:r>
            <a:r>
              <a:rPr lang="en-US" sz="1200" dirty="0" err="1">
                <a:solidFill>
                  <a:srgbClr val="FFFFFF"/>
                </a:solidFill>
                <a:latin typeface="Myriad Pro 2"/>
              </a:rPr>
              <a:t>ekonomika</a:t>
            </a:r>
            <a:endParaRPr lang="en-US" sz="1200" dirty="0">
              <a:solidFill>
                <a:srgbClr val="FFFFFF"/>
              </a:solidFill>
              <a:latin typeface="Myriad Pro 2"/>
            </a:endParaRPr>
          </a:p>
        </p:txBody>
      </p:sp>
      <p:sp>
        <p:nvSpPr>
          <p:cNvPr id="30" name="TextBox 30"/>
          <p:cNvSpPr txBox="1"/>
          <p:nvPr/>
        </p:nvSpPr>
        <p:spPr>
          <a:xfrm>
            <a:off x="1483555" y="3351694"/>
            <a:ext cx="1711507" cy="446725"/>
          </a:xfrm>
          <a:prstGeom prst="rect">
            <a:avLst/>
          </a:prstGeom>
        </p:spPr>
        <p:txBody>
          <a:bodyPr wrap="square" lIns="0" tIns="0" rIns="0" bIns="0" rtlCol="0" anchor="t">
            <a:spAutoFit/>
          </a:bodyPr>
          <a:lstStyle/>
          <a:p>
            <a:pPr algn="ctr" defTabSz="609630">
              <a:lnSpc>
                <a:spcPts val="1769"/>
              </a:lnSpc>
            </a:pPr>
            <a:r>
              <a:rPr lang="en-US" sz="1263" spc="88" dirty="0">
                <a:solidFill>
                  <a:srgbClr val="FFC101"/>
                </a:solidFill>
                <a:latin typeface="Myriad Pro 1"/>
              </a:rPr>
              <a:t>VALSTS DIGITĀLĀ TRANSFORMĀCIJA</a:t>
            </a:r>
          </a:p>
        </p:txBody>
      </p:sp>
      <p:sp>
        <p:nvSpPr>
          <p:cNvPr id="31" name="TextBox 31"/>
          <p:cNvSpPr txBox="1"/>
          <p:nvPr/>
        </p:nvSpPr>
        <p:spPr>
          <a:xfrm>
            <a:off x="2973403" y="1762000"/>
            <a:ext cx="2166751" cy="1294200"/>
          </a:xfrm>
          <a:prstGeom prst="rect">
            <a:avLst/>
          </a:prstGeom>
        </p:spPr>
        <p:txBody>
          <a:bodyPr lIns="0" tIns="0" rIns="0" bIns="0" rtlCol="0" anchor="t">
            <a:spAutoFit/>
          </a:bodyPr>
          <a:lstStyle/>
          <a:p>
            <a:pPr marL="259093" lvl="1" indent="-129546" defTabSz="609630">
              <a:lnSpc>
                <a:spcPts val="1680"/>
              </a:lnSpc>
              <a:buFont typeface="Arial"/>
              <a:buChar char="•"/>
            </a:pPr>
            <a:r>
              <a:rPr lang="en-US" sz="1200">
                <a:solidFill>
                  <a:srgbClr val="FFFFFF"/>
                </a:solidFill>
                <a:latin typeface="Myriad Pro 2"/>
              </a:rPr>
              <a:t> Plānošanas reģioni valsts un pašvaldību sadarbībai</a:t>
            </a:r>
          </a:p>
          <a:p>
            <a:pPr marL="259093" lvl="1" indent="-129546" defTabSz="609630">
              <a:lnSpc>
                <a:spcPts val="1680"/>
              </a:lnSpc>
              <a:buFont typeface="Arial"/>
              <a:buChar char="•"/>
            </a:pPr>
            <a:r>
              <a:rPr lang="en-US" sz="1200">
                <a:solidFill>
                  <a:srgbClr val="FFFFFF"/>
                </a:solidFill>
                <a:latin typeface="Myriad Pro 2"/>
              </a:rPr>
              <a:t> Datos balstīti attīstības lēmumi</a:t>
            </a:r>
          </a:p>
          <a:p>
            <a:pPr marL="259093" lvl="1" indent="-129546" defTabSz="609630">
              <a:lnSpc>
                <a:spcPts val="1680"/>
              </a:lnSpc>
              <a:buFont typeface="Arial"/>
              <a:buChar char="•"/>
            </a:pPr>
            <a:r>
              <a:rPr lang="en-US" sz="1200">
                <a:solidFill>
                  <a:srgbClr val="FFFFFF"/>
                </a:solidFill>
                <a:latin typeface="Myriad Pro 2"/>
              </a:rPr>
              <a:t> Reģionāla pieeja valsts un ES investīciju plānošanā </a:t>
            </a:r>
          </a:p>
        </p:txBody>
      </p:sp>
      <p:sp>
        <p:nvSpPr>
          <p:cNvPr id="32" name="TextBox 32"/>
          <p:cNvSpPr txBox="1"/>
          <p:nvPr/>
        </p:nvSpPr>
        <p:spPr>
          <a:xfrm>
            <a:off x="3090400" y="1487969"/>
            <a:ext cx="1932758" cy="215893"/>
          </a:xfrm>
          <a:prstGeom prst="rect">
            <a:avLst/>
          </a:prstGeom>
        </p:spPr>
        <p:txBody>
          <a:bodyPr lIns="0" tIns="0" rIns="0" bIns="0" rtlCol="0" anchor="t">
            <a:spAutoFit/>
          </a:bodyPr>
          <a:lstStyle/>
          <a:p>
            <a:pPr algn="ctr" defTabSz="609630">
              <a:lnSpc>
                <a:spcPts val="1769"/>
              </a:lnSpc>
            </a:pPr>
            <a:r>
              <a:rPr lang="en-US" sz="1263" spc="88">
                <a:solidFill>
                  <a:srgbClr val="FFFFFF"/>
                </a:solidFill>
                <a:latin typeface="Myriad Pro 1"/>
              </a:rPr>
              <a:t>REĢIONĀLĀ ATTĪSTĪBA</a:t>
            </a:r>
          </a:p>
        </p:txBody>
      </p:sp>
      <p:sp>
        <p:nvSpPr>
          <p:cNvPr id="33" name="TextBox 33"/>
          <p:cNvSpPr txBox="1"/>
          <p:nvPr/>
        </p:nvSpPr>
        <p:spPr>
          <a:xfrm>
            <a:off x="5335494" y="1708680"/>
            <a:ext cx="1727462" cy="989182"/>
          </a:xfrm>
          <a:prstGeom prst="rect">
            <a:avLst/>
          </a:prstGeom>
        </p:spPr>
        <p:txBody>
          <a:bodyPr lIns="0" tIns="0" rIns="0" bIns="0" rtlCol="0" anchor="t">
            <a:spAutoFit/>
          </a:bodyPr>
          <a:lstStyle/>
          <a:p>
            <a:pPr marL="194936" lvl="1" indent="-97468" defTabSz="609630">
              <a:lnSpc>
                <a:spcPts val="1263"/>
              </a:lnSpc>
              <a:buFont typeface="Arial"/>
              <a:buChar char="•"/>
            </a:pPr>
            <a:r>
              <a:rPr lang="en-US" sz="903">
                <a:solidFill>
                  <a:srgbClr val="FFFFFF"/>
                </a:solidFill>
                <a:latin typeface="Myriad Pro 2"/>
              </a:rPr>
              <a:t> Saglabāta un uzlabota vides kvalitāte</a:t>
            </a:r>
          </a:p>
          <a:p>
            <a:pPr marL="194936" lvl="1" indent="-97468" defTabSz="609630">
              <a:lnSpc>
                <a:spcPts val="1263"/>
              </a:lnSpc>
              <a:buFont typeface="Arial"/>
              <a:buChar char="•"/>
            </a:pPr>
            <a:r>
              <a:rPr lang="en-US" sz="903">
                <a:solidFill>
                  <a:srgbClr val="FFFFFF"/>
                </a:solidFill>
                <a:latin typeface="Myriad Pro 2"/>
              </a:rPr>
              <a:t> Sabiedrība un pašvaldības - vides pārvaldības virzītāji</a:t>
            </a:r>
          </a:p>
          <a:p>
            <a:pPr marL="194936" lvl="1" indent="-97468" defTabSz="609630">
              <a:lnSpc>
                <a:spcPts val="1263"/>
              </a:lnSpc>
              <a:buFont typeface="Arial"/>
              <a:buChar char="•"/>
            </a:pPr>
            <a:r>
              <a:rPr lang="en-US" sz="903">
                <a:solidFill>
                  <a:srgbClr val="FFFFFF"/>
                </a:solidFill>
                <a:latin typeface="Myriad Pro 2"/>
              </a:rPr>
              <a:t> Bioloģiski daudzveidīga Latvijas daba</a:t>
            </a:r>
          </a:p>
        </p:txBody>
      </p:sp>
      <p:sp>
        <p:nvSpPr>
          <p:cNvPr id="34" name="TextBox 34"/>
          <p:cNvSpPr txBox="1"/>
          <p:nvPr/>
        </p:nvSpPr>
        <p:spPr>
          <a:xfrm>
            <a:off x="5356419" y="1248765"/>
            <a:ext cx="1706537" cy="446725"/>
          </a:xfrm>
          <a:prstGeom prst="rect">
            <a:avLst/>
          </a:prstGeom>
        </p:spPr>
        <p:txBody>
          <a:bodyPr lIns="0" tIns="0" rIns="0" bIns="0" rtlCol="0" anchor="t">
            <a:spAutoFit/>
          </a:bodyPr>
          <a:lstStyle/>
          <a:p>
            <a:pPr algn="ctr" defTabSz="609630">
              <a:lnSpc>
                <a:spcPts val="1769"/>
              </a:lnSpc>
            </a:pPr>
            <a:r>
              <a:rPr lang="en-US" sz="1263" spc="88">
                <a:solidFill>
                  <a:srgbClr val="FFFFFF"/>
                </a:solidFill>
                <a:latin typeface="Myriad Pro 1"/>
              </a:rPr>
              <a:t>DABAS KAPITĀLS UN VIDE</a:t>
            </a:r>
          </a:p>
        </p:txBody>
      </p:sp>
      <p:sp>
        <p:nvSpPr>
          <p:cNvPr id="35" name="TextBox 35"/>
          <p:cNvSpPr txBox="1"/>
          <p:nvPr/>
        </p:nvSpPr>
        <p:spPr>
          <a:xfrm>
            <a:off x="7375231" y="2365868"/>
            <a:ext cx="1886235" cy="655757"/>
          </a:xfrm>
          <a:prstGeom prst="rect">
            <a:avLst/>
          </a:prstGeom>
        </p:spPr>
        <p:txBody>
          <a:bodyPr lIns="0" tIns="0" rIns="0" bIns="0" rtlCol="0" anchor="t">
            <a:spAutoFit/>
          </a:bodyPr>
          <a:lstStyle/>
          <a:p>
            <a:pPr marL="194936" lvl="1" indent="-97468" defTabSz="609630">
              <a:lnSpc>
                <a:spcPts val="1263"/>
              </a:lnSpc>
              <a:buFont typeface="Arial"/>
              <a:buChar char="•"/>
            </a:pPr>
            <a:r>
              <a:rPr lang="en-US" sz="903">
                <a:solidFill>
                  <a:srgbClr val="FFFFFF"/>
                </a:solidFill>
                <a:latin typeface="Myriad Pro 2"/>
              </a:rPr>
              <a:t> Horizontālā plānošana</a:t>
            </a:r>
          </a:p>
          <a:p>
            <a:pPr marL="194936" lvl="1" indent="-97468" defTabSz="609630">
              <a:lnSpc>
                <a:spcPts val="1263"/>
              </a:lnSpc>
              <a:buFont typeface="Arial"/>
              <a:buChar char="•"/>
            </a:pPr>
            <a:r>
              <a:rPr lang="en-US" sz="903">
                <a:solidFill>
                  <a:srgbClr val="FFFFFF"/>
                </a:solidFill>
                <a:latin typeface="Myriad Pro 2"/>
              </a:rPr>
              <a:t> Trialoga platformu izveide</a:t>
            </a:r>
          </a:p>
          <a:p>
            <a:pPr marL="194936" lvl="1" indent="-97468" defTabSz="609630">
              <a:lnSpc>
                <a:spcPts val="1263"/>
              </a:lnSpc>
              <a:buFont typeface="Arial"/>
              <a:buChar char="•"/>
            </a:pPr>
            <a:r>
              <a:rPr lang="en-US" sz="903">
                <a:solidFill>
                  <a:srgbClr val="FFFFFF"/>
                </a:solidFill>
                <a:latin typeface="Myriad Pro 2"/>
              </a:rPr>
              <a:t> Pašvaldību finansēšanas sistēmas transformācija</a:t>
            </a:r>
          </a:p>
        </p:txBody>
      </p:sp>
      <p:sp>
        <p:nvSpPr>
          <p:cNvPr id="36" name="TextBox 36"/>
          <p:cNvSpPr txBox="1"/>
          <p:nvPr/>
        </p:nvSpPr>
        <p:spPr>
          <a:xfrm>
            <a:off x="7487000" y="2096396"/>
            <a:ext cx="1617211" cy="215893"/>
          </a:xfrm>
          <a:prstGeom prst="rect">
            <a:avLst/>
          </a:prstGeom>
        </p:spPr>
        <p:txBody>
          <a:bodyPr lIns="0" tIns="0" rIns="0" bIns="0" rtlCol="0" anchor="t">
            <a:spAutoFit/>
          </a:bodyPr>
          <a:lstStyle/>
          <a:p>
            <a:pPr algn="ctr" defTabSz="609630">
              <a:lnSpc>
                <a:spcPts val="1769"/>
              </a:lnSpc>
            </a:pPr>
            <a:r>
              <a:rPr lang="en-US" sz="1263" spc="88">
                <a:solidFill>
                  <a:srgbClr val="FFFFFF"/>
                </a:solidFill>
                <a:latin typeface="Myriad Pro 1"/>
              </a:rPr>
              <a:t>PAŠVALDĪBAS</a:t>
            </a:r>
          </a:p>
        </p:txBody>
      </p:sp>
      <p:sp>
        <p:nvSpPr>
          <p:cNvPr id="37" name="TextBox 37"/>
          <p:cNvSpPr txBox="1"/>
          <p:nvPr/>
        </p:nvSpPr>
        <p:spPr>
          <a:xfrm>
            <a:off x="8568103" y="3813060"/>
            <a:ext cx="1603107" cy="989182"/>
          </a:xfrm>
          <a:prstGeom prst="rect">
            <a:avLst/>
          </a:prstGeom>
        </p:spPr>
        <p:txBody>
          <a:bodyPr lIns="0" tIns="0" rIns="0" bIns="0" rtlCol="0" anchor="t">
            <a:spAutoFit/>
          </a:bodyPr>
          <a:lstStyle/>
          <a:p>
            <a:pPr marL="194936" lvl="1" indent="-97468" defTabSz="609630">
              <a:lnSpc>
                <a:spcPts val="1263"/>
              </a:lnSpc>
              <a:buFont typeface="Arial"/>
              <a:buChar char="•"/>
            </a:pPr>
            <a:r>
              <a:rPr lang="en-US" sz="903">
                <a:solidFill>
                  <a:srgbClr val="FFFFFF"/>
                </a:solidFill>
                <a:latin typeface="Myriad Pro 2"/>
              </a:rPr>
              <a:t> Klimatneitrāla Latvija 2050.g.</a:t>
            </a:r>
          </a:p>
          <a:p>
            <a:pPr marL="194936" lvl="1" indent="-97468" defTabSz="609630">
              <a:lnSpc>
                <a:spcPts val="1263"/>
              </a:lnSpc>
              <a:buFont typeface="Arial"/>
              <a:buChar char="•"/>
            </a:pPr>
            <a:r>
              <a:rPr lang="en-US" sz="903">
                <a:solidFill>
                  <a:srgbClr val="FFFFFF"/>
                </a:solidFill>
                <a:latin typeface="Myriad Pro 2"/>
              </a:rPr>
              <a:t> Pārdomāta resursu izmantošana</a:t>
            </a:r>
          </a:p>
          <a:p>
            <a:pPr marL="194936" lvl="1" indent="-97468" defTabSz="609630">
              <a:lnSpc>
                <a:spcPts val="1263"/>
              </a:lnSpc>
              <a:buFont typeface="Arial"/>
              <a:buChar char="•"/>
            </a:pPr>
            <a:r>
              <a:rPr lang="en-US" sz="903">
                <a:solidFill>
                  <a:srgbClr val="FFFFFF"/>
                </a:solidFill>
                <a:latin typeface="Myriad Pro 2"/>
              </a:rPr>
              <a:t> Dialogā un risku izvērtējumā balstītas vides politikas attīstīšana</a:t>
            </a:r>
          </a:p>
        </p:txBody>
      </p:sp>
      <p:sp>
        <p:nvSpPr>
          <p:cNvPr id="38" name="TextBox 38"/>
          <p:cNvSpPr txBox="1"/>
          <p:nvPr/>
        </p:nvSpPr>
        <p:spPr>
          <a:xfrm>
            <a:off x="8481513" y="3344546"/>
            <a:ext cx="1779407" cy="446725"/>
          </a:xfrm>
          <a:prstGeom prst="rect">
            <a:avLst/>
          </a:prstGeom>
        </p:spPr>
        <p:txBody>
          <a:bodyPr lIns="0" tIns="0" rIns="0" bIns="0" rtlCol="0" anchor="t">
            <a:spAutoFit/>
          </a:bodyPr>
          <a:lstStyle/>
          <a:p>
            <a:pPr algn="ctr" defTabSz="609630">
              <a:lnSpc>
                <a:spcPts val="1769"/>
              </a:lnSpc>
            </a:pPr>
            <a:r>
              <a:rPr lang="en-US" sz="1263" spc="88">
                <a:solidFill>
                  <a:srgbClr val="FFFFFF"/>
                </a:solidFill>
                <a:latin typeface="Myriad Pro 1"/>
              </a:rPr>
              <a:t>KLIMATS UN APRITES EKONOMIKA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A close up of a logo&#10;&#10;Description automatically generated">
            <a:extLst>
              <a:ext uri="{FF2B5EF4-FFF2-40B4-BE49-F238E27FC236}">
                <a16:creationId xmlns:a16="http://schemas.microsoft.com/office/drawing/2014/main" id="{F77FE891-3808-46C4-8264-A1DD6220D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122" y="3022160"/>
            <a:ext cx="5443757" cy="3722366"/>
          </a:xfrm>
          <a:prstGeom prst="rect">
            <a:avLst/>
          </a:prstGeom>
          <a:scene3d>
            <a:camera prst="perspectiveRelaxedModerately">
              <a:rot lat="17690631" lon="0" rev="0"/>
            </a:camera>
            <a:lightRig rig="threePt" dir="t"/>
          </a:scene3d>
        </p:spPr>
      </p:pic>
      <p:pic>
        <p:nvPicPr>
          <p:cNvPr id="78" name="object 9">
            <a:extLst>
              <a:ext uri="{FF2B5EF4-FFF2-40B4-BE49-F238E27FC236}">
                <a16:creationId xmlns:a16="http://schemas.microsoft.com/office/drawing/2014/main" id="{F2FCDDB0-17E2-449B-B86D-C759F417BA3D}"/>
              </a:ext>
            </a:extLst>
          </p:cNvPr>
          <p:cNvPicPr/>
          <p:nvPr/>
        </p:nvPicPr>
        <p:blipFill>
          <a:blip r:embed="rId3" cstate="print"/>
          <a:stretch>
            <a:fillRect/>
          </a:stretch>
        </p:blipFill>
        <p:spPr>
          <a:xfrm>
            <a:off x="4939030" y="2943839"/>
            <a:ext cx="1892444" cy="1949251"/>
          </a:xfrm>
          <a:prstGeom prst="rect">
            <a:avLst/>
          </a:prstGeom>
        </p:spPr>
      </p:pic>
      <p:sp>
        <p:nvSpPr>
          <p:cNvPr id="80" name="Rectangle 79">
            <a:extLst>
              <a:ext uri="{FF2B5EF4-FFF2-40B4-BE49-F238E27FC236}">
                <a16:creationId xmlns:a16="http://schemas.microsoft.com/office/drawing/2014/main" id="{8C76643C-84EA-4EF6-9947-3435CAD11196}"/>
              </a:ext>
            </a:extLst>
          </p:cNvPr>
          <p:cNvSpPr/>
          <p:nvPr/>
        </p:nvSpPr>
        <p:spPr>
          <a:xfrm>
            <a:off x="3926051" y="4849105"/>
            <a:ext cx="3937655" cy="380040"/>
          </a:xfrm>
          <a:prstGeom prst="rect">
            <a:avLst/>
          </a:prstGeom>
          <a:scene3d>
            <a:camera prst="orthographicFront">
              <a:rot lat="18899995" lon="0" rev="0"/>
            </a:camera>
            <a:lightRig rig="threePt" dir="t"/>
          </a:scene3d>
        </p:spPr>
        <p:txBody>
          <a:bodyPr wrap="square">
            <a:spAutoFit/>
          </a:bodyPr>
          <a:lstStyle/>
          <a:p>
            <a:pPr marL="11527" marR="4610" lvl="0" indent="0" algn="ctr" defTabSz="609630" rtl="0" eaLnBrk="1" fontAlgn="auto" latinLnBrk="0" hangingPunct="1">
              <a:lnSpc>
                <a:spcPct val="103200"/>
              </a:lnSpc>
              <a:spcBef>
                <a:spcPts val="0"/>
              </a:spcBef>
              <a:spcAft>
                <a:spcPts val="0"/>
              </a:spcAft>
              <a:buClrTx/>
              <a:buSzTx/>
              <a:buFontTx/>
              <a:buNone/>
              <a:tabLst/>
              <a:defRPr/>
            </a:pPr>
            <a:r>
              <a:rPr kumimoji="0" lang="lv-LV" sz="1815" b="0" i="0" u="none" strike="noStrike" kern="1200" cap="none" spc="227" normalizeH="0" baseline="0" noProof="0">
                <a:ln>
                  <a:noFill/>
                </a:ln>
                <a:solidFill>
                  <a:prstClr val="black">
                    <a:lumMod val="50000"/>
                    <a:lumOff val="50000"/>
                  </a:prstClr>
                </a:solidFill>
                <a:effectLst/>
                <a:uLnTx/>
                <a:uFillTx/>
                <a:latin typeface="Lucida Sans Unicode"/>
                <a:ea typeface="+mn-ea"/>
                <a:cs typeface="Lucida Sans Unicode"/>
              </a:rPr>
              <a:t>REĢIONĀLS TVĒRUMS </a:t>
            </a:r>
            <a:endParaRPr kumimoji="0" lang="lv-LV" sz="1815" b="0" i="0" u="none" strike="noStrike" kern="1200" cap="none" spc="0" normalizeH="0" baseline="0" noProof="0">
              <a:ln>
                <a:noFill/>
              </a:ln>
              <a:solidFill>
                <a:prstClr val="black">
                  <a:lumMod val="50000"/>
                  <a:lumOff val="50000"/>
                </a:prstClr>
              </a:solidFill>
              <a:effectLst/>
              <a:uLnTx/>
              <a:uFillTx/>
              <a:latin typeface="Lucida Sans Unicode"/>
              <a:ea typeface="+mn-ea"/>
              <a:cs typeface="Lucida Sans Unicode"/>
            </a:endParaRPr>
          </a:p>
        </p:txBody>
      </p:sp>
      <p:sp>
        <p:nvSpPr>
          <p:cNvPr id="82" name="Arrow: Curved Down 81">
            <a:extLst>
              <a:ext uri="{FF2B5EF4-FFF2-40B4-BE49-F238E27FC236}">
                <a16:creationId xmlns:a16="http://schemas.microsoft.com/office/drawing/2014/main" id="{73294227-6F7A-4D50-9B42-E0F8D3063464}"/>
              </a:ext>
            </a:extLst>
          </p:cNvPr>
          <p:cNvSpPr/>
          <p:nvPr/>
        </p:nvSpPr>
        <p:spPr>
          <a:xfrm>
            <a:off x="3217386" y="1845134"/>
            <a:ext cx="5580568" cy="2570629"/>
          </a:xfrm>
          <a:prstGeom prst="curvedDownArrow">
            <a:avLst>
              <a:gd name="adj1" fmla="val 7179"/>
              <a:gd name="adj2" fmla="val 27890"/>
              <a:gd name="adj3" fmla="val 25000"/>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lv-LV" sz="1633" b="0" i="0" u="none" strike="noStrike" kern="1200" cap="none" spc="0" normalizeH="0" baseline="0" noProof="0">
              <a:ln>
                <a:noFill/>
              </a:ln>
              <a:solidFill>
                <a:prstClr val="black"/>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0B2A455E-91DE-4322-A5B5-0E30D8AFD17E}"/>
              </a:ext>
            </a:extLst>
          </p:cNvPr>
          <p:cNvSpPr/>
          <p:nvPr/>
        </p:nvSpPr>
        <p:spPr>
          <a:xfrm>
            <a:off x="4104399" y="2750423"/>
            <a:ext cx="3806543" cy="386831"/>
          </a:xfrm>
          <a:prstGeom prst="rect">
            <a:avLst/>
          </a:prstGeom>
        </p:spPr>
        <p:txBody>
          <a:bodyPr wrap="square">
            <a:prstTxWarp prst="textArchUp">
              <a:avLst>
                <a:gd name="adj" fmla="val 14148560"/>
              </a:avLst>
            </a:prstTxWarp>
            <a:spAutoFit/>
          </a:bodyPr>
          <a:lstStyle/>
          <a:p>
            <a:pPr marL="11527" marR="4610" lvl="0" indent="0" algn="r"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white">
                    <a:lumMod val="75000"/>
                  </a:prstClr>
                </a:solidFill>
                <a:effectLst/>
                <a:uLnTx/>
                <a:uFillTx/>
                <a:latin typeface="Lucida Sans Unicode"/>
                <a:ea typeface="+mn-ea"/>
                <a:cs typeface="Lucida Sans Unicode"/>
              </a:rPr>
              <a:t>IZPRATNES VEICINĀŠANA</a:t>
            </a:r>
            <a:endParaRPr kumimoji="0" lang="lv-LV" sz="1633" b="0" i="0" u="none" strike="noStrike" kern="1200" cap="none" spc="0" normalizeH="0" baseline="0" noProof="0">
              <a:ln>
                <a:noFill/>
              </a:ln>
              <a:solidFill>
                <a:prstClr val="white">
                  <a:lumMod val="75000"/>
                </a:prstClr>
              </a:solidFill>
              <a:effectLst/>
              <a:uLnTx/>
              <a:uFillTx/>
              <a:latin typeface="Lucida Sans Unicode"/>
              <a:ea typeface="+mn-ea"/>
              <a:cs typeface="Lucida Sans Unicode"/>
            </a:endParaRPr>
          </a:p>
        </p:txBody>
      </p:sp>
      <p:sp>
        <p:nvSpPr>
          <p:cNvPr id="84" name="Rectangle 83">
            <a:extLst>
              <a:ext uri="{FF2B5EF4-FFF2-40B4-BE49-F238E27FC236}">
                <a16:creationId xmlns:a16="http://schemas.microsoft.com/office/drawing/2014/main" id="{F53297CF-8C98-490F-9466-04EF37459486}"/>
              </a:ext>
            </a:extLst>
          </p:cNvPr>
          <p:cNvSpPr/>
          <p:nvPr/>
        </p:nvSpPr>
        <p:spPr>
          <a:xfrm>
            <a:off x="4967185" y="2284941"/>
            <a:ext cx="2005533" cy="437556"/>
          </a:xfrm>
          <a:prstGeom prst="rect">
            <a:avLst/>
          </a:prstGeom>
        </p:spPr>
        <p:txBody>
          <a:bodyPr wrap="square">
            <a:spAutoFit/>
          </a:bodyPr>
          <a:lstStyle/>
          <a:p>
            <a:pPr marL="11527" marR="4610" lvl="0" indent="0" algn="ctr" defTabSz="609630" rtl="0" eaLnBrk="1" fontAlgn="auto" latinLnBrk="0" hangingPunct="1">
              <a:lnSpc>
                <a:spcPct val="103200"/>
              </a:lnSpc>
              <a:spcBef>
                <a:spcPts val="0"/>
              </a:spcBef>
              <a:spcAft>
                <a:spcPts val="0"/>
              </a:spcAft>
              <a:buClrTx/>
              <a:buSzTx/>
              <a:buFontTx/>
              <a:buNone/>
              <a:tabLst/>
              <a:defRPr/>
            </a:pPr>
            <a:r>
              <a:rPr kumimoji="0" lang="lv-LV" sz="2178" b="1"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DIC</a:t>
            </a:r>
            <a:endParaRPr kumimoji="0" lang="lv-LV" sz="2178" b="1" i="0" u="none" strike="noStrike" kern="1200" cap="none" spc="0" normalizeH="0" baseline="0" noProof="0">
              <a:ln>
                <a:noFill/>
              </a:ln>
              <a:solidFill>
                <a:prstClr val="black">
                  <a:lumMod val="65000"/>
                  <a:lumOff val="35000"/>
                </a:prstClr>
              </a:solidFill>
              <a:effectLst/>
              <a:uLnTx/>
              <a:uFillTx/>
              <a:latin typeface="Lucida Sans Unicode"/>
              <a:ea typeface="+mn-ea"/>
              <a:cs typeface="Lucida Sans Unicode"/>
            </a:endParaRPr>
          </a:p>
        </p:txBody>
      </p:sp>
      <p:sp>
        <p:nvSpPr>
          <p:cNvPr id="85" name="Rectangle 84">
            <a:extLst>
              <a:ext uri="{FF2B5EF4-FFF2-40B4-BE49-F238E27FC236}">
                <a16:creationId xmlns:a16="http://schemas.microsoft.com/office/drawing/2014/main" id="{B1EFB302-58E9-4A41-95E0-F3F2122C1792}"/>
              </a:ext>
            </a:extLst>
          </p:cNvPr>
          <p:cNvSpPr/>
          <p:nvPr/>
        </p:nvSpPr>
        <p:spPr>
          <a:xfrm>
            <a:off x="669708" y="3245384"/>
            <a:ext cx="2232026" cy="696409"/>
          </a:xfrm>
          <a:prstGeom prst="rect">
            <a:avLst/>
          </a:prstGeom>
        </p:spPr>
        <p:txBody>
          <a:bodyPr wrap="square">
            <a:spAutoFit/>
          </a:bodyPr>
          <a:lstStyle/>
          <a:p>
            <a:pPr marL="11527" marR="4610" lvl="0" indent="0" algn="r"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INDUSTRIJA 4.0</a:t>
            </a:r>
          </a:p>
          <a:p>
            <a:pPr marL="11527" marR="4610" lvl="0" indent="0" algn="r" defTabSz="609630" rtl="0" eaLnBrk="1" fontAlgn="auto" latinLnBrk="0" hangingPunct="1">
              <a:lnSpc>
                <a:spcPct val="103200"/>
              </a:lnSpc>
              <a:spcBef>
                <a:spcPts val="0"/>
              </a:spcBef>
              <a:spcAft>
                <a:spcPts val="0"/>
              </a:spcAft>
              <a:buClrTx/>
              <a:buSzTx/>
              <a:buFontTx/>
              <a:buNone/>
              <a:tabLst/>
              <a:defRPr/>
            </a:pPr>
            <a:r>
              <a:rPr kumimoji="0" lang="lv-LV" sz="1089" b="0" i="0" u="none" strike="noStrike" kern="1200" cap="none" spc="0" normalizeH="0" baseline="0" noProof="0">
                <a:ln>
                  <a:noFill/>
                </a:ln>
                <a:solidFill>
                  <a:prstClr val="white">
                    <a:lumMod val="65000"/>
                  </a:prstClr>
                </a:solidFill>
                <a:effectLst/>
                <a:uLnTx/>
                <a:uFillTx/>
                <a:latin typeface="Lucida Sans Unicode"/>
                <a:ea typeface="+mn-ea"/>
                <a:cs typeface="Lucida Sans Unicode"/>
              </a:rPr>
              <a:t>FINANŠU INSTRUMENTI RŪPNIECĪBAS SEKTORAM</a:t>
            </a:r>
          </a:p>
        </p:txBody>
      </p:sp>
      <p:sp>
        <p:nvSpPr>
          <p:cNvPr id="86" name="Rectangle 85">
            <a:extLst>
              <a:ext uri="{FF2B5EF4-FFF2-40B4-BE49-F238E27FC236}">
                <a16:creationId xmlns:a16="http://schemas.microsoft.com/office/drawing/2014/main" id="{9B96A65F-2AD1-4956-8346-E6FC3A7CA44A}"/>
              </a:ext>
            </a:extLst>
          </p:cNvPr>
          <p:cNvSpPr/>
          <p:nvPr/>
        </p:nvSpPr>
        <p:spPr>
          <a:xfrm>
            <a:off x="951345" y="1940520"/>
            <a:ext cx="2725045" cy="523798"/>
          </a:xfrm>
          <a:prstGeom prst="rect">
            <a:avLst/>
          </a:prstGeom>
        </p:spPr>
        <p:txBody>
          <a:bodyPr wrap="square">
            <a:spAutoFit/>
          </a:bodyPr>
          <a:lstStyle/>
          <a:p>
            <a:pPr marL="11527" marR="4610" lvl="0" indent="0" algn="r"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PROGRAMMATŪRAS</a:t>
            </a:r>
          </a:p>
          <a:p>
            <a:pPr marL="11527" marR="4610" lvl="0" indent="0" algn="r" defTabSz="609630" rtl="0" eaLnBrk="1" fontAlgn="auto" latinLnBrk="0" hangingPunct="1">
              <a:lnSpc>
                <a:spcPct val="103200"/>
              </a:lnSpc>
              <a:spcBef>
                <a:spcPts val="0"/>
              </a:spcBef>
              <a:spcAft>
                <a:spcPts val="0"/>
              </a:spcAft>
              <a:buClrTx/>
              <a:buSzTx/>
              <a:buFontTx/>
              <a:buNone/>
              <a:tabLst/>
              <a:defRPr/>
            </a:pPr>
            <a:r>
              <a:rPr kumimoji="0" lang="lv-LV" sz="1089" b="0" i="0" u="none" strike="noStrike" kern="1200" cap="none" spc="0" normalizeH="0" baseline="0" noProof="0">
                <a:ln>
                  <a:noFill/>
                </a:ln>
                <a:solidFill>
                  <a:prstClr val="white">
                    <a:lumMod val="65000"/>
                  </a:prstClr>
                </a:solidFill>
                <a:effectLst/>
                <a:uLnTx/>
                <a:uFillTx/>
                <a:latin typeface="Lucida Sans Unicode"/>
                <a:ea typeface="+mn-ea"/>
                <a:cs typeface="Lucida Sans Unicode"/>
              </a:rPr>
              <a:t>GRANTI JAUNIEM IT RISINĀJUMIEM </a:t>
            </a:r>
          </a:p>
        </p:txBody>
      </p:sp>
      <p:sp>
        <p:nvSpPr>
          <p:cNvPr id="87" name="Rectangle 86">
            <a:extLst>
              <a:ext uri="{FF2B5EF4-FFF2-40B4-BE49-F238E27FC236}">
                <a16:creationId xmlns:a16="http://schemas.microsoft.com/office/drawing/2014/main" id="{73DD6B33-E9A5-46FC-A4EE-B44DCF2DF4EB}"/>
              </a:ext>
            </a:extLst>
          </p:cNvPr>
          <p:cNvSpPr/>
          <p:nvPr/>
        </p:nvSpPr>
        <p:spPr>
          <a:xfrm>
            <a:off x="4876800" y="1106851"/>
            <a:ext cx="1892444" cy="523798"/>
          </a:xfrm>
          <a:prstGeom prst="rect">
            <a:avLst/>
          </a:prstGeom>
        </p:spPr>
        <p:txBody>
          <a:bodyPr wrap="square">
            <a:spAutoFit/>
          </a:bodyPr>
          <a:lstStyle/>
          <a:p>
            <a:pPr marL="11527" marR="4610" lvl="0" indent="0" algn="ctr"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PRASMES</a:t>
            </a:r>
          </a:p>
          <a:p>
            <a:pPr marL="11527" marR="4610" lvl="0" indent="0" algn="ctr" defTabSz="609630" rtl="0" eaLnBrk="1" fontAlgn="auto" latinLnBrk="0" hangingPunct="1">
              <a:lnSpc>
                <a:spcPct val="103200"/>
              </a:lnSpc>
              <a:spcBef>
                <a:spcPts val="0"/>
              </a:spcBef>
              <a:spcAft>
                <a:spcPts val="0"/>
              </a:spcAft>
              <a:buClrTx/>
              <a:buSzTx/>
              <a:buFontTx/>
              <a:buNone/>
              <a:tabLst/>
              <a:defRPr/>
            </a:pPr>
            <a:r>
              <a:rPr kumimoji="0" lang="lv-LV" sz="1089" b="0" i="0" u="none" strike="noStrike" kern="1200" cap="none" spc="0" normalizeH="0" baseline="0" noProof="0">
                <a:ln>
                  <a:noFill/>
                </a:ln>
                <a:solidFill>
                  <a:prstClr val="white">
                    <a:lumMod val="65000"/>
                  </a:prstClr>
                </a:solidFill>
                <a:effectLst/>
                <a:uLnTx/>
                <a:uFillTx/>
                <a:latin typeface="Lucida Sans Unicode"/>
                <a:ea typeface="+mn-ea"/>
                <a:cs typeface="Lucida Sans Unicode"/>
              </a:rPr>
              <a:t>DIGITĀLAIS PRSMES </a:t>
            </a:r>
          </a:p>
        </p:txBody>
      </p:sp>
      <p:sp>
        <p:nvSpPr>
          <p:cNvPr id="88" name="Rectangle 87">
            <a:extLst>
              <a:ext uri="{FF2B5EF4-FFF2-40B4-BE49-F238E27FC236}">
                <a16:creationId xmlns:a16="http://schemas.microsoft.com/office/drawing/2014/main" id="{BA26D27A-FB68-416E-9A4B-C6ED184604F4}"/>
              </a:ext>
            </a:extLst>
          </p:cNvPr>
          <p:cNvSpPr/>
          <p:nvPr/>
        </p:nvSpPr>
        <p:spPr>
          <a:xfrm>
            <a:off x="8347491" y="1805157"/>
            <a:ext cx="2005533" cy="955262"/>
          </a:xfrm>
          <a:prstGeom prst="rect">
            <a:avLst/>
          </a:prstGeom>
        </p:spPr>
        <p:txBody>
          <a:bodyPr wrap="square">
            <a:spAutoFit/>
          </a:bodyPr>
          <a:lstStyle/>
          <a:p>
            <a:pPr marL="11527" marR="4610" lvl="0" indent="0" algn="l"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JAUNI PRODUKTI</a:t>
            </a:r>
          </a:p>
          <a:p>
            <a:pPr marL="11527" marR="4610" lvl="0" indent="0" algn="l" defTabSz="609630" rtl="0" eaLnBrk="1" fontAlgn="auto" latinLnBrk="0" hangingPunct="1">
              <a:lnSpc>
                <a:spcPct val="103200"/>
              </a:lnSpc>
              <a:spcBef>
                <a:spcPts val="0"/>
              </a:spcBef>
              <a:spcAft>
                <a:spcPts val="0"/>
              </a:spcAft>
              <a:buClrTx/>
              <a:buSzTx/>
              <a:buFontTx/>
              <a:buNone/>
              <a:tabLst/>
              <a:defRPr/>
            </a:pPr>
            <a:r>
              <a:rPr kumimoji="0" lang="lv-LV" sz="1089" b="0" i="0" u="none" strike="noStrike" kern="1200" cap="none" spc="0" normalizeH="0" baseline="0" noProof="0">
                <a:ln>
                  <a:noFill/>
                </a:ln>
                <a:solidFill>
                  <a:prstClr val="white">
                    <a:lumMod val="65000"/>
                  </a:prstClr>
                </a:solidFill>
                <a:effectLst/>
                <a:uLnTx/>
                <a:uFillTx/>
                <a:latin typeface="Lucida Sans Unicode"/>
                <a:ea typeface="+mn-ea"/>
                <a:cs typeface="Lucida Sans Unicode"/>
              </a:rPr>
              <a:t>INOVATĪVU PRODUKTU ATTĪSTĪBA</a:t>
            </a:r>
          </a:p>
        </p:txBody>
      </p:sp>
      <p:sp>
        <p:nvSpPr>
          <p:cNvPr id="89" name="Rectangle 88">
            <a:extLst>
              <a:ext uri="{FF2B5EF4-FFF2-40B4-BE49-F238E27FC236}">
                <a16:creationId xmlns:a16="http://schemas.microsoft.com/office/drawing/2014/main" id="{27AE2916-C157-496C-9351-E6CAC6995F5A}"/>
              </a:ext>
            </a:extLst>
          </p:cNvPr>
          <p:cNvSpPr/>
          <p:nvPr/>
        </p:nvSpPr>
        <p:spPr>
          <a:xfrm>
            <a:off x="762001" y="5852768"/>
            <a:ext cx="10667999" cy="846194"/>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lv-LV" sz="1633" b="0" i="0" u="none" strike="noStrike" kern="1200" cap="none" spc="0" normalizeH="0" baseline="0" noProof="0">
                <a:ln>
                  <a:noFill/>
                </a:ln>
                <a:solidFill>
                  <a:prstClr val="black"/>
                </a:solidFill>
                <a:effectLst/>
                <a:uLnTx/>
                <a:uFillTx/>
                <a:latin typeface="Calibri"/>
                <a:ea typeface="+mn-ea"/>
                <a:cs typeface="+mn-cs"/>
              </a:rPr>
              <a:t>LAI VEICINĀTU LATVIJAS EKONOMIKAS DIGITĀLO PĀRVEIDI, IR SVARĪGI ARĪ TURPMĀK PALIELINĀT IZPRATNI PAR TO, CIK SVARĪGA IR MVK DIGITALIZĀCIJA, UN PASTIPRINĀT PAŠREIZĒJOS CENTIENUS, LAI VARĒTU IZMANTOT VISUS IEGUVUMUS NO DIGITĀLO TEHNOLOĢIJU IEVIEŠANAS UZŅĒMUMOS (DESI). </a:t>
            </a:r>
          </a:p>
        </p:txBody>
      </p:sp>
      <p:sp>
        <p:nvSpPr>
          <p:cNvPr id="90" name="Rectangle 89">
            <a:extLst>
              <a:ext uri="{FF2B5EF4-FFF2-40B4-BE49-F238E27FC236}">
                <a16:creationId xmlns:a16="http://schemas.microsoft.com/office/drawing/2014/main" id="{08A18605-0B40-411B-BE94-E478CF710AB2}"/>
              </a:ext>
            </a:extLst>
          </p:cNvPr>
          <p:cNvSpPr/>
          <p:nvPr/>
        </p:nvSpPr>
        <p:spPr>
          <a:xfrm>
            <a:off x="8884896" y="3245384"/>
            <a:ext cx="2436265" cy="782650"/>
          </a:xfrm>
          <a:prstGeom prst="rect">
            <a:avLst/>
          </a:prstGeom>
        </p:spPr>
        <p:txBody>
          <a:bodyPr wrap="square">
            <a:spAutoFit/>
          </a:bodyPr>
          <a:lstStyle/>
          <a:p>
            <a:pPr marL="11527" marR="4610" lvl="0" indent="0" algn="l" defTabSz="609630" rtl="0" eaLnBrk="1" fontAlgn="auto" latinLnBrk="0" hangingPunct="1">
              <a:lnSpc>
                <a:spcPct val="103200"/>
              </a:lnSpc>
              <a:spcBef>
                <a:spcPts val="0"/>
              </a:spcBef>
              <a:spcAft>
                <a:spcPts val="0"/>
              </a:spcAft>
              <a:buClrTx/>
              <a:buSzTx/>
              <a:buFontTx/>
              <a:buNone/>
              <a:tabLst/>
              <a:defRPr/>
            </a:pPr>
            <a:r>
              <a:rPr kumimoji="0" lang="lv-LV" sz="1633" b="0" i="0" u="none" strike="noStrike" kern="1200" cap="none" spc="227" normalizeH="0" baseline="0" noProof="0">
                <a:ln>
                  <a:noFill/>
                </a:ln>
                <a:solidFill>
                  <a:prstClr val="black">
                    <a:lumMod val="65000"/>
                    <a:lumOff val="35000"/>
                  </a:prstClr>
                </a:solidFill>
                <a:effectLst/>
                <a:uLnTx/>
                <a:uFillTx/>
                <a:latin typeface="Lucida Sans Unicode"/>
                <a:ea typeface="+mn-ea"/>
                <a:cs typeface="Lucida Sans Unicode"/>
              </a:rPr>
              <a:t>UZŅĒMĒJDARBĪAS VIDE </a:t>
            </a:r>
          </a:p>
          <a:p>
            <a:pPr marL="11527" marR="4610" lvl="0" indent="0" algn="l" defTabSz="609630" rtl="0" eaLnBrk="1" fontAlgn="auto" latinLnBrk="0" hangingPunct="1">
              <a:lnSpc>
                <a:spcPct val="103200"/>
              </a:lnSpc>
              <a:spcBef>
                <a:spcPts val="0"/>
              </a:spcBef>
              <a:spcAft>
                <a:spcPts val="0"/>
              </a:spcAft>
              <a:buClrTx/>
              <a:buSzTx/>
              <a:buFontTx/>
              <a:buNone/>
              <a:tabLst/>
              <a:defRPr/>
            </a:pPr>
            <a:r>
              <a:rPr kumimoji="0" lang="lv-LV" sz="1089" b="0" i="0" u="none" strike="noStrike" kern="1200" cap="none" spc="0" normalizeH="0" baseline="0" noProof="0">
                <a:ln>
                  <a:noFill/>
                </a:ln>
                <a:solidFill>
                  <a:prstClr val="white">
                    <a:lumMod val="65000"/>
                  </a:prstClr>
                </a:solidFill>
                <a:effectLst/>
                <a:uLnTx/>
                <a:uFillTx/>
                <a:latin typeface="Lucida Sans Unicode"/>
                <a:ea typeface="+mn-ea"/>
                <a:cs typeface="Lucida Sans Unicode"/>
              </a:rPr>
              <a:t>(E-ČEKI, E-PAVADZĪMES, E-CMR)</a:t>
            </a:r>
          </a:p>
        </p:txBody>
      </p:sp>
      <p:sp>
        <p:nvSpPr>
          <p:cNvPr id="15" name="Title 1">
            <a:extLst>
              <a:ext uri="{FF2B5EF4-FFF2-40B4-BE49-F238E27FC236}">
                <a16:creationId xmlns:a16="http://schemas.microsoft.com/office/drawing/2014/main" id="{955F0B00-6AF4-1E4E-BD36-E52E4972A3E3}"/>
              </a:ext>
            </a:extLst>
          </p:cNvPr>
          <p:cNvSpPr txBox="1">
            <a:spLocks/>
          </p:cNvSpPr>
          <p:nvPr/>
        </p:nvSpPr>
        <p:spPr>
          <a:xfrm>
            <a:off x="2753832" y="252621"/>
            <a:ext cx="8282763" cy="622300"/>
          </a:xfrm>
          <a:prstGeom prst="rect">
            <a:avLst/>
          </a:prstGeom>
        </p:spPr>
        <p:txBody>
          <a:bodyPr/>
          <a:lst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Montserrat SemiBold"/>
              </a:defRPr>
            </a:lvl2pPr>
            <a:lvl3pPr algn="ctr" defTabSz="1217613" rtl="0" eaLnBrk="0" fontAlgn="base" hangingPunct="0">
              <a:spcBef>
                <a:spcPct val="0"/>
              </a:spcBef>
              <a:spcAft>
                <a:spcPct val="0"/>
              </a:spcAft>
              <a:defRPr sz="5800">
                <a:solidFill>
                  <a:schemeClr val="tx1"/>
                </a:solidFill>
                <a:latin typeface="Montserrat SemiBold"/>
              </a:defRPr>
            </a:lvl3pPr>
            <a:lvl4pPr algn="ctr" defTabSz="1217613" rtl="0" eaLnBrk="0" fontAlgn="base" hangingPunct="0">
              <a:spcBef>
                <a:spcPct val="0"/>
              </a:spcBef>
              <a:spcAft>
                <a:spcPct val="0"/>
              </a:spcAft>
              <a:defRPr sz="5800">
                <a:solidFill>
                  <a:schemeClr val="tx1"/>
                </a:solidFill>
                <a:latin typeface="Montserrat SemiBold"/>
              </a:defRPr>
            </a:lvl4pPr>
            <a:lvl5pPr algn="ctr" defTabSz="1217613" rtl="0" eaLnBrk="0" fontAlgn="base" hangingPunct="0">
              <a:spcBef>
                <a:spcPct val="0"/>
              </a:spcBef>
              <a:spcAft>
                <a:spcPct val="0"/>
              </a:spcAft>
              <a:defRPr sz="5800">
                <a:solidFill>
                  <a:schemeClr val="tx1"/>
                </a:solidFill>
                <a:latin typeface="Montserrat SemiBold"/>
              </a:defRPr>
            </a:lvl5pPr>
            <a:lvl6pPr marL="457200" algn="ctr" defTabSz="1217613" rtl="0" fontAlgn="base">
              <a:spcBef>
                <a:spcPct val="0"/>
              </a:spcBef>
              <a:spcAft>
                <a:spcPct val="0"/>
              </a:spcAft>
              <a:defRPr sz="5800">
                <a:solidFill>
                  <a:schemeClr val="tx1"/>
                </a:solidFill>
                <a:latin typeface="Montserrat SemiBold"/>
              </a:defRPr>
            </a:lvl6pPr>
            <a:lvl7pPr marL="914400" algn="ctr" defTabSz="1217613" rtl="0" fontAlgn="base">
              <a:spcBef>
                <a:spcPct val="0"/>
              </a:spcBef>
              <a:spcAft>
                <a:spcPct val="0"/>
              </a:spcAft>
              <a:defRPr sz="5800">
                <a:solidFill>
                  <a:schemeClr val="tx1"/>
                </a:solidFill>
                <a:latin typeface="Montserrat SemiBold"/>
              </a:defRPr>
            </a:lvl7pPr>
            <a:lvl8pPr marL="1371600" algn="ctr" defTabSz="1217613" rtl="0" fontAlgn="base">
              <a:spcBef>
                <a:spcPct val="0"/>
              </a:spcBef>
              <a:spcAft>
                <a:spcPct val="0"/>
              </a:spcAft>
              <a:defRPr sz="5800">
                <a:solidFill>
                  <a:schemeClr val="tx1"/>
                </a:solidFill>
                <a:latin typeface="Montserrat SemiBold"/>
              </a:defRPr>
            </a:lvl8pPr>
            <a:lvl9pPr marL="1828800" algn="ctr" defTabSz="1217613" rtl="0" fontAlgn="base">
              <a:spcBef>
                <a:spcPct val="0"/>
              </a:spcBef>
              <a:spcAft>
                <a:spcPct val="0"/>
              </a:spcAft>
              <a:defRPr sz="5800">
                <a:solidFill>
                  <a:schemeClr val="tx1"/>
                </a:solidFill>
                <a:latin typeface="Montserrat SemiBold"/>
              </a:defRPr>
            </a:lvl9pPr>
          </a:lstStyle>
          <a:p>
            <a:pPr algn="l">
              <a:defRPr/>
            </a:pPr>
            <a:r>
              <a:rPr lang="lv-LV" sz="2800" b="1">
                <a:solidFill>
                  <a:srgbClr val="652B91"/>
                </a:solidFill>
                <a:latin typeface="Futura Md TL" panose="020B0502020204020303" pitchFamily="34" charset="0"/>
                <a:ea typeface="Verdana" panose="020B0604030504040204" pitchFamily="34" charset="0"/>
              </a:rPr>
              <a:t>UZŅĒMĒJU DIGITĀLĀ TRANSFORMĀCIJA </a:t>
            </a:r>
            <a:r>
              <a:rPr kumimoji="0" lang="en-US" sz="2800" b="0" i="0" u="none" strike="noStrike" kern="1200" cap="none" spc="0" normalizeH="0" baseline="0" noProof="0">
                <a:ln>
                  <a:noFill/>
                </a:ln>
                <a:solidFill>
                  <a:srgbClr val="652B91"/>
                </a:solidFill>
                <a:effectLst/>
                <a:uLnTx/>
                <a:uFillTx/>
                <a:latin typeface="Futura Md TL" panose="020B0502020204020303" pitchFamily="34" charset="0"/>
                <a:ea typeface="Verdana" panose="020B0604030504040204" pitchFamily="34" charset="0"/>
                <a:cs typeface="+mj-cs"/>
              </a:rPr>
              <a:t>(183 M)</a:t>
            </a:r>
            <a:endParaRPr kumimoji="0" lang="lv-LV" sz="2800" b="0" i="0" u="none" strike="noStrike" kern="1200" cap="none" spc="0" normalizeH="0" baseline="0" noProof="0">
              <a:ln>
                <a:noFill/>
              </a:ln>
              <a:solidFill>
                <a:srgbClr val="652B91"/>
              </a:solidFill>
              <a:effectLst/>
              <a:uLnTx/>
              <a:uFillTx/>
              <a:latin typeface="Futura Md TL" panose="020B0502020204020303" pitchFamily="34" charset="0"/>
              <a:ea typeface="Verdana" panose="020B0604030504040204" pitchFamily="34" charset="0"/>
              <a:cs typeface="+mj-cs"/>
            </a:endParaRPr>
          </a:p>
        </p:txBody>
      </p:sp>
      <p:pic>
        <p:nvPicPr>
          <p:cNvPr id="1026" name="Picture 2" descr="Ekonomikas ministrija izstrādājusi visas šajā ES fondu plānošanas periodā  plānotās programmas uzņēmējiem">
            <a:extLst>
              <a:ext uri="{FF2B5EF4-FFF2-40B4-BE49-F238E27FC236}">
                <a16:creationId xmlns:a16="http://schemas.microsoft.com/office/drawing/2014/main" id="{5DAECADC-94EC-414E-9EDA-8A1E2069D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70" y="8071"/>
            <a:ext cx="1631860" cy="163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2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92FA2B8-E482-7D4A-AE96-CE7AA3154CFD}"/>
              </a:ext>
            </a:extLst>
          </p:cNvPr>
          <p:cNvSpPr>
            <a:spLocks noGrp="1"/>
          </p:cNvSpPr>
          <p:nvPr>
            <p:ph type="title"/>
          </p:nvPr>
        </p:nvSpPr>
        <p:spPr>
          <a:xfrm>
            <a:off x="335047" y="2869821"/>
            <a:ext cx="11205471" cy="1280585"/>
          </a:xfrm>
        </p:spPr>
        <p:txBody>
          <a:bodyPr>
            <a:normAutofit fontScale="90000"/>
          </a:bodyPr>
          <a:lstStyle/>
          <a:p>
            <a:r>
              <a:rPr lang="lv-LV" altLang="lv-LV" dirty="0">
                <a:ea typeface="MS PGothic" panose="020B0600070205080204" pitchFamily="34" charset="-128"/>
              </a:rPr>
              <a:t>Digitālā transformācija Latvijā: </a:t>
            </a:r>
            <a:br>
              <a:rPr lang="lv-LV" altLang="lv-LV" dirty="0">
                <a:ea typeface="MS PGothic" panose="020B0600070205080204" pitchFamily="34" charset="-128"/>
              </a:rPr>
            </a:br>
            <a:r>
              <a:rPr lang="lv-LV" altLang="lv-LV" dirty="0">
                <a:ea typeface="MS PGothic" panose="020B0600070205080204" pitchFamily="34" charset="-128"/>
              </a:rPr>
              <a:t>Satiksmes ministrijas prioritātes sakaru nozarē 2023.gadā </a:t>
            </a:r>
          </a:p>
        </p:txBody>
      </p:sp>
      <p:sp>
        <p:nvSpPr>
          <p:cNvPr id="12291" name="Text Placeholder 2">
            <a:extLst>
              <a:ext uri="{FF2B5EF4-FFF2-40B4-BE49-F238E27FC236}">
                <a16:creationId xmlns:a16="http://schemas.microsoft.com/office/drawing/2014/main" id="{7587A947-E7E5-C844-9A5C-0914A765C577}"/>
              </a:ext>
            </a:extLst>
          </p:cNvPr>
          <p:cNvSpPr>
            <a:spLocks noGrp="1"/>
          </p:cNvSpPr>
          <p:nvPr>
            <p:ph type="body" sz="quarter" idx="10"/>
          </p:nvPr>
        </p:nvSpPr>
        <p:spPr/>
        <p:txBody>
          <a:bodyPr>
            <a:normAutofit fontScale="92500" lnSpcReduction="10000"/>
          </a:bodyPr>
          <a:lstStyle/>
          <a:p>
            <a:r>
              <a:rPr lang="lv-LV" altLang="lv-LV" dirty="0">
                <a:ea typeface="MS PGothic" panose="020B0600070205080204" pitchFamily="34" charset="-128"/>
                <a:cs typeface="MS PGothic" panose="020B0600070205080204" pitchFamily="34" charset="-128"/>
              </a:rPr>
              <a:t>Agnese Zariņa</a:t>
            </a:r>
          </a:p>
          <a:p>
            <a:r>
              <a:rPr lang="lv-LV" altLang="lv-LV" dirty="0">
                <a:ea typeface="MS PGothic" panose="020B0600070205080204" pitchFamily="34" charset="-128"/>
                <a:cs typeface="MS PGothic" panose="020B0600070205080204" pitchFamily="34" charset="-128"/>
              </a:rPr>
              <a:t>Satiksmes ministrijas Sakaru departamenta direktores vietniece, </a:t>
            </a:r>
          </a:p>
          <a:p>
            <a:r>
              <a:rPr lang="lv-LV" altLang="lv-LV" dirty="0">
                <a:ea typeface="MS PGothic" panose="020B0600070205080204" pitchFamily="34" charset="-128"/>
                <a:cs typeface="MS PGothic" panose="020B0600070205080204" pitchFamily="34" charset="-128"/>
              </a:rPr>
              <a:t>Elektronisko sakaru un pasta nodaļas vadītāja</a:t>
            </a:r>
          </a:p>
        </p:txBody>
      </p:sp>
      <p:sp>
        <p:nvSpPr>
          <p:cNvPr id="12292" name="Text Placeholder 3">
            <a:extLst>
              <a:ext uri="{FF2B5EF4-FFF2-40B4-BE49-F238E27FC236}">
                <a16:creationId xmlns:a16="http://schemas.microsoft.com/office/drawing/2014/main" id="{43F29DAE-EF92-1540-AC44-FC7FCB6DF752}"/>
              </a:ext>
            </a:extLst>
          </p:cNvPr>
          <p:cNvSpPr>
            <a:spLocks noGrp="1"/>
          </p:cNvSpPr>
          <p:nvPr>
            <p:ph type="body" sz="quarter" idx="11"/>
          </p:nvPr>
        </p:nvSpPr>
        <p:spPr/>
        <p:txBody>
          <a:bodyPr>
            <a:normAutofit/>
          </a:bodyPr>
          <a:lstStyle/>
          <a:p>
            <a:r>
              <a:rPr lang="lv-LV" altLang="lv-LV" dirty="0">
                <a:ea typeface="MS PGothic" panose="020B0600070205080204" pitchFamily="34" charset="-128"/>
                <a:cs typeface="MS PGothic" panose="020B0600070205080204" pitchFamily="34" charset="-128"/>
              </a:rPr>
              <a:t>Saeimas Ilgtspējīgas attīstības komisijas sēde 15.02.2023.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6586-BEB4-9A4A-8D03-365C463A2B01}"/>
              </a:ext>
            </a:extLst>
          </p:cNvPr>
          <p:cNvSpPr>
            <a:spLocks noGrp="1"/>
          </p:cNvSpPr>
          <p:nvPr>
            <p:ph type="title"/>
          </p:nvPr>
        </p:nvSpPr>
        <p:spPr>
          <a:xfrm>
            <a:off x="3051101" y="509388"/>
            <a:ext cx="8128000" cy="1036643"/>
          </a:xfrm>
        </p:spPr>
        <p:txBody>
          <a:bodyPr>
            <a:noAutofit/>
          </a:bodyPr>
          <a:lstStyle/>
          <a:p>
            <a:r>
              <a:rPr lang="lv-LV" sz="2400" dirty="0">
                <a:solidFill>
                  <a:srgbClr val="355464"/>
                </a:solidFill>
              </a:rPr>
              <a:t>Platjoslas jeb ļoti augstas veiktspējas tīklu “pēdējās jūdzes” infrastruktūras attīstība</a:t>
            </a:r>
          </a:p>
        </p:txBody>
      </p:sp>
      <p:sp>
        <p:nvSpPr>
          <p:cNvPr id="3" name="Content Placeholder 2">
            <a:extLst>
              <a:ext uri="{FF2B5EF4-FFF2-40B4-BE49-F238E27FC236}">
                <a16:creationId xmlns:a16="http://schemas.microsoft.com/office/drawing/2014/main" id="{DA4E9150-5E94-FE47-B925-B08926D65B3E}"/>
              </a:ext>
            </a:extLst>
          </p:cNvPr>
          <p:cNvSpPr>
            <a:spLocks noGrp="1"/>
          </p:cNvSpPr>
          <p:nvPr>
            <p:ph idx="1"/>
          </p:nvPr>
        </p:nvSpPr>
        <p:spPr>
          <a:xfrm>
            <a:off x="1219200" y="2012935"/>
            <a:ext cx="10363200" cy="4876799"/>
          </a:xfrm>
        </p:spPr>
        <p:txBody>
          <a:bodyPr>
            <a:noAutofit/>
          </a:bodyPr>
          <a:lstStyle/>
          <a:p>
            <a:pPr algn="just"/>
            <a:r>
              <a:rPr lang="lv-LV" sz="1867" dirty="0"/>
              <a:t>Plānotās darbības: </a:t>
            </a:r>
            <a:r>
              <a:rPr lang="lv-LV" sz="1867" b="1" dirty="0"/>
              <a:t>atklāta konkursa rezultātā izvēlēts elektronisko sakaru komersants izveidos</a:t>
            </a:r>
            <a:r>
              <a:rPr lang="lv-LV" sz="1867" dirty="0"/>
              <a:t> </a:t>
            </a:r>
            <a:r>
              <a:rPr lang="lv-LV" sz="1867" b="1" dirty="0"/>
              <a:t>ļoti augstas veiktspējas tīklu </a:t>
            </a:r>
            <a:r>
              <a:rPr lang="lv-LV" sz="1867" dirty="0"/>
              <a:t>“pēdējās jūdzes” (vismaz 100 Mbit/s) </a:t>
            </a:r>
            <a:r>
              <a:rPr lang="lv-LV" sz="1867" b="1" dirty="0" err="1"/>
              <a:t>pieslēgumus</a:t>
            </a:r>
            <a:r>
              <a:rPr lang="lv-LV" sz="1867" dirty="0"/>
              <a:t> mājsaimniecībās, uzņēmumos, izglītības iestādēs, slimnīcās un citās sabiedriskajās ēkās.</a:t>
            </a:r>
          </a:p>
          <a:p>
            <a:pPr algn="just"/>
            <a:endParaRPr lang="lv-LV" sz="1867" dirty="0"/>
          </a:p>
          <a:p>
            <a:pPr algn="just"/>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r>
              <a:rPr lang="lv-LV" sz="1867" dirty="0"/>
              <a:t>Uzsākta valsts atbalsta programmas un MK noteikumu saskaņošana nacionālajā līmenī, pēc kuras attiecīgi dokumenti tiks virzīti EK lēmuma pieņemšanai par saderību ar ES iekšējo tirgu </a:t>
            </a:r>
          </a:p>
        </p:txBody>
      </p:sp>
      <p:sp>
        <p:nvSpPr>
          <p:cNvPr id="6" name="Slide Number Placeholder 5">
            <a:extLst>
              <a:ext uri="{FF2B5EF4-FFF2-40B4-BE49-F238E27FC236}">
                <a16:creationId xmlns:a16="http://schemas.microsoft.com/office/drawing/2014/main" id="{472EF385-3920-814F-B9B3-DE7C826E7032}"/>
              </a:ext>
            </a:extLst>
          </p:cNvPr>
          <p:cNvSpPr>
            <a:spLocks noGrp="1"/>
          </p:cNvSpPr>
          <p:nvPr>
            <p:ph type="sldNum" sz="quarter" idx="13"/>
          </p:nvPr>
        </p:nvSpPr>
        <p:spPr/>
        <p:txBody>
          <a:bodyPr/>
          <a:lstStyle/>
          <a:p>
            <a:pPr>
              <a:defRPr/>
            </a:pPr>
            <a:fld id="{1877EA0F-6BB9-6D44-BDE9-FC2A7AA0ACD8}" type="slidenum">
              <a:rPr lang="en-US" altLang="lv-LV" smtClean="0"/>
              <a:pPr>
                <a:defRPr/>
              </a:pPr>
              <a:t>22</a:t>
            </a:fld>
            <a:endParaRPr lang="en-US" altLang="lv-LV" dirty="0"/>
          </a:p>
        </p:txBody>
      </p:sp>
      <p:sp>
        <p:nvSpPr>
          <p:cNvPr id="7" name="TextBox 6">
            <a:extLst>
              <a:ext uri="{FF2B5EF4-FFF2-40B4-BE49-F238E27FC236}">
                <a16:creationId xmlns:a16="http://schemas.microsoft.com/office/drawing/2014/main" id="{0FBD2AB2-7D4F-15BB-4210-80DA9A42951C}"/>
              </a:ext>
            </a:extLst>
          </p:cNvPr>
          <p:cNvSpPr txBox="1"/>
          <p:nvPr/>
        </p:nvSpPr>
        <p:spPr>
          <a:xfrm>
            <a:off x="4760464" y="3569043"/>
            <a:ext cx="6821936" cy="1733488"/>
          </a:xfrm>
          <a:prstGeom prst="rect">
            <a:avLst/>
          </a:prstGeom>
          <a:solidFill>
            <a:schemeClr val="accent5">
              <a:lumMod val="40000"/>
              <a:lumOff val="60000"/>
            </a:schemeClr>
          </a:solidFill>
        </p:spPr>
        <p:txBody>
          <a:bodyPr wrap="square" rtlCol="0">
            <a:spAutoFit/>
          </a:bodyPr>
          <a:lstStyle/>
          <a:p>
            <a:pPr algn="just"/>
            <a:r>
              <a:rPr lang="lv-LV" sz="2133" b="1" dirty="0">
                <a:latin typeface="Verdana" panose="020B0604030504040204" pitchFamily="34" charset="0"/>
                <a:ea typeface="Verdana" panose="020B0604030504040204" pitchFamily="34" charset="0"/>
              </a:rPr>
              <a:t>Rezultāti: </a:t>
            </a:r>
            <a:r>
              <a:rPr lang="lv-LV" sz="2133" dirty="0">
                <a:latin typeface="Verdana" panose="020B0604030504040204" pitchFamily="34" charset="0"/>
                <a:ea typeface="Verdana" panose="020B0604030504040204" pitchFamily="34" charset="0"/>
              </a:rPr>
              <a:t>4600 mājsaimniecību, uzņēmumu, izglītības iestāžu, slimnīcu un citu sabiedrisko ēku skaits, kuriem pieejami platjoslas </a:t>
            </a:r>
            <a:r>
              <a:rPr lang="lv-LV" sz="2133" dirty="0" err="1">
                <a:latin typeface="Verdana" panose="020B0604030504040204" pitchFamily="34" charset="0"/>
                <a:ea typeface="Verdana" panose="020B0604030504040204" pitchFamily="34" charset="0"/>
              </a:rPr>
              <a:t>pieslēgumi</a:t>
            </a:r>
            <a:r>
              <a:rPr lang="lv-LV" sz="2133" dirty="0">
                <a:latin typeface="Verdana" panose="020B0604030504040204" pitchFamily="34" charset="0"/>
                <a:ea typeface="Verdana" panose="020B0604030504040204" pitchFamily="34" charset="0"/>
              </a:rPr>
              <a:t> ļoti augstas </a:t>
            </a:r>
            <a:r>
              <a:rPr lang="lv-LV" sz="2133" dirty="0" err="1">
                <a:latin typeface="Verdana" panose="020B0604030504040204" pitchFamily="34" charset="0"/>
                <a:ea typeface="Verdana" panose="020B0604030504040204" pitchFamily="34" charset="0"/>
              </a:rPr>
              <a:t>veikstpējas</a:t>
            </a:r>
            <a:r>
              <a:rPr lang="lv-LV" sz="2133" dirty="0">
                <a:latin typeface="Verdana" panose="020B0604030504040204" pitchFamily="34" charset="0"/>
                <a:ea typeface="Verdana" panose="020B0604030504040204" pitchFamily="34" charset="0"/>
              </a:rPr>
              <a:t> tīklam (t.sk. 1500 līdz 31.12.2025.; 3100 līdz 31.12.2029.)</a:t>
            </a:r>
            <a:endParaRPr lang="en-GB" sz="2133"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FFBA9A97-6FE0-8906-C2D3-B119F79C1217}"/>
              </a:ext>
            </a:extLst>
          </p:cNvPr>
          <p:cNvSpPr txBox="1"/>
          <p:nvPr/>
        </p:nvSpPr>
        <p:spPr>
          <a:xfrm>
            <a:off x="1016001" y="3569043"/>
            <a:ext cx="3655836" cy="1733488"/>
          </a:xfrm>
          <a:prstGeom prst="rect">
            <a:avLst/>
          </a:prstGeom>
          <a:solidFill>
            <a:schemeClr val="accent5">
              <a:lumMod val="40000"/>
              <a:lumOff val="60000"/>
            </a:schemeClr>
          </a:solidFill>
        </p:spPr>
        <p:txBody>
          <a:bodyPr wrap="square" rtlCol="0">
            <a:spAutoFit/>
          </a:bodyPr>
          <a:lstStyle/>
          <a:p>
            <a:r>
              <a:rPr lang="lv-LV" sz="2133" b="1" dirty="0">
                <a:latin typeface="Verdana" panose="020B0604030504040204" pitchFamily="34" charset="0"/>
                <a:ea typeface="Verdana" panose="020B0604030504040204" pitchFamily="34" charset="0"/>
              </a:rPr>
              <a:t>Finansējums 12.7 milj. </a:t>
            </a:r>
            <a:r>
              <a:rPr lang="lv-LV" sz="2133" dirty="0">
                <a:latin typeface="Verdana" panose="020B0604030504040204" pitchFamily="34" charset="0"/>
                <a:ea typeface="Verdana" panose="020B0604030504040204" pitchFamily="34" charset="0"/>
              </a:rPr>
              <a:t>EUR, t.sk.:</a:t>
            </a:r>
          </a:p>
          <a:p>
            <a:pPr marL="380990" indent="-380990">
              <a:buFont typeface="Wingdings" panose="05000000000000000000" pitchFamily="2" charset="2"/>
              <a:buChar char="Ø"/>
            </a:pPr>
            <a:r>
              <a:rPr lang="lv-LV" sz="2133" dirty="0">
                <a:latin typeface="Verdana" panose="020B0604030504040204" pitchFamily="34" charset="0"/>
                <a:ea typeface="Verdana" panose="020B0604030504040204" pitchFamily="34" charset="0"/>
              </a:rPr>
              <a:t>ANM - 4 milj. EUR;</a:t>
            </a:r>
          </a:p>
          <a:p>
            <a:pPr marL="380990" indent="-380990">
              <a:buFont typeface="Wingdings" panose="05000000000000000000" pitchFamily="2" charset="2"/>
              <a:buChar char="Ø"/>
            </a:pPr>
            <a:r>
              <a:rPr lang="lv-LV" sz="2133" dirty="0">
                <a:latin typeface="Verdana" panose="020B0604030504040204" pitchFamily="34" charset="0"/>
                <a:ea typeface="Verdana" panose="020B0604030504040204" pitchFamily="34" charset="0"/>
              </a:rPr>
              <a:t>ERAF - 8.7 milj. EUR</a:t>
            </a:r>
            <a:r>
              <a:rPr lang="lv-LV" sz="2133" dirty="0"/>
              <a:t>.</a:t>
            </a:r>
          </a:p>
          <a:p>
            <a:pPr marL="380990" indent="-380990">
              <a:buFont typeface="Wingdings" panose="05000000000000000000" pitchFamily="2" charset="2"/>
              <a:buChar char="Ø"/>
            </a:pPr>
            <a:endParaRPr lang="en-GB" sz="2133" dirty="0"/>
          </a:p>
        </p:txBody>
      </p:sp>
    </p:spTree>
    <p:extLst>
      <p:ext uri="{BB962C8B-B14F-4D97-AF65-F5344CB8AC3E}">
        <p14:creationId xmlns:p14="http://schemas.microsoft.com/office/powerpoint/2010/main" val="125028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6586-BEB4-9A4A-8D03-365C463A2B01}"/>
              </a:ext>
            </a:extLst>
          </p:cNvPr>
          <p:cNvSpPr>
            <a:spLocks noGrp="1"/>
          </p:cNvSpPr>
          <p:nvPr>
            <p:ph type="title"/>
          </p:nvPr>
        </p:nvSpPr>
        <p:spPr>
          <a:xfrm>
            <a:off x="3454400" y="715959"/>
            <a:ext cx="8128000" cy="1036643"/>
          </a:xfrm>
        </p:spPr>
        <p:txBody>
          <a:bodyPr>
            <a:noAutofit/>
          </a:bodyPr>
          <a:lstStyle/>
          <a:p>
            <a:r>
              <a:rPr lang="lv-LV" sz="2400" dirty="0">
                <a:solidFill>
                  <a:srgbClr val="355464"/>
                </a:solidFill>
              </a:rPr>
              <a:t>5G atbalstošās infrastruktūras izbūve gar autoceļu </a:t>
            </a:r>
            <a:r>
              <a:rPr lang="lv-LV" sz="2400" dirty="0" err="1">
                <a:solidFill>
                  <a:srgbClr val="355464"/>
                </a:solidFill>
              </a:rPr>
              <a:t>Via</a:t>
            </a:r>
            <a:r>
              <a:rPr lang="lv-LV" sz="2400" dirty="0">
                <a:solidFill>
                  <a:srgbClr val="355464"/>
                </a:solidFill>
              </a:rPr>
              <a:t> </a:t>
            </a:r>
            <a:r>
              <a:rPr lang="lv-LV" sz="2400" dirty="0" err="1">
                <a:solidFill>
                  <a:srgbClr val="355464"/>
                </a:solidFill>
              </a:rPr>
              <a:t>Baltica</a:t>
            </a:r>
            <a:endParaRPr lang="lv-LV" sz="2400" dirty="0">
              <a:solidFill>
                <a:srgbClr val="355464"/>
              </a:solidFill>
            </a:endParaRPr>
          </a:p>
        </p:txBody>
      </p:sp>
      <p:sp>
        <p:nvSpPr>
          <p:cNvPr id="3" name="Content Placeholder 2">
            <a:extLst>
              <a:ext uri="{FF2B5EF4-FFF2-40B4-BE49-F238E27FC236}">
                <a16:creationId xmlns:a16="http://schemas.microsoft.com/office/drawing/2014/main" id="{DA4E9150-5E94-FE47-B925-B08926D65B3E}"/>
              </a:ext>
            </a:extLst>
          </p:cNvPr>
          <p:cNvSpPr>
            <a:spLocks noGrp="1"/>
          </p:cNvSpPr>
          <p:nvPr>
            <p:ph idx="1"/>
          </p:nvPr>
        </p:nvSpPr>
        <p:spPr>
          <a:xfrm>
            <a:off x="1523023" y="2170498"/>
            <a:ext cx="10093692" cy="4876799"/>
          </a:xfrm>
        </p:spPr>
        <p:txBody>
          <a:bodyPr>
            <a:noAutofit/>
          </a:bodyPr>
          <a:lstStyle/>
          <a:p>
            <a:pPr algn="just"/>
            <a:r>
              <a:rPr lang="lv-LV" sz="1867" dirty="0"/>
              <a:t>Plānotās darbības: tiks </a:t>
            </a:r>
            <a:r>
              <a:rPr lang="lv-LV" sz="1867" b="1" dirty="0"/>
              <a:t>izveidota</a:t>
            </a:r>
            <a:r>
              <a:rPr lang="lv-LV" sz="1867" dirty="0"/>
              <a:t> pasīvā elektronisko sakaru infrastruktūra (</a:t>
            </a:r>
            <a:r>
              <a:rPr lang="lv-LV" sz="1867" b="1" dirty="0"/>
              <a:t>optisko kabeļu tīkls, mobilo sakaru torņi un elektrolīniju </a:t>
            </a:r>
            <a:r>
              <a:rPr lang="lv-LV" sz="1867" b="1" dirty="0" err="1"/>
              <a:t>pieslēgumi</a:t>
            </a:r>
            <a:r>
              <a:rPr lang="lv-LV" sz="1867" dirty="0"/>
              <a:t>), kas atbalstīs nepārtraukta mobilo sakaru tīkla  5G pārklājuma nodrošināšanu </a:t>
            </a:r>
            <a:r>
              <a:rPr lang="lv-LV" sz="1867" b="1" dirty="0"/>
              <a:t>autoceļā </a:t>
            </a:r>
            <a:r>
              <a:rPr lang="lv-LV" sz="1867" b="1" dirty="0" err="1"/>
              <a:t>Via</a:t>
            </a:r>
            <a:r>
              <a:rPr lang="lv-LV" sz="1867" b="1" dirty="0"/>
              <a:t> </a:t>
            </a:r>
            <a:r>
              <a:rPr lang="lv-LV" sz="1867" b="1" dirty="0" err="1"/>
              <a:t>Baltica</a:t>
            </a:r>
            <a:r>
              <a:rPr lang="lv-LV" sz="1867" b="1" dirty="0"/>
              <a:t> </a:t>
            </a:r>
            <a:r>
              <a:rPr lang="lv-LV" sz="1867" dirty="0"/>
              <a:t>Latvijas teritorijā.</a:t>
            </a:r>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algn="just"/>
            <a:endParaRPr lang="lv-LV" sz="1867" dirty="0"/>
          </a:p>
          <a:p>
            <a:pPr marL="380990" indent="-380990" algn="just">
              <a:buFont typeface="Wingdings" panose="05000000000000000000" pitchFamily="2" charset="2"/>
              <a:buChar char="Ø"/>
            </a:pPr>
            <a:r>
              <a:rPr lang="lv-LV" sz="1867" dirty="0"/>
              <a:t>Valsts atbalsta programma, t.sk. MK noteikumi ir iesniegti EK lēmuma pieņemšanai par saderību ar ES iekšējo tirgu </a:t>
            </a:r>
          </a:p>
        </p:txBody>
      </p:sp>
      <p:sp>
        <p:nvSpPr>
          <p:cNvPr id="6" name="Slide Number Placeholder 5">
            <a:extLst>
              <a:ext uri="{FF2B5EF4-FFF2-40B4-BE49-F238E27FC236}">
                <a16:creationId xmlns:a16="http://schemas.microsoft.com/office/drawing/2014/main" id="{472EF385-3920-814F-B9B3-DE7C826E7032}"/>
              </a:ext>
            </a:extLst>
          </p:cNvPr>
          <p:cNvSpPr>
            <a:spLocks noGrp="1"/>
          </p:cNvSpPr>
          <p:nvPr>
            <p:ph type="sldNum" sz="quarter" idx="13"/>
          </p:nvPr>
        </p:nvSpPr>
        <p:spPr/>
        <p:txBody>
          <a:bodyPr/>
          <a:lstStyle/>
          <a:p>
            <a:pPr>
              <a:defRPr/>
            </a:pPr>
            <a:fld id="{1877EA0F-6BB9-6D44-BDE9-FC2A7AA0ACD8}" type="slidenum">
              <a:rPr lang="en-US" altLang="lv-LV" smtClean="0"/>
              <a:pPr>
                <a:defRPr/>
              </a:pPr>
              <a:t>23</a:t>
            </a:fld>
            <a:endParaRPr lang="en-US" altLang="lv-LV" dirty="0"/>
          </a:p>
        </p:txBody>
      </p:sp>
      <p:sp>
        <p:nvSpPr>
          <p:cNvPr id="7" name="TextBox 6">
            <a:extLst>
              <a:ext uri="{FF2B5EF4-FFF2-40B4-BE49-F238E27FC236}">
                <a16:creationId xmlns:a16="http://schemas.microsoft.com/office/drawing/2014/main" id="{0FBD2AB2-7D4F-15BB-4210-80DA9A42951C}"/>
              </a:ext>
            </a:extLst>
          </p:cNvPr>
          <p:cNvSpPr txBox="1"/>
          <p:nvPr/>
        </p:nvSpPr>
        <p:spPr>
          <a:xfrm>
            <a:off x="6758721" y="3845031"/>
            <a:ext cx="4726731" cy="1446358"/>
          </a:xfrm>
          <a:prstGeom prst="rect">
            <a:avLst/>
          </a:prstGeom>
          <a:solidFill>
            <a:schemeClr val="accent5">
              <a:lumMod val="40000"/>
              <a:lumOff val="60000"/>
            </a:schemeClr>
          </a:solidFill>
        </p:spPr>
        <p:txBody>
          <a:bodyPr wrap="square" rtlCol="0">
            <a:spAutoFit/>
          </a:bodyPr>
          <a:lstStyle/>
          <a:p>
            <a:pPr algn="just"/>
            <a:r>
              <a:rPr lang="lv-LV" sz="2133" b="1" dirty="0">
                <a:latin typeface="Verdana" panose="020B0604030504040204" pitchFamily="34" charset="0"/>
                <a:ea typeface="Verdana" panose="020B0604030504040204" pitchFamily="34" charset="0"/>
              </a:rPr>
              <a:t>Rezultāti: </a:t>
            </a:r>
            <a:r>
              <a:rPr lang="lv-LV" sz="2133" dirty="0">
                <a:latin typeface="Verdana" panose="020B0604030504040204" pitchFamily="34" charset="0"/>
                <a:ea typeface="Verdana" panose="020B0604030504040204" pitchFamily="34" charset="0"/>
              </a:rPr>
              <a:t>100% Optisko tīklu pieejamība </a:t>
            </a:r>
            <a:r>
              <a:rPr lang="lv-LV" sz="2133" dirty="0" err="1">
                <a:latin typeface="Verdana" panose="020B0604030504040204" pitchFamily="34" charset="0"/>
                <a:ea typeface="Verdana" panose="020B0604030504040204" pitchFamily="34" charset="0"/>
              </a:rPr>
              <a:t>Via</a:t>
            </a:r>
            <a:r>
              <a:rPr lang="lv-LV" sz="2133" dirty="0">
                <a:latin typeface="Verdana" panose="020B0604030504040204" pitchFamily="34" charset="0"/>
                <a:ea typeface="Verdana" panose="020B0604030504040204" pitchFamily="34" charset="0"/>
              </a:rPr>
              <a:t> </a:t>
            </a:r>
            <a:r>
              <a:rPr lang="lv-LV" sz="2133" dirty="0" err="1">
                <a:latin typeface="Verdana" panose="020B0604030504040204" pitchFamily="34" charset="0"/>
                <a:ea typeface="Verdana" panose="020B0604030504040204" pitchFamily="34" charset="0"/>
              </a:rPr>
              <a:t>Baltica</a:t>
            </a:r>
            <a:r>
              <a:rPr lang="lv-LV" sz="2133" dirty="0">
                <a:latin typeface="Verdana" panose="020B0604030504040204" pitchFamily="34" charset="0"/>
                <a:ea typeface="Verdana" panose="020B0604030504040204" pitchFamily="34" charset="0"/>
              </a:rPr>
              <a:t> trasē līdz 31.12.2025.</a:t>
            </a:r>
          </a:p>
          <a:p>
            <a:endParaRPr lang="lv-LV" sz="2400"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FFBA9A97-6FE0-8906-C2D3-B119F79C1217}"/>
              </a:ext>
            </a:extLst>
          </p:cNvPr>
          <p:cNvSpPr txBox="1"/>
          <p:nvPr/>
        </p:nvSpPr>
        <p:spPr>
          <a:xfrm>
            <a:off x="1677559" y="3845031"/>
            <a:ext cx="4892311" cy="1405256"/>
          </a:xfrm>
          <a:prstGeom prst="rect">
            <a:avLst/>
          </a:prstGeom>
          <a:solidFill>
            <a:schemeClr val="accent5">
              <a:lumMod val="40000"/>
              <a:lumOff val="60000"/>
            </a:schemeClr>
          </a:solidFill>
        </p:spPr>
        <p:txBody>
          <a:bodyPr wrap="square" rtlCol="0">
            <a:spAutoFit/>
          </a:bodyPr>
          <a:lstStyle/>
          <a:p>
            <a:pPr algn="just"/>
            <a:r>
              <a:rPr lang="lv-LV" sz="2133" b="1" dirty="0">
                <a:latin typeface="Verdana" panose="020B0604030504040204" pitchFamily="34" charset="0"/>
                <a:ea typeface="Verdana" panose="020B0604030504040204" pitchFamily="34" charset="0"/>
              </a:rPr>
              <a:t>Finansējums ~16.9 milj. </a:t>
            </a:r>
            <a:r>
              <a:rPr lang="lv-LV" sz="2133" dirty="0">
                <a:latin typeface="Verdana" panose="020B0604030504040204" pitchFamily="34" charset="0"/>
                <a:ea typeface="Verdana" panose="020B0604030504040204" pitchFamily="34" charset="0"/>
              </a:rPr>
              <a:t>EUR, t.sk.:</a:t>
            </a:r>
          </a:p>
          <a:p>
            <a:pPr marL="380990" indent="-380990" algn="just">
              <a:buFont typeface="Wingdings" panose="05000000000000000000" pitchFamily="2" charset="2"/>
              <a:buChar char="Ø"/>
            </a:pPr>
            <a:r>
              <a:rPr lang="lv-LV" sz="2133" dirty="0">
                <a:latin typeface="Verdana" panose="020B0604030504040204" pitchFamily="34" charset="0"/>
                <a:ea typeface="Verdana" panose="020B0604030504040204" pitchFamily="34" charset="0"/>
              </a:rPr>
              <a:t>ANM – 12.5 milj. EUR;</a:t>
            </a:r>
          </a:p>
          <a:p>
            <a:pPr marL="380990" indent="-380990" algn="just">
              <a:buFont typeface="Wingdings" panose="05000000000000000000" pitchFamily="2" charset="2"/>
              <a:buChar char="Ø"/>
            </a:pPr>
            <a:r>
              <a:rPr lang="lv-LV" sz="2133" dirty="0">
                <a:latin typeface="Verdana" panose="020B0604030504040204" pitchFamily="34" charset="0"/>
                <a:ea typeface="Verdana" panose="020B0604030504040204" pitchFamily="34" charset="0"/>
              </a:rPr>
              <a:t>ERAF - 4.4 milj. EUR</a:t>
            </a:r>
            <a:r>
              <a:rPr lang="lv-LV" sz="2133" dirty="0"/>
              <a:t>.</a:t>
            </a:r>
          </a:p>
        </p:txBody>
      </p:sp>
    </p:spTree>
    <p:extLst>
      <p:ext uri="{BB962C8B-B14F-4D97-AF65-F5344CB8AC3E}">
        <p14:creationId xmlns:p14="http://schemas.microsoft.com/office/powerpoint/2010/main" val="181668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6586-BEB4-9A4A-8D03-365C463A2B01}"/>
              </a:ext>
            </a:extLst>
          </p:cNvPr>
          <p:cNvSpPr>
            <a:spLocks noGrp="1"/>
          </p:cNvSpPr>
          <p:nvPr>
            <p:ph type="title"/>
          </p:nvPr>
        </p:nvSpPr>
        <p:spPr>
          <a:xfrm>
            <a:off x="3251200" y="769187"/>
            <a:ext cx="8128000" cy="1036643"/>
          </a:xfrm>
        </p:spPr>
        <p:txBody>
          <a:bodyPr>
            <a:noAutofit/>
          </a:bodyPr>
          <a:lstStyle/>
          <a:p>
            <a:r>
              <a:rPr lang="lv-LV" sz="2400" dirty="0">
                <a:solidFill>
                  <a:srgbClr val="355464"/>
                </a:solidFill>
              </a:rPr>
              <a:t>Platjoslas pieejamības ģeogrāfiskās informācijas sistēmas (PPĢIS) izveide</a:t>
            </a:r>
          </a:p>
        </p:txBody>
      </p:sp>
      <p:sp>
        <p:nvSpPr>
          <p:cNvPr id="3" name="Content Placeholder 2">
            <a:extLst>
              <a:ext uri="{FF2B5EF4-FFF2-40B4-BE49-F238E27FC236}">
                <a16:creationId xmlns:a16="http://schemas.microsoft.com/office/drawing/2014/main" id="{DA4E9150-5E94-FE47-B925-B08926D65B3E}"/>
              </a:ext>
            </a:extLst>
          </p:cNvPr>
          <p:cNvSpPr>
            <a:spLocks noGrp="1"/>
          </p:cNvSpPr>
          <p:nvPr>
            <p:ph idx="1"/>
          </p:nvPr>
        </p:nvSpPr>
        <p:spPr>
          <a:xfrm>
            <a:off x="1360371" y="2026922"/>
            <a:ext cx="10222029" cy="4876799"/>
          </a:xfrm>
        </p:spPr>
        <p:txBody>
          <a:bodyPr>
            <a:noAutofit/>
          </a:bodyPr>
          <a:lstStyle/>
          <a:p>
            <a:pPr algn="just"/>
            <a:r>
              <a:rPr lang="lv-LV" sz="1867" dirty="0"/>
              <a:t>Plānotās darbības: saskaņā ar Eiropas Parlamenta un Padomes 11.12.2018. direktīvu 2018/1972 par Eiropas Elektronisko sakaru kodeksa izveidi un Elektronisko sakaru likumu ir </a:t>
            </a:r>
            <a:r>
              <a:rPr lang="lv-LV" sz="1867" b="1" dirty="0"/>
              <a:t>jāizveido platjoslas pieejamības ģeogrāfiskās informācijas sistēma.</a:t>
            </a:r>
          </a:p>
          <a:p>
            <a:pPr algn="just"/>
            <a:endParaRPr lang="lv-LV" sz="1867" b="1" dirty="0"/>
          </a:p>
          <a:p>
            <a:pPr algn="just"/>
            <a:endParaRPr lang="lv-LV" sz="1867" b="1" dirty="0"/>
          </a:p>
          <a:p>
            <a:pPr marL="380990" indent="-380990" algn="just">
              <a:buFont typeface="Wingdings" panose="05000000000000000000" pitchFamily="2" charset="2"/>
              <a:buChar char="Ø"/>
            </a:pPr>
            <a:endParaRPr lang="lv-LV" sz="1867" dirty="0"/>
          </a:p>
          <a:p>
            <a:pPr marL="380990" indent="-380990" algn="just">
              <a:buFont typeface="Wingdings" panose="05000000000000000000" pitchFamily="2" charset="2"/>
              <a:buChar char="Ø"/>
            </a:pPr>
            <a:endParaRPr lang="lv-LV" sz="1867" dirty="0"/>
          </a:p>
          <a:p>
            <a:pPr algn="just"/>
            <a:endParaRPr lang="lv-LV" sz="1867" dirty="0"/>
          </a:p>
          <a:p>
            <a:pPr marL="380990" indent="-380990" algn="just">
              <a:buFont typeface="Wingdings" panose="05000000000000000000" pitchFamily="2" charset="2"/>
              <a:buChar char="Ø"/>
            </a:pPr>
            <a:r>
              <a:rPr lang="lv-LV" sz="1867" dirty="0"/>
              <a:t>SM ar VAS “Elektroniskie sakari” 2020.gadā noslēdza deleģēšanas līgumu;</a:t>
            </a:r>
          </a:p>
          <a:p>
            <a:pPr marL="380990" indent="-380990" algn="just">
              <a:buFont typeface="Wingdings" panose="05000000000000000000" pitchFamily="2" charset="2"/>
              <a:buChar char="Ø"/>
            </a:pPr>
            <a:r>
              <a:rPr lang="lv-LV" sz="1867" dirty="0"/>
              <a:t>VAS “Elektroniskie sakari” ir izstrādājusi PPĢIS tehnisko specifikāciju un izveidojis testa un izstrādes vides;</a:t>
            </a:r>
          </a:p>
          <a:p>
            <a:pPr marL="380990" indent="-380990" algn="just">
              <a:buFont typeface="Wingdings" panose="05000000000000000000" pitchFamily="2" charset="2"/>
              <a:buChar char="Ø"/>
            </a:pPr>
            <a:r>
              <a:rPr lang="lv-LV" sz="1867" dirty="0"/>
              <a:t>Šobrīd notiek pretendenta atlase PPĢIS izstrādes veikšanai. </a:t>
            </a:r>
          </a:p>
        </p:txBody>
      </p:sp>
      <p:sp>
        <p:nvSpPr>
          <p:cNvPr id="6" name="Slide Number Placeholder 5">
            <a:extLst>
              <a:ext uri="{FF2B5EF4-FFF2-40B4-BE49-F238E27FC236}">
                <a16:creationId xmlns:a16="http://schemas.microsoft.com/office/drawing/2014/main" id="{472EF385-3920-814F-B9B3-DE7C826E7032}"/>
              </a:ext>
            </a:extLst>
          </p:cNvPr>
          <p:cNvSpPr>
            <a:spLocks noGrp="1"/>
          </p:cNvSpPr>
          <p:nvPr>
            <p:ph type="sldNum" sz="quarter" idx="13"/>
          </p:nvPr>
        </p:nvSpPr>
        <p:spPr/>
        <p:txBody>
          <a:bodyPr/>
          <a:lstStyle/>
          <a:p>
            <a:pPr>
              <a:defRPr/>
            </a:pPr>
            <a:fld id="{1877EA0F-6BB9-6D44-BDE9-FC2A7AA0ACD8}" type="slidenum">
              <a:rPr lang="en-US" altLang="lv-LV" smtClean="0"/>
              <a:pPr>
                <a:defRPr/>
              </a:pPr>
              <a:t>24</a:t>
            </a:fld>
            <a:endParaRPr lang="en-US" altLang="lv-LV" dirty="0"/>
          </a:p>
        </p:txBody>
      </p:sp>
      <p:sp>
        <p:nvSpPr>
          <p:cNvPr id="7" name="TextBox 6">
            <a:extLst>
              <a:ext uri="{FF2B5EF4-FFF2-40B4-BE49-F238E27FC236}">
                <a16:creationId xmlns:a16="http://schemas.microsoft.com/office/drawing/2014/main" id="{0FBD2AB2-7D4F-15BB-4210-80DA9A42951C}"/>
              </a:ext>
            </a:extLst>
          </p:cNvPr>
          <p:cNvSpPr txBox="1"/>
          <p:nvPr/>
        </p:nvSpPr>
        <p:spPr>
          <a:xfrm>
            <a:off x="6486887" y="3549067"/>
            <a:ext cx="5007096" cy="1077026"/>
          </a:xfrm>
          <a:prstGeom prst="rect">
            <a:avLst/>
          </a:prstGeom>
          <a:solidFill>
            <a:schemeClr val="accent5">
              <a:lumMod val="40000"/>
              <a:lumOff val="60000"/>
            </a:schemeClr>
          </a:solidFill>
        </p:spPr>
        <p:txBody>
          <a:bodyPr wrap="square" rtlCol="0">
            <a:spAutoFit/>
          </a:bodyPr>
          <a:lstStyle/>
          <a:p>
            <a:pPr algn="just"/>
            <a:r>
              <a:rPr lang="lv-LV" sz="2133" b="1" dirty="0">
                <a:latin typeface="Verdana" panose="020B0604030504040204" pitchFamily="34" charset="0"/>
                <a:ea typeface="Verdana" panose="020B0604030504040204" pitchFamily="34" charset="0"/>
              </a:rPr>
              <a:t>Rezultāti: </a:t>
            </a:r>
            <a:r>
              <a:rPr lang="lv-LV" sz="2133" dirty="0">
                <a:latin typeface="Verdana" panose="020B0604030504040204" pitchFamily="34" charset="0"/>
                <a:ea typeface="Verdana" panose="020B0604030504040204" pitchFamily="34" charset="0"/>
              </a:rPr>
              <a:t>nodrošināts elektronisko sakaru pārklājuma kartējums līdz 21.12.2023. </a:t>
            </a:r>
          </a:p>
        </p:txBody>
      </p:sp>
      <p:sp>
        <p:nvSpPr>
          <p:cNvPr id="11" name="TextBox 10">
            <a:extLst>
              <a:ext uri="{FF2B5EF4-FFF2-40B4-BE49-F238E27FC236}">
                <a16:creationId xmlns:a16="http://schemas.microsoft.com/office/drawing/2014/main" id="{FFBA9A97-6FE0-8906-C2D3-B119F79C1217}"/>
              </a:ext>
            </a:extLst>
          </p:cNvPr>
          <p:cNvSpPr txBox="1"/>
          <p:nvPr/>
        </p:nvSpPr>
        <p:spPr>
          <a:xfrm>
            <a:off x="1110618" y="3549065"/>
            <a:ext cx="5287852" cy="1077026"/>
          </a:xfrm>
          <a:prstGeom prst="rect">
            <a:avLst/>
          </a:prstGeom>
          <a:solidFill>
            <a:schemeClr val="accent5">
              <a:lumMod val="40000"/>
              <a:lumOff val="60000"/>
            </a:schemeClr>
          </a:solidFill>
        </p:spPr>
        <p:txBody>
          <a:bodyPr wrap="square" rtlCol="0">
            <a:spAutoFit/>
          </a:bodyPr>
          <a:lstStyle/>
          <a:p>
            <a:pPr algn="just"/>
            <a:r>
              <a:rPr lang="lv-LV" sz="2133" b="1" dirty="0">
                <a:latin typeface="Verdana" panose="020B0604030504040204" pitchFamily="34" charset="0"/>
                <a:ea typeface="Verdana" panose="020B0604030504040204" pitchFamily="34" charset="0"/>
              </a:rPr>
              <a:t>Finansējums no valsts budžeta ~575 tūkst. </a:t>
            </a:r>
            <a:r>
              <a:rPr lang="lv-LV" sz="2133" dirty="0">
                <a:latin typeface="Verdana" panose="020B0604030504040204" pitchFamily="34" charset="0"/>
                <a:ea typeface="Verdana" panose="020B0604030504040204" pitchFamily="34" charset="0"/>
              </a:rPr>
              <a:t>EUR izveide, ~110 tūkst. EUR gadā uzturēšana </a:t>
            </a:r>
            <a:endParaRPr lang="lv-LV" sz="2133" dirty="0"/>
          </a:p>
        </p:txBody>
      </p:sp>
    </p:spTree>
    <p:extLst>
      <p:ext uri="{BB962C8B-B14F-4D97-AF65-F5344CB8AC3E}">
        <p14:creationId xmlns:p14="http://schemas.microsoft.com/office/powerpoint/2010/main" val="75925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7" name="TextBox 7"/>
          <p:cNvSpPr txBox="1"/>
          <p:nvPr/>
        </p:nvSpPr>
        <p:spPr>
          <a:xfrm>
            <a:off x="995770" y="3514373"/>
            <a:ext cx="9872915" cy="951671"/>
          </a:xfrm>
          <a:prstGeom prst="rect">
            <a:avLst/>
          </a:prstGeom>
        </p:spPr>
        <p:txBody>
          <a:bodyPr lIns="0" tIns="0" rIns="0" bIns="0" rtlCol="0" anchor="t">
            <a:spAutoFit/>
          </a:bodyPr>
          <a:lstStyle/>
          <a:p>
            <a:pPr algn="ctr" defTabSz="609630">
              <a:lnSpc>
                <a:spcPts val="7934"/>
              </a:lnSpc>
              <a:spcBef>
                <a:spcPct val="0"/>
              </a:spcBef>
            </a:pPr>
            <a:r>
              <a:rPr lang="lv-LV" sz="5667">
                <a:solidFill>
                  <a:srgbClr val="FFFFFF"/>
                </a:solidFill>
                <a:latin typeface="Myriad Pro 1"/>
              </a:rPr>
              <a:t>Paldies!</a:t>
            </a:r>
            <a:endParaRPr lang="en-US" sz="5667">
              <a:solidFill>
                <a:srgbClr val="FFFFFF"/>
              </a:solidFill>
              <a:latin typeface="Myriad Pro 1"/>
            </a:endParaRPr>
          </a:p>
        </p:txBody>
      </p:sp>
    </p:spTree>
    <p:extLst>
      <p:ext uri="{BB962C8B-B14F-4D97-AF65-F5344CB8AC3E}">
        <p14:creationId xmlns:p14="http://schemas.microsoft.com/office/powerpoint/2010/main" val="334727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grpSp>
        <p:nvGrpSpPr>
          <p:cNvPr id="3" name="Group 3"/>
          <p:cNvGrpSpPr/>
          <p:nvPr/>
        </p:nvGrpSpPr>
        <p:grpSpPr>
          <a:xfrm>
            <a:off x="606254" y="119304"/>
            <a:ext cx="268517" cy="1423837"/>
            <a:chOff x="0" y="0"/>
            <a:chExt cx="106081" cy="562504"/>
          </a:xfrm>
        </p:grpSpPr>
        <p:sp>
          <p:nvSpPr>
            <p:cNvPr id="4" name="Freeform 4"/>
            <p:cNvSpPr/>
            <p:nvPr/>
          </p:nvSpPr>
          <p:spPr>
            <a:xfrm>
              <a:off x="0" y="0"/>
              <a:ext cx="106081" cy="562504"/>
            </a:xfrm>
            <a:custGeom>
              <a:avLst/>
              <a:gdLst/>
              <a:ahLst/>
              <a:cxnLst/>
              <a:rect l="l" t="t" r="r" b="b"/>
              <a:pathLst>
                <a:path w="106081" h="562504">
                  <a:moveTo>
                    <a:pt x="0" y="0"/>
                  </a:moveTo>
                  <a:lnTo>
                    <a:pt x="106081" y="0"/>
                  </a:lnTo>
                  <a:lnTo>
                    <a:pt x="106081" y="562504"/>
                  </a:lnTo>
                  <a:lnTo>
                    <a:pt x="0" y="562504"/>
                  </a:lnTo>
                  <a:close/>
                </a:path>
              </a:pathLst>
            </a:custGeom>
            <a:solidFill>
              <a:srgbClr val="FFC101"/>
            </a:solidFill>
          </p:spPr>
        </p:sp>
        <p:sp>
          <p:nvSpPr>
            <p:cNvPr id="5" name="TextBox 5"/>
            <p:cNvSpPr txBox="1"/>
            <p:nvPr/>
          </p:nvSpPr>
          <p:spPr>
            <a:xfrm>
              <a:off x="0" y="-76200"/>
              <a:ext cx="812800" cy="8890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96269" y="1664074"/>
            <a:ext cx="3249190" cy="1108786"/>
          </a:xfrm>
          <a:prstGeom prst="rect">
            <a:avLst/>
          </a:prstGeom>
        </p:spPr>
      </p:pic>
      <p:grpSp>
        <p:nvGrpSpPr>
          <p:cNvPr id="7" name="Group 7"/>
          <p:cNvGrpSpPr/>
          <p:nvPr/>
        </p:nvGrpSpPr>
        <p:grpSpPr>
          <a:xfrm>
            <a:off x="4289925" y="5626556"/>
            <a:ext cx="3255534" cy="674938"/>
            <a:chOff x="0" y="0"/>
            <a:chExt cx="1286137" cy="266642"/>
          </a:xfrm>
        </p:grpSpPr>
        <p:sp>
          <p:nvSpPr>
            <p:cNvPr id="8" name="Freeform 8"/>
            <p:cNvSpPr/>
            <p:nvPr/>
          </p:nvSpPr>
          <p:spPr>
            <a:xfrm>
              <a:off x="0" y="0"/>
              <a:ext cx="1286137" cy="266642"/>
            </a:xfrm>
            <a:custGeom>
              <a:avLst/>
              <a:gdLst/>
              <a:ahLst/>
              <a:cxnLst/>
              <a:rect l="l" t="t" r="r" b="b"/>
              <a:pathLst>
                <a:path w="1286137" h="266642">
                  <a:moveTo>
                    <a:pt x="80855" y="0"/>
                  </a:moveTo>
                  <a:lnTo>
                    <a:pt x="1205282" y="0"/>
                  </a:lnTo>
                  <a:cubicBezTo>
                    <a:pt x="1249937" y="0"/>
                    <a:pt x="1286137" y="36200"/>
                    <a:pt x="1286137" y="80855"/>
                  </a:cubicBezTo>
                  <a:lnTo>
                    <a:pt x="1286137" y="185787"/>
                  </a:lnTo>
                  <a:cubicBezTo>
                    <a:pt x="1286137" y="207231"/>
                    <a:pt x="1277618" y="227797"/>
                    <a:pt x="1262455" y="242960"/>
                  </a:cubicBezTo>
                  <a:cubicBezTo>
                    <a:pt x="1247292" y="258123"/>
                    <a:pt x="1226726" y="266642"/>
                    <a:pt x="1205282" y="266642"/>
                  </a:cubicBezTo>
                  <a:lnTo>
                    <a:pt x="80855" y="266642"/>
                  </a:lnTo>
                  <a:cubicBezTo>
                    <a:pt x="59411" y="266642"/>
                    <a:pt x="38845" y="258123"/>
                    <a:pt x="23682" y="242960"/>
                  </a:cubicBezTo>
                  <a:cubicBezTo>
                    <a:pt x="8519" y="227797"/>
                    <a:pt x="0" y="207231"/>
                    <a:pt x="0" y="185787"/>
                  </a:cubicBezTo>
                  <a:lnTo>
                    <a:pt x="0" y="80855"/>
                  </a:lnTo>
                  <a:cubicBezTo>
                    <a:pt x="0" y="59411"/>
                    <a:pt x="8519" y="38845"/>
                    <a:pt x="23682" y="23682"/>
                  </a:cubicBezTo>
                  <a:cubicBezTo>
                    <a:pt x="38845" y="8519"/>
                    <a:pt x="59411" y="0"/>
                    <a:pt x="80855" y="0"/>
                  </a:cubicBezTo>
                  <a:close/>
                </a:path>
              </a:pathLst>
            </a:custGeom>
            <a:solidFill>
              <a:srgbClr val="FFC101"/>
            </a:solidFill>
          </p:spPr>
        </p:sp>
        <p:sp>
          <p:nvSpPr>
            <p:cNvPr id="9" name="TextBox 9"/>
            <p:cNvSpPr txBox="1"/>
            <p:nvPr/>
          </p:nvSpPr>
          <p:spPr>
            <a:xfrm>
              <a:off x="0" y="-76200"/>
              <a:ext cx="812800" cy="889000"/>
            </a:xfrm>
            <a:prstGeom prst="rect">
              <a:avLst/>
            </a:prstGeom>
          </p:spPr>
          <p:txBody>
            <a:bodyPr lIns="33867" tIns="33867" rIns="33867" bIns="33867" rtlCol="0" anchor="ctr"/>
            <a:lstStyle/>
            <a:p>
              <a:pPr algn="ctr" defTabSz="609630">
                <a:lnSpc>
                  <a:spcPts val="1680"/>
                </a:lnSpc>
              </a:pPr>
              <a:r>
                <a:rPr lang="en-US" sz="1200">
                  <a:solidFill>
                    <a:srgbClr val="000000"/>
                  </a:solidFill>
                  <a:latin typeface="Myriad Pro 2"/>
                </a:rPr>
                <a:t>Realizācija </a:t>
              </a:r>
            </a:p>
            <a:p>
              <a:pPr algn="ctr" defTabSz="609630">
                <a:lnSpc>
                  <a:spcPts val="1680"/>
                </a:lnSpc>
              </a:pPr>
              <a:r>
                <a:rPr lang="en-US" sz="1200">
                  <a:solidFill>
                    <a:srgbClr val="000000"/>
                  </a:solidFill>
                  <a:latin typeface="Myriad Pro 2"/>
                </a:rPr>
                <a:t>Infrastruktūra</a:t>
              </a:r>
            </a:p>
          </p:txBody>
        </p:sp>
      </p:grpSp>
      <p:grpSp>
        <p:nvGrpSpPr>
          <p:cNvPr id="10" name="Group 10"/>
          <p:cNvGrpSpPr/>
          <p:nvPr/>
        </p:nvGrpSpPr>
        <p:grpSpPr>
          <a:xfrm>
            <a:off x="1191683" y="2286183"/>
            <a:ext cx="502087" cy="511599"/>
            <a:chOff x="0" y="0"/>
            <a:chExt cx="262365" cy="267335"/>
          </a:xfrm>
        </p:grpSpPr>
        <p:sp>
          <p:nvSpPr>
            <p:cNvPr id="11" name="Freeform 11"/>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C00"/>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r>
                <a:rPr lang="en-US" sz="1200">
                  <a:solidFill>
                    <a:srgbClr val="000000"/>
                  </a:solidFill>
                  <a:latin typeface="Canva Sans"/>
                </a:rPr>
                <a:t>EkMin</a:t>
              </a:r>
            </a:p>
          </p:txBody>
        </p:sp>
      </p:grpSp>
      <p:sp>
        <p:nvSpPr>
          <p:cNvPr id="13" name="TextBox 13"/>
          <p:cNvSpPr txBox="1"/>
          <p:nvPr/>
        </p:nvSpPr>
        <p:spPr>
          <a:xfrm>
            <a:off x="1037513" y="202021"/>
            <a:ext cx="4753227" cy="1122359"/>
          </a:xfrm>
          <a:prstGeom prst="rect">
            <a:avLst/>
          </a:prstGeom>
        </p:spPr>
        <p:txBody>
          <a:bodyPr lIns="0" tIns="0" rIns="0" bIns="0" rtlCol="0" anchor="t">
            <a:spAutoFit/>
          </a:bodyPr>
          <a:lstStyle/>
          <a:p>
            <a:pPr algn="ctr" defTabSz="609630">
              <a:lnSpc>
                <a:spcPts val="2943"/>
              </a:lnSpc>
            </a:pPr>
            <a:r>
              <a:rPr lang="en-US" sz="2943">
                <a:solidFill>
                  <a:srgbClr val="FFFFFF"/>
                </a:solidFill>
                <a:latin typeface="Myriad Pro 1"/>
              </a:rPr>
              <a:t>REDZĒJUMS</a:t>
            </a:r>
          </a:p>
          <a:p>
            <a:pPr algn="ctr" defTabSz="609630">
              <a:lnSpc>
                <a:spcPts val="2943"/>
              </a:lnSpc>
            </a:pPr>
            <a:r>
              <a:rPr lang="en-US" sz="2943">
                <a:solidFill>
                  <a:srgbClr val="FFFFFF"/>
                </a:solidFill>
                <a:latin typeface="Myriad Pro 1"/>
              </a:rPr>
              <a:t> PAR VARAM LOMU</a:t>
            </a:r>
          </a:p>
          <a:p>
            <a:pPr algn="ctr" defTabSz="609630">
              <a:lnSpc>
                <a:spcPts val="2943"/>
              </a:lnSpc>
            </a:pPr>
            <a:r>
              <a:rPr lang="en-US" sz="2943">
                <a:solidFill>
                  <a:srgbClr val="FFFFFF"/>
                </a:solidFill>
                <a:latin typeface="Myriad Pro 1"/>
              </a:rPr>
              <a:t>DIGITĀLAJĀ EKOSISTĒMĀ</a:t>
            </a:r>
          </a:p>
        </p:txBody>
      </p:sp>
      <p:sp>
        <p:nvSpPr>
          <p:cNvPr id="14" name="TextBox 14"/>
          <p:cNvSpPr txBox="1"/>
          <p:nvPr/>
        </p:nvSpPr>
        <p:spPr>
          <a:xfrm>
            <a:off x="3628331" y="4410150"/>
            <a:ext cx="5426698" cy="923330"/>
          </a:xfrm>
          <a:prstGeom prst="rect">
            <a:avLst/>
          </a:prstGeom>
        </p:spPr>
        <p:txBody>
          <a:bodyPr lIns="0" tIns="0" rIns="0" bIns="0" rtlCol="0" anchor="t">
            <a:spAutoFit/>
          </a:bodyPr>
          <a:lstStyle/>
          <a:p>
            <a:pPr algn="just" defTabSz="609630">
              <a:lnSpc>
                <a:spcPts val="1792"/>
              </a:lnSpc>
            </a:pPr>
            <a:r>
              <a:rPr lang="en-US" sz="1600">
                <a:solidFill>
                  <a:srgbClr val="FFFFFF"/>
                </a:solidFill>
                <a:latin typeface="Myriad Pro 2"/>
              </a:rPr>
              <a:t>Valsts Digitālā aģentūra - Valsts CTO (Chief Technology Officer) </a:t>
            </a:r>
            <a:r>
              <a:rPr lang="en-US" sz="1600">
                <a:solidFill>
                  <a:srgbClr val="FFC101"/>
                </a:solidFill>
                <a:latin typeface="Myriad Pro 2"/>
              </a:rPr>
              <a:t> </a:t>
            </a:r>
          </a:p>
          <a:p>
            <a:pPr marL="345459" lvl="1" indent="-172729" algn="just" defTabSz="609630">
              <a:lnSpc>
                <a:spcPts val="1792"/>
              </a:lnSpc>
              <a:buFont typeface="Arial"/>
              <a:buChar char="•"/>
            </a:pPr>
            <a:r>
              <a:rPr lang="en-US" sz="1600">
                <a:solidFill>
                  <a:srgbClr val="FFC101"/>
                </a:solidFill>
                <a:latin typeface="Myriad Pro 2"/>
              </a:rPr>
              <a:t>IKT izcilības centrs</a:t>
            </a:r>
          </a:p>
          <a:p>
            <a:pPr marL="345459" lvl="1" indent="-172729" algn="just" defTabSz="609630">
              <a:lnSpc>
                <a:spcPts val="1792"/>
              </a:lnSpc>
              <a:buFont typeface="Arial"/>
              <a:buChar char="•"/>
            </a:pPr>
            <a:r>
              <a:rPr lang="en-US" sz="1600">
                <a:solidFill>
                  <a:srgbClr val="FFC101"/>
                </a:solidFill>
                <a:latin typeface="Myriad Pro 2"/>
              </a:rPr>
              <a:t>Realizē stratēģiskos projektus</a:t>
            </a:r>
          </a:p>
          <a:p>
            <a:pPr marL="345459" lvl="1" indent="-172729" algn="just" defTabSz="609630">
              <a:lnSpc>
                <a:spcPts val="1792"/>
              </a:lnSpc>
              <a:buFont typeface="Arial"/>
              <a:buChar char="•"/>
            </a:pPr>
            <a:r>
              <a:rPr lang="en-US" sz="1600">
                <a:solidFill>
                  <a:srgbClr val="FFC101"/>
                </a:solidFill>
                <a:latin typeface="Myriad Pro 2"/>
              </a:rPr>
              <a:t>Ceļ digitālo nozaru kompetenci </a:t>
            </a:r>
          </a:p>
        </p:txBody>
      </p:sp>
      <p:sp>
        <p:nvSpPr>
          <p:cNvPr id="15" name="TextBox 15"/>
          <p:cNvSpPr txBox="1"/>
          <p:nvPr/>
        </p:nvSpPr>
        <p:spPr>
          <a:xfrm>
            <a:off x="3628331" y="2989581"/>
            <a:ext cx="4935339" cy="823559"/>
          </a:xfrm>
          <a:prstGeom prst="rect">
            <a:avLst/>
          </a:prstGeom>
        </p:spPr>
        <p:txBody>
          <a:bodyPr lIns="0" tIns="0" rIns="0" bIns="0" rtlCol="0" anchor="t">
            <a:spAutoFit/>
          </a:bodyPr>
          <a:lstStyle/>
          <a:p>
            <a:pPr algn="just" defTabSz="609630">
              <a:lnSpc>
                <a:spcPts val="1600"/>
              </a:lnSpc>
            </a:pPr>
            <a:r>
              <a:rPr lang="en-US" sz="1600">
                <a:solidFill>
                  <a:srgbClr val="FFFFFF"/>
                </a:solidFill>
                <a:latin typeface="Myriad Pro 2"/>
              </a:rPr>
              <a:t>VARAM - Valsts CIO (Chief Information Officer) </a:t>
            </a:r>
          </a:p>
          <a:p>
            <a:pPr marL="345457" lvl="1" indent="-172729" algn="just" defTabSz="609630">
              <a:lnSpc>
                <a:spcPts val="1600"/>
              </a:lnSpc>
              <a:buFont typeface="Arial"/>
              <a:buChar char="•"/>
            </a:pPr>
            <a:r>
              <a:rPr lang="en-US" sz="1600">
                <a:solidFill>
                  <a:srgbClr val="FFC101"/>
                </a:solidFill>
                <a:latin typeface="Myriad Pro 2"/>
              </a:rPr>
              <a:t>Pasaules klases valsts digitālo pakalpojumu pārvaldība</a:t>
            </a:r>
          </a:p>
          <a:p>
            <a:pPr marL="345457" lvl="1" indent="-172729" algn="just" defTabSz="609630">
              <a:lnSpc>
                <a:spcPts val="1600"/>
              </a:lnSpc>
              <a:buFont typeface="Arial"/>
              <a:buChar char="•"/>
            </a:pPr>
            <a:r>
              <a:rPr lang="en-US" sz="1600">
                <a:solidFill>
                  <a:srgbClr val="FFC101"/>
                </a:solidFill>
                <a:latin typeface="Myriad Pro 2"/>
              </a:rPr>
              <a:t>Globālo iniciatīvu prioritātes</a:t>
            </a:r>
          </a:p>
          <a:p>
            <a:pPr marL="345457" lvl="1" indent="-172729" algn="just" defTabSz="609630">
              <a:lnSpc>
                <a:spcPts val="1600"/>
              </a:lnSpc>
              <a:buFont typeface="Arial"/>
              <a:buChar char="•"/>
            </a:pPr>
            <a:r>
              <a:rPr lang="en-US" sz="1600">
                <a:solidFill>
                  <a:srgbClr val="FFC101"/>
                </a:solidFill>
                <a:latin typeface="Myriad Pro 2"/>
              </a:rPr>
              <a:t> Sadarbība ar nozari inovāciju iespējošanā</a:t>
            </a:r>
          </a:p>
        </p:txBody>
      </p:sp>
      <p:sp>
        <p:nvSpPr>
          <p:cNvPr id="16" name="TextBox 16"/>
          <p:cNvSpPr txBox="1"/>
          <p:nvPr/>
        </p:nvSpPr>
        <p:spPr>
          <a:xfrm>
            <a:off x="5319821" y="2174018"/>
            <a:ext cx="1202085" cy="640175"/>
          </a:xfrm>
          <a:prstGeom prst="rect">
            <a:avLst/>
          </a:prstGeom>
        </p:spPr>
        <p:txBody>
          <a:bodyPr lIns="0" tIns="0" rIns="0" bIns="0" rtlCol="0" anchor="t">
            <a:spAutoFit/>
          </a:bodyPr>
          <a:lstStyle/>
          <a:p>
            <a:pPr algn="ctr" defTabSz="609630">
              <a:lnSpc>
                <a:spcPts val="1735"/>
              </a:lnSpc>
            </a:pPr>
            <a:r>
              <a:rPr lang="en-US" sz="1239">
                <a:solidFill>
                  <a:srgbClr val="FFC101"/>
                </a:solidFill>
                <a:latin typeface="Arimo 1"/>
              </a:rPr>
              <a:t>Vīzijas izstrāde</a:t>
            </a:r>
          </a:p>
          <a:p>
            <a:pPr algn="ctr" defTabSz="609630">
              <a:lnSpc>
                <a:spcPts val="1680"/>
              </a:lnSpc>
            </a:pPr>
            <a:r>
              <a:rPr lang="en-US" sz="1200">
                <a:solidFill>
                  <a:srgbClr val="FFC101"/>
                </a:solidFill>
                <a:latin typeface="Arimo 1"/>
              </a:rPr>
              <a:t>Stratēģiskās prioritātes</a:t>
            </a:r>
          </a:p>
        </p:txBody>
      </p:sp>
      <p:grpSp>
        <p:nvGrpSpPr>
          <p:cNvPr id="17" name="Group 17"/>
          <p:cNvGrpSpPr/>
          <p:nvPr/>
        </p:nvGrpSpPr>
        <p:grpSpPr>
          <a:xfrm>
            <a:off x="646933" y="1709084"/>
            <a:ext cx="1669629" cy="1610139"/>
            <a:chOff x="-610098" y="-301562"/>
            <a:chExt cx="872463" cy="841375"/>
          </a:xfrm>
        </p:grpSpPr>
        <p:sp>
          <p:nvSpPr>
            <p:cNvPr id="18" name="Freeform 18"/>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C00"/>
            </a:solidFill>
          </p:spPr>
        </p:sp>
        <p:sp>
          <p:nvSpPr>
            <p:cNvPr id="19" name="TextBox 19"/>
            <p:cNvSpPr txBox="1"/>
            <p:nvPr/>
          </p:nvSpPr>
          <p:spPr>
            <a:xfrm>
              <a:off x="-610098" y="-301562"/>
              <a:ext cx="812800" cy="841375"/>
            </a:xfrm>
            <a:prstGeom prst="rect">
              <a:avLst/>
            </a:prstGeom>
          </p:spPr>
          <p:txBody>
            <a:bodyPr lIns="33867" tIns="33867" rIns="33867" bIns="33867" rtlCol="0" anchor="ctr"/>
            <a:lstStyle/>
            <a:p>
              <a:pPr algn="ctr" defTabSz="609630">
                <a:lnSpc>
                  <a:spcPts val="1680"/>
                </a:lnSpc>
              </a:pPr>
              <a:r>
                <a:rPr lang="en-US" sz="1200" dirty="0">
                  <a:solidFill>
                    <a:srgbClr val="000000"/>
                  </a:solidFill>
                  <a:latin typeface="Canva Sans"/>
                </a:rPr>
                <a:t>IZM</a:t>
              </a:r>
            </a:p>
          </p:txBody>
        </p:sp>
      </p:grpSp>
      <p:grpSp>
        <p:nvGrpSpPr>
          <p:cNvPr id="20" name="Group 20"/>
          <p:cNvGrpSpPr/>
          <p:nvPr/>
        </p:nvGrpSpPr>
        <p:grpSpPr>
          <a:xfrm>
            <a:off x="2356160" y="4435550"/>
            <a:ext cx="491401" cy="500711"/>
            <a:chOff x="0" y="0"/>
            <a:chExt cx="262365" cy="267335"/>
          </a:xfrm>
        </p:grpSpPr>
        <p:sp>
          <p:nvSpPr>
            <p:cNvPr id="21" name="Freeform 21"/>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101"/>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lang="en-US" sz="1200" dirty="0">
                <a:solidFill>
                  <a:srgbClr val="000000"/>
                </a:solidFill>
                <a:latin typeface="Canva Sans"/>
              </a:endParaRPr>
            </a:p>
          </p:txBody>
        </p:sp>
      </p:grpSp>
      <p:grpSp>
        <p:nvGrpSpPr>
          <p:cNvPr id="23" name="Group 23"/>
          <p:cNvGrpSpPr/>
          <p:nvPr/>
        </p:nvGrpSpPr>
        <p:grpSpPr>
          <a:xfrm>
            <a:off x="1846707" y="1712996"/>
            <a:ext cx="1555453" cy="1610139"/>
            <a:chOff x="-272096" y="-300244"/>
            <a:chExt cx="812800" cy="841375"/>
          </a:xfrm>
        </p:grpSpPr>
        <p:sp>
          <p:nvSpPr>
            <p:cNvPr id="24" name="Freeform 24"/>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C00"/>
            </a:solidFill>
          </p:spPr>
        </p:sp>
        <p:sp>
          <p:nvSpPr>
            <p:cNvPr id="25" name="TextBox 25"/>
            <p:cNvSpPr txBox="1"/>
            <p:nvPr/>
          </p:nvSpPr>
          <p:spPr>
            <a:xfrm>
              <a:off x="-272096" y="-300244"/>
              <a:ext cx="812800" cy="841375"/>
            </a:xfrm>
            <a:prstGeom prst="rect">
              <a:avLst/>
            </a:prstGeom>
          </p:spPr>
          <p:txBody>
            <a:bodyPr lIns="33867" tIns="33867" rIns="33867" bIns="33867" rtlCol="0" anchor="ctr"/>
            <a:lstStyle/>
            <a:p>
              <a:pPr algn="ctr" defTabSz="609630">
                <a:lnSpc>
                  <a:spcPts val="1680"/>
                </a:lnSpc>
              </a:pPr>
              <a:r>
                <a:rPr lang="en-US" sz="1200" dirty="0">
                  <a:solidFill>
                    <a:srgbClr val="000000"/>
                  </a:solidFill>
                  <a:latin typeface="Canva Sans"/>
                </a:rPr>
                <a:t>VM</a:t>
              </a:r>
            </a:p>
          </p:txBody>
        </p:sp>
      </p:grpSp>
      <p:grpSp>
        <p:nvGrpSpPr>
          <p:cNvPr id="26" name="Group 26"/>
          <p:cNvGrpSpPr/>
          <p:nvPr/>
        </p:nvGrpSpPr>
        <p:grpSpPr>
          <a:xfrm>
            <a:off x="1570933" y="2304481"/>
            <a:ext cx="1555453" cy="1610139"/>
            <a:chOff x="-285019" y="-283586"/>
            <a:chExt cx="812800" cy="841375"/>
          </a:xfrm>
        </p:grpSpPr>
        <p:sp>
          <p:nvSpPr>
            <p:cNvPr id="27" name="Freeform 27"/>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C00"/>
            </a:solidFill>
          </p:spPr>
        </p:sp>
        <p:sp>
          <p:nvSpPr>
            <p:cNvPr id="28" name="TextBox 28"/>
            <p:cNvSpPr txBox="1"/>
            <p:nvPr/>
          </p:nvSpPr>
          <p:spPr>
            <a:xfrm>
              <a:off x="-285019" y="-283586"/>
              <a:ext cx="812800" cy="841375"/>
            </a:xfrm>
            <a:prstGeom prst="rect">
              <a:avLst/>
            </a:prstGeom>
          </p:spPr>
          <p:txBody>
            <a:bodyPr lIns="33867" tIns="33867" rIns="33867" bIns="33867" rtlCol="0" anchor="ctr"/>
            <a:lstStyle/>
            <a:p>
              <a:pPr algn="ctr" defTabSz="609630">
                <a:lnSpc>
                  <a:spcPts val="1680"/>
                </a:lnSpc>
              </a:pPr>
              <a:r>
                <a:rPr lang="en-US" sz="1200" dirty="0">
                  <a:solidFill>
                    <a:srgbClr val="000000"/>
                  </a:solidFill>
                  <a:latin typeface="Canva Sans"/>
                </a:rPr>
                <a:t>VK</a:t>
              </a:r>
            </a:p>
          </p:txBody>
        </p:sp>
      </p:grpSp>
      <p:grpSp>
        <p:nvGrpSpPr>
          <p:cNvPr id="29" name="Group 29"/>
          <p:cNvGrpSpPr/>
          <p:nvPr/>
        </p:nvGrpSpPr>
        <p:grpSpPr>
          <a:xfrm>
            <a:off x="970464" y="2297909"/>
            <a:ext cx="1555453" cy="1610139"/>
            <a:chOff x="-291936" y="-287020"/>
            <a:chExt cx="812800" cy="841375"/>
          </a:xfrm>
        </p:grpSpPr>
        <p:sp>
          <p:nvSpPr>
            <p:cNvPr id="30" name="Freeform 30"/>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C00"/>
            </a:solidFill>
          </p:spPr>
        </p:sp>
        <p:sp>
          <p:nvSpPr>
            <p:cNvPr id="31" name="TextBox 31"/>
            <p:cNvSpPr txBox="1"/>
            <p:nvPr/>
          </p:nvSpPr>
          <p:spPr>
            <a:xfrm>
              <a:off x="-291936" y="-287020"/>
              <a:ext cx="812800" cy="841375"/>
            </a:xfrm>
            <a:prstGeom prst="rect">
              <a:avLst/>
            </a:prstGeom>
          </p:spPr>
          <p:txBody>
            <a:bodyPr lIns="33867" tIns="33867" rIns="33867" bIns="33867" rtlCol="0" anchor="ctr"/>
            <a:lstStyle/>
            <a:p>
              <a:pPr algn="ctr" defTabSz="609630">
                <a:lnSpc>
                  <a:spcPts val="1680"/>
                </a:lnSpc>
              </a:pPr>
              <a:r>
                <a:rPr lang="en-US" sz="1200" dirty="0">
                  <a:solidFill>
                    <a:srgbClr val="000000"/>
                  </a:solidFill>
                  <a:latin typeface="Canva Sans"/>
                </a:rPr>
                <a:t>SM</a:t>
              </a:r>
            </a:p>
          </p:txBody>
        </p:sp>
      </p:grpSp>
      <p:grpSp>
        <p:nvGrpSpPr>
          <p:cNvPr id="32" name="Group 32"/>
          <p:cNvGrpSpPr/>
          <p:nvPr/>
        </p:nvGrpSpPr>
        <p:grpSpPr>
          <a:xfrm>
            <a:off x="2601860" y="4936261"/>
            <a:ext cx="491401" cy="500711"/>
            <a:chOff x="0" y="0"/>
            <a:chExt cx="262365" cy="267335"/>
          </a:xfrm>
        </p:grpSpPr>
        <p:sp>
          <p:nvSpPr>
            <p:cNvPr id="33" name="Freeform 33"/>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101"/>
            </a:solidFill>
          </p:spPr>
        </p:sp>
        <p:sp>
          <p:nvSpPr>
            <p:cNvPr id="34" name="TextBox 34"/>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lang="en-US" sz="1200" dirty="0">
                <a:solidFill>
                  <a:srgbClr val="000000"/>
                </a:solidFill>
                <a:latin typeface="Canva Sans"/>
              </a:endParaRPr>
            </a:p>
          </p:txBody>
        </p:sp>
      </p:grpSp>
      <p:grpSp>
        <p:nvGrpSpPr>
          <p:cNvPr id="35" name="Group 35"/>
          <p:cNvGrpSpPr/>
          <p:nvPr/>
        </p:nvGrpSpPr>
        <p:grpSpPr>
          <a:xfrm>
            <a:off x="2025884" y="4436616"/>
            <a:ext cx="1629387" cy="1575872"/>
            <a:chOff x="0" y="-266766"/>
            <a:chExt cx="869950" cy="841375"/>
          </a:xfrm>
        </p:grpSpPr>
        <p:sp>
          <p:nvSpPr>
            <p:cNvPr id="36" name="Freeform 36"/>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101"/>
            </a:solidFill>
          </p:spPr>
        </p:sp>
        <p:sp>
          <p:nvSpPr>
            <p:cNvPr id="37" name="TextBox 37"/>
            <p:cNvSpPr txBox="1"/>
            <p:nvPr/>
          </p:nvSpPr>
          <p:spPr>
            <a:xfrm>
              <a:off x="57150" y="-266766"/>
              <a:ext cx="812800" cy="841375"/>
            </a:xfrm>
            <a:prstGeom prst="rect">
              <a:avLst/>
            </a:prstGeom>
          </p:spPr>
          <p:txBody>
            <a:bodyPr lIns="33867" tIns="33867" rIns="33867" bIns="33867" rtlCol="0" anchor="ctr"/>
            <a:lstStyle/>
            <a:p>
              <a:pPr algn="ctr" defTabSz="609630">
                <a:lnSpc>
                  <a:spcPts val="1680"/>
                </a:lnSpc>
              </a:pPr>
              <a:endParaRPr lang="en-US" sz="1200" dirty="0">
                <a:solidFill>
                  <a:srgbClr val="000000"/>
                </a:solidFill>
                <a:latin typeface="Canva Sans"/>
              </a:endParaRPr>
            </a:p>
          </p:txBody>
        </p:sp>
      </p:grpSp>
      <p:grpSp>
        <p:nvGrpSpPr>
          <p:cNvPr id="38" name="Group 38"/>
          <p:cNvGrpSpPr/>
          <p:nvPr/>
        </p:nvGrpSpPr>
        <p:grpSpPr>
          <a:xfrm>
            <a:off x="1512129" y="4421990"/>
            <a:ext cx="1522348" cy="1575872"/>
            <a:chOff x="-143118" y="-7240"/>
            <a:chExt cx="812800" cy="841375"/>
          </a:xfrm>
        </p:grpSpPr>
        <p:sp>
          <p:nvSpPr>
            <p:cNvPr id="39" name="Freeform 39"/>
            <p:cNvSpPr/>
            <p:nvPr/>
          </p:nvSpPr>
          <p:spPr>
            <a:xfrm>
              <a:off x="0" y="0"/>
              <a:ext cx="262365" cy="267335"/>
            </a:xfrm>
            <a:custGeom>
              <a:avLst/>
              <a:gdLst/>
              <a:ahLst/>
              <a:cxnLst/>
              <a:rect l="l" t="t" r="r" b="b"/>
              <a:pathLst>
                <a:path w="262365" h="267335">
                  <a:moveTo>
                    <a:pt x="131182" y="0"/>
                  </a:moveTo>
                  <a:lnTo>
                    <a:pt x="131182" y="0"/>
                  </a:lnTo>
                  <a:cubicBezTo>
                    <a:pt x="165974" y="0"/>
                    <a:pt x="199341" y="13821"/>
                    <a:pt x="223942" y="38422"/>
                  </a:cubicBezTo>
                  <a:cubicBezTo>
                    <a:pt x="248544" y="63024"/>
                    <a:pt x="262365" y="96391"/>
                    <a:pt x="262365" y="131182"/>
                  </a:cubicBezTo>
                  <a:lnTo>
                    <a:pt x="262365" y="136153"/>
                  </a:lnTo>
                  <a:cubicBezTo>
                    <a:pt x="262365" y="208603"/>
                    <a:pt x="203632" y="267335"/>
                    <a:pt x="131182" y="267335"/>
                  </a:cubicBezTo>
                  <a:lnTo>
                    <a:pt x="131182" y="267335"/>
                  </a:lnTo>
                  <a:cubicBezTo>
                    <a:pt x="58732" y="267335"/>
                    <a:pt x="0" y="208603"/>
                    <a:pt x="0" y="136153"/>
                  </a:cubicBezTo>
                  <a:lnTo>
                    <a:pt x="0" y="131182"/>
                  </a:lnTo>
                  <a:cubicBezTo>
                    <a:pt x="0" y="58732"/>
                    <a:pt x="58732" y="0"/>
                    <a:pt x="131182" y="0"/>
                  </a:cubicBezTo>
                  <a:close/>
                </a:path>
              </a:pathLst>
            </a:custGeom>
            <a:solidFill>
              <a:srgbClr val="FFC101"/>
            </a:solidFill>
          </p:spPr>
        </p:sp>
        <p:sp>
          <p:nvSpPr>
            <p:cNvPr id="40" name="TextBox 40"/>
            <p:cNvSpPr txBox="1"/>
            <p:nvPr/>
          </p:nvSpPr>
          <p:spPr>
            <a:xfrm>
              <a:off x="-143118" y="-7240"/>
              <a:ext cx="812800" cy="841375"/>
            </a:xfrm>
            <a:prstGeom prst="rect">
              <a:avLst/>
            </a:prstGeom>
          </p:spPr>
          <p:txBody>
            <a:bodyPr lIns="33867" tIns="33867" rIns="33867" bIns="33867" rtlCol="0" anchor="ctr"/>
            <a:lstStyle/>
            <a:p>
              <a:pPr algn="ctr" defTabSz="609630">
                <a:lnSpc>
                  <a:spcPts val="1680"/>
                </a:lnSpc>
              </a:pPr>
              <a:r>
                <a:rPr lang="en-US" sz="1200" dirty="0" err="1">
                  <a:solidFill>
                    <a:srgbClr val="000000"/>
                  </a:solidFill>
                  <a:latin typeface="Canva Sans"/>
                </a:rPr>
                <a:t>IeM</a:t>
              </a:r>
              <a:r>
                <a:rPr lang="en-US" sz="1200" dirty="0">
                  <a:solidFill>
                    <a:srgbClr val="000000"/>
                  </a:solidFill>
                  <a:latin typeface="Canva Sans"/>
                </a:rPr>
                <a:t> IC</a:t>
              </a:r>
            </a:p>
          </p:txBody>
        </p:sp>
      </p:grpSp>
      <p:grpSp>
        <p:nvGrpSpPr>
          <p:cNvPr id="41" name="Group 41"/>
          <p:cNvGrpSpPr/>
          <p:nvPr/>
        </p:nvGrpSpPr>
        <p:grpSpPr>
          <a:xfrm>
            <a:off x="9055028" y="2069849"/>
            <a:ext cx="1940562" cy="676692"/>
            <a:chOff x="0" y="0"/>
            <a:chExt cx="766642" cy="267335"/>
          </a:xfrm>
        </p:grpSpPr>
        <p:sp>
          <p:nvSpPr>
            <p:cNvPr id="42" name="Freeform 42"/>
            <p:cNvSpPr/>
            <p:nvPr/>
          </p:nvSpPr>
          <p:spPr>
            <a:xfrm>
              <a:off x="0" y="0"/>
              <a:ext cx="766642" cy="267335"/>
            </a:xfrm>
            <a:custGeom>
              <a:avLst/>
              <a:gdLst/>
              <a:ahLst/>
              <a:cxnLst/>
              <a:rect l="l" t="t" r="r" b="b"/>
              <a:pathLst>
                <a:path w="766642" h="267335">
                  <a:moveTo>
                    <a:pt x="133668" y="0"/>
                  </a:moveTo>
                  <a:lnTo>
                    <a:pt x="632974" y="0"/>
                  </a:lnTo>
                  <a:cubicBezTo>
                    <a:pt x="706797" y="0"/>
                    <a:pt x="766642" y="59845"/>
                    <a:pt x="766642" y="133668"/>
                  </a:cubicBezTo>
                  <a:lnTo>
                    <a:pt x="766642" y="133668"/>
                  </a:lnTo>
                  <a:cubicBezTo>
                    <a:pt x="766642" y="169118"/>
                    <a:pt x="752559" y="203117"/>
                    <a:pt x="727491" y="228185"/>
                  </a:cubicBezTo>
                  <a:cubicBezTo>
                    <a:pt x="702424" y="253252"/>
                    <a:pt x="668425" y="267335"/>
                    <a:pt x="632974" y="267335"/>
                  </a:cubicBezTo>
                  <a:lnTo>
                    <a:pt x="133668" y="267335"/>
                  </a:lnTo>
                  <a:cubicBezTo>
                    <a:pt x="59845" y="267335"/>
                    <a:pt x="0" y="207490"/>
                    <a:pt x="0" y="133668"/>
                  </a:cubicBezTo>
                  <a:lnTo>
                    <a:pt x="0" y="133668"/>
                  </a:lnTo>
                  <a:cubicBezTo>
                    <a:pt x="0" y="59845"/>
                    <a:pt x="59845" y="0"/>
                    <a:pt x="133668" y="0"/>
                  </a:cubicBezTo>
                  <a:close/>
                </a:path>
              </a:pathLst>
            </a:custGeom>
            <a:solidFill>
              <a:srgbClr val="FFC101"/>
            </a:solidFill>
          </p:spPr>
        </p:sp>
        <p:sp>
          <p:nvSpPr>
            <p:cNvPr id="43" name="TextBox 43"/>
            <p:cNvSpPr txBox="1"/>
            <p:nvPr/>
          </p:nvSpPr>
          <p:spPr>
            <a:xfrm>
              <a:off x="0" y="-38100"/>
              <a:ext cx="812800" cy="850900"/>
            </a:xfrm>
            <a:prstGeom prst="rect">
              <a:avLst/>
            </a:prstGeom>
          </p:spPr>
          <p:txBody>
            <a:bodyPr lIns="33867" tIns="33867" rIns="33867" bIns="33867" rtlCol="0" anchor="ctr"/>
            <a:lstStyle/>
            <a:p>
              <a:pPr algn="ctr" defTabSz="609630">
                <a:lnSpc>
                  <a:spcPts val="2240"/>
                </a:lnSpc>
              </a:pPr>
              <a:r>
                <a:rPr lang="en-US" sz="1600">
                  <a:solidFill>
                    <a:srgbClr val="000000"/>
                  </a:solidFill>
                  <a:latin typeface="Canva Sans"/>
                </a:rPr>
                <a:t>MK Digitālā komiteja</a:t>
              </a:r>
            </a:p>
          </p:txBody>
        </p:sp>
      </p:grpSp>
      <p:grpSp>
        <p:nvGrpSpPr>
          <p:cNvPr id="44" name="Group 44"/>
          <p:cNvGrpSpPr/>
          <p:nvPr/>
        </p:nvGrpSpPr>
        <p:grpSpPr>
          <a:xfrm>
            <a:off x="9055028" y="2837279"/>
            <a:ext cx="1940562" cy="676692"/>
            <a:chOff x="0" y="0"/>
            <a:chExt cx="766642" cy="267335"/>
          </a:xfrm>
        </p:grpSpPr>
        <p:sp>
          <p:nvSpPr>
            <p:cNvPr id="45" name="Freeform 45"/>
            <p:cNvSpPr/>
            <p:nvPr/>
          </p:nvSpPr>
          <p:spPr>
            <a:xfrm>
              <a:off x="0" y="0"/>
              <a:ext cx="766642" cy="267335"/>
            </a:xfrm>
            <a:custGeom>
              <a:avLst/>
              <a:gdLst/>
              <a:ahLst/>
              <a:cxnLst/>
              <a:rect l="l" t="t" r="r" b="b"/>
              <a:pathLst>
                <a:path w="766642" h="267335">
                  <a:moveTo>
                    <a:pt x="133668" y="0"/>
                  </a:moveTo>
                  <a:lnTo>
                    <a:pt x="632974" y="0"/>
                  </a:lnTo>
                  <a:cubicBezTo>
                    <a:pt x="706797" y="0"/>
                    <a:pt x="766642" y="59845"/>
                    <a:pt x="766642" y="133668"/>
                  </a:cubicBezTo>
                  <a:lnTo>
                    <a:pt x="766642" y="133668"/>
                  </a:lnTo>
                  <a:cubicBezTo>
                    <a:pt x="766642" y="169118"/>
                    <a:pt x="752559" y="203117"/>
                    <a:pt x="727491" y="228185"/>
                  </a:cubicBezTo>
                  <a:cubicBezTo>
                    <a:pt x="702424" y="253252"/>
                    <a:pt x="668425" y="267335"/>
                    <a:pt x="632974" y="267335"/>
                  </a:cubicBezTo>
                  <a:lnTo>
                    <a:pt x="133668" y="267335"/>
                  </a:lnTo>
                  <a:cubicBezTo>
                    <a:pt x="59845" y="267335"/>
                    <a:pt x="0" y="207490"/>
                    <a:pt x="0" y="133668"/>
                  </a:cubicBezTo>
                  <a:lnTo>
                    <a:pt x="0" y="133668"/>
                  </a:lnTo>
                  <a:cubicBezTo>
                    <a:pt x="0" y="59845"/>
                    <a:pt x="59845" y="0"/>
                    <a:pt x="133668" y="0"/>
                  </a:cubicBezTo>
                  <a:close/>
                </a:path>
              </a:pathLst>
            </a:custGeom>
            <a:solidFill>
              <a:srgbClr val="FFC101"/>
            </a:solidFill>
          </p:spPr>
        </p:sp>
        <p:sp>
          <p:nvSpPr>
            <p:cNvPr id="46" name="TextBox 46"/>
            <p:cNvSpPr txBox="1"/>
            <p:nvPr/>
          </p:nvSpPr>
          <p:spPr>
            <a:xfrm>
              <a:off x="0" y="-38100"/>
              <a:ext cx="812800" cy="850900"/>
            </a:xfrm>
            <a:prstGeom prst="rect">
              <a:avLst/>
            </a:prstGeom>
          </p:spPr>
          <p:txBody>
            <a:bodyPr lIns="33867" tIns="33867" rIns="33867" bIns="33867" rtlCol="0" anchor="ctr"/>
            <a:lstStyle/>
            <a:p>
              <a:pPr algn="ctr" defTabSz="609630">
                <a:lnSpc>
                  <a:spcPts val="2240"/>
                </a:lnSpc>
              </a:pPr>
              <a:r>
                <a:rPr lang="en-US" sz="1600">
                  <a:solidFill>
                    <a:srgbClr val="000000"/>
                  </a:solidFill>
                  <a:latin typeface="Canva Sans"/>
                </a:rPr>
                <a:t>IKT nozare </a:t>
              </a:r>
            </a:p>
          </p:txBody>
        </p:sp>
      </p:grpSp>
      <p:sp>
        <p:nvSpPr>
          <p:cNvPr id="47" name="TextBox 47"/>
          <p:cNvSpPr txBox="1"/>
          <p:nvPr/>
        </p:nvSpPr>
        <p:spPr>
          <a:xfrm>
            <a:off x="687965" y="1805682"/>
            <a:ext cx="2685256" cy="204158"/>
          </a:xfrm>
          <a:prstGeom prst="rect">
            <a:avLst/>
          </a:prstGeom>
        </p:spPr>
        <p:txBody>
          <a:bodyPr lIns="0" tIns="0" rIns="0" bIns="0" rtlCol="0" anchor="t">
            <a:spAutoFit/>
          </a:bodyPr>
          <a:lstStyle/>
          <a:p>
            <a:pPr algn="ctr" defTabSz="609630">
              <a:lnSpc>
                <a:spcPts val="1680"/>
              </a:lnSpc>
            </a:pPr>
            <a:r>
              <a:rPr lang="en-US" sz="1200">
                <a:solidFill>
                  <a:srgbClr val="FFC101"/>
                </a:solidFill>
                <a:latin typeface="Arimo 1"/>
              </a:rPr>
              <a:t>Horizontāla Dtigitālās jomas pārvaldība </a:t>
            </a:r>
          </a:p>
        </p:txBody>
      </p:sp>
      <p:sp>
        <p:nvSpPr>
          <p:cNvPr id="48" name="AutoShape 48"/>
          <p:cNvSpPr/>
          <p:nvPr/>
        </p:nvSpPr>
        <p:spPr>
          <a:xfrm>
            <a:off x="3139381" y="2773779"/>
            <a:ext cx="1150544" cy="0"/>
          </a:xfrm>
          <a:prstGeom prst="line">
            <a:avLst/>
          </a:prstGeom>
          <a:ln w="76200" cap="flat">
            <a:solidFill>
              <a:srgbClr val="FFC101"/>
            </a:solidFill>
            <a:prstDash val="solid"/>
            <a:headEnd type="arrow" w="med" len="sm"/>
            <a:tailEnd type="arrow" w="med" len="sm"/>
          </a:ln>
        </p:spPr>
      </p:sp>
      <p:sp>
        <p:nvSpPr>
          <p:cNvPr id="49" name="AutoShape 49"/>
          <p:cNvSpPr/>
          <p:nvPr/>
        </p:nvSpPr>
        <p:spPr>
          <a:xfrm rot="-4185">
            <a:off x="7545458" y="2747460"/>
            <a:ext cx="1509571" cy="0"/>
          </a:xfrm>
          <a:prstGeom prst="line">
            <a:avLst/>
          </a:prstGeom>
          <a:ln w="76200" cap="flat">
            <a:solidFill>
              <a:srgbClr val="FFC101"/>
            </a:solidFill>
            <a:prstDash val="solid"/>
            <a:headEnd type="arrow" w="med" len="sm"/>
            <a:tailEnd type="arrow" w="med" len="sm"/>
          </a:ln>
        </p:spPr>
      </p:sp>
      <p:sp>
        <p:nvSpPr>
          <p:cNvPr id="50" name="AutoShape 50"/>
          <p:cNvSpPr/>
          <p:nvPr/>
        </p:nvSpPr>
        <p:spPr>
          <a:xfrm rot="5369904">
            <a:off x="5763508" y="4209659"/>
            <a:ext cx="362337" cy="0"/>
          </a:xfrm>
          <a:prstGeom prst="line">
            <a:avLst/>
          </a:prstGeom>
          <a:ln w="76200" cap="flat">
            <a:solidFill>
              <a:srgbClr val="FFC101"/>
            </a:solidFill>
            <a:prstDash val="solid"/>
            <a:headEnd type="none" w="sm" len="sm"/>
            <a:tailEnd type="arrow" w="med"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78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568274" y="3548593"/>
            <a:ext cx="5171865" cy="517186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5172A5"/>
            </a:solidFill>
          </p:spPr>
        </p:sp>
      </p:grpSp>
      <p:grpSp>
        <p:nvGrpSpPr>
          <p:cNvPr id="4" name="Group 4"/>
          <p:cNvGrpSpPr>
            <a:grpSpLocks noChangeAspect="1"/>
          </p:cNvGrpSpPr>
          <p:nvPr/>
        </p:nvGrpSpPr>
        <p:grpSpPr>
          <a:xfrm>
            <a:off x="3921801" y="3902120"/>
            <a:ext cx="4464811" cy="4464811"/>
            <a:chOff x="0" y="0"/>
            <a:chExt cx="495300" cy="495300"/>
          </a:xfrm>
        </p:grpSpPr>
        <p:sp>
          <p:nvSpPr>
            <p:cNvPr id="5" name="Freeform 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C101"/>
            </a:solidFill>
          </p:spPr>
        </p:sp>
        <p:sp>
          <p:nvSpPr>
            <p:cNvPr id="6" name="Freeform 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003787"/>
            </a:solidFill>
          </p:spPr>
        </p:sp>
      </p:grpSp>
      <p:grpSp>
        <p:nvGrpSpPr>
          <p:cNvPr id="7" name="Group 7"/>
          <p:cNvGrpSpPr/>
          <p:nvPr/>
        </p:nvGrpSpPr>
        <p:grpSpPr>
          <a:xfrm>
            <a:off x="1489580" y="6134525"/>
            <a:ext cx="9571783" cy="525431"/>
            <a:chOff x="0" y="0"/>
            <a:chExt cx="4639733" cy="254692"/>
          </a:xfrm>
        </p:grpSpPr>
        <p:sp>
          <p:nvSpPr>
            <p:cNvPr id="8" name="Freeform 8"/>
            <p:cNvSpPr/>
            <p:nvPr/>
          </p:nvSpPr>
          <p:spPr>
            <a:xfrm>
              <a:off x="0" y="0"/>
              <a:ext cx="4639733" cy="254692"/>
            </a:xfrm>
            <a:custGeom>
              <a:avLst/>
              <a:gdLst/>
              <a:ahLst/>
              <a:cxnLst/>
              <a:rect l="l" t="t" r="r" b="b"/>
              <a:pathLst>
                <a:path w="4639733" h="254692">
                  <a:moveTo>
                    <a:pt x="0" y="0"/>
                  </a:moveTo>
                  <a:lnTo>
                    <a:pt x="4639733" y="0"/>
                  </a:lnTo>
                  <a:lnTo>
                    <a:pt x="4639733" y="254692"/>
                  </a:lnTo>
                  <a:lnTo>
                    <a:pt x="0" y="254692"/>
                  </a:lnTo>
                  <a:close/>
                </a:path>
              </a:pathLst>
            </a:custGeom>
            <a:solidFill>
              <a:srgbClr val="FFC101"/>
            </a:solidFill>
          </p:spPr>
        </p:sp>
      </p:grpSp>
      <p:grpSp>
        <p:nvGrpSpPr>
          <p:cNvPr id="9" name="Group 9"/>
          <p:cNvGrpSpPr/>
          <p:nvPr/>
        </p:nvGrpSpPr>
        <p:grpSpPr>
          <a:xfrm>
            <a:off x="1489580" y="6326978"/>
            <a:ext cx="9571783" cy="525431"/>
            <a:chOff x="0" y="0"/>
            <a:chExt cx="4639733" cy="254692"/>
          </a:xfrm>
        </p:grpSpPr>
        <p:sp>
          <p:nvSpPr>
            <p:cNvPr id="10" name="Freeform 10"/>
            <p:cNvSpPr/>
            <p:nvPr/>
          </p:nvSpPr>
          <p:spPr>
            <a:xfrm>
              <a:off x="0" y="0"/>
              <a:ext cx="4639733" cy="254692"/>
            </a:xfrm>
            <a:custGeom>
              <a:avLst/>
              <a:gdLst/>
              <a:ahLst/>
              <a:cxnLst/>
              <a:rect l="l" t="t" r="r" b="b"/>
              <a:pathLst>
                <a:path w="4639733" h="254692">
                  <a:moveTo>
                    <a:pt x="0" y="0"/>
                  </a:moveTo>
                  <a:lnTo>
                    <a:pt x="4639733" y="0"/>
                  </a:lnTo>
                  <a:lnTo>
                    <a:pt x="4639733" y="254692"/>
                  </a:lnTo>
                  <a:lnTo>
                    <a:pt x="0" y="254692"/>
                  </a:lnTo>
                  <a:close/>
                </a:path>
              </a:pathLst>
            </a:custGeom>
            <a:solidFill>
              <a:srgbClr val="2E4DA2"/>
            </a:solidFill>
          </p:spPr>
        </p:sp>
      </p:grpSp>
      <p:grpSp>
        <p:nvGrpSpPr>
          <p:cNvPr id="11" name="Group 11"/>
          <p:cNvGrpSpPr/>
          <p:nvPr/>
        </p:nvGrpSpPr>
        <p:grpSpPr>
          <a:xfrm>
            <a:off x="3505885" y="4797622"/>
            <a:ext cx="626834" cy="62683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72A5"/>
            </a:solidFill>
          </p:spPr>
        </p:sp>
      </p:grpSp>
      <p:grpSp>
        <p:nvGrpSpPr>
          <p:cNvPr id="13" name="Group 13"/>
          <p:cNvGrpSpPr/>
          <p:nvPr/>
        </p:nvGrpSpPr>
        <p:grpSpPr>
          <a:xfrm>
            <a:off x="8193456" y="4797622"/>
            <a:ext cx="626834" cy="62683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72A5"/>
            </a:solidFill>
          </p:spPr>
        </p:sp>
      </p:grpSp>
      <p:grpSp>
        <p:nvGrpSpPr>
          <p:cNvPr id="15" name="Group 15"/>
          <p:cNvGrpSpPr/>
          <p:nvPr/>
        </p:nvGrpSpPr>
        <p:grpSpPr>
          <a:xfrm>
            <a:off x="4846112" y="3455061"/>
            <a:ext cx="626834" cy="62683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72A5"/>
            </a:solidFill>
          </p:spPr>
        </p:sp>
      </p:grpSp>
      <p:grpSp>
        <p:nvGrpSpPr>
          <p:cNvPr id="17" name="Group 17"/>
          <p:cNvGrpSpPr/>
          <p:nvPr/>
        </p:nvGrpSpPr>
        <p:grpSpPr>
          <a:xfrm>
            <a:off x="6790644" y="3455061"/>
            <a:ext cx="626834" cy="62683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72A5"/>
            </a:solidFill>
          </p:spPr>
        </p:sp>
      </p:grpSp>
      <p:grpSp>
        <p:nvGrpSpPr>
          <p:cNvPr id="19" name="Group 19"/>
          <p:cNvGrpSpPr/>
          <p:nvPr/>
        </p:nvGrpSpPr>
        <p:grpSpPr>
          <a:xfrm>
            <a:off x="1130637" y="16986"/>
            <a:ext cx="717884" cy="1444670"/>
            <a:chOff x="0" y="0"/>
            <a:chExt cx="347980" cy="700275"/>
          </a:xfrm>
        </p:grpSpPr>
        <p:sp>
          <p:nvSpPr>
            <p:cNvPr id="20" name="Freeform 20"/>
            <p:cNvSpPr/>
            <p:nvPr/>
          </p:nvSpPr>
          <p:spPr>
            <a:xfrm>
              <a:off x="0" y="0"/>
              <a:ext cx="347980" cy="700275"/>
            </a:xfrm>
            <a:custGeom>
              <a:avLst/>
              <a:gdLst/>
              <a:ahLst/>
              <a:cxnLst/>
              <a:rect l="l" t="t" r="r" b="b"/>
              <a:pathLst>
                <a:path w="347980" h="700275">
                  <a:moveTo>
                    <a:pt x="0" y="0"/>
                  </a:moveTo>
                  <a:lnTo>
                    <a:pt x="347980" y="0"/>
                  </a:lnTo>
                  <a:lnTo>
                    <a:pt x="347980" y="700275"/>
                  </a:lnTo>
                  <a:lnTo>
                    <a:pt x="0" y="700275"/>
                  </a:lnTo>
                  <a:close/>
                </a:path>
              </a:pathLst>
            </a:custGeom>
            <a:solidFill>
              <a:srgbClr val="FFC101"/>
            </a:solidFill>
          </p:spPr>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3092" y="3547509"/>
            <a:ext cx="441939" cy="441939"/>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38559" y="3547509"/>
            <a:ext cx="441939" cy="441939"/>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38559" y="3547509"/>
            <a:ext cx="441939" cy="44193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85903" y="4890070"/>
            <a:ext cx="441939" cy="441939"/>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98333" y="4890070"/>
            <a:ext cx="441939" cy="441939"/>
          </a:xfrm>
          <a:prstGeom prst="rect">
            <a:avLst/>
          </a:prstGeom>
        </p:spPr>
      </p:pic>
      <p:sp>
        <p:nvSpPr>
          <p:cNvPr id="26" name="TextBox 26"/>
          <p:cNvSpPr txBox="1"/>
          <p:nvPr/>
        </p:nvSpPr>
        <p:spPr>
          <a:xfrm>
            <a:off x="7905432" y="2502278"/>
            <a:ext cx="2405763" cy="640175"/>
          </a:xfrm>
          <a:prstGeom prst="rect">
            <a:avLst/>
          </a:prstGeom>
        </p:spPr>
        <p:txBody>
          <a:bodyPr lIns="0" tIns="0" rIns="0" bIns="0" rtlCol="0" anchor="t">
            <a:spAutoFit/>
          </a:bodyPr>
          <a:lstStyle/>
          <a:p>
            <a:pPr defTabSz="609630">
              <a:lnSpc>
                <a:spcPts val="1680"/>
              </a:lnSpc>
            </a:pPr>
            <a:r>
              <a:rPr lang="en-US" sz="1200">
                <a:solidFill>
                  <a:srgbClr val="FFFFFF"/>
                </a:solidFill>
                <a:latin typeface="Myriad Pro 2"/>
              </a:rPr>
              <a:t>Sabiedrības vērtībā balstīta valsts digitālo risinājumu portfeļa pārvaldība un investīcijas</a:t>
            </a:r>
          </a:p>
        </p:txBody>
      </p:sp>
      <p:sp>
        <p:nvSpPr>
          <p:cNvPr id="27" name="TextBox 27"/>
          <p:cNvSpPr txBox="1"/>
          <p:nvPr/>
        </p:nvSpPr>
        <p:spPr>
          <a:xfrm>
            <a:off x="8916599" y="4551604"/>
            <a:ext cx="2589601" cy="858184"/>
          </a:xfrm>
          <a:prstGeom prst="rect">
            <a:avLst/>
          </a:prstGeom>
        </p:spPr>
        <p:txBody>
          <a:bodyPr lIns="0" tIns="0" rIns="0" bIns="0" rtlCol="0" anchor="t">
            <a:spAutoFit/>
          </a:bodyPr>
          <a:lstStyle/>
          <a:p>
            <a:pPr defTabSz="609630">
              <a:lnSpc>
                <a:spcPts val="1680"/>
              </a:lnSpc>
            </a:pPr>
            <a:r>
              <a:rPr lang="en-US" sz="1200">
                <a:solidFill>
                  <a:srgbClr val="FFFFFF"/>
                </a:solidFill>
                <a:latin typeface="Myriad Pro 2"/>
              </a:rPr>
              <a:t>Latvijas digitālo pakalpojumu ekosistēma kā smilškaste jaunu un inovatīvu risinājumu aprobācijai, tālākam eksportam </a:t>
            </a:r>
          </a:p>
        </p:txBody>
      </p:sp>
      <p:sp>
        <p:nvSpPr>
          <p:cNvPr id="28" name="TextBox 28"/>
          <p:cNvSpPr txBox="1"/>
          <p:nvPr/>
        </p:nvSpPr>
        <p:spPr>
          <a:xfrm>
            <a:off x="2700117" y="2502278"/>
            <a:ext cx="2486127" cy="640175"/>
          </a:xfrm>
          <a:prstGeom prst="rect">
            <a:avLst/>
          </a:prstGeom>
        </p:spPr>
        <p:txBody>
          <a:bodyPr lIns="0" tIns="0" rIns="0" bIns="0" rtlCol="0" anchor="t">
            <a:spAutoFit/>
          </a:bodyPr>
          <a:lstStyle/>
          <a:p>
            <a:pPr defTabSz="609630">
              <a:lnSpc>
                <a:spcPts val="1680"/>
              </a:lnSpc>
            </a:pPr>
            <a:r>
              <a:rPr lang="en-US" sz="1200">
                <a:solidFill>
                  <a:srgbClr val="FFFFFF"/>
                </a:solidFill>
                <a:latin typeface="Myriad Pro 2"/>
              </a:rPr>
              <a:t>Reāllaika datos balstīta valsts ekonomikas, reģionālās politikas un pakalpojumu plānošana</a:t>
            </a:r>
          </a:p>
        </p:txBody>
      </p:sp>
      <p:sp>
        <p:nvSpPr>
          <p:cNvPr id="29" name="TextBox 29"/>
          <p:cNvSpPr txBox="1"/>
          <p:nvPr/>
        </p:nvSpPr>
        <p:spPr>
          <a:xfrm>
            <a:off x="687096" y="4468513"/>
            <a:ext cx="2458135" cy="858184"/>
          </a:xfrm>
          <a:prstGeom prst="rect">
            <a:avLst/>
          </a:prstGeom>
        </p:spPr>
        <p:txBody>
          <a:bodyPr lIns="0" tIns="0" rIns="0" bIns="0" rtlCol="0" anchor="t">
            <a:spAutoFit/>
          </a:bodyPr>
          <a:lstStyle/>
          <a:p>
            <a:pPr defTabSz="609630">
              <a:lnSpc>
                <a:spcPts val="1680"/>
              </a:lnSpc>
            </a:pPr>
            <a:r>
              <a:rPr lang="en-US" sz="1200">
                <a:solidFill>
                  <a:srgbClr val="FFFFFF"/>
                </a:solidFill>
                <a:latin typeface="Myriad Pro 2"/>
              </a:rPr>
              <a:t>Personalizēta valsts pakalpojumu piedāvāšana iedzīvotājiem, ar vienotu datu apmaiņu un sabiedrības "digitālo dvīni"</a:t>
            </a:r>
          </a:p>
        </p:txBody>
      </p:sp>
      <p:sp>
        <p:nvSpPr>
          <p:cNvPr id="30" name="TextBox 30"/>
          <p:cNvSpPr txBox="1"/>
          <p:nvPr/>
        </p:nvSpPr>
        <p:spPr>
          <a:xfrm>
            <a:off x="2700117" y="122051"/>
            <a:ext cx="6791767" cy="541110"/>
          </a:xfrm>
          <a:prstGeom prst="rect">
            <a:avLst/>
          </a:prstGeom>
        </p:spPr>
        <p:txBody>
          <a:bodyPr lIns="0" tIns="0" rIns="0" bIns="0" rtlCol="0" anchor="t">
            <a:spAutoFit/>
          </a:bodyPr>
          <a:lstStyle/>
          <a:p>
            <a:pPr algn="ctr" defTabSz="609630">
              <a:lnSpc>
                <a:spcPts val="4477"/>
              </a:lnSpc>
            </a:pPr>
            <a:r>
              <a:rPr lang="en-US" sz="3198">
                <a:solidFill>
                  <a:srgbClr val="FFFFFF"/>
                </a:solidFill>
                <a:latin typeface="Myriad Pro 1"/>
              </a:rPr>
              <a:t>VARAM digitālā misija</a:t>
            </a:r>
          </a:p>
        </p:txBody>
      </p:sp>
      <p:sp>
        <p:nvSpPr>
          <p:cNvPr id="31" name="TextBox 31"/>
          <p:cNvSpPr txBox="1"/>
          <p:nvPr/>
        </p:nvSpPr>
        <p:spPr>
          <a:xfrm>
            <a:off x="3638221" y="873647"/>
            <a:ext cx="4915559" cy="547842"/>
          </a:xfrm>
          <a:prstGeom prst="rect">
            <a:avLst/>
          </a:prstGeom>
        </p:spPr>
        <p:txBody>
          <a:bodyPr lIns="0" tIns="0" rIns="0" bIns="0" rtlCol="0" anchor="t">
            <a:spAutoFit/>
          </a:bodyPr>
          <a:lstStyle/>
          <a:p>
            <a:pPr algn="ctr" defTabSz="609630">
              <a:lnSpc>
                <a:spcPts val="2239"/>
              </a:lnSpc>
            </a:pPr>
            <a:r>
              <a:rPr lang="en-US" sz="1600">
                <a:solidFill>
                  <a:srgbClr val="FFC101"/>
                </a:solidFill>
                <a:latin typeface="Myriad Pro 2"/>
              </a:rPr>
              <a:t>Būtiskākie valsts pakalpojumi iedzīvotājiem pieejami jebkurā vietā un laikā, digitālas pašapkalpošanās veidā</a:t>
            </a:r>
          </a:p>
        </p:txBody>
      </p:sp>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0113" y="4797622"/>
            <a:ext cx="1231774" cy="1211758"/>
          </a:xfrm>
          <a:prstGeom prst="rect">
            <a:avLst/>
          </a:prstGeom>
        </p:spPr>
      </p:pic>
      <p:sp>
        <p:nvSpPr>
          <p:cNvPr id="33" name="TextBox 33"/>
          <p:cNvSpPr txBox="1"/>
          <p:nvPr/>
        </p:nvSpPr>
        <p:spPr>
          <a:xfrm>
            <a:off x="2700117" y="6247079"/>
            <a:ext cx="6791767" cy="541110"/>
          </a:xfrm>
          <a:prstGeom prst="rect">
            <a:avLst/>
          </a:prstGeom>
        </p:spPr>
        <p:txBody>
          <a:bodyPr lIns="0" tIns="0" rIns="0" bIns="0" rtlCol="0" anchor="t">
            <a:spAutoFit/>
          </a:bodyPr>
          <a:lstStyle/>
          <a:p>
            <a:pPr algn="ctr" defTabSz="609630">
              <a:lnSpc>
                <a:spcPts val="4477"/>
              </a:lnSpc>
            </a:pPr>
            <a:r>
              <a:rPr lang="en-US" sz="3198">
                <a:solidFill>
                  <a:srgbClr val="FFFFFF"/>
                </a:solidFill>
                <a:latin typeface="Myriad Pro 1"/>
              </a:rPr>
              <a:t>Prioritārie virzieni </a:t>
            </a:r>
          </a:p>
        </p:txBody>
      </p:sp>
      <p:sp>
        <p:nvSpPr>
          <p:cNvPr id="34" name="TextBox 34"/>
          <p:cNvSpPr txBox="1"/>
          <p:nvPr/>
        </p:nvSpPr>
        <p:spPr>
          <a:xfrm>
            <a:off x="687096" y="4096458"/>
            <a:ext cx="1557118" cy="258276"/>
          </a:xfrm>
          <a:prstGeom prst="rect">
            <a:avLst/>
          </a:prstGeom>
        </p:spPr>
        <p:txBody>
          <a:bodyPr wrap="square" lIns="0" tIns="0" rIns="0" bIns="0" rtlCol="0" anchor="t">
            <a:spAutoFit/>
          </a:bodyPr>
          <a:lstStyle/>
          <a:p>
            <a:pPr defTabSz="609630">
              <a:lnSpc>
                <a:spcPts val="2239"/>
              </a:lnSpc>
            </a:pPr>
            <a:r>
              <a:rPr lang="en-US" sz="1600" dirty="0">
                <a:solidFill>
                  <a:srgbClr val="FFC101"/>
                </a:solidFill>
                <a:latin typeface="Myriad Pro 2"/>
              </a:rPr>
              <a:t>SABIEDRĪBA</a:t>
            </a:r>
          </a:p>
        </p:txBody>
      </p:sp>
      <p:sp>
        <p:nvSpPr>
          <p:cNvPr id="35" name="TextBox 35"/>
          <p:cNvSpPr txBox="1"/>
          <p:nvPr/>
        </p:nvSpPr>
        <p:spPr>
          <a:xfrm>
            <a:off x="7905432" y="2196515"/>
            <a:ext cx="1432602" cy="265714"/>
          </a:xfrm>
          <a:prstGeom prst="rect">
            <a:avLst/>
          </a:prstGeom>
        </p:spPr>
        <p:txBody>
          <a:bodyPr wrap="square" lIns="0" tIns="0" rIns="0" bIns="0" rtlCol="0" anchor="t">
            <a:spAutoFit/>
          </a:bodyPr>
          <a:lstStyle/>
          <a:p>
            <a:pPr defTabSz="609630">
              <a:lnSpc>
                <a:spcPts val="2239"/>
              </a:lnSpc>
            </a:pPr>
            <a:r>
              <a:rPr lang="en-US" sz="1600" dirty="0">
                <a:solidFill>
                  <a:srgbClr val="FFC101"/>
                </a:solidFill>
                <a:latin typeface="Myriad Pro 2"/>
              </a:rPr>
              <a:t>EFEKTIVITĀTE</a:t>
            </a:r>
          </a:p>
        </p:txBody>
      </p:sp>
      <p:sp>
        <p:nvSpPr>
          <p:cNvPr id="36" name="TextBox 36"/>
          <p:cNvSpPr txBox="1"/>
          <p:nvPr/>
        </p:nvSpPr>
        <p:spPr>
          <a:xfrm>
            <a:off x="8916599" y="4194829"/>
            <a:ext cx="1294801" cy="265714"/>
          </a:xfrm>
          <a:prstGeom prst="rect">
            <a:avLst/>
          </a:prstGeom>
        </p:spPr>
        <p:txBody>
          <a:bodyPr lIns="0" tIns="0" rIns="0" bIns="0" rtlCol="0" anchor="t">
            <a:spAutoFit/>
          </a:bodyPr>
          <a:lstStyle/>
          <a:p>
            <a:pPr defTabSz="609630">
              <a:lnSpc>
                <a:spcPts val="2239"/>
              </a:lnSpc>
            </a:pPr>
            <a:r>
              <a:rPr lang="en-US" sz="1600">
                <a:solidFill>
                  <a:srgbClr val="FFC101"/>
                </a:solidFill>
                <a:latin typeface="Myriad Pro 2"/>
              </a:rPr>
              <a:t>EKONOMIKA</a:t>
            </a:r>
          </a:p>
        </p:txBody>
      </p:sp>
      <p:sp>
        <p:nvSpPr>
          <p:cNvPr id="37" name="TextBox 37"/>
          <p:cNvSpPr txBox="1"/>
          <p:nvPr/>
        </p:nvSpPr>
        <p:spPr>
          <a:xfrm>
            <a:off x="2700117" y="2196515"/>
            <a:ext cx="1432602" cy="265714"/>
          </a:xfrm>
          <a:prstGeom prst="rect">
            <a:avLst/>
          </a:prstGeom>
        </p:spPr>
        <p:txBody>
          <a:bodyPr lIns="0" tIns="0" rIns="0" bIns="0" rtlCol="0" anchor="t">
            <a:spAutoFit/>
          </a:bodyPr>
          <a:lstStyle/>
          <a:p>
            <a:pPr defTabSz="609630">
              <a:lnSpc>
                <a:spcPts val="2239"/>
              </a:lnSpc>
            </a:pPr>
            <a:r>
              <a:rPr lang="en-US" sz="1600">
                <a:solidFill>
                  <a:srgbClr val="FFC101"/>
                </a:solidFill>
                <a:latin typeface="Myriad Pro 2"/>
              </a:rPr>
              <a:t>PLĀNOŠANA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grpSp>
        <p:nvGrpSpPr>
          <p:cNvPr id="3" name="Group 3"/>
          <p:cNvGrpSpPr/>
          <p:nvPr/>
        </p:nvGrpSpPr>
        <p:grpSpPr>
          <a:xfrm>
            <a:off x="-227653" y="-372307"/>
            <a:ext cx="2057402" cy="7409735"/>
            <a:chOff x="0" y="-76200"/>
            <a:chExt cx="812800" cy="2927303"/>
          </a:xfrm>
        </p:grpSpPr>
        <p:sp>
          <p:nvSpPr>
            <p:cNvPr id="4" name="Freeform 4"/>
            <p:cNvSpPr/>
            <p:nvPr/>
          </p:nvSpPr>
          <p:spPr>
            <a:xfrm>
              <a:off x="0" y="0"/>
              <a:ext cx="449041" cy="2851103"/>
            </a:xfrm>
            <a:custGeom>
              <a:avLst/>
              <a:gdLst/>
              <a:ahLst/>
              <a:cxnLst/>
              <a:rect l="l" t="t" r="r" b="b"/>
              <a:pathLst>
                <a:path w="449041" h="2851103">
                  <a:moveTo>
                    <a:pt x="0" y="0"/>
                  </a:moveTo>
                  <a:lnTo>
                    <a:pt x="449041" y="0"/>
                  </a:lnTo>
                  <a:lnTo>
                    <a:pt x="449041" y="2851103"/>
                  </a:lnTo>
                  <a:lnTo>
                    <a:pt x="0" y="2851103"/>
                  </a:lnTo>
                  <a:close/>
                </a:path>
              </a:pathLst>
            </a:custGeom>
            <a:solidFill>
              <a:srgbClr val="003787"/>
            </a:solidFill>
          </p:spPr>
        </p:sp>
        <p:sp>
          <p:nvSpPr>
            <p:cNvPr id="5" name="TextBox 5"/>
            <p:cNvSpPr txBox="1"/>
            <p:nvPr/>
          </p:nvSpPr>
          <p:spPr>
            <a:xfrm>
              <a:off x="0" y="-76200"/>
              <a:ext cx="812800" cy="8890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685800" y="492919"/>
            <a:ext cx="4151013" cy="2250279"/>
            <a:chOff x="0" y="-385762"/>
            <a:chExt cx="8302011" cy="4500560"/>
          </a:xfrm>
        </p:grpSpPr>
        <p:grpSp>
          <p:nvGrpSpPr>
            <p:cNvPr id="7" name="Group 7"/>
            <p:cNvGrpSpPr/>
            <p:nvPr/>
          </p:nvGrpSpPr>
          <p:grpSpPr>
            <a:xfrm>
              <a:off x="0" y="-385762"/>
              <a:ext cx="4114800" cy="4500560"/>
              <a:chOff x="0" y="-76200"/>
              <a:chExt cx="812800" cy="889000"/>
            </a:xfrm>
          </p:grpSpPr>
          <p:sp>
            <p:nvSpPr>
              <p:cNvPr id="8" name="Freeform 8"/>
              <p:cNvSpPr/>
              <p:nvPr/>
            </p:nvSpPr>
            <p:spPr>
              <a:xfrm>
                <a:off x="0" y="0"/>
                <a:ext cx="106081" cy="562504"/>
              </a:xfrm>
              <a:custGeom>
                <a:avLst/>
                <a:gdLst/>
                <a:ahLst/>
                <a:cxnLst/>
                <a:rect l="l" t="t" r="r" b="b"/>
                <a:pathLst>
                  <a:path w="106081" h="562504">
                    <a:moveTo>
                      <a:pt x="0" y="0"/>
                    </a:moveTo>
                    <a:lnTo>
                      <a:pt x="106081" y="0"/>
                    </a:lnTo>
                    <a:lnTo>
                      <a:pt x="106081" y="562504"/>
                    </a:lnTo>
                    <a:lnTo>
                      <a:pt x="0" y="562504"/>
                    </a:lnTo>
                    <a:close/>
                  </a:path>
                </a:pathLst>
              </a:custGeom>
              <a:solidFill>
                <a:srgbClr val="FFC101"/>
              </a:solidFill>
            </p:spPr>
          </p:sp>
          <p:sp>
            <p:nvSpPr>
              <p:cNvPr id="9" name="TextBox 9"/>
              <p:cNvSpPr txBox="1"/>
              <p:nvPr/>
            </p:nvSpPr>
            <p:spPr>
              <a:xfrm>
                <a:off x="0" y="-76200"/>
                <a:ext cx="812800" cy="8890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TextBox 10"/>
            <p:cNvSpPr txBox="1"/>
            <p:nvPr/>
          </p:nvSpPr>
          <p:spPr>
            <a:xfrm>
              <a:off x="997160" y="155910"/>
              <a:ext cx="7304851" cy="1810241"/>
            </a:xfrm>
            <a:prstGeom prst="rect">
              <a:avLst/>
            </a:prstGeom>
          </p:spPr>
          <p:txBody>
            <a:bodyPr lIns="0" tIns="0" rIns="0" bIns="0" rtlCol="0" anchor="t">
              <a:spAutoFit/>
            </a:bodyPr>
            <a:lstStyle/>
            <a:p>
              <a:pPr defTabSz="609630">
                <a:lnSpc>
                  <a:spcPts val="3534"/>
                </a:lnSpc>
              </a:pPr>
              <a:r>
                <a:rPr lang="en-US" sz="3534">
                  <a:solidFill>
                    <a:srgbClr val="FFFFFF"/>
                  </a:solidFill>
                  <a:latin typeface="Myriad Pro 1"/>
                </a:rPr>
                <a:t>Sākam ar domāšanas maiņu</a:t>
              </a:r>
            </a:p>
          </p:txBody>
        </p:sp>
      </p:grpSp>
      <p:sp>
        <p:nvSpPr>
          <p:cNvPr id="11" name="TextBox 11"/>
          <p:cNvSpPr txBox="1"/>
          <p:nvPr/>
        </p:nvSpPr>
        <p:spPr>
          <a:xfrm>
            <a:off x="1131547" y="2416840"/>
            <a:ext cx="9928907" cy="1154162"/>
          </a:xfrm>
          <a:prstGeom prst="rect">
            <a:avLst/>
          </a:prstGeom>
        </p:spPr>
        <p:txBody>
          <a:bodyPr lIns="0" tIns="0" rIns="0" bIns="0" rtlCol="0" anchor="t">
            <a:spAutoFit/>
          </a:bodyPr>
          <a:lstStyle/>
          <a:p>
            <a:pPr defTabSz="609630">
              <a:lnSpc>
                <a:spcPts val="3040"/>
              </a:lnSpc>
            </a:pPr>
            <a:r>
              <a:rPr lang="en-US" sz="2533">
                <a:solidFill>
                  <a:srgbClr val="FFFFFF"/>
                </a:solidFill>
                <a:latin typeface="Open Sans Bold"/>
              </a:rPr>
              <a:t>No decentralizētas digitalizācijas</a:t>
            </a:r>
            <a:r>
              <a:rPr lang="en-US" sz="2533">
                <a:solidFill>
                  <a:srgbClr val="FFC101"/>
                </a:solidFill>
                <a:latin typeface="Open Sans Bold"/>
              </a:rPr>
              <a:t> </a:t>
            </a:r>
          </a:p>
          <a:p>
            <a:pPr defTabSz="609630">
              <a:lnSpc>
                <a:spcPts val="3040"/>
              </a:lnSpc>
            </a:pPr>
            <a:r>
              <a:rPr lang="en-US" sz="2533">
                <a:solidFill>
                  <a:srgbClr val="FFC101"/>
                </a:solidFill>
                <a:latin typeface="Open Sans Bold"/>
              </a:rPr>
              <a:t>Uz stratēģiski pārvaldītu valsts digitālo transformāciju</a:t>
            </a:r>
          </a:p>
          <a:p>
            <a:pPr defTabSz="609630">
              <a:lnSpc>
                <a:spcPts val="3040"/>
              </a:lnSpc>
              <a:spcBef>
                <a:spcPct val="0"/>
              </a:spcBef>
            </a:pPr>
            <a:r>
              <a:rPr lang="en-US" sz="2533">
                <a:solidFill>
                  <a:srgbClr val="FFC101"/>
                </a:solidFill>
                <a:latin typeface="Open Sans Bold"/>
              </a:rPr>
              <a:t>Un ekonomikas iespējošanu</a:t>
            </a:r>
          </a:p>
        </p:txBody>
      </p:sp>
      <p:sp>
        <p:nvSpPr>
          <p:cNvPr id="12" name="TextBox 12"/>
          <p:cNvSpPr txBox="1"/>
          <p:nvPr/>
        </p:nvSpPr>
        <p:spPr>
          <a:xfrm>
            <a:off x="966968" y="4087770"/>
            <a:ext cx="9599749" cy="1898853"/>
          </a:xfrm>
          <a:prstGeom prst="rect">
            <a:avLst/>
          </a:prstGeom>
        </p:spPr>
        <p:txBody>
          <a:bodyPr lIns="0" tIns="0" rIns="0" bIns="0" rtlCol="0" anchor="t">
            <a:spAutoFit/>
          </a:bodyPr>
          <a:lstStyle/>
          <a:p>
            <a:pPr marL="361838" lvl="1" indent="-180919" algn="just" defTabSz="609630">
              <a:lnSpc>
                <a:spcPts val="2513"/>
              </a:lnSpc>
              <a:buFont typeface="Arial"/>
              <a:buChar char="•"/>
            </a:pPr>
            <a:r>
              <a:rPr lang="en-US" sz="1675">
                <a:solidFill>
                  <a:srgbClr val="FFFFFF"/>
                </a:solidFill>
                <a:latin typeface="Open Sans"/>
              </a:rPr>
              <a:t>Fundamentālu procesu un pakalpojumu pārskatīšana, integrēšana un automatizācija, pilnvērtīgi izmantojot mūsdienu tehnoloģiju iespējas, </a:t>
            </a:r>
          </a:p>
          <a:p>
            <a:pPr marL="361838" lvl="1" indent="-180919" algn="just" defTabSz="609630">
              <a:lnSpc>
                <a:spcPts val="2513"/>
              </a:lnSpc>
              <a:buFont typeface="Arial"/>
              <a:buChar char="•"/>
            </a:pPr>
            <a:r>
              <a:rPr lang="en-US" sz="1675">
                <a:solidFill>
                  <a:srgbClr val="FFFFFF"/>
                </a:solidFill>
                <a:latin typeface="Open Sans"/>
              </a:rPr>
              <a:t>Lai samazinātu iedzīvotāju saskarsmes laiku ar valsts iestādēm saņemot sev nepieciešamos pakalpojumus</a:t>
            </a:r>
          </a:p>
          <a:p>
            <a:pPr marL="361838" lvl="1" indent="-180919" algn="just" defTabSz="609630">
              <a:lnSpc>
                <a:spcPts val="2513"/>
              </a:lnSpc>
              <a:buFont typeface="Arial"/>
              <a:buChar char="•"/>
            </a:pPr>
            <a:r>
              <a:rPr lang="en-US" sz="1675">
                <a:solidFill>
                  <a:srgbClr val="FFFFFF"/>
                </a:solidFill>
                <a:latin typeface="Open Sans"/>
              </a:rPr>
              <a:t>Vienlaikus samazinot kopējo valsts pārvaldes aparātu, kas veic administratīvas funkcijas </a:t>
            </a:r>
          </a:p>
          <a:p>
            <a:pPr marL="361838" lvl="1" indent="-180919" algn="just" defTabSz="609630">
              <a:lnSpc>
                <a:spcPts val="2513"/>
              </a:lnSpc>
              <a:buFont typeface="Arial"/>
              <a:buChar char="•"/>
            </a:pPr>
            <a:r>
              <a:rPr lang="en-US" sz="1675">
                <a:solidFill>
                  <a:srgbClr val="FFFFFF"/>
                </a:solidFill>
                <a:latin typeface="Open Sans"/>
              </a:rPr>
              <a:t>Radot jaunus un inovatīvus digitālos risinājumus ar augstu eksporta potenciālu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787"/>
        </a:solidFill>
        <a:effectLst/>
      </p:bgPr>
    </p:bg>
    <p:spTree>
      <p:nvGrpSpPr>
        <p:cNvPr id="1" name=""/>
        <p:cNvGrpSpPr/>
        <p:nvPr/>
      </p:nvGrpSpPr>
      <p:grpSpPr>
        <a:xfrm>
          <a:off x="0" y="0"/>
          <a:ext cx="0" cy="0"/>
          <a:chOff x="0" y="0"/>
          <a:chExt cx="0" cy="0"/>
        </a:xfrm>
      </p:grpSpPr>
      <p:grpSp>
        <p:nvGrpSpPr>
          <p:cNvPr id="2" name="Group 2"/>
          <p:cNvGrpSpPr/>
          <p:nvPr/>
        </p:nvGrpSpPr>
        <p:grpSpPr>
          <a:xfrm>
            <a:off x="1131547" y="2183571"/>
            <a:ext cx="2258699" cy="2906567"/>
            <a:chOff x="0" y="0"/>
            <a:chExt cx="3133810" cy="4032689"/>
          </a:xfrm>
        </p:grpSpPr>
        <p:sp>
          <p:nvSpPr>
            <p:cNvPr id="3" name="Freeform 3"/>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C101"/>
            </a:solidFill>
          </p:spPr>
        </p:sp>
      </p:grpSp>
      <p:grpSp>
        <p:nvGrpSpPr>
          <p:cNvPr id="4" name="Group 4"/>
          <p:cNvGrpSpPr/>
          <p:nvPr/>
        </p:nvGrpSpPr>
        <p:grpSpPr>
          <a:xfrm>
            <a:off x="6245019" y="2183571"/>
            <a:ext cx="2258699" cy="2906567"/>
            <a:chOff x="0" y="0"/>
            <a:chExt cx="3133810" cy="4032689"/>
          </a:xfrm>
        </p:grpSpPr>
        <p:sp>
          <p:nvSpPr>
            <p:cNvPr id="5" name="Freeform 5"/>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grpSp>
        <p:nvGrpSpPr>
          <p:cNvPr id="6" name="Group 6"/>
          <p:cNvGrpSpPr/>
          <p:nvPr/>
        </p:nvGrpSpPr>
        <p:grpSpPr>
          <a:xfrm>
            <a:off x="8801755" y="2183571"/>
            <a:ext cx="2258699" cy="2906567"/>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grpSp>
        <p:nvGrpSpPr>
          <p:cNvPr id="8" name="Group 8"/>
          <p:cNvGrpSpPr/>
          <p:nvPr/>
        </p:nvGrpSpPr>
        <p:grpSpPr>
          <a:xfrm>
            <a:off x="3688283" y="2183571"/>
            <a:ext cx="2258699" cy="2906567"/>
            <a:chOff x="0" y="0"/>
            <a:chExt cx="3133810" cy="4032689"/>
          </a:xfrm>
        </p:grpSpPr>
        <p:sp>
          <p:nvSpPr>
            <p:cNvPr id="9" name="Freeform 9"/>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sp>
        <p:nvSpPr>
          <p:cNvPr id="10" name="TextBox 10"/>
          <p:cNvSpPr txBox="1"/>
          <p:nvPr/>
        </p:nvSpPr>
        <p:spPr>
          <a:xfrm>
            <a:off x="1131547" y="685800"/>
            <a:ext cx="9928907" cy="384721"/>
          </a:xfrm>
          <a:prstGeom prst="rect">
            <a:avLst/>
          </a:prstGeom>
        </p:spPr>
        <p:txBody>
          <a:bodyPr lIns="0" tIns="0" rIns="0" bIns="0" rtlCol="0" anchor="t">
            <a:spAutoFit/>
          </a:bodyPr>
          <a:lstStyle/>
          <a:p>
            <a:pPr defTabSz="609630">
              <a:lnSpc>
                <a:spcPts val="3040"/>
              </a:lnSpc>
              <a:spcBef>
                <a:spcPct val="0"/>
              </a:spcBef>
            </a:pPr>
            <a:r>
              <a:rPr lang="en-US" sz="2533">
                <a:solidFill>
                  <a:srgbClr val="FFC101"/>
                </a:solidFill>
                <a:latin typeface="Open Sans Bold"/>
              </a:rPr>
              <a:t>Rīcības mērķa sasniegšanai 1/2 </a:t>
            </a:r>
          </a:p>
        </p:txBody>
      </p:sp>
      <p:sp>
        <p:nvSpPr>
          <p:cNvPr id="11" name="TextBox 11"/>
          <p:cNvSpPr txBox="1"/>
          <p:nvPr/>
        </p:nvSpPr>
        <p:spPr>
          <a:xfrm>
            <a:off x="1363880" y="2921102"/>
            <a:ext cx="1810053" cy="1629870"/>
          </a:xfrm>
          <a:prstGeom prst="rect">
            <a:avLst/>
          </a:prstGeom>
        </p:spPr>
        <p:txBody>
          <a:bodyPr lIns="0" tIns="0" rIns="0" bIns="0" rtlCol="0" anchor="t">
            <a:spAutoFit/>
          </a:bodyPr>
          <a:lstStyle/>
          <a:p>
            <a:pPr defTabSz="609630">
              <a:lnSpc>
                <a:spcPts val="1559"/>
              </a:lnSpc>
            </a:pPr>
            <a:r>
              <a:rPr lang="en-US" sz="1199">
                <a:solidFill>
                  <a:srgbClr val="000000"/>
                </a:solidFill>
                <a:latin typeface="Open Sans Bold"/>
              </a:rPr>
              <a:t>Valsts IKT pārvaldības reforma</a:t>
            </a:r>
          </a:p>
          <a:p>
            <a:pPr defTabSz="609630">
              <a:lnSpc>
                <a:spcPts val="1559"/>
              </a:lnSpc>
            </a:pPr>
            <a:endParaRPr lang="en-US" sz="1199">
              <a:solidFill>
                <a:srgbClr val="000000"/>
              </a:solidFill>
              <a:latin typeface="Open Sans Bold"/>
            </a:endParaRPr>
          </a:p>
          <a:p>
            <a:pPr defTabSz="609630">
              <a:lnSpc>
                <a:spcPts val="1559"/>
              </a:lnSpc>
              <a:spcBef>
                <a:spcPct val="0"/>
              </a:spcBef>
            </a:pPr>
            <a:r>
              <a:rPr lang="en-US" sz="1199">
                <a:solidFill>
                  <a:srgbClr val="000000"/>
                </a:solidFill>
                <a:latin typeface="Open Sans"/>
              </a:rPr>
              <a:t>Spēcīgs valsts digitālās kompetences centrs, kas ietver stratēģisko vadību (CIO) un arī realizāciju (CTO).</a:t>
            </a:r>
          </a:p>
        </p:txBody>
      </p:sp>
      <p:sp>
        <p:nvSpPr>
          <p:cNvPr id="12" name="TextBox 12"/>
          <p:cNvSpPr txBox="1"/>
          <p:nvPr/>
        </p:nvSpPr>
        <p:spPr>
          <a:xfrm>
            <a:off x="1347360" y="2339099"/>
            <a:ext cx="487833" cy="446725"/>
          </a:xfrm>
          <a:prstGeom prst="rect">
            <a:avLst/>
          </a:prstGeom>
        </p:spPr>
        <p:txBody>
          <a:bodyPr lIns="0" tIns="0" rIns="0" bIns="0" rtlCol="0" anchor="t">
            <a:spAutoFit/>
          </a:bodyPr>
          <a:lstStyle/>
          <a:p>
            <a:pPr marL="0" lvl="1" defTabSz="609630">
              <a:lnSpc>
                <a:spcPts val="3768"/>
              </a:lnSpc>
              <a:spcBef>
                <a:spcPct val="0"/>
              </a:spcBef>
            </a:pPr>
            <a:r>
              <a:rPr lang="en-US" sz="2400">
                <a:solidFill>
                  <a:srgbClr val="000000"/>
                </a:solidFill>
                <a:latin typeface="Open Sans Bold"/>
              </a:rPr>
              <a:t>01</a:t>
            </a:r>
          </a:p>
        </p:txBody>
      </p:sp>
      <p:sp>
        <p:nvSpPr>
          <p:cNvPr id="13" name="TextBox 13"/>
          <p:cNvSpPr txBox="1"/>
          <p:nvPr/>
        </p:nvSpPr>
        <p:spPr>
          <a:xfrm>
            <a:off x="6469342" y="2920507"/>
            <a:ext cx="1810053" cy="1836015"/>
          </a:xfrm>
          <a:prstGeom prst="rect">
            <a:avLst/>
          </a:prstGeom>
        </p:spPr>
        <p:txBody>
          <a:bodyPr lIns="0" tIns="0" rIns="0" bIns="0" rtlCol="0" anchor="t">
            <a:spAutoFit/>
          </a:bodyPr>
          <a:lstStyle/>
          <a:p>
            <a:pPr defTabSz="609630">
              <a:lnSpc>
                <a:spcPts val="1560"/>
              </a:lnSpc>
            </a:pPr>
            <a:r>
              <a:rPr lang="en-US" sz="1200">
                <a:solidFill>
                  <a:srgbClr val="000000"/>
                </a:solidFill>
                <a:latin typeface="Open Sans Bold"/>
              </a:rPr>
              <a:t>Datos balstīta pārvalde</a:t>
            </a:r>
          </a:p>
          <a:p>
            <a:pPr defTabSz="609630">
              <a:lnSpc>
                <a:spcPts val="1560"/>
              </a:lnSpc>
            </a:pPr>
            <a:endParaRPr lang="en-US" sz="1200">
              <a:solidFill>
                <a:srgbClr val="000000"/>
              </a:solidFill>
              <a:latin typeface="Open Sans Bold"/>
            </a:endParaRPr>
          </a:p>
          <a:p>
            <a:pPr defTabSz="609630">
              <a:lnSpc>
                <a:spcPts val="1560"/>
              </a:lnSpc>
            </a:pPr>
            <a:r>
              <a:rPr lang="en-US" sz="1200">
                <a:solidFill>
                  <a:srgbClr val="000000"/>
                </a:solidFill>
                <a:latin typeface="Open Sans Bold"/>
              </a:rPr>
              <a:t> </a:t>
            </a:r>
            <a:r>
              <a:rPr lang="en-US" sz="1200">
                <a:solidFill>
                  <a:srgbClr val="000000"/>
                </a:solidFill>
                <a:latin typeface="Open Sans"/>
              </a:rPr>
              <a:t>Valsts sistēmu datu universāla savietojamība un agregācija, sabiedrības un indivīda digitālā dvīņa ieviešana (VARAM, VDA, EM)</a:t>
            </a:r>
            <a:r>
              <a:rPr lang="en-US" sz="1200">
                <a:solidFill>
                  <a:srgbClr val="000000"/>
                </a:solidFill>
                <a:latin typeface="Open Sans Bold"/>
              </a:rPr>
              <a:t> </a:t>
            </a:r>
          </a:p>
          <a:p>
            <a:pPr defTabSz="609630">
              <a:lnSpc>
                <a:spcPts val="1560"/>
              </a:lnSpc>
              <a:spcBef>
                <a:spcPct val="0"/>
              </a:spcBef>
            </a:pPr>
            <a:endParaRPr lang="en-US" sz="1200">
              <a:solidFill>
                <a:srgbClr val="000000"/>
              </a:solidFill>
              <a:latin typeface="Open Sans Bold"/>
            </a:endParaRPr>
          </a:p>
        </p:txBody>
      </p:sp>
      <p:sp>
        <p:nvSpPr>
          <p:cNvPr id="14" name="TextBox 14"/>
          <p:cNvSpPr txBox="1"/>
          <p:nvPr/>
        </p:nvSpPr>
        <p:spPr>
          <a:xfrm>
            <a:off x="6460832" y="2339099"/>
            <a:ext cx="487833" cy="446725"/>
          </a:xfrm>
          <a:prstGeom prst="rect">
            <a:avLst/>
          </a:prstGeom>
        </p:spPr>
        <p:txBody>
          <a:bodyPr lIns="0" tIns="0" rIns="0" bIns="0" rtlCol="0" anchor="t">
            <a:spAutoFit/>
          </a:bodyPr>
          <a:lstStyle/>
          <a:p>
            <a:pPr marL="0" lvl="1" defTabSz="609630">
              <a:lnSpc>
                <a:spcPts val="3768"/>
              </a:lnSpc>
              <a:spcBef>
                <a:spcPct val="0"/>
              </a:spcBef>
            </a:pPr>
            <a:r>
              <a:rPr lang="en-US" sz="2400">
                <a:solidFill>
                  <a:srgbClr val="000000"/>
                </a:solidFill>
                <a:latin typeface="Open Sans Bold"/>
              </a:rPr>
              <a:t>03</a:t>
            </a:r>
          </a:p>
        </p:txBody>
      </p:sp>
      <p:sp>
        <p:nvSpPr>
          <p:cNvPr id="15" name="TextBox 15"/>
          <p:cNvSpPr txBox="1"/>
          <p:nvPr/>
        </p:nvSpPr>
        <p:spPr>
          <a:xfrm>
            <a:off x="9024418" y="2926857"/>
            <a:ext cx="1810053" cy="1835118"/>
          </a:xfrm>
          <a:prstGeom prst="rect">
            <a:avLst/>
          </a:prstGeom>
        </p:spPr>
        <p:txBody>
          <a:bodyPr lIns="0" tIns="0" rIns="0" bIns="0" rtlCol="0" anchor="t">
            <a:spAutoFit/>
          </a:bodyPr>
          <a:lstStyle/>
          <a:p>
            <a:pPr defTabSz="609630">
              <a:lnSpc>
                <a:spcPts val="1560"/>
              </a:lnSpc>
            </a:pPr>
            <a:r>
              <a:rPr lang="en-US" sz="1200">
                <a:solidFill>
                  <a:srgbClr val="000000"/>
                </a:solidFill>
                <a:latin typeface="Open Sans Bold"/>
              </a:rPr>
              <a:t>Valsts pakalpojumu pārvaldības reforma</a:t>
            </a:r>
          </a:p>
          <a:p>
            <a:pPr defTabSz="609630">
              <a:lnSpc>
                <a:spcPts val="1560"/>
              </a:lnSpc>
            </a:pPr>
            <a:endParaRPr lang="en-US" sz="1200">
              <a:solidFill>
                <a:srgbClr val="000000"/>
              </a:solidFill>
              <a:latin typeface="Open Sans Bold"/>
            </a:endParaRPr>
          </a:p>
          <a:p>
            <a:pPr defTabSz="609630">
              <a:lnSpc>
                <a:spcPts val="1560"/>
              </a:lnSpc>
              <a:spcBef>
                <a:spcPct val="0"/>
              </a:spcBef>
            </a:pPr>
            <a:r>
              <a:rPr lang="en-US" sz="1200">
                <a:solidFill>
                  <a:srgbClr val="000000"/>
                </a:solidFill>
                <a:latin typeface="Open Sans"/>
              </a:rPr>
              <a:t>Skaidra atbildība valsts pārvaldē par procesu un pakalpojumu dizainu un uzlabošanu iedzīvotāju ertībām. (VK, TM, VARAM, nozaru ministrijas)</a:t>
            </a:r>
          </a:p>
        </p:txBody>
      </p:sp>
      <p:sp>
        <p:nvSpPr>
          <p:cNvPr id="16" name="TextBox 16"/>
          <p:cNvSpPr txBox="1"/>
          <p:nvPr/>
        </p:nvSpPr>
        <p:spPr>
          <a:xfrm>
            <a:off x="9089455" y="2339099"/>
            <a:ext cx="487833" cy="446725"/>
          </a:xfrm>
          <a:prstGeom prst="rect">
            <a:avLst/>
          </a:prstGeom>
        </p:spPr>
        <p:txBody>
          <a:bodyPr lIns="0" tIns="0" rIns="0" bIns="0" rtlCol="0" anchor="t">
            <a:spAutoFit/>
          </a:bodyPr>
          <a:lstStyle/>
          <a:p>
            <a:pPr marL="0" lvl="1" defTabSz="609630">
              <a:lnSpc>
                <a:spcPts val="3768"/>
              </a:lnSpc>
              <a:spcBef>
                <a:spcPct val="0"/>
              </a:spcBef>
            </a:pPr>
            <a:r>
              <a:rPr lang="en-US" sz="2400">
                <a:solidFill>
                  <a:srgbClr val="000000"/>
                </a:solidFill>
                <a:latin typeface="Open Sans Bold"/>
              </a:rPr>
              <a:t>04</a:t>
            </a:r>
          </a:p>
        </p:txBody>
      </p:sp>
      <p:sp>
        <p:nvSpPr>
          <p:cNvPr id="17" name="TextBox 17"/>
          <p:cNvSpPr txBox="1"/>
          <p:nvPr/>
        </p:nvSpPr>
        <p:spPr>
          <a:xfrm>
            <a:off x="3904096" y="2920800"/>
            <a:ext cx="1810053" cy="2040302"/>
          </a:xfrm>
          <a:prstGeom prst="rect">
            <a:avLst/>
          </a:prstGeom>
        </p:spPr>
        <p:txBody>
          <a:bodyPr lIns="0" tIns="0" rIns="0" bIns="0" rtlCol="0" anchor="t">
            <a:spAutoFit/>
          </a:bodyPr>
          <a:lstStyle/>
          <a:p>
            <a:pPr defTabSz="609630">
              <a:lnSpc>
                <a:spcPts val="1560"/>
              </a:lnSpc>
            </a:pPr>
            <a:endParaRPr lang="lv-LV" sz="1200">
              <a:solidFill>
                <a:prstClr val="black"/>
              </a:solidFill>
              <a:latin typeface="Calibri"/>
            </a:endParaRPr>
          </a:p>
          <a:p>
            <a:pPr defTabSz="609630">
              <a:lnSpc>
                <a:spcPts val="1560"/>
              </a:lnSpc>
            </a:pPr>
            <a:r>
              <a:rPr lang="en-US" sz="1200">
                <a:solidFill>
                  <a:srgbClr val="000000"/>
                </a:solidFill>
                <a:latin typeface="Open Sans Bold"/>
              </a:rPr>
              <a:t>Iniciatīvu portfeļa izveidošana</a:t>
            </a:r>
          </a:p>
          <a:p>
            <a:pPr defTabSz="609630">
              <a:lnSpc>
                <a:spcPts val="1560"/>
              </a:lnSpc>
            </a:pPr>
            <a:endParaRPr lang="en-US" sz="1200">
              <a:solidFill>
                <a:srgbClr val="000000"/>
              </a:solidFill>
              <a:latin typeface="Open Sans Bold"/>
            </a:endParaRPr>
          </a:p>
          <a:p>
            <a:pPr defTabSz="609630">
              <a:lnSpc>
                <a:spcPts val="1560"/>
              </a:lnSpc>
              <a:spcBef>
                <a:spcPct val="0"/>
              </a:spcBef>
            </a:pPr>
            <a:r>
              <a:rPr lang="en-US" sz="1200">
                <a:solidFill>
                  <a:srgbClr val="000000"/>
                </a:solidFill>
                <a:latin typeface="Open Sans"/>
              </a:rPr>
              <a:t>Vienota, stratēģiska, mērāmos sabiedrības ieguvumos balstīta lielo iniciatīvu plānošana un prioritātes (CIO, MK Digitālā komiteja)</a:t>
            </a:r>
          </a:p>
        </p:txBody>
      </p:sp>
      <p:sp>
        <p:nvSpPr>
          <p:cNvPr id="18" name="TextBox 18"/>
          <p:cNvSpPr txBox="1"/>
          <p:nvPr/>
        </p:nvSpPr>
        <p:spPr>
          <a:xfrm>
            <a:off x="3904096" y="2339099"/>
            <a:ext cx="487833" cy="446725"/>
          </a:xfrm>
          <a:prstGeom prst="rect">
            <a:avLst/>
          </a:prstGeom>
        </p:spPr>
        <p:txBody>
          <a:bodyPr lIns="0" tIns="0" rIns="0" bIns="0" rtlCol="0" anchor="t">
            <a:spAutoFit/>
          </a:bodyPr>
          <a:lstStyle/>
          <a:p>
            <a:pPr marL="0" lvl="1" defTabSz="609630">
              <a:lnSpc>
                <a:spcPts val="3768"/>
              </a:lnSpc>
              <a:spcBef>
                <a:spcPct val="0"/>
              </a:spcBef>
            </a:pPr>
            <a:r>
              <a:rPr lang="en-US" sz="2400">
                <a:solidFill>
                  <a:srgbClr val="000000"/>
                </a:solidFill>
                <a:latin typeface="Open Sans Bold"/>
              </a:rPr>
              <a:t>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787"/>
        </a:solidFill>
        <a:effectLst/>
      </p:bgPr>
    </p:bg>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BAC41A8C-39A6-DE37-B93A-512385635FD2}"/>
              </a:ext>
            </a:extLst>
          </p:cNvPr>
          <p:cNvGrpSpPr/>
          <p:nvPr/>
        </p:nvGrpSpPr>
        <p:grpSpPr>
          <a:xfrm>
            <a:off x="1131547" y="2183571"/>
            <a:ext cx="2258699" cy="2906567"/>
            <a:chOff x="0" y="0"/>
            <a:chExt cx="3133810" cy="4032689"/>
          </a:xfrm>
        </p:grpSpPr>
        <p:sp>
          <p:nvSpPr>
            <p:cNvPr id="20" name="Freeform 3">
              <a:extLst>
                <a:ext uri="{FF2B5EF4-FFF2-40B4-BE49-F238E27FC236}">
                  <a16:creationId xmlns:a16="http://schemas.microsoft.com/office/drawing/2014/main" id="{881177EC-879B-4B36-04D3-BBD09B63930B}"/>
                </a:ext>
              </a:extLst>
            </p:cNvPr>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C101"/>
            </a:solidFill>
          </p:spPr>
        </p:sp>
      </p:grpSp>
      <p:grpSp>
        <p:nvGrpSpPr>
          <p:cNvPr id="21" name="Group 4">
            <a:extLst>
              <a:ext uri="{FF2B5EF4-FFF2-40B4-BE49-F238E27FC236}">
                <a16:creationId xmlns:a16="http://schemas.microsoft.com/office/drawing/2014/main" id="{99D73921-D6CF-32C6-60A5-9B903513E899}"/>
              </a:ext>
            </a:extLst>
          </p:cNvPr>
          <p:cNvGrpSpPr/>
          <p:nvPr/>
        </p:nvGrpSpPr>
        <p:grpSpPr>
          <a:xfrm>
            <a:off x="6245019" y="2183571"/>
            <a:ext cx="2258699" cy="2906567"/>
            <a:chOff x="0" y="0"/>
            <a:chExt cx="3133810" cy="4032689"/>
          </a:xfrm>
        </p:grpSpPr>
        <p:sp>
          <p:nvSpPr>
            <p:cNvPr id="22" name="Freeform 5">
              <a:extLst>
                <a:ext uri="{FF2B5EF4-FFF2-40B4-BE49-F238E27FC236}">
                  <a16:creationId xmlns:a16="http://schemas.microsoft.com/office/drawing/2014/main" id="{DE3509B3-E2FC-6F9B-16E5-73FC876BDE92}"/>
                </a:ext>
              </a:extLst>
            </p:cNvPr>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grpSp>
        <p:nvGrpSpPr>
          <p:cNvPr id="23" name="Group 6">
            <a:extLst>
              <a:ext uri="{FF2B5EF4-FFF2-40B4-BE49-F238E27FC236}">
                <a16:creationId xmlns:a16="http://schemas.microsoft.com/office/drawing/2014/main" id="{8B125534-3672-789D-26B9-83CE7E2A0CBF}"/>
              </a:ext>
            </a:extLst>
          </p:cNvPr>
          <p:cNvGrpSpPr/>
          <p:nvPr/>
        </p:nvGrpSpPr>
        <p:grpSpPr>
          <a:xfrm>
            <a:off x="8801755" y="2183571"/>
            <a:ext cx="2258699" cy="2906567"/>
            <a:chOff x="0" y="0"/>
            <a:chExt cx="3133810" cy="4032689"/>
          </a:xfrm>
        </p:grpSpPr>
        <p:sp>
          <p:nvSpPr>
            <p:cNvPr id="24" name="Freeform 7">
              <a:extLst>
                <a:ext uri="{FF2B5EF4-FFF2-40B4-BE49-F238E27FC236}">
                  <a16:creationId xmlns:a16="http://schemas.microsoft.com/office/drawing/2014/main" id="{38F0C97E-5806-667E-4344-6435659BDFB7}"/>
                </a:ext>
              </a:extLst>
            </p:cNvPr>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grpSp>
        <p:nvGrpSpPr>
          <p:cNvPr id="25" name="Group 8">
            <a:extLst>
              <a:ext uri="{FF2B5EF4-FFF2-40B4-BE49-F238E27FC236}">
                <a16:creationId xmlns:a16="http://schemas.microsoft.com/office/drawing/2014/main" id="{20BA8692-B3DC-5E6D-8FAC-81D4B71DEB01}"/>
              </a:ext>
            </a:extLst>
          </p:cNvPr>
          <p:cNvGrpSpPr/>
          <p:nvPr/>
        </p:nvGrpSpPr>
        <p:grpSpPr>
          <a:xfrm>
            <a:off x="3688283" y="2183571"/>
            <a:ext cx="2258699" cy="2906567"/>
            <a:chOff x="0" y="0"/>
            <a:chExt cx="3133810" cy="4032689"/>
          </a:xfrm>
        </p:grpSpPr>
        <p:sp>
          <p:nvSpPr>
            <p:cNvPr id="26" name="Freeform 9">
              <a:extLst>
                <a:ext uri="{FF2B5EF4-FFF2-40B4-BE49-F238E27FC236}">
                  <a16:creationId xmlns:a16="http://schemas.microsoft.com/office/drawing/2014/main" id="{FBC2F153-009D-DEB0-0584-4A6718692D53}"/>
                </a:ext>
              </a:extLst>
            </p:cNvPr>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6C6C6"/>
            </a:solidFill>
          </p:spPr>
        </p:sp>
      </p:grpSp>
      <p:sp>
        <p:nvSpPr>
          <p:cNvPr id="27" name="TextBox 10">
            <a:extLst>
              <a:ext uri="{FF2B5EF4-FFF2-40B4-BE49-F238E27FC236}">
                <a16:creationId xmlns:a16="http://schemas.microsoft.com/office/drawing/2014/main" id="{B78010C6-3F7C-E919-C09F-1AAF194F55E8}"/>
              </a:ext>
            </a:extLst>
          </p:cNvPr>
          <p:cNvSpPr txBox="1"/>
          <p:nvPr/>
        </p:nvSpPr>
        <p:spPr>
          <a:xfrm>
            <a:off x="1363880" y="2929077"/>
            <a:ext cx="1810053" cy="1219501"/>
          </a:xfrm>
          <a:prstGeom prst="rect">
            <a:avLst/>
          </a:prstGeom>
        </p:spPr>
        <p:txBody>
          <a:bodyPr lIns="0" tIns="0" rIns="0" bIns="0" rtlCol="0" anchor="t">
            <a:spAutoFit/>
          </a:bodyPr>
          <a:lstStyle/>
          <a:p>
            <a:pPr>
              <a:lnSpc>
                <a:spcPts val="1559"/>
              </a:lnSpc>
            </a:pPr>
            <a:r>
              <a:rPr lang="en-US" sz="1199">
                <a:solidFill>
                  <a:srgbClr val="000000"/>
                </a:solidFill>
                <a:latin typeface="Open Sans Bold"/>
              </a:rPr>
              <a:t>Digitālā pieejamība</a:t>
            </a:r>
          </a:p>
          <a:p>
            <a:pPr>
              <a:lnSpc>
                <a:spcPts val="1559"/>
              </a:lnSpc>
            </a:pPr>
            <a:endParaRPr lang="en-US" sz="1199">
              <a:solidFill>
                <a:srgbClr val="000000"/>
              </a:solidFill>
              <a:latin typeface="Open Sans Bold"/>
            </a:endParaRPr>
          </a:p>
          <a:p>
            <a:pPr>
              <a:lnSpc>
                <a:spcPts val="1559"/>
              </a:lnSpc>
              <a:spcBef>
                <a:spcPct val="0"/>
              </a:spcBef>
            </a:pPr>
            <a:r>
              <a:rPr lang="en-US" sz="1199">
                <a:solidFill>
                  <a:srgbClr val="000000"/>
                </a:solidFill>
                <a:latin typeface="Open Sans"/>
              </a:rPr>
              <a:t>Ātrs internets un zināšanu atbalsts ikvienam iedzīvotājam (VARAM, SM)</a:t>
            </a:r>
          </a:p>
        </p:txBody>
      </p:sp>
      <p:sp>
        <p:nvSpPr>
          <p:cNvPr id="28" name="TextBox 11">
            <a:extLst>
              <a:ext uri="{FF2B5EF4-FFF2-40B4-BE49-F238E27FC236}">
                <a16:creationId xmlns:a16="http://schemas.microsoft.com/office/drawing/2014/main" id="{C6E45C1B-3BC7-5F41-1C78-1EE18439C03B}"/>
              </a:ext>
            </a:extLst>
          </p:cNvPr>
          <p:cNvSpPr txBox="1"/>
          <p:nvPr/>
        </p:nvSpPr>
        <p:spPr>
          <a:xfrm>
            <a:off x="1347360" y="2339099"/>
            <a:ext cx="487833" cy="435504"/>
          </a:xfrm>
          <a:prstGeom prst="rect">
            <a:avLst/>
          </a:prstGeom>
        </p:spPr>
        <p:txBody>
          <a:bodyPr lIns="0" tIns="0" rIns="0" bIns="0" rtlCol="0" anchor="t">
            <a:spAutoFit/>
          </a:bodyPr>
          <a:lstStyle/>
          <a:p>
            <a:pPr marL="0" lvl="1">
              <a:lnSpc>
                <a:spcPts val="3768"/>
              </a:lnSpc>
              <a:spcBef>
                <a:spcPct val="0"/>
              </a:spcBef>
            </a:pPr>
            <a:r>
              <a:rPr lang="en-US" sz="2400">
                <a:solidFill>
                  <a:srgbClr val="000000"/>
                </a:solidFill>
                <a:latin typeface="Open Sans Bold"/>
              </a:rPr>
              <a:t>05</a:t>
            </a:r>
          </a:p>
        </p:txBody>
      </p:sp>
      <p:sp>
        <p:nvSpPr>
          <p:cNvPr id="29" name="TextBox 12">
            <a:extLst>
              <a:ext uri="{FF2B5EF4-FFF2-40B4-BE49-F238E27FC236}">
                <a16:creationId xmlns:a16="http://schemas.microsoft.com/office/drawing/2014/main" id="{138087A6-2D1E-1199-D7E3-BA6F0C635BB4}"/>
              </a:ext>
            </a:extLst>
          </p:cNvPr>
          <p:cNvSpPr txBox="1"/>
          <p:nvPr/>
        </p:nvSpPr>
        <p:spPr>
          <a:xfrm>
            <a:off x="6474032" y="3323012"/>
            <a:ext cx="1810053" cy="1629933"/>
          </a:xfrm>
          <a:prstGeom prst="rect">
            <a:avLst/>
          </a:prstGeom>
        </p:spPr>
        <p:txBody>
          <a:bodyPr lIns="0" tIns="0" rIns="0" bIns="0" rtlCol="0" anchor="t">
            <a:spAutoFit/>
          </a:bodyPr>
          <a:lstStyle/>
          <a:p>
            <a:pPr>
              <a:lnSpc>
                <a:spcPts val="1560"/>
              </a:lnSpc>
            </a:pPr>
            <a:r>
              <a:rPr lang="en-US" sz="1200">
                <a:solidFill>
                  <a:srgbClr val="000000"/>
                </a:solidFill>
                <a:latin typeface="Open Sans Bold"/>
              </a:rPr>
              <a:t>No iepirkumiem uz eksporta</a:t>
            </a:r>
          </a:p>
          <a:p>
            <a:pPr>
              <a:lnSpc>
                <a:spcPts val="1560"/>
              </a:lnSpc>
            </a:pPr>
            <a:endParaRPr lang="en-US" sz="1200">
              <a:solidFill>
                <a:srgbClr val="000000"/>
              </a:solidFill>
              <a:latin typeface="Open Sans Bold"/>
            </a:endParaRPr>
          </a:p>
          <a:p>
            <a:pPr>
              <a:lnSpc>
                <a:spcPts val="1560"/>
              </a:lnSpc>
              <a:spcBef>
                <a:spcPct val="0"/>
              </a:spcBef>
            </a:pPr>
            <a:r>
              <a:rPr lang="en-US" sz="1200">
                <a:solidFill>
                  <a:srgbClr val="000000"/>
                </a:solidFill>
                <a:latin typeface="Open Sans"/>
              </a:rPr>
              <a:t>Uzlabota  valsts iepirkumu politika IKT nozarē - plāšāks Inovāciju iepirkums un dalītas IP tiesības</a:t>
            </a:r>
          </a:p>
        </p:txBody>
      </p:sp>
      <p:sp>
        <p:nvSpPr>
          <p:cNvPr id="30" name="TextBox 13">
            <a:extLst>
              <a:ext uri="{FF2B5EF4-FFF2-40B4-BE49-F238E27FC236}">
                <a16:creationId xmlns:a16="http://schemas.microsoft.com/office/drawing/2014/main" id="{84265E88-325D-1CAE-05EE-358138FA00A5}"/>
              </a:ext>
            </a:extLst>
          </p:cNvPr>
          <p:cNvSpPr txBox="1"/>
          <p:nvPr/>
        </p:nvSpPr>
        <p:spPr>
          <a:xfrm>
            <a:off x="6460832" y="2339099"/>
            <a:ext cx="487833" cy="435504"/>
          </a:xfrm>
          <a:prstGeom prst="rect">
            <a:avLst/>
          </a:prstGeom>
        </p:spPr>
        <p:txBody>
          <a:bodyPr lIns="0" tIns="0" rIns="0" bIns="0" rtlCol="0" anchor="t">
            <a:spAutoFit/>
          </a:bodyPr>
          <a:lstStyle/>
          <a:p>
            <a:pPr marL="0" lvl="1">
              <a:lnSpc>
                <a:spcPts val="3768"/>
              </a:lnSpc>
              <a:spcBef>
                <a:spcPct val="0"/>
              </a:spcBef>
            </a:pPr>
            <a:r>
              <a:rPr lang="en-US" sz="2400">
                <a:solidFill>
                  <a:srgbClr val="000000"/>
                </a:solidFill>
                <a:latin typeface="Open Sans Bold"/>
              </a:rPr>
              <a:t>07</a:t>
            </a:r>
          </a:p>
        </p:txBody>
      </p:sp>
      <p:sp>
        <p:nvSpPr>
          <p:cNvPr id="31" name="TextBox 14">
            <a:extLst>
              <a:ext uri="{FF2B5EF4-FFF2-40B4-BE49-F238E27FC236}">
                <a16:creationId xmlns:a16="http://schemas.microsoft.com/office/drawing/2014/main" id="{A3869F51-2464-0002-DCBB-9A88BDF5E2A1}"/>
              </a:ext>
            </a:extLst>
          </p:cNvPr>
          <p:cNvSpPr txBox="1"/>
          <p:nvPr/>
        </p:nvSpPr>
        <p:spPr>
          <a:xfrm>
            <a:off x="9018068" y="3126162"/>
            <a:ext cx="1810053" cy="1424749"/>
          </a:xfrm>
          <a:prstGeom prst="rect">
            <a:avLst/>
          </a:prstGeom>
        </p:spPr>
        <p:txBody>
          <a:bodyPr lIns="0" tIns="0" rIns="0" bIns="0" rtlCol="0" anchor="t">
            <a:spAutoFit/>
          </a:bodyPr>
          <a:lstStyle/>
          <a:p>
            <a:pPr>
              <a:lnSpc>
                <a:spcPts val="1560"/>
              </a:lnSpc>
            </a:pPr>
            <a:r>
              <a:rPr lang="en-US" sz="1200">
                <a:solidFill>
                  <a:srgbClr val="000000"/>
                </a:solidFill>
                <a:latin typeface="Open Sans Bold"/>
              </a:rPr>
              <a:t>No datiem uz inovācijām</a:t>
            </a:r>
          </a:p>
          <a:p>
            <a:pPr>
              <a:lnSpc>
                <a:spcPts val="1560"/>
              </a:lnSpc>
            </a:pPr>
            <a:endParaRPr lang="en-US" sz="1200">
              <a:solidFill>
                <a:srgbClr val="000000"/>
              </a:solidFill>
              <a:latin typeface="Open Sans Bold"/>
            </a:endParaRPr>
          </a:p>
          <a:p>
            <a:pPr>
              <a:lnSpc>
                <a:spcPts val="1560"/>
              </a:lnSpc>
              <a:spcBef>
                <a:spcPct val="0"/>
              </a:spcBef>
            </a:pPr>
            <a:r>
              <a:rPr lang="en-US" sz="1200">
                <a:solidFill>
                  <a:srgbClr val="000000"/>
                </a:solidFill>
                <a:latin typeface="Open Sans"/>
              </a:rPr>
              <a:t>Sabiedrības "digitālā dvīņa" datu pieejamība jaunām inovācijam, Latvija kā globāla valsts inovāciju smilškaste</a:t>
            </a:r>
          </a:p>
        </p:txBody>
      </p:sp>
      <p:sp>
        <p:nvSpPr>
          <p:cNvPr id="32" name="TextBox 15">
            <a:extLst>
              <a:ext uri="{FF2B5EF4-FFF2-40B4-BE49-F238E27FC236}">
                <a16:creationId xmlns:a16="http://schemas.microsoft.com/office/drawing/2014/main" id="{9D6640BA-C2A9-7C66-1EFA-41907575F952}"/>
              </a:ext>
            </a:extLst>
          </p:cNvPr>
          <p:cNvSpPr txBox="1"/>
          <p:nvPr/>
        </p:nvSpPr>
        <p:spPr>
          <a:xfrm>
            <a:off x="9089455" y="2339099"/>
            <a:ext cx="487833" cy="435504"/>
          </a:xfrm>
          <a:prstGeom prst="rect">
            <a:avLst/>
          </a:prstGeom>
        </p:spPr>
        <p:txBody>
          <a:bodyPr lIns="0" tIns="0" rIns="0" bIns="0" rtlCol="0" anchor="t">
            <a:spAutoFit/>
          </a:bodyPr>
          <a:lstStyle/>
          <a:p>
            <a:pPr marL="0" lvl="1">
              <a:lnSpc>
                <a:spcPts val="3768"/>
              </a:lnSpc>
              <a:spcBef>
                <a:spcPct val="0"/>
              </a:spcBef>
            </a:pPr>
            <a:r>
              <a:rPr lang="en-US" sz="2400">
                <a:solidFill>
                  <a:srgbClr val="000000"/>
                </a:solidFill>
                <a:latin typeface="Open Sans Bold"/>
              </a:rPr>
              <a:t>08</a:t>
            </a:r>
          </a:p>
        </p:txBody>
      </p:sp>
      <p:sp>
        <p:nvSpPr>
          <p:cNvPr id="33" name="TextBox 16">
            <a:extLst>
              <a:ext uri="{FF2B5EF4-FFF2-40B4-BE49-F238E27FC236}">
                <a16:creationId xmlns:a16="http://schemas.microsoft.com/office/drawing/2014/main" id="{B9CC6D02-1000-B276-4559-8F2D512B3BA2}"/>
              </a:ext>
            </a:extLst>
          </p:cNvPr>
          <p:cNvSpPr txBox="1"/>
          <p:nvPr/>
        </p:nvSpPr>
        <p:spPr>
          <a:xfrm>
            <a:off x="3914266" y="3322954"/>
            <a:ext cx="1810053" cy="1219565"/>
          </a:xfrm>
          <a:prstGeom prst="rect">
            <a:avLst/>
          </a:prstGeom>
        </p:spPr>
        <p:txBody>
          <a:bodyPr lIns="0" tIns="0" rIns="0" bIns="0" rtlCol="0" anchor="t">
            <a:spAutoFit/>
          </a:bodyPr>
          <a:lstStyle/>
          <a:p>
            <a:pPr>
              <a:lnSpc>
                <a:spcPts val="1560"/>
              </a:lnSpc>
            </a:pPr>
            <a:r>
              <a:rPr lang="en-US" sz="1200">
                <a:solidFill>
                  <a:srgbClr val="000000"/>
                </a:solidFill>
                <a:latin typeface="Open Sans Bold"/>
              </a:rPr>
              <a:t>Digitālās inovācijas </a:t>
            </a:r>
          </a:p>
          <a:p>
            <a:pPr>
              <a:lnSpc>
                <a:spcPts val="1560"/>
              </a:lnSpc>
            </a:pPr>
            <a:endParaRPr lang="en-US" sz="1200">
              <a:solidFill>
                <a:srgbClr val="000000"/>
              </a:solidFill>
              <a:latin typeface="Open Sans Bold"/>
            </a:endParaRPr>
          </a:p>
          <a:p>
            <a:pPr>
              <a:lnSpc>
                <a:spcPts val="1560"/>
              </a:lnSpc>
              <a:spcBef>
                <a:spcPct val="0"/>
              </a:spcBef>
            </a:pPr>
            <a:r>
              <a:rPr lang="en-US" sz="1200">
                <a:solidFill>
                  <a:srgbClr val="000000"/>
                </a:solidFill>
                <a:latin typeface="Open Sans"/>
              </a:rPr>
              <a:t>Privātā sektora inovāciju kapacitātes apzināšana augsta līmeņa risinājumu plānošanas stadijā (CIO)</a:t>
            </a:r>
          </a:p>
        </p:txBody>
      </p:sp>
      <p:sp>
        <p:nvSpPr>
          <p:cNvPr id="34" name="TextBox 17">
            <a:extLst>
              <a:ext uri="{FF2B5EF4-FFF2-40B4-BE49-F238E27FC236}">
                <a16:creationId xmlns:a16="http://schemas.microsoft.com/office/drawing/2014/main" id="{7E6C80C9-08B9-02B0-FCDA-B3595D7293A2}"/>
              </a:ext>
            </a:extLst>
          </p:cNvPr>
          <p:cNvSpPr txBox="1"/>
          <p:nvPr/>
        </p:nvSpPr>
        <p:spPr>
          <a:xfrm>
            <a:off x="3904096" y="2339099"/>
            <a:ext cx="487833" cy="435504"/>
          </a:xfrm>
          <a:prstGeom prst="rect">
            <a:avLst/>
          </a:prstGeom>
        </p:spPr>
        <p:txBody>
          <a:bodyPr lIns="0" tIns="0" rIns="0" bIns="0" rtlCol="0" anchor="t">
            <a:spAutoFit/>
          </a:bodyPr>
          <a:lstStyle/>
          <a:p>
            <a:pPr marL="0" lvl="1">
              <a:lnSpc>
                <a:spcPts val="3768"/>
              </a:lnSpc>
              <a:spcBef>
                <a:spcPct val="0"/>
              </a:spcBef>
            </a:pPr>
            <a:r>
              <a:rPr lang="en-US" sz="2400">
                <a:solidFill>
                  <a:srgbClr val="000000"/>
                </a:solidFill>
                <a:latin typeface="Open Sans Bold"/>
              </a:rPr>
              <a:t>06</a:t>
            </a:r>
          </a:p>
        </p:txBody>
      </p:sp>
      <p:sp>
        <p:nvSpPr>
          <p:cNvPr id="35" name="TextBox 18">
            <a:extLst>
              <a:ext uri="{FF2B5EF4-FFF2-40B4-BE49-F238E27FC236}">
                <a16:creationId xmlns:a16="http://schemas.microsoft.com/office/drawing/2014/main" id="{39017B02-B9D8-B8DE-1E2B-D849663AA373}"/>
              </a:ext>
            </a:extLst>
          </p:cNvPr>
          <p:cNvSpPr txBox="1"/>
          <p:nvPr/>
        </p:nvSpPr>
        <p:spPr>
          <a:xfrm>
            <a:off x="1131547" y="685800"/>
            <a:ext cx="9928907" cy="384721"/>
          </a:xfrm>
          <a:prstGeom prst="rect">
            <a:avLst/>
          </a:prstGeom>
        </p:spPr>
        <p:txBody>
          <a:bodyPr lIns="0" tIns="0" rIns="0" bIns="0" rtlCol="0" anchor="t">
            <a:spAutoFit/>
          </a:bodyPr>
          <a:lstStyle/>
          <a:p>
            <a:pPr>
              <a:lnSpc>
                <a:spcPts val="3040"/>
              </a:lnSpc>
              <a:spcBef>
                <a:spcPct val="0"/>
              </a:spcBef>
            </a:pPr>
            <a:r>
              <a:rPr lang="en-US" sz="2533">
                <a:solidFill>
                  <a:srgbClr val="FFC101"/>
                </a:solidFill>
                <a:latin typeface="Open Sans Bold"/>
              </a:rPr>
              <a:t>Rīcības mērķa sasniegšanai 2/2 </a:t>
            </a:r>
          </a:p>
        </p:txBody>
      </p:sp>
    </p:spTree>
    <p:extLst>
      <p:ext uri="{BB962C8B-B14F-4D97-AF65-F5344CB8AC3E}">
        <p14:creationId xmlns:p14="http://schemas.microsoft.com/office/powerpoint/2010/main" val="360514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7" name="TextBox 7"/>
          <p:cNvSpPr txBox="1"/>
          <p:nvPr/>
        </p:nvSpPr>
        <p:spPr>
          <a:xfrm>
            <a:off x="1159542" y="2792878"/>
            <a:ext cx="9872915" cy="2950616"/>
          </a:xfrm>
          <a:prstGeom prst="rect">
            <a:avLst/>
          </a:prstGeom>
        </p:spPr>
        <p:txBody>
          <a:bodyPr wrap="square" lIns="0" tIns="0" rIns="0" bIns="0" rtlCol="0" anchor="t">
            <a:spAutoFit/>
          </a:bodyPr>
          <a:lstStyle/>
          <a:p>
            <a:pPr algn="ctr" defTabSz="609630">
              <a:lnSpc>
                <a:spcPts val="7934"/>
              </a:lnSpc>
              <a:spcBef>
                <a:spcPct val="0"/>
              </a:spcBef>
            </a:pPr>
            <a:r>
              <a:rPr lang="lv-LV" sz="5667">
                <a:solidFill>
                  <a:srgbClr val="FFFFFF"/>
                </a:solidFill>
                <a:latin typeface="Myriad Pro 1"/>
              </a:rPr>
              <a:t>Salīdzinājums ar citām ES dalībvalstīm (DESI) un Latvijas plāni</a:t>
            </a:r>
          </a:p>
        </p:txBody>
      </p:sp>
    </p:spTree>
    <p:extLst>
      <p:ext uri="{BB962C8B-B14F-4D97-AF65-F5344CB8AC3E}">
        <p14:creationId xmlns:p14="http://schemas.microsoft.com/office/powerpoint/2010/main" val="1182336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15B9872-1CE6-0A47-9B23-B3EAF1D65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5" t="28725" r="61890" b="11871"/>
          <a:stretch/>
        </p:blipFill>
        <p:spPr bwMode="auto">
          <a:xfrm>
            <a:off x="837252" y="487311"/>
            <a:ext cx="1974601" cy="1901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BEF6EB6-4E8A-444B-BC8A-739B64FD5E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80" t="26776" r="36342" b="11652"/>
          <a:stretch/>
        </p:blipFill>
        <p:spPr bwMode="auto">
          <a:xfrm>
            <a:off x="3381761" y="487312"/>
            <a:ext cx="1376115" cy="1915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4BD05C-C137-614D-A1C8-CCF8B89DA8C9}"/>
              </a:ext>
            </a:extLst>
          </p:cNvPr>
          <p:cNvSpPr txBox="1"/>
          <p:nvPr/>
        </p:nvSpPr>
        <p:spPr>
          <a:xfrm>
            <a:off x="870705" y="2543065"/>
            <a:ext cx="19750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800" b="0" i="0" u="none" strike="noStrike" kern="1200" cap="none" spc="0" normalizeH="0" baseline="0" noProof="0">
                <a:ln>
                  <a:noFill/>
                </a:ln>
                <a:solidFill>
                  <a:srgbClr val="003478"/>
                </a:solidFill>
                <a:effectLst/>
                <a:uLnTx/>
                <a:uFillTx/>
                <a:latin typeface="Calibri" panose="020F0502020204030204"/>
                <a:ea typeface="+mn-ea"/>
                <a:cs typeface="+mn-cs"/>
              </a:rPr>
              <a:t>Mobilā interneta izmantošana un ātrgaitas interneta pieejamība </a:t>
            </a:r>
          </a:p>
        </p:txBody>
      </p:sp>
      <p:sp>
        <p:nvSpPr>
          <p:cNvPr id="7" name="TextBox 6">
            <a:extLst>
              <a:ext uri="{FF2B5EF4-FFF2-40B4-BE49-F238E27FC236}">
                <a16:creationId xmlns:a16="http://schemas.microsoft.com/office/drawing/2014/main" id="{D1D513AB-27DC-2746-9F58-126E06A48F85}"/>
              </a:ext>
            </a:extLst>
          </p:cNvPr>
          <p:cNvSpPr txBox="1"/>
          <p:nvPr/>
        </p:nvSpPr>
        <p:spPr>
          <a:xfrm>
            <a:off x="3381761" y="2674471"/>
            <a:ext cx="1688795" cy="1200329"/>
          </a:xfrm>
          <a:prstGeom prst="rect">
            <a:avLst/>
          </a:prstGeom>
          <a:noFill/>
        </p:spPr>
        <p:txBody>
          <a:bodyPr wrap="square" rtlCol="0">
            <a:spAutoFit/>
          </a:bodyPr>
          <a:lstStyle/>
          <a:p>
            <a:pPr>
              <a:defRPr/>
            </a:pPr>
            <a:r>
              <a:rPr lang="en-LV">
                <a:solidFill>
                  <a:srgbClr val="003478"/>
                </a:solidFill>
                <a:latin typeface="Calibri" panose="020F0502020204030204"/>
              </a:rPr>
              <a:t>5G gatavība un testēšanas iespējas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7EE5419-636A-C443-98CD-96DFE0393C30}"/>
              </a:ext>
            </a:extLst>
          </p:cNvPr>
          <p:cNvSpPr txBox="1"/>
          <p:nvPr/>
        </p:nvSpPr>
        <p:spPr>
          <a:xfrm>
            <a:off x="5434472" y="2690408"/>
            <a:ext cx="2081560" cy="1200329"/>
          </a:xfrm>
          <a:prstGeom prst="rect">
            <a:avLst/>
          </a:prstGeom>
          <a:noFill/>
        </p:spPr>
        <p:txBody>
          <a:bodyPr wrap="square" rtlCol="0">
            <a:spAutoFit/>
          </a:bodyPr>
          <a:lstStyle/>
          <a:p>
            <a:pPr>
              <a:defRPr/>
            </a:pPr>
            <a:r>
              <a:rPr lang="en-LV">
                <a:solidFill>
                  <a:srgbClr val="003478"/>
                </a:solidFill>
                <a:latin typeface="Calibri" panose="020F0502020204030204"/>
              </a:rPr>
              <a:t>Valsts digitālo pakalpojumu pieejamība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4C67D7F-4F8B-924A-8F59-A614449F76FB}"/>
              </a:ext>
            </a:extLst>
          </p:cNvPr>
          <p:cNvGrpSpPr/>
          <p:nvPr/>
        </p:nvGrpSpPr>
        <p:grpSpPr>
          <a:xfrm>
            <a:off x="5368138" y="487311"/>
            <a:ext cx="1951058" cy="1981767"/>
            <a:chOff x="7984270" y="521808"/>
            <a:chExt cx="2406111" cy="2443984"/>
          </a:xfrm>
        </p:grpSpPr>
        <p:sp>
          <p:nvSpPr>
            <p:cNvPr id="5" name="Oval 4">
              <a:extLst>
                <a:ext uri="{FF2B5EF4-FFF2-40B4-BE49-F238E27FC236}">
                  <a16:creationId xmlns:a16="http://schemas.microsoft.com/office/drawing/2014/main" id="{26C0AB8C-5CD5-4846-8565-AF82D042ED7A}"/>
                </a:ext>
              </a:extLst>
            </p:cNvPr>
            <p:cNvSpPr/>
            <p:nvPr/>
          </p:nvSpPr>
          <p:spPr>
            <a:xfrm>
              <a:off x="8255616" y="639320"/>
              <a:ext cx="1331893" cy="133189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3000" b="0" i="0" u="none" strike="noStrike" kern="1200" cap="none" spc="0" normalizeH="0" baseline="0" noProof="0">
                  <a:ln>
                    <a:noFill/>
                  </a:ln>
                  <a:solidFill>
                    <a:prstClr val="white"/>
                  </a:solidFill>
                  <a:effectLst/>
                  <a:uLnTx/>
                  <a:uFillTx/>
                  <a:latin typeface="Calibri" panose="020F0502020204030204"/>
                  <a:ea typeface="+mn-ea"/>
                  <a:cs typeface="+mn-cs"/>
                </a:rPr>
                <a:t>87</a:t>
              </a:r>
              <a:r>
                <a:rPr kumimoji="0" lang="en-LV"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719C56BD-3174-FD44-93A2-A0DCE6BD7340}"/>
                </a:ext>
              </a:extLst>
            </p:cNvPr>
            <p:cNvSpPr txBox="1"/>
            <p:nvPr/>
          </p:nvSpPr>
          <p:spPr>
            <a:xfrm>
              <a:off x="8308821" y="2282582"/>
              <a:ext cx="2081560" cy="683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EU vidēji 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8ACE57-52C3-4843-9DD0-46EC01D396B7}"/>
                </a:ext>
              </a:extLst>
            </p:cNvPr>
            <p:cNvSpPr/>
            <p:nvPr/>
          </p:nvSpPr>
          <p:spPr>
            <a:xfrm>
              <a:off x="7984270" y="521808"/>
              <a:ext cx="2000735" cy="238224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Arc 5">
            <a:extLst>
              <a:ext uri="{FF2B5EF4-FFF2-40B4-BE49-F238E27FC236}">
                <a16:creationId xmlns:a16="http://schemas.microsoft.com/office/drawing/2014/main" id="{F7DB7F0D-405B-0D4E-96C0-472049CDFD42}"/>
              </a:ext>
            </a:extLst>
          </p:cNvPr>
          <p:cNvSpPr/>
          <p:nvPr/>
        </p:nvSpPr>
        <p:spPr>
          <a:xfrm rot="19031873">
            <a:off x="-3317541" y="4285013"/>
            <a:ext cx="17621840" cy="16278708"/>
          </a:xfrm>
          <a:prstGeom prst="arc">
            <a:avLst/>
          </a:prstGeom>
          <a:ln>
            <a:solidFill>
              <a:schemeClr val="accent6"/>
            </a:solidFill>
            <a:prstDash val="dash"/>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D46588B-4769-5A42-A8C3-07B383426ABC}"/>
              </a:ext>
            </a:extLst>
          </p:cNvPr>
          <p:cNvSpPr/>
          <p:nvPr/>
        </p:nvSpPr>
        <p:spPr>
          <a:xfrm>
            <a:off x="1823548" y="1247656"/>
            <a:ext cx="571917" cy="212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21861F3-7F6B-1A4C-8F3E-A0EE2F3A1B57}"/>
              </a:ext>
            </a:extLst>
          </p:cNvPr>
          <p:cNvSpPr/>
          <p:nvPr/>
        </p:nvSpPr>
        <p:spPr>
          <a:xfrm>
            <a:off x="10082391" y="67899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3000" b="0" i="0" u="none" strike="noStrike" kern="1200" cap="none" spc="0" normalizeH="0" baseline="0" noProof="0">
                <a:ln>
                  <a:noFill/>
                </a:ln>
                <a:solidFill>
                  <a:prstClr val="white"/>
                </a:solidFill>
                <a:effectLst/>
                <a:uLnTx/>
                <a:uFillTx/>
                <a:latin typeface="Calibri" panose="020F0502020204030204"/>
                <a:ea typeface="+mn-ea"/>
                <a:cs typeface="+mn-cs"/>
              </a:rPr>
              <a:t>23</a:t>
            </a:r>
            <a:r>
              <a:rPr kumimoji="0" lang="en-LV"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623EB66E-5558-BC4A-AF63-FBFC36477BF1}"/>
              </a:ext>
            </a:extLst>
          </p:cNvPr>
          <p:cNvSpPr txBox="1"/>
          <p:nvPr/>
        </p:nvSpPr>
        <p:spPr>
          <a:xfrm>
            <a:off x="9947018" y="2727019"/>
            <a:ext cx="1975038" cy="646331"/>
          </a:xfrm>
          <a:prstGeom prst="rect">
            <a:avLst/>
          </a:prstGeom>
          <a:noFill/>
        </p:spPr>
        <p:txBody>
          <a:bodyPr wrap="square" rtlCol="0">
            <a:spAutoFit/>
          </a:bodyPr>
          <a:lstStyle/>
          <a:p>
            <a:pPr>
              <a:defRPr/>
            </a:pPr>
            <a:r>
              <a:rPr lang="en-LV">
                <a:solidFill>
                  <a:srgbClr val="003478"/>
                </a:solidFill>
                <a:latin typeface="Calibri" panose="020F0502020204030204"/>
              </a:rPr>
              <a:t>Sievietes IKT speciālistes</a:t>
            </a:r>
          </a:p>
        </p:txBody>
      </p:sp>
      <p:sp>
        <p:nvSpPr>
          <p:cNvPr id="18" name="Oval 17">
            <a:extLst>
              <a:ext uri="{FF2B5EF4-FFF2-40B4-BE49-F238E27FC236}">
                <a16:creationId xmlns:a16="http://schemas.microsoft.com/office/drawing/2014/main" id="{5395856F-6E15-9343-8466-81B29A500362}"/>
              </a:ext>
            </a:extLst>
          </p:cNvPr>
          <p:cNvSpPr/>
          <p:nvPr/>
        </p:nvSpPr>
        <p:spPr>
          <a:xfrm>
            <a:off x="7788801" y="621474"/>
            <a:ext cx="1172527" cy="117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3000" b="0" i="0" u="none" strike="noStrike" kern="1200" cap="none" spc="0" normalizeH="0" baseline="0" noProof="0">
                <a:ln>
                  <a:noFill/>
                </a:ln>
                <a:solidFill>
                  <a:prstClr val="white"/>
                </a:solidFill>
                <a:effectLst/>
                <a:uLnTx/>
                <a:uFillTx/>
                <a:latin typeface="Calibri" panose="020F0502020204030204"/>
                <a:ea typeface="+mn-ea"/>
                <a:cs typeface="+mn-cs"/>
              </a:rPr>
              <a:t>4,6</a:t>
            </a:r>
            <a:r>
              <a:rPr kumimoji="0" lang="en-LV"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FF7A103F-028A-9A47-93F5-4062C909471B}"/>
              </a:ext>
            </a:extLst>
          </p:cNvPr>
          <p:cNvSpPr txBox="1"/>
          <p:nvPr/>
        </p:nvSpPr>
        <p:spPr>
          <a:xfrm>
            <a:off x="7570384" y="2826113"/>
            <a:ext cx="1975038" cy="369332"/>
          </a:xfrm>
          <a:prstGeom prst="rect">
            <a:avLst/>
          </a:prstGeom>
          <a:noFill/>
        </p:spPr>
        <p:txBody>
          <a:bodyPr wrap="square" rtlCol="0">
            <a:spAutoFit/>
          </a:bodyPr>
          <a:lstStyle/>
          <a:p>
            <a:pPr>
              <a:defRPr/>
            </a:pPr>
            <a:r>
              <a:rPr lang="en-LV">
                <a:solidFill>
                  <a:srgbClr val="003478"/>
                </a:solidFill>
                <a:latin typeface="Calibri" panose="020F0502020204030204"/>
              </a:rPr>
              <a:t>IKT absolventi</a:t>
            </a:r>
          </a:p>
        </p:txBody>
      </p:sp>
      <p:sp>
        <p:nvSpPr>
          <p:cNvPr id="21" name="TextBox 20">
            <a:extLst>
              <a:ext uri="{FF2B5EF4-FFF2-40B4-BE49-F238E27FC236}">
                <a16:creationId xmlns:a16="http://schemas.microsoft.com/office/drawing/2014/main" id="{FA3C06FE-559C-794A-A290-393DCF8FA3C3}"/>
              </a:ext>
            </a:extLst>
          </p:cNvPr>
          <p:cNvSpPr txBox="1"/>
          <p:nvPr/>
        </p:nvSpPr>
        <p:spPr>
          <a:xfrm>
            <a:off x="10009939" y="1933125"/>
            <a:ext cx="12842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ES vid 19% no IKT speciālistiem</a:t>
            </a:r>
          </a:p>
        </p:txBody>
      </p:sp>
      <p:sp>
        <p:nvSpPr>
          <p:cNvPr id="22" name="Rectangle 21">
            <a:extLst>
              <a:ext uri="{FF2B5EF4-FFF2-40B4-BE49-F238E27FC236}">
                <a16:creationId xmlns:a16="http://schemas.microsoft.com/office/drawing/2014/main" id="{012FB993-90FC-EE45-89B4-FE8024F267BD}"/>
              </a:ext>
            </a:extLst>
          </p:cNvPr>
          <p:cNvSpPr/>
          <p:nvPr/>
        </p:nvSpPr>
        <p:spPr>
          <a:xfrm>
            <a:off x="9776665" y="512045"/>
            <a:ext cx="1622348" cy="193170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3D996EA-141F-0347-968F-AB1CD5F164AA}"/>
              </a:ext>
            </a:extLst>
          </p:cNvPr>
          <p:cNvSpPr/>
          <p:nvPr/>
        </p:nvSpPr>
        <p:spPr>
          <a:xfrm>
            <a:off x="7516032" y="512281"/>
            <a:ext cx="1622348" cy="193170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A72F9EA-4D28-404C-88AE-C94356D665DF}"/>
              </a:ext>
            </a:extLst>
          </p:cNvPr>
          <p:cNvSpPr txBox="1"/>
          <p:nvPr/>
        </p:nvSpPr>
        <p:spPr>
          <a:xfrm>
            <a:off x="7788801" y="2071263"/>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ES vidējais 3,9%</a:t>
            </a:r>
          </a:p>
        </p:txBody>
      </p:sp>
      <p:sp>
        <p:nvSpPr>
          <p:cNvPr id="15" name="TextBox 14">
            <a:extLst>
              <a:ext uri="{FF2B5EF4-FFF2-40B4-BE49-F238E27FC236}">
                <a16:creationId xmlns:a16="http://schemas.microsoft.com/office/drawing/2014/main" id="{2BFD7FC3-4BCE-4F47-813B-D25F9843EF3E}"/>
              </a:ext>
            </a:extLst>
          </p:cNvPr>
          <p:cNvSpPr txBox="1"/>
          <p:nvPr/>
        </p:nvSpPr>
        <p:spPr>
          <a:xfrm>
            <a:off x="1680892" y="5698842"/>
            <a:ext cx="1684435" cy="646331"/>
          </a:xfrm>
          <a:prstGeom prst="rect">
            <a:avLst/>
          </a:prstGeom>
          <a:noFill/>
        </p:spPr>
        <p:txBody>
          <a:bodyPr wrap="square" rtlCol="0">
            <a:spAutoFit/>
          </a:bodyPr>
          <a:lstStyle/>
          <a:p>
            <a:r>
              <a:rPr lang="en-LV" b="1">
                <a:solidFill>
                  <a:schemeClr val="tx1">
                    <a:lumMod val="75000"/>
                    <a:lumOff val="25000"/>
                  </a:schemeClr>
                </a:solidFill>
              </a:rPr>
              <a:t>IKT speciālisti </a:t>
            </a:r>
          </a:p>
          <a:p>
            <a:r>
              <a:rPr lang="en-LV">
                <a:solidFill>
                  <a:schemeClr val="tx1">
                    <a:lumMod val="75000"/>
                    <a:lumOff val="25000"/>
                  </a:schemeClr>
                </a:solidFill>
              </a:rPr>
              <a:t>3,8% (ES - 4,5%)</a:t>
            </a:r>
          </a:p>
        </p:txBody>
      </p:sp>
      <p:sp>
        <p:nvSpPr>
          <p:cNvPr id="27" name="TextBox 26">
            <a:extLst>
              <a:ext uri="{FF2B5EF4-FFF2-40B4-BE49-F238E27FC236}">
                <a16:creationId xmlns:a16="http://schemas.microsoft.com/office/drawing/2014/main" id="{6F7BAD1F-15DB-8A4C-8928-1CC14F86FC97}"/>
              </a:ext>
            </a:extLst>
          </p:cNvPr>
          <p:cNvSpPr txBox="1"/>
          <p:nvPr/>
        </p:nvSpPr>
        <p:spPr>
          <a:xfrm>
            <a:off x="8446159" y="5849516"/>
            <a:ext cx="3044523" cy="923330"/>
          </a:xfrm>
          <a:prstGeom prst="rect">
            <a:avLst/>
          </a:prstGeom>
          <a:noFill/>
        </p:spPr>
        <p:txBody>
          <a:bodyPr wrap="square" rtlCol="0">
            <a:spAutoFit/>
          </a:bodyPr>
          <a:lstStyle/>
          <a:p>
            <a:r>
              <a:rPr lang="en-LV" b="1">
                <a:solidFill>
                  <a:schemeClr val="tx1">
                    <a:lumMod val="75000"/>
                    <a:lumOff val="25000"/>
                  </a:schemeClr>
                </a:solidFill>
              </a:rPr>
              <a:t>MvU ar digitālo intensitāti vismaz pamatlīmenī</a:t>
            </a:r>
          </a:p>
          <a:p>
            <a:r>
              <a:rPr lang="en-LV">
                <a:solidFill>
                  <a:schemeClr val="tx1">
                    <a:lumMod val="75000"/>
                    <a:lumOff val="25000"/>
                  </a:schemeClr>
                </a:solidFill>
              </a:rPr>
              <a:t>38% (ES – 55%)</a:t>
            </a:r>
          </a:p>
        </p:txBody>
      </p:sp>
      <p:sp>
        <p:nvSpPr>
          <p:cNvPr id="28" name="TextBox 27">
            <a:extLst>
              <a:ext uri="{FF2B5EF4-FFF2-40B4-BE49-F238E27FC236}">
                <a16:creationId xmlns:a16="http://schemas.microsoft.com/office/drawing/2014/main" id="{13EDA158-1771-D242-B4DA-E86E480F88D6}"/>
              </a:ext>
            </a:extLst>
          </p:cNvPr>
          <p:cNvSpPr txBox="1"/>
          <p:nvPr/>
        </p:nvSpPr>
        <p:spPr>
          <a:xfrm>
            <a:off x="8348362" y="4775512"/>
            <a:ext cx="2193418" cy="923330"/>
          </a:xfrm>
          <a:prstGeom prst="rect">
            <a:avLst/>
          </a:prstGeom>
          <a:noFill/>
        </p:spPr>
        <p:txBody>
          <a:bodyPr wrap="square" rtlCol="0">
            <a:spAutoFit/>
          </a:bodyPr>
          <a:lstStyle/>
          <a:p>
            <a:r>
              <a:rPr lang="en-LV" b="1">
                <a:solidFill>
                  <a:schemeClr val="tx1">
                    <a:lumMod val="75000"/>
                    <a:lumOff val="25000"/>
                  </a:schemeClr>
                </a:solidFill>
              </a:rPr>
              <a:t>Pamatlīmeņa Digitālās prasmes</a:t>
            </a:r>
          </a:p>
          <a:p>
            <a:r>
              <a:rPr lang="en-LV">
                <a:solidFill>
                  <a:schemeClr val="tx1">
                    <a:lumMod val="75000"/>
                    <a:lumOff val="25000"/>
                  </a:schemeClr>
                </a:solidFill>
              </a:rPr>
              <a:t>51% (ES – 54%)</a:t>
            </a:r>
          </a:p>
        </p:txBody>
      </p:sp>
      <p:pic>
        <p:nvPicPr>
          <p:cNvPr id="20" name="Picture 19" descr="Chart, bar chart&#10;&#10;Description automatically generated">
            <a:extLst>
              <a:ext uri="{FF2B5EF4-FFF2-40B4-BE49-F238E27FC236}">
                <a16:creationId xmlns:a16="http://schemas.microsoft.com/office/drawing/2014/main" id="{486D4FEF-5C6C-2442-BF3B-F959B03EA7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9970" y="4290399"/>
            <a:ext cx="3911735" cy="2482447"/>
          </a:xfrm>
          <a:prstGeom prst="rect">
            <a:avLst/>
          </a:prstGeom>
        </p:spPr>
      </p:pic>
      <p:sp>
        <p:nvSpPr>
          <p:cNvPr id="31" name="Oval 30">
            <a:extLst>
              <a:ext uri="{FF2B5EF4-FFF2-40B4-BE49-F238E27FC236}">
                <a16:creationId xmlns:a16="http://schemas.microsoft.com/office/drawing/2014/main" id="{86E036E5-237D-1A45-BCA9-9CB2719EE7F7}"/>
              </a:ext>
            </a:extLst>
          </p:cNvPr>
          <p:cNvSpPr/>
          <p:nvPr/>
        </p:nvSpPr>
        <p:spPr>
          <a:xfrm>
            <a:off x="8186348" y="5899037"/>
            <a:ext cx="250647" cy="250647"/>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6DD5A7AF-D8CB-FC46-9BC0-75C5D1C4DC30}"/>
              </a:ext>
            </a:extLst>
          </p:cNvPr>
          <p:cNvSpPr/>
          <p:nvPr/>
        </p:nvSpPr>
        <p:spPr>
          <a:xfrm>
            <a:off x="8097715" y="4816866"/>
            <a:ext cx="250647" cy="250647"/>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178A53D-821F-1540-BC82-3BEE819229E9}"/>
              </a:ext>
            </a:extLst>
          </p:cNvPr>
          <p:cNvSpPr/>
          <p:nvPr/>
        </p:nvSpPr>
        <p:spPr>
          <a:xfrm>
            <a:off x="1430245" y="5744030"/>
            <a:ext cx="250647" cy="250647"/>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450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C2407A656F6F514882F54CB8A364491F" ma:contentTypeVersion="15" ma:contentTypeDescription="Izveidot jaunu dokumentu." ma:contentTypeScope="" ma:versionID="7e474528180d58f42045f29eafbbf8e2">
  <xsd:schema xmlns:xsd="http://www.w3.org/2001/XMLSchema" xmlns:xs="http://www.w3.org/2001/XMLSchema" xmlns:p="http://schemas.microsoft.com/office/2006/metadata/properties" xmlns:ns2="0026d777-7ea2-438a-b84f-f3e74dc1dd91" xmlns:ns3="7e61be5a-9f3f-46c0-883f-80dee6e80e67" targetNamespace="http://schemas.microsoft.com/office/2006/metadata/properties" ma:root="true" ma:fieldsID="aa65a6b4e6a80220f4af953963992ffa" ns2:_="" ns3:_="">
    <xsd:import namespace="0026d777-7ea2-438a-b84f-f3e74dc1dd91"/>
    <xsd:import namespace="7e61be5a-9f3f-46c0-883f-80dee6e80e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26d777-7ea2-438a-b84f-f3e74dc1dd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ttēlu atzīmes" ma:readOnly="false" ma:fieldId="{5cf76f15-5ced-4ddc-b409-7134ff3c332f}" ma:taxonomyMulti="true" ma:sspId="550e1e53-5410-4bdb-8c8a-c3d0be1f4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61be5a-9f3f-46c0-883f-80dee6e80e67"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22" nillable="true" ma:displayName="Taxonomy Catch All Column" ma:hidden="true" ma:list="{ccd2d846-6611-415c-bd80-53085ffb1b75}" ma:internalName="TaxCatchAll" ma:showField="CatchAllData" ma:web="7e61be5a-9f3f-46c0-883f-80dee6e80e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26d777-7ea2-438a-b84f-f3e74dc1dd91">
      <Terms xmlns="http://schemas.microsoft.com/office/infopath/2007/PartnerControls"/>
    </lcf76f155ced4ddcb4097134ff3c332f>
    <TaxCatchAll xmlns="7e61be5a-9f3f-46c0-883f-80dee6e80e67" xsi:nil="true"/>
  </documentManagement>
</p:properties>
</file>

<file path=customXml/itemProps1.xml><?xml version="1.0" encoding="utf-8"?>
<ds:datastoreItem xmlns:ds="http://schemas.openxmlformats.org/officeDocument/2006/customXml" ds:itemID="{BAFE1267-909E-4675-B7F8-C8D7360EBD40}">
  <ds:schemaRefs>
    <ds:schemaRef ds:uri="http://schemas.microsoft.com/sharepoint/v3/contenttype/forms"/>
  </ds:schemaRefs>
</ds:datastoreItem>
</file>

<file path=customXml/itemProps2.xml><?xml version="1.0" encoding="utf-8"?>
<ds:datastoreItem xmlns:ds="http://schemas.openxmlformats.org/officeDocument/2006/customXml" ds:itemID="{BB40D2BF-D286-4BAC-A5D7-15AE281756B2}">
  <ds:schemaRefs>
    <ds:schemaRef ds:uri="0026d777-7ea2-438a-b84f-f3e74dc1dd91"/>
    <ds:schemaRef ds:uri="7e61be5a-9f3f-46c0-883f-80dee6e80e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594088-E564-4BFD-A518-69D62CAF2FB6}">
  <ds:schemaRefs>
    <ds:schemaRef ds:uri="0026d777-7ea2-438a-b84f-f3e74dc1dd91"/>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7e61be5a-9f3f-46c0-883f-80dee6e80e67"/>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TotalTime>
  <Words>3096</Words>
  <Application>Microsoft Office PowerPoint</Application>
  <PresentationFormat>Widescreen</PresentationFormat>
  <Paragraphs>438</Paragraphs>
  <Slides>25</Slides>
  <Notes>8</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25</vt:i4>
      </vt:variant>
    </vt:vector>
  </HeadingPairs>
  <TitlesOfParts>
    <vt:vector size="48" baseType="lpstr">
      <vt:lpstr>Arial</vt:lpstr>
      <vt:lpstr>Arimo 1</vt:lpstr>
      <vt:lpstr>Calibri</vt:lpstr>
      <vt:lpstr>Calibri Light</vt:lpstr>
      <vt:lpstr>Canva Sans</vt:lpstr>
      <vt:lpstr>Futura Md TL</vt:lpstr>
      <vt:lpstr>Lucida Sans Unicode</vt:lpstr>
      <vt:lpstr>Myriad Pro 1</vt:lpstr>
      <vt:lpstr>Myriad Pro 2</vt:lpstr>
      <vt:lpstr>Montserrat Light</vt:lpstr>
      <vt:lpstr>Open Sans</vt:lpstr>
      <vt:lpstr>Open Sans Bold</vt:lpstr>
      <vt:lpstr>Source Sans Pro</vt:lpstr>
      <vt:lpstr>Source Sans Pro Black</vt:lpstr>
      <vt:lpstr>Times New Roman</vt:lpstr>
      <vt:lpstr>Verdana</vt:lpstr>
      <vt:lpstr>Wingdings</vt:lpstr>
      <vt:lpstr>Office Theme</vt:lpstr>
      <vt:lpstr>89_Prezentacija_templateLV</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Nacionālā attīstības plāna uzdevumi digitālajai transformācijai 2021-27</vt:lpstr>
      <vt:lpstr>Vīzija:</vt:lpstr>
      <vt:lpstr>Pamatnostādnēs formulētie galvenie sasniedzamie rezultāti</vt:lpstr>
      <vt:lpstr>Pamatnostādņu īstenošanas finansējums 2021-2027 </vt:lpstr>
      <vt:lpstr>PowerPoint Presentation</vt:lpstr>
      <vt:lpstr>Atjaunošanas un noturības mehānisma Latvijas plāna digitālā komponente</vt:lpstr>
      <vt:lpstr>ANM 2. komponentes “Digitālā transformācija” investīcijas</vt:lpstr>
      <vt:lpstr>PowerPoint Presentation</vt:lpstr>
      <vt:lpstr>PowerPoint Presentation</vt:lpstr>
      <vt:lpstr>PowerPoint Presentation</vt:lpstr>
      <vt:lpstr>PowerPoint Presentation</vt:lpstr>
      <vt:lpstr>Digitālā transformācija Latvijā:  Satiksmes ministrijas prioritātes sakaru nozarē 2023.gadā </vt:lpstr>
      <vt:lpstr>Platjoslas jeb ļoti augstas veiktspējas tīklu “pēdējās jūdzes” infrastruktūras attīstība</vt:lpstr>
      <vt:lpstr>5G atbalstošās infrastruktūras izbūve gar autoceļu Via Baltica</vt:lpstr>
      <vt:lpstr>Platjoslas pieejamības ģeogrāfiskās informācijas sistēmas (PPĢIS) izveide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Duālā pāreja - Digitālā transformācija un klimatneitralitāte</dc:title>
  <dc:creator>Arnis Skraučs</dc:creator>
  <cp:lastModifiedBy>Lauris Linabergs</cp:lastModifiedBy>
  <cp:revision>3</cp:revision>
  <dcterms:created xsi:type="dcterms:W3CDTF">2023-01-19T10:18:39Z</dcterms:created>
  <dcterms:modified xsi:type="dcterms:W3CDTF">2023-02-15T07:25:28Z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0x010100C2407A656F6F514882F54CB8A364491F</vt:lpwstr>
  </property>
  <property fmtid="{D5CDD505-2E9C-101B-9397-08002B2CF9AE}" pid="3" name="MediaServiceImageTags">
    <vt:lpwstr/>
  </property>
</Properties>
</file>