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32"/>
  </p:notesMasterIdLst>
  <p:sldIdLst>
    <p:sldId id="3609" r:id="rId3"/>
    <p:sldId id="5020" r:id="rId4"/>
    <p:sldId id="5027" r:id="rId5"/>
    <p:sldId id="5021" r:id="rId6"/>
    <p:sldId id="5022" r:id="rId7"/>
    <p:sldId id="5029" r:id="rId8"/>
    <p:sldId id="362" r:id="rId9"/>
    <p:sldId id="363" r:id="rId10"/>
    <p:sldId id="5031" r:id="rId11"/>
    <p:sldId id="5018" r:id="rId12"/>
    <p:sldId id="257" r:id="rId13"/>
    <p:sldId id="345" r:id="rId14"/>
    <p:sldId id="331" r:id="rId15"/>
    <p:sldId id="351" r:id="rId16"/>
    <p:sldId id="354" r:id="rId17"/>
    <p:sldId id="360" r:id="rId18"/>
    <p:sldId id="361" r:id="rId19"/>
    <p:sldId id="268" r:id="rId20"/>
    <p:sldId id="276" r:id="rId21"/>
    <p:sldId id="277" r:id="rId22"/>
    <p:sldId id="3602" r:id="rId23"/>
    <p:sldId id="1634" r:id="rId24"/>
    <p:sldId id="3587" r:id="rId25"/>
    <p:sldId id="3600" r:id="rId26"/>
    <p:sldId id="3469" r:id="rId27"/>
    <p:sldId id="260" r:id="rId28"/>
    <p:sldId id="3608" r:id="rId29"/>
    <p:sldId id="3605" r:id="rId30"/>
    <p:sldId id="3601" r:id="rId31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717F"/>
    <a:srgbClr val="1D7887"/>
    <a:srgbClr val="009999"/>
    <a:srgbClr val="CCFF66"/>
    <a:srgbClr val="99FF33"/>
    <a:srgbClr val="66FF33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F457FA-1D0E-4D12-BCFF-46C7E8F89AA8}" v="1160" dt="2023-03-01T08:38:39.767"/>
    <p1510:client id="{2D28983E-18B9-4297-96F1-06904FE75838}" v="607" dt="2023-02-28T16:35:00.199"/>
    <p1510:client id="{F83BDAE2-76CC-4565-AF4B-E806897D1917}" v="255" dt="2023-02-28T07:51:37.1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painis\projekti\MPP_07-FS\Nebanku%20finan&#353;u%20sektors\UK%20satricina%20obligaciju%20tirgu\UK%20Gilt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locmel2\Downloads\ELS-2019-5292-EN-G079%20(2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315150228181503E-2"/>
          <c:y val="6.5115337919870508E-2"/>
          <c:w val="0.89050852149380677"/>
          <c:h val="0.73663982512101001"/>
        </c:manualLayout>
      </c:layout>
      <c:lineChart>
        <c:grouping val="standard"/>
        <c:varyColors val="0"/>
        <c:ser>
          <c:idx val="0"/>
          <c:order val="0"/>
          <c:tx>
            <c:strRef>
              <c:f>'SeptTD (Values)'!$C$5</c:f>
              <c:strCache>
                <c:ptCount val="1"/>
                <c:pt idx="0">
                  <c:v>UK 30Y Gilt yield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'SeptTD (Values)'!$B$6:$B$256</c:f>
              <c:numCache>
                <c:formatCode>m/d/yyyy</c:formatCode>
                <c:ptCount val="251"/>
                <c:pt idx="0">
                  <c:v>44805</c:v>
                </c:pt>
                <c:pt idx="1">
                  <c:v>44806</c:v>
                </c:pt>
                <c:pt idx="2">
                  <c:v>44809</c:v>
                </c:pt>
                <c:pt idx="3">
                  <c:v>44810</c:v>
                </c:pt>
                <c:pt idx="4">
                  <c:v>44811</c:v>
                </c:pt>
                <c:pt idx="5">
                  <c:v>44812</c:v>
                </c:pt>
                <c:pt idx="6">
                  <c:v>44813</c:v>
                </c:pt>
                <c:pt idx="7">
                  <c:v>44816</c:v>
                </c:pt>
                <c:pt idx="8">
                  <c:v>44817</c:v>
                </c:pt>
                <c:pt idx="9">
                  <c:v>44818</c:v>
                </c:pt>
                <c:pt idx="10">
                  <c:v>44819</c:v>
                </c:pt>
                <c:pt idx="11">
                  <c:v>44820</c:v>
                </c:pt>
                <c:pt idx="12">
                  <c:v>44823</c:v>
                </c:pt>
                <c:pt idx="13">
                  <c:v>44824</c:v>
                </c:pt>
                <c:pt idx="14">
                  <c:v>44825</c:v>
                </c:pt>
                <c:pt idx="15">
                  <c:v>44826</c:v>
                </c:pt>
                <c:pt idx="16">
                  <c:v>44827</c:v>
                </c:pt>
                <c:pt idx="17">
                  <c:v>44830</c:v>
                </c:pt>
                <c:pt idx="18">
                  <c:v>44831</c:v>
                </c:pt>
                <c:pt idx="19">
                  <c:v>44832</c:v>
                </c:pt>
                <c:pt idx="20">
                  <c:v>44833</c:v>
                </c:pt>
                <c:pt idx="21">
                  <c:v>44834</c:v>
                </c:pt>
                <c:pt idx="22">
                  <c:v>44837</c:v>
                </c:pt>
                <c:pt idx="23">
                  <c:v>44838</c:v>
                </c:pt>
                <c:pt idx="24">
                  <c:v>44839</c:v>
                </c:pt>
                <c:pt idx="25">
                  <c:v>44840</c:v>
                </c:pt>
                <c:pt idx="26">
                  <c:v>44841</c:v>
                </c:pt>
                <c:pt idx="27">
                  <c:v>44844</c:v>
                </c:pt>
                <c:pt idx="28">
                  <c:v>44845</c:v>
                </c:pt>
                <c:pt idx="29">
                  <c:v>44846</c:v>
                </c:pt>
                <c:pt idx="30">
                  <c:v>44847</c:v>
                </c:pt>
                <c:pt idx="31">
                  <c:v>44848</c:v>
                </c:pt>
                <c:pt idx="32">
                  <c:v>44851</c:v>
                </c:pt>
                <c:pt idx="33">
                  <c:v>44852</c:v>
                </c:pt>
                <c:pt idx="34">
                  <c:v>44853</c:v>
                </c:pt>
                <c:pt idx="35">
                  <c:v>44854</c:v>
                </c:pt>
                <c:pt idx="36">
                  <c:v>44855</c:v>
                </c:pt>
                <c:pt idx="37">
                  <c:v>44858</c:v>
                </c:pt>
                <c:pt idx="38">
                  <c:v>44859</c:v>
                </c:pt>
                <c:pt idx="39">
                  <c:v>44860</c:v>
                </c:pt>
                <c:pt idx="40">
                  <c:v>44861</c:v>
                </c:pt>
                <c:pt idx="41">
                  <c:v>44862</c:v>
                </c:pt>
                <c:pt idx="42">
                  <c:v>44865</c:v>
                </c:pt>
                <c:pt idx="43">
                  <c:v>44866</c:v>
                </c:pt>
                <c:pt idx="44">
                  <c:v>44867</c:v>
                </c:pt>
                <c:pt idx="45">
                  <c:v>44868</c:v>
                </c:pt>
                <c:pt idx="46">
                  <c:v>44869</c:v>
                </c:pt>
                <c:pt idx="47">
                  <c:v>44872</c:v>
                </c:pt>
                <c:pt idx="48">
                  <c:v>44873</c:v>
                </c:pt>
                <c:pt idx="49">
                  <c:v>44874</c:v>
                </c:pt>
                <c:pt idx="50">
                  <c:v>44875</c:v>
                </c:pt>
                <c:pt idx="51">
                  <c:v>44876</c:v>
                </c:pt>
                <c:pt idx="52">
                  <c:v>44879</c:v>
                </c:pt>
                <c:pt idx="53">
                  <c:v>44880</c:v>
                </c:pt>
                <c:pt idx="54">
                  <c:v>44881</c:v>
                </c:pt>
                <c:pt idx="55">
                  <c:v>44882</c:v>
                </c:pt>
                <c:pt idx="56">
                  <c:v>44883</c:v>
                </c:pt>
                <c:pt idx="57">
                  <c:v>44886</c:v>
                </c:pt>
                <c:pt idx="58">
                  <c:v>44887</c:v>
                </c:pt>
                <c:pt idx="59">
                  <c:v>44888</c:v>
                </c:pt>
                <c:pt idx="60">
                  <c:v>44889</c:v>
                </c:pt>
                <c:pt idx="61">
                  <c:v>44890</c:v>
                </c:pt>
                <c:pt idx="62">
                  <c:v>44893</c:v>
                </c:pt>
                <c:pt idx="63">
                  <c:v>44894</c:v>
                </c:pt>
                <c:pt idx="64">
                  <c:v>44895</c:v>
                </c:pt>
                <c:pt idx="65">
                  <c:v>44896</c:v>
                </c:pt>
                <c:pt idx="66">
                  <c:v>44897</c:v>
                </c:pt>
                <c:pt idx="67">
                  <c:v>44900</c:v>
                </c:pt>
                <c:pt idx="68">
                  <c:v>44901</c:v>
                </c:pt>
                <c:pt idx="69">
                  <c:v>44902</c:v>
                </c:pt>
                <c:pt idx="70">
                  <c:v>44903</c:v>
                </c:pt>
                <c:pt idx="71">
                  <c:v>44904</c:v>
                </c:pt>
                <c:pt idx="72">
                  <c:v>44907</c:v>
                </c:pt>
                <c:pt idx="73">
                  <c:v>44908</c:v>
                </c:pt>
                <c:pt idx="74">
                  <c:v>44909</c:v>
                </c:pt>
                <c:pt idx="75">
                  <c:v>44910</c:v>
                </c:pt>
                <c:pt idx="76">
                  <c:v>44911</c:v>
                </c:pt>
                <c:pt idx="77">
                  <c:v>44914</c:v>
                </c:pt>
                <c:pt idx="78">
                  <c:v>44915</c:v>
                </c:pt>
                <c:pt idx="79">
                  <c:v>44916</c:v>
                </c:pt>
              </c:numCache>
            </c:numRef>
          </c:cat>
          <c:val>
            <c:numRef>
              <c:f>'SeptTD (Values)'!$C$6:$C$256</c:f>
              <c:numCache>
                <c:formatCode>General</c:formatCode>
                <c:ptCount val="251"/>
                <c:pt idx="0">
                  <c:v>3.1960000000000002</c:v>
                </c:pt>
                <c:pt idx="1">
                  <c:v>3.2759999999999998</c:v>
                </c:pt>
                <c:pt idx="2">
                  <c:v>3.206</c:v>
                </c:pt>
                <c:pt idx="3">
                  <c:v>3.4129999999999998</c:v>
                </c:pt>
                <c:pt idx="4">
                  <c:v>3.3690000000000002</c:v>
                </c:pt>
                <c:pt idx="5">
                  <c:v>3.4980000000000002</c:v>
                </c:pt>
                <c:pt idx="6">
                  <c:v>3.476</c:v>
                </c:pt>
                <c:pt idx="7">
                  <c:v>3.45</c:v>
                </c:pt>
                <c:pt idx="8">
                  <c:v>3.49</c:v>
                </c:pt>
                <c:pt idx="9">
                  <c:v>3.43</c:v>
                </c:pt>
                <c:pt idx="10">
                  <c:v>3.476</c:v>
                </c:pt>
                <c:pt idx="11">
                  <c:v>3.45</c:v>
                </c:pt>
                <c:pt idx="12">
                  <c:v>3.45</c:v>
                </c:pt>
                <c:pt idx="13">
                  <c:v>3.59</c:v>
                </c:pt>
                <c:pt idx="14">
                  <c:v>3.589</c:v>
                </c:pt>
                <c:pt idx="15">
                  <c:v>3.7749999999999999</c:v>
                </c:pt>
                <c:pt idx="16">
                  <c:v>4.0439999999999996</c:v>
                </c:pt>
                <c:pt idx="17">
                  <c:v>4.5389999999999997</c:v>
                </c:pt>
                <c:pt idx="18">
                  <c:v>4.9880000000000004</c:v>
                </c:pt>
                <c:pt idx="19">
                  <c:v>3.9319999999999999</c:v>
                </c:pt>
                <c:pt idx="20">
                  <c:v>3.9649999999999999</c:v>
                </c:pt>
                <c:pt idx="21">
                  <c:v>3.8250000000000002</c:v>
                </c:pt>
                <c:pt idx="22">
                  <c:v>3.8879999999999999</c:v>
                </c:pt>
                <c:pt idx="23">
                  <c:v>4.0380000000000003</c:v>
                </c:pt>
                <c:pt idx="24">
                  <c:v>4.2039999999999997</c:v>
                </c:pt>
                <c:pt idx="25">
                  <c:v>4.3070000000000004</c:v>
                </c:pt>
                <c:pt idx="26">
                  <c:v>4.3920000000000003</c:v>
                </c:pt>
                <c:pt idx="27">
                  <c:v>4.6840000000000002</c:v>
                </c:pt>
                <c:pt idx="28">
                  <c:v>4.7990000000000004</c:v>
                </c:pt>
                <c:pt idx="29">
                  <c:v>4.8179999999999996</c:v>
                </c:pt>
                <c:pt idx="30">
                  <c:v>4.55</c:v>
                </c:pt>
                <c:pt idx="31">
                  <c:v>4.7839999999999998</c:v>
                </c:pt>
                <c:pt idx="32">
                  <c:v>4.3780000000000001</c:v>
                </c:pt>
                <c:pt idx="33">
                  <c:v>4.306</c:v>
                </c:pt>
                <c:pt idx="34">
                  <c:v>3.9889999999999999</c:v>
                </c:pt>
                <c:pt idx="35">
                  <c:v>3.96</c:v>
                </c:pt>
                <c:pt idx="36">
                  <c:v>4.0599999999999996</c:v>
                </c:pt>
                <c:pt idx="37">
                  <c:v>3.7559999999999998</c:v>
                </c:pt>
                <c:pt idx="38">
                  <c:v>3.6720000000000002</c:v>
                </c:pt>
                <c:pt idx="39">
                  <c:v>3.6779999999999999</c:v>
                </c:pt>
                <c:pt idx="40">
                  <c:v>3.51</c:v>
                </c:pt>
                <c:pt idx="41">
                  <c:v>3.5619999999999998</c:v>
                </c:pt>
                <c:pt idx="42">
                  <c:v>3.6080000000000001</c:v>
                </c:pt>
                <c:pt idx="43">
                  <c:v>3.5859999999999999</c:v>
                </c:pt>
                <c:pt idx="44">
                  <c:v>3.5710000000000002</c:v>
                </c:pt>
                <c:pt idx="45">
                  <c:v>3.7189999999999999</c:v>
                </c:pt>
                <c:pt idx="46">
                  <c:v>3.77</c:v>
                </c:pt>
                <c:pt idx="47">
                  <c:v>3.8530000000000002</c:v>
                </c:pt>
                <c:pt idx="48">
                  <c:v>3.738</c:v>
                </c:pt>
                <c:pt idx="49">
                  <c:v>3.5659999999999998</c:v>
                </c:pt>
                <c:pt idx="50">
                  <c:v>3.4060000000000001</c:v>
                </c:pt>
                <c:pt idx="51">
                  <c:v>3.4910000000000001</c:v>
                </c:pt>
                <c:pt idx="52">
                  <c:v>3.4969999999999999</c:v>
                </c:pt>
                <c:pt idx="53">
                  <c:v>3.4710000000000001</c:v>
                </c:pt>
                <c:pt idx="54">
                  <c:v>3.3130000000000002</c:v>
                </c:pt>
                <c:pt idx="55">
                  <c:v>3.3530000000000002</c:v>
                </c:pt>
                <c:pt idx="56">
                  <c:v>3.3879999999999999</c:v>
                </c:pt>
                <c:pt idx="57">
                  <c:v>3.3069999999999999</c:v>
                </c:pt>
                <c:pt idx="58">
                  <c:v>3.3159999999999998</c:v>
                </c:pt>
                <c:pt idx="59">
                  <c:v>3.1960000000000002</c:v>
                </c:pt>
                <c:pt idx="60">
                  <c:v>3.2749999999999999</c:v>
                </c:pt>
                <c:pt idx="61">
                  <c:v>3.3340000000000001</c:v>
                </c:pt>
                <c:pt idx="62">
                  <c:v>3.3620000000000001</c:v>
                </c:pt>
                <c:pt idx="63">
                  <c:v>3.3580000000000001</c:v>
                </c:pt>
                <c:pt idx="64">
                  <c:v>3.4249999999999998</c:v>
                </c:pt>
                <c:pt idx="65">
                  <c:v>3.4049999999999998</c:v>
                </c:pt>
                <c:pt idx="66">
                  <c:v>3.496</c:v>
                </c:pt>
                <c:pt idx="67">
                  <c:v>3.4470000000000001</c:v>
                </c:pt>
                <c:pt idx="68">
                  <c:v>3.4489999999999998</c:v>
                </c:pt>
                <c:pt idx="69">
                  <c:v>3.45</c:v>
                </c:pt>
                <c:pt idx="70">
                  <c:v>3.5150000000000001</c:v>
                </c:pt>
                <c:pt idx="71">
                  <c:v>3.57</c:v>
                </c:pt>
                <c:pt idx="72">
                  <c:v>3.6110000000000002</c:v>
                </c:pt>
                <c:pt idx="73">
                  <c:v>3.7160000000000002</c:v>
                </c:pt>
                <c:pt idx="74">
                  <c:v>3.6960000000000002</c:v>
                </c:pt>
                <c:pt idx="75">
                  <c:v>3.649</c:v>
                </c:pt>
                <c:pt idx="76">
                  <c:v>3.6720000000000002</c:v>
                </c:pt>
                <c:pt idx="77">
                  <c:v>3.8239999999999998</c:v>
                </c:pt>
                <c:pt idx="78">
                  <c:v>3.8919999999999999</c:v>
                </c:pt>
                <c:pt idx="79">
                  <c:v>3.84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AF-4B90-B8F8-662433DB34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41412816"/>
        <c:axId val="1141413232"/>
      </c:lineChart>
      <c:dateAx>
        <c:axId val="114141281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141413232"/>
        <c:crosses val="autoZero"/>
        <c:auto val="1"/>
        <c:lblOffset val="100"/>
        <c:baseTimeUnit val="days"/>
      </c:dateAx>
      <c:valAx>
        <c:axId val="1141413232"/>
        <c:scaling>
          <c:orientation val="minMax"/>
          <c:max val="5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14141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bg2">
              <a:lumMod val="75000"/>
            </a:schemeClr>
          </a:solidFill>
        </a:defRPr>
      </a:pPr>
      <a:endParaRPr lang="lv-LV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382357862596397E-2"/>
          <c:y val="5.2973631885535007E-2"/>
          <c:w val="0.93155791929517584"/>
          <c:h val="0.74771649806739249"/>
        </c:manualLayout>
      </c:layout>
      <c:areaChart>
        <c:grouping val="stacked"/>
        <c:varyColors val="0"/>
        <c:ser>
          <c:idx val="2"/>
          <c:order val="2"/>
          <c:tx>
            <c:strRef>
              <c:f>Lapa1!$D$1</c:f>
              <c:strCache>
                <c:ptCount val="1"/>
                <c:pt idx="0">
                  <c:v>Minimālā</c:v>
                </c:pt>
              </c:strCache>
            </c:strRef>
          </c:tx>
          <c:spPr>
            <a:solidFill>
              <a:srgbClr val="FFFFFF"/>
            </a:solidFill>
            <a:ln w="6350">
              <a:solidFill>
                <a:schemeClr val="accent5">
                  <a:lumMod val="40000"/>
                  <a:lumOff val="60000"/>
                </a:schemeClr>
              </a:solidFill>
              <a:prstDash val="sysDash"/>
            </a:ln>
            <a:effectLst/>
          </c:spPr>
          <c:cat>
            <c:numRef>
              <c:f>Lapa1!$A$2:$A$73</c:f>
              <c:numCache>
                <c:formatCode>dd\.mm\.yyyy</c:formatCode>
                <c:ptCount val="72"/>
                <c:pt idx="0">
                  <c:v>42766</c:v>
                </c:pt>
                <c:pt idx="1">
                  <c:v>42794</c:v>
                </c:pt>
                <c:pt idx="2">
                  <c:v>42825</c:v>
                </c:pt>
                <c:pt idx="3">
                  <c:v>42853</c:v>
                </c:pt>
                <c:pt idx="4">
                  <c:v>42886</c:v>
                </c:pt>
                <c:pt idx="5">
                  <c:v>42916</c:v>
                </c:pt>
                <c:pt idx="6">
                  <c:v>42947</c:v>
                </c:pt>
                <c:pt idx="7">
                  <c:v>42978</c:v>
                </c:pt>
                <c:pt idx="8">
                  <c:v>43007</c:v>
                </c:pt>
                <c:pt idx="9">
                  <c:v>43039</c:v>
                </c:pt>
                <c:pt idx="10">
                  <c:v>43069</c:v>
                </c:pt>
                <c:pt idx="11">
                  <c:v>43098</c:v>
                </c:pt>
                <c:pt idx="12">
                  <c:v>43131</c:v>
                </c:pt>
                <c:pt idx="13">
                  <c:v>43159</c:v>
                </c:pt>
                <c:pt idx="14">
                  <c:v>43189</c:v>
                </c:pt>
                <c:pt idx="15">
                  <c:v>43220</c:v>
                </c:pt>
                <c:pt idx="16">
                  <c:v>43251</c:v>
                </c:pt>
                <c:pt idx="17">
                  <c:v>43280</c:v>
                </c:pt>
                <c:pt idx="18">
                  <c:v>43312</c:v>
                </c:pt>
                <c:pt idx="19">
                  <c:v>43343</c:v>
                </c:pt>
                <c:pt idx="20">
                  <c:v>43371</c:v>
                </c:pt>
                <c:pt idx="21">
                  <c:v>43404</c:v>
                </c:pt>
                <c:pt idx="22">
                  <c:v>43434</c:v>
                </c:pt>
                <c:pt idx="23">
                  <c:v>43465</c:v>
                </c:pt>
                <c:pt idx="24">
                  <c:v>43496</c:v>
                </c:pt>
                <c:pt idx="25">
                  <c:v>43524</c:v>
                </c:pt>
                <c:pt idx="26">
                  <c:v>43553</c:v>
                </c:pt>
                <c:pt idx="27">
                  <c:v>43585</c:v>
                </c:pt>
                <c:pt idx="28">
                  <c:v>43616</c:v>
                </c:pt>
                <c:pt idx="29">
                  <c:v>43644</c:v>
                </c:pt>
                <c:pt idx="30">
                  <c:v>43677</c:v>
                </c:pt>
                <c:pt idx="31">
                  <c:v>43707</c:v>
                </c:pt>
                <c:pt idx="32">
                  <c:v>43738</c:v>
                </c:pt>
                <c:pt idx="33">
                  <c:v>43769</c:v>
                </c:pt>
                <c:pt idx="34">
                  <c:v>43798</c:v>
                </c:pt>
                <c:pt idx="35">
                  <c:v>43830</c:v>
                </c:pt>
                <c:pt idx="36">
                  <c:v>43861</c:v>
                </c:pt>
                <c:pt idx="37">
                  <c:v>43889</c:v>
                </c:pt>
                <c:pt idx="38">
                  <c:v>43921</c:v>
                </c:pt>
                <c:pt idx="39">
                  <c:v>43951</c:v>
                </c:pt>
                <c:pt idx="40">
                  <c:v>43980</c:v>
                </c:pt>
                <c:pt idx="41">
                  <c:v>44012</c:v>
                </c:pt>
                <c:pt idx="42">
                  <c:v>44043</c:v>
                </c:pt>
                <c:pt idx="43">
                  <c:v>44074</c:v>
                </c:pt>
                <c:pt idx="44">
                  <c:v>44104</c:v>
                </c:pt>
                <c:pt idx="45">
                  <c:v>44134</c:v>
                </c:pt>
                <c:pt idx="46">
                  <c:v>44165</c:v>
                </c:pt>
                <c:pt idx="47">
                  <c:v>44196</c:v>
                </c:pt>
                <c:pt idx="48">
                  <c:v>44225</c:v>
                </c:pt>
                <c:pt idx="49">
                  <c:v>44253</c:v>
                </c:pt>
                <c:pt idx="50">
                  <c:v>44286</c:v>
                </c:pt>
                <c:pt idx="51">
                  <c:v>44316</c:v>
                </c:pt>
                <c:pt idx="52">
                  <c:v>44347</c:v>
                </c:pt>
                <c:pt idx="53">
                  <c:v>44377</c:v>
                </c:pt>
                <c:pt idx="54">
                  <c:v>44407</c:v>
                </c:pt>
                <c:pt idx="55">
                  <c:v>44439</c:v>
                </c:pt>
                <c:pt idx="56">
                  <c:v>44469</c:v>
                </c:pt>
                <c:pt idx="57">
                  <c:v>44498</c:v>
                </c:pt>
                <c:pt idx="58">
                  <c:v>44530</c:v>
                </c:pt>
                <c:pt idx="59">
                  <c:v>44561</c:v>
                </c:pt>
                <c:pt idx="60">
                  <c:v>44592</c:v>
                </c:pt>
                <c:pt idx="61">
                  <c:v>44620</c:v>
                </c:pt>
                <c:pt idx="62">
                  <c:v>44651</c:v>
                </c:pt>
                <c:pt idx="63">
                  <c:v>44680</c:v>
                </c:pt>
                <c:pt idx="64">
                  <c:v>44712</c:v>
                </c:pt>
                <c:pt idx="65">
                  <c:v>44742</c:v>
                </c:pt>
                <c:pt idx="66">
                  <c:v>44771</c:v>
                </c:pt>
                <c:pt idx="67">
                  <c:v>44804</c:v>
                </c:pt>
                <c:pt idx="68">
                  <c:v>44834</c:v>
                </c:pt>
                <c:pt idx="69">
                  <c:v>44865</c:v>
                </c:pt>
                <c:pt idx="70">
                  <c:v>44895</c:v>
                </c:pt>
                <c:pt idx="71">
                  <c:v>44925</c:v>
                </c:pt>
              </c:numCache>
            </c:numRef>
          </c:cat>
          <c:val>
            <c:numRef>
              <c:f>Lapa1!$D$2:$D$73</c:f>
              <c:numCache>
                <c:formatCode>General</c:formatCode>
                <c:ptCount val="72"/>
                <c:pt idx="0">
                  <c:v>1.3260000000000001</c:v>
                </c:pt>
                <c:pt idx="1">
                  <c:v>1.2972999999999999</c:v>
                </c:pt>
                <c:pt idx="2">
                  <c:v>1.2485999999999999</c:v>
                </c:pt>
                <c:pt idx="3">
                  <c:v>1.3916999999999999</c:v>
                </c:pt>
                <c:pt idx="4">
                  <c:v>1.3525</c:v>
                </c:pt>
                <c:pt idx="5">
                  <c:v>1.2278</c:v>
                </c:pt>
                <c:pt idx="6">
                  <c:v>1.3794</c:v>
                </c:pt>
                <c:pt idx="7">
                  <c:v>1.3814</c:v>
                </c:pt>
                <c:pt idx="8">
                  <c:v>1.2372000000000001</c:v>
                </c:pt>
                <c:pt idx="9">
                  <c:v>1.353</c:v>
                </c:pt>
                <c:pt idx="10">
                  <c:v>1.2747999999999999</c:v>
                </c:pt>
                <c:pt idx="11">
                  <c:v>1.286</c:v>
                </c:pt>
                <c:pt idx="12">
                  <c:v>1.2163999999999999</c:v>
                </c:pt>
                <c:pt idx="13">
                  <c:v>1.3164</c:v>
                </c:pt>
                <c:pt idx="14">
                  <c:v>1.2467999999999999</c:v>
                </c:pt>
                <c:pt idx="15">
                  <c:v>1.2841</c:v>
                </c:pt>
                <c:pt idx="16">
                  <c:v>1.2024999999999999</c:v>
                </c:pt>
                <c:pt idx="17">
                  <c:v>1.296</c:v>
                </c:pt>
                <c:pt idx="18">
                  <c:v>1.1919999999999999</c:v>
                </c:pt>
                <c:pt idx="19">
                  <c:v>1.1825000000000001</c:v>
                </c:pt>
                <c:pt idx="20">
                  <c:v>1.2625999999999999</c:v>
                </c:pt>
                <c:pt idx="21">
                  <c:v>1.2762</c:v>
                </c:pt>
                <c:pt idx="22">
                  <c:v>1.2704</c:v>
                </c:pt>
                <c:pt idx="23">
                  <c:v>1.2911999999999999</c:v>
                </c:pt>
                <c:pt idx="24">
                  <c:v>1.2403999999999999</c:v>
                </c:pt>
                <c:pt idx="25">
                  <c:v>1.2512000000000001</c:v>
                </c:pt>
                <c:pt idx="26">
                  <c:v>1.2882</c:v>
                </c:pt>
                <c:pt idx="27">
                  <c:v>1.2078</c:v>
                </c:pt>
                <c:pt idx="28">
                  <c:v>1.0718000000000001</c:v>
                </c:pt>
                <c:pt idx="29">
                  <c:v>1.1057999999999999</c:v>
                </c:pt>
                <c:pt idx="30">
                  <c:v>1.1145</c:v>
                </c:pt>
                <c:pt idx="31">
                  <c:v>1.1342000000000001</c:v>
                </c:pt>
                <c:pt idx="32">
                  <c:v>1.0455000000000001</c:v>
                </c:pt>
                <c:pt idx="33">
                  <c:v>1.1921999999999999</c:v>
                </c:pt>
                <c:pt idx="34">
                  <c:v>1.1442000000000001</c:v>
                </c:pt>
                <c:pt idx="35">
                  <c:v>1.2830999999999999</c:v>
                </c:pt>
                <c:pt idx="36">
                  <c:v>1.1771</c:v>
                </c:pt>
                <c:pt idx="37">
                  <c:v>1.1878</c:v>
                </c:pt>
                <c:pt idx="38">
                  <c:v>1.0527</c:v>
                </c:pt>
                <c:pt idx="39">
                  <c:v>0.89639999999999997</c:v>
                </c:pt>
                <c:pt idx="40">
                  <c:v>0.77429999999999999</c:v>
                </c:pt>
                <c:pt idx="41">
                  <c:v>1.0132000000000001</c:v>
                </c:pt>
                <c:pt idx="42">
                  <c:v>1.1177999999999999</c:v>
                </c:pt>
                <c:pt idx="43">
                  <c:v>1.0779000000000001</c:v>
                </c:pt>
                <c:pt idx="44">
                  <c:v>1.278</c:v>
                </c:pt>
                <c:pt idx="45">
                  <c:v>1.2854000000000001</c:v>
                </c:pt>
                <c:pt idx="46">
                  <c:v>1.2427999999999999</c:v>
                </c:pt>
                <c:pt idx="47">
                  <c:v>1.1748000000000001</c:v>
                </c:pt>
                <c:pt idx="48">
                  <c:v>1.1721999999999999</c:v>
                </c:pt>
                <c:pt idx="49">
                  <c:v>1.1419999999999999</c:v>
                </c:pt>
                <c:pt idx="50">
                  <c:v>0.68459999999999999</c:v>
                </c:pt>
                <c:pt idx="51">
                  <c:v>1.1862999999999999</c:v>
                </c:pt>
                <c:pt idx="52">
                  <c:v>1.0361</c:v>
                </c:pt>
                <c:pt idx="53">
                  <c:v>1.0044</c:v>
                </c:pt>
                <c:pt idx="54">
                  <c:v>1.0491999999999999</c:v>
                </c:pt>
                <c:pt idx="55">
                  <c:v>1.0720000000000001</c:v>
                </c:pt>
                <c:pt idx="56">
                  <c:v>1.0321</c:v>
                </c:pt>
                <c:pt idx="57">
                  <c:v>1.1120000000000001</c:v>
                </c:pt>
                <c:pt idx="58">
                  <c:v>1.0926</c:v>
                </c:pt>
                <c:pt idx="59">
                  <c:v>0.80810000000000004</c:v>
                </c:pt>
                <c:pt idx="60">
                  <c:v>1.1240000000000001</c:v>
                </c:pt>
                <c:pt idx="61">
                  <c:v>1.0491999999999999</c:v>
                </c:pt>
                <c:pt idx="62">
                  <c:v>1.1505000000000001</c:v>
                </c:pt>
                <c:pt idx="63">
                  <c:v>1.1001000000000001</c:v>
                </c:pt>
                <c:pt idx="64">
                  <c:v>1.1881999999999999</c:v>
                </c:pt>
                <c:pt idx="65">
                  <c:v>1.1516</c:v>
                </c:pt>
                <c:pt idx="66">
                  <c:v>1.2638</c:v>
                </c:pt>
                <c:pt idx="67">
                  <c:v>1.4467000000000001</c:v>
                </c:pt>
                <c:pt idx="68">
                  <c:v>1.8689</c:v>
                </c:pt>
                <c:pt idx="69">
                  <c:v>2.2888000000000002</c:v>
                </c:pt>
                <c:pt idx="70">
                  <c:v>2.5491999999999999</c:v>
                </c:pt>
                <c:pt idx="71">
                  <c:v>2.9016000000000002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6C-4596-A589-E33540DA1FB7}"/>
            </c:ext>
          </c:extLst>
        </c:ser>
        <c:ser>
          <c:idx val="3"/>
          <c:order val="3"/>
          <c:tx>
            <c:strRef>
              <c:f>Lapa1!$E$1</c:f>
              <c:strCache>
                <c:ptCount val="1"/>
                <c:pt idx="0">
                  <c:v>Procentu likmju intervāls eiro zonā (min-max)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  <a:prstDash val="dash"/>
            </a:ln>
            <a:effectLst/>
          </c:spPr>
          <c:cat>
            <c:numRef>
              <c:f>Lapa1!$A$2:$A$73</c:f>
              <c:numCache>
                <c:formatCode>dd\.mm\.yyyy</c:formatCode>
                <c:ptCount val="72"/>
                <c:pt idx="0">
                  <c:v>42766</c:v>
                </c:pt>
                <c:pt idx="1">
                  <c:v>42794</c:v>
                </c:pt>
                <c:pt idx="2">
                  <c:v>42825</c:v>
                </c:pt>
                <c:pt idx="3">
                  <c:v>42853</c:v>
                </c:pt>
                <c:pt idx="4">
                  <c:v>42886</c:v>
                </c:pt>
                <c:pt idx="5">
                  <c:v>42916</c:v>
                </c:pt>
                <c:pt idx="6">
                  <c:v>42947</c:v>
                </c:pt>
                <c:pt idx="7">
                  <c:v>42978</c:v>
                </c:pt>
                <c:pt idx="8">
                  <c:v>43007</c:v>
                </c:pt>
                <c:pt idx="9">
                  <c:v>43039</c:v>
                </c:pt>
                <c:pt idx="10">
                  <c:v>43069</c:v>
                </c:pt>
                <c:pt idx="11">
                  <c:v>43098</c:v>
                </c:pt>
                <c:pt idx="12">
                  <c:v>43131</c:v>
                </c:pt>
                <c:pt idx="13">
                  <c:v>43159</c:v>
                </c:pt>
                <c:pt idx="14">
                  <c:v>43189</c:v>
                </c:pt>
                <c:pt idx="15">
                  <c:v>43220</c:v>
                </c:pt>
                <c:pt idx="16">
                  <c:v>43251</c:v>
                </c:pt>
                <c:pt idx="17">
                  <c:v>43280</c:v>
                </c:pt>
                <c:pt idx="18">
                  <c:v>43312</c:v>
                </c:pt>
                <c:pt idx="19">
                  <c:v>43343</c:v>
                </c:pt>
                <c:pt idx="20">
                  <c:v>43371</c:v>
                </c:pt>
                <c:pt idx="21">
                  <c:v>43404</c:v>
                </c:pt>
                <c:pt idx="22">
                  <c:v>43434</c:v>
                </c:pt>
                <c:pt idx="23">
                  <c:v>43465</c:v>
                </c:pt>
                <c:pt idx="24">
                  <c:v>43496</c:v>
                </c:pt>
                <c:pt idx="25">
                  <c:v>43524</c:v>
                </c:pt>
                <c:pt idx="26">
                  <c:v>43553</c:v>
                </c:pt>
                <c:pt idx="27">
                  <c:v>43585</c:v>
                </c:pt>
                <c:pt idx="28">
                  <c:v>43616</c:v>
                </c:pt>
                <c:pt idx="29">
                  <c:v>43644</c:v>
                </c:pt>
                <c:pt idx="30">
                  <c:v>43677</c:v>
                </c:pt>
                <c:pt idx="31">
                  <c:v>43707</c:v>
                </c:pt>
                <c:pt idx="32">
                  <c:v>43738</c:v>
                </c:pt>
                <c:pt idx="33">
                  <c:v>43769</c:v>
                </c:pt>
                <c:pt idx="34">
                  <c:v>43798</c:v>
                </c:pt>
                <c:pt idx="35">
                  <c:v>43830</c:v>
                </c:pt>
                <c:pt idx="36">
                  <c:v>43861</c:v>
                </c:pt>
                <c:pt idx="37">
                  <c:v>43889</c:v>
                </c:pt>
                <c:pt idx="38">
                  <c:v>43921</c:v>
                </c:pt>
                <c:pt idx="39">
                  <c:v>43951</c:v>
                </c:pt>
                <c:pt idx="40">
                  <c:v>43980</c:v>
                </c:pt>
                <c:pt idx="41">
                  <c:v>44012</c:v>
                </c:pt>
                <c:pt idx="42">
                  <c:v>44043</c:v>
                </c:pt>
                <c:pt idx="43">
                  <c:v>44074</c:v>
                </c:pt>
                <c:pt idx="44">
                  <c:v>44104</c:v>
                </c:pt>
                <c:pt idx="45">
                  <c:v>44134</c:v>
                </c:pt>
                <c:pt idx="46">
                  <c:v>44165</c:v>
                </c:pt>
                <c:pt idx="47">
                  <c:v>44196</c:v>
                </c:pt>
                <c:pt idx="48">
                  <c:v>44225</c:v>
                </c:pt>
                <c:pt idx="49">
                  <c:v>44253</c:v>
                </c:pt>
                <c:pt idx="50">
                  <c:v>44286</c:v>
                </c:pt>
                <c:pt idx="51">
                  <c:v>44316</c:v>
                </c:pt>
                <c:pt idx="52">
                  <c:v>44347</c:v>
                </c:pt>
                <c:pt idx="53">
                  <c:v>44377</c:v>
                </c:pt>
                <c:pt idx="54">
                  <c:v>44407</c:v>
                </c:pt>
                <c:pt idx="55">
                  <c:v>44439</c:v>
                </c:pt>
                <c:pt idx="56">
                  <c:v>44469</c:v>
                </c:pt>
                <c:pt idx="57">
                  <c:v>44498</c:v>
                </c:pt>
                <c:pt idx="58">
                  <c:v>44530</c:v>
                </c:pt>
                <c:pt idx="59">
                  <c:v>44561</c:v>
                </c:pt>
                <c:pt idx="60">
                  <c:v>44592</c:v>
                </c:pt>
                <c:pt idx="61">
                  <c:v>44620</c:v>
                </c:pt>
                <c:pt idx="62">
                  <c:v>44651</c:v>
                </c:pt>
                <c:pt idx="63">
                  <c:v>44680</c:v>
                </c:pt>
                <c:pt idx="64">
                  <c:v>44712</c:v>
                </c:pt>
                <c:pt idx="65">
                  <c:v>44742</c:v>
                </c:pt>
                <c:pt idx="66">
                  <c:v>44771</c:v>
                </c:pt>
                <c:pt idx="67">
                  <c:v>44804</c:v>
                </c:pt>
                <c:pt idx="68">
                  <c:v>44834</c:v>
                </c:pt>
                <c:pt idx="69">
                  <c:v>44865</c:v>
                </c:pt>
                <c:pt idx="70">
                  <c:v>44895</c:v>
                </c:pt>
                <c:pt idx="71">
                  <c:v>44925</c:v>
                </c:pt>
              </c:numCache>
            </c:numRef>
          </c:cat>
          <c:val>
            <c:numRef>
              <c:f>Lapa1!$E$2:$E$73</c:f>
              <c:numCache>
                <c:formatCode>General</c:formatCode>
                <c:ptCount val="72"/>
                <c:pt idx="0">
                  <c:v>3.4788000000000001</c:v>
                </c:pt>
                <c:pt idx="1">
                  <c:v>1.9818000000000002</c:v>
                </c:pt>
                <c:pt idx="2">
                  <c:v>2.8827000000000007</c:v>
                </c:pt>
                <c:pt idx="3">
                  <c:v>2.2839999999999998</c:v>
                </c:pt>
                <c:pt idx="4">
                  <c:v>2.3462999999999998</c:v>
                </c:pt>
                <c:pt idx="5">
                  <c:v>2.4218999999999999</c:v>
                </c:pt>
                <c:pt idx="6">
                  <c:v>2.3801999999999999</c:v>
                </c:pt>
                <c:pt idx="7">
                  <c:v>2.4527999999999999</c:v>
                </c:pt>
                <c:pt idx="8">
                  <c:v>2.9709999999999996</c:v>
                </c:pt>
                <c:pt idx="9">
                  <c:v>2.1702000000000004</c:v>
                </c:pt>
                <c:pt idx="10">
                  <c:v>2.3080000000000003</c:v>
                </c:pt>
                <c:pt idx="11">
                  <c:v>3.1278999999999999</c:v>
                </c:pt>
                <c:pt idx="12">
                  <c:v>3.7187999999999999</c:v>
                </c:pt>
                <c:pt idx="13">
                  <c:v>2.1321000000000003</c:v>
                </c:pt>
                <c:pt idx="14">
                  <c:v>2.7</c:v>
                </c:pt>
                <c:pt idx="15">
                  <c:v>2.7741000000000002</c:v>
                </c:pt>
                <c:pt idx="16">
                  <c:v>2.8037000000000001</c:v>
                </c:pt>
                <c:pt idx="17">
                  <c:v>2.1086</c:v>
                </c:pt>
                <c:pt idx="18">
                  <c:v>2.6586999999999996</c:v>
                </c:pt>
                <c:pt idx="19">
                  <c:v>2.6764000000000001</c:v>
                </c:pt>
                <c:pt idx="20">
                  <c:v>2.7679999999999998</c:v>
                </c:pt>
                <c:pt idx="21">
                  <c:v>3.6993</c:v>
                </c:pt>
                <c:pt idx="22">
                  <c:v>2.1219000000000001</c:v>
                </c:pt>
                <c:pt idx="23">
                  <c:v>2.1040000000000001</c:v>
                </c:pt>
                <c:pt idx="24">
                  <c:v>2.5097000000000005</c:v>
                </c:pt>
                <c:pt idx="25">
                  <c:v>2.6119000000000003</c:v>
                </c:pt>
                <c:pt idx="26">
                  <c:v>2.3773</c:v>
                </c:pt>
                <c:pt idx="27">
                  <c:v>3.3257000000000003</c:v>
                </c:pt>
                <c:pt idx="28">
                  <c:v>2.7595000000000001</c:v>
                </c:pt>
                <c:pt idx="29">
                  <c:v>3.0997999999999997</c:v>
                </c:pt>
                <c:pt idx="30">
                  <c:v>2.6522000000000001</c:v>
                </c:pt>
                <c:pt idx="31">
                  <c:v>2.6071999999999997</c:v>
                </c:pt>
                <c:pt idx="32">
                  <c:v>2.8035999999999999</c:v>
                </c:pt>
                <c:pt idx="33">
                  <c:v>2.5933999999999999</c:v>
                </c:pt>
                <c:pt idx="34">
                  <c:v>2.4617</c:v>
                </c:pt>
                <c:pt idx="35">
                  <c:v>2.5799000000000003</c:v>
                </c:pt>
                <c:pt idx="36">
                  <c:v>2.8601999999999999</c:v>
                </c:pt>
                <c:pt idx="37">
                  <c:v>2.2435</c:v>
                </c:pt>
                <c:pt idx="38">
                  <c:v>2.0602</c:v>
                </c:pt>
                <c:pt idx="39">
                  <c:v>2.7456</c:v>
                </c:pt>
                <c:pt idx="40">
                  <c:v>2.8106999999999998</c:v>
                </c:pt>
                <c:pt idx="41">
                  <c:v>2.0243000000000002</c:v>
                </c:pt>
                <c:pt idx="42">
                  <c:v>2.3409</c:v>
                </c:pt>
                <c:pt idx="43">
                  <c:v>2.1334999999999997</c:v>
                </c:pt>
                <c:pt idx="44">
                  <c:v>2.9834000000000001</c:v>
                </c:pt>
                <c:pt idx="45">
                  <c:v>2.4607999999999999</c:v>
                </c:pt>
                <c:pt idx="46">
                  <c:v>3.2766000000000002</c:v>
                </c:pt>
                <c:pt idx="47">
                  <c:v>2.8221999999999996</c:v>
                </c:pt>
                <c:pt idx="48">
                  <c:v>3.3467000000000002</c:v>
                </c:pt>
                <c:pt idx="49">
                  <c:v>2.1568000000000001</c:v>
                </c:pt>
                <c:pt idx="50">
                  <c:v>3.0389999999999997</c:v>
                </c:pt>
                <c:pt idx="51">
                  <c:v>3.0045000000000002</c:v>
                </c:pt>
                <c:pt idx="52">
                  <c:v>2.7538</c:v>
                </c:pt>
                <c:pt idx="53">
                  <c:v>2.1566999999999998</c:v>
                </c:pt>
                <c:pt idx="54">
                  <c:v>3.0666000000000002</c:v>
                </c:pt>
                <c:pt idx="55">
                  <c:v>2.0150000000000001</c:v>
                </c:pt>
                <c:pt idx="56">
                  <c:v>3.8631000000000002</c:v>
                </c:pt>
                <c:pt idx="57">
                  <c:v>3.1551</c:v>
                </c:pt>
                <c:pt idx="58">
                  <c:v>2.9621000000000004</c:v>
                </c:pt>
                <c:pt idx="59">
                  <c:v>2.6972</c:v>
                </c:pt>
                <c:pt idx="60">
                  <c:v>2.3378000000000001</c:v>
                </c:pt>
                <c:pt idx="61">
                  <c:v>2.9441999999999999</c:v>
                </c:pt>
                <c:pt idx="62">
                  <c:v>3.0884999999999998</c:v>
                </c:pt>
                <c:pt idx="63">
                  <c:v>2.8789999999999996</c:v>
                </c:pt>
                <c:pt idx="64">
                  <c:v>3.1257000000000001</c:v>
                </c:pt>
                <c:pt idx="65">
                  <c:v>2.1364999999999998</c:v>
                </c:pt>
                <c:pt idx="66">
                  <c:v>2.1975999999999996</c:v>
                </c:pt>
                <c:pt idx="67">
                  <c:v>2.1592000000000002</c:v>
                </c:pt>
                <c:pt idx="68">
                  <c:v>2.2377000000000002</c:v>
                </c:pt>
                <c:pt idx="69">
                  <c:v>1.8883999999999999</c:v>
                </c:pt>
                <c:pt idx="70">
                  <c:v>2.5305999999999997</c:v>
                </c:pt>
                <c:pt idx="71">
                  <c:v>2.3319999999999999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6C-4596-A589-E33540DA1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1182352"/>
        <c:axId val="411181520"/>
      </c:areaChart>
      <c:lineChart>
        <c:grouping val="standard"/>
        <c:varyColors val="0"/>
        <c:ser>
          <c:idx val="1"/>
          <c:order val="0"/>
          <c:tx>
            <c:strRef>
              <c:f>Lapa1!$B$1</c:f>
              <c:strCache>
                <c:ptCount val="1"/>
                <c:pt idx="0">
                  <c:v>Eiro zona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Lapa1!$A$2:$A$73</c:f>
              <c:numCache>
                <c:formatCode>dd\.mm\.yyyy</c:formatCode>
                <c:ptCount val="72"/>
                <c:pt idx="0">
                  <c:v>42766</c:v>
                </c:pt>
                <c:pt idx="1">
                  <c:v>42794</c:v>
                </c:pt>
                <c:pt idx="2">
                  <c:v>42825</c:v>
                </c:pt>
                <c:pt idx="3">
                  <c:v>42853</c:v>
                </c:pt>
                <c:pt idx="4">
                  <c:v>42886</c:v>
                </c:pt>
                <c:pt idx="5">
                  <c:v>42916</c:v>
                </c:pt>
                <c:pt idx="6">
                  <c:v>42947</c:v>
                </c:pt>
                <c:pt idx="7">
                  <c:v>42978</c:v>
                </c:pt>
                <c:pt idx="8">
                  <c:v>43007</c:v>
                </c:pt>
                <c:pt idx="9">
                  <c:v>43039</c:v>
                </c:pt>
                <c:pt idx="10">
                  <c:v>43069</c:v>
                </c:pt>
                <c:pt idx="11">
                  <c:v>43098</c:v>
                </c:pt>
                <c:pt idx="12">
                  <c:v>43131</c:v>
                </c:pt>
                <c:pt idx="13">
                  <c:v>43159</c:v>
                </c:pt>
                <c:pt idx="14">
                  <c:v>43189</c:v>
                </c:pt>
                <c:pt idx="15">
                  <c:v>43220</c:v>
                </c:pt>
                <c:pt idx="16">
                  <c:v>43251</c:v>
                </c:pt>
                <c:pt idx="17">
                  <c:v>43280</c:v>
                </c:pt>
                <c:pt idx="18">
                  <c:v>43312</c:v>
                </c:pt>
                <c:pt idx="19">
                  <c:v>43343</c:v>
                </c:pt>
                <c:pt idx="20">
                  <c:v>43371</c:v>
                </c:pt>
                <c:pt idx="21">
                  <c:v>43404</c:v>
                </c:pt>
                <c:pt idx="22">
                  <c:v>43434</c:v>
                </c:pt>
                <c:pt idx="23">
                  <c:v>43465</c:v>
                </c:pt>
                <c:pt idx="24">
                  <c:v>43496</c:v>
                </c:pt>
                <c:pt idx="25">
                  <c:v>43524</c:v>
                </c:pt>
                <c:pt idx="26">
                  <c:v>43553</c:v>
                </c:pt>
                <c:pt idx="27">
                  <c:v>43585</c:v>
                </c:pt>
                <c:pt idx="28">
                  <c:v>43616</c:v>
                </c:pt>
                <c:pt idx="29">
                  <c:v>43644</c:v>
                </c:pt>
                <c:pt idx="30">
                  <c:v>43677</c:v>
                </c:pt>
                <c:pt idx="31">
                  <c:v>43707</c:v>
                </c:pt>
                <c:pt idx="32">
                  <c:v>43738</c:v>
                </c:pt>
                <c:pt idx="33">
                  <c:v>43769</c:v>
                </c:pt>
                <c:pt idx="34">
                  <c:v>43798</c:v>
                </c:pt>
                <c:pt idx="35">
                  <c:v>43830</c:v>
                </c:pt>
                <c:pt idx="36">
                  <c:v>43861</c:v>
                </c:pt>
                <c:pt idx="37">
                  <c:v>43889</c:v>
                </c:pt>
                <c:pt idx="38">
                  <c:v>43921</c:v>
                </c:pt>
                <c:pt idx="39">
                  <c:v>43951</c:v>
                </c:pt>
                <c:pt idx="40">
                  <c:v>43980</c:v>
                </c:pt>
                <c:pt idx="41">
                  <c:v>44012</c:v>
                </c:pt>
                <c:pt idx="42">
                  <c:v>44043</c:v>
                </c:pt>
                <c:pt idx="43">
                  <c:v>44074</c:v>
                </c:pt>
                <c:pt idx="44">
                  <c:v>44104</c:v>
                </c:pt>
                <c:pt idx="45">
                  <c:v>44134</c:v>
                </c:pt>
                <c:pt idx="46">
                  <c:v>44165</c:v>
                </c:pt>
                <c:pt idx="47">
                  <c:v>44196</c:v>
                </c:pt>
                <c:pt idx="48">
                  <c:v>44225</c:v>
                </c:pt>
                <c:pt idx="49">
                  <c:v>44253</c:v>
                </c:pt>
                <c:pt idx="50">
                  <c:v>44286</c:v>
                </c:pt>
                <c:pt idx="51">
                  <c:v>44316</c:v>
                </c:pt>
                <c:pt idx="52">
                  <c:v>44347</c:v>
                </c:pt>
                <c:pt idx="53">
                  <c:v>44377</c:v>
                </c:pt>
                <c:pt idx="54">
                  <c:v>44407</c:v>
                </c:pt>
                <c:pt idx="55">
                  <c:v>44439</c:v>
                </c:pt>
                <c:pt idx="56">
                  <c:v>44469</c:v>
                </c:pt>
                <c:pt idx="57">
                  <c:v>44498</c:v>
                </c:pt>
                <c:pt idx="58">
                  <c:v>44530</c:v>
                </c:pt>
                <c:pt idx="59">
                  <c:v>44561</c:v>
                </c:pt>
                <c:pt idx="60">
                  <c:v>44592</c:v>
                </c:pt>
                <c:pt idx="61">
                  <c:v>44620</c:v>
                </c:pt>
                <c:pt idx="62">
                  <c:v>44651</c:v>
                </c:pt>
                <c:pt idx="63">
                  <c:v>44680</c:v>
                </c:pt>
                <c:pt idx="64">
                  <c:v>44712</c:v>
                </c:pt>
                <c:pt idx="65">
                  <c:v>44742</c:v>
                </c:pt>
                <c:pt idx="66">
                  <c:v>44771</c:v>
                </c:pt>
                <c:pt idx="67">
                  <c:v>44804</c:v>
                </c:pt>
                <c:pt idx="68">
                  <c:v>44834</c:v>
                </c:pt>
                <c:pt idx="69">
                  <c:v>44865</c:v>
                </c:pt>
                <c:pt idx="70">
                  <c:v>44895</c:v>
                </c:pt>
                <c:pt idx="71">
                  <c:v>44925</c:v>
                </c:pt>
              </c:numCache>
            </c:numRef>
          </c:cat>
          <c:val>
            <c:numRef>
              <c:f>Lapa1!$B$2:$B$73</c:f>
              <c:numCache>
                <c:formatCode>General</c:formatCode>
                <c:ptCount val="72"/>
                <c:pt idx="0">
                  <c:v>1.5777000000000001</c:v>
                </c:pt>
                <c:pt idx="1">
                  <c:v>1.5553999999999999</c:v>
                </c:pt>
                <c:pt idx="2">
                  <c:v>1.6375999999999999</c:v>
                </c:pt>
                <c:pt idx="3">
                  <c:v>1.6459999999999999</c:v>
                </c:pt>
                <c:pt idx="4">
                  <c:v>1.5852999999999999</c:v>
                </c:pt>
                <c:pt idx="5">
                  <c:v>1.5720000000000001</c:v>
                </c:pt>
                <c:pt idx="6">
                  <c:v>1.5669999999999999</c:v>
                </c:pt>
                <c:pt idx="7">
                  <c:v>1.5696000000000001</c:v>
                </c:pt>
                <c:pt idx="8">
                  <c:v>1.5361</c:v>
                </c:pt>
                <c:pt idx="9">
                  <c:v>1.5501</c:v>
                </c:pt>
                <c:pt idx="10">
                  <c:v>1.5584</c:v>
                </c:pt>
                <c:pt idx="11">
                  <c:v>1.5544</c:v>
                </c:pt>
                <c:pt idx="12">
                  <c:v>1.4341999999999999</c:v>
                </c:pt>
                <c:pt idx="13">
                  <c:v>1.5248999999999999</c:v>
                </c:pt>
                <c:pt idx="14">
                  <c:v>1.5536000000000001</c:v>
                </c:pt>
                <c:pt idx="15">
                  <c:v>1.5266999999999999</c:v>
                </c:pt>
                <c:pt idx="16">
                  <c:v>1.4305000000000001</c:v>
                </c:pt>
                <c:pt idx="17">
                  <c:v>1.4930000000000001</c:v>
                </c:pt>
                <c:pt idx="18">
                  <c:v>1.45</c:v>
                </c:pt>
                <c:pt idx="19">
                  <c:v>1.4266000000000001</c:v>
                </c:pt>
                <c:pt idx="20">
                  <c:v>1.4575</c:v>
                </c:pt>
                <c:pt idx="21">
                  <c:v>1.4792000000000001</c:v>
                </c:pt>
                <c:pt idx="22">
                  <c:v>1.5031000000000001</c:v>
                </c:pt>
                <c:pt idx="23">
                  <c:v>1.4721</c:v>
                </c:pt>
                <c:pt idx="24">
                  <c:v>1.4426000000000001</c:v>
                </c:pt>
                <c:pt idx="25">
                  <c:v>1.4593</c:v>
                </c:pt>
                <c:pt idx="26">
                  <c:v>1.4702</c:v>
                </c:pt>
                <c:pt idx="27">
                  <c:v>1.4339999999999999</c:v>
                </c:pt>
                <c:pt idx="28">
                  <c:v>1.3942000000000001</c:v>
                </c:pt>
                <c:pt idx="29">
                  <c:v>1.3698999999999999</c:v>
                </c:pt>
                <c:pt idx="30">
                  <c:v>1.4157999999999999</c:v>
                </c:pt>
                <c:pt idx="31">
                  <c:v>1.34</c:v>
                </c:pt>
                <c:pt idx="32">
                  <c:v>1.3420000000000001</c:v>
                </c:pt>
                <c:pt idx="33">
                  <c:v>1.3924000000000001</c:v>
                </c:pt>
                <c:pt idx="34">
                  <c:v>1.3852</c:v>
                </c:pt>
                <c:pt idx="35">
                  <c:v>1.4028</c:v>
                </c:pt>
                <c:pt idx="36">
                  <c:v>1.3717999999999999</c:v>
                </c:pt>
                <c:pt idx="37">
                  <c:v>1.355</c:v>
                </c:pt>
                <c:pt idx="38">
                  <c:v>1.2932999999999999</c:v>
                </c:pt>
                <c:pt idx="39">
                  <c:v>1.3035000000000001</c:v>
                </c:pt>
                <c:pt idx="40">
                  <c:v>1.3083</c:v>
                </c:pt>
                <c:pt idx="41">
                  <c:v>1.3547</c:v>
                </c:pt>
                <c:pt idx="42">
                  <c:v>1.3935999999999999</c:v>
                </c:pt>
                <c:pt idx="43">
                  <c:v>1.4031</c:v>
                </c:pt>
                <c:pt idx="44">
                  <c:v>1.401</c:v>
                </c:pt>
                <c:pt idx="45">
                  <c:v>1.4320999999999999</c:v>
                </c:pt>
                <c:pt idx="46">
                  <c:v>1.4218</c:v>
                </c:pt>
                <c:pt idx="47">
                  <c:v>1.4212</c:v>
                </c:pt>
                <c:pt idx="48">
                  <c:v>1.3839999999999999</c:v>
                </c:pt>
                <c:pt idx="49">
                  <c:v>1.3714999999999999</c:v>
                </c:pt>
                <c:pt idx="50">
                  <c:v>1.2235</c:v>
                </c:pt>
                <c:pt idx="51">
                  <c:v>1.4729000000000001</c:v>
                </c:pt>
                <c:pt idx="52">
                  <c:v>1.3526</c:v>
                </c:pt>
                <c:pt idx="53">
                  <c:v>1.3445</c:v>
                </c:pt>
                <c:pt idx="54">
                  <c:v>1.3817999999999999</c:v>
                </c:pt>
                <c:pt idx="55">
                  <c:v>1.337</c:v>
                </c:pt>
                <c:pt idx="56">
                  <c:v>1.3846000000000001</c:v>
                </c:pt>
                <c:pt idx="57">
                  <c:v>1.3184</c:v>
                </c:pt>
                <c:pt idx="58">
                  <c:v>1.2685999999999999</c:v>
                </c:pt>
                <c:pt idx="59">
                  <c:v>1.2366999999999999</c:v>
                </c:pt>
                <c:pt idx="60">
                  <c:v>1.3265</c:v>
                </c:pt>
                <c:pt idx="61">
                  <c:v>1.2958000000000001</c:v>
                </c:pt>
                <c:pt idx="62">
                  <c:v>1.3980999999999999</c:v>
                </c:pt>
                <c:pt idx="63">
                  <c:v>1.4056</c:v>
                </c:pt>
                <c:pt idx="64">
                  <c:v>1.4462999999999999</c:v>
                </c:pt>
                <c:pt idx="65">
                  <c:v>1.8304</c:v>
                </c:pt>
                <c:pt idx="66">
                  <c:v>1.7065999999999999</c:v>
                </c:pt>
                <c:pt idx="67">
                  <c:v>1.8027</c:v>
                </c:pt>
                <c:pt idx="68">
                  <c:v>2.3873000000000002</c:v>
                </c:pt>
                <c:pt idx="69">
                  <c:v>2.6783999999999999</c:v>
                </c:pt>
                <c:pt idx="70">
                  <c:v>3.1149</c:v>
                </c:pt>
                <c:pt idx="71">
                  <c:v>3.4340000000000002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B6C-4596-A589-E33540DA1FB7}"/>
            </c:ext>
          </c:extLst>
        </c:ser>
        <c:ser>
          <c:idx val="0"/>
          <c:order val="1"/>
          <c:tx>
            <c:strRef>
              <c:f>Lapa1!$C$1</c:f>
              <c:strCache>
                <c:ptCount val="1"/>
                <c:pt idx="0">
                  <c:v>Latvija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Lapa1!$A$2:$A$73</c:f>
              <c:numCache>
                <c:formatCode>dd\.mm\.yyyy</c:formatCode>
                <c:ptCount val="72"/>
                <c:pt idx="0">
                  <c:v>42766</c:v>
                </c:pt>
                <c:pt idx="1">
                  <c:v>42794</c:v>
                </c:pt>
                <c:pt idx="2">
                  <c:v>42825</c:v>
                </c:pt>
                <c:pt idx="3">
                  <c:v>42853</c:v>
                </c:pt>
                <c:pt idx="4">
                  <c:v>42886</c:v>
                </c:pt>
                <c:pt idx="5">
                  <c:v>42916</c:v>
                </c:pt>
                <c:pt idx="6">
                  <c:v>42947</c:v>
                </c:pt>
                <c:pt idx="7">
                  <c:v>42978</c:v>
                </c:pt>
                <c:pt idx="8">
                  <c:v>43007</c:v>
                </c:pt>
                <c:pt idx="9">
                  <c:v>43039</c:v>
                </c:pt>
                <c:pt idx="10">
                  <c:v>43069</c:v>
                </c:pt>
                <c:pt idx="11">
                  <c:v>43098</c:v>
                </c:pt>
                <c:pt idx="12">
                  <c:v>43131</c:v>
                </c:pt>
                <c:pt idx="13">
                  <c:v>43159</c:v>
                </c:pt>
                <c:pt idx="14">
                  <c:v>43189</c:v>
                </c:pt>
                <c:pt idx="15">
                  <c:v>43220</c:v>
                </c:pt>
                <c:pt idx="16">
                  <c:v>43251</c:v>
                </c:pt>
                <c:pt idx="17">
                  <c:v>43280</c:v>
                </c:pt>
                <c:pt idx="18">
                  <c:v>43312</c:v>
                </c:pt>
                <c:pt idx="19">
                  <c:v>43343</c:v>
                </c:pt>
                <c:pt idx="20">
                  <c:v>43371</c:v>
                </c:pt>
                <c:pt idx="21">
                  <c:v>43404</c:v>
                </c:pt>
                <c:pt idx="22">
                  <c:v>43434</c:v>
                </c:pt>
                <c:pt idx="23">
                  <c:v>43465</c:v>
                </c:pt>
                <c:pt idx="24">
                  <c:v>43496</c:v>
                </c:pt>
                <c:pt idx="25">
                  <c:v>43524</c:v>
                </c:pt>
                <c:pt idx="26">
                  <c:v>43553</c:v>
                </c:pt>
                <c:pt idx="27">
                  <c:v>43585</c:v>
                </c:pt>
                <c:pt idx="28">
                  <c:v>43616</c:v>
                </c:pt>
                <c:pt idx="29">
                  <c:v>43644</c:v>
                </c:pt>
                <c:pt idx="30">
                  <c:v>43677</c:v>
                </c:pt>
                <c:pt idx="31">
                  <c:v>43707</c:v>
                </c:pt>
                <c:pt idx="32">
                  <c:v>43738</c:v>
                </c:pt>
                <c:pt idx="33">
                  <c:v>43769</c:v>
                </c:pt>
                <c:pt idx="34">
                  <c:v>43798</c:v>
                </c:pt>
                <c:pt idx="35">
                  <c:v>43830</c:v>
                </c:pt>
                <c:pt idx="36">
                  <c:v>43861</c:v>
                </c:pt>
                <c:pt idx="37">
                  <c:v>43889</c:v>
                </c:pt>
                <c:pt idx="38">
                  <c:v>43921</c:v>
                </c:pt>
                <c:pt idx="39">
                  <c:v>43951</c:v>
                </c:pt>
                <c:pt idx="40">
                  <c:v>43980</c:v>
                </c:pt>
                <c:pt idx="41">
                  <c:v>44012</c:v>
                </c:pt>
                <c:pt idx="42">
                  <c:v>44043</c:v>
                </c:pt>
                <c:pt idx="43">
                  <c:v>44074</c:v>
                </c:pt>
                <c:pt idx="44">
                  <c:v>44104</c:v>
                </c:pt>
                <c:pt idx="45">
                  <c:v>44134</c:v>
                </c:pt>
                <c:pt idx="46">
                  <c:v>44165</c:v>
                </c:pt>
                <c:pt idx="47">
                  <c:v>44196</c:v>
                </c:pt>
                <c:pt idx="48">
                  <c:v>44225</c:v>
                </c:pt>
                <c:pt idx="49">
                  <c:v>44253</c:v>
                </c:pt>
                <c:pt idx="50">
                  <c:v>44286</c:v>
                </c:pt>
                <c:pt idx="51">
                  <c:v>44316</c:v>
                </c:pt>
                <c:pt idx="52">
                  <c:v>44347</c:v>
                </c:pt>
                <c:pt idx="53">
                  <c:v>44377</c:v>
                </c:pt>
                <c:pt idx="54">
                  <c:v>44407</c:v>
                </c:pt>
                <c:pt idx="55">
                  <c:v>44439</c:v>
                </c:pt>
                <c:pt idx="56">
                  <c:v>44469</c:v>
                </c:pt>
                <c:pt idx="57">
                  <c:v>44498</c:v>
                </c:pt>
                <c:pt idx="58">
                  <c:v>44530</c:v>
                </c:pt>
                <c:pt idx="59">
                  <c:v>44561</c:v>
                </c:pt>
                <c:pt idx="60">
                  <c:v>44592</c:v>
                </c:pt>
                <c:pt idx="61">
                  <c:v>44620</c:v>
                </c:pt>
                <c:pt idx="62">
                  <c:v>44651</c:v>
                </c:pt>
                <c:pt idx="63">
                  <c:v>44680</c:v>
                </c:pt>
                <c:pt idx="64">
                  <c:v>44712</c:v>
                </c:pt>
                <c:pt idx="65">
                  <c:v>44742</c:v>
                </c:pt>
                <c:pt idx="66">
                  <c:v>44771</c:v>
                </c:pt>
                <c:pt idx="67">
                  <c:v>44804</c:v>
                </c:pt>
                <c:pt idx="68">
                  <c:v>44834</c:v>
                </c:pt>
                <c:pt idx="69">
                  <c:v>44865</c:v>
                </c:pt>
                <c:pt idx="70">
                  <c:v>44895</c:v>
                </c:pt>
                <c:pt idx="71">
                  <c:v>44925</c:v>
                </c:pt>
              </c:numCache>
            </c:numRef>
          </c:cat>
          <c:val>
            <c:numRef>
              <c:f>Lapa1!$C$2:$C$73</c:f>
              <c:numCache>
                <c:formatCode>General</c:formatCode>
                <c:ptCount val="72"/>
                <c:pt idx="0">
                  <c:v>2.8605</c:v>
                </c:pt>
                <c:pt idx="1">
                  <c:v>2.7303999999999999</c:v>
                </c:pt>
                <c:pt idx="2">
                  <c:v>2.4897999999999998</c:v>
                </c:pt>
                <c:pt idx="3">
                  <c:v>2.6854</c:v>
                </c:pt>
                <c:pt idx="4">
                  <c:v>2.8355000000000001</c:v>
                </c:pt>
                <c:pt idx="5">
                  <c:v>2.8264999999999998</c:v>
                </c:pt>
                <c:pt idx="6">
                  <c:v>2.6107999999999998</c:v>
                </c:pt>
                <c:pt idx="7">
                  <c:v>3.0657000000000001</c:v>
                </c:pt>
                <c:pt idx="8">
                  <c:v>2.8256999999999999</c:v>
                </c:pt>
                <c:pt idx="9">
                  <c:v>2.5089999999999999</c:v>
                </c:pt>
                <c:pt idx="10">
                  <c:v>3.0933000000000002</c:v>
                </c:pt>
                <c:pt idx="11">
                  <c:v>2.7128999999999999</c:v>
                </c:pt>
                <c:pt idx="12">
                  <c:v>2.9367999999999999</c:v>
                </c:pt>
                <c:pt idx="13">
                  <c:v>3.4485000000000001</c:v>
                </c:pt>
                <c:pt idx="14">
                  <c:v>3.1293000000000002</c:v>
                </c:pt>
                <c:pt idx="15">
                  <c:v>2.2837999999999998</c:v>
                </c:pt>
                <c:pt idx="16">
                  <c:v>3.0520999999999998</c:v>
                </c:pt>
                <c:pt idx="17">
                  <c:v>2.9339</c:v>
                </c:pt>
                <c:pt idx="18">
                  <c:v>3.1278000000000001</c:v>
                </c:pt>
                <c:pt idx="19">
                  <c:v>3.0103</c:v>
                </c:pt>
                <c:pt idx="20">
                  <c:v>3.1646000000000001</c:v>
                </c:pt>
                <c:pt idx="21">
                  <c:v>3.0661999999999998</c:v>
                </c:pt>
                <c:pt idx="22">
                  <c:v>3.0903</c:v>
                </c:pt>
                <c:pt idx="23">
                  <c:v>2.5931000000000002</c:v>
                </c:pt>
                <c:pt idx="24">
                  <c:v>2.4782000000000002</c:v>
                </c:pt>
                <c:pt idx="25">
                  <c:v>2.6364000000000001</c:v>
                </c:pt>
                <c:pt idx="26">
                  <c:v>3.3047</c:v>
                </c:pt>
                <c:pt idx="27">
                  <c:v>3.6465000000000001</c:v>
                </c:pt>
                <c:pt idx="28">
                  <c:v>3.2677999999999998</c:v>
                </c:pt>
                <c:pt idx="29">
                  <c:v>3.4641000000000002</c:v>
                </c:pt>
                <c:pt idx="30">
                  <c:v>3.5428999999999999</c:v>
                </c:pt>
                <c:pt idx="31">
                  <c:v>3.0057</c:v>
                </c:pt>
                <c:pt idx="32">
                  <c:v>2.8022</c:v>
                </c:pt>
                <c:pt idx="33">
                  <c:v>3.7856000000000001</c:v>
                </c:pt>
                <c:pt idx="34">
                  <c:v>3.5548999999999999</c:v>
                </c:pt>
                <c:pt idx="35">
                  <c:v>3.4443000000000001</c:v>
                </c:pt>
                <c:pt idx="36">
                  <c:v>3.3769</c:v>
                </c:pt>
                <c:pt idx="37">
                  <c:v>3.4312999999999998</c:v>
                </c:pt>
                <c:pt idx="38">
                  <c:v>3.0381999999999998</c:v>
                </c:pt>
                <c:pt idx="39">
                  <c:v>3.6419999999999999</c:v>
                </c:pt>
                <c:pt idx="40">
                  <c:v>3.585</c:v>
                </c:pt>
                <c:pt idx="41">
                  <c:v>2.8509000000000002</c:v>
                </c:pt>
                <c:pt idx="42">
                  <c:v>3.0093999999999999</c:v>
                </c:pt>
                <c:pt idx="43">
                  <c:v>3.0565000000000002</c:v>
                </c:pt>
                <c:pt idx="44">
                  <c:v>4.2614000000000001</c:v>
                </c:pt>
                <c:pt idx="45">
                  <c:v>3.7462</c:v>
                </c:pt>
                <c:pt idx="46">
                  <c:v>3.2433999999999998</c:v>
                </c:pt>
                <c:pt idx="47">
                  <c:v>3.1086999999999998</c:v>
                </c:pt>
                <c:pt idx="48">
                  <c:v>3.1080999999999999</c:v>
                </c:pt>
                <c:pt idx="49">
                  <c:v>3.2988</c:v>
                </c:pt>
                <c:pt idx="50">
                  <c:v>3.4342000000000001</c:v>
                </c:pt>
                <c:pt idx="51">
                  <c:v>3.573</c:v>
                </c:pt>
                <c:pt idx="52">
                  <c:v>2.6049000000000002</c:v>
                </c:pt>
                <c:pt idx="53">
                  <c:v>3.0421</c:v>
                </c:pt>
                <c:pt idx="54">
                  <c:v>2.714</c:v>
                </c:pt>
                <c:pt idx="55">
                  <c:v>2.2526000000000002</c:v>
                </c:pt>
                <c:pt idx="56">
                  <c:v>3.3778000000000001</c:v>
                </c:pt>
                <c:pt idx="57">
                  <c:v>2.4767999999999999</c:v>
                </c:pt>
                <c:pt idx="58">
                  <c:v>2.7806999999999999</c:v>
                </c:pt>
                <c:pt idx="59">
                  <c:v>2.8736000000000002</c:v>
                </c:pt>
                <c:pt idx="60">
                  <c:v>3.0779000000000001</c:v>
                </c:pt>
                <c:pt idx="61">
                  <c:v>2.8828</c:v>
                </c:pt>
                <c:pt idx="62">
                  <c:v>2.7597</c:v>
                </c:pt>
                <c:pt idx="63">
                  <c:v>2.3411</c:v>
                </c:pt>
                <c:pt idx="64">
                  <c:v>2.1814</c:v>
                </c:pt>
                <c:pt idx="65">
                  <c:v>3.2881</c:v>
                </c:pt>
                <c:pt idx="66">
                  <c:v>2.9140000000000001</c:v>
                </c:pt>
                <c:pt idx="67">
                  <c:v>3.2214</c:v>
                </c:pt>
                <c:pt idx="68">
                  <c:v>3.5587</c:v>
                </c:pt>
                <c:pt idx="69">
                  <c:v>3.3553999999999999</c:v>
                </c:pt>
                <c:pt idx="70">
                  <c:v>4.016</c:v>
                </c:pt>
                <c:pt idx="71">
                  <c:v>5.2336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B6C-4596-A589-E33540DA1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1182352"/>
        <c:axId val="411181520"/>
      </c:lineChart>
      <c:dateAx>
        <c:axId val="411182352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lv-LV"/>
          </a:p>
        </c:txPr>
        <c:crossAx val="411181520"/>
        <c:crosses val="autoZero"/>
        <c:auto val="1"/>
        <c:lblOffset val="100"/>
        <c:baseTimeUnit val="days"/>
        <c:majorUnit val="12"/>
        <c:majorTimeUnit val="months"/>
      </c:dateAx>
      <c:valAx>
        <c:axId val="411181520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\ " sourceLinked="0"/>
        <c:majorTickMark val="none"/>
        <c:minorTickMark val="none"/>
        <c:tickLblPos val="nextTo"/>
        <c:spPr>
          <a:noFill/>
          <a:ln w="15875">
            <a:solidFill>
              <a:schemeClr val="accent5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lv-LV"/>
          </a:p>
        </c:txPr>
        <c:crossAx val="411182352"/>
        <c:crosses val="autoZero"/>
        <c:crossBetween val="between"/>
      </c:valAx>
      <c:spPr>
        <a:noFill/>
        <a:ln w="3175"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26878140232470943"/>
          <c:y val="0.89222458115756043"/>
          <c:w val="0.50325352188119343"/>
          <c:h val="0.101293834902971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lv-LV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1788648745075"/>
          <c:y val="3.7529729249578064E-2"/>
          <c:w val="0.80571747402373306"/>
          <c:h val="0.6646433053045364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Estonia</c:v>
                </c:pt>
              </c:strCache>
            </c:strRef>
          </c:tx>
          <c:spPr>
            <a:ln w="19050" cap="rnd">
              <a:solidFill>
                <a:schemeClr val="accent4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Sheet1!$A$2:$A$61</c:f>
              <c:numCache>
                <c:formatCode>m/d/yyyy</c:formatCode>
                <c:ptCount val="6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</c:numCache>
            </c:numRef>
          </c:cat>
          <c:val>
            <c:numRef>
              <c:f>Sheet1!$B$2:$B$61</c:f>
              <c:numCache>
                <c:formatCode>0.00</c:formatCode>
                <c:ptCount val="60"/>
                <c:pt idx="1">
                  <c:v>2.94</c:v>
                </c:pt>
                <c:pt idx="2">
                  <c:v>2.95</c:v>
                </c:pt>
                <c:pt idx="3">
                  <c:v>2.7</c:v>
                </c:pt>
                <c:pt idx="4">
                  <c:v>2.31</c:v>
                </c:pt>
                <c:pt idx="5">
                  <c:v>2.54</c:v>
                </c:pt>
                <c:pt idx="6">
                  <c:v>2.83</c:v>
                </c:pt>
                <c:pt idx="7">
                  <c:v>3.4</c:v>
                </c:pt>
                <c:pt idx="8">
                  <c:v>3.28</c:v>
                </c:pt>
                <c:pt idx="9">
                  <c:v>2.88</c:v>
                </c:pt>
                <c:pt idx="10">
                  <c:v>2.37</c:v>
                </c:pt>
                <c:pt idx="11">
                  <c:v>2.1800000000000002</c:v>
                </c:pt>
                <c:pt idx="12">
                  <c:v>2.9</c:v>
                </c:pt>
                <c:pt idx="13">
                  <c:v>3.5</c:v>
                </c:pt>
                <c:pt idx="14">
                  <c:v>3.66</c:v>
                </c:pt>
                <c:pt idx="15">
                  <c:v>3.38</c:v>
                </c:pt>
                <c:pt idx="16">
                  <c:v>3.18</c:v>
                </c:pt>
                <c:pt idx="17">
                  <c:v>3.26</c:v>
                </c:pt>
                <c:pt idx="18">
                  <c:v>3.29</c:v>
                </c:pt>
                <c:pt idx="19">
                  <c:v>3.62</c:v>
                </c:pt>
                <c:pt idx="20">
                  <c:v>3.68</c:v>
                </c:pt>
                <c:pt idx="21">
                  <c:v>3.47</c:v>
                </c:pt>
                <c:pt idx="22">
                  <c:v>3.16</c:v>
                </c:pt>
                <c:pt idx="23">
                  <c:v>2.96</c:v>
                </c:pt>
                <c:pt idx="24">
                  <c:v>3.42</c:v>
                </c:pt>
                <c:pt idx="25">
                  <c:v>3.15</c:v>
                </c:pt>
                <c:pt idx="26">
                  <c:v>3.48</c:v>
                </c:pt>
                <c:pt idx="27">
                  <c:v>3</c:v>
                </c:pt>
                <c:pt idx="28">
                  <c:v>3.37</c:v>
                </c:pt>
                <c:pt idx="29">
                  <c:v>3.41</c:v>
                </c:pt>
                <c:pt idx="30">
                  <c:v>3.9</c:v>
                </c:pt>
                <c:pt idx="31">
                  <c:v>3.54</c:v>
                </c:pt>
                <c:pt idx="32">
                  <c:v>3.39</c:v>
                </c:pt>
                <c:pt idx="33">
                  <c:v>2.97</c:v>
                </c:pt>
                <c:pt idx="34">
                  <c:v>3.23</c:v>
                </c:pt>
                <c:pt idx="35">
                  <c:v>3.47</c:v>
                </c:pt>
                <c:pt idx="36">
                  <c:v>3.85</c:v>
                </c:pt>
                <c:pt idx="37">
                  <c:v>3.89</c:v>
                </c:pt>
                <c:pt idx="38">
                  <c:v>3.7</c:v>
                </c:pt>
                <c:pt idx="39">
                  <c:v>3.36</c:v>
                </c:pt>
                <c:pt idx="40">
                  <c:v>3.33</c:v>
                </c:pt>
                <c:pt idx="41">
                  <c:v>3.3</c:v>
                </c:pt>
                <c:pt idx="42">
                  <c:v>3.27</c:v>
                </c:pt>
                <c:pt idx="43">
                  <c:v>3.21</c:v>
                </c:pt>
                <c:pt idx="44">
                  <c:v>2.74</c:v>
                </c:pt>
                <c:pt idx="45">
                  <c:v>3.01</c:v>
                </c:pt>
                <c:pt idx="46">
                  <c:v>2.92</c:v>
                </c:pt>
                <c:pt idx="47">
                  <c:v>3.01</c:v>
                </c:pt>
                <c:pt idx="48">
                  <c:v>2.8</c:v>
                </c:pt>
                <c:pt idx="49">
                  <c:v>2.86</c:v>
                </c:pt>
                <c:pt idx="50">
                  <c:v>2.99</c:v>
                </c:pt>
                <c:pt idx="51">
                  <c:v>3.03</c:v>
                </c:pt>
                <c:pt idx="52">
                  <c:v>3.03</c:v>
                </c:pt>
                <c:pt idx="53">
                  <c:v>3.34</c:v>
                </c:pt>
                <c:pt idx="54">
                  <c:v>3.3</c:v>
                </c:pt>
                <c:pt idx="55">
                  <c:v>3.7</c:v>
                </c:pt>
                <c:pt idx="56">
                  <c:v>3.72</c:v>
                </c:pt>
                <c:pt idx="57">
                  <c:v>4.63</c:v>
                </c:pt>
                <c:pt idx="58">
                  <c:v>4.8899999999999997</c:v>
                </c:pt>
                <c:pt idx="59">
                  <c:v>5.39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48-49C6-A51D-03D1E85B055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Lithuania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Sheet1!$A$2:$A$61</c:f>
              <c:numCache>
                <c:formatCode>m/d/yyyy</c:formatCode>
                <c:ptCount val="6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</c:numCache>
            </c:numRef>
          </c:cat>
          <c:val>
            <c:numRef>
              <c:f>Sheet1!$C$2:$C$61</c:f>
              <c:numCache>
                <c:formatCode>0.00</c:formatCode>
                <c:ptCount val="60"/>
                <c:pt idx="1">
                  <c:v>2.6</c:v>
                </c:pt>
                <c:pt idx="2">
                  <c:v>2.61</c:v>
                </c:pt>
                <c:pt idx="3">
                  <c:v>2.65</c:v>
                </c:pt>
                <c:pt idx="4">
                  <c:v>2.5299999999999998</c:v>
                </c:pt>
                <c:pt idx="5">
                  <c:v>2.5499999999999998</c:v>
                </c:pt>
                <c:pt idx="6">
                  <c:v>2.85</c:v>
                </c:pt>
                <c:pt idx="7">
                  <c:v>2.83</c:v>
                </c:pt>
                <c:pt idx="8">
                  <c:v>2.93</c:v>
                </c:pt>
                <c:pt idx="9">
                  <c:v>2.8</c:v>
                </c:pt>
                <c:pt idx="10">
                  <c:v>3.04</c:v>
                </c:pt>
                <c:pt idx="11">
                  <c:v>3.25</c:v>
                </c:pt>
                <c:pt idx="12">
                  <c:v>3.36</c:v>
                </c:pt>
                <c:pt idx="13">
                  <c:v>2.9</c:v>
                </c:pt>
                <c:pt idx="14">
                  <c:v>2.77</c:v>
                </c:pt>
                <c:pt idx="15">
                  <c:v>2.84</c:v>
                </c:pt>
                <c:pt idx="16">
                  <c:v>3.05</c:v>
                </c:pt>
                <c:pt idx="17">
                  <c:v>3</c:v>
                </c:pt>
                <c:pt idx="18">
                  <c:v>2.92</c:v>
                </c:pt>
                <c:pt idx="19">
                  <c:v>2.97</c:v>
                </c:pt>
                <c:pt idx="20">
                  <c:v>2.97</c:v>
                </c:pt>
                <c:pt idx="21">
                  <c:v>2.93</c:v>
                </c:pt>
                <c:pt idx="22">
                  <c:v>3.05</c:v>
                </c:pt>
                <c:pt idx="23">
                  <c:v>3.11</c:v>
                </c:pt>
                <c:pt idx="24">
                  <c:v>3.2</c:v>
                </c:pt>
                <c:pt idx="25">
                  <c:v>3.09</c:v>
                </c:pt>
                <c:pt idx="26">
                  <c:v>3.11</c:v>
                </c:pt>
                <c:pt idx="27">
                  <c:v>3.07</c:v>
                </c:pt>
                <c:pt idx="28">
                  <c:v>3.08</c:v>
                </c:pt>
                <c:pt idx="29">
                  <c:v>3.1</c:v>
                </c:pt>
                <c:pt idx="30">
                  <c:v>2.99</c:v>
                </c:pt>
                <c:pt idx="31">
                  <c:v>2.96</c:v>
                </c:pt>
                <c:pt idx="32">
                  <c:v>2.77</c:v>
                </c:pt>
                <c:pt idx="33">
                  <c:v>2.91</c:v>
                </c:pt>
                <c:pt idx="34">
                  <c:v>3.03</c:v>
                </c:pt>
                <c:pt idx="35">
                  <c:v>2.99</c:v>
                </c:pt>
                <c:pt idx="36">
                  <c:v>2.9</c:v>
                </c:pt>
                <c:pt idx="37">
                  <c:v>2.77</c:v>
                </c:pt>
                <c:pt idx="38">
                  <c:v>2.88</c:v>
                </c:pt>
                <c:pt idx="39">
                  <c:v>2.82</c:v>
                </c:pt>
                <c:pt idx="40">
                  <c:v>2.8</c:v>
                </c:pt>
                <c:pt idx="41">
                  <c:v>2.75</c:v>
                </c:pt>
                <c:pt idx="42">
                  <c:v>2.79</c:v>
                </c:pt>
                <c:pt idx="43">
                  <c:v>2.7</c:v>
                </c:pt>
                <c:pt idx="44">
                  <c:v>2.66</c:v>
                </c:pt>
                <c:pt idx="45">
                  <c:v>2.54</c:v>
                </c:pt>
                <c:pt idx="46">
                  <c:v>2.61</c:v>
                </c:pt>
                <c:pt idx="47">
                  <c:v>2.71</c:v>
                </c:pt>
                <c:pt idx="48">
                  <c:v>2.83</c:v>
                </c:pt>
                <c:pt idx="49">
                  <c:v>2.95</c:v>
                </c:pt>
                <c:pt idx="50">
                  <c:v>2.87</c:v>
                </c:pt>
                <c:pt idx="51">
                  <c:v>2.69</c:v>
                </c:pt>
                <c:pt idx="52">
                  <c:v>2.76</c:v>
                </c:pt>
                <c:pt idx="53">
                  <c:v>3.11</c:v>
                </c:pt>
                <c:pt idx="54">
                  <c:v>3.62</c:v>
                </c:pt>
                <c:pt idx="55">
                  <c:v>3.78</c:v>
                </c:pt>
                <c:pt idx="56">
                  <c:v>3.89</c:v>
                </c:pt>
                <c:pt idx="57">
                  <c:v>4.21</c:v>
                </c:pt>
                <c:pt idx="58">
                  <c:v>4.6100000000000003</c:v>
                </c:pt>
                <c:pt idx="59">
                  <c:v>4.91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48-49C6-A51D-03D1E85B055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Latvia</c:v>
                </c:pt>
              </c:strCache>
            </c:strRef>
          </c:tx>
          <c:spPr>
            <a:ln w="19050" cap="rnd">
              <a:solidFill>
                <a:srgbClr val="8A2233"/>
              </a:solidFill>
              <a:round/>
            </a:ln>
            <a:effectLst/>
          </c:spPr>
          <c:marker>
            <c:symbol val="none"/>
          </c:marker>
          <c:cat>
            <c:numRef>
              <c:f>Sheet1!$A$2:$A$61</c:f>
              <c:numCache>
                <c:formatCode>m/d/yyyy</c:formatCode>
                <c:ptCount val="6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</c:numCache>
            </c:numRef>
          </c:cat>
          <c:val>
            <c:numRef>
              <c:f>Sheet1!$D$2:$D$61</c:f>
              <c:numCache>
                <c:formatCode>0.00</c:formatCode>
                <c:ptCount val="60"/>
                <c:pt idx="1">
                  <c:v>3.65</c:v>
                </c:pt>
                <c:pt idx="2">
                  <c:v>3.69</c:v>
                </c:pt>
                <c:pt idx="3">
                  <c:v>3.62</c:v>
                </c:pt>
                <c:pt idx="4">
                  <c:v>3.44</c:v>
                </c:pt>
                <c:pt idx="5">
                  <c:v>3.36</c:v>
                </c:pt>
                <c:pt idx="6">
                  <c:v>3.23</c:v>
                </c:pt>
                <c:pt idx="7">
                  <c:v>3.27</c:v>
                </c:pt>
                <c:pt idx="8">
                  <c:v>3.2</c:v>
                </c:pt>
                <c:pt idx="9">
                  <c:v>3.17</c:v>
                </c:pt>
                <c:pt idx="10">
                  <c:v>2.79</c:v>
                </c:pt>
                <c:pt idx="11">
                  <c:v>2.82</c:v>
                </c:pt>
                <c:pt idx="12">
                  <c:v>2.69</c:v>
                </c:pt>
                <c:pt idx="13">
                  <c:v>2.97</c:v>
                </c:pt>
                <c:pt idx="14">
                  <c:v>3.39</c:v>
                </c:pt>
                <c:pt idx="15">
                  <c:v>3.64</c:v>
                </c:pt>
                <c:pt idx="16">
                  <c:v>3.82</c:v>
                </c:pt>
                <c:pt idx="17">
                  <c:v>3.39</c:v>
                </c:pt>
                <c:pt idx="18">
                  <c:v>3.48</c:v>
                </c:pt>
                <c:pt idx="19">
                  <c:v>3.37</c:v>
                </c:pt>
                <c:pt idx="20">
                  <c:v>3.23</c:v>
                </c:pt>
                <c:pt idx="21">
                  <c:v>3.67</c:v>
                </c:pt>
                <c:pt idx="22">
                  <c:v>3.81</c:v>
                </c:pt>
                <c:pt idx="23">
                  <c:v>3.92</c:v>
                </c:pt>
                <c:pt idx="24">
                  <c:v>2.94</c:v>
                </c:pt>
                <c:pt idx="25">
                  <c:v>2.61</c:v>
                </c:pt>
                <c:pt idx="26">
                  <c:v>2.92</c:v>
                </c:pt>
                <c:pt idx="27">
                  <c:v>4</c:v>
                </c:pt>
                <c:pt idx="28">
                  <c:v>3.79</c:v>
                </c:pt>
                <c:pt idx="29">
                  <c:v>3.78</c:v>
                </c:pt>
                <c:pt idx="30">
                  <c:v>3.19</c:v>
                </c:pt>
                <c:pt idx="31">
                  <c:v>4.21</c:v>
                </c:pt>
                <c:pt idx="32">
                  <c:v>4.08</c:v>
                </c:pt>
                <c:pt idx="33">
                  <c:v>4.25</c:v>
                </c:pt>
                <c:pt idx="34">
                  <c:v>3.56</c:v>
                </c:pt>
                <c:pt idx="35">
                  <c:v>3.54</c:v>
                </c:pt>
                <c:pt idx="36">
                  <c:v>3.57</c:v>
                </c:pt>
                <c:pt idx="37">
                  <c:v>3.44</c:v>
                </c:pt>
                <c:pt idx="38">
                  <c:v>3.49</c:v>
                </c:pt>
                <c:pt idx="39">
                  <c:v>3.26</c:v>
                </c:pt>
                <c:pt idx="40">
                  <c:v>3.56</c:v>
                </c:pt>
                <c:pt idx="41">
                  <c:v>3.18</c:v>
                </c:pt>
                <c:pt idx="42">
                  <c:v>2.69</c:v>
                </c:pt>
                <c:pt idx="43">
                  <c:v>2.89</c:v>
                </c:pt>
                <c:pt idx="44">
                  <c:v>3.14</c:v>
                </c:pt>
                <c:pt idx="45">
                  <c:v>3.72</c:v>
                </c:pt>
                <c:pt idx="46">
                  <c:v>3.5</c:v>
                </c:pt>
                <c:pt idx="47">
                  <c:v>3.54</c:v>
                </c:pt>
                <c:pt idx="48">
                  <c:v>3.46</c:v>
                </c:pt>
                <c:pt idx="49">
                  <c:v>3.37</c:v>
                </c:pt>
                <c:pt idx="50">
                  <c:v>3.09</c:v>
                </c:pt>
                <c:pt idx="51">
                  <c:v>2.61</c:v>
                </c:pt>
                <c:pt idx="52">
                  <c:v>2.58</c:v>
                </c:pt>
                <c:pt idx="53">
                  <c:v>2.64</c:v>
                </c:pt>
                <c:pt idx="54">
                  <c:v>3</c:v>
                </c:pt>
                <c:pt idx="55">
                  <c:v>3.34</c:v>
                </c:pt>
                <c:pt idx="56">
                  <c:v>3.46</c:v>
                </c:pt>
                <c:pt idx="57">
                  <c:v>3.65</c:v>
                </c:pt>
                <c:pt idx="58">
                  <c:v>3.88</c:v>
                </c:pt>
                <c:pt idx="59">
                  <c:v>4.22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848-49C6-A51D-03D1E85B055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Euro Area</c:v>
                </c:pt>
              </c:strCache>
            </c:strRef>
          </c:tx>
          <c:spPr>
            <a:ln w="19050" cap="rnd">
              <a:solidFill>
                <a:srgbClr val="00206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Sheet1!$A$2:$A$61</c:f>
              <c:numCache>
                <c:formatCode>m/d/yyyy</c:formatCode>
                <c:ptCount val="6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</c:numCache>
            </c:numRef>
          </c:cat>
          <c:val>
            <c:numRef>
              <c:f>Sheet1!$E$2:$E$61</c:f>
              <c:numCache>
                <c:formatCode>0.00</c:formatCode>
                <c:ptCount val="60"/>
                <c:pt idx="1">
                  <c:v>1.48</c:v>
                </c:pt>
                <c:pt idx="2">
                  <c:v>1.52</c:v>
                </c:pt>
                <c:pt idx="3">
                  <c:v>1.48</c:v>
                </c:pt>
                <c:pt idx="4">
                  <c:v>1.47</c:v>
                </c:pt>
                <c:pt idx="5">
                  <c:v>1.44</c:v>
                </c:pt>
                <c:pt idx="6">
                  <c:v>1.44</c:v>
                </c:pt>
                <c:pt idx="7">
                  <c:v>1.43</c:v>
                </c:pt>
                <c:pt idx="8">
                  <c:v>1.43</c:v>
                </c:pt>
                <c:pt idx="9">
                  <c:v>1.46</c:v>
                </c:pt>
                <c:pt idx="10">
                  <c:v>1.46</c:v>
                </c:pt>
                <c:pt idx="11">
                  <c:v>1.45</c:v>
                </c:pt>
                <c:pt idx="12">
                  <c:v>1.43</c:v>
                </c:pt>
                <c:pt idx="13">
                  <c:v>1.44</c:v>
                </c:pt>
                <c:pt idx="14">
                  <c:v>1.44</c:v>
                </c:pt>
                <c:pt idx="15">
                  <c:v>1.42</c:v>
                </c:pt>
                <c:pt idx="16">
                  <c:v>1.38</c:v>
                </c:pt>
                <c:pt idx="17">
                  <c:v>1.38</c:v>
                </c:pt>
                <c:pt idx="18">
                  <c:v>1.36</c:v>
                </c:pt>
                <c:pt idx="19">
                  <c:v>1.36</c:v>
                </c:pt>
                <c:pt idx="20">
                  <c:v>1.35</c:v>
                </c:pt>
                <c:pt idx="21">
                  <c:v>1.37</c:v>
                </c:pt>
                <c:pt idx="22">
                  <c:v>1.38</c:v>
                </c:pt>
                <c:pt idx="23">
                  <c:v>1.37</c:v>
                </c:pt>
                <c:pt idx="24">
                  <c:v>1.36</c:v>
                </c:pt>
                <c:pt idx="25">
                  <c:v>1.31</c:v>
                </c:pt>
                <c:pt idx="26">
                  <c:v>1.26</c:v>
                </c:pt>
                <c:pt idx="27">
                  <c:v>1.24</c:v>
                </c:pt>
                <c:pt idx="28">
                  <c:v>1.26</c:v>
                </c:pt>
                <c:pt idx="29">
                  <c:v>1.31</c:v>
                </c:pt>
                <c:pt idx="30">
                  <c:v>1.35</c:v>
                </c:pt>
                <c:pt idx="31">
                  <c:v>1.38</c:v>
                </c:pt>
                <c:pt idx="32">
                  <c:v>1.39</c:v>
                </c:pt>
                <c:pt idx="33">
                  <c:v>1.39</c:v>
                </c:pt>
                <c:pt idx="34">
                  <c:v>1.4</c:v>
                </c:pt>
                <c:pt idx="35">
                  <c:v>1.37</c:v>
                </c:pt>
                <c:pt idx="36">
                  <c:v>1.34</c:v>
                </c:pt>
                <c:pt idx="37">
                  <c:v>1.25</c:v>
                </c:pt>
                <c:pt idx="38">
                  <c:v>1.29</c:v>
                </c:pt>
                <c:pt idx="39">
                  <c:v>1.28</c:v>
                </c:pt>
                <c:pt idx="40">
                  <c:v>1.34</c:v>
                </c:pt>
                <c:pt idx="41">
                  <c:v>1.31</c:v>
                </c:pt>
                <c:pt idx="42">
                  <c:v>1.29</c:v>
                </c:pt>
                <c:pt idx="43">
                  <c:v>1.32</c:v>
                </c:pt>
                <c:pt idx="44">
                  <c:v>1.3</c:v>
                </c:pt>
                <c:pt idx="45">
                  <c:v>1.29</c:v>
                </c:pt>
                <c:pt idx="46">
                  <c:v>1.23</c:v>
                </c:pt>
                <c:pt idx="47">
                  <c:v>1.23</c:v>
                </c:pt>
                <c:pt idx="48">
                  <c:v>1.25</c:v>
                </c:pt>
                <c:pt idx="49">
                  <c:v>1.31</c:v>
                </c:pt>
                <c:pt idx="50">
                  <c:v>1.33</c:v>
                </c:pt>
                <c:pt idx="51">
                  <c:v>1.38</c:v>
                </c:pt>
                <c:pt idx="52">
                  <c:v>1.54</c:v>
                </c:pt>
                <c:pt idx="53">
                  <c:v>1.65</c:v>
                </c:pt>
                <c:pt idx="54">
                  <c:v>1.79</c:v>
                </c:pt>
                <c:pt idx="55">
                  <c:v>1.97</c:v>
                </c:pt>
                <c:pt idx="56">
                  <c:v>2.2999999999999998</c:v>
                </c:pt>
                <c:pt idx="57">
                  <c:v>2.74</c:v>
                </c:pt>
                <c:pt idx="58">
                  <c:v>3.09</c:v>
                </c:pt>
                <c:pt idx="59">
                  <c:v>3.29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848-49C6-A51D-03D1E85B05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63454416"/>
        <c:axId val="763454744"/>
      </c:lineChart>
      <c:dateAx>
        <c:axId val="763454416"/>
        <c:scaling>
          <c:orientation val="minMax"/>
        </c:scaling>
        <c:delete val="0"/>
        <c:axPos val="b"/>
        <c:numFmt formatCode="mm/yyyy/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63454744"/>
        <c:crosses val="autoZero"/>
        <c:auto val="1"/>
        <c:lblOffset val="100"/>
        <c:baseTimeUnit val="months"/>
        <c:majorUnit val="6"/>
        <c:majorTimeUnit val="months"/>
      </c:dateAx>
      <c:valAx>
        <c:axId val="763454744"/>
        <c:scaling>
          <c:orientation val="minMax"/>
          <c:max val="8"/>
        </c:scaling>
        <c:delete val="0"/>
        <c:axPos val="l"/>
        <c:numFmt formatCode="0\ &quot;%&quot;" sourceLinked="0"/>
        <c:majorTickMark val="none"/>
        <c:minorTickMark val="none"/>
        <c:tickLblPos val="nextTo"/>
        <c:spPr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63454416"/>
        <c:crosses val="autoZero"/>
        <c:crossBetween val="between"/>
        <c:majorUnit val="2"/>
      </c:valAx>
      <c:spPr>
        <a:noFill/>
        <a:ln w="3175">
          <a:solidFill>
            <a:schemeClr val="accent5">
              <a:lumMod val="20000"/>
              <a:lumOff val="80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accent1">
              <a:lumMod val="75000"/>
            </a:schemeClr>
          </a:solidFill>
        </a:defRPr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1788648745075"/>
          <c:y val="3.7529729249578064E-2"/>
          <c:w val="0.80571747402373306"/>
          <c:h val="0.6646433053045364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Estonia</c:v>
                </c:pt>
              </c:strCache>
            </c:strRef>
          </c:tx>
          <c:spPr>
            <a:ln w="19050" cap="rnd">
              <a:solidFill>
                <a:schemeClr val="accent4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Sheet1!$A$2:$A$61</c:f>
              <c:numCache>
                <c:formatCode>m/d/yyyy</c:formatCode>
                <c:ptCount val="6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</c:numCache>
            </c:numRef>
          </c:cat>
          <c:val>
            <c:numRef>
              <c:f>Sheet1!$B$2:$B$61</c:f>
              <c:numCache>
                <c:formatCode>0.00</c:formatCode>
                <c:ptCount val="60"/>
                <c:pt idx="1">
                  <c:v>2.54</c:v>
                </c:pt>
                <c:pt idx="2">
                  <c:v>2.56</c:v>
                </c:pt>
                <c:pt idx="3">
                  <c:v>2.6</c:v>
                </c:pt>
                <c:pt idx="4">
                  <c:v>2.63</c:v>
                </c:pt>
                <c:pt idx="5">
                  <c:v>2.67</c:v>
                </c:pt>
                <c:pt idx="6">
                  <c:v>2.71</c:v>
                </c:pt>
                <c:pt idx="7">
                  <c:v>2.72</c:v>
                </c:pt>
                <c:pt idx="8">
                  <c:v>2.69</c:v>
                </c:pt>
                <c:pt idx="9">
                  <c:v>2.65</c:v>
                </c:pt>
                <c:pt idx="10">
                  <c:v>2.69</c:v>
                </c:pt>
                <c:pt idx="11">
                  <c:v>2.68</c:v>
                </c:pt>
                <c:pt idx="12">
                  <c:v>2.69</c:v>
                </c:pt>
                <c:pt idx="13">
                  <c:v>2.62</c:v>
                </c:pt>
                <c:pt idx="14">
                  <c:v>2.63</c:v>
                </c:pt>
                <c:pt idx="15">
                  <c:v>2.65</c:v>
                </c:pt>
                <c:pt idx="16">
                  <c:v>2.67</c:v>
                </c:pt>
                <c:pt idx="17">
                  <c:v>2.69</c:v>
                </c:pt>
                <c:pt idx="18">
                  <c:v>2.73</c:v>
                </c:pt>
                <c:pt idx="19">
                  <c:v>2.74</c:v>
                </c:pt>
                <c:pt idx="20">
                  <c:v>2.74</c:v>
                </c:pt>
                <c:pt idx="21">
                  <c:v>2.68</c:v>
                </c:pt>
                <c:pt idx="22">
                  <c:v>2.63</c:v>
                </c:pt>
                <c:pt idx="23">
                  <c:v>2.64</c:v>
                </c:pt>
                <c:pt idx="24">
                  <c:v>2.65</c:v>
                </c:pt>
                <c:pt idx="25">
                  <c:v>2.68</c:v>
                </c:pt>
                <c:pt idx="26">
                  <c:v>2.69</c:v>
                </c:pt>
                <c:pt idx="27">
                  <c:v>2.77</c:v>
                </c:pt>
                <c:pt idx="28">
                  <c:v>2.83</c:v>
                </c:pt>
                <c:pt idx="29">
                  <c:v>2.82</c:v>
                </c:pt>
                <c:pt idx="30">
                  <c:v>2.74</c:v>
                </c:pt>
                <c:pt idx="31">
                  <c:v>2.66</c:v>
                </c:pt>
                <c:pt idx="32">
                  <c:v>2.56</c:v>
                </c:pt>
                <c:pt idx="33">
                  <c:v>2.48</c:v>
                </c:pt>
                <c:pt idx="34">
                  <c:v>2.42</c:v>
                </c:pt>
                <c:pt idx="35">
                  <c:v>2.39</c:v>
                </c:pt>
                <c:pt idx="36">
                  <c:v>2.34</c:v>
                </c:pt>
                <c:pt idx="37">
                  <c:v>2.2799999999999998</c:v>
                </c:pt>
                <c:pt idx="38">
                  <c:v>2.25</c:v>
                </c:pt>
                <c:pt idx="39">
                  <c:v>2.25</c:v>
                </c:pt>
                <c:pt idx="40">
                  <c:v>2.27</c:v>
                </c:pt>
                <c:pt idx="41">
                  <c:v>2.27</c:v>
                </c:pt>
                <c:pt idx="42">
                  <c:v>2.27</c:v>
                </c:pt>
                <c:pt idx="43">
                  <c:v>2.23</c:v>
                </c:pt>
                <c:pt idx="44">
                  <c:v>2.1800000000000002</c:v>
                </c:pt>
                <c:pt idx="45">
                  <c:v>2.12</c:v>
                </c:pt>
                <c:pt idx="46">
                  <c:v>2.09</c:v>
                </c:pt>
                <c:pt idx="47">
                  <c:v>2.08</c:v>
                </c:pt>
                <c:pt idx="48">
                  <c:v>2.09</c:v>
                </c:pt>
                <c:pt idx="49">
                  <c:v>2.1</c:v>
                </c:pt>
                <c:pt idx="50">
                  <c:v>2.11</c:v>
                </c:pt>
                <c:pt idx="51">
                  <c:v>2.11</c:v>
                </c:pt>
                <c:pt idx="52">
                  <c:v>2.15</c:v>
                </c:pt>
                <c:pt idx="53">
                  <c:v>2.2999999999999998</c:v>
                </c:pt>
                <c:pt idx="54">
                  <c:v>2.57</c:v>
                </c:pt>
                <c:pt idx="55">
                  <c:v>3.04</c:v>
                </c:pt>
                <c:pt idx="56">
                  <c:v>3.54</c:v>
                </c:pt>
                <c:pt idx="57">
                  <c:v>4.01</c:v>
                </c:pt>
                <c:pt idx="58">
                  <c:v>4.28</c:v>
                </c:pt>
                <c:pt idx="59">
                  <c:v>4.3899999999999997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06-4A77-B99F-C10B62696E3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Lithuania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Sheet1!$A$2:$A$61</c:f>
              <c:numCache>
                <c:formatCode>m/d/yyyy</c:formatCode>
                <c:ptCount val="6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</c:numCache>
            </c:numRef>
          </c:cat>
          <c:val>
            <c:numRef>
              <c:f>Sheet1!$C$2:$C$61</c:f>
              <c:numCache>
                <c:formatCode>0.00</c:formatCode>
                <c:ptCount val="60"/>
                <c:pt idx="1">
                  <c:v>2.15</c:v>
                </c:pt>
                <c:pt idx="2">
                  <c:v>2.2000000000000002</c:v>
                </c:pt>
                <c:pt idx="3">
                  <c:v>2.23</c:v>
                </c:pt>
                <c:pt idx="4">
                  <c:v>2.2599999999999998</c:v>
                </c:pt>
                <c:pt idx="5">
                  <c:v>2.2799999999999998</c:v>
                </c:pt>
                <c:pt idx="6">
                  <c:v>2.3199999999999998</c:v>
                </c:pt>
                <c:pt idx="7">
                  <c:v>2.3199999999999998</c:v>
                </c:pt>
                <c:pt idx="8">
                  <c:v>2.29</c:v>
                </c:pt>
                <c:pt idx="9">
                  <c:v>2.31</c:v>
                </c:pt>
                <c:pt idx="10">
                  <c:v>2.33</c:v>
                </c:pt>
                <c:pt idx="11">
                  <c:v>2.35</c:v>
                </c:pt>
                <c:pt idx="12">
                  <c:v>2.3199999999999998</c:v>
                </c:pt>
                <c:pt idx="13">
                  <c:v>2.33</c:v>
                </c:pt>
                <c:pt idx="14">
                  <c:v>2.39</c:v>
                </c:pt>
                <c:pt idx="15">
                  <c:v>2.44</c:v>
                </c:pt>
                <c:pt idx="16">
                  <c:v>2.4500000000000002</c:v>
                </c:pt>
                <c:pt idx="17">
                  <c:v>2.44</c:v>
                </c:pt>
                <c:pt idx="18">
                  <c:v>2.44</c:v>
                </c:pt>
                <c:pt idx="19">
                  <c:v>2.44</c:v>
                </c:pt>
                <c:pt idx="20">
                  <c:v>2.4300000000000002</c:v>
                </c:pt>
                <c:pt idx="21">
                  <c:v>2.4</c:v>
                </c:pt>
                <c:pt idx="22">
                  <c:v>2.39</c:v>
                </c:pt>
                <c:pt idx="23">
                  <c:v>2.38</c:v>
                </c:pt>
                <c:pt idx="24">
                  <c:v>2.4</c:v>
                </c:pt>
                <c:pt idx="25">
                  <c:v>2.39</c:v>
                </c:pt>
                <c:pt idx="26">
                  <c:v>2.41</c:v>
                </c:pt>
                <c:pt idx="27">
                  <c:v>2.4300000000000002</c:v>
                </c:pt>
                <c:pt idx="28">
                  <c:v>2.44</c:v>
                </c:pt>
                <c:pt idx="29">
                  <c:v>2.44</c:v>
                </c:pt>
                <c:pt idx="30">
                  <c:v>2.4</c:v>
                </c:pt>
                <c:pt idx="31">
                  <c:v>2.37</c:v>
                </c:pt>
                <c:pt idx="32">
                  <c:v>2.31</c:v>
                </c:pt>
                <c:pt idx="33">
                  <c:v>2.27</c:v>
                </c:pt>
                <c:pt idx="34">
                  <c:v>2.23</c:v>
                </c:pt>
                <c:pt idx="35">
                  <c:v>2.2000000000000002</c:v>
                </c:pt>
                <c:pt idx="36">
                  <c:v>2.2000000000000002</c:v>
                </c:pt>
                <c:pt idx="37">
                  <c:v>2.21</c:v>
                </c:pt>
                <c:pt idx="38">
                  <c:v>2.21</c:v>
                </c:pt>
                <c:pt idx="39">
                  <c:v>2.2000000000000002</c:v>
                </c:pt>
                <c:pt idx="40">
                  <c:v>2.2000000000000002</c:v>
                </c:pt>
                <c:pt idx="41">
                  <c:v>2.2000000000000002</c:v>
                </c:pt>
                <c:pt idx="42">
                  <c:v>2.1800000000000002</c:v>
                </c:pt>
                <c:pt idx="43">
                  <c:v>2.16</c:v>
                </c:pt>
                <c:pt idx="44">
                  <c:v>2.12</c:v>
                </c:pt>
                <c:pt idx="45">
                  <c:v>2.08</c:v>
                </c:pt>
                <c:pt idx="46">
                  <c:v>2.0499999999999998</c:v>
                </c:pt>
                <c:pt idx="47">
                  <c:v>2.04</c:v>
                </c:pt>
                <c:pt idx="48">
                  <c:v>2.0299999999999998</c:v>
                </c:pt>
                <c:pt idx="49">
                  <c:v>2.0299999999999998</c:v>
                </c:pt>
                <c:pt idx="50">
                  <c:v>2.0299999999999998</c:v>
                </c:pt>
                <c:pt idx="51">
                  <c:v>2.04</c:v>
                </c:pt>
                <c:pt idx="52">
                  <c:v>2.09</c:v>
                </c:pt>
                <c:pt idx="53">
                  <c:v>2.2400000000000002</c:v>
                </c:pt>
                <c:pt idx="54">
                  <c:v>2.4900000000000002</c:v>
                </c:pt>
                <c:pt idx="55">
                  <c:v>2.94</c:v>
                </c:pt>
                <c:pt idx="56">
                  <c:v>3.43</c:v>
                </c:pt>
                <c:pt idx="57">
                  <c:v>3.89</c:v>
                </c:pt>
                <c:pt idx="58">
                  <c:v>4.1900000000000004</c:v>
                </c:pt>
                <c:pt idx="59">
                  <c:v>4.3099999999999996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06-4A77-B99F-C10B62696E3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Latvia</c:v>
                </c:pt>
              </c:strCache>
            </c:strRef>
          </c:tx>
          <c:spPr>
            <a:ln w="19050" cap="rnd">
              <a:solidFill>
                <a:srgbClr val="8A2233"/>
              </a:solidFill>
              <a:round/>
            </a:ln>
            <a:effectLst/>
          </c:spPr>
          <c:marker>
            <c:symbol val="none"/>
          </c:marker>
          <c:cat>
            <c:numRef>
              <c:f>Sheet1!$A$2:$A$61</c:f>
              <c:numCache>
                <c:formatCode>m/d/yyyy</c:formatCode>
                <c:ptCount val="6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</c:numCache>
            </c:numRef>
          </c:cat>
          <c:val>
            <c:numRef>
              <c:f>Sheet1!$D$2:$D$61</c:f>
              <c:numCache>
                <c:formatCode>0.00</c:formatCode>
                <c:ptCount val="60"/>
                <c:pt idx="1">
                  <c:v>2.73</c:v>
                </c:pt>
                <c:pt idx="2">
                  <c:v>2.75</c:v>
                </c:pt>
                <c:pt idx="3">
                  <c:v>2.76</c:v>
                </c:pt>
                <c:pt idx="4">
                  <c:v>2.79</c:v>
                </c:pt>
                <c:pt idx="5">
                  <c:v>2.83</c:v>
                </c:pt>
                <c:pt idx="6">
                  <c:v>2.83</c:v>
                </c:pt>
                <c:pt idx="7">
                  <c:v>2.82</c:v>
                </c:pt>
                <c:pt idx="8">
                  <c:v>2.76</c:v>
                </c:pt>
                <c:pt idx="9">
                  <c:v>2.78</c:v>
                </c:pt>
                <c:pt idx="10">
                  <c:v>2.77</c:v>
                </c:pt>
                <c:pt idx="11">
                  <c:v>2.83</c:v>
                </c:pt>
                <c:pt idx="12">
                  <c:v>2.79</c:v>
                </c:pt>
                <c:pt idx="13">
                  <c:v>2.84</c:v>
                </c:pt>
                <c:pt idx="14">
                  <c:v>2.81</c:v>
                </c:pt>
                <c:pt idx="15">
                  <c:v>2.84</c:v>
                </c:pt>
                <c:pt idx="16">
                  <c:v>2.81</c:v>
                </c:pt>
                <c:pt idx="17">
                  <c:v>2.86</c:v>
                </c:pt>
                <c:pt idx="18">
                  <c:v>2.9</c:v>
                </c:pt>
                <c:pt idx="19">
                  <c:v>2.94</c:v>
                </c:pt>
                <c:pt idx="20">
                  <c:v>2.88</c:v>
                </c:pt>
                <c:pt idx="21">
                  <c:v>2.82</c:v>
                </c:pt>
                <c:pt idx="22">
                  <c:v>2.74</c:v>
                </c:pt>
                <c:pt idx="23">
                  <c:v>2.74</c:v>
                </c:pt>
                <c:pt idx="24">
                  <c:v>2.76</c:v>
                </c:pt>
                <c:pt idx="25">
                  <c:v>2.84</c:v>
                </c:pt>
                <c:pt idx="26">
                  <c:v>2.99</c:v>
                </c:pt>
                <c:pt idx="27">
                  <c:v>3.32</c:v>
                </c:pt>
                <c:pt idx="28">
                  <c:v>3.45</c:v>
                </c:pt>
                <c:pt idx="29">
                  <c:v>3.49</c:v>
                </c:pt>
                <c:pt idx="30">
                  <c:v>3.24</c:v>
                </c:pt>
                <c:pt idx="31">
                  <c:v>3.11</c:v>
                </c:pt>
                <c:pt idx="32">
                  <c:v>2.91</c:v>
                </c:pt>
                <c:pt idx="33">
                  <c:v>2.75</c:v>
                </c:pt>
                <c:pt idx="34">
                  <c:v>2.61</c:v>
                </c:pt>
                <c:pt idx="35">
                  <c:v>2.5299999999999998</c:v>
                </c:pt>
                <c:pt idx="36">
                  <c:v>2.48</c:v>
                </c:pt>
                <c:pt idx="37">
                  <c:v>2.4700000000000002</c:v>
                </c:pt>
                <c:pt idx="38">
                  <c:v>2.5099999999999998</c:v>
                </c:pt>
                <c:pt idx="39">
                  <c:v>2.54</c:v>
                </c:pt>
                <c:pt idx="40">
                  <c:v>2.59</c:v>
                </c:pt>
                <c:pt idx="41">
                  <c:v>2.57</c:v>
                </c:pt>
                <c:pt idx="42">
                  <c:v>2.5499999999999998</c:v>
                </c:pt>
                <c:pt idx="43">
                  <c:v>2.5299999999999998</c:v>
                </c:pt>
                <c:pt idx="44">
                  <c:v>2.48</c:v>
                </c:pt>
                <c:pt idx="45">
                  <c:v>2.44</c:v>
                </c:pt>
                <c:pt idx="46">
                  <c:v>2.36</c:v>
                </c:pt>
                <c:pt idx="47">
                  <c:v>2.36</c:v>
                </c:pt>
                <c:pt idx="48">
                  <c:v>2.36</c:v>
                </c:pt>
                <c:pt idx="49">
                  <c:v>2.4300000000000002</c:v>
                </c:pt>
                <c:pt idx="50">
                  <c:v>2.4900000000000002</c:v>
                </c:pt>
                <c:pt idx="51">
                  <c:v>2.56</c:v>
                </c:pt>
                <c:pt idx="52">
                  <c:v>2.61</c:v>
                </c:pt>
                <c:pt idx="53">
                  <c:v>2.72</c:v>
                </c:pt>
                <c:pt idx="54">
                  <c:v>2.94</c:v>
                </c:pt>
                <c:pt idx="55">
                  <c:v>3.37</c:v>
                </c:pt>
                <c:pt idx="56">
                  <c:v>3.83</c:v>
                </c:pt>
                <c:pt idx="57">
                  <c:v>4.26</c:v>
                </c:pt>
                <c:pt idx="58">
                  <c:v>4.51</c:v>
                </c:pt>
                <c:pt idx="59">
                  <c:v>4.6100000000000003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06-4A77-B99F-C10B62696E3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Euro Area</c:v>
                </c:pt>
              </c:strCache>
            </c:strRef>
          </c:tx>
          <c:spPr>
            <a:ln w="19050" cap="rnd">
              <a:solidFill>
                <a:srgbClr val="00206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Sheet1!$A$2:$A$61</c:f>
              <c:numCache>
                <c:formatCode>m/d/yyyy</c:formatCode>
                <c:ptCount val="6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</c:numCache>
            </c:numRef>
          </c:cat>
          <c:val>
            <c:numRef>
              <c:f>Sheet1!$E$2:$E$61</c:f>
              <c:numCache>
                <c:formatCode>0.00</c:formatCode>
                <c:ptCount val="60"/>
                <c:pt idx="1">
                  <c:v>1.8</c:v>
                </c:pt>
                <c:pt idx="2">
                  <c:v>1.81</c:v>
                </c:pt>
                <c:pt idx="3">
                  <c:v>1.8</c:v>
                </c:pt>
                <c:pt idx="4">
                  <c:v>1.79</c:v>
                </c:pt>
                <c:pt idx="5">
                  <c:v>1.78</c:v>
                </c:pt>
                <c:pt idx="6">
                  <c:v>1.77</c:v>
                </c:pt>
                <c:pt idx="7">
                  <c:v>1.77</c:v>
                </c:pt>
                <c:pt idx="8">
                  <c:v>1.77</c:v>
                </c:pt>
                <c:pt idx="9">
                  <c:v>1.77</c:v>
                </c:pt>
                <c:pt idx="10">
                  <c:v>1.77</c:v>
                </c:pt>
                <c:pt idx="11">
                  <c:v>1.78</c:v>
                </c:pt>
                <c:pt idx="12">
                  <c:v>1.77</c:v>
                </c:pt>
                <c:pt idx="13">
                  <c:v>1.76</c:v>
                </c:pt>
                <c:pt idx="14">
                  <c:v>1.73</c:v>
                </c:pt>
                <c:pt idx="15">
                  <c:v>1.7</c:v>
                </c:pt>
                <c:pt idx="16">
                  <c:v>1.66</c:v>
                </c:pt>
                <c:pt idx="17">
                  <c:v>1.61</c:v>
                </c:pt>
                <c:pt idx="18">
                  <c:v>1.54</c:v>
                </c:pt>
                <c:pt idx="19">
                  <c:v>1.48</c:v>
                </c:pt>
                <c:pt idx="20">
                  <c:v>1.42</c:v>
                </c:pt>
                <c:pt idx="21">
                  <c:v>1.38</c:v>
                </c:pt>
                <c:pt idx="22">
                  <c:v>1.37</c:v>
                </c:pt>
                <c:pt idx="23">
                  <c:v>1.37</c:v>
                </c:pt>
                <c:pt idx="24">
                  <c:v>1.36</c:v>
                </c:pt>
                <c:pt idx="25">
                  <c:v>1.34</c:v>
                </c:pt>
                <c:pt idx="26">
                  <c:v>1.32</c:v>
                </c:pt>
                <c:pt idx="27">
                  <c:v>1.31</c:v>
                </c:pt>
                <c:pt idx="28">
                  <c:v>1.31</c:v>
                </c:pt>
                <c:pt idx="29">
                  <c:v>1.33</c:v>
                </c:pt>
                <c:pt idx="30">
                  <c:v>1.34</c:v>
                </c:pt>
                <c:pt idx="31">
                  <c:v>1.34</c:v>
                </c:pt>
                <c:pt idx="32">
                  <c:v>1.34</c:v>
                </c:pt>
                <c:pt idx="33">
                  <c:v>1.33</c:v>
                </c:pt>
                <c:pt idx="34">
                  <c:v>1.31</c:v>
                </c:pt>
                <c:pt idx="35">
                  <c:v>1.3</c:v>
                </c:pt>
                <c:pt idx="36">
                  <c:v>1.28</c:v>
                </c:pt>
                <c:pt idx="37">
                  <c:v>1.27</c:v>
                </c:pt>
                <c:pt idx="38">
                  <c:v>1.26</c:v>
                </c:pt>
                <c:pt idx="39">
                  <c:v>1.27</c:v>
                </c:pt>
                <c:pt idx="40">
                  <c:v>1.27</c:v>
                </c:pt>
                <c:pt idx="41">
                  <c:v>1.27</c:v>
                </c:pt>
                <c:pt idx="42">
                  <c:v>1.27</c:v>
                </c:pt>
                <c:pt idx="43">
                  <c:v>1.27</c:v>
                </c:pt>
                <c:pt idx="44">
                  <c:v>1.27</c:v>
                </c:pt>
                <c:pt idx="45">
                  <c:v>1.28</c:v>
                </c:pt>
                <c:pt idx="46">
                  <c:v>1.29</c:v>
                </c:pt>
                <c:pt idx="47">
                  <c:v>1.3</c:v>
                </c:pt>
                <c:pt idx="48">
                  <c:v>1.32</c:v>
                </c:pt>
                <c:pt idx="49">
                  <c:v>1.38</c:v>
                </c:pt>
                <c:pt idx="50">
                  <c:v>1.47</c:v>
                </c:pt>
                <c:pt idx="51">
                  <c:v>1.6</c:v>
                </c:pt>
                <c:pt idx="52">
                  <c:v>1.76</c:v>
                </c:pt>
                <c:pt idx="53">
                  <c:v>1.92</c:v>
                </c:pt>
                <c:pt idx="54">
                  <c:v>2.0699999999999998</c:v>
                </c:pt>
                <c:pt idx="55">
                  <c:v>2.23</c:v>
                </c:pt>
                <c:pt idx="56">
                  <c:v>2.42</c:v>
                </c:pt>
                <c:pt idx="57">
                  <c:v>2.63</c:v>
                </c:pt>
                <c:pt idx="58">
                  <c:v>2.82</c:v>
                </c:pt>
                <c:pt idx="59">
                  <c:v>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06-4A77-B99F-C10B62696E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63454416"/>
        <c:axId val="763454744"/>
      </c:lineChart>
      <c:dateAx>
        <c:axId val="763454416"/>
        <c:scaling>
          <c:orientation val="minMax"/>
        </c:scaling>
        <c:delete val="0"/>
        <c:axPos val="b"/>
        <c:numFmt formatCode="mm/yyyy/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63454744"/>
        <c:crosses val="autoZero"/>
        <c:auto val="1"/>
        <c:lblOffset val="100"/>
        <c:baseTimeUnit val="months"/>
        <c:majorUnit val="6"/>
        <c:majorTimeUnit val="months"/>
      </c:dateAx>
      <c:valAx>
        <c:axId val="763454744"/>
        <c:scaling>
          <c:orientation val="minMax"/>
          <c:max val="8"/>
        </c:scaling>
        <c:delete val="0"/>
        <c:axPos val="l"/>
        <c:numFmt formatCode="0\ &quot;%&quot;" sourceLinked="0"/>
        <c:majorTickMark val="none"/>
        <c:minorTickMark val="none"/>
        <c:tickLblPos val="nextTo"/>
        <c:spPr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63454416"/>
        <c:crosses val="autoZero"/>
        <c:crossBetween val="between"/>
        <c:majorUnit val="2"/>
      </c:valAx>
      <c:spPr>
        <a:noFill/>
        <a:ln w="3175">
          <a:solidFill>
            <a:schemeClr val="accent5">
              <a:lumMod val="20000"/>
              <a:lumOff val="80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"/>
          <c:y val="0.90733406981384879"/>
          <c:w val="0.99953346363378193"/>
          <c:h val="5.13546278792488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accent1">
              <a:lumMod val="75000"/>
            </a:schemeClr>
          </a:solidFill>
        </a:defRPr>
      </a:pPr>
      <a:endParaRPr lang="lv-L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1788648745075"/>
          <c:y val="3.7529729249578064E-2"/>
          <c:w val="0.80571747402373306"/>
          <c:h val="0.6646433053045364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Estonia</c:v>
                </c:pt>
              </c:strCache>
            </c:strRef>
          </c:tx>
          <c:spPr>
            <a:ln w="19050" cap="rnd">
              <a:solidFill>
                <a:schemeClr val="accent4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Sheet1!$A$2:$A$61</c:f>
              <c:numCache>
                <c:formatCode>m/d/yyyy</c:formatCode>
                <c:ptCount val="6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</c:numCache>
            </c:numRef>
          </c:cat>
          <c:val>
            <c:numRef>
              <c:f>Sheet1!$B$2:$B$61</c:f>
              <c:numCache>
                <c:formatCode>0.00</c:formatCode>
                <c:ptCount val="60"/>
                <c:pt idx="1">
                  <c:v>14.04</c:v>
                </c:pt>
                <c:pt idx="2">
                  <c:v>14.23</c:v>
                </c:pt>
                <c:pt idx="3">
                  <c:v>14.24</c:v>
                </c:pt>
                <c:pt idx="4">
                  <c:v>14.32</c:v>
                </c:pt>
                <c:pt idx="5">
                  <c:v>14.41</c:v>
                </c:pt>
                <c:pt idx="6">
                  <c:v>14.72</c:v>
                </c:pt>
                <c:pt idx="7">
                  <c:v>14.54</c:v>
                </c:pt>
                <c:pt idx="8">
                  <c:v>14.45</c:v>
                </c:pt>
                <c:pt idx="9">
                  <c:v>14.43</c:v>
                </c:pt>
                <c:pt idx="10">
                  <c:v>14.36</c:v>
                </c:pt>
                <c:pt idx="11">
                  <c:v>14.22</c:v>
                </c:pt>
                <c:pt idx="12">
                  <c:v>13.88</c:v>
                </c:pt>
                <c:pt idx="13">
                  <c:v>13.67</c:v>
                </c:pt>
                <c:pt idx="14">
                  <c:v>14.02</c:v>
                </c:pt>
                <c:pt idx="15">
                  <c:v>14.42</c:v>
                </c:pt>
                <c:pt idx="16">
                  <c:v>14.91</c:v>
                </c:pt>
                <c:pt idx="17">
                  <c:v>15.06</c:v>
                </c:pt>
                <c:pt idx="18">
                  <c:v>15.17</c:v>
                </c:pt>
                <c:pt idx="19">
                  <c:v>15.04</c:v>
                </c:pt>
                <c:pt idx="20">
                  <c:v>14.71</c:v>
                </c:pt>
                <c:pt idx="21">
                  <c:v>14.87</c:v>
                </c:pt>
                <c:pt idx="22">
                  <c:v>15.1</c:v>
                </c:pt>
                <c:pt idx="23">
                  <c:v>15.3</c:v>
                </c:pt>
                <c:pt idx="24">
                  <c:v>14.79</c:v>
                </c:pt>
                <c:pt idx="25">
                  <c:v>14.24</c:v>
                </c:pt>
                <c:pt idx="26">
                  <c:v>14.33</c:v>
                </c:pt>
                <c:pt idx="27">
                  <c:v>14.6</c:v>
                </c:pt>
                <c:pt idx="28">
                  <c:v>15.04</c:v>
                </c:pt>
                <c:pt idx="29">
                  <c:v>14.71</c:v>
                </c:pt>
                <c:pt idx="30">
                  <c:v>14.37</c:v>
                </c:pt>
                <c:pt idx="31">
                  <c:v>13.76</c:v>
                </c:pt>
                <c:pt idx="32">
                  <c:v>13.08</c:v>
                </c:pt>
                <c:pt idx="33">
                  <c:v>12.63</c:v>
                </c:pt>
                <c:pt idx="34">
                  <c:v>12.6</c:v>
                </c:pt>
                <c:pt idx="35">
                  <c:v>12.56</c:v>
                </c:pt>
                <c:pt idx="36">
                  <c:v>12.37</c:v>
                </c:pt>
                <c:pt idx="37">
                  <c:v>11.81</c:v>
                </c:pt>
                <c:pt idx="38">
                  <c:v>10.98</c:v>
                </c:pt>
                <c:pt idx="39">
                  <c:v>10.32</c:v>
                </c:pt>
                <c:pt idx="40">
                  <c:v>9.7799999999999994</c:v>
                </c:pt>
                <c:pt idx="41">
                  <c:v>9.85</c:v>
                </c:pt>
                <c:pt idx="42">
                  <c:v>9.77</c:v>
                </c:pt>
                <c:pt idx="43">
                  <c:v>10.119999999999999</c:v>
                </c:pt>
                <c:pt idx="44">
                  <c:v>10.68</c:v>
                </c:pt>
                <c:pt idx="45">
                  <c:v>10.96</c:v>
                </c:pt>
                <c:pt idx="46">
                  <c:v>11.16</c:v>
                </c:pt>
                <c:pt idx="47">
                  <c:v>11.06</c:v>
                </c:pt>
                <c:pt idx="48">
                  <c:v>10.62</c:v>
                </c:pt>
                <c:pt idx="49">
                  <c:v>10.44</c:v>
                </c:pt>
                <c:pt idx="50">
                  <c:v>10.41</c:v>
                </c:pt>
                <c:pt idx="51">
                  <c:v>10.49</c:v>
                </c:pt>
                <c:pt idx="52">
                  <c:v>10.16</c:v>
                </c:pt>
                <c:pt idx="53">
                  <c:v>9.94</c:v>
                </c:pt>
                <c:pt idx="54">
                  <c:v>10.14</c:v>
                </c:pt>
                <c:pt idx="55">
                  <c:v>10.38</c:v>
                </c:pt>
                <c:pt idx="56">
                  <c:v>10.37</c:v>
                </c:pt>
                <c:pt idx="57">
                  <c:v>10.42</c:v>
                </c:pt>
                <c:pt idx="58">
                  <c:v>10.53</c:v>
                </c:pt>
                <c:pt idx="59">
                  <c:v>10.5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33-44CD-A642-5E7A1C3CA1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Lithuania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Sheet1!$A$2:$A$61</c:f>
              <c:numCache>
                <c:formatCode>m/d/yyyy</c:formatCode>
                <c:ptCount val="6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</c:numCache>
            </c:numRef>
          </c:cat>
          <c:val>
            <c:numRef>
              <c:f>Sheet1!$C$2:$C$61</c:f>
              <c:numCache>
                <c:formatCode>0.00</c:formatCode>
                <c:ptCount val="60"/>
                <c:pt idx="1">
                  <c:v>7.8</c:v>
                </c:pt>
                <c:pt idx="2">
                  <c:v>7.52</c:v>
                </c:pt>
                <c:pt idx="3">
                  <c:v>7.34</c:v>
                </c:pt>
                <c:pt idx="4">
                  <c:v>7.46</c:v>
                </c:pt>
                <c:pt idx="5">
                  <c:v>7.66</c:v>
                </c:pt>
                <c:pt idx="6">
                  <c:v>7.95</c:v>
                </c:pt>
                <c:pt idx="7">
                  <c:v>8.2899999999999991</c:v>
                </c:pt>
                <c:pt idx="8">
                  <c:v>7.9</c:v>
                </c:pt>
                <c:pt idx="9">
                  <c:v>7.61</c:v>
                </c:pt>
                <c:pt idx="10">
                  <c:v>7.01</c:v>
                </c:pt>
                <c:pt idx="11">
                  <c:v>7.41</c:v>
                </c:pt>
                <c:pt idx="12">
                  <c:v>7.49</c:v>
                </c:pt>
                <c:pt idx="13">
                  <c:v>7.98</c:v>
                </c:pt>
                <c:pt idx="14">
                  <c:v>7.79</c:v>
                </c:pt>
                <c:pt idx="15">
                  <c:v>7.97</c:v>
                </c:pt>
                <c:pt idx="16">
                  <c:v>7.84</c:v>
                </c:pt>
                <c:pt idx="17">
                  <c:v>8.0399999999999991</c:v>
                </c:pt>
                <c:pt idx="18">
                  <c:v>8</c:v>
                </c:pt>
                <c:pt idx="19">
                  <c:v>8.11</c:v>
                </c:pt>
                <c:pt idx="20">
                  <c:v>7.52</c:v>
                </c:pt>
                <c:pt idx="21">
                  <c:v>7.13</c:v>
                </c:pt>
                <c:pt idx="22">
                  <c:v>6.91</c:v>
                </c:pt>
                <c:pt idx="23">
                  <c:v>7.43</c:v>
                </c:pt>
                <c:pt idx="24">
                  <c:v>7.57</c:v>
                </c:pt>
                <c:pt idx="25">
                  <c:v>7.37</c:v>
                </c:pt>
                <c:pt idx="26">
                  <c:v>6.72</c:v>
                </c:pt>
                <c:pt idx="27">
                  <c:v>6.45</c:v>
                </c:pt>
                <c:pt idx="28">
                  <c:v>6.35</c:v>
                </c:pt>
                <c:pt idx="29">
                  <c:v>6.7</c:v>
                </c:pt>
                <c:pt idx="30">
                  <c:v>6.67</c:v>
                </c:pt>
                <c:pt idx="31">
                  <c:v>6.89</c:v>
                </c:pt>
                <c:pt idx="32">
                  <c:v>6.44</c:v>
                </c:pt>
                <c:pt idx="33">
                  <c:v>6.28</c:v>
                </c:pt>
                <c:pt idx="34">
                  <c:v>5.9</c:v>
                </c:pt>
                <c:pt idx="35">
                  <c:v>6.37</c:v>
                </c:pt>
                <c:pt idx="36">
                  <c:v>6.45</c:v>
                </c:pt>
                <c:pt idx="37">
                  <c:v>6.6</c:v>
                </c:pt>
                <c:pt idx="38">
                  <c:v>6.57</c:v>
                </c:pt>
                <c:pt idx="39">
                  <c:v>6.59</c:v>
                </c:pt>
                <c:pt idx="40">
                  <c:v>6.67</c:v>
                </c:pt>
                <c:pt idx="41">
                  <c:v>6.93</c:v>
                </c:pt>
                <c:pt idx="42">
                  <c:v>7.51</c:v>
                </c:pt>
                <c:pt idx="43">
                  <c:v>7.56</c:v>
                </c:pt>
                <c:pt idx="44">
                  <c:v>6.97</c:v>
                </c:pt>
                <c:pt idx="45">
                  <c:v>6.33</c:v>
                </c:pt>
                <c:pt idx="46">
                  <c:v>6.23</c:v>
                </c:pt>
                <c:pt idx="47">
                  <c:v>6.63</c:v>
                </c:pt>
                <c:pt idx="48">
                  <c:v>6.96</c:v>
                </c:pt>
                <c:pt idx="49">
                  <c:v>7.21</c:v>
                </c:pt>
                <c:pt idx="50">
                  <c:v>7.26</c:v>
                </c:pt>
                <c:pt idx="51">
                  <c:v>7.32</c:v>
                </c:pt>
                <c:pt idx="52">
                  <c:v>7.37</c:v>
                </c:pt>
                <c:pt idx="53">
                  <c:v>7.52</c:v>
                </c:pt>
                <c:pt idx="54">
                  <c:v>7.65</c:v>
                </c:pt>
                <c:pt idx="55">
                  <c:v>7.8</c:v>
                </c:pt>
                <c:pt idx="56">
                  <c:v>7.61</c:v>
                </c:pt>
                <c:pt idx="57">
                  <c:v>7.82</c:v>
                </c:pt>
                <c:pt idx="58">
                  <c:v>8</c:v>
                </c:pt>
                <c:pt idx="59">
                  <c:v>8.48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33-44CD-A642-5E7A1C3CA14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Latvia</c:v>
                </c:pt>
              </c:strCache>
            </c:strRef>
          </c:tx>
          <c:spPr>
            <a:ln w="19050" cap="rnd">
              <a:solidFill>
                <a:srgbClr val="8A2233"/>
              </a:solidFill>
              <a:round/>
            </a:ln>
            <a:effectLst/>
          </c:spPr>
          <c:marker>
            <c:symbol val="none"/>
          </c:marker>
          <c:cat>
            <c:numRef>
              <c:f>Sheet1!$A$2:$A$61</c:f>
              <c:numCache>
                <c:formatCode>m/d/yyyy</c:formatCode>
                <c:ptCount val="6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</c:numCache>
            </c:numRef>
          </c:cat>
          <c:val>
            <c:numRef>
              <c:f>Sheet1!$D$2:$D$61</c:f>
              <c:numCache>
                <c:formatCode>0.00</c:formatCode>
                <c:ptCount val="60"/>
                <c:pt idx="1">
                  <c:v>13.93</c:v>
                </c:pt>
                <c:pt idx="2">
                  <c:v>13.66</c:v>
                </c:pt>
                <c:pt idx="3">
                  <c:v>12.9</c:v>
                </c:pt>
                <c:pt idx="4">
                  <c:v>11.98</c:v>
                </c:pt>
                <c:pt idx="5">
                  <c:v>12.47</c:v>
                </c:pt>
                <c:pt idx="6">
                  <c:v>12.24</c:v>
                </c:pt>
                <c:pt idx="7">
                  <c:v>12.78</c:v>
                </c:pt>
                <c:pt idx="8">
                  <c:v>12.02</c:v>
                </c:pt>
                <c:pt idx="9">
                  <c:v>12.04</c:v>
                </c:pt>
                <c:pt idx="10">
                  <c:v>11.27</c:v>
                </c:pt>
                <c:pt idx="11">
                  <c:v>11.49</c:v>
                </c:pt>
                <c:pt idx="12">
                  <c:v>11.67</c:v>
                </c:pt>
                <c:pt idx="13">
                  <c:v>12.14</c:v>
                </c:pt>
                <c:pt idx="14">
                  <c:v>12.19</c:v>
                </c:pt>
                <c:pt idx="15">
                  <c:v>12.17</c:v>
                </c:pt>
                <c:pt idx="16">
                  <c:v>12.75</c:v>
                </c:pt>
                <c:pt idx="17">
                  <c:v>13.11</c:v>
                </c:pt>
                <c:pt idx="18">
                  <c:v>13.57</c:v>
                </c:pt>
                <c:pt idx="19">
                  <c:v>12.9</c:v>
                </c:pt>
                <c:pt idx="20">
                  <c:v>12.38</c:v>
                </c:pt>
                <c:pt idx="21">
                  <c:v>11.53</c:v>
                </c:pt>
                <c:pt idx="22">
                  <c:v>11.82</c:v>
                </c:pt>
                <c:pt idx="23">
                  <c:v>12.32</c:v>
                </c:pt>
                <c:pt idx="24">
                  <c:v>12.86</c:v>
                </c:pt>
                <c:pt idx="25">
                  <c:v>12.67</c:v>
                </c:pt>
                <c:pt idx="26">
                  <c:v>11.48</c:v>
                </c:pt>
                <c:pt idx="27">
                  <c:v>10.74</c:v>
                </c:pt>
                <c:pt idx="28">
                  <c:v>11.24</c:v>
                </c:pt>
                <c:pt idx="29">
                  <c:v>12.17</c:v>
                </c:pt>
                <c:pt idx="30">
                  <c:v>12.55</c:v>
                </c:pt>
                <c:pt idx="31">
                  <c:v>11.55</c:v>
                </c:pt>
                <c:pt idx="32">
                  <c:v>12.1</c:v>
                </c:pt>
                <c:pt idx="33">
                  <c:v>13.33</c:v>
                </c:pt>
                <c:pt idx="34">
                  <c:v>14.1</c:v>
                </c:pt>
                <c:pt idx="35">
                  <c:v>13.61</c:v>
                </c:pt>
                <c:pt idx="36">
                  <c:v>12.55</c:v>
                </c:pt>
                <c:pt idx="37">
                  <c:v>12.16</c:v>
                </c:pt>
                <c:pt idx="38">
                  <c:v>12.05</c:v>
                </c:pt>
                <c:pt idx="39">
                  <c:v>12.1</c:v>
                </c:pt>
                <c:pt idx="40">
                  <c:v>12.53</c:v>
                </c:pt>
                <c:pt idx="41">
                  <c:v>12.49</c:v>
                </c:pt>
                <c:pt idx="42">
                  <c:v>12.07</c:v>
                </c:pt>
                <c:pt idx="43">
                  <c:v>11.24</c:v>
                </c:pt>
                <c:pt idx="44">
                  <c:v>11.15</c:v>
                </c:pt>
                <c:pt idx="45">
                  <c:v>11.41</c:v>
                </c:pt>
                <c:pt idx="46">
                  <c:v>12.24</c:v>
                </c:pt>
                <c:pt idx="47">
                  <c:v>12.26</c:v>
                </c:pt>
                <c:pt idx="48">
                  <c:v>12.45</c:v>
                </c:pt>
                <c:pt idx="49">
                  <c:v>12.35</c:v>
                </c:pt>
                <c:pt idx="50">
                  <c:v>12.33</c:v>
                </c:pt>
                <c:pt idx="51">
                  <c:v>11.94</c:v>
                </c:pt>
                <c:pt idx="52">
                  <c:v>11.68</c:v>
                </c:pt>
                <c:pt idx="53">
                  <c:v>11.65</c:v>
                </c:pt>
                <c:pt idx="54">
                  <c:v>11.67</c:v>
                </c:pt>
                <c:pt idx="55">
                  <c:v>11.47</c:v>
                </c:pt>
                <c:pt idx="56">
                  <c:v>11.69</c:v>
                </c:pt>
                <c:pt idx="57">
                  <c:v>12.06</c:v>
                </c:pt>
                <c:pt idx="58">
                  <c:v>13.24</c:v>
                </c:pt>
                <c:pt idx="59">
                  <c:v>13.56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B33-44CD-A642-5E7A1C3CA14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Euro Area</c:v>
                </c:pt>
              </c:strCache>
            </c:strRef>
          </c:tx>
          <c:spPr>
            <a:ln w="19050" cap="rnd">
              <a:solidFill>
                <a:srgbClr val="00206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Sheet1!$A$2:$A$61</c:f>
              <c:numCache>
                <c:formatCode>m/d/yyyy</c:formatCode>
                <c:ptCount val="6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</c:numCache>
            </c:numRef>
          </c:cat>
          <c:val>
            <c:numRef>
              <c:f>Sheet1!$E$2:$E$61</c:f>
              <c:numCache>
                <c:formatCode>0.00</c:formatCode>
                <c:ptCount val="60"/>
                <c:pt idx="1">
                  <c:v>4.4400000000000004</c:v>
                </c:pt>
                <c:pt idx="2">
                  <c:v>4.42</c:v>
                </c:pt>
                <c:pt idx="3">
                  <c:v>4.45</c:v>
                </c:pt>
                <c:pt idx="4">
                  <c:v>4.4400000000000004</c:v>
                </c:pt>
                <c:pt idx="5">
                  <c:v>4.43</c:v>
                </c:pt>
                <c:pt idx="6">
                  <c:v>4.4400000000000004</c:v>
                </c:pt>
                <c:pt idx="7">
                  <c:v>4.51</c:v>
                </c:pt>
                <c:pt idx="8">
                  <c:v>4.57</c:v>
                </c:pt>
                <c:pt idx="9">
                  <c:v>4.53</c:v>
                </c:pt>
                <c:pt idx="10">
                  <c:v>4.42</c:v>
                </c:pt>
                <c:pt idx="11">
                  <c:v>4.41</c:v>
                </c:pt>
                <c:pt idx="12">
                  <c:v>4.43</c:v>
                </c:pt>
                <c:pt idx="13">
                  <c:v>4.54</c:v>
                </c:pt>
                <c:pt idx="14">
                  <c:v>4.5199999999999996</c:v>
                </c:pt>
                <c:pt idx="15">
                  <c:v>4.54</c:v>
                </c:pt>
                <c:pt idx="16">
                  <c:v>4.5199999999999996</c:v>
                </c:pt>
                <c:pt idx="17">
                  <c:v>4.5599999999999996</c:v>
                </c:pt>
                <c:pt idx="18">
                  <c:v>4.58</c:v>
                </c:pt>
                <c:pt idx="19">
                  <c:v>4.5999999999999996</c:v>
                </c:pt>
                <c:pt idx="20">
                  <c:v>4.5999999999999996</c:v>
                </c:pt>
                <c:pt idx="21">
                  <c:v>4.54</c:v>
                </c:pt>
                <c:pt idx="22">
                  <c:v>4.38</c:v>
                </c:pt>
                <c:pt idx="23">
                  <c:v>4.3600000000000003</c:v>
                </c:pt>
                <c:pt idx="24">
                  <c:v>4.3899999999999997</c:v>
                </c:pt>
                <c:pt idx="25">
                  <c:v>4.47</c:v>
                </c:pt>
                <c:pt idx="26">
                  <c:v>4.18</c:v>
                </c:pt>
                <c:pt idx="27">
                  <c:v>3.82</c:v>
                </c:pt>
                <c:pt idx="28">
                  <c:v>3.67</c:v>
                </c:pt>
                <c:pt idx="29">
                  <c:v>3.81</c:v>
                </c:pt>
                <c:pt idx="30">
                  <c:v>4.0599999999999996</c:v>
                </c:pt>
                <c:pt idx="31">
                  <c:v>4.18</c:v>
                </c:pt>
                <c:pt idx="32">
                  <c:v>4.22</c:v>
                </c:pt>
                <c:pt idx="33">
                  <c:v>4.21</c:v>
                </c:pt>
                <c:pt idx="34">
                  <c:v>4.0999999999999996</c:v>
                </c:pt>
                <c:pt idx="35">
                  <c:v>4.09</c:v>
                </c:pt>
                <c:pt idx="36">
                  <c:v>4.07</c:v>
                </c:pt>
                <c:pt idx="37">
                  <c:v>4.13</c:v>
                </c:pt>
                <c:pt idx="38">
                  <c:v>4.12</c:v>
                </c:pt>
                <c:pt idx="39">
                  <c:v>4.16</c:v>
                </c:pt>
                <c:pt idx="40">
                  <c:v>4.16</c:v>
                </c:pt>
                <c:pt idx="41">
                  <c:v>4.18</c:v>
                </c:pt>
                <c:pt idx="42">
                  <c:v>4.18</c:v>
                </c:pt>
                <c:pt idx="43">
                  <c:v>4.25</c:v>
                </c:pt>
                <c:pt idx="44">
                  <c:v>4.2699999999999996</c:v>
                </c:pt>
                <c:pt idx="45">
                  <c:v>4.24</c:v>
                </c:pt>
                <c:pt idx="46">
                  <c:v>4.08</c:v>
                </c:pt>
                <c:pt idx="47">
                  <c:v>4.08</c:v>
                </c:pt>
                <c:pt idx="48">
                  <c:v>4.1100000000000003</c:v>
                </c:pt>
                <c:pt idx="49">
                  <c:v>4.25</c:v>
                </c:pt>
                <c:pt idx="50">
                  <c:v>4.28</c:v>
                </c:pt>
                <c:pt idx="51">
                  <c:v>4.4000000000000004</c:v>
                </c:pt>
                <c:pt idx="52">
                  <c:v>4.53</c:v>
                </c:pt>
                <c:pt idx="53">
                  <c:v>4.6900000000000004</c:v>
                </c:pt>
                <c:pt idx="54">
                  <c:v>4.82</c:v>
                </c:pt>
                <c:pt idx="55">
                  <c:v>5</c:v>
                </c:pt>
                <c:pt idx="56">
                  <c:v>5.23</c:v>
                </c:pt>
                <c:pt idx="57">
                  <c:v>5.47</c:v>
                </c:pt>
                <c:pt idx="58">
                  <c:v>5.58</c:v>
                </c:pt>
                <c:pt idx="59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B33-44CD-A642-5E7A1C3CA1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63454416"/>
        <c:axId val="763454744"/>
      </c:lineChart>
      <c:dateAx>
        <c:axId val="763454416"/>
        <c:scaling>
          <c:orientation val="minMax"/>
        </c:scaling>
        <c:delete val="0"/>
        <c:axPos val="b"/>
        <c:numFmt formatCode="mm/yyyy/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63454744"/>
        <c:crosses val="autoZero"/>
        <c:auto val="1"/>
        <c:lblOffset val="100"/>
        <c:baseTimeUnit val="months"/>
        <c:majorUnit val="6"/>
        <c:majorTimeUnit val="months"/>
      </c:dateAx>
      <c:valAx>
        <c:axId val="763454744"/>
        <c:scaling>
          <c:orientation val="minMax"/>
          <c:max val="16"/>
        </c:scaling>
        <c:delete val="0"/>
        <c:axPos val="l"/>
        <c:numFmt formatCode="0\ &quot;%&quot;" sourceLinked="0"/>
        <c:majorTickMark val="none"/>
        <c:minorTickMark val="none"/>
        <c:tickLblPos val="nextTo"/>
        <c:spPr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63454416"/>
        <c:crosses val="autoZero"/>
        <c:crossBetween val="between"/>
        <c:majorUnit val="4"/>
      </c:valAx>
      <c:spPr>
        <a:noFill/>
        <a:ln w="3175">
          <a:solidFill>
            <a:schemeClr val="accent5">
              <a:lumMod val="20000"/>
              <a:lumOff val="80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accent1">
              <a:lumMod val="75000"/>
            </a:schemeClr>
          </a:solidFill>
        </a:defRPr>
      </a:pPr>
      <a:endParaRPr lang="lv-LV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665702145741493E-2"/>
          <c:y val="3.7529729249578064E-2"/>
          <c:w val="0.80061794195019609"/>
          <c:h val="0.8086515589481725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Estonia</c:v>
                </c:pt>
              </c:strCache>
            </c:strRef>
          </c:tx>
          <c:spPr>
            <a:ln w="19050" cap="rnd">
              <a:solidFill>
                <a:schemeClr val="accent4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Sheet1!$A$2:$A$61</c:f>
              <c:numCache>
                <c:formatCode>m/d/yyyy</c:formatCode>
                <c:ptCount val="6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</c:numCache>
            </c:numRef>
          </c:cat>
          <c:val>
            <c:numRef>
              <c:f>Sheet1!$B$2:$B$61</c:f>
              <c:numCache>
                <c:formatCode>0.00</c:formatCode>
                <c:ptCount val="60"/>
                <c:pt idx="1">
                  <c:v>0.18</c:v>
                </c:pt>
                <c:pt idx="2">
                  <c:v>0.18</c:v>
                </c:pt>
                <c:pt idx="3">
                  <c:v>0.18</c:v>
                </c:pt>
                <c:pt idx="4">
                  <c:v>0.18</c:v>
                </c:pt>
                <c:pt idx="5">
                  <c:v>0.19</c:v>
                </c:pt>
                <c:pt idx="6">
                  <c:v>0.19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0.21</c:v>
                </c:pt>
                <c:pt idx="12">
                  <c:v>0.21</c:v>
                </c:pt>
                <c:pt idx="13">
                  <c:v>0.21</c:v>
                </c:pt>
                <c:pt idx="14">
                  <c:v>0.21</c:v>
                </c:pt>
                <c:pt idx="15">
                  <c:v>0.22</c:v>
                </c:pt>
                <c:pt idx="16">
                  <c:v>0.23</c:v>
                </c:pt>
                <c:pt idx="17">
                  <c:v>0.24</c:v>
                </c:pt>
                <c:pt idx="18">
                  <c:v>0.25</c:v>
                </c:pt>
                <c:pt idx="19">
                  <c:v>0.26</c:v>
                </c:pt>
                <c:pt idx="20">
                  <c:v>0.26</c:v>
                </c:pt>
                <c:pt idx="21">
                  <c:v>0.27</c:v>
                </c:pt>
                <c:pt idx="22">
                  <c:v>0.26</c:v>
                </c:pt>
                <c:pt idx="23">
                  <c:v>0.26</c:v>
                </c:pt>
                <c:pt idx="24">
                  <c:v>0.26</c:v>
                </c:pt>
                <c:pt idx="25">
                  <c:v>0.25</c:v>
                </c:pt>
                <c:pt idx="26">
                  <c:v>0.25</c:v>
                </c:pt>
                <c:pt idx="27">
                  <c:v>0.25</c:v>
                </c:pt>
                <c:pt idx="28">
                  <c:v>0.24</c:v>
                </c:pt>
                <c:pt idx="29">
                  <c:v>0.24</c:v>
                </c:pt>
                <c:pt idx="30">
                  <c:v>0.23</c:v>
                </c:pt>
                <c:pt idx="31">
                  <c:v>0.22</c:v>
                </c:pt>
                <c:pt idx="32">
                  <c:v>0.22</c:v>
                </c:pt>
                <c:pt idx="33">
                  <c:v>0.21</c:v>
                </c:pt>
                <c:pt idx="34">
                  <c:v>0.21</c:v>
                </c:pt>
                <c:pt idx="35">
                  <c:v>0.2</c:v>
                </c:pt>
                <c:pt idx="36">
                  <c:v>0.2</c:v>
                </c:pt>
                <c:pt idx="37">
                  <c:v>0.19</c:v>
                </c:pt>
                <c:pt idx="38">
                  <c:v>0.18</c:v>
                </c:pt>
                <c:pt idx="39">
                  <c:v>0.18</c:v>
                </c:pt>
                <c:pt idx="40">
                  <c:v>0.18</c:v>
                </c:pt>
                <c:pt idx="41">
                  <c:v>0.17</c:v>
                </c:pt>
                <c:pt idx="42">
                  <c:v>0.17</c:v>
                </c:pt>
                <c:pt idx="43">
                  <c:v>0.17</c:v>
                </c:pt>
                <c:pt idx="44">
                  <c:v>0.17</c:v>
                </c:pt>
                <c:pt idx="45">
                  <c:v>0.17</c:v>
                </c:pt>
                <c:pt idx="46">
                  <c:v>0.17</c:v>
                </c:pt>
                <c:pt idx="47">
                  <c:v>0.17</c:v>
                </c:pt>
                <c:pt idx="48">
                  <c:v>0.17</c:v>
                </c:pt>
                <c:pt idx="49">
                  <c:v>0.17</c:v>
                </c:pt>
                <c:pt idx="50">
                  <c:v>0.17</c:v>
                </c:pt>
                <c:pt idx="51">
                  <c:v>0.18</c:v>
                </c:pt>
                <c:pt idx="52">
                  <c:v>0.18</c:v>
                </c:pt>
                <c:pt idx="53">
                  <c:v>0.18</c:v>
                </c:pt>
                <c:pt idx="54">
                  <c:v>0.19</c:v>
                </c:pt>
                <c:pt idx="55">
                  <c:v>0.21</c:v>
                </c:pt>
                <c:pt idx="56">
                  <c:v>0.23</c:v>
                </c:pt>
                <c:pt idx="57">
                  <c:v>0.28000000000000003</c:v>
                </c:pt>
                <c:pt idx="58">
                  <c:v>0.35</c:v>
                </c:pt>
                <c:pt idx="59">
                  <c:v>0.39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33-44CD-A642-5E7A1C3CA1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Lithuania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Sheet1!$A$2:$A$61</c:f>
              <c:numCache>
                <c:formatCode>m/d/yyyy</c:formatCode>
                <c:ptCount val="6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</c:numCache>
            </c:numRef>
          </c:cat>
          <c:val>
            <c:numRef>
              <c:f>Sheet1!$C$2:$C$61</c:f>
              <c:numCache>
                <c:formatCode>0.00</c:formatCode>
                <c:ptCount val="60"/>
                <c:pt idx="1">
                  <c:v>0.12</c:v>
                </c:pt>
                <c:pt idx="2">
                  <c:v>0.12</c:v>
                </c:pt>
                <c:pt idx="3">
                  <c:v>0.12</c:v>
                </c:pt>
                <c:pt idx="4">
                  <c:v>0.12</c:v>
                </c:pt>
                <c:pt idx="5">
                  <c:v>0.12</c:v>
                </c:pt>
                <c:pt idx="6">
                  <c:v>0.12</c:v>
                </c:pt>
                <c:pt idx="7">
                  <c:v>0.12</c:v>
                </c:pt>
                <c:pt idx="8">
                  <c:v>0.12</c:v>
                </c:pt>
                <c:pt idx="9">
                  <c:v>0.12</c:v>
                </c:pt>
                <c:pt idx="10">
                  <c:v>0.11</c:v>
                </c:pt>
                <c:pt idx="11">
                  <c:v>0.11</c:v>
                </c:pt>
                <c:pt idx="12">
                  <c:v>0.12</c:v>
                </c:pt>
                <c:pt idx="13">
                  <c:v>0.12</c:v>
                </c:pt>
                <c:pt idx="14">
                  <c:v>0.12</c:v>
                </c:pt>
                <c:pt idx="15">
                  <c:v>0.12</c:v>
                </c:pt>
                <c:pt idx="16">
                  <c:v>0.12</c:v>
                </c:pt>
                <c:pt idx="17">
                  <c:v>0.12</c:v>
                </c:pt>
                <c:pt idx="18">
                  <c:v>0.12</c:v>
                </c:pt>
                <c:pt idx="19">
                  <c:v>0.12</c:v>
                </c:pt>
                <c:pt idx="20">
                  <c:v>0.12</c:v>
                </c:pt>
                <c:pt idx="21">
                  <c:v>0.12</c:v>
                </c:pt>
                <c:pt idx="22">
                  <c:v>0.12</c:v>
                </c:pt>
                <c:pt idx="23">
                  <c:v>0.12</c:v>
                </c:pt>
                <c:pt idx="24">
                  <c:v>0.12</c:v>
                </c:pt>
                <c:pt idx="25">
                  <c:v>0.12</c:v>
                </c:pt>
                <c:pt idx="26">
                  <c:v>0.12</c:v>
                </c:pt>
                <c:pt idx="27">
                  <c:v>0.11</c:v>
                </c:pt>
                <c:pt idx="28">
                  <c:v>0.11</c:v>
                </c:pt>
                <c:pt idx="29">
                  <c:v>0.11</c:v>
                </c:pt>
                <c:pt idx="30">
                  <c:v>0.11</c:v>
                </c:pt>
                <c:pt idx="31">
                  <c:v>0.11</c:v>
                </c:pt>
                <c:pt idx="32">
                  <c:v>0.11</c:v>
                </c:pt>
                <c:pt idx="33">
                  <c:v>0.11</c:v>
                </c:pt>
                <c:pt idx="34">
                  <c:v>0.11</c:v>
                </c:pt>
                <c:pt idx="35">
                  <c:v>0.11</c:v>
                </c:pt>
                <c:pt idx="36">
                  <c:v>0.1</c:v>
                </c:pt>
                <c:pt idx="37">
                  <c:v>0.1</c:v>
                </c:pt>
                <c:pt idx="38">
                  <c:v>0.1</c:v>
                </c:pt>
                <c:pt idx="39">
                  <c:v>0.1</c:v>
                </c:pt>
                <c:pt idx="40">
                  <c:v>0.1</c:v>
                </c:pt>
                <c:pt idx="41">
                  <c:v>0.1</c:v>
                </c:pt>
                <c:pt idx="42">
                  <c:v>0.1</c:v>
                </c:pt>
                <c:pt idx="43">
                  <c:v>0.1</c:v>
                </c:pt>
                <c:pt idx="44">
                  <c:v>0.1</c:v>
                </c:pt>
                <c:pt idx="45">
                  <c:v>0.1</c:v>
                </c:pt>
                <c:pt idx="46">
                  <c:v>0.1</c:v>
                </c:pt>
                <c:pt idx="47">
                  <c:v>0.11</c:v>
                </c:pt>
                <c:pt idx="48">
                  <c:v>0.11</c:v>
                </c:pt>
                <c:pt idx="49">
                  <c:v>0.11</c:v>
                </c:pt>
                <c:pt idx="50">
                  <c:v>0.1</c:v>
                </c:pt>
                <c:pt idx="51">
                  <c:v>0.1</c:v>
                </c:pt>
                <c:pt idx="52">
                  <c:v>0.1</c:v>
                </c:pt>
                <c:pt idx="53">
                  <c:v>0.1</c:v>
                </c:pt>
                <c:pt idx="54">
                  <c:v>0.1</c:v>
                </c:pt>
                <c:pt idx="55">
                  <c:v>0.1</c:v>
                </c:pt>
                <c:pt idx="56">
                  <c:v>0.1</c:v>
                </c:pt>
                <c:pt idx="57">
                  <c:v>0.11</c:v>
                </c:pt>
                <c:pt idx="58">
                  <c:v>0.12</c:v>
                </c:pt>
                <c:pt idx="59">
                  <c:v>0.13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33-44CD-A642-5E7A1C3CA14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Latvia</c:v>
                </c:pt>
              </c:strCache>
            </c:strRef>
          </c:tx>
          <c:spPr>
            <a:ln w="19050" cap="rnd">
              <a:solidFill>
                <a:srgbClr val="8A2233"/>
              </a:solidFill>
              <a:round/>
            </a:ln>
            <a:effectLst/>
          </c:spPr>
          <c:marker>
            <c:symbol val="none"/>
          </c:marker>
          <c:cat>
            <c:numRef>
              <c:f>Sheet1!$A$2:$A$61</c:f>
              <c:numCache>
                <c:formatCode>m/d/yyyy</c:formatCode>
                <c:ptCount val="6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</c:numCache>
            </c:numRef>
          </c:cat>
          <c:val>
            <c:numRef>
              <c:f>Sheet1!$D$2:$D$61</c:f>
              <c:numCache>
                <c:formatCode>0.00</c:formatCode>
                <c:ptCount val="60"/>
                <c:pt idx="1">
                  <c:v>0.16</c:v>
                </c:pt>
                <c:pt idx="2">
                  <c:v>0.16</c:v>
                </c:pt>
                <c:pt idx="3">
                  <c:v>0.16</c:v>
                </c:pt>
                <c:pt idx="4">
                  <c:v>0.16</c:v>
                </c:pt>
                <c:pt idx="5">
                  <c:v>0.15</c:v>
                </c:pt>
                <c:pt idx="6">
                  <c:v>0.15</c:v>
                </c:pt>
                <c:pt idx="7">
                  <c:v>0.15</c:v>
                </c:pt>
                <c:pt idx="8">
                  <c:v>0.15</c:v>
                </c:pt>
                <c:pt idx="9">
                  <c:v>0.16</c:v>
                </c:pt>
                <c:pt idx="10">
                  <c:v>0.16</c:v>
                </c:pt>
                <c:pt idx="11">
                  <c:v>0.16</c:v>
                </c:pt>
                <c:pt idx="12">
                  <c:v>0.17</c:v>
                </c:pt>
                <c:pt idx="13">
                  <c:v>0.18</c:v>
                </c:pt>
                <c:pt idx="14">
                  <c:v>0.18</c:v>
                </c:pt>
                <c:pt idx="15">
                  <c:v>0.2</c:v>
                </c:pt>
                <c:pt idx="16">
                  <c:v>0.2</c:v>
                </c:pt>
                <c:pt idx="17">
                  <c:v>0.19</c:v>
                </c:pt>
                <c:pt idx="18">
                  <c:v>0.18</c:v>
                </c:pt>
                <c:pt idx="19">
                  <c:v>0.18</c:v>
                </c:pt>
                <c:pt idx="20">
                  <c:v>0.18</c:v>
                </c:pt>
                <c:pt idx="21">
                  <c:v>0.18</c:v>
                </c:pt>
                <c:pt idx="22">
                  <c:v>0.18</c:v>
                </c:pt>
                <c:pt idx="23">
                  <c:v>0.19</c:v>
                </c:pt>
                <c:pt idx="24">
                  <c:v>0.19</c:v>
                </c:pt>
                <c:pt idx="25">
                  <c:v>0.2</c:v>
                </c:pt>
                <c:pt idx="26">
                  <c:v>0.2</c:v>
                </c:pt>
                <c:pt idx="27">
                  <c:v>0.19</c:v>
                </c:pt>
                <c:pt idx="28">
                  <c:v>0.19</c:v>
                </c:pt>
                <c:pt idx="29">
                  <c:v>0.2</c:v>
                </c:pt>
                <c:pt idx="30">
                  <c:v>0.2</c:v>
                </c:pt>
                <c:pt idx="31">
                  <c:v>0.2</c:v>
                </c:pt>
                <c:pt idx="32">
                  <c:v>0.19</c:v>
                </c:pt>
                <c:pt idx="33">
                  <c:v>0.18</c:v>
                </c:pt>
                <c:pt idx="34">
                  <c:v>0.16</c:v>
                </c:pt>
                <c:pt idx="35">
                  <c:v>0.15</c:v>
                </c:pt>
                <c:pt idx="36">
                  <c:v>0.15</c:v>
                </c:pt>
                <c:pt idx="37">
                  <c:v>0.15</c:v>
                </c:pt>
                <c:pt idx="38">
                  <c:v>0.14000000000000001</c:v>
                </c:pt>
                <c:pt idx="39">
                  <c:v>0.14000000000000001</c:v>
                </c:pt>
                <c:pt idx="40">
                  <c:v>0.13</c:v>
                </c:pt>
                <c:pt idx="41">
                  <c:v>0.13</c:v>
                </c:pt>
                <c:pt idx="42">
                  <c:v>0.12</c:v>
                </c:pt>
                <c:pt idx="43">
                  <c:v>0.12</c:v>
                </c:pt>
                <c:pt idx="44">
                  <c:v>0.12</c:v>
                </c:pt>
                <c:pt idx="45">
                  <c:v>0.11</c:v>
                </c:pt>
                <c:pt idx="46">
                  <c:v>0.1</c:v>
                </c:pt>
                <c:pt idx="47">
                  <c:v>0.09</c:v>
                </c:pt>
                <c:pt idx="48">
                  <c:v>0.08</c:v>
                </c:pt>
                <c:pt idx="49">
                  <c:v>0.08</c:v>
                </c:pt>
                <c:pt idx="50">
                  <c:v>7.0000000000000007E-2</c:v>
                </c:pt>
                <c:pt idx="51">
                  <c:v>7.0000000000000007E-2</c:v>
                </c:pt>
                <c:pt idx="52">
                  <c:v>7.0000000000000007E-2</c:v>
                </c:pt>
                <c:pt idx="53">
                  <c:v>7.0000000000000007E-2</c:v>
                </c:pt>
                <c:pt idx="54">
                  <c:v>7.0000000000000007E-2</c:v>
                </c:pt>
                <c:pt idx="55">
                  <c:v>7.0000000000000007E-2</c:v>
                </c:pt>
                <c:pt idx="56">
                  <c:v>7.0000000000000007E-2</c:v>
                </c:pt>
                <c:pt idx="57">
                  <c:v>7.0000000000000007E-2</c:v>
                </c:pt>
                <c:pt idx="58">
                  <c:v>0.08</c:v>
                </c:pt>
                <c:pt idx="59">
                  <c:v>0.08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B33-44CD-A642-5E7A1C3CA14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Euro Area</c:v>
                </c:pt>
              </c:strCache>
            </c:strRef>
          </c:tx>
          <c:spPr>
            <a:ln w="19050" cap="rnd">
              <a:solidFill>
                <a:srgbClr val="00206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Sheet1!$A$2:$A$61</c:f>
              <c:numCache>
                <c:formatCode>m/d/yyyy</c:formatCode>
                <c:ptCount val="6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</c:numCache>
            </c:numRef>
          </c:cat>
          <c:val>
            <c:numRef>
              <c:f>Sheet1!$E$2:$E$61</c:f>
              <c:numCache>
                <c:formatCode>0.00</c:formatCode>
                <c:ptCount val="60"/>
                <c:pt idx="1">
                  <c:v>0.36</c:v>
                </c:pt>
                <c:pt idx="2">
                  <c:v>0.35</c:v>
                </c:pt>
                <c:pt idx="3">
                  <c:v>0.35</c:v>
                </c:pt>
                <c:pt idx="4">
                  <c:v>0.35</c:v>
                </c:pt>
                <c:pt idx="5">
                  <c:v>0.35</c:v>
                </c:pt>
                <c:pt idx="6">
                  <c:v>0.34</c:v>
                </c:pt>
                <c:pt idx="7">
                  <c:v>0.34</c:v>
                </c:pt>
                <c:pt idx="8">
                  <c:v>0.34</c:v>
                </c:pt>
                <c:pt idx="9">
                  <c:v>0.33</c:v>
                </c:pt>
                <c:pt idx="10">
                  <c:v>0.33</c:v>
                </c:pt>
                <c:pt idx="11">
                  <c:v>0.32</c:v>
                </c:pt>
                <c:pt idx="12">
                  <c:v>0.32</c:v>
                </c:pt>
                <c:pt idx="13">
                  <c:v>0.32</c:v>
                </c:pt>
                <c:pt idx="14">
                  <c:v>0.31</c:v>
                </c:pt>
                <c:pt idx="15">
                  <c:v>0.31</c:v>
                </c:pt>
                <c:pt idx="16">
                  <c:v>0.31</c:v>
                </c:pt>
                <c:pt idx="17">
                  <c:v>0.31</c:v>
                </c:pt>
                <c:pt idx="18">
                  <c:v>0.31</c:v>
                </c:pt>
                <c:pt idx="19">
                  <c:v>0.3</c:v>
                </c:pt>
                <c:pt idx="20">
                  <c:v>0.3</c:v>
                </c:pt>
                <c:pt idx="21">
                  <c:v>0.3</c:v>
                </c:pt>
                <c:pt idx="22">
                  <c:v>0.28999999999999998</c:v>
                </c:pt>
                <c:pt idx="23">
                  <c:v>0.28999999999999998</c:v>
                </c:pt>
                <c:pt idx="24">
                  <c:v>0.28000000000000003</c:v>
                </c:pt>
                <c:pt idx="25">
                  <c:v>0.27</c:v>
                </c:pt>
                <c:pt idx="26">
                  <c:v>0.26</c:v>
                </c:pt>
                <c:pt idx="27">
                  <c:v>0.26</c:v>
                </c:pt>
                <c:pt idx="28">
                  <c:v>0.25</c:v>
                </c:pt>
                <c:pt idx="29">
                  <c:v>0.25</c:v>
                </c:pt>
                <c:pt idx="30">
                  <c:v>0.24</c:v>
                </c:pt>
                <c:pt idx="31">
                  <c:v>0.24</c:v>
                </c:pt>
                <c:pt idx="32">
                  <c:v>0.24</c:v>
                </c:pt>
                <c:pt idx="33">
                  <c:v>0.23</c:v>
                </c:pt>
                <c:pt idx="34">
                  <c:v>0.23</c:v>
                </c:pt>
                <c:pt idx="35">
                  <c:v>0.23</c:v>
                </c:pt>
                <c:pt idx="36">
                  <c:v>0.23</c:v>
                </c:pt>
                <c:pt idx="37">
                  <c:v>0.23</c:v>
                </c:pt>
                <c:pt idx="38">
                  <c:v>0.22</c:v>
                </c:pt>
                <c:pt idx="39">
                  <c:v>0.22</c:v>
                </c:pt>
                <c:pt idx="40">
                  <c:v>0.22</c:v>
                </c:pt>
                <c:pt idx="41">
                  <c:v>0.21</c:v>
                </c:pt>
                <c:pt idx="42">
                  <c:v>0.21</c:v>
                </c:pt>
                <c:pt idx="43">
                  <c:v>0.21</c:v>
                </c:pt>
                <c:pt idx="44">
                  <c:v>0.21</c:v>
                </c:pt>
                <c:pt idx="45">
                  <c:v>0.2</c:v>
                </c:pt>
                <c:pt idx="46">
                  <c:v>0.2</c:v>
                </c:pt>
                <c:pt idx="47">
                  <c:v>0.2</c:v>
                </c:pt>
                <c:pt idx="48">
                  <c:v>0.2</c:v>
                </c:pt>
                <c:pt idx="49">
                  <c:v>0.21</c:v>
                </c:pt>
                <c:pt idx="50">
                  <c:v>0.22</c:v>
                </c:pt>
                <c:pt idx="51">
                  <c:v>0.22</c:v>
                </c:pt>
                <c:pt idx="52">
                  <c:v>0.22</c:v>
                </c:pt>
                <c:pt idx="53">
                  <c:v>0.22</c:v>
                </c:pt>
                <c:pt idx="54">
                  <c:v>0.25</c:v>
                </c:pt>
                <c:pt idx="55">
                  <c:v>0.28999999999999998</c:v>
                </c:pt>
                <c:pt idx="56">
                  <c:v>0.33</c:v>
                </c:pt>
                <c:pt idx="57">
                  <c:v>0.35</c:v>
                </c:pt>
                <c:pt idx="58">
                  <c:v>0.39</c:v>
                </c:pt>
                <c:pt idx="59">
                  <c:v>0.42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B33-44CD-A642-5E7A1C3CA1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63454416"/>
        <c:axId val="763454744"/>
      </c:lineChart>
      <c:dateAx>
        <c:axId val="763454416"/>
        <c:scaling>
          <c:orientation val="minMax"/>
        </c:scaling>
        <c:delete val="0"/>
        <c:axPos val="b"/>
        <c:numFmt formatCode="mm/yyyy/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63454744"/>
        <c:crosses val="autoZero"/>
        <c:auto val="1"/>
        <c:lblOffset val="100"/>
        <c:baseTimeUnit val="months"/>
        <c:majorUnit val="6"/>
        <c:majorTimeUnit val="months"/>
      </c:dateAx>
      <c:valAx>
        <c:axId val="763454744"/>
        <c:scaling>
          <c:orientation val="minMax"/>
        </c:scaling>
        <c:delete val="0"/>
        <c:axPos val="l"/>
        <c:numFmt formatCode="0.0\ &quot;%&quot;" sourceLinked="0"/>
        <c:majorTickMark val="none"/>
        <c:minorTickMark val="none"/>
        <c:tickLblPos val="nextTo"/>
        <c:spPr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763454416"/>
        <c:crosses val="autoZero"/>
        <c:crossBetween val="between"/>
        <c:majorUnit val="0.1"/>
      </c:valAx>
      <c:spPr>
        <a:noFill/>
        <a:ln w="3175">
          <a:solidFill>
            <a:schemeClr val="accent5">
              <a:lumMod val="20000"/>
              <a:lumOff val="80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87102389810734504"/>
          <c:y val="0.59872086196677909"/>
          <c:w val="0.1112830878270073"/>
          <c:h val="0.246719617848710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accent1">
              <a:lumMod val="75000"/>
            </a:schemeClr>
          </a:solidFill>
        </a:defRPr>
      </a:pPr>
      <a:endParaRPr lang="lv-LV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887123096152257E-2"/>
          <c:y val="2.7403518878310742E-2"/>
          <c:w val="0.79910102682223461"/>
          <c:h val="0.80439298589471075"/>
        </c:manualLayout>
      </c:layout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Latvija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Sheet1!$A$2:$A$194</c:f>
              <c:numCache>
                <c:formatCode>m/d/yyyy</c:formatCode>
                <c:ptCount val="193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  <c:pt idx="170">
                  <c:v>44256</c:v>
                </c:pt>
                <c:pt idx="171">
                  <c:v>44287</c:v>
                </c:pt>
                <c:pt idx="172">
                  <c:v>44317</c:v>
                </c:pt>
                <c:pt idx="173">
                  <c:v>44348</c:v>
                </c:pt>
                <c:pt idx="174">
                  <c:v>44378</c:v>
                </c:pt>
                <c:pt idx="175">
                  <c:v>44409</c:v>
                </c:pt>
                <c:pt idx="176">
                  <c:v>44440</c:v>
                </c:pt>
                <c:pt idx="177">
                  <c:v>44470</c:v>
                </c:pt>
                <c:pt idx="178">
                  <c:v>44501</c:v>
                </c:pt>
                <c:pt idx="179">
                  <c:v>44531</c:v>
                </c:pt>
                <c:pt idx="180">
                  <c:v>44562</c:v>
                </c:pt>
                <c:pt idx="181">
                  <c:v>44593</c:v>
                </c:pt>
                <c:pt idx="182">
                  <c:v>44621</c:v>
                </c:pt>
                <c:pt idx="183">
                  <c:v>44652</c:v>
                </c:pt>
                <c:pt idx="184">
                  <c:v>44682</c:v>
                </c:pt>
                <c:pt idx="185">
                  <c:v>44713</c:v>
                </c:pt>
                <c:pt idx="186">
                  <c:v>44743</c:v>
                </c:pt>
                <c:pt idx="187">
                  <c:v>44774</c:v>
                </c:pt>
                <c:pt idx="188">
                  <c:v>44805</c:v>
                </c:pt>
                <c:pt idx="189">
                  <c:v>44835</c:v>
                </c:pt>
                <c:pt idx="190">
                  <c:v>44866</c:v>
                </c:pt>
                <c:pt idx="191">
                  <c:v>44896</c:v>
                </c:pt>
                <c:pt idx="192">
                  <c:v>44927</c:v>
                </c:pt>
              </c:numCache>
            </c:numRef>
          </c:cat>
          <c:val>
            <c:numRef>
              <c:f>Sheet1!$C$2:$C$194</c:f>
              <c:numCache>
                <c:formatCode>#\ ###\ ###\ ##0</c:formatCode>
                <c:ptCount val="193"/>
                <c:pt idx="0">
                  <c:v>66.92213274399171</c:v>
                </c:pt>
                <c:pt idx="1">
                  <c:v>65.491863858363843</c:v>
                </c:pt>
                <c:pt idx="2">
                  <c:v>65.633482347263651</c:v>
                </c:pt>
                <c:pt idx="3">
                  <c:v>64.668551907281895</c:v>
                </c:pt>
                <c:pt idx="4">
                  <c:v>64.229717544795463</c:v>
                </c:pt>
                <c:pt idx="5">
                  <c:v>64.325625451487255</c:v>
                </c:pt>
                <c:pt idx="6">
                  <c:v>65.091303558936886</c:v>
                </c:pt>
                <c:pt idx="7">
                  <c:v>63.377366225744971</c:v>
                </c:pt>
                <c:pt idx="8">
                  <c:v>61.513325239612229</c:v>
                </c:pt>
                <c:pt idx="9">
                  <c:v>59.975321829798943</c:v>
                </c:pt>
                <c:pt idx="10">
                  <c:v>58.564781917005902</c:v>
                </c:pt>
                <c:pt idx="11">
                  <c:v>58.392324792543789</c:v>
                </c:pt>
                <c:pt idx="12">
                  <c:v>55.7254910709553</c:v>
                </c:pt>
                <c:pt idx="13">
                  <c:v>54.528631718798792</c:v>
                </c:pt>
                <c:pt idx="14">
                  <c:v>54.119328759934163</c:v>
                </c:pt>
                <c:pt idx="15">
                  <c:v>52.78892282656841</c:v>
                </c:pt>
                <c:pt idx="16">
                  <c:v>53.1672838787267</c:v>
                </c:pt>
                <c:pt idx="17">
                  <c:v>53.618027743814181</c:v>
                </c:pt>
                <c:pt idx="18">
                  <c:v>53.295052124194619</c:v>
                </c:pt>
                <c:pt idx="19">
                  <c:v>52.39720343681411</c:v>
                </c:pt>
                <c:pt idx="20">
                  <c:v>51.547108340811711</c:v>
                </c:pt>
                <c:pt idx="21">
                  <c:v>50.773570394268788</c:v>
                </c:pt>
                <c:pt idx="22">
                  <c:v>49.679790544934136</c:v>
                </c:pt>
                <c:pt idx="23">
                  <c:v>48.253271299059946</c:v>
                </c:pt>
                <c:pt idx="24">
                  <c:v>44.511691914995225</c:v>
                </c:pt>
                <c:pt idx="25">
                  <c:v>44.816584795267254</c:v>
                </c:pt>
                <c:pt idx="26">
                  <c:v>43.773252966918932</c:v>
                </c:pt>
                <c:pt idx="27">
                  <c:v>43.262165549979912</c:v>
                </c:pt>
                <c:pt idx="28">
                  <c:v>43.658801229594097</c:v>
                </c:pt>
                <c:pt idx="29">
                  <c:v>45.014260965076161</c:v>
                </c:pt>
                <c:pt idx="30">
                  <c:v>44.763430967466476</c:v>
                </c:pt>
                <c:pt idx="31">
                  <c:v>44.390100218408669</c:v>
                </c:pt>
                <c:pt idx="32">
                  <c:v>45.029090413944544</c:v>
                </c:pt>
                <c:pt idx="33">
                  <c:v>44.777402437210071</c:v>
                </c:pt>
                <c:pt idx="34">
                  <c:v>45.435710300219341</c:v>
                </c:pt>
                <c:pt idx="35">
                  <c:v>45.687960389893036</c:v>
                </c:pt>
                <c:pt idx="36">
                  <c:v>44.708945956657665</c:v>
                </c:pt>
                <c:pt idx="37">
                  <c:v>44.331434592169686</c:v>
                </c:pt>
                <c:pt idx="38">
                  <c:v>45.214531041655604</c:v>
                </c:pt>
                <c:pt idx="39">
                  <c:v>45.594873580410287</c:v>
                </c:pt>
                <c:pt idx="40">
                  <c:v>45.655166857603561</c:v>
                </c:pt>
                <c:pt idx="41">
                  <c:v>48.859755013149005</c:v>
                </c:pt>
                <c:pt idx="42">
                  <c:v>48.909763360746886</c:v>
                </c:pt>
                <c:pt idx="43">
                  <c:v>49.068971734939296</c:v>
                </c:pt>
                <c:pt idx="44" formatCode="#.#">
                  <c:v>49.283745380917296</c:v>
                </c:pt>
                <c:pt idx="45" formatCode="0.00">
                  <c:v>50.333170810986516</c:v>
                </c:pt>
                <c:pt idx="46" formatCode="0.00">
                  <c:v>50.381679389312971</c:v>
                </c:pt>
                <c:pt idx="47" formatCode="0.00">
                  <c:v>52.691605839416056</c:v>
                </c:pt>
                <c:pt idx="48" formatCode="0.00">
                  <c:v>52.065100568094579</c:v>
                </c:pt>
                <c:pt idx="49" formatCode="0.00">
                  <c:v>52.855407047387601</c:v>
                </c:pt>
                <c:pt idx="50" formatCode="0.00">
                  <c:v>50.832188120323721</c:v>
                </c:pt>
                <c:pt idx="51" formatCode="0.00">
                  <c:v>52.007970570202332</c:v>
                </c:pt>
                <c:pt idx="52" formatCode="0.00">
                  <c:v>51.834034876728808</c:v>
                </c:pt>
                <c:pt idx="53" formatCode="0.00">
                  <c:v>54.027565084226644</c:v>
                </c:pt>
                <c:pt idx="54" formatCode="0.00">
                  <c:v>53.96899953029591</c:v>
                </c:pt>
                <c:pt idx="55" formatCode="0.00">
                  <c:v>54.917778467266523</c:v>
                </c:pt>
                <c:pt idx="56" formatCode="0.00">
                  <c:v>54.909881914232436</c:v>
                </c:pt>
                <c:pt idx="57" formatCode="0.00">
                  <c:v>55.398477551654501</c:v>
                </c:pt>
                <c:pt idx="58" formatCode="0.00">
                  <c:v>58.523925385239252</c:v>
                </c:pt>
                <c:pt idx="59" formatCode="0.00">
                  <c:v>59.642637091805298</c:v>
                </c:pt>
                <c:pt idx="60" formatCode="0.00">
                  <c:v>58.762886597938149</c:v>
                </c:pt>
                <c:pt idx="61" formatCode="0.00">
                  <c:v>58.985102420856606</c:v>
                </c:pt>
                <c:pt idx="62" formatCode="0.00">
                  <c:v>58.948033486021167</c:v>
                </c:pt>
                <c:pt idx="63" formatCode="0.00">
                  <c:v>58.51398052152058</c:v>
                </c:pt>
                <c:pt idx="64" formatCode="0.00">
                  <c:v>58.167456556082151</c:v>
                </c:pt>
                <c:pt idx="65" formatCode="0.00">
                  <c:v>59.843749999999993</c:v>
                </c:pt>
                <c:pt idx="66" formatCode="0.00">
                  <c:v>60.617458078671049</c:v>
                </c:pt>
                <c:pt idx="67" formatCode="0.00">
                  <c:v>61.222570532915363</c:v>
                </c:pt>
                <c:pt idx="68" formatCode="0.00">
                  <c:v>62.42683119759532</c:v>
                </c:pt>
                <c:pt idx="69" formatCode="0.00">
                  <c:v>63.870767319043175</c:v>
                </c:pt>
                <c:pt idx="70" formatCode="0.00">
                  <c:v>64.926168366570252</c:v>
                </c:pt>
                <c:pt idx="71" formatCode="0.00">
                  <c:v>66.901302980380407</c:v>
                </c:pt>
                <c:pt idx="72" formatCode="0.00">
                  <c:v>67.036759189797451</c:v>
                </c:pt>
                <c:pt idx="73" formatCode="0.00">
                  <c:v>66.875840430300315</c:v>
                </c:pt>
                <c:pt idx="74" formatCode="0.00">
                  <c:v>66.081694402420581</c:v>
                </c:pt>
                <c:pt idx="75" formatCode="0.00">
                  <c:v>66.923532898636623</c:v>
                </c:pt>
                <c:pt idx="76" formatCode="0.00">
                  <c:v>67.750074205995844</c:v>
                </c:pt>
                <c:pt idx="77" formatCode="0.00">
                  <c:v>69.607989268147264</c:v>
                </c:pt>
                <c:pt idx="78" formatCode="0.00">
                  <c:v>70.912091209120902</c:v>
                </c:pt>
                <c:pt idx="79" formatCode="0.00">
                  <c:v>71.527880491051619</c:v>
                </c:pt>
                <c:pt idx="80" formatCode="0.00">
                  <c:v>71.836431226765797</c:v>
                </c:pt>
                <c:pt idx="81" formatCode="0.00">
                  <c:v>71.928550682544284</c:v>
                </c:pt>
                <c:pt idx="82" formatCode="0.00">
                  <c:v>72.795364612775586</c:v>
                </c:pt>
                <c:pt idx="83" formatCode="0.00">
                  <c:v>74.552296911497535</c:v>
                </c:pt>
                <c:pt idx="84" formatCode="0.00">
                  <c:v>72.798276326420691</c:v>
                </c:pt>
                <c:pt idx="85" formatCode="0.00">
                  <c:v>73.064973659327308</c:v>
                </c:pt>
                <c:pt idx="86" formatCode="0.00">
                  <c:v>72.575431034482762</c:v>
                </c:pt>
                <c:pt idx="87" formatCode="0.00">
                  <c:v>73.059852051109615</c:v>
                </c:pt>
                <c:pt idx="88" formatCode="0.00">
                  <c:v>72.806420895116304</c:v>
                </c:pt>
                <c:pt idx="89" formatCode="0.00">
                  <c:v>73.360269360269356</c:v>
                </c:pt>
                <c:pt idx="90" formatCode="0.00">
                  <c:v>74.435787211176788</c:v>
                </c:pt>
                <c:pt idx="91" formatCode="0.00">
                  <c:v>74.665058949624864</c:v>
                </c:pt>
                <c:pt idx="92" formatCode="0.00">
                  <c:v>74.673246198986405</c:v>
                </c:pt>
                <c:pt idx="93" formatCode="0.00">
                  <c:v>74.923588039867113</c:v>
                </c:pt>
                <c:pt idx="94" formatCode="0.00">
                  <c:v>74.917665656698716</c:v>
                </c:pt>
                <c:pt idx="95" formatCode="0.00">
                  <c:v>75.315407161972729</c:v>
                </c:pt>
                <c:pt idx="96" formatCode="0.00">
                  <c:v>75.701179554390563</c:v>
                </c:pt>
                <c:pt idx="97" formatCode="0.00">
                  <c:v>75.35275080906149</c:v>
                </c:pt>
                <c:pt idx="98" formatCode="0.00">
                  <c:v>75.742001798792231</c:v>
                </c:pt>
                <c:pt idx="99" formatCode="0.00">
                  <c:v>75.492063492063494</c:v>
                </c:pt>
                <c:pt idx="100" formatCode="0.00">
                  <c:v>76.184346035015452</c:v>
                </c:pt>
                <c:pt idx="101" formatCode="0.00">
                  <c:v>76.14374920351726</c:v>
                </c:pt>
                <c:pt idx="102" formatCode="0.00">
                  <c:v>77.070144340339326</c:v>
                </c:pt>
                <c:pt idx="103" formatCode="0.00">
                  <c:v>77.242609582059117</c:v>
                </c:pt>
                <c:pt idx="104" formatCode="0.00">
                  <c:v>77.713276123170118</c:v>
                </c:pt>
                <c:pt idx="105" formatCode="0.00">
                  <c:v>77.809943360604152</c:v>
                </c:pt>
                <c:pt idx="106" formatCode="0.00">
                  <c:v>78.233320909429736</c:v>
                </c:pt>
                <c:pt idx="107" formatCode="0.00">
                  <c:v>79.591836734693871</c:v>
                </c:pt>
                <c:pt idx="108" formatCode="0.00">
                  <c:v>79.322660098522164</c:v>
                </c:pt>
                <c:pt idx="109" formatCode="0.00">
                  <c:v>79.529468833373755</c:v>
                </c:pt>
                <c:pt idx="110" formatCode="0.00">
                  <c:v>79.987929993964997</c:v>
                </c:pt>
                <c:pt idx="111" formatCode="0.00">
                  <c:v>80.2952732468151</c:v>
                </c:pt>
                <c:pt idx="112" formatCode="0.00">
                  <c:v>80.261422232881642</c:v>
                </c:pt>
                <c:pt idx="113" formatCode="0.00">
                  <c:v>81.303885673792379</c:v>
                </c:pt>
                <c:pt idx="114" formatCode="0.00">
                  <c:v>81.084973595775324</c:v>
                </c:pt>
                <c:pt idx="115" formatCode="0.00">
                  <c:v>81.057958790215693</c:v>
                </c:pt>
                <c:pt idx="116" formatCode="0.00">
                  <c:v>81.182537778843837</c:v>
                </c:pt>
                <c:pt idx="117" formatCode="0.00">
                  <c:v>81.277196283664594</c:v>
                </c:pt>
                <c:pt idx="118" formatCode="0.00">
                  <c:v>81.125521074571566</c:v>
                </c:pt>
                <c:pt idx="119" formatCode="0.00">
                  <c:v>82.491884025523348</c:v>
                </c:pt>
                <c:pt idx="120" formatCode="0.00">
                  <c:v>81.89459336665152</c:v>
                </c:pt>
                <c:pt idx="121" formatCode="0.00">
                  <c:v>82.147246117752204</c:v>
                </c:pt>
                <c:pt idx="122" formatCode="0.00">
                  <c:v>82.418315181151371</c:v>
                </c:pt>
                <c:pt idx="123" formatCode="0.00">
                  <c:v>82.436956036598971</c:v>
                </c:pt>
                <c:pt idx="124" formatCode="0.00">
                  <c:v>82.289904117315288</c:v>
                </c:pt>
                <c:pt idx="125" formatCode="0.00">
                  <c:v>82.449664429530202</c:v>
                </c:pt>
                <c:pt idx="126" formatCode="0.00">
                  <c:v>82.433791485082125</c:v>
                </c:pt>
                <c:pt idx="127" formatCode="0.00">
                  <c:v>82.447754557581149</c:v>
                </c:pt>
                <c:pt idx="128" formatCode="0.00">
                  <c:v>82.108698098345897</c:v>
                </c:pt>
                <c:pt idx="129" formatCode="0.00">
                  <c:v>82.781748213304013</c:v>
                </c:pt>
                <c:pt idx="130" formatCode="0.00">
                  <c:v>83.423209663503016</c:v>
                </c:pt>
                <c:pt idx="131" formatCode="0.00">
                  <c:v>83.738219895287955</c:v>
                </c:pt>
                <c:pt idx="132" formatCode="0.00">
                  <c:v>83.705100010472293</c:v>
                </c:pt>
                <c:pt idx="133" formatCode="0.00">
                  <c:v>83.466135458167329</c:v>
                </c:pt>
                <c:pt idx="134" formatCode="0.00">
                  <c:v>83.876961189099916</c:v>
                </c:pt>
                <c:pt idx="135" formatCode="0.00">
                  <c:v>83.766036973431653</c:v>
                </c:pt>
                <c:pt idx="136" formatCode="0.00">
                  <c:v>83.290007278777168</c:v>
                </c:pt>
                <c:pt idx="137" formatCode="0.00">
                  <c:v>83.472265102397856</c:v>
                </c:pt>
                <c:pt idx="138" formatCode="0.00">
                  <c:v>83.592382913021098</c:v>
                </c:pt>
                <c:pt idx="139" formatCode="0.00">
                  <c:v>83.729057457087066</c:v>
                </c:pt>
                <c:pt idx="140" formatCode="0.00">
                  <c:v>83.879921866968232</c:v>
                </c:pt>
                <c:pt idx="141" formatCode="0.00">
                  <c:v>84.231860559383861</c:v>
                </c:pt>
                <c:pt idx="142" formatCode="0.00">
                  <c:v>84.045870636756874</c:v>
                </c:pt>
                <c:pt idx="143" formatCode="0.00">
                  <c:v>84.29349383777587</c:v>
                </c:pt>
                <c:pt idx="144" formatCode="0.00">
                  <c:v>84.417563577483563</c:v>
                </c:pt>
                <c:pt idx="145" formatCode="0.00">
                  <c:v>84.48716734539255</c:v>
                </c:pt>
                <c:pt idx="146" formatCode="0.00">
                  <c:v>85.132593567801393</c:v>
                </c:pt>
                <c:pt idx="147" formatCode="0.00">
                  <c:v>85.103396650135679</c:v>
                </c:pt>
                <c:pt idx="148" formatCode="0.00">
                  <c:v>84.669721267659412</c:v>
                </c:pt>
                <c:pt idx="149" formatCode="0.00">
                  <c:v>84.718269778030731</c:v>
                </c:pt>
                <c:pt idx="150" formatCode="0.00">
                  <c:v>84.272148981285142</c:v>
                </c:pt>
                <c:pt idx="151" formatCode="0.00">
                  <c:v>83.954441913439638</c:v>
                </c:pt>
                <c:pt idx="152" formatCode="0.00">
                  <c:v>84.755815031044392</c:v>
                </c:pt>
                <c:pt idx="153" formatCode="0.00">
                  <c:v>85.282130241825925</c:v>
                </c:pt>
                <c:pt idx="154" formatCode="0.00">
                  <c:v>86.029411764705884</c:v>
                </c:pt>
                <c:pt idx="155" formatCode="0.00">
                  <c:v>85.630524197077094</c:v>
                </c:pt>
                <c:pt idx="156" formatCode="0.00">
                  <c:v>85.327333686253752</c:v>
                </c:pt>
                <c:pt idx="157" formatCode="0.00">
                  <c:v>85.378314101999479</c:v>
                </c:pt>
                <c:pt idx="158" formatCode="0.00">
                  <c:v>86.281120331950206</c:v>
                </c:pt>
                <c:pt idx="159" formatCode="0.00">
                  <c:v>86.422909741754026</c:v>
                </c:pt>
                <c:pt idx="160" formatCode="0.00">
                  <c:v>89.313700163609738</c:v>
                </c:pt>
                <c:pt idx="161" formatCode="0.00">
                  <c:v>89.909755049419857</c:v>
                </c:pt>
                <c:pt idx="162" formatCode="0.00">
                  <c:v>90.031417169058329</c:v>
                </c:pt>
                <c:pt idx="163" formatCode="0.00">
                  <c:v>90.19887555592851</c:v>
                </c:pt>
                <c:pt idx="164" formatCode="0.00">
                  <c:v>90.400133100407615</c:v>
                </c:pt>
                <c:pt idx="165" formatCode="0.00">
                  <c:v>90.340213755405074</c:v>
                </c:pt>
                <c:pt idx="166" formatCode="0.00">
                  <c:v>90.409196880778197</c:v>
                </c:pt>
                <c:pt idx="167" formatCode="0.00">
                  <c:v>90.963716200600871</c:v>
                </c:pt>
                <c:pt idx="168" formatCode="0.00">
                  <c:v>91.196231369217699</c:v>
                </c:pt>
                <c:pt idx="169" formatCode="0.00">
                  <c:v>91.297383876134546</c:v>
                </c:pt>
                <c:pt idx="170" formatCode="0.00">
                  <c:v>91.581108829568791</c:v>
                </c:pt>
                <c:pt idx="171" formatCode="0.00">
                  <c:v>91.390825688073392</c:v>
                </c:pt>
                <c:pt idx="172" formatCode="0.00">
                  <c:v>91.6038357367689</c:v>
                </c:pt>
                <c:pt idx="173" formatCode="0.00">
                  <c:v>92.018407995973249</c:v>
                </c:pt>
                <c:pt idx="174" formatCode="0.00">
                  <c:v>92.266264541146057</c:v>
                </c:pt>
                <c:pt idx="175" formatCode="0.00">
                  <c:v>92.359066427289051</c:v>
                </c:pt>
                <c:pt idx="176" formatCode="0.00">
                  <c:v>92.540091638029793</c:v>
                </c:pt>
                <c:pt idx="177" formatCode="0.00">
                  <c:v>92.653352353780321</c:v>
                </c:pt>
                <c:pt idx="178" formatCode="0.00">
                  <c:v>92.779224435217117</c:v>
                </c:pt>
                <c:pt idx="179" formatCode="0.00">
                  <c:v>93.03482587064677</c:v>
                </c:pt>
                <c:pt idx="180" formatCode="0.00">
                  <c:v>93.088063696890657</c:v>
                </c:pt>
                <c:pt idx="181" formatCode="0.00">
                  <c:v>93.241953082378615</c:v>
                </c:pt>
                <c:pt idx="182" formatCode="0.00">
                  <c:v>93.516142104552216</c:v>
                </c:pt>
                <c:pt idx="183" formatCode="0.00">
                  <c:v>93.566461891581724</c:v>
                </c:pt>
                <c:pt idx="184" formatCode="0.00">
                  <c:v>93.648558014755196</c:v>
                </c:pt>
                <c:pt idx="185" formatCode="0.00">
                  <c:v>93.63295880149812</c:v>
                </c:pt>
                <c:pt idx="186" formatCode="0.00">
                  <c:v>93.691041680604798</c:v>
                </c:pt>
                <c:pt idx="187" formatCode="0.00">
                  <c:v>93.77987254381307</c:v>
                </c:pt>
                <c:pt idx="188" formatCode="0.00">
                  <c:v>93.81613756613757</c:v>
                </c:pt>
                <c:pt idx="189" formatCode="0.00">
                  <c:v>93.216473348103747</c:v>
                </c:pt>
                <c:pt idx="190" formatCode="0.00">
                  <c:v>92.665228476171805</c:v>
                </c:pt>
                <c:pt idx="191" formatCode="0.00">
                  <c:v>92.639036930215056</c:v>
                </c:pt>
                <c:pt idx="192" formatCode="0.00">
                  <c:v>91.930762377497771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8D51-43D9-B11F-1A59DFC51A69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Lietuva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Sheet1!$A$2:$A$194</c:f>
              <c:numCache>
                <c:formatCode>m/d/yyyy</c:formatCode>
                <c:ptCount val="193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  <c:pt idx="170">
                  <c:v>44256</c:v>
                </c:pt>
                <c:pt idx="171">
                  <c:v>44287</c:v>
                </c:pt>
                <c:pt idx="172">
                  <c:v>44317</c:v>
                </c:pt>
                <c:pt idx="173">
                  <c:v>44348</c:v>
                </c:pt>
                <c:pt idx="174">
                  <c:v>44378</c:v>
                </c:pt>
                <c:pt idx="175">
                  <c:v>44409</c:v>
                </c:pt>
                <c:pt idx="176">
                  <c:v>44440</c:v>
                </c:pt>
                <c:pt idx="177">
                  <c:v>44470</c:v>
                </c:pt>
                <c:pt idx="178">
                  <c:v>44501</c:v>
                </c:pt>
                <c:pt idx="179">
                  <c:v>44531</c:v>
                </c:pt>
                <c:pt idx="180">
                  <c:v>44562</c:v>
                </c:pt>
                <c:pt idx="181">
                  <c:v>44593</c:v>
                </c:pt>
                <c:pt idx="182">
                  <c:v>44621</c:v>
                </c:pt>
                <c:pt idx="183">
                  <c:v>44652</c:v>
                </c:pt>
                <c:pt idx="184">
                  <c:v>44682</c:v>
                </c:pt>
                <c:pt idx="185">
                  <c:v>44713</c:v>
                </c:pt>
                <c:pt idx="186">
                  <c:v>44743</c:v>
                </c:pt>
                <c:pt idx="187">
                  <c:v>44774</c:v>
                </c:pt>
                <c:pt idx="188">
                  <c:v>44805</c:v>
                </c:pt>
                <c:pt idx="189">
                  <c:v>44835</c:v>
                </c:pt>
                <c:pt idx="190">
                  <c:v>44866</c:v>
                </c:pt>
                <c:pt idx="191">
                  <c:v>44896</c:v>
                </c:pt>
                <c:pt idx="192">
                  <c:v>44927</c:v>
                </c:pt>
              </c:numCache>
            </c:numRef>
          </c:cat>
          <c:val>
            <c:numRef>
              <c:f>Sheet1!$D$2:$D$194</c:f>
              <c:numCache>
                <c:formatCode>0.00</c:formatCode>
                <c:ptCount val="193"/>
                <c:pt idx="0">
                  <c:v>58.149527356058442</c:v>
                </c:pt>
                <c:pt idx="1">
                  <c:v>58.197994633526342</c:v>
                </c:pt>
                <c:pt idx="2">
                  <c:v>58.051930579846633</c:v>
                </c:pt>
                <c:pt idx="3">
                  <c:v>57.331027142096858</c:v>
                </c:pt>
                <c:pt idx="4">
                  <c:v>57.018681888946553</c:v>
                </c:pt>
                <c:pt idx="5">
                  <c:v>56.959123901693623</c:v>
                </c:pt>
                <c:pt idx="6">
                  <c:v>57.150056696484818</c:v>
                </c:pt>
                <c:pt idx="7">
                  <c:v>55.921946399901202</c:v>
                </c:pt>
                <c:pt idx="8">
                  <c:v>54.755720470006189</c:v>
                </c:pt>
                <c:pt idx="9">
                  <c:v>53.839538026784616</c:v>
                </c:pt>
                <c:pt idx="10">
                  <c:v>53.143676786994973</c:v>
                </c:pt>
                <c:pt idx="11">
                  <c:v>54.462519234996698</c:v>
                </c:pt>
                <c:pt idx="12">
                  <c:v>49.988728584310188</c:v>
                </c:pt>
                <c:pt idx="13">
                  <c:v>48.810859322414181</c:v>
                </c:pt>
                <c:pt idx="14">
                  <c:v>49.171577893917487</c:v>
                </c:pt>
                <c:pt idx="15">
                  <c:v>49.039913700107874</c:v>
                </c:pt>
                <c:pt idx="16">
                  <c:v>48.319373436310237</c:v>
                </c:pt>
                <c:pt idx="17">
                  <c:v>48.610959799542435</c:v>
                </c:pt>
                <c:pt idx="18">
                  <c:v>48.719855518963136</c:v>
                </c:pt>
                <c:pt idx="19">
                  <c:v>46.826321924340363</c:v>
                </c:pt>
                <c:pt idx="20">
                  <c:v>47.086346235644406</c:v>
                </c:pt>
                <c:pt idx="21">
                  <c:v>45.154732324373164</c:v>
                </c:pt>
                <c:pt idx="22">
                  <c:v>43.850085178875638</c:v>
                </c:pt>
                <c:pt idx="23">
                  <c:v>42.038633635272291</c:v>
                </c:pt>
                <c:pt idx="24">
                  <c:v>39.47309915518008</c:v>
                </c:pt>
                <c:pt idx="25">
                  <c:v>38.70465168039172</c:v>
                </c:pt>
                <c:pt idx="26">
                  <c:v>38.7590027700831</c:v>
                </c:pt>
                <c:pt idx="27">
                  <c:v>39.625962596259626</c:v>
                </c:pt>
                <c:pt idx="28">
                  <c:v>39.865996649916248</c:v>
                </c:pt>
                <c:pt idx="29">
                  <c:v>40.609756097560975</c:v>
                </c:pt>
                <c:pt idx="30">
                  <c:v>40.507029779696666</c:v>
                </c:pt>
                <c:pt idx="31">
                  <c:v>39.76983512227509</c:v>
                </c:pt>
                <c:pt idx="32">
                  <c:v>38.284753363228702</c:v>
                </c:pt>
                <c:pt idx="33">
                  <c:v>37.497214174281254</c:v>
                </c:pt>
                <c:pt idx="34">
                  <c:v>38.965255980084422</c:v>
                </c:pt>
                <c:pt idx="35">
                  <c:v>40.266997826761873</c:v>
                </c:pt>
                <c:pt idx="36">
                  <c:v>39.176570458404072</c:v>
                </c:pt>
                <c:pt idx="37">
                  <c:v>39.760554505356019</c:v>
                </c:pt>
                <c:pt idx="38">
                  <c:v>41.062447611064542</c:v>
                </c:pt>
                <c:pt idx="39">
                  <c:v>42.325386867419489</c:v>
                </c:pt>
                <c:pt idx="40">
                  <c:v>43.345888261142498</c:v>
                </c:pt>
                <c:pt idx="41">
                  <c:v>44.035453597497394</c:v>
                </c:pt>
                <c:pt idx="42">
                  <c:v>44.524106400665005</c:v>
                </c:pt>
                <c:pt idx="43">
                  <c:v>45.046535677352637</c:v>
                </c:pt>
                <c:pt idx="44">
                  <c:v>45.861320657228482</c:v>
                </c:pt>
                <c:pt idx="45">
                  <c:v>45.970546123951728</c:v>
                </c:pt>
                <c:pt idx="46">
                  <c:v>46.180102399357494</c:v>
                </c:pt>
                <c:pt idx="47">
                  <c:v>47.811993517017825</c:v>
                </c:pt>
                <c:pt idx="48">
                  <c:v>46.736903716710565</c:v>
                </c:pt>
                <c:pt idx="49">
                  <c:v>46.91441878517368</c:v>
                </c:pt>
                <c:pt idx="50">
                  <c:v>46.400928792569658</c:v>
                </c:pt>
                <c:pt idx="51">
                  <c:v>46.463863592327073</c:v>
                </c:pt>
                <c:pt idx="52">
                  <c:v>47.74566473988439</c:v>
                </c:pt>
                <c:pt idx="53">
                  <c:v>47.048594338711233</c:v>
                </c:pt>
                <c:pt idx="54">
                  <c:v>47.437243485730647</c:v>
                </c:pt>
                <c:pt idx="55">
                  <c:v>46.718586760376098</c:v>
                </c:pt>
                <c:pt idx="56">
                  <c:v>46.967267238939726</c:v>
                </c:pt>
                <c:pt idx="57">
                  <c:v>46.46980882074579</c:v>
                </c:pt>
                <c:pt idx="58">
                  <c:v>47.033339611979656</c:v>
                </c:pt>
                <c:pt idx="59">
                  <c:v>52.223976228062028</c:v>
                </c:pt>
                <c:pt idx="60">
                  <c:v>50.004755111745126</c:v>
                </c:pt>
                <c:pt idx="61">
                  <c:v>50.066413662239086</c:v>
                </c:pt>
                <c:pt idx="62">
                  <c:v>50.305365028657334</c:v>
                </c:pt>
                <c:pt idx="63">
                  <c:v>50.949720670391066</c:v>
                </c:pt>
                <c:pt idx="64">
                  <c:v>50.911098840419655</c:v>
                </c:pt>
                <c:pt idx="65">
                  <c:v>51.622988505747124</c:v>
                </c:pt>
                <c:pt idx="66">
                  <c:v>52.205680884099003</c:v>
                </c:pt>
                <c:pt idx="67">
                  <c:v>52.485737571312143</c:v>
                </c:pt>
                <c:pt idx="68">
                  <c:v>51.592414481444514</c:v>
                </c:pt>
                <c:pt idx="69">
                  <c:v>53.341117298365369</c:v>
                </c:pt>
                <c:pt idx="70">
                  <c:v>54.438292552241471</c:v>
                </c:pt>
                <c:pt idx="71">
                  <c:v>57.253435380066101</c:v>
                </c:pt>
                <c:pt idx="72">
                  <c:v>56.023391812865498</c:v>
                </c:pt>
                <c:pt idx="73">
                  <c:v>56.110718075698621</c:v>
                </c:pt>
                <c:pt idx="74">
                  <c:v>56.675461741424805</c:v>
                </c:pt>
                <c:pt idx="75">
                  <c:v>56.757232040798378</c:v>
                </c:pt>
                <c:pt idx="76">
                  <c:v>57.857964093039712</c:v>
                </c:pt>
                <c:pt idx="77">
                  <c:v>57.798573975044562</c:v>
                </c:pt>
                <c:pt idx="78">
                  <c:v>58.212773465067045</c:v>
                </c:pt>
                <c:pt idx="79">
                  <c:v>58.679492785308263</c:v>
                </c:pt>
                <c:pt idx="80">
                  <c:v>59.06146033969533</c:v>
                </c:pt>
                <c:pt idx="81">
                  <c:v>60.034408602150535</c:v>
                </c:pt>
                <c:pt idx="82">
                  <c:v>60.527672739773116</c:v>
                </c:pt>
                <c:pt idx="83">
                  <c:v>62.233385489582474</c:v>
                </c:pt>
                <c:pt idx="84">
                  <c:v>61.843100983771969</c:v>
                </c:pt>
                <c:pt idx="85">
                  <c:v>62.337553450155113</c:v>
                </c:pt>
                <c:pt idx="86">
                  <c:v>63.312421580928479</c:v>
                </c:pt>
                <c:pt idx="87">
                  <c:v>63.992414248021113</c:v>
                </c:pt>
                <c:pt idx="88">
                  <c:v>64.17440318302387</c:v>
                </c:pt>
                <c:pt idx="89">
                  <c:v>64.408476555981977</c:v>
                </c:pt>
                <c:pt idx="90">
                  <c:v>65.031436135009926</c:v>
                </c:pt>
                <c:pt idx="91">
                  <c:v>65.447553591883491</c:v>
                </c:pt>
                <c:pt idx="92">
                  <c:v>65.73010831500936</c:v>
                </c:pt>
                <c:pt idx="93">
                  <c:v>66.289358310083699</c:v>
                </c:pt>
                <c:pt idx="94">
                  <c:v>67.04801930111293</c:v>
                </c:pt>
                <c:pt idx="95">
                  <c:v>69.090255303847542</c:v>
                </c:pt>
                <c:pt idx="96">
                  <c:v>66.00147275405007</c:v>
                </c:pt>
                <c:pt idx="97">
                  <c:v>66.379058204153267</c:v>
                </c:pt>
                <c:pt idx="98">
                  <c:v>66.718118338846011</c:v>
                </c:pt>
                <c:pt idx="99">
                  <c:v>67.510764066262865</c:v>
                </c:pt>
                <c:pt idx="100">
                  <c:v>67.681138163684366</c:v>
                </c:pt>
                <c:pt idx="101">
                  <c:v>68.068650559811431</c:v>
                </c:pt>
                <c:pt idx="102">
                  <c:v>68.907379023428945</c:v>
                </c:pt>
                <c:pt idx="103">
                  <c:v>69.387012230634824</c:v>
                </c:pt>
                <c:pt idx="104">
                  <c:v>69.759350536387359</c:v>
                </c:pt>
                <c:pt idx="105">
                  <c:v>70.773049645390074</c:v>
                </c:pt>
                <c:pt idx="106">
                  <c:v>71.590592819370997</c:v>
                </c:pt>
                <c:pt idx="107">
                  <c:v>72.277630775493577</c:v>
                </c:pt>
                <c:pt idx="108">
                  <c:v>71.702587710120667</c:v>
                </c:pt>
                <c:pt idx="109">
                  <c:v>72.118933221920472</c:v>
                </c:pt>
                <c:pt idx="110">
                  <c:v>72.40631991051454</c:v>
                </c:pt>
                <c:pt idx="111">
                  <c:v>72.921713850626418</c:v>
                </c:pt>
                <c:pt idx="112">
                  <c:v>72.743923916872134</c:v>
                </c:pt>
                <c:pt idx="113">
                  <c:v>73.980840500664286</c:v>
                </c:pt>
                <c:pt idx="114">
                  <c:v>74.070722539328969</c:v>
                </c:pt>
                <c:pt idx="115">
                  <c:v>74.293219050252304</c:v>
                </c:pt>
                <c:pt idx="116">
                  <c:v>74.695664067842984</c:v>
                </c:pt>
                <c:pt idx="117">
                  <c:v>75.232737258053717</c:v>
                </c:pt>
                <c:pt idx="118">
                  <c:v>74.931807597631561</c:v>
                </c:pt>
                <c:pt idx="119">
                  <c:v>76.248971063129233</c:v>
                </c:pt>
                <c:pt idx="120">
                  <c:v>75.42192046556741</c:v>
                </c:pt>
                <c:pt idx="121">
                  <c:v>75.247332686711928</c:v>
                </c:pt>
                <c:pt idx="122">
                  <c:v>75.585412667946258</c:v>
                </c:pt>
                <c:pt idx="123">
                  <c:v>75.582884960286961</c:v>
                </c:pt>
                <c:pt idx="124">
                  <c:v>75.558121632024637</c:v>
                </c:pt>
                <c:pt idx="125">
                  <c:v>75.474499677211099</c:v>
                </c:pt>
                <c:pt idx="126">
                  <c:v>76.204001767342049</c:v>
                </c:pt>
                <c:pt idx="127">
                  <c:v>76.432037305438271</c:v>
                </c:pt>
                <c:pt idx="128">
                  <c:v>76.452503450872129</c:v>
                </c:pt>
                <c:pt idx="129">
                  <c:v>76.78946717764866</c:v>
                </c:pt>
                <c:pt idx="130">
                  <c:v>77.642276422764226</c:v>
                </c:pt>
                <c:pt idx="131">
                  <c:v>78.249632892804698</c:v>
                </c:pt>
                <c:pt idx="132">
                  <c:v>77.89935670053508</c:v>
                </c:pt>
                <c:pt idx="133">
                  <c:v>77.875523638539804</c:v>
                </c:pt>
                <c:pt idx="134">
                  <c:v>77.699263428947845</c:v>
                </c:pt>
                <c:pt idx="135">
                  <c:v>77.869094779163959</c:v>
                </c:pt>
                <c:pt idx="136">
                  <c:v>78.177233006861769</c:v>
                </c:pt>
                <c:pt idx="137">
                  <c:v>78.450433669014501</c:v>
                </c:pt>
                <c:pt idx="138">
                  <c:v>78.753783768347702</c:v>
                </c:pt>
                <c:pt idx="139">
                  <c:v>78.903550999603553</c:v>
                </c:pt>
                <c:pt idx="140">
                  <c:v>78.964071177603984</c:v>
                </c:pt>
                <c:pt idx="141">
                  <c:v>78.184914574520676</c:v>
                </c:pt>
                <c:pt idx="142">
                  <c:v>78.328442560591242</c:v>
                </c:pt>
                <c:pt idx="143">
                  <c:v>78.810777007660633</c:v>
                </c:pt>
                <c:pt idx="144">
                  <c:v>78.419566259924338</c:v>
                </c:pt>
                <c:pt idx="145">
                  <c:v>78.611184733633706</c:v>
                </c:pt>
                <c:pt idx="146">
                  <c:v>78.534582587640799</c:v>
                </c:pt>
                <c:pt idx="147">
                  <c:v>78.453212840855358</c:v>
                </c:pt>
                <c:pt idx="148">
                  <c:v>78.497652582159631</c:v>
                </c:pt>
                <c:pt idx="149">
                  <c:v>78.37091818134472</c:v>
                </c:pt>
                <c:pt idx="150">
                  <c:v>78.465970471732078</c:v>
                </c:pt>
                <c:pt idx="151">
                  <c:v>78.746941272430675</c:v>
                </c:pt>
                <c:pt idx="152">
                  <c:v>78.852500634678862</c:v>
                </c:pt>
                <c:pt idx="153">
                  <c:v>79.416724531296495</c:v>
                </c:pt>
                <c:pt idx="154">
                  <c:v>79.926416482707879</c:v>
                </c:pt>
                <c:pt idx="155">
                  <c:v>80.622100179907207</c:v>
                </c:pt>
                <c:pt idx="156">
                  <c:v>80.724742020638345</c:v>
                </c:pt>
                <c:pt idx="157">
                  <c:v>80.438512869399432</c:v>
                </c:pt>
                <c:pt idx="158">
                  <c:v>81.124460296602223</c:v>
                </c:pt>
                <c:pt idx="159">
                  <c:v>82.104828345878474</c:v>
                </c:pt>
                <c:pt idx="160">
                  <c:v>82.600063174044493</c:v>
                </c:pt>
                <c:pt idx="161">
                  <c:v>82.429297885627619</c:v>
                </c:pt>
                <c:pt idx="162">
                  <c:v>82.860133455449443</c:v>
                </c:pt>
                <c:pt idx="163">
                  <c:v>83.186817853654389</c:v>
                </c:pt>
                <c:pt idx="164">
                  <c:v>83.79923494051873</c:v>
                </c:pt>
                <c:pt idx="165">
                  <c:v>84.440699727170596</c:v>
                </c:pt>
                <c:pt idx="166">
                  <c:v>84.686601268565582</c:v>
                </c:pt>
                <c:pt idx="167">
                  <c:v>85.318942336420676</c:v>
                </c:pt>
                <c:pt idx="168">
                  <c:v>85.208035512752986</c:v>
                </c:pt>
                <c:pt idx="169">
                  <c:v>85.194202030038582</c:v>
                </c:pt>
                <c:pt idx="170">
                  <c:v>85.294770323248756</c:v>
                </c:pt>
                <c:pt idx="171">
                  <c:v>85.455349248452691</c:v>
                </c:pt>
                <c:pt idx="172">
                  <c:v>85.634052616021279</c:v>
                </c:pt>
                <c:pt idx="173">
                  <c:v>85.883804477991077</c:v>
                </c:pt>
                <c:pt idx="174">
                  <c:v>86.074672048435914</c:v>
                </c:pt>
                <c:pt idx="175">
                  <c:v>86.184753363228694</c:v>
                </c:pt>
                <c:pt idx="176">
                  <c:v>86.124744742593066</c:v>
                </c:pt>
                <c:pt idx="177">
                  <c:v>86.43497360683034</c:v>
                </c:pt>
                <c:pt idx="178">
                  <c:v>86.347423809019318</c:v>
                </c:pt>
                <c:pt idx="179">
                  <c:v>86.885638116070822</c:v>
                </c:pt>
                <c:pt idx="180">
                  <c:v>86.390843221673848</c:v>
                </c:pt>
                <c:pt idx="181">
                  <c:v>86.37126432677546</c:v>
                </c:pt>
                <c:pt idx="182">
                  <c:v>86.700721583196398</c:v>
                </c:pt>
                <c:pt idx="183">
                  <c:v>86.795289401152601</c:v>
                </c:pt>
                <c:pt idx="184">
                  <c:v>86.876631037071462</c:v>
                </c:pt>
                <c:pt idx="185">
                  <c:v>86.731518901326837</c:v>
                </c:pt>
                <c:pt idx="186">
                  <c:v>86.906449326718644</c:v>
                </c:pt>
                <c:pt idx="187">
                  <c:v>87.048003901623346</c:v>
                </c:pt>
                <c:pt idx="188">
                  <c:v>86.781809318197645</c:v>
                </c:pt>
                <c:pt idx="189">
                  <c:v>87.099731739617653</c:v>
                </c:pt>
                <c:pt idx="190">
                  <c:v>86.877828054298647</c:v>
                </c:pt>
                <c:pt idx="191">
                  <c:v>87.51426397869912</c:v>
                </c:pt>
                <c:pt idx="192">
                  <c:v>86.069093070876548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8D51-43D9-B11F-1A59DFC51A69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Igaunija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Sheet1!$A$2:$A$194</c:f>
              <c:numCache>
                <c:formatCode>m/d/yyyy</c:formatCode>
                <c:ptCount val="193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  <c:pt idx="170">
                  <c:v>44256</c:v>
                </c:pt>
                <c:pt idx="171">
                  <c:v>44287</c:v>
                </c:pt>
                <c:pt idx="172">
                  <c:v>44317</c:v>
                </c:pt>
                <c:pt idx="173">
                  <c:v>44348</c:v>
                </c:pt>
                <c:pt idx="174">
                  <c:v>44378</c:v>
                </c:pt>
                <c:pt idx="175">
                  <c:v>44409</c:v>
                </c:pt>
                <c:pt idx="176">
                  <c:v>44440</c:v>
                </c:pt>
                <c:pt idx="177">
                  <c:v>44470</c:v>
                </c:pt>
                <c:pt idx="178">
                  <c:v>44501</c:v>
                </c:pt>
                <c:pt idx="179">
                  <c:v>44531</c:v>
                </c:pt>
                <c:pt idx="180">
                  <c:v>44562</c:v>
                </c:pt>
                <c:pt idx="181">
                  <c:v>44593</c:v>
                </c:pt>
                <c:pt idx="182">
                  <c:v>44621</c:v>
                </c:pt>
                <c:pt idx="183">
                  <c:v>44652</c:v>
                </c:pt>
                <c:pt idx="184">
                  <c:v>44682</c:v>
                </c:pt>
                <c:pt idx="185">
                  <c:v>44713</c:v>
                </c:pt>
                <c:pt idx="186">
                  <c:v>44743</c:v>
                </c:pt>
                <c:pt idx="187">
                  <c:v>44774</c:v>
                </c:pt>
                <c:pt idx="188">
                  <c:v>44805</c:v>
                </c:pt>
                <c:pt idx="189">
                  <c:v>44835</c:v>
                </c:pt>
                <c:pt idx="190">
                  <c:v>44866</c:v>
                </c:pt>
                <c:pt idx="191">
                  <c:v>44896</c:v>
                </c:pt>
                <c:pt idx="192">
                  <c:v>44927</c:v>
                </c:pt>
              </c:numCache>
            </c:numRef>
          </c:cat>
          <c:val>
            <c:numRef>
              <c:f>Sheet1!$E$2:$E$194</c:f>
              <c:numCache>
                <c:formatCode>General</c:formatCode>
                <c:ptCount val="193"/>
                <c:pt idx="12" formatCode="0.00">
                  <c:v>59.977324263038547</c:v>
                </c:pt>
                <c:pt idx="13" formatCode="0.00">
                  <c:v>59.521937411542694</c:v>
                </c:pt>
                <c:pt idx="14" formatCode="0.00">
                  <c:v>58.357030015797783</c:v>
                </c:pt>
                <c:pt idx="15" formatCode="0.00">
                  <c:v>57.713754646840151</c:v>
                </c:pt>
                <c:pt idx="16" formatCode="0.00">
                  <c:v>56.828668102122428</c:v>
                </c:pt>
                <c:pt idx="17" formatCode="0.00">
                  <c:v>58.739521887612547</c:v>
                </c:pt>
                <c:pt idx="18" formatCode="0.00">
                  <c:v>58.606685410809121</c:v>
                </c:pt>
                <c:pt idx="19" formatCode="0.00">
                  <c:v>57.247620533624591</c:v>
                </c:pt>
                <c:pt idx="20" formatCode="0.00">
                  <c:v>55.498201157516036</c:v>
                </c:pt>
                <c:pt idx="21" formatCode="0.00">
                  <c:v>52.572601010101003</c:v>
                </c:pt>
                <c:pt idx="22" formatCode="0.00">
                  <c:v>51.774629953843707</c:v>
                </c:pt>
                <c:pt idx="23" formatCode="0.00">
                  <c:v>49.852872851169273</c:v>
                </c:pt>
                <c:pt idx="24" formatCode="0.00">
                  <c:v>48.27314303737581</c:v>
                </c:pt>
                <c:pt idx="25" formatCode="0.00">
                  <c:v>48.273155416012557</c:v>
                </c:pt>
                <c:pt idx="26" formatCode="0.00">
                  <c:v>47.486119679210361</c:v>
                </c:pt>
                <c:pt idx="27" formatCode="0.00">
                  <c:v>47.503082614056716</c:v>
                </c:pt>
                <c:pt idx="28" formatCode="0.00">
                  <c:v>47.775391224301934</c:v>
                </c:pt>
                <c:pt idx="29" formatCode="0.00">
                  <c:v>50.030988534242326</c:v>
                </c:pt>
                <c:pt idx="30" formatCode="0.00">
                  <c:v>48.54218362282878</c:v>
                </c:pt>
                <c:pt idx="31" formatCode="0.00">
                  <c:v>48.203221809169769</c:v>
                </c:pt>
                <c:pt idx="32" formatCode="0.00">
                  <c:v>48.27958648356735</c:v>
                </c:pt>
                <c:pt idx="33" formatCode="0.00">
                  <c:v>47.127496159754223</c:v>
                </c:pt>
                <c:pt idx="34" formatCode="0.00">
                  <c:v>48.77291084187636</c:v>
                </c:pt>
                <c:pt idx="35" formatCode="0.00">
                  <c:v>47.551390568319221</c:v>
                </c:pt>
                <c:pt idx="36" formatCode="0.00">
                  <c:v>46.800650214275159</c:v>
                </c:pt>
                <c:pt idx="37" formatCode="0.00">
                  <c:v>47.759433962264154</c:v>
                </c:pt>
                <c:pt idx="38" formatCode="0.00">
                  <c:v>49.414691249634181</c:v>
                </c:pt>
                <c:pt idx="39" formatCode="0.00">
                  <c:v>49.416058394160586</c:v>
                </c:pt>
                <c:pt idx="40" formatCode="0.00">
                  <c:v>51.205776173285201</c:v>
                </c:pt>
                <c:pt idx="41" formatCode="0.00">
                  <c:v>51.668117203365249</c:v>
                </c:pt>
                <c:pt idx="42" formatCode="0.00">
                  <c:v>52.651066350710899</c:v>
                </c:pt>
                <c:pt idx="43" formatCode="0.00">
                  <c:v>52.939434325484967</c:v>
                </c:pt>
                <c:pt idx="44" formatCode="0.00">
                  <c:v>53.080429348625202</c:v>
                </c:pt>
                <c:pt idx="45" formatCode="0.00">
                  <c:v>53.245244663859445</c:v>
                </c:pt>
                <c:pt idx="46" formatCode="0.00">
                  <c:v>54.633651896901249</c:v>
                </c:pt>
                <c:pt idx="47" formatCode="0.00">
                  <c:v>57.478542282256925</c:v>
                </c:pt>
                <c:pt idx="48" formatCode="0.00">
                  <c:v>56.161473087818692</c:v>
                </c:pt>
                <c:pt idx="49" formatCode="0.00">
                  <c:v>56.306113723813603</c:v>
                </c:pt>
                <c:pt idx="50" formatCode="0.00">
                  <c:v>56.320861678004533</c:v>
                </c:pt>
                <c:pt idx="51" formatCode="0.00">
                  <c:v>57.081366287142465</c:v>
                </c:pt>
                <c:pt idx="52" formatCode="0.00">
                  <c:v>57.27119595732735</c:v>
                </c:pt>
                <c:pt idx="53" formatCode="0.00">
                  <c:v>57.962052002810957</c:v>
                </c:pt>
                <c:pt idx="54" formatCode="0.00">
                  <c:v>56.56370656370656</c:v>
                </c:pt>
                <c:pt idx="55" formatCode="0.00">
                  <c:v>56.87164671894346</c:v>
                </c:pt>
                <c:pt idx="56" formatCode="0.00">
                  <c:v>56.434555692899323</c:v>
                </c:pt>
                <c:pt idx="57" formatCode="0.00">
                  <c:v>56.560283687943254</c:v>
                </c:pt>
                <c:pt idx="58" formatCode="0.00">
                  <c:v>56.917211328976038</c:v>
                </c:pt>
                <c:pt idx="59" formatCode="0.00">
                  <c:v>58.696822832525577</c:v>
                </c:pt>
                <c:pt idx="60" formatCode="0.00">
                  <c:v>57.154373236598147</c:v>
                </c:pt>
                <c:pt idx="61" formatCode="0.00">
                  <c:v>57.434402332361515</c:v>
                </c:pt>
                <c:pt idx="62" formatCode="0.00">
                  <c:v>57.476635514018696</c:v>
                </c:pt>
                <c:pt idx="63" formatCode="0.00">
                  <c:v>56.626815786090759</c:v>
                </c:pt>
                <c:pt idx="64" formatCode="0.00">
                  <c:v>58.086619263089858</c:v>
                </c:pt>
                <c:pt idx="65" formatCode="0.00">
                  <c:v>59.554057557687322</c:v>
                </c:pt>
                <c:pt idx="66" formatCode="0.00">
                  <c:v>59.487244574184537</c:v>
                </c:pt>
                <c:pt idx="67" formatCode="0.00">
                  <c:v>60.068044354838712</c:v>
                </c:pt>
                <c:pt idx="68" formatCode="0.00">
                  <c:v>61.037471322967122</c:v>
                </c:pt>
                <c:pt idx="69" formatCode="0.00">
                  <c:v>62.101669195751143</c:v>
                </c:pt>
                <c:pt idx="70" formatCode="0.00">
                  <c:v>63.373554550025133</c:v>
                </c:pt>
                <c:pt idx="71" formatCode="0.00">
                  <c:v>64.558369363804815</c:v>
                </c:pt>
                <c:pt idx="72" formatCode="0.00">
                  <c:v>65.333165068147409</c:v>
                </c:pt>
                <c:pt idx="73" formatCode="0.00">
                  <c:v>64.939251177783291</c:v>
                </c:pt>
                <c:pt idx="74" formatCode="0.00">
                  <c:v>65.488693933028543</c:v>
                </c:pt>
                <c:pt idx="75" formatCode="0.00">
                  <c:v>66.308376575240928</c:v>
                </c:pt>
                <c:pt idx="76" formatCode="0.00">
                  <c:v>66.21189773844641</c:v>
                </c:pt>
                <c:pt idx="77" formatCode="0.00">
                  <c:v>67.341710381847022</c:v>
                </c:pt>
                <c:pt idx="78" formatCode="0.00">
                  <c:v>67.690795133341524</c:v>
                </c:pt>
                <c:pt idx="79" formatCode="0.00">
                  <c:v>66.854207436399221</c:v>
                </c:pt>
                <c:pt idx="80" formatCode="0.00">
                  <c:v>66.500849308420285</c:v>
                </c:pt>
                <c:pt idx="81" formatCode="0.00">
                  <c:v>67.536371287723938</c:v>
                </c:pt>
                <c:pt idx="82" formatCode="0.00">
                  <c:v>67.637655417406748</c:v>
                </c:pt>
                <c:pt idx="83" formatCode="0.00">
                  <c:v>68.69065760168796</c:v>
                </c:pt>
                <c:pt idx="84" formatCode="0.00">
                  <c:v>67.708938742299196</c:v>
                </c:pt>
                <c:pt idx="85" formatCode="0.00">
                  <c:v>68.038518858190983</c:v>
                </c:pt>
                <c:pt idx="86" formatCode="0.00">
                  <c:v>68.698479043306619</c:v>
                </c:pt>
                <c:pt idx="87" formatCode="0.00">
                  <c:v>69.005512172714745</c:v>
                </c:pt>
                <c:pt idx="88" formatCode="0.00">
                  <c:v>69.834945930563464</c:v>
                </c:pt>
                <c:pt idx="89" formatCode="0.00">
                  <c:v>70.173239115568734</c:v>
                </c:pt>
                <c:pt idx="90" formatCode="0.00">
                  <c:v>71.03456039626252</c:v>
                </c:pt>
                <c:pt idx="91" formatCode="0.00">
                  <c:v>70.913785361472833</c:v>
                </c:pt>
                <c:pt idx="92" formatCode="0.00">
                  <c:v>71.626452189454866</c:v>
                </c:pt>
                <c:pt idx="93" formatCode="0.00">
                  <c:v>71.960654288240505</c:v>
                </c:pt>
                <c:pt idx="94" formatCode="0.00">
                  <c:v>72.543801286316253</c:v>
                </c:pt>
                <c:pt idx="95" formatCode="0.00">
                  <c:v>73.742531233025531</c:v>
                </c:pt>
                <c:pt idx="96" formatCode="0.00">
                  <c:v>73.220002207749204</c:v>
                </c:pt>
                <c:pt idx="97" formatCode="0.00">
                  <c:v>74.073266463148713</c:v>
                </c:pt>
                <c:pt idx="98" formatCode="0.00">
                  <c:v>73.303706915239545</c:v>
                </c:pt>
                <c:pt idx="99" formatCode="0.00">
                  <c:v>74.163807890222984</c:v>
                </c:pt>
                <c:pt idx="100" formatCode="0.00">
                  <c:v>74.702633814783354</c:v>
                </c:pt>
                <c:pt idx="101" formatCode="0.00">
                  <c:v>75.799895779051582</c:v>
                </c:pt>
                <c:pt idx="102" formatCode="0.00">
                  <c:v>75.849096039293556</c:v>
                </c:pt>
                <c:pt idx="103" formatCode="0.00">
                  <c:v>75.962939829273367</c:v>
                </c:pt>
                <c:pt idx="104" formatCode="0.00">
                  <c:v>76.242123747546742</c:v>
                </c:pt>
                <c:pt idx="105" formatCode="0.00">
                  <c:v>76.871165644171782</c:v>
                </c:pt>
                <c:pt idx="106" formatCode="0.00">
                  <c:v>77.946537059538272</c:v>
                </c:pt>
                <c:pt idx="107" formatCode="0.00">
                  <c:v>77.957413249211356</c:v>
                </c:pt>
                <c:pt idx="108" formatCode="0.00">
                  <c:v>77.887492519449424</c:v>
                </c:pt>
                <c:pt idx="109" formatCode="0.00">
                  <c:v>78.052673583399852</c:v>
                </c:pt>
                <c:pt idx="110" formatCode="0.00">
                  <c:v>78.610313768187666</c:v>
                </c:pt>
                <c:pt idx="111" formatCode="0.00">
                  <c:v>78.874493126298091</c:v>
                </c:pt>
                <c:pt idx="112" formatCode="0.00">
                  <c:v>79.231221808197688</c:v>
                </c:pt>
                <c:pt idx="113" formatCode="0.00">
                  <c:v>80.178622875252088</c:v>
                </c:pt>
                <c:pt idx="114" formatCode="0.00">
                  <c:v>80.065548486601131</c:v>
                </c:pt>
                <c:pt idx="115" formatCode="0.00">
                  <c:v>80.044069745161906</c:v>
                </c:pt>
                <c:pt idx="116" formatCode="0.00">
                  <c:v>80.144335770582089</c:v>
                </c:pt>
                <c:pt idx="117" formatCode="0.00">
                  <c:v>80.482784431137716</c:v>
                </c:pt>
                <c:pt idx="118" formatCode="0.00">
                  <c:v>80.971772327626098</c:v>
                </c:pt>
                <c:pt idx="119" formatCode="0.00">
                  <c:v>80.784490532010821</c:v>
                </c:pt>
                <c:pt idx="120" formatCode="0.00">
                  <c:v>80.728265817023214</c:v>
                </c:pt>
                <c:pt idx="121" formatCode="0.00">
                  <c:v>80.983754512635372</c:v>
                </c:pt>
                <c:pt idx="122" formatCode="0.00">
                  <c:v>81.322299341519837</c:v>
                </c:pt>
                <c:pt idx="123" formatCode="0.00">
                  <c:v>81.360894251242016</c:v>
                </c:pt>
                <c:pt idx="124" formatCode="0.00">
                  <c:v>81.554585152838428</c:v>
                </c:pt>
                <c:pt idx="125" formatCode="0.00">
                  <c:v>82.003614768912996</c:v>
                </c:pt>
                <c:pt idx="126" formatCode="0.00">
                  <c:v>81.87769164513351</c:v>
                </c:pt>
                <c:pt idx="127" formatCode="0.00">
                  <c:v>82.033521463998625</c:v>
                </c:pt>
                <c:pt idx="128" formatCode="0.00">
                  <c:v>82.151088348271458</c:v>
                </c:pt>
                <c:pt idx="129" formatCode="0.00">
                  <c:v>82.818679007151871</c:v>
                </c:pt>
                <c:pt idx="130" formatCode="0.00">
                  <c:v>83.135332724100692</c:v>
                </c:pt>
                <c:pt idx="131" formatCode="0.00">
                  <c:v>83.530370974317165</c:v>
                </c:pt>
                <c:pt idx="132" formatCode="0.00">
                  <c:v>83.57218900990911</c:v>
                </c:pt>
                <c:pt idx="133" formatCode="0.00">
                  <c:v>83.745039280796945</c:v>
                </c:pt>
                <c:pt idx="134" formatCode="0.00">
                  <c:v>83.966955405838945</c:v>
                </c:pt>
                <c:pt idx="135" formatCode="0.00">
                  <c:v>84.096712416214487</c:v>
                </c:pt>
                <c:pt idx="136" formatCode="0.00">
                  <c:v>84.300731261425966</c:v>
                </c:pt>
                <c:pt idx="137" formatCode="0.00">
                  <c:v>84.413698211282679</c:v>
                </c:pt>
                <c:pt idx="138" formatCode="0.00">
                  <c:v>84.090197306608204</c:v>
                </c:pt>
                <c:pt idx="139" formatCode="0.00">
                  <c:v>84.686005246104003</c:v>
                </c:pt>
                <c:pt idx="140" formatCode="0.00">
                  <c:v>84.562916503332033</c:v>
                </c:pt>
                <c:pt idx="141" formatCode="0.00">
                  <c:v>84.900549493073299</c:v>
                </c:pt>
                <c:pt idx="142" formatCode="0.00">
                  <c:v>85.180139267332734</c:v>
                </c:pt>
                <c:pt idx="143" formatCode="0.00">
                  <c:v>84.612507480550576</c:v>
                </c:pt>
                <c:pt idx="144" formatCode="0.00">
                  <c:v>85.230169440695761</c:v>
                </c:pt>
                <c:pt idx="145" formatCode="0.00">
                  <c:v>85.32847258388513</c:v>
                </c:pt>
                <c:pt idx="146" formatCode="0.00">
                  <c:v>84.943538268506899</c:v>
                </c:pt>
                <c:pt idx="147" formatCode="0.00">
                  <c:v>84.830719624798476</c:v>
                </c:pt>
                <c:pt idx="148" formatCode="0.00">
                  <c:v>84.752057088764289</c:v>
                </c:pt>
                <c:pt idx="149" formatCode="0.00">
                  <c:v>84.899328859060404</c:v>
                </c:pt>
                <c:pt idx="150" formatCode="0.00">
                  <c:v>85.178634594977012</c:v>
                </c:pt>
                <c:pt idx="151" formatCode="0.00">
                  <c:v>85.088464260438784</c:v>
                </c:pt>
                <c:pt idx="152" formatCode="0.00">
                  <c:v>85.108206556674531</c:v>
                </c:pt>
                <c:pt idx="153" formatCode="0.00">
                  <c:v>85.262263750265461</c:v>
                </c:pt>
                <c:pt idx="154" formatCode="0.00">
                  <c:v>85.735263268302916</c:v>
                </c:pt>
                <c:pt idx="155" formatCode="0.00">
                  <c:v>86.124567474048447</c:v>
                </c:pt>
                <c:pt idx="156" formatCode="0.00">
                  <c:v>86.031026908292148</c:v>
                </c:pt>
                <c:pt idx="157" formatCode="0.00">
                  <c:v>86.003959855260462</c:v>
                </c:pt>
                <c:pt idx="158" formatCode="0.00">
                  <c:v>86.273718207509091</c:v>
                </c:pt>
                <c:pt idx="159" formatCode="0.00">
                  <c:v>86.683797852012916</c:v>
                </c:pt>
                <c:pt idx="160" formatCode="0.00">
                  <c:v>86.550201324847393</c:v>
                </c:pt>
                <c:pt idx="161" formatCode="0.00">
                  <c:v>87.282790577937959</c:v>
                </c:pt>
                <c:pt idx="162" formatCode="0.00">
                  <c:v>87.494476358815731</c:v>
                </c:pt>
                <c:pt idx="163" formatCode="0.00">
                  <c:v>87.605279698302951</c:v>
                </c:pt>
                <c:pt idx="164" formatCode="0.00">
                  <c:v>87.77507636681004</c:v>
                </c:pt>
                <c:pt idx="165" formatCode="0.00">
                  <c:v>87.852707936312783</c:v>
                </c:pt>
                <c:pt idx="166" formatCode="0.00">
                  <c:v>88.144455252918291</c:v>
                </c:pt>
                <c:pt idx="167" formatCode="0.00">
                  <c:v>88.453751373864748</c:v>
                </c:pt>
                <c:pt idx="168" formatCode="0.00">
                  <c:v>88.476223533495315</c:v>
                </c:pt>
                <c:pt idx="169" formatCode="0.00">
                  <c:v>88.584760712456614</c:v>
                </c:pt>
                <c:pt idx="170" formatCode="0.00">
                  <c:v>88.799332962757077</c:v>
                </c:pt>
                <c:pt idx="171" formatCode="0.00">
                  <c:v>88.937117417918756</c:v>
                </c:pt>
                <c:pt idx="172" formatCode="0.00">
                  <c:v>89.28076304552765</c:v>
                </c:pt>
                <c:pt idx="173" formatCode="0.00">
                  <c:v>89.420362066101973</c:v>
                </c:pt>
                <c:pt idx="174" formatCode="0.00">
                  <c:v>89.308279764848081</c:v>
                </c:pt>
                <c:pt idx="175" formatCode="0.00">
                  <c:v>89.513776337115075</c:v>
                </c:pt>
                <c:pt idx="176" formatCode="0.00">
                  <c:v>89.896172322950562</c:v>
                </c:pt>
                <c:pt idx="177" formatCode="0.00">
                  <c:v>90.033289619691317</c:v>
                </c:pt>
                <c:pt idx="178" formatCode="0.00">
                  <c:v>90.176767676767682</c:v>
                </c:pt>
                <c:pt idx="179" formatCode="0.00">
                  <c:v>90.466521394611732</c:v>
                </c:pt>
                <c:pt idx="180" formatCode="0.00">
                  <c:v>90.768621236133114</c:v>
                </c:pt>
                <c:pt idx="181" formatCode="0.00">
                  <c:v>90.634185223932647</c:v>
                </c:pt>
                <c:pt idx="182" formatCode="0.00">
                  <c:v>90.647014738945785</c:v>
                </c:pt>
                <c:pt idx="183" formatCode="0.00">
                  <c:v>90.752677508925032</c:v>
                </c:pt>
                <c:pt idx="184" formatCode="0.00">
                  <c:v>90.746239113222487</c:v>
                </c:pt>
                <c:pt idx="185" formatCode="0.00">
                  <c:v>90.575735112428958</c:v>
                </c:pt>
                <c:pt idx="186" formatCode="0.00">
                  <c:v>90.583757599723199</c:v>
                </c:pt>
                <c:pt idx="187" formatCode="0.00">
                  <c:v>90.613309706635164</c:v>
                </c:pt>
                <c:pt idx="188" formatCode="0.00">
                  <c:v>90.60970835779996</c:v>
                </c:pt>
                <c:pt idx="189" formatCode="0.00">
                  <c:v>90.084449621432725</c:v>
                </c:pt>
                <c:pt idx="190" formatCode="0.00">
                  <c:v>89.221702707968049</c:v>
                </c:pt>
                <c:pt idx="191" formatCode="0.00">
                  <c:v>88.003502626970231</c:v>
                </c:pt>
                <c:pt idx="192" formatCode="0.00">
                  <c:v>86.023124757092887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BE5-40DD-8A6E-053D3F354186}"/>
            </c:ext>
          </c:extLst>
        </c:ser>
        <c:ser>
          <c:idx val="5"/>
          <c:order val="3"/>
          <c:tx>
            <c:strRef>
              <c:f>Sheet1!$G$1</c:f>
              <c:strCache>
                <c:ptCount val="1"/>
                <c:pt idx="0">
                  <c:v>Vidēji starp eiro zonas valstīm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Sheet1!$A$2:$A$194</c:f>
              <c:numCache>
                <c:formatCode>m/d/yyyy</c:formatCode>
                <c:ptCount val="193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  <c:pt idx="170">
                  <c:v>44256</c:v>
                </c:pt>
                <c:pt idx="171">
                  <c:v>44287</c:v>
                </c:pt>
                <c:pt idx="172">
                  <c:v>44317</c:v>
                </c:pt>
                <c:pt idx="173">
                  <c:v>44348</c:v>
                </c:pt>
                <c:pt idx="174">
                  <c:v>44378</c:v>
                </c:pt>
                <c:pt idx="175">
                  <c:v>44409</c:v>
                </c:pt>
                <c:pt idx="176">
                  <c:v>44440</c:v>
                </c:pt>
                <c:pt idx="177">
                  <c:v>44470</c:v>
                </c:pt>
                <c:pt idx="178">
                  <c:v>44501</c:v>
                </c:pt>
                <c:pt idx="179">
                  <c:v>44531</c:v>
                </c:pt>
                <c:pt idx="180">
                  <c:v>44562</c:v>
                </c:pt>
                <c:pt idx="181">
                  <c:v>44593</c:v>
                </c:pt>
                <c:pt idx="182">
                  <c:v>44621</c:v>
                </c:pt>
                <c:pt idx="183">
                  <c:v>44652</c:v>
                </c:pt>
                <c:pt idx="184">
                  <c:v>44682</c:v>
                </c:pt>
                <c:pt idx="185">
                  <c:v>44713</c:v>
                </c:pt>
                <c:pt idx="186">
                  <c:v>44743</c:v>
                </c:pt>
                <c:pt idx="187">
                  <c:v>44774</c:v>
                </c:pt>
                <c:pt idx="188">
                  <c:v>44805</c:v>
                </c:pt>
                <c:pt idx="189">
                  <c:v>44835</c:v>
                </c:pt>
                <c:pt idx="190">
                  <c:v>44866</c:v>
                </c:pt>
                <c:pt idx="191">
                  <c:v>44896</c:v>
                </c:pt>
                <c:pt idx="192">
                  <c:v>44927</c:v>
                </c:pt>
              </c:numCache>
            </c:numRef>
          </c:cat>
          <c:val>
            <c:numRef>
              <c:f>Sheet1!$G$2:$G$194</c:f>
              <c:numCache>
                <c:formatCode>0.00</c:formatCode>
                <c:ptCount val="193"/>
                <c:pt idx="0">
                  <c:v>44.882438756073469</c:v>
                </c:pt>
                <c:pt idx="1">
                  <c:v>44.672601466845251</c:v>
                </c:pt>
                <c:pt idx="2">
                  <c:v>44.830202520410118</c:v>
                </c:pt>
                <c:pt idx="3">
                  <c:v>44.833216236628743</c:v>
                </c:pt>
                <c:pt idx="4">
                  <c:v>45.00441807236254</c:v>
                </c:pt>
                <c:pt idx="5">
                  <c:v>44.912926356328505</c:v>
                </c:pt>
                <c:pt idx="6">
                  <c:v>44.624218113094201</c:v>
                </c:pt>
                <c:pt idx="7">
                  <c:v>43.897523573697008</c:v>
                </c:pt>
                <c:pt idx="8">
                  <c:v>43.603337981654079</c:v>
                </c:pt>
                <c:pt idx="9">
                  <c:v>41.994930982449901</c:v>
                </c:pt>
                <c:pt idx="10">
                  <c:v>42.068480612061684</c:v>
                </c:pt>
                <c:pt idx="11">
                  <c:v>42.412310729856308</c:v>
                </c:pt>
                <c:pt idx="12">
                  <c:v>42.432829243748401</c:v>
                </c:pt>
                <c:pt idx="13">
                  <c:v>41.764817666432805</c:v>
                </c:pt>
                <c:pt idx="14">
                  <c:v>41.927559104384351</c:v>
                </c:pt>
                <c:pt idx="15">
                  <c:v>41.525986916062102</c:v>
                </c:pt>
                <c:pt idx="16">
                  <c:v>41.367024362413552</c:v>
                </c:pt>
                <c:pt idx="17">
                  <c:v>41.591420185156693</c:v>
                </c:pt>
                <c:pt idx="18">
                  <c:v>40.981142940770624</c:v>
                </c:pt>
                <c:pt idx="19">
                  <c:v>40.189306363445269</c:v>
                </c:pt>
                <c:pt idx="20">
                  <c:v>40.290719087177777</c:v>
                </c:pt>
                <c:pt idx="21">
                  <c:v>39.32406864447497</c:v>
                </c:pt>
                <c:pt idx="22">
                  <c:v>39.080131784107174</c:v>
                </c:pt>
                <c:pt idx="23">
                  <c:v>39.177770381395455</c:v>
                </c:pt>
                <c:pt idx="24">
                  <c:v>39.124729562554769</c:v>
                </c:pt>
                <c:pt idx="25">
                  <c:v>39.113767104876196</c:v>
                </c:pt>
                <c:pt idx="26">
                  <c:v>39.366084317606358</c:v>
                </c:pt>
                <c:pt idx="27">
                  <c:v>39.868999904506609</c:v>
                </c:pt>
                <c:pt idx="28">
                  <c:v>40.378494482368886</c:v>
                </c:pt>
                <c:pt idx="29">
                  <c:v>41.192475667620847</c:v>
                </c:pt>
                <c:pt idx="30">
                  <c:v>41.295257041367755</c:v>
                </c:pt>
                <c:pt idx="31">
                  <c:v>41.562434643120625</c:v>
                </c:pt>
                <c:pt idx="32">
                  <c:v>41.906528967997119</c:v>
                </c:pt>
                <c:pt idx="33">
                  <c:v>42.083983075605552</c:v>
                </c:pt>
                <c:pt idx="34">
                  <c:v>42.717694041033155</c:v>
                </c:pt>
                <c:pt idx="35">
                  <c:v>43.339488550586559</c:v>
                </c:pt>
                <c:pt idx="36">
                  <c:v>43.031874654870514</c:v>
                </c:pt>
                <c:pt idx="37">
                  <c:v>43.050290611150757</c:v>
                </c:pt>
                <c:pt idx="38">
                  <c:v>43.349060332872305</c:v>
                </c:pt>
                <c:pt idx="39">
                  <c:v>43.626058639336392</c:v>
                </c:pt>
                <c:pt idx="40">
                  <c:v>43.988436421597648</c:v>
                </c:pt>
                <c:pt idx="41">
                  <c:v>44.454895630727705</c:v>
                </c:pt>
                <c:pt idx="42">
                  <c:v>44.510743906288567</c:v>
                </c:pt>
                <c:pt idx="43">
                  <c:v>44.094533765733829</c:v>
                </c:pt>
                <c:pt idx="44">
                  <c:v>44.302944334752489</c:v>
                </c:pt>
                <c:pt idx="45">
                  <c:v>44.37703204739222</c:v>
                </c:pt>
                <c:pt idx="46">
                  <c:v>44.460961977340993</c:v>
                </c:pt>
                <c:pt idx="47">
                  <c:v>45.367413809625468</c:v>
                </c:pt>
                <c:pt idx="48">
                  <c:v>44.76710768771062</c:v>
                </c:pt>
                <c:pt idx="49">
                  <c:v>44.575679131461825</c:v>
                </c:pt>
                <c:pt idx="50">
                  <c:v>44.759603525268666</c:v>
                </c:pt>
                <c:pt idx="51">
                  <c:v>44.880685394980688</c:v>
                </c:pt>
                <c:pt idx="52">
                  <c:v>44.811471296632632</c:v>
                </c:pt>
                <c:pt idx="53">
                  <c:v>45.056233451474363</c:v>
                </c:pt>
                <c:pt idx="54">
                  <c:v>44.803616770164943</c:v>
                </c:pt>
                <c:pt idx="55">
                  <c:v>44.661283158572672</c:v>
                </c:pt>
                <c:pt idx="56">
                  <c:v>44.465784698152085</c:v>
                </c:pt>
                <c:pt idx="57">
                  <c:v>44.41216121211238</c:v>
                </c:pt>
                <c:pt idx="58">
                  <c:v>44.667393302421466</c:v>
                </c:pt>
                <c:pt idx="59">
                  <c:v>45.225126569773259</c:v>
                </c:pt>
                <c:pt idx="60">
                  <c:v>44.499141646386271</c:v>
                </c:pt>
                <c:pt idx="61">
                  <c:v>44.234494401302797</c:v>
                </c:pt>
                <c:pt idx="62">
                  <c:v>44.129354908580098</c:v>
                </c:pt>
                <c:pt idx="63">
                  <c:v>44.319320555800388</c:v>
                </c:pt>
                <c:pt idx="64">
                  <c:v>44.445229643657967</c:v>
                </c:pt>
                <c:pt idx="65">
                  <c:v>45.035906762284746</c:v>
                </c:pt>
                <c:pt idx="66">
                  <c:v>45.323970364275439</c:v>
                </c:pt>
                <c:pt idx="67">
                  <c:v>45.432880417256328</c:v>
                </c:pt>
                <c:pt idx="68">
                  <c:v>45.667581341460043</c:v>
                </c:pt>
                <c:pt idx="69">
                  <c:v>45.756222995387944</c:v>
                </c:pt>
                <c:pt idx="70">
                  <c:v>46.136266748458297</c:v>
                </c:pt>
                <c:pt idx="71">
                  <c:v>46.69665707669585</c:v>
                </c:pt>
                <c:pt idx="72">
                  <c:v>46.376919086999649</c:v>
                </c:pt>
                <c:pt idx="73">
                  <c:v>46.193268808266851</c:v>
                </c:pt>
                <c:pt idx="74">
                  <c:v>46.519309153455829</c:v>
                </c:pt>
                <c:pt idx="75">
                  <c:v>46.838571920554315</c:v>
                </c:pt>
                <c:pt idx="76">
                  <c:v>47.087495649146241</c:v>
                </c:pt>
                <c:pt idx="77">
                  <c:v>47.657337366562508</c:v>
                </c:pt>
                <c:pt idx="78">
                  <c:v>47.91787718556246</c:v>
                </c:pt>
                <c:pt idx="79">
                  <c:v>48.09712784839185</c:v>
                </c:pt>
                <c:pt idx="80">
                  <c:v>48.158189696046428</c:v>
                </c:pt>
                <c:pt idx="81">
                  <c:v>48.428831312975497</c:v>
                </c:pt>
                <c:pt idx="82">
                  <c:v>48.794156116377223</c:v>
                </c:pt>
                <c:pt idx="83">
                  <c:v>49.448925149031183</c:v>
                </c:pt>
                <c:pt idx="84">
                  <c:v>49.063079335140209</c:v>
                </c:pt>
                <c:pt idx="85">
                  <c:v>49.006158876542507</c:v>
                </c:pt>
                <c:pt idx="86">
                  <c:v>49.229189061221724</c:v>
                </c:pt>
                <c:pt idx="87">
                  <c:v>49.522202864555787</c:v>
                </c:pt>
                <c:pt idx="88">
                  <c:v>49.856310231038158</c:v>
                </c:pt>
                <c:pt idx="89">
                  <c:v>50.191660051010153</c:v>
                </c:pt>
                <c:pt idx="90">
                  <c:v>50.407219719523461</c:v>
                </c:pt>
                <c:pt idx="91">
                  <c:v>50.518604307260247</c:v>
                </c:pt>
                <c:pt idx="92">
                  <c:v>50.816165582395364</c:v>
                </c:pt>
                <c:pt idx="93">
                  <c:v>51.186553485117372</c:v>
                </c:pt>
                <c:pt idx="94">
                  <c:v>51.607782702960179</c:v>
                </c:pt>
                <c:pt idx="95">
                  <c:v>52.765394064283107</c:v>
                </c:pt>
                <c:pt idx="96">
                  <c:v>52.857836270284288</c:v>
                </c:pt>
                <c:pt idx="97">
                  <c:v>53.123950984300961</c:v>
                </c:pt>
                <c:pt idx="98">
                  <c:v>53.35066994178969</c:v>
                </c:pt>
                <c:pt idx="99">
                  <c:v>53.955350338966774</c:v>
                </c:pt>
                <c:pt idx="100">
                  <c:v>54.385930665198636</c:v>
                </c:pt>
                <c:pt idx="101">
                  <c:v>54.982305566454706</c:v>
                </c:pt>
                <c:pt idx="102">
                  <c:v>55.72497427478055</c:v>
                </c:pt>
                <c:pt idx="103">
                  <c:v>55.958252372122018</c:v>
                </c:pt>
                <c:pt idx="104">
                  <c:v>56.201982407895159</c:v>
                </c:pt>
                <c:pt idx="105">
                  <c:v>56.694964680201132</c:v>
                </c:pt>
                <c:pt idx="106">
                  <c:v>57.11121422328349</c:v>
                </c:pt>
                <c:pt idx="107">
                  <c:v>57.739319612424246</c:v>
                </c:pt>
                <c:pt idx="108">
                  <c:v>57.743494828890356</c:v>
                </c:pt>
                <c:pt idx="109">
                  <c:v>57.88852387890627</c:v>
                </c:pt>
                <c:pt idx="110">
                  <c:v>58.278762785343417</c:v>
                </c:pt>
                <c:pt idx="111">
                  <c:v>58.821976807532458</c:v>
                </c:pt>
                <c:pt idx="112">
                  <c:v>59.16003606360708</c:v>
                </c:pt>
                <c:pt idx="113">
                  <c:v>59.577051746419137</c:v>
                </c:pt>
                <c:pt idx="114">
                  <c:v>59.881691985449031</c:v>
                </c:pt>
                <c:pt idx="115">
                  <c:v>60.03175567036849</c:v>
                </c:pt>
                <c:pt idx="116">
                  <c:v>60.259860369757256</c:v>
                </c:pt>
                <c:pt idx="117">
                  <c:v>60.509522526139769</c:v>
                </c:pt>
                <c:pt idx="118">
                  <c:v>60.886754876838808</c:v>
                </c:pt>
                <c:pt idx="119">
                  <c:v>61.220622515649019</c:v>
                </c:pt>
                <c:pt idx="120">
                  <c:v>61.08304733896405</c:v>
                </c:pt>
                <c:pt idx="121">
                  <c:v>61.303475755326438</c:v>
                </c:pt>
                <c:pt idx="122">
                  <c:v>61.668260108686439</c:v>
                </c:pt>
                <c:pt idx="123">
                  <c:v>61.976038220382954</c:v>
                </c:pt>
                <c:pt idx="124">
                  <c:v>62.254594428286389</c:v>
                </c:pt>
                <c:pt idx="125">
                  <c:v>62.521173879334341</c:v>
                </c:pt>
                <c:pt idx="126">
                  <c:v>62.780606007417013</c:v>
                </c:pt>
                <c:pt idx="127">
                  <c:v>62.880691895083721</c:v>
                </c:pt>
                <c:pt idx="128">
                  <c:v>63.122635394999577</c:v>
                </c:pt>
                <c:pt idx="129">
                  <c:v>63.349610151979576</c:v>
                </c:pt>
                <c:pt idx="130">
                  <c:v>63.696966933617276</c:v>
                </c:pt>
                <c:pt idx="131">
                  <c:v>64.045456367374257</c:v>
                </c:pt>
                <c:pt idx="132">
                  <c:v>64.420732389466579</c:v>
                </c:pt>
                <c:pt idx="133">
                  <c:v>64.552637161612338</c:v>
                </c:pt>
                <c:pt idx="134">
                  <c:v>64.798994785043021</c:v>
                </c:pt>
                <c:pt idx="135">
                  <c:v>65.068502418575122</c:v>
                </c:pt>
                <c:pt idx="136">
                  <c:v>65.375424261462996</c:v>
                </c:pt>
                <c:pt idx="137">
                  <c:v>65.633080381893677</c:v>
                </c:pt>
                <c:pt idx="138">
                  <c:v>65.771112589058575</c:v>
                </c:pt>
                <c:pt idx="139">
                  <c:v>65.985579062314756</c:v>
                </c:pt>
                <c:pt idx="140">
                  <c:v>66.148769972210019</c:v>
                </c:pt>
                <c:pt idx="141">
                  <c:v>66.343118630695074</c:v>
                </c:pt>
                <c:pt idx="142">
                  <c:v>66.585137346940485</c:v>
                </c:pt>
                <c:pt idx="143">
                  <c:v>66.764341982966044</c:v>
                </c:pt>
                <c:pt idx="144">
                  <c:v>66.620235741252856</c:v>
                </c:pt>
                <c:pt idx="145">
                  <c:v>66.78032731575918</c:v>
                </c:pt>
                <c:pt idx="146">
                  <c:v>67.007758526250313</c:v>
                </c:pt>
                <c:pt idx="147">
                  <c:v>67.158708201805482</c:v>
                </c:pt>
                <c:pt idx="148">
                  <c:v>67.369764096975771</c:v>
                </c:pt>
                <c:pt idx="149">
                  <c:v>67.587439309673329</c:v>
                </c:pt>
                <c:pt idx="150">
                  <c:v>67.712887655573653</c:v>
                </c:pt>
                <c:pt idx="151">
                  <c:v>67.886807861019207</c:v>
                </c:pt>
                <c:pt idx="152">
                  <c:v>68.025602301610022</c:v>
                </c:pt>
                <c:pt idx="153">
                  <c:v>68.513349250367241</c:v>
                </c:pt>
                <c:pt idx="154">
                  <c:v>68.912787414629335</c:v>
                </c:pt>
                <c:pt idx="155">
                  <c:v>69.182211598592261</c:v>
                </c:pt>
                <c:pt idx="156">
                  <c:v>69.10009604939215</c:v>
                </c:pt>
                <c:pt idx="157">
                  <c:v>69.329691051449544</c:v>
                </c:pt>
                <c:pt idx="158">
                  <c:v>69.891634993316544</c:v>
                </c:pt>
                <c:pt idx="159">
                  <c:v>70.422748477247595</c:v>
                </c:pt>
                <c:pt idx="160">
                  <c:v>70.848686617230342</c:v>
                </c:pt>
                <c:pt idx="161">
                  <c:v>71.143829414706815</c:v>
                </c:pt>
                <c:pt idx="162">
                  <c:v>71.42058497543384</c:v>
                </c:pt>
                <c:pt idx="163">
                  <c:v>71.597222932149492</c:v>
                </c:pt>
                <c:pt idx="164">
                  <c:v>71.812652228367241</c:v>
                </c:pt>
                <c:pt idx="165">
                  <c:v>72.156394325225151</c:v>
                </c:pt>
                <c:pt idx="166">
                  <c:v>72.361136707141824</c:v>
                </c:pt>
                <c:pt idx="167">
                  <c:v>72.839875063083554</c:v>
                </c:pt>
                <c:pt idx="168">
                  <c:v>73.094730333379246</c:v>
                </c:pt>
                <c:pt idx="169">
                  <c:v>73.284692054644438</c:v>
                </c:pt>
                <c:pt idx="170">
                  <c:v>73.57809079242611</c:v>
                </c:pt>
                <c:pt idx="171">
                  <c:v>73.856749143937392</c:v>
                </c:pt>
                <c:pt idx="172">
                  <c:v>74.138057154843224</c:v>
                </c:pt>
                <c:pt idx="173">
                  <c:v>74.471493502556356</c:v>
                </c:pt>
                <c:pt idx="174">
                  <c:v>74.741131940873558</c:v>
                </c:pt>
                <c:pt idx="175">
                  <c:v>75.049895187274103</c:v>
                </c:pt>
                <c:pt idx="176">
                  <c:v>75.286499933467525</c:v>
                </c:pt>
                <c:pt idx="177">
                  <c:v>75.582235206196756</c:v>
                </c:pt>
                <c:pt idx="178">
                  <c:v>75.824167624685657</c:v>
                </c:pt>
                <c:pt idx="179">
                  <c:v>76.178888670416441</c:v>
                </c:pt>
                <c:pt idx="180">
                  <c:v>76.098954027485149</c:v>
                </c:pt>
                <c:pt idx="181">
                  <c:v>76.266391868179667</c:v>
                </c:pt>
                <c:pt idx="182">
                  <c:v>76.589049163925296</c:v>
                </c:pt>
                <c:pt idx="183">
                  <c:v>76.868791861752953</c:v>
                </c:pt>
                <c:pt idx="184">
                  <c:v>76.94625462901783</c:v>
                </c:pt>
                <c:pt idx="185">
                  <c:v>77.067998479954568</c:v>
                </c:pt>
                <c:pt idx="186">
                  <c:v>77.206828854132496</c:v>
                </c:pt>
                <c:pt idx="187">
                  <c:v>77.267948748209506</c:v>
                </c:pt>
                <c:pt idx="188">
                  <c:v>76.982269624756313</c:v>
                </c:pt>
                <c:pt idx="189">
                  <c:v>76.634205458553012</c:v>
                </c:pt>
                <c:pt idx="190">
                  <c:v>76.220641130979644</c:v>
                </c:pt>
                <c:pt idx="191">
                  <c:v>76.001090828674592</c:v>
                </c:pt>
                <c:pt idx="192">
                  <c:v>75.103735028624513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BE5-40DD-8A6E-053D3F3541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1250463"/>
        <c:axId val="14538719"/>
      </c:lineChart>
      <c:dateAx>
        <c:axId val="1531250463"/>
        <c:scaling>
          <c:orientation val="minMax"/>
          <c:min val="39814"/>
        </c:scaling>
        <c:delete val="0"/>
        <c:axPos val="b"/>
        <c:numFmt formatCode="yyyy/\ mmm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4538719"/>
        <c:crosses val="autoZero"/>
        <c:auto val="1"/>
        <c:lblOffset val="100"/>
        <c:baseTimeUnit val="months"/>
        <c:majorUnit val="24"/>
        <c:majorTimeUnit val="months"/>
      </c:dateAx>
      <c:valAx>
        <c:axId val="14538719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531250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987543055028755"/>
          <c:y val="0.69754908604894283"/>
          <c:w val="0.58774713930217493"/>
          <c:h val="6.62704974547974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/>
          </a:solidFill>
        </a:defRPr>
      </a:pPr>
      <a:endParaRPr lang="lv-LV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'Investment expenses adj'!$P$10</c:f>
              <c:strCache>
                <c:ptCount val="1"/>
                <c:pt idx="0">
                  <c:v>Investment expenses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10F-4001-845A-C89311AB2001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0F-4001-845A-C89311AB2001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10F-4001-845A-C89311AB2001}"/>
              </c:ext>
            </c:extLst>
          </c:dPt>
          <c:cat>
            <c:strRef>
              <c:f>'Investment expenses adj'!$O$11:$O$35</c:f>
              <c:strCache>
                <c:ptCount val="25"/>
                <c:pt idx="0">
                  <c:v>Slovak Republic</c:v>
                </c:pt>
                <c:pt idx="1">
                  <c:v>Türkiye</c:v>
                </c:pt>
                <c:pt idx="2">
                  <c:v>Czech Republic</c:v>
                </c:pt>
                <c:pt idx="3">
                  <c:v>Slovenia</c:v>
                </c:pt>
                <c:pt idx="4">
                  <c:v>Estonia</c:v>
                </c:pt>
                <c:pt idx="5">
                  <c:v>Poland</c:v>
                </c:pt>
                <c:pt idx="6">
                  <c:v>Switzerland</c:v>
                </c:pt>
                <c:pt idx="7">
                  <c:v>Latvia</c:v>
                </c:pt>
                <c:pt idx="8">
                  <c:v>Lithuania</c:v>
                </c:pt>
                <c:pt idx="9">
                  <c:v>Hungary</c:v>
                </c:pt>
                <c:pt idx="10">
                  <c:v>Chile</c:v>
                </c:pt>
                <c:pt idx="11">
                  <c:v>Australia</c:v>
                </c:pt>
                <c:pt idx="12">
                  <c:v>Spain</c:v>
                </c:pt>
                <c:pt idx="13">
                  <c:v>Luxembourg</c:v>
                </c:pt>
                <c:pt idx="14">
                  <c:v>Norway</c:v>
                </c:pt>
                <c:pt idx="15">
                  <c:v>Germany</c:v>
                </c:pt>
                <c:pt idx="16">
                  <c:v>Austria</c:v>
                </c:pt>
                <c:pt idx="17">
                  <c:v>Netherlands</c:v>
                </c:pt>
                <c:pt idx="18">
                  <c:v>Belgium</c:v>
                </c:pt>
                <c:pt idx="19">
                  <c:v>Denmark</c:v>
                </c:pt>
                <c:pt idx="20">
                  <c:v>Finland</c:v>
                </c:pt>
                <c:pt idx="21">
                  <c:v>Iceland</c:v>
                </c:pt>
                <c:pt idx="22">
                  <c:v>Colombia</c:v>
                </c:pt>
                <c:pt idx="23">
                  <c:v>Mexico</c:v>
                </c:pt>
                <c:pt idx="24">
                  <c:v>Costa Rica</c:v>
                </c:pt>
              </c:strCache>
            </c:strRef>
          </c:cat>
          <c:val>
            <c:numRef>
              <c:f>'Investment expenses adj'!$P$11:$P$35</c:f>
              <c:numCache>
                <c:formatCode>#,##0.0_ ;\-#,##0.0\ </c:formatCode>
                <c:ptCount val="25"/>
                <c:pt idx="0">
                  <c:v>1.161</c:v>
                </c:pt>
                <c:pt idx="1">
                  <c:v>1.085</c:v>
                </c:pt>
                <c:pt idx="2">
                  <c:v>1.046</c:v>
                </c:pt>
                <c:pt idx="3">
                  <c:v>0.81299999999999994</c:v>
                </c:pt>
                <c:pt idx="4">
                  <c:v>0.64700000000000002</c:v>
                </c:pt>
                <c:pt idx="5">
                  <c:v>0.55200000000000005</c:v>
                </c:pt>
                <c:pt idx="6">
                  <c:v>0.49399999999999999</c:v>
                </c:pt>
                <c:pt idx="7">
                  <c:v>0.48699999999999999</c:v>
                </c:pt>
                <c:pt idx="8">
                  <c:v>0.46100000000000002</c:v>
                </c:pt>
                <c:pt idx="9">
                  <c:v>0.42199999999999999</c:v>
                </c:pt>
                <c:pt idx="10">
                  <c:v>0.35699999999999998</c:v>
                </c:pt>
                <c:pt idx="11">
                  <c:v>0.30499999999999999</c:v>
                </c:pt>
                <c:pt idx="12">
                  <c:v>0.20499999999999999</c:v>
                </c:pt>
                <c:pt idx="13">
                  <c:v>0.19800000000000001</c:v>
                </c:pt>
                <c:pt idx="14">
                  <c:v>0.14000000000000001</c:v>
                </c:pt>
                <c:pt idx="15">
                  <c:v>0.107</c:v>
                </c:pt>
                <c:pt idx="16">
                  <c:v>0.106</c:v>
                </c:pt>
                <c:pt idx="17">
                  <c:v>0.10299999999999999</c:v>
                </c:pt>
                <c:pt idx="18">
                  <c:v>9.6000000000000002E-2</c:v>
                </c:pt>
                <c:pt idx="19">
                  <c:v>6.3E-2</c:v>
                </c:pt>
                <c:pt idx="20">
                  <c:v>5.8999999999999997E-2</c:v>
                </c:pt>
                <c:pt idx="21">
                  <c:v>4.1000000000000002E-2</c:v>
                </c:pt>
                <c:pt idx="22">
                  <c:v>3.2000000000000001E-2</c:v>
                </c:pt>
                <c:pt idx="23">
                  <c:v>2.9000000000000001E-2</c:v>
                </c:pt>
                <c:pt idx="24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0F-4001-845A-C89311AB20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65418847"/>
        <c:axId val="1765421343"/>
      </c:barChart>
      <c:catAx>
        <c:axId val="176541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765421343"/>
        <c:crosses val="autoZero"/>
        <c:auto val="1"/>
        <c:lblAlgn val="ctr"/>
        <c:lblOffset val="100"/>
        <c:noMultiLvlLbl val="0"/>
      </c:catAx>
      <c:valAx>
        <c:axId val="1765421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_ ;\-#,##0.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76541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>
              <a:lumMod val="75000"/>
            </a:schemeClr>
          </a:solidFill>
        </a:defRPr>
      </a:pPr>
      <a:endParaRPr lang="lv-LV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475254675923041E-2"/>
          <c:y val="5.4117764267350939E-2"/>
          <c:w val="0.91179015812985598"/>
          <c:h val="0.7238038655372338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Kredīti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95"/>
              <c:layout>
                <c:manualLayout>
                  <c:x val="0"/>
                  <c:y val="-3.7032177171266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8A-4230-A126-A7930D8CDE9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Sheet1!$A$2:$A$97</c:f>
              <c:numCache>
                <c:formatCode>mmm\ yyyy</c:formatCode>
                <c:ptCount val="96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  <c:pt idx="56">
                  <c:v>43709</c:v>
                </c:pt>
                <c:pt idx="57">
                  <c:v>43739</c:v>
                </c:pt>
                <c:pt idx="58">
                  <c:v>43770</c:v>
                </c:pt>
                <c:pt idx="59">
                  <c:v>43800</c:v>
                </c:pt>
                <c:pt idx="60">
                  <c:v>43831</c:v>
                </c:pt>
                <c:pt idx="61">
                  <c:v>43862</c:v>
                </c:pt>
                <c:pt idx="62">
                  <c:v>43891</c:v>
                </c:pt>
                <c:pt idx="63">
                  <c:v>43922</c:v>
                </c:pt>
                <c:pt idx="64">
                  <c:v>43952</c:v>
                </c:pt>
                <c:pt idx="65">
                  <c:v>43983</c:v>
                </c:pt>
                <c:pt idx="66">
                  <c:v>44013</c:v>
                </c:pt>
                <c:pt idx="67">
                  <c:v>44044</c:v>
                </c:pt>
                <c:pt idx="68">
                  <c:v>44075</c:v>
                </c:pt>
                <c:pt idx="69">
                  <c:v>44105</c:v>
                </c:pt>
                <c:pt idx="70">
                  <c:v>44136</c:v>
                </c:pt>
                <c:pt idx="71">
                  <c:v>44166</c:v>
                </c:pt>
                <c:pt idx="72">
                  <c:v>44197</c:v>
                </c:pt>
                <c:pt idx="73">
                  <c:v>44228</c:v>
                </c:pt>
                <c:pt idx="74">
                  <c:v>44256</c:v>
                </c:pt>
                <c:pt idx="75">
                  <c:v>44287</c:v>
                </c:pt>
                <c:pt idx="76">
                  <c:v>44317</c:v>
                </c:pt>
                <c:pt idx="77">
                  <c:v>44348</c:v>
                </c:pt>
                <c:pt idx="78">
                  <c:v>44378</c:v>
                </c:pt>
                <c:pt idx="79">
                  <c:v>44409</c:v>
                </c:pt>
                <c:pt idx="80">
                  <c:v>44440</c:v>
                </c:pt>
                <c:pt idx="81">
                  <c:v>44470</c:v>
                </c:pt>
                <c:pt idx="82">
                  <c:v>44501</c:v>
                </c:pt>
                <c:pt idx="83">
                  <c:v>44531</c:v>
                </c:pt>
                <c:pt idx="84">
                  <c:v>44562</c:v>
                </c:pt>
                <c:pt idx="85">
                  <c:v>44593</c:v>
                </c:pt>
                <c:pt idx="86">
                  <c:v>44621</c:v>
                </c:pt>
                <c:pt idx="87">
                  <c:v>44652</c:v>
                </c:pt>
                <c:pt idx="88">
                  <c:v>44682</c:v>
                </c:pt>
                <c:pt idx="89">
                  <c:v>44713</c:v>
                </c:pt>
                <c:pt idx="90">
                  <c:v>44743</c:v>
                </c:pt>
                <c:pt idx="91">
                  <c:v>44774</c:v>
                </c:pt>
                <c:pt idx="92">
                  <c:v>44805</c:v>
                </c:pt>
                <c:pt idx="93">
                  <c:v>44835</c:v>
                </c:pt>
                <c:pt idx="94">
                  <c:v>44866</c:v>
                </c:pt>
                <c:pt idx="95">
                  <c:v>44896</c:v>
                </c:pt>
              </c:numCache>
            </c:numRef>
          </c:cat>
          <c:val>
            <c:numRef>
              <c:f>Sheet1!$B$2:$B$97</c:f>
              <c:numCache>
                <c:formatCode>#,##0</c:formatCode>
                <c:ptCount val="96"/>
                <c:pt idx="0">
                  <c:v>100</c:v>
                </c:pt>
                <c:pt idx="1">
                  <c:v>99.44</c:v>
                </c:pt>
                <c:pt idx="2">
                  <c:v>99.2</c:v>
                </c:pt>
                <c:pt idx="3">
                  <c:v>98.69</c:v>
                </c:pt>
                <c:pt idx="4">
                  <c:v>99.09</c:v>
                </c:pt>
                <c:pt idx="5">
                  <c:v>98.44</c:v>
                </c:pt>
                <c:pt idx="6">
                  <c:v>98.05</c:v>
                </c:pt>
                <c:pt idx="7">
                  <c:v>98.46</c:v>
                </c:pt>
                <c:pt idx="8">
                  <c:v>98.57</c:v>
                </c:pt>
                <c:pt idx="9">
                  <c:v>98.75</c:v>
                </c:pt>
                <c:pt idx="10">
                  <c:v>98</c:v>
                </c:pt>
                <c:pt idx="11">
                  <c:v>97.51</c:v>
                </c:pt>
                <c:pt idx="12">
                  <c:v>96.76</c:v>
                </c:pt>
                <c:pt idx="13">
                  <c:v>96.88</c:v>
                </c:pt>
                <c:pt idx="14">
                  <c:v>95.72</c:v>
                </c:pt>
                <c:pt idx="15">
                  <c:v>96.59</c:v>
                </c:pt>
                <c:pt idx="16">
                  <c:v>97.67</c:v>
                </c:pt>
                <c:pt idx="17">
                  <c:v>98.38</c:v>
                </c:pt>
                <c:pt idx="18">
                  <c:v>98.6</c:v>
                </c:pt>
                <c:pt idx="19">
                  <c:v>98.81</c:v>
                </c:pt>
                <c:pt idx="20">
                  <c:v>98.79</c:v>
                </c:pt>
                <c:pt idx="21">
                  <c:v>98.66</c:v>
                </c:pt>
                <c:pt idx="22">
                  <c:v>99.09</c:v>
                </c:pt>
                <c:pt idx="23">
                  <c:v>99.01</c:v>
                </c:pt>
                <c:pt idx="24">
                  <c:v>98.99</c:v>
                </c:pt>
                <c:pt idx="25">
                  <c:v>99.02</c:v>
                </c:pt>
                <c:pt idx="26">
                  <c:v>99.34</c:v>
                </c:pt>
                <c:pt idx="27">
                  <c:v>99.05</c:v>
                </c:pt>
                <c:pt idx="28">
                  <c:v>98.57</c:v>
                </c:pt>
                <c:pt idx="29">
                  <c:v>98.3</c:v>
                </c:pt>
                <c:pt idx="30">
                  <c:v>98.55</c:v>
                </c:pt>
                <c:pt idx="31">
                  <c:v>98.65</c:v>
                </c:pt>
                <c:pt idx="32">
                  <c:v>94.38</c:v>
                </c:pt>
                <c:pt idx="33">
                  <c:v>94.51</c:v>
                </c:pt>
                <c:pt idx="34">
                  <c:v>94.61</c:v>
                </c:pt>
                <c:pt idx="35">
                  <c:v>94.3</c:v>
                </c:pt>
                <c:pt idx="36">
                  <c:v>93.59</c:v>
                </c:pt>
                <c:pt idx="37">
                  <c:v>93.81</c:v>
                </c:pt>
                <c:pt idx="38">
                  <c:v>93.42</c:v>
                </c:pt>
                <c:pt idx="39">
                  <c:v>92.74</c:v>
                </c:pt>
                <c:pt idx="40">
                  <c:v>92.54</c:v>
                </c:pt>
                <c:pt idx="41">
                  <c:v>92.98</c:v>
                </c:pt>
                <c:pt idx="42">
                  <c:v>87.75</c:v>
                </c:pt>
                <c:pt idx="43">
                  <c:v>88.34</c:v>
                </c:pt>
                <c:pt idx="44">
                  <c:v>88.36</c:v>
                </c:pt>
                <c:pt idx="45">
                  <c:v>88.28</c:v>
                </c:pt>
                <c:pt idx="46">
                  <c:v>88.89</c:v>
                </c:pt>
                <c:pt idx="47">
                  <c:v>89</c:v>
                </c:pt>
                <c:pt idx="48">
                  <c:v>89.11</c:v>
                </c:pt>
                <c:pt idx="49">
                  <c:v>88.69</c:v>
                </c:pt>
                <c:pt idx="50">
                  <c:v>88.89</c:v>
                </c:pt>
                <c:pt idx="51">
                  <c:v>89.33</c:v>
                </c:pt>
                <c:pt idx="52">
                  <c:v>90.25</c:v>
                </c:pt>
                <c:pt idx="53">
                  <c:v>89.7</c:v>
                </c:pt>
                <c:pt idx="54">
                  <c:v>89.96</c:v>
                </c:pt>
                <c:pt idx="55">
                  <c:v>90.4</c:v>
                </c:pt>
                <c:pt idx="56">
                  <c:v>90.11</c:v>
                </c:pt>
                <c:pt idx="57">
                  <c:v>90.29</c:v>
                </c:pt>
                <c:pt idx="58">
                  <c:v>89.57</c:v>
                </c:pt>
                <c:pt idx="59">
                  <c:v>87.67</c:v>
                </c:pt>
                <c:pt idx="60">
                  <c:v>87.21</c:v>
                </c:pt>
                <c:pt idx="61">
                  <c:v>86.08</c:v>
                </c:pt>
                <c:pt idx="62">
                  <c:v>85.72</c:v>
                </c:pt>
                <c:pt idx="63">
                  <c:v>86.04</c:v>
                </c:pt>
                <c:pt idx="64">
                  <c:v>86.73</c:v>
                </c:pt>
                <c:pt idx="65">
                  <c:v>86.75</c:v>
                </c:pt>
                <c:pt idx="66">
                  <c:v>86.28</c:v>
                </c:pt>
                <c:pt idx="67">
                  <c:v>86.5</c:v>
                </c:pt>
                <c:pt idx="68">
                  <c:v>86.61</c:v>
                </c:pt>
                <c:pt idx="69">
                  <c:v>86.49</c:v>
                </c:pt>
                <c:pt idx="70">
                  <c:v>86.48</c:v>
                </c:pt>
                <c:pt idx="71">
                  <c:v>84.34</c:v>
                </c:pt>
                <c:pt idx="72">
                  <c:v>84.58</c:v>
                </c:pt>
                <c:pt idx="73">
                  <c:v>84.29</c:v>
                </c:pt>
                <c:pt idx="74">
                  <c:v>85.51</c:v>
                </c:pt>
                <c:pt idx="75">
                  <c:v>84.63</c:v>
                </c:pt>
                <c:pt idx="76">
                  <c:v>84.41</c:v>
                </c:pt>
                <c:pt idx="77">
                  <c:v>83.92</c:v>
                </c:pt>
                <c:pt idx="78">
                  <c:v>85</c:v>
                </c:pt>
                <c:pt idx="79">
                  <c:v>85.46</c:v>
                </c:pt>
                <c:pt idx="80">
                  <c:v>86.11</c:v>
                </c:pt>
                <c:pt idx="81">
                  <c:v>87.33</c:v>
                </c:pt>
                <c:pt idx="82">
                  <c:v>86.88</c:v>
                </c:pt>
                <c:pt idx="83">
                  <c:v>86.72</c:v>
                </c:pt>
                <c:pt idx="84">
                  <c:v>86.45</c:v>
                </c:pt>
                <c:pt idx="85">
                  <c:v>86.42</c:v>
                </c:pt>
                <c:pt idx="86">
                  <c:v>86.18</c:v>
                </c:pt>
                <c:pt idx="87">
                  <c:v>86.57</c:v>
                </c:pt>
                <c:pt idx="88">
                  <c:v>87.28</c:v>
                </c:pt>
                <c:pt idx="89">
                  <c:v>87.84</c:v>
                </c:pt>
                <c:pt idx="90">
                  <c:v>89.08</c:v>
                </c:pt>
                <c:pt idx="91">
                  <c:v>91.35</c:v>
                </c:pt>
                <c:pt idx="92">
                  <c:v>91.22</c:v>
                </c:pt>
                <c:pt idx="93">
                  <c:v>92.87</c:v>
                </c:pt>
                <c:pt idx="94">
                  <c:v>93.22</c:v>
                </c:pt>
                <c:pt idx="95">
                  <c:v>91.78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8A-4230-A126-A7930D8CDE94}"/>
            </c:ext>
          </c:extLst>
        </c:ser>
        <c:ser>
          <c:idx val="3"/>
          <c:order val="1"/>
          <c:tx>
            <c:strRef>
              <c:f>Sheet1!$C$1</c:f>
              <c:strCache>
                <c:ptCount val="1"/>
                <c:pt idx="0">
                  <c:v>Noguldījumi</c:v>
                </c:pt>
              </c:strCache>
            </c:strRef>
          </c:tx>
          <c:spPr>
            <a:ln>
              <a:solidFill>
                <a:srgbClr val="C00000"/>
              </a:solidFill>
              <a:prstDash val="sysDash"/>
            </a:ln>
          </c:spPr>
          <c:marker>
            <c:symbol val="none"/>
          </c:marker>
          <c:dLbls>
            <c:dLbl>
              <c:idx val="95"/>
              <c:layout>
                <c:manualLayout>
                  <c:x val="-5.2917934492180546E-3"/>
                  <c:y val="-2.1602103349905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8A-4230-A126-A7930D8CDE9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Sheet1!$A$2:$A$97</c:f>
              <c:numCache>
                <c:formatCode>mmm\ yyyy</c:formatCode>
                <c:ptCount val="96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  <c:pt idx="56">
                  <c:v>43709</c:v>
                </c:pt>
                <c:pt idx="57">
                  <c:v>43739</c:v>
                </c:pt>
                <c:pt idx="58">
                  <c:v>43770</c:v>
                </c:pt>
                <c:pt idx="59">
                  <c:v>43800</c:v>
                </c:pt>
                <c:pt idx="60">
                  <c:v>43831</c:v>
                </c:pt>
                <c:pt idx="61">
                  <c:v>43862</c:v>
                </c:pt>
                <c:pt idx="62">
                  <c:v>43891</c:v>
                </c:pt>
                <c:pt idx="63">
                  <c:v>43922</c:v>
                </c:pt>
                <c:pt idx="64">
                  <c:v>43952</c:v>
                </c:pt>
                <c:pt idx="65">
                  <c:v>43983</c:v>
                </c:pt>
                <c:pt idx="66">
                  <c:v>44013</c:v>
                </c:pt>
                <c:pt idx="67">
                  <c:v>44044</c:v>
                </c:pt>
                <c:pt idx="68">
                  <c:v>44075</c:v>
                </c:pt>
                <c:pt idx="69">
                  <c:v>44105</c:v>
                </c:pt>
                <c:pt idx="70">
                  <c:v>44136</c:v>
                </c:pt>
                <c:pt idx="71">
                  <c:v>44166</c:v>
                </c:pt>
                <c:pt idx="72">
                  <c:v>44197</c:v>
                </c:pt>
                <c:pt idx="73">
                  <c:v>44228</c:v>
                </c:pt>
                <c:pt idx="74">
                  <c:v>44256</c:v>
                </c:pt>
                <c:pt idx="75">
                  <c:v>44287</c:v>
                </c:pt>
                <c:pt idx="76">
                  <c:v>44317</c:v>
                </c:pt>
                <c:pt idx="77">
                  <c:v>44348</c:v>
                </c:pt>
                <c:pt idx="78">
                  <c:v>44378</c:v>
                </c:pt>
                <c:pt idx="79">
                  <c:v>44409</c:v>
                </c:pt>
                <c:pt idx="80">
                  <c:v>44440</c:v>
                </c:pt>
                <c:pt idx="81">
                  <c:v>44470</c:v>
                </c:pt>
                <c:pt idx="82">
                  <c:v>44501</c:v>
                </c:pt>
                <c:pt idx="83">
                  <c:v>44531</c:v>
                </c:pt>
                <c:pt idx="84">
                  <c:v>44562</c:v>
                </c:pt>
                <c:pt idx="85">
                  <c:v>44593</c:v>
                </c:pt>
                <c:pt idx="86">
                  <c:v>44621</c:v>
                </c:pt>
                <c:pt idx="87">
                  <c:v>44652</c:v>
                </c:pt>
                <c:pt idx="88">
                  <c:v>44682</c:v>
                </c:pt>
                <c:pt idx="89">
                  <c:v>44713</c:v>
                </c:pt>
                <c:pt idx="90">
                  <c:v>44743</c:v>
                </c:pt>
                <c:pt idx="91">
                  <c:v>44774</c:v>
                </c:pt>
                <c:pt idx="92">
                  <c:v>44805</c:v>
                </c:pt>
                <c:pt idx="93">
                  <c:v>44835</c:v>
                </c:pt>
                <c:pt idx="94">
                  <c:v>44866</c:v>
                </c:pt>
                <c:pt idx="95">
                  <c:v>44896</c:v>
                </c:pt>
              </c:numCache>
            </c:numRef>
          </c:cat>
          <c:val>
            <c:numRef>
              <c:f>Sheet1!$C$2:$C$97</c:f>
              <c:numCache>
                <c:formatCode>#,##0</c:formatCode>
                <c:ptCount val="96"/>
                <c:pt idx="0">
                  <c:v>100</c:v>
                </c:pt>
                <c:pt idx="1">
                  <c:v>101.79</c:v>
                </c:pt>
                <c:pt idx="2">
                  <c:v>102.45</c:v>
                </c:pt>
                <c:pt idx="3">
                  <c:v>103.45</c:v>
                </c:pt>
                <c:pt idx="4">
                  <c:v>102.94</c:v>
                </c:pt>
                <c:pt idx="5">
                  <c:v>103.21</c:v>
                </c:pt>
                <c:pt idx="6">
                  <c:v>103.73</c:v>
                </c:pt>
                <c:pt idx="7">
                  <c:v>103.05</c:v>
                </c:pt>
                <c:pt idx="8">
                  <c:v>104.76</c:v>
                </c:pt>
                <c:pt idx="9">
                  <c:v>104.54</c:v>
                </c:pt>
                <c:pt idx="10">
                  <c:v>105.15</c:v>
                </c:pt>
                <c:pt idx="11">
                  <c:v>107.41</c:v>
                </c:pt>
                <c:pt idx="12">
                  <c:v>105.56</c:v>
                </c:pt>
                <c:pt idx="13">
                  <c:v>107.53</c:v>
                </c:pt>
                <c:pt idx="14">
                  <c:v>106.63</c:v>
                </c:pt>
                <c:pt idx="15">
                  <c:v>108.62</c:v>
                </c:pt>
                <c:pt idx="16">
                  <c:v>107.67</c:v>
                </c:pt>
                <c:pt idx="17">
                  <c:v>110.3</c:v>
                </c:pt>
                <c:pt idx="18">
                  <c:v>108.93</c:v>
                </c:pt>
                <c:pt idx="19">
                  <c:v>108.45</c:v>
                </c:pt>
                <c:pt idx="20">
                  <c:v>108.79</c:v>
                </c:pt>
                <c:pt idx="21">
                  <c:v>110.24</c:v>
                </c:pt>
                <c:pt idx="22">
                  <c:v>112.37</c:v>
                </c:pt>
                <c:pt idx="23">
                  <c:v>114.96</c:v>
                </c:pt>
                <c:pt idx="24">
                  <c:v>112.93</c:v>
                </c:pt>
                <c:pt idx="25">
                  <c:v>114.28</c:v>
                </c:pt>
                <c:pt idx="26">
                  <c:v>115.27</c:v>
                </c:pt>
                <c:pt idx="27">
                  <c:v>116.04</c:v>
                </c:pt>
                <c:pt idx="28">
                  <c:v>114.88</c:v>
                </c:pt>
                <c:pt idx="29">
                  <c:v>114.02</c:v>
                </c:pt>
                <c:pt idx="30">
                  <c:v>113.18</c:v>
                </c:pt>
                <c:pt idx="31">
                  <c:v>114.56</c:v>
                </c:pt>
                <c:pt idx="32">
                  <c:v>112.45</c:v>
                </c:pt>
                <c:pt idx="33">
                  <c:v>115.61</c:v>
                </c:pt>
                <c:pt idx="34">
                  <c:v>116.81</c:v>
                </c:pt>
                <c:pt idx="35">
                  <c:v>120.05</c:v>
                </c:pt>
                <c:pt idx="36">
                  <c:v>120.12</c:v>
                </c:pt>
                <c:pt idx="37">
                  <c:v>118.7</c:v>
                </c:pt>
                <c:pt idx="38">
                  <c:v>118.06</c:v>
                </c:pt>
                <c:pt idx="39">
                  <c:v>120.31</c:v>
                </c:pt>
                <c:pt idx="40">
                  <c:v>117.52</c:v>
                </c:pt>
                <c:pt idx="41">
                  <c:v>119.29</c:v>
                </c:pt>
                <c:pt idx="42">
                  <c:v>118.46</c:v>
                </c:pt>
                <c:pt idx="43">
                  <c:v>118.57</c:v>
                </c:pt>
                <c:pt idx="44">
                  <c:v>118.37</c:v>
                </c:pt>
                <c:pt idx="45">
                  <c:v>119.96</c:v>
                </c:pt>
                <c:pt idx="46">
                  <c:v>120.79</c:v>
                </c:pt>
                <c:pt idx="47">
                  <c:v>128.74</c:v>
                </c:pt>
                <c:pt idx="48">
                  <c:v>127.52</c:v>
                </c:pt>
                <c:pt idx="49">
                  <c:v>127.98</c:v>
                </c:pt>
                <c:pt idx="50">
                  <c:v>129.38</c:v>
                </c:pt>
                <c:pt idx="51">
                  <c:v>129.35</c:v>
                </c:pt>
                <c:pt idx="52">
                  <c:v>127.87</c:v>
                </c:pt>
                <c:pt idx="53">
                  <c:v>129.77000000000001</c:v>
                </c:pt>
                <c:pt idx="54">
                  <c:v>132.06</c:v>
                </c:pt>
                <c:pt idx="55">
                  <c:v>134.38999999999999</c:v>
                </c:pt>
                <c:pt idx="56">
                  <c:v>130.68</c:v>
                </c:pt>
                <c:pt idx="57">
                  <c:v>133.80000000000001</c:v>
                </c:pt>
                <c:pt idx="58">
                  <c:v>133.87</c:v>
                </c:pt>
                <c:pt idx="59">
                  <c:v>138.69</c:v>
                </c:pt>
                <c:pt idx="60">
                  <c:v>138.03</c:v>
                </c:pt>
                <c:pt idx="61">
                  <c:v>139.16999999999999</c:v>
                </c:pt>
                <c:pt idx="62">
                  <c:v>141.13999999999999</c:v>
                </c:pt>
                <c:pt idx="63">
                  <c:v>142.82</c:v>
                </c:pt>
                <c:pt idx="64">
                  <c:v>141.85</c:v>
                </c:pt>
                <c:pt idx="65">
                  <c:v>141.41</c:v>
                </c:pt>
                <c:pt idx="66">
                  <c:v>142.86000000000001</c:v>
                </c:pt>
                <c:pt idx="67">
                  <c:v>143.88</c:v>
                </c:pt>
                <c:pt idx="68">
                  <c:v>145.61000000000001</c:v>
                </c:pt>
                <c:pt idx="69">
                  <c:v>147.66999999999999</c:v>
                </c:pt>
                <c:pt idx="70">
                  <c:v>149.59</c:v>
                </c:pt>
                <c:pt idx="71">
                  <c:v>155.05000000000001</c:v>
                </c:pt>
                <c:pt idx="72">
                  <c:v>154.19</c:v>
                </c:pt>
                <c:pt idx="73">
                  <c:v>154.93</c:v>
                </c:pt>
                <c:pt idx="74">
                  <c:v>160.15</c:v>
                </c:pt>
                <c:pt idx="75">
                  <c:v>159.86000000000001</c:v>
                </c:pt>
                <c:pt idx="76">
                  <c:v>160.80000000000001</c:v>
                </c:pt>
                <c:pt idx="77">
                  <c:v>163.63</c:v>
                </c:pt>
                <c:pt idx="78">
                  <c:v>163.24</c:v>
                </c:pt>
                <c:pt idx="79">
                  <c:v>163.33000000000001</c:v>
                </c:pt>
                <c:pt idx="80">
                  <c:v>163.19</c:v>
                </c:pt>
                <c:pt idx="81">
                  <c:v>163.52000000000001</c:v>
                </c:pt>
                <c:pt idx="82">
                  <c:v>165.51</c:v>
                </c:pt>
                <c:pt idx="83">
                  <c:v>170.13</c:v>
                </c:pt>
                <c:pt idx="84">
                  <c:v>168.96</c:v>
                </c:pt>
                <c:pt idx="85">
                  <c:v>169.89</c:v>
                </c:pt>
                <c:pt idx="86">
                  <c:v>171.6</c:v>
                </c:pt>
                <c:pt idx="87">
                  <c:v>172.18</c:v>
                </c:pt>
                <c:pt idx="88">
                  <c:v>173.14</c:v>
                </c:pt>
                <c:pt idx="89">
                  <c:v>174.14</c:v>
                </c:pt>
                <c:pt idx="90">
                  <c:v>173.81</c:v>
                </c:pt>
                <c:pt idx="91">
                  <c:v>174.64</c:v>
                </c:pt>
                <c:pt idx="92">
                  <c:v>176.02</c:v>
                </c:pt>
                <c:pt idx="93">
                  <c:v>178.14</c:v>
                </c:pt>
                <c:pt idx="94">
                  <c:v>177.58</c:v>
                </c:pt>
                <c:pt idx="95">
                  <c:v>183.59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28A-4230-A126-A7930D8CDE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21536"/>
        <c:axId val="31924016"/>
      </c:lineChart>
      <c:dateAx>
        <c:axId val="31921536"/>
        <c:scaling>
          <c:orientation val="minMax"/>
        </c:scaling>
        <c:delete val="0"/>
        <c:axPos val="b"/>
        <c:majorGridlines>
          <c:spPr>
            <a:ln w="3175">
              <a:noFill/>
              <a:prstDash val="sysDot"/>
            </a:ln>
          </c:spPr>
        </c:majorGridlines>
        <c:numFmt formatCode="mm\/yyyy" sourceLinked="0"/>
        <c:majorTickMark val="out"/>
        <c:minorTickMark val="none"/>
        <c:tickLblPos val="nextTo"/>
        <c:spPr>
          <a:ln w="3211">
            <a:solidFill>
              <a:schemeClr val="bg1">
                <a:lumMod val="50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800" b="0">
                <a:latin typeface="Verdana" panose="020B0604030504040204" pitchFamily="34" charset="0"/>
                <a:ea typeface="Verdana" panose="020B0604030504040204" pitchFamily="34" charset="0"/>
              </a:defRPr>
            </a:pPr>
            <a:endParaRPr lang="lv-LV"/>
          </a:p>
        </c:txPr>
        <c:crossAx val="31924016"/>
        <c:crossesAt val="0"/>
        <c:auto val="1"/>
        <c:lblOffset val="100"/>
        <c:baseTimeUnit val="months"/>
        <c:majorUnit val="1"/>
        <c:majorTimeUnit val="years"/>
      </c:dateAx>
      <c:valAx>
        <c:axId val="31924016"/>
        <c:scaling>
          <c:orientation val="minMax"/>
          <c:min val="60"/>
        </c:scaling>
        <c:delete val="0"/>
        <c:axPos val="l"/>
        <c:majorGridlines>
          <c:spPr>
            <a:ln w="3175">
              <a:noFill/>
              <a:prstDash val="sysDot"/>
            </a:ln>
          </c:spPr>
        </c:majorGridlines>
        <c:numFmt formatCode="General" sourceLinked="0"/>
        <c:majorTickMark val="out"/>
        <c:minorTickMark val="none"/>
        <c:tickLblPos val="nextTo"/>
        <c:spPr>
          <a:ln w="3175">
            <a:solidFill>
              <a:schemeClr val="bg1">
                <a:lumMod val="50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800" b="0">
                <a:latin typeface="Verdana" panose="020B0604030504040204" pitchFamily="34" charset="0"/>
                <a:ea typeface="Verdana" panose="020B0604030504040204" pitchFamily="34" charset="0"/>
              </a:defRPr>
            </a:pPr>
            <a:endParaRPr lang="lv-LV"/>
          </a:p>
        </c:txPr>
        <c:crossAx val="31921536"/>
        <c:crosses val="autoZero"/>
        <c:crossBetween val="between"/>
      </c:valAx>
      <c:spPr>
        <a:noFill/>
        <a:ln w="3175">
          <a:noFill/>
        </a:ln>
      </c:spPr>
    </c:plotArea>
    <c:legend>
      <c:legendPos val="b"/>
      <c:layout>
        <c:manualLayout>
          <c:xMode val="edge"/>
          <c:yMode val="edge"/>
          <c:x val="0"/>
          <c:y val="0.91008786637313066"/>
          <c:w val="0.98909214758641084"/>
          <c:h val="8.0654089334052589E-2"/>
        </c:manualLayout>
      </c:layout>
      <c:overlay val="0"/>
      <c:txPr>
        <a:bodyPr/>
        <a:lstStyle/>
        <a:p>
          <a:pPr>
            <a:defRPr sz="1000" b="1">
              <a:latin typeface="Verdana" panose="020B0604030504040204" pitchFamily="34" charset="0"/>
              <a:ea typeface="Verdana" panose="020B0604030504040204" pitchFamily="34" charset="0"/>
            </a:defRPr>
          </a:pPr>
          <a:endParaRPr lang="lv-LV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lv-LV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360225697297291E-2"/>
          <c:y val="3.7746311712178855E-2"/>
          <c:w val="0.93155791929517584"/>
          <c:h val="0.70168765187405058"/>
        </c:manualLayout>
      </c:layout>
      <c:areaChart>
        <c:grouping val="stacked"/>
        <c:varyColors val="0"/>
        <c:ser>
          <c:idx val="2"/>
          <c:order val="2"/>
          <c:tx>
            <c:strRef>
              <c:f>Lapa1!$D$1</c:f>
              <c:strCache>
                <c:ptCount val="1"/>
                <c:pt idx="0">
                  <c:v>Minimālā</c:v>
                </c:pt>
              </c:strCache>
            </c:strRef>
          </c:tx>
          <c:spPr>
            <a:solidFill>
              <a:srgbClr val="FFFFFF"/>
            </a:solidFill>
            <a:ln w="6350">
              <a:solidFill>
                <a:schemeClr val="accent5">
                  <a:lumMod val="40000"/>
                  <a:lumOff val="60000"/>
                </a:schemeClr>
              </a:solidFill>
              <a:prstDash val="sysDash"/>
            </a:ln>
            <a:effectLst/>
          </c:spPr>
          <c:cat>
            <c:numRef>
              <c:f>Lapa1!$A$2:$A$97</c:f>
              <c:numCache>
                <c:formatCode>dd\.mm\.yyyy</c:formatCode>
                <c:ptCount val="95"/>
                <c:pt idx="0">
                  <c:v>42062</c:v>
                </c:pt>
                <c:pt idx="1">
                  <c:v>42094</c:v>
                </c:pt>
                <c:pt idx="2">
                  <c:v>42124</c:v>
                </c:pt>
                <c:pt idx="3">
                  <c:v>42153</c:v>
                </c:pt>
                <c:pt idx="4">
                  <c:v>42185</c:v>
                </c:pt>
                <c:pt idx="5">
                  <c:v>42216</c:v>
                </c:pt>
                <c:pt idx="6">
                  <c:v>42247</c:v>
                </c:pt>
                <c:pt idx="7">
                  <c:v>42277</c:v>
                </c:pt>
                <c:pt idx="8">
                  <c:v>42307</c:v>
                </c:pt>
                <c:pt idx="9">
                  <c:v>42338</c:v>
                </c:pt>
                <c:pt idx="10">
                  <c:v>42369</c:v>
                </c:pt>
                <c:pt idx="11">
                  <c:v>42398</c:v>
                </c:pt>
                <c:pt idx="12">
                  <c:v>42429</c:v>
                </c:pt>
                <c:pt idx="13">
                  <c:v>42460</c:v>
                </c:pt>
                <c:pt idx="14">
                  <c:v>42489</c:v>
                </c:pt>
                <c:pt idx="15">
                  <c:v>42521</c:v>
                </c:pt>
                <c:pt idx="16">
                  <c:v>42551</c:v>
                </c:pt>
                <c:pt idx="17">
                  <c:v>42580</c:v>
                </c:pt>
                <c:pt idx="18">
                  <c:v>42613</c:v>
                </c:pt>
                <c:pt idx="19">
                  <c:v>42643</c:v>
                </c:pt>
                <c:pt idx="20">
                  <c:v>42674</c:v>
                </c:pt>
                <c:pt idx="21">
                  <c:v>42704</c:v>
                </c:pt>
                <c:pt idx="22">
                  <c:v>42734</c:v>
                </c:pt>
                <c:pt idx="23">
                  <c:v>42766</c:v>
                </c:pt>
                <c:pt idx="24">
                  <c:v>42794</c:v>
                </c:pt>
                <c:pt idx="25">
                  <c:v>42825</c:v>
                </c:pt>
                <c:pt idx="26">
                  <c:v>42853</c:v>
                </c:pt>
                <c:pt idx="27">
                  <c:v>42886</c:v>
                </c:pt>
                <c:pt idx="28">
                  <c:v>42916</c:v>
                </c:pt>
                <c:pt idx="29">
                  <c:v>42947</c:v>
                </c:pt>
                <c:pt idx="30">
                  <c:v>42978</c:v>
                </c:pt>
                <c:pt idx="31">
                  <c:v>43007</c:v>
                </c:pt>
                <c:pt idx="32">
                  <c:v>43039</c:v>
                </c:pt>
                <c:pt idx="33">
                  <c:v>43069</c:v>
                </c:pt>
                <c:pt idx="34">
                  <c:v>43098</c:v>
                </c:pt>
                <c:pt idx="35">
                  <c:v>43131</c:v>
                </c:pt>
                <c:pt idx="36">
                  <c:v>43159</c:v>
                </c:pt>
                <c:pt idx="37">
                  <c:v>43189</c:v>
                </c:pt>
                <c:pt idx="38">
                  <c:v>43220</c:v>
                </c:pt>
                <c:pt idx="39">
                  <c:v>43251</c:v>
                </c:pt>
                <c:pt idx="40">
                  <c:v>43280</c:v>
                </c:pt>
                <c:pt idx="41">
                  <c:v>43312</c:v>
                </c:pt>
                <c:pt idx="42">
                  <c:v>43343</c:v>
                </c:pt>
                <c:pt idx="43">
                  <c:v>43371</c:v>
                </c:pt>
                <c:pt idx="44">
                  <c:v>43404</c:v>
                </c:pt>
                <c:pt idx="45">
                  <c:v>43434</c:v>
                </c:pt>
                <c:pt idx="46">
                  <c:v>43465</c:v>
                </c:pt>
                <c:pt idx="47">
                  <c:v>43496</c:v>
                </c:pt>
                <c:pt idx="48">
                  <c:v>43524</c:v>
                </c:pt>
                <c:pt idx="49">
                  <c:v>43553</c:v>
                </c:pt>
                <c:pt idx="50">
                  <c:v>43585</c:v>
                </c:pt>
                <c:pt idx="51">
                  <c:v>43616</c:v>
                </c:pt>
                <c:pt idx="52">
                  <c:v>43644</c:v>
                </c:pt>
                <c:pt idx="53">
                  <c:v>43677</c:v>
                </c:pt>
                <c:pt idx="54">
                  <c:v>43707</c:v>
                </c:pt>
                <c:pt idx="55">
                  <c:v>43738</c:v>
                </c:pt>
                <c:pt idx="56">
                  <c:v>43769</c:v>
                </c:pt>
                <c:pt idx="57">
                  <c:v>43798</c:v>
                </c:pt>
                <c:pt idx="58">
                  <c:v>43830</c:v>
                </c:pt>
                <c:pt idx="59">
                  <c:v>43861</c:v>
                </c:pt>
                <c:pt idx="60">
                  <c:v>43889</c:v>
                </c:pt>
                <c:pt idx="61">
                  <c:v>43921</c:v>
                </c:pt>
                <c:pt idx="62">
                  <c:v>43951</c:v>
                </c:pt>
                <c:pt idx="63">
                  <c:v>43980</c:v>
                </c:pt>
                <c:pt idx="64">
                  <c:v>44012</c:v>
                </c:pt>
                <c:pt idx="65">
                  <c:v>44043</c:v>
                </c:pt>
                <c:pt idx="66">
                  <c:v>44074</c:v>
                </c:pt>
                <c:pt idx="67">
                  <c:v>44104</c:v>
                </c:pt>
                <c:pt idx="68">
                  <c:v>44134</c:v>
                </c:pt>
                <c:pt idx="69">
                  <c:v>44165</c:v>
                </c:pt>
                <c:pt idx="70">
                  <c:v>44196</c:v>
                </c:pt>
                <c:pt idx="71">
                  <c:v>44225</c:v>
                </c:pt>
                <c:pt idx="72">
                  <c:v>44253</c:v>
                </c:pt>
                <c:pt idx="73">
                  <c:v>44286</c:v>
                </c:pt>
                <c:pt idx="74">
                  <c:v>44316</c:v>
                </c:pt>
                <c:pt idx="75">
                  <c:v>44347</c:v>
                </c:pt>
                <c:pt idx="76">
                  <c:v>44377</c:v>
                </c:pt>
                <c:pt idx="77">
                  <c:v>44407</c:v>
                </c:pt>
                <c:pt idx="78">
                  <c:v>44439</c:v>
                </c:pt>
                <c:pt idx="79">
                  <c:v>44469</c:v>
                </c:pt>
                <c:pt idx="80">
                  <c:v>44498</c:v>
                </c:pt>
                <c:pt idx="81">
                  <c:v>44530</c:v>
                </c:pt>
                <c:pt idx="82">
                  <c:v>44561</c:v>
                </c:pt>
                <c:pt idx="83">
                  <c:v>44592</c:v>
                </c:pt>
                <c:pt idx="84">
                  <c:v>44620</c:v>
                </c:pt>
                <c:pt idx="85">
                  <c:v>44651</c:v>
                </c:pt>
                <c:pt idx="86">
                  <c:v>44680</c:v>
                </c:pt>
                <c:pt idx="87">
                  <c:v>44712</c:v>
                </c:pt>
                <c:pt idx="88">
                  <c:v>44742</c:v>
                </c:pt>
                <c:pt idx="89">
                  <c:v>44771</c:v>
                </c:pt>
                <c:pt idx="90">
                  <c:v>44804</c:v>
                </c:pt>
                <c:pt idx="91">
                  <c:v>44834</c:v>
                </c:pt>
                <c:pt idx="92">
                  <c:v>44865</c:v>
                </c:pt>
                <c:pt idx="93">
                  <c:v>44895</c:v>
                </c:pt>
                <c:pt idx="94">
                  <c:v>44925</c:v>
                </c:pt>
              </c:numCache>
            </c:numRef>
          </c:cat>
          <c:val>
            <c:numRef>
              <c:f>Lapa1!$D$2:$D$97</c:f>
              <c:numCache>
                <c:formatCode>General</c:formatCode>
                <c:ptCount val="95"/>
                <c:pt idx="0">
                  <c:v>3.73E-2</c:v>
                </c:pt>
                <c:pt idx="1">
                  <c:v>3.7699999999999997E-2</c:v>
                </c:pt>
                <c:pt idx="2">
                  <c:v>4.0800000000000003E-2</c:v>
                </c:pt>
                <c:pt idx="3">
                  <c:v>4.2099999999999999E-2</c:v>
                </c:pt>
                <c:pt idx="4">
                  <c:v>4.5900000000000003E-2</c:v>
                </c:pt>
                <c:pt idx="5">
                  <c:v>4.1500000000000002E-2</c:v>
                </c:pt>
                <c:pt idx="6">
                  <c:v>4.1300000000000003E-2</c:v>
                </c:pt>
                <c:pt idx="7">
                  <c:v>4.1500000000000002E-2</c:v>
                </c:pt>
                <c:pt idx="8">
                  <c:v>4.2099999999999999E-2</c:v>
                </c:pt>
                <c:pt idx="9">
                  <c:v>4.2999999999999997E-2</c:v>
                </c:pt>
                <c:pt idx="10">
                  <c:v>3.95E-2</c:v>
                </c:pt>
                <c:pt idx="11">
                  <c:v>3.6200000000000003E-2</c:v>
                </c:pt>
                <c:pt idx="12">
                  <c:v>3.1800000000000002E-2</c:v>
                </c:pt>
                <c:pt idx="13">
                  <c:v>3.1399999999999997E-2</c:v>
                </c:pt>
                <c:pt idx="14">
                  <c:v>3.09E-2</c:v>
                </c:pt>
                <c:pt idx="15">
                  <c:v>2.86E-2</c:v>
                </c:pt>
                <c:pt idx="16">
                  <c:v>2.9100000000000001E-2</c:v>
                </c:pt>
                <c:pt idx="17">
                  <c:v>2.87E-2</c:v>
                </c:pt>
                <c:pt idx="18">
                  <c:v>2.8899999999999999E-2</c:v>
                </c:pt>
                <c:pt idx="19">
                  <c:v>2.86E-2</c:v>
                </c:pt>
                <c:pt idx="20">
                  <c:v>2.4899999999999999E-2</c:v>
                </c:pt>
                <c:pt idx="21">
                  <c:v>2.5399999999999999E-2</c:v>
                </c:pt>
                <c:pt idx="22">
                  <c:v>2.5700000000000001E-2</c:v>
                </c:pt>
                <c:pt idx="23">
                  <c:v>1.9099999999999999E-2</c:v>
                </c:pt>
                <c:pt idx="24">
                  <c:v>1.5699999999999999E-2</c:v>
                </c:pt>
                <c:pt idx="25">
                  <c:v>1.6199999999999999E-2</c:v>
                </c:pt>
                <c:pt idx="26">
                  <c:v>1.6500000000000001E-2</c:v>
                </c:pt>
                <c:pt idx="27">
                  <c:v>1.7899999999999999E-2</c:v>
                </c:pt>
                <c:pt idx="28">
                  <c:v>1.7500000000000002E-2</c:v>
                </c:pt>
                <c:pt idx="29">
                  <c:v>1.3599999999999999E-2</c:v>
                </c:pt>
                <c:pt idx="30">
                  <c:v>1.37E-2</c:v>
                </c:pt>
                <c:pt idx="31">
                  <c:v>1.4200000000000001E-2</c:v>
                </c:pt>
                <c:pt idx="32">
                  <c:v>1.38E-2</c:v>
                </c:pt>
                <c:pt idx="33">
                  <c:v>1.35E-2</c:v>
                </c:pt>
                <c:pt idx="34">
                  <c:v>1.38E-2</c:v>
                </c:pt>
                <c:pt idx="35">
                  <c:v>1.26E-2</c:v>
                </c:pt>
                <c:pt idx="36">
                  <c:v>1.11E-2</c:v>
                </c:pt>
                <c:pt idx="37">
                  <c:v>1.0999999999999999E-2</c:v>
                </c:pt>
                <c:pt idx="38">
                  <c:v>1.0699999999999999E-2</c:v>
                </c:pt>
                <c:pt idx="39">
                  <c:v>1.09E-2</c:v>
                </c:pt>
                <c:pt idx="40">
                  <c:v>1.09E-2</c:v>
                </c:pt>
                <c:pt idx="41">
                  <c:v>1.1299999999999999E-2</c:v>
                </c:pt>
                <c:pt idx="42">
                  <c:v>1.17E-2</c:v>
                </c:pt>
                <c:pt idx="43">
                  <c:v>1.23E-2</c:v>
                </c:pt>
                <c:pt idx="44">
                  <c:v>1.2800000000000001E-2</c:v>
                </c:pt>
                <c:pt idx="45">
                  <c:v>1.03E-2</c:v>
                </c:pt>
                <c:pt idx="46">
                  <c:v>9.7000000000000003E-3</c:v>
                </c:pt>
                <c:pt idx="47">
                  <c:v>0.01</c:v>
                </c:pt>
                <c:pt idx="48">
                  <c:v>0.01</c:v>
                </c:pt>
                <c:pt idx="49">
                  <c:v>0.01</c:v>
                </c:pt>
                <c:pt idx="50">
                  <c:v>1.01E-2</c:v>
                </c:pt>
                <c:pt idx="51">
                  <c:v>1.0500000000000001E-2</c:v>
                </c:pt>
                <c:pt idx="52">
                  <c:v>1.0500000000000001E-2</c:v>
                </c:pt>
                <c:pt idx="53">
                  <c:v>1.06E-2</c:v>
                </c:pt>
                <c:pt idx="54">
                  <c:v>1.06E-2</c:v>
                </c:pt>
                <c:pt idx="55">
                  <c:v>1.06E-2</c:v>
                </c:pt>
                <c:pt idx="56">
                  <c:v>1.06E-2</c:v>
                </c:pt>
                <c:pt idx="57">
                  <c:v>1.01E-2</c:v>
                </c:pt>
                <c:pt idx="58">
                  <c:v>7.6E-3</c:v>
                </c:pt>
                <c:pt idx="59">
                  <c:v>7.4999999999999997E-3</c:v>
                </c:pt>
                <c:pt idx="60">
                  <c:v>7.4000000000000003E-3</c:v>
                </c:pt>
                <c:pt idx="61">
                  <c:v>6.8999999999999999E-3</c:v>
                </c:pt>
                <c:pt idx="62">
                  <c:v>6.7000000000000002E-3</c:v>
                </c:pt>
                <c:pt idx="63">
                  <c:v>6.7999999999999996E-3</c:v>
                </c:pt>
                <c:pt idx="64">
                  <c:v>6.8999999999999999E-3</c:v>
                </c:pt>
                <c:pt idx="65">
                  <c:v>7.0000000000000001E-3</c:v>
                </c:pt>
                <c:pt idx="66">
                  <c:v>7.0000000000000001E-3</c:v>
                </c:pt>
                <c:pt idx="67">
                  <c:v>6.8999999999999999E-3</c:v>
                </c:pt>
                <c:pt idx="68">
                  <c:v>6.8999999999999999E-3</c:v>
                </c:pt>
                <c:pt idx="69">
                  <c:v>6.8999999999999999E-3</c:v>
                </c:pt>
                <c:pt idx="70">
                  <c:v>6.7999999999999996E-3</c:v>
                </c:pt>
                <c:pt idx="71">
                  <c:v>6.7999999999999996E-3</c:v>
                </c:pt>
                <c:pt idx="72">
                  <c:v>6.7999999999999996E-3</c:v>
                </c:pt>
                <c:pt idx="73">
                  <c:v>6.7999999999999996E-3</c:v>
                </c:pt>
                <c:pt idx="74">
                  <c:v>6.7999999999999996E-3</c:v>
                </c:pt>
                <c:pt idx="75">
                  <c:v>6.7000000000000002E-3</c:v>
                </c:pt>
                <c:pt idx="76">
                  <c:v>6.7000000000000002E-3</c:v>
                </c:pt>
                <c:pt idx="77">
                  <c:v>6.7000000000000002E-3</c:v>
                </c:pt>
                <c:pt idx="78">
                  <c:v>6.7999999999999996E-3</c:v>
                </c:pt>
                <c:pt idx="79">
                  <c:v>6.7999999999999996E-3</c:v>
                </c:pt>
                <c:pt idx="80">
                  <c:v>6.7999999999999996E-3</c:v>
                </c:pt>
                <c:pt idx="81">
                  <c:v>6.8999999999999999E-3</c:v>
                </c:pt>
                <c:pt idx="82">
                  <c:v>6.8999999999999999E-3</c:v>
                </c:pt>
                <c:pt idx="83">
                  <c:v>7.0000000000000001E-3</c:v>
                </c:pt>
                <c:pt idx="84">
                  <c:v>7.1000000000000004E-3</c:v>
                </c:pt>
                <c:pt idx="85">
                  <c:v>7.1000000000000004E-3</c:v>
                </c:pt>
                <c:pt idx="86">
                  <c:v>7.1000000000000004E-3</c:v>
                </c:pt>
                <c:pt idx="87">
                  <c:v>7.0000000000000001E-3</c:v>
                </c:pt>
                <c:pt idx="88">
                  <c:v>7.0000000000000001E-3</c:v>
                </c:pt>
                <c:pt idx="89">
                  <c:v>7.0000000000000001E-3</c:v>
                </c:pt>
                <c:pt idx="90">
                  <c:v>7.1000000000000004E-3</c:v>
                </c:pt>
                <c:pt idx="91">
                  <c:v>7.1999999999999998E-3</c:v>
                </c:pt>
                <c:pt idx="92">
                  <c:v>7.4999999999999997E-3</c:v>
                </c:pt>
                <c:pt idx="93">
                  <c:v>7.7000000000000002E-3</c:v>
                </c:pt>
                <c:pt idx="94">
                  <c:v>7.3000000000000001E-3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32-4E26-A978-6622E82816BD}"/>
            </c:ext>
          </c:extLst>
        </c:ser>
        <c:ser>
          <c:idx val="3"/>
          <c:order val="3"/>
          <c:tx>
            <c:strRef>
              <c:f>Lapa1!$E$1</c:f>
              <c:strCache>
                <c:ptCount val="1"/>
                <c:pt idx="0">
                  <c:v>Maksimālā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  <a:prstDash val="dash"/>
            </a:ln>
            <a:effectLst/>
          </c:spPr>
          <c:cat>
            <c:numRef>
              <c:f>Lapa1!$A$2:$A$97</c:f>
              <c:numCache>
                <c:formatCode>dd\.mm\.yyyy</c:formatCode>
                <c:ptCount val="95"/>
                <c:pt idx="0">
                  <c:v>42062</c:v>
                </c:pt>
                <c:pt idx="1">
                  <c:v>42094</c:v>
                </c:pt>
                <c:pt idx="2">
                  <c:v>42124</c:v>
                </c:pt>
                <c:pt idx="3">
                  <c:v>42153</c:v>
                </c:pt>
                <c:pt idx="4">
                  <c:v>42185</c:v>
                </c:pt>
                <c:pt idx="5">
                  <c:v>42216</c:v>
                </c:pt>
                <c:pt idx="6">
                  <c:v>42247</c:v>
                </c:pt>
                <c:pt idx="7">
                  <c:v>42277</c:v>
                </c:pt>
                <c:pt idx="8">
                  <c:v>42307</c:v>
                </c:pt>
                <c:pt idx="9">
                  <c:v>42338</c:v>
                </c:pt>
                <c:pt idx="10">
                  <c:v>42369</c:v>
                </c:pt>
                <c:pt idx="11">
                  <c:v>42398</c:v>
                </c:pt>
                <c:pt idx="12">
                  <c:v>42429</c:v>
                </c:pt>
                <c:pt idx="13">
                  <c:v>42460</c:v>
                </c:pt>
                <c:pt idx="14">
                  <c:v>42489</c:v>
                </c:pt>
                <c:pt idx="15">
                  <c:v>42521</c:v>
                </c:pt>
                <c:pt idx="16">
                  <c:v>42551</c:v>
                </c:pt>
                <c:pt idx="17">
                  <c:v>42580</c:v>
                </c:pt>
                <c:pt idx="18">
                  <c:v>42613</c:v>
                </c:pt>
                <c:pt idx="19">
                  <c:v>42643</c:v>
                </c:pt>
                <c:pt idx="20">
                  <c:v>42674</c:v>
                </c:pt>
                <c:pt idx="21">
                  <c:v>42704</c:v>
                </c:pt>
                <c:pt idx="22">
                  <c:v>42734</c:v>
                </c:pt>
                <c:pt idx="23">
                  <c:v>42766</c:v>
                </c:pt>
                <c:pt idx="24">
                  <c:v>42794</c:v>
                </c:pt>
                <c:pt idx="25">
                  <c:v>42825</c:v>
                </c:pt>
                <c:pt idx="26">
                  <c:v>42853</c:v>
                </c:pt>
                <c:pt idx="27">
                  <c:v>42886</c:v>
                </c:pt>
                <c:pt idx="28">
                  <c:v>42916</c:v>
                </c:pt>
                <c:pt idx="29">
                  <c:v>42947</c:v>
                </c:pt>
                <c:pt idx="30">
                  <c:v>42978</c:v>
                </c:pt>
                <c:pt idx="31">
                  <c:v>43007</c:v>
                </c:pt>
                <c:pt idx="32">
                  <c:v>43039</c:v>
                </c:pt>
                <c:pt idx="33">
                  <c:v>43069</c:v>
                </c:pt>
                <c:pt idx="34">
                  <c:v>43098</c:v>
                </c:pt>
                <c:pt idx="35">
                  <c:v>43131</c:v>
                </c:pt>
                <c:pt idx="36">
                  <c:v>43159</c:v>
                </c:pt>
                <c:pt idx="37">
                  <c:v>43189</c:v>
                </c:pt>
                <c:pt idx="38">
                  <c:v>43220</c:v>
                </c:pt>
                <c:pt idx="39">
                  <c:v>43251</c:v>
                </c:pt>
                <c:pt idx="40">
                  <c:v>43280</c:v>
                </c:pt>
                <c:pt idx="41">
                  <c:v>43312</c:v>
                </c:pt>
                <c:pt idx="42">
                  <c:v>43343</c:v>
                </c:pt>
                <c:pt idx="43">
                  <c:v>43371</c:v>
                </c:pt>
                <c:pt idx="44">
                  <c:v>43404</c:v>
                </c:pt>
                <c:pt idx="45">
                  <c:v>43434</c:v>
                </c:pt>
                <c:pt idx="46">
                  <c:v>43465</c:v>
                </c:pt>
                <c:pt idx="47">
                  <c:v>43496</c:v>
                </c:pt>
                <c:pt idx="48">
                  <c:v>43524</c:v>
                </c:pt>
                <c:pt idx="49">
                  <c:v>43553</c:v>
                </c:pt>
                <c:pt idx="50">
                  <c:v>43585</c:v>
                </c:pt>
                <c:pt idx="51">
                  <c:v>43616</c:v>
                </c:pt>
                <c:pt idx="52">
                  <c:v>43644</c:v>
                </c:pt>
                <c:pt idx="53">
                  <c:v>43677</c:v>
                </c:pt>
                <c:pt idx="54">
                  <c:v>43707</c:v>
                </c:pt>
                <c:pt idx="55">
                  <c:v>43738</c:v>
                </c:pt>
                <c:pt idx="56">
                  <c:v>43769</c:v>
                </c:pt>
                <c:pt idx="57">
                  <c:v>43798</c:v>
                </c:pt>
                <c:pt idx="58">
                  <c:v>43830</c:v>
                </c:pt>
                <c:pt idx="59">
                  <c:v>43861</c:v>
                </c:pt>
                <c:pt idx="60">
                  <c:v>43889</c:v>
                </c:pt>
                <c:pt idx="61">
                  <c:v>43921</c:v>
                </c:pt>
                <c:pt idx="62">
                  <c:v>43951</c:v>
                </c:pt>
                <c:pt idx="63">
                  <c:v>43980</c:v>
                </c:pt>
                <c:pt idx="64">
                  <c:v>44012</c:v>
                </c:pt>
                <c:pt idx="65">
                  <c:v>44043</c:v>
                </c:pt>
                <c:pt idx="66">
                  <c:v>44074</c:v>
                </c:pt>
                <c:pt idx="67">
                  <c:v>44104</c:v>
                </c:pt>
                <c:pt idx="68">
                  <c:v>44134</c:v>
                </c:pt>
                <c:pt idx="69">
                  <c:v>44165</c:v>
                </c:pt>
                <c:pt idx="70">
                  <c:v>44196</c:v>
                </c:pt>
                <c:pt idx="71">
                  <c:v>44225</c:v>
                </c:pt>
                <c:pt idx="72">
                  <c:v>44253</c:v>
                </c:pt>
                <c:pt idx="73">
                  <c:v>44286</c:v>
                </c:pt>
                <c:pt idx="74">
                  <c:v>44316</c:v>
                </c:pt>
                <c:pt idx="75">
                  <c:v>44347</c:v>
                </c:pt>
                <c:pt idx="76">
                  <c:v>44377</c:v>
                </c:pt>
                <c:pt idx="77">
                  <c:v>44407</c:v>
                </c:pt>
                <c:pt idx="78">
                  <c:v>44439</c:v>
                </c:pt>
                <c:pt idx="79">
                  <c:v>44469</c:v>
                </c:pt>
                <c:pt idx="80">
                  <c:v>44498</c:v>
                </c:pt>
                <c:pt idx="81">
                  <c:v>44530</c:v>
                </c:pt>
                <c:pt idx="82">
                  <c:v>44561</c:v>
                </c:pt>
                <c:pt idx="83">
                  <c:v>44592</c:v>
                </c:pt>
                <c:pt idx="84">
                  <c:v>44620</c:v>
                </c:pt>
                <c:pt idx="85">
                  <c:v>44651</c:v>
                </c:pt>
                <c:pt idx="86">
                  <c:v>44680</c:v>
                </c:pt>
                <c:pt idx="87">
                  <c:v>44712</c:v>
                </c:pt>
                <c:pt idx="88">
                  <c:v>44742</c:v>
                </c:pt>
                <c:pt idx="89">
                  <c:v>44771</c:v>
                </c:pt>
                <c:pt idx="90">
                  <c:v>44804</c:v>
                </c:pt>
                <c:pt idx="91">
                  <c:v>44834</c:v>
                </c:pt>
                <c:pt idx="92">
                  <c:v>44865</c:v>
                </c:pt>
                <c:pt idx="93">
                  <c:v>44895</c:v>
                </c:pt>
                <c:pt idx="94">
                  <c:v>44925</c:v>
                </c:pt>
              </c:numCache>
            </c:numRef>
          </c:cat>
          <c:val>
            <c:numRef>
              <c:f>Lapa1!$E$2:$E$97</c:f>
              <c:numCache>
                <c:formatCode>General</c:formatCode>
                <c:ptCount val="95"/>
                <c:pt idx="0">
                  <c:v>2.2382</c:v>
                </c:pt>
                <c:pt idx="1">
                  <c:v>2.0933000000000002</c:v>
                </c:pt>
                <c:pt idx="2">
                  <c:v>1.9294</c:v>
                </c:pt>
                <c:pt idx="3">
                  <c:v>1.8409</c:v>
                </c:pt>
                <c:pt idx="4">
                  <c:v>1.7630999999999999</c:v>
                </c:pt>
                <c:pt idx="5">
                  <c:v>1.6834</c:v>
                </c:pt>
                <c:pt idx="6">
                  <c:v>1.6220000000000001</c:v>
                </c:pt>
                <c:pt idx="7">
                  <c:v>1.5774999999999999</c:v>
                </c:pt>
                <c:pt idx="8">
                  <c:v>1.5183</c:v>
                </c:pt>
                <c:pt idx="9">
                  <c:v>1.4710000000000001</c:v>
                </c:pt>
                <c:pt idx="10">
                  <c:v>1.4176</c:v>
                </c:pt>
                <c:pt idx="11">
                  <c:v>1.3540000000000001</c:v>
                </c:pt>
                <c:pt idx="12">
                  <c:v>1.3325</c:v>
                </c:pt>
                <c:pt idx="13">
                  <c:v>1.3143</c:v>
                </c:pt>
                <c:pt idx="14">
                  <c:v>1.3018000000000001</c:v>
                </c:pt>
                <c:pt idx="15">
                  <c:v>1.2996000000000001</c:v>
                </c:pt>
                <c:pt idx="16">
                  <c:v>1.2743</c:v>
                </c:pt>
                <c:pt idx="17">
                  <c:v>1.27</c:v>
                </c:pt>
                <c:pt idx="18">
                  <c:v>1.2961</c:v>
                </c:pt>
                <c:pt idx="19">
                  <c:v>1.2935000000000001</c:v>
                </c:pt>
                <c:pt idx="20">
                  <c:v>1.288</c:v>
                </c:pt>
                <c:pt idx="21">
                  <c:v>1.2851999999999999</c:v>
                </c:pt>
                <c:pt idx="22">
                  <c:v>1.2693000000000001</c:v>
                </c:pt>
                <c:pt idx="23">
                  <c:v>1.2624</c:v>
                </c:pt>
                <c:pt idx="24">
                  <c:v>1.2401</c:v>
                </c:pt>
                <c:pt idx="25">
                  <c:v>1.2297</c:v>
                </c:pt>
                <c:pt idx="26">
                  <c:v>1.2058</c:v>
                </c:pt>
                <c:pt idx="27">
                  <c:v>1.1976</c:v>
                </c:pt>
                <c:pt idx="28">
                  <c:v>1.1809000000000001</c:v>
                </c:pt>
                <c:pt idx="29">
                  <c:v>1.1577999999999999</c:v>
                </c:pt>
                <c:pt idx="30">
                  <c:v>1.1466000000000001</c:v>
                </c:pt>
                <c:pt idx="31">
                  <c:v>1.1208</c:v>
                </c:pt>
                <c:pt idx="32">
                  <c:v>1.0946</c:v>
                </c:pt>
                <c:pt idx="33">
                  <c:v>1.0757000000000001</c:v>
                </c:pt>
                <c:pt idx="34">
                  <c:v>1.0262</c:v>
                </c:pt>
                <c:pt idx="35">
                  <c:v>0.98709999999999998</c:v>
                </c:pt>
                <c:pt idx="36">
                  <c:v>0.96379999999999999</c:v>
                </c:pt>
                <c:pt idx="37">
                  <c:v>0.92579999999999996</c:v>
                </c:pt>
                <c:pt idx="38">
                  <c:v>0.92659999999999998</c:v>
                </c:pt>
                <c:pt idx="39">
                  <c:v>0.91669999999999996</c:v>
                </c:pt>
                <c:pt idx="40">
                  <c:v>0.91479999999999995</c:v>
                </c:pt>
                <c:pt idx="41">
                  <c:v>0.90139999999999998</c:v>
                </c:pt>
                <c:pt idx="42">
                  <c:v>0.89770000000000005</c:v>
                </c:pt>
                <c:pt idx="43">
                  <c:v>0.9052</c:v>
                </c:pt>
                <c:pt idx="44">
                  <c:v>0.89749999999999996</c:v>
                </c:pt>
                <c:pt idx="45">
                  <c:v>0.90429999999999999</c:v>
                </c:pt>
                <c:pt idx="46">
                  <c:v>0.8931</c:v>
                </c:pt>
                <c:pt idx="47">
                  <c:v>0.89249999999999996</c:v>
                </c:pt>
                <c:pt idx="48">
                  <c:v>0.91579999999999995</c:v>
                </c:pt>
                <c:pt idx="49">
                  <c:v>0.87909999999999999</c:v>
                </c:pt>
                <c:pt idx="50">
                  <c:v>0.88049999999999995</c:v>
                </c:pt>
                <c:pt idx="51">
                  <c:v>0.86509999999999998</c:v>
                </c:pt>
                <c:pt idx="52">
                  <c:v>0.8659</c:v>
                </c:pt>
                <c:pt idx="53">
                  <c:v>0.84599999999999997</c:v>
                </c:pt>
                <c:pt idx="54">
                  <c:v>0.84609999999999996</c:v>
                </c:pt>
                <c:pt idx="55">
                  <c:v>0.85309999999999997</c:v>
                </c:pt>
                <c:pt idx="56">
                  <c:v>0.84019999999999995</c:v>
                </c:pt>
                <c:pt idx="57">
                  <c:v>0.84160000000000001</c:v>
                </c:pt>
                <c:pt idx="58">
                  <c:v>0.83399999999999996</c:v>
                </c:pt>
                <c:pt idx="59">
                  <c:v>0.83030000000000004</c:v>
                </c:pt>
                <c:pt idx="60">
                  <c:v>0.76019999999999999</c:v>
                </c:pt>
                <c:pt idx="61">
                  <c:v>0.73829999999999996</c:v>
                </c:pt>
                <c:pt idx="62">
                  <c:v>0.73319999999999996</c:v>
                </c:pt>
                <c:pt idx="63">
                  <c:v>0.71619999999999995</c:v>
                </c:pt>
                <c:pt idx="64">
                  <c:v>0.71479999999999999</c:v>
                </c:pt>
                <c:pt idx="65">
                  <c:v>0.70020000000000004</c:v>
                </c:pt>
                <c:pt idx="66">
                  <c:v>0.69869999999999999</c:v>
                </c:pt>
                <c:pt idx="67">
                  <c:v>0.70399999999999996</c:v>
                </c:pt>
                <c:pt idx="68">
                  <c:v>0.69310000000000005</c:v>
                </c:pt>
                <c:pt idx="69">
                  <c:v>0.69589999999999996</c:v>
                </c:pt>
                <c:pt idx="70">
                  <c:v>0.68569999999999998</c:v>
                </c:pt>
                <c:pt idx="71">
                  <c:v>0.68340000000000001</c:v>
                </c:pt>
                <c:pt idx="72">
                  <c:v>0.69979999999999998</c:v>
                </c:pt>
                <c:pt idx="73">
                  <c:v>0.67179999999999995</c:v>
                </c:pt>
                <c:pt idx="74">
                  <c:v>0.67159999999999997</c:v>
                </c:pt>
                <c:pt idx="75">
                  <c:v>0.66100000000000003</c:v>
                </c:pt>
                <c:pt idx="76">
                  <c:v>0.66049999999999998</c:v>
                </c:pt>
                <c:pt idx="77">
                  <c:v>0.64410000000000001</c:v>
                </c:pt>
                <c:pt idx="78">
                  <c:v>0.64270000000000005</c:v>
                </c:pt>
                <c:pt idx="79">
                  <c:v>0.64349999999999996</c:v>
                </c:pt>
                <c:pt idx="80">
                  <c:v>0.63519999999999999</c:v>
                </c:pt>
                <c:pt idx="81">
                  <c:v>0.64349999999999996</c:v>
                </c:pt>
                <c:pt idx="82">
                  <c:v>0.63560000000000005</c:v>
                </c:pt>
                <c:pt idx="83">
                  <c:v>0.62609999999999999</c:v>
                </c:pt>
                <c:pt idx="84">
                  <c:v>0.80389999999999995</c:v>
                </c:pt>
                <c:pt idx="85">
                  <c:v>0.77700000000000002</c:v>
                </c:pt>
                <c:pt idx="86">
                  <c:v>0.77749999999999997</c:v>
                </c:pt>
                <c:pt idx="87">
                  <c:v>0.76900000000000002</c:v>
                </c:pt>
                <c:pt idx="88">
                  <c:v>0.76949999999999996</c:v>
                </c:pt>
                <c:pt idx="89">
                  <c:v>0.75519999999999998</c:v>
                </c:pt>
                <c:pt idx="90">
                  <c:v>1.0629999999999999</c:v>
                </c:pt>
                <c:pt idx="91">
                  <c:v>1.0767</c:v>
                </c:pt>
                <c:pt idx="92">
                  <c:v>1.0953999999999999</c:v>
                </c:pt>
                <c:pt idx="93">
                  <c:v>1.1187</c:v>
                </c:pt>
                <c:pt idx="94">
                  <c:v>1.1353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32-4E26-A978-6622E82816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1182352"/>
        <c:axId val="411181520"/>
      </c:areaChart>
      <c:lineChart>
        <c:grouping val="standard"/>
        <c:varyColors val="0"/>
        <c:ser>
          <c:idx val="1"/>
          <c:order val="0"/>
          <c:tx>
            <c:strRef>
              <c:f>Lapa1!$B$1</c:f>
              <c:strCache>
                <c:ptCount val="1"/>
                <c:pt idx="0">
                  <c:v>Eiro zona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Lapa1!$A$2:$A$97</c:f>
              <c:numCache>
                <c:formatCode>dd\.mm\.yyyy</c:formatCode>
                <c:ptCount val="95"/>
                <c:pt idx="0">
                  <c:v>42062</c:v>
                </c:pt>
                <c:pt idx="1">
                  <c:v>42094</c:v>
                </c:pt>
                <c:pt idx="2">
                  <c:v>42124</c:v>
                </c:pt>
                <c:pt idx="3">
                  <c:v>42153</c:v>
                </c:pt>
                <c:pt idx="4">
                  <c:v>42185</c:v>
                </c:pt>
                <c:pt idx="5">
                  <c:v>42216</c:v>
                </c:pt>
                <c:pt idx="6">
                  <c:v>42247</c:v>
                </c:pt>
                <c:pt idx="7">
                  <c:v>42277</c:v>
                </c:pt>
                <c:pt idx="8">
                  <c:v>42307</c:v>
                </c:pt>
                <c:pt idx="9">
                  <c:v>42338</c:v>
                </c:pt>
                <c:pt idx="10">
                  <c:v>42369</c:v>
                </c:pt>
                <c:pt idx="11">
                  <c:v>42398</c:v>
                </c:pt>
                <c:pt idx="12">
                  <c:v>42429</c:v>
                </c:pt>
                <c:pt idx="13">
                  <c:v>42460</c:v>
                </c:pt>
                <c:pt idx="14">
                  <c:v>42489</c:v>
                </c:pt>
                <c:pt idx="15">
                  <c:v>42521</c:v>
                </c:pt>
                <c:pt idx="16">
                  <c:v>42551</c:v>
                </c:pt>
                <c:pt idx="17">
                  <c:v>42580</c:v>
                </c:pt>
                <c:pt idx="18">
                  <c:v>42613</c:v>
                </c:pt>
                <c:pt idx="19">
                  <c:v>42643</c:v>
                </c:pt>
                <c:pt idx="20">
                  <c:v>42674</c:v>
                </c:pt>
                <c:pt idx="21">
                  <c:v>42704</c:v>
                </c:pt>
                <c:pt idx="22">
                  <c:v>42734</c:v>
                </c:pt>
                <c:pt idx="23">
                  <c:v>42766</c:v>
                </c:pt>
                <c:pt idx="24">
                  <c:v>42794</c:v>
                </c:pt>
                <c:pt idx="25">
                  <c:v>42825</c:v>
                </c:pt>
                <c:pt idx="26">
                  <c:v>42853</c:v>
                </c:pt>
                <c:pt idx="27">
                  <c:v>42886</c:v>
                </c:pt>
                <c:pt idx="28">
                  <c:v>42916</c:v>
                </c:pt>
                <c:pt idx="29">
                  <c:v>42947</c:v>
                </c:pt>
                <c:pt idx="30">
                  <c:v>42978</c:v>
                </c:pt>
                <c:pt idx="31">
                  <c:v>43007</c:v>
                </c:pt>
                <c:pt idx="32">
                  <c:v>43039</c:v>
                </c:pt>
                <c:pt idx="33">
                  <c:v>43069</c:v>
                </c:pt>
                <c:pt idx="34">
                  <c:v>43098</c:v>
                </c:pt>
                <c:pt idx="35">
                  <c:v>43131</c:v>
                </c:pt>
                <c:pt idx="36">
                  <c:v>43159</c:v>
                </c:pt>
                <c:pt idx="37">
                  <c:v>43189</c:v>
                </c:pt>
                <c:pt idx="38">
                  <c:v>43220</c:v>
                </c:pt>
                <c:pt idx="39">
                  <c:v>43251</c:v>
                </c:pt>
                <c:pt idx="40">
                  <c:v>43280</c:v>
                </c:pt>
                <c:pt idx="41">
                  <c:v>43312</c:v>
                </c:pt>
                <c:pt idx="42">
                  <c:v>43343</c:v>
                </c:pt>
                <c:pt idx="43">
                  <c:v>43371</c:v>
                </c:pt>
                <c:pt idx="44">
                  <c:v>43404</c:v>
                </c:pt>
                <c:pt idx="45">
                  <c:v>43434</c:v>
                </c:pt>
                <c:pt idx="46">
                  <c:v>43465</c:v>
                </c:pt>
                <c:pt idx="47">
                  <c:v>43496</c:v>
                </c:pt>
                <c:pt idx="48">
                  <c:v>43524</c:v>
                </c:pt>
                <c:pt idx="49">
                  <c:v>43553</c:v>
                </c:pt>
                <c:pt idx="50">
                  <c:v>43585</c:v>
                </c:pt>
                <c:pt idx="51">
                  <c:v>43616</c:v>
                </c:pt>
                <c:pt idx="52">
                  <c:v>43644</c:v>
                </c:pt>
                <c:pt idx="53">
                  <c:v>43677</c:v>
                </c:pt>
                <c:pt idx="54">
                  <c:v>43707</c:v>
                </c:pt>
                <c:pt idx="55">
                  <c:v>43738</c:v>
                </c:pt>
                <c:pt idx="56">
                  <c:v>43769</c:v>
                </c:pt>
                <c:pt idx="57">
                  <c:v>43798</c:v>
                </c:pt>
                <c:pt idx="58">
                  <c:v>43830</c:v>
                </c:pt>
                <c:pt idx="59">
                  <c:v>43861</c:v>
                </c:pt>
                <c:pt idx="60">
                  <c:v>43889</c:v>
                </c:pt>
                <c:pt idx="61">
                  <c:v>43921</c:v>
                </c:pt>
                <c:pt idx="62">
                  <c:v>43951</c:v>
                </c:pt>
                <c:pt idx="63">
                  <c:v>43980</c:v>
                </c:pt>
                <c:pt idx="64">
                  <c:v>44012</c:v>
                </c:pt>
                <c:pt idx="65">
                  <c:v>44043</c:v>
                </c:pt>
                <c:pt idx="66">
                  <c:v>44074</c:v>
                </c:pt>
                <c:pt idx="67">
                  <c:v>44104</c:v>
                </c:pt>
                <c:pt idx="68">
                  <c:v>44134</c:v>
                </c:pt>
                <c:pt idx="69">
                  <c:v>44165</c:v>
                </c:pt>
                <c:pt idx="70">
                  <c:v>44196</c:v>
                </c:pt>
                <c:pt idx="71">
                  <c:v>44225</c:v>
                </c:pt>
                <c:pt idx="72">
                  <c:v>44253</c:v>
                </c:pt>
                <c:pt idx="73">
                  <c:v>44286</c:v>
                </c:pt>
                <c:pt idx="74">
                  <c:v>44316</c:v>
                </c:pt>
                <c:pt idx="75">
                  <c:v>44347</c:v>
                </c:pt>
                <c:pt idx="76">
                  <c:v>44377</c:v>
                </c:pt>
                <c:pt idx="77">
                  <c:v>44407</c:v>
                </c:pt>
                <c:pt idx="78">
                  <c:v>44439</c:v>
                </c:pt>
                <c:pt idx="79">
                  <c:v>44469</c:v>
                </c:pt>
                <c:pt idx="80">
                  <c:v>44498</c:v>
                </c:pt>
                <c:pt idx="81">
                  <c:v>44530</c:v>
                </c:pt>
                <c:pt idx="82">
                  <c:v>44561</c:v>
                </c:pt>
                <c:pt idx="83">
                  <c:v>44592</c:v>
                </c:pt>
                <c:pt idx="84">
                  <c:v>44620</c:v>
                </c:pt>
                <c:pt idx="85">
                  <c:v>44651</c:v>
                </c:pt>
                <c:pt idx="86">
                  <c:v>44680</c:v>
                </c:pt>
                <c:pt idx="87">
                  <c:v>44712</c:v>
                </c:pt>
                <c:pt idx="88">
                  <c:v>44742</c:v>
                </c:pt>
                <c:pt idx="89">
                  <c:v>44771</c:v>
                </c:pt>
                <c:pt idx="90">
                  <c:v>44804</c:v>
                </c:pt>
                <c:pt idx="91">
                  <c:v>44834</c:v>
                </c:pt>
                <c:pt idx="92">
                  <c:v>44865</c:v>
                </c:pt>
                <c:pt idx="93">
                  <c:v>44895</c:v>
                </c:pt>
                <c:pt idx="94">
                  <c:v>44925</c:v>
                </c:pt>
              </c:numCache>
            </c:numRef>
          </c:cat>
          <c:val>
            <c:numRef>
              <c:f>Lapa1!$B$2:$B$97</c:f>
              <c:numCache>
                <c:formatCode>General</c:formatCode>
                <c:ptCount val="95"/>
                <c:pt idx="0">
                  <c:v>0.7984</c:v>
                </c:pt>
                <c:pt idx="1">
                  <c:v>0.77059999999999995</c:v>
                </c:pt>
                <c:pt idx="2">
                  <c:v>0.74429999999999996</c:v>
                </c:pt>
                <c:pt idx="3">
                  <c:v>0.73770000000000002</c:v>
                </c:pt>
                <c:pt idx="4">
                  <c:v>0.71250000000000002</c:v>
                </c:pt>
                <c:pt idx="5">
                  <c:v>0.68289999999999995</c:v>
                </c:pt>
                <c:pt idx="6">
                  <c:v>0.65290000000000004</c:v>
                </c:pt>
                <c:pt idx="7">
                  <c:v>0.64510000000000001</c:v>
                </c:pt>
                <c:pt idx="8">
                  <c:v>0.63109999999999999</c:v>
                </c:pt>
                <c:pt idx="9">
                  <c:v>0.61960000000000004</c:v>
                </c:pt>
                <c:pt idx="10">
                  <c:v>0.60219999999999996</c:v>
                </c:pt>
                <c:pt idx="11">
                  <c:v>0.58109999999999995</c:v>
                </c:pt>
                <c:pt idx="12">
                  <c:v>0.57240000000000002</c:v>
                </c:pt>
                <c:pt idx="13">
                  <c:v>0.55410000000000004</c:v>
                </c:pt>
                <c:pt idx="14">
                  <c:v>0.53859999999999997</c:v>
                </c:pt>
                <c:pt idx="15">
                  <c:v>0.52559999999999996</c:v>
                </c:pt>
                <c:pt idx="16">
                  <c:v>0.51070000000000004</c:v>
                </c:pt>
                <c:pt idx="17">
                  <c:v>0.49659999999999999</c:v>
                </c:pt>
                <c:pt idx="18">
                  <c:v>0.48880000000000001</c:v>
                </c:pt>
                <c:pt idx="19">
                  <c:v>0.48110000000000003</c:v>
                </c:pt>
                <c:pt idx="20">
                  <c:v>0.46910000000000002</c:v>
                </c:pt>
                <c:pt idx="21">
                  <c:v>0.4637</c:v>
                </c:pt>
                <c:pt idx="22">
                  <c:v>0.45250000000000001</c:v>
                </c:pt>
                <c:pt idx="23">
                  <c:v>0.442</c:v>
                </c:pt>
                <c:pt idx="24">
                  <c:v>0.44240000000000002</c:v>
                </c:pt>
                <c:pt idx="25">
                  <c:v>0.4264</c:v>
                </c:pt>
                <c:pt idx="26">
                  <c:v>0.42099999999999999</c:v>
                </c:pt>
                <c:pt idx="27">
                  <c:v>0.41470000000000001</c:v>
                </c:pt>
                <c:pt idx="28">
                  <c:v>0.41049999999999998</c:v>
                </c:pt>
                <c:pt idx="29">
                  <c:v>0.40400000000000003</c:v>
                </c:pt>
                <c:pt idx="30">
                  <c:v>0.39679999999999999</c:v>
                </c:pt>
                <c:pt idx="31">
                  <c:v>0.39600000000000002</c:v>
                </c:pt>
                <c:pt idx="32">
                  <c:v>0.39079999999999998</c:v>
                </c:pt>
                <c:pt idx="33">
                  <c:v>0.39079999999999998</c:v>
                </c:pt>
                <c:pt idx="34">
                  <c:v>0.38700000000000001</c:v>
                </c:pt>
                <c:pt idx="35">
                  <c:v>0.3851</c:v>
                </c:pt>
                <c:pt idx="36">
                  <c:v>0.38719999999999999</c:v>
                </c:pt>
                <c:pt idx="37">
                  <c:v>0.38019999999999998</c:v>
                </c:pt>
                <c:pt idx="38">
                  <c:v>0.37769999999999998</c:v>
                </c:pt>
                <c:pt idx="39">
                  <c:v>0.3735</c:v>
                </c:pt>
                <c:pt idx="40">
                  <c:v>0.36990000000000001</c:v>
                </c:pt>
                <c:pt idx="41">
                  <c:v>0.36559999999999998</c:v>
                </c:pt>
                <c:pt idx="42">
                  <c:v>0.36259999999999998</c:v>
                </c:pt>
                <c:pt idx="43">
                  <c:v>0.36209999999999998</c:v>
                </c:pt>
                <c:pt idx="44">
                  <c:v>0.3584</c:v>
                </c:pt>
                <c:pt idx="45">
                  <c:v>0.35439999999999999</c:v>
                </c:pt>
                <c:pt idx="46">
                  <c:v>0.34749999999999998</c:v>
                </c:pt>
                <c:pt idx="47">
                  <c:v>0.34339999999999998</c:v>
                </c:pt>
                <c:pt idx="48">
                  <c:v>0.3458</c:v>
                </c:pt>
                <c:pt idx="49">
                  <c:v>0.33450000000000002</c:v>
                </c:pt>
                <c:pt idx="50">
                  <c:v>0.33189999999999997</c:v>
                </c:pt>
                <c:pt idx="51">
                  <c:v>0.3357</c:v>
                </c:pt>
                <c:pt idx="52">
                  <c:v>0.33429999999999999</c:v>
                </c:pt>
                <c:pt idx="53">
                  <c:v>0.3286</c:v>
                </c:pt>
                <c:pt idx="54">
                  <c:v>0.32600000000000001</c:v>
                </c:pt>
                <c:pt idx="55">
                  <c:v>0.32669999999999999</c:v>
                </c:pt>
                <c:pt idx="56">
                  <c:v>0.32079999999999997</c:v>
                </c:pt>
                <c:pt idx="57">
                  <c:v>0.31819999999999998</c:v>
                </c:pt>
                <c:pt idx="58">
                  <c:v>0.31619999999999998</c:v>
                </c:pt>
                <c:pt idx="59">
                  <c:v>0.31259999999999999</c:v>
                </c:pt>
                <c:pt idx="60">
                  <c:v>0.29499999999999998</c:v>
                </c:pt>
                <c:pt idx="61">
                  <c:v>0.28939999999999999</c:v>
                </c:pt>
                <c:pt idx="62">
                  <c:v>0.28560000000000002</c:v>
                </c:pt>
                <c:pt idx="63">
                  <c:v>0.28079999999999999</c:v>
                </c:pt>
                <c:pt idx="64">
                  <c:v>0.27929999999999999</c:v>
                </c:pt>
                <c:pt idx="65">
                  <c:v>0.27389999999999998</c:v>
                </c:pt>
                <c:pt idx="66">
                  <c:v>0.27189999999999998</c:v>
                </c:pt>
                <c:pt idx="67">
                  <c:v>0.27129999999999999</c:v>
                </c:pt>
                <c:pt idx="68">
                  <c:v>0.26579999999999998</c:v>
                </c:pt>
                <c:pt idx="69">
                  <c:v>0.26479999999999998</c:v>
                </c:pt>
                <c:pt idx="70">
                  <c:v>0.26150000000000001</c:v>
                </c:pt>
                <c:pt idx="71">
                  <c:v>0.25979999999999998</c:v>
                </c:pt>
                <c:pt idx="72">
                  <c:v>0.26269999999999999</c:v>
                </c:pt>
                <c:pt idx="73">
                  <c:v>0.25650000000000001</c:v>
                </c:pt>
                <c:pt idx="74">
                  <c:v>0.2535</c:v>
                </c:pt>
                <c:pt idx="75">
                  <c:v>0.24979999999999999</c:v>
                </c:pt>
                <c:pt idx="76">
                  <c:v>0.2485</c:v>
                </c:pt>
                <c:pt idx="77">
                  <c:v>0.24390000000000001</c:v>
                </c:pt>
                <c:pt idx="78">
                  <c:v>0.2427</c:v>
                </c:pt>
                <c:pt idx="79">
                  <c:v>0.24260000000000001</c:v>
                </c:pt>
                <c:pt idx="80">
                  <c:v>0.23849999999999999</c:v>
                </c:pt>
                <c:pt idx="81">
                  <c:v>0.2399</c:v>
                </c:pt>
                <c:pt idx="82">
                  <c:v>0.2331</c:v>
                </c:pt>
                <c:pt idx="83">
                  <c:v>0.2306</c:v>
                </c:pt>
                <c:pt idx="84">
                  <c:v>0.26579999999999998</c:v>
                </c:pt>
                <c:pt idx="85">
                  <c:v>0.26179999999999998</c:v>
                </c:pt>
                <c:pt idx="86">
                  <c:v>0.26069999999999999</c:v>
                </c:pt>
                <c:pt idx="87">
                  <c:v>0.25700000000000001</c:v>
                </c:pt>
                <c:pt idx="88">
                  <c:v>0.25679999999999997</c:v>
                </c:pt>
                <c:pt idx="89">
                  <c:v>0.26</c:v>
                </c:pt>
                <c:pt idx="90">
                  <c:v>0.32700000000000001</c:v>
                </c:pt>
                <c:pt idx="91">
                  <c:v>0.3377</c:v>
                </c:pt>
                <c:pt idx="92">
                  <c:v>0.35289999999999999</c:v>
                </c:pt>
                <c:pt idx="93">
                  <c:v>0.37559999999999999</c:v>
                </c:pt>
                <c:pt idx="94">
                  <c:v>0.41360000000000002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A32-4E26-A978-6622E82816BD}"/>
            </c:ext>
          </c:extLst>
        </c:ser>
        <c:ser>
          <c:idx val="0"/>
          <c:order val="1"/>
          <c:tx>
            <c:strRef>
              <c:f>Lapa1!$C$1</c:f>
              <c:strCache>
                <c:ptCount val="1"/>
                <c:pt idx="0">
                  <c:v>Latvija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Lapa1!$A$2:$A$97</c:f>
              <c:numCache>
                <c:formatCode>dd\.mm\.yyyy</c:formatCode>
                <c:ptCount val="95"/>
                <c:pt idx="0">
                  <c:v>42062</c:v>
                </c:pt>
                <c:pt idx="1">
                  <c:v>42094</c:v>
                </c:pt>
                <c:pt idx="2">
                  <c:v>42124</c:v>
                </c:pt>
                <c:pt idx="3">
                  <c:v>42153</c:v>
                </c:pt>
                <c:pt idx="4">
                  <c:v>42185</c:v>
                </c:pt>
                <c:pt idx="5">
                  <c:v>42216</c:v>
                </c:pt>
                <c:pt idx="6">
                  <c:v>42247</c:v>
                </c:pt>
                <c:pt idx="7">
                  <c:v>42277</c:v>
                </c:pt>
                <c:pt idx="8">
                  <c:v>42307</c:v>
                </c:pt>
                <c:pt idx="9">
                  <c:v>42338</c:v>
                </c:pt>
                <c:pt idx="10">
                  <c:v>42369</c:v>
                </c:pt>
                <c:pt idx="11">
                  <c:v>42398</c:v>
                </c:pt>
                <c:pt idx="12">
                  <c:v>42429</c:v>
                </c:pt>
                <c:pt idx="13">
                  <c:v>42460</c:v>
                </c:pt>
                <c:pt idx="14">
                  <c:v>42489</c:v>
                </c:pt>
                <c:pt idx="15">
                  <c:v>42521</c:v>
                </c:pt>
                <c:pt idx="16">
                  <c:v>42551</c:v>
                </c:pt>
                <c:pt idx="17">
                  <c:v>42580</c:v>
                </c:pt>
                <c:pt idx="18">
                  <c:v>42613</c:v>
                </c:pt>
                <c:pt idx="19">
                  <c:v>42643</c:v>
                </c:pt>
                <c:pt idx="20">
                  <c:v>42674</c:v>
                </c:pt>
                <c:pt idx="21">
                  <c:v>42704</c:v>
                </c:pt>
                <c:pt idx="22">
                  <c:v>42734</c:v>
                </c:pt>
                <c:pt idx="23">
                  <c:v>42766</c:v>
                </c:pt>
                <c:pt idx="24">
                  <c:v>42794</c:v>
                </c:pt>
                <c:pt idx="25">
                  <c:v>42825</c:v>
                </c:pt>
                <c:pt idx="26">
                  <c:v>42853</c:v>
                </c:pt>
                <c:pt idx="27">
                  <c:v>42886</c:v>
                </c:pt>
                <c:pt idx="28">
                  <c:v>42916</c:v>
                </c:pt>
                <c:pt idx="29">
                  <c:v>42947</c:v>
                </c:pt>
                <c:pt idx="30">
                  <c:v>42978</c:v>
                </c:pt>
                <c:pt idx="31">
                  <c:v>43007</c:v>
                </c:pt>
                <c:pt idx="32">
                  <c:v>43039</c:v>
                </c:pt>
                <c:pt idx="33">
                  <c:v>43069</c:v>
                </c:pt>
                <c:pt idx="34">
                  <c:v>43098</c:v>
                </c:pt>
                <c:pt idx="35">
                  <c:v>43131</c:v>
                </c:pt>
                <c:pt idx="36">
                  <c:v>43159</c:v>
                </c:pt>
                <c:pt idx="37">
                  <c:v>43189</c:v>
                </c:pt>
                <c:pt idx="38">
                  <c:v>43220</c:v>
                </c:pt>
                <c:pt idx="39">
                  <c:v>43251</c:v>
                </c:pt>
                <c:pt idx="40">
                  <c:v>43280</c:v>
                </c:pt>
                <c:pt idx="41">
                  <c:v>43312</c:v>
                </c:pt>
                <c:pt idx="42">
                  <c:v>43343</c:v>
                </c:pt>
                <c:pt idx="43">
                  <c:v>43371</c:v>
                </c:pt>
                <c:pt idx="44">
                  <c:v>43404</c:v>
                </c:pt>
                <c:pt idx="45">
                  <c:v>43434</c:v>
                </c:pt>
                <c:pt idx="46">
                  <c:v>43465</c:v>
                </c:pt>
                <c:pt idx="47">
                  <c:v>43496</c:v>
                </c:pt>
                <c:pt idx="48">
                  <c:v>43524</c:v>
                </c:pt>
                <c:pt idx="49">
                  <c:v>43553</c:v>
                </c:pt>
                <c:pt idx="50">
                  <c:v>43585</c:v>
                </c:pt>
                <c:pt idx="51">
                  <c:v>43616</c:v>
                </c:pt>
                <c:pt idx="52">
                  <c:v>43644</c:v>
                </c:pt>
                <c:pt idx="53">
                  <c:v>43677</c:v>
                </c:pt>
                <c:pt idx="54">
                  <c:v>43707</c:v>
                </c:pt>
                <c:pt idx="55">
                  <c:v>43738</c:v>
                </c:pt>
                <c:pt idx="56">
                  <c:v>43769</c:v>
                </c:pt>
                <c:pt idx="57">
                  <c:v>43798</c:v>
                </c:pt>
                <c:pt idx="58">
                  <c:v>43830</c:v>
                </c:pt>
                <c:pt idx="59">
                  <c:v>43861</c:v>
                </c:pt>
                <c:pt idx="60">
                  <c:v>43889</c:v>
                </c:pt>
                <c:pt idx="61">
                  <c:v>43921</c:v>
                </c:pt>
                <c:pt idx="62">
                  <c:v>43951</c:v>
                </c:pt>
                <c:pt idx="63">
                  <c:v>43980</c:v>
                </c:pt>
                <c:pt idx="64">
                  <c:v>44012</c:v>
                </c:pt>
                <c:pt idx="65">
                  <c:v>44043</c:v>
                </c:pt>
                <c:pt idx="66">
                  <c:v>44074</c:v>
                </c:pt>
                <c:pt idx="67">
                  <c:v>44104</c:v>
                </c:pt>
                <c:pt idx="68">
                  <c:v>44134</c:v>
                </c:pt>
                <c:pt idx="69">
                  <c:v>44165</c:v>
                </c:pt>
                <c:pt idx="70">
                  <c:v>44196</c:v>
                </c:pt>
                <c:pt idx="71">
                  <c:v>44225</c:v>
                </c:pt>
                <c:pt idx="72">
                  <c:v>44253</c:v>
                </c:pt>
                <c:pt idx="73">
                  <c:v>44286</c:v>
                </c:pt>
                <c:pt idx="74">
                  <c:v>44316</c:v>
                </c:pt>
                <c:pt idx="75">
                  <c:v>44347</c:v>
                </c:pt>
                <c:pt idx="76">
                  <c:v>44377</c:v>
                </c:pt>
                <c:pt idx="77">
                  <c:v>44407</c:v>
                </c:pt>
                <c:pt idx="78">
                  <c:v>44439</c:v>
                </c:pt>
                <c:pt idx="79">
                  <c:v>44469</c:v>
                </c:pt>
                <c:pt idx="80">
                  <c:v>44498</c:v>
                </c:pt>
                <c:pt idx="81">
                  <c:v>44530</c:v>
                </c:pt>
                <c:pt idx="82">
                  <c:v>44561</c:v>
                </c:pt>
                <c:pt idx="83">
                  <c:v>44592</c:v>
                </c:pt>
                <c:pt idx="84">
                  <c:v>44620</c:v>
                </c:pt>
                <c:pt idx="85">
                  <c:v>44651</c:v>
                </c:pt>
                <c:pt idx="86">
                  <c:v>44680</c:v>
                </c:pt>
                <c:pt idx="87">
                  <c:v>44712</c:v>
                </c:pt>
                <c:pt idx="88">
                  <c:v>44742</c:v>
                </c:pt>
                <c:pt idx="89">
                  <c:v>44771</c:v>
                </c:pt>
                <c:pt idx="90">
                  <c:v>44804</c:v>
                </c:pt>
                <c:pt idx="91">
                  <c:v>44834</c:v>
                </c:pt>
                <c:pt idx="92">
                  <c:v>44865</c:v>
                </c:pt>
                <c:pt idx="93">
                  <c:v>44895</c:v>
                </c:pt>
                <c:pt idx="94">
                  <c:v>44925</c:v>
                </c:pt>
              </c:numCache>
            </c:numRef>
          </c:cat>
          <c:val>
            <c:numRef>
              <c:f>Lapa1!$C$2:$C$97</c:f>
              <c:numCache>
                <c:formatCode>General</c:formatCode>
                <c:ptCount val="95"/>
                <c:pt idx="0">
                  <c:v>0.29570000000000002</c:v>
                </c:pt>
                <c:pt idx="1">
                  <c:v>0.2994</c:v>
                </c:pt>
                <c:pt idx="2">
                  <c:v>0.29399999999999998</c:v>
                </c:pt>
                <c:pt idx="3">
                  <c:v>0.28820000000000001</c:v>
                </c:pt>
                <c:pt idx="4">
                  <c:v>0.28510000000000002</c:v>
                </c:pt>
                <c:pt idx="5">
                  <c:v>0.2792</c:v>
                </c:pt>
                <c:pt idx="6">
                  <c:v>0.27739999999999998</c:v>
                </c:pt>
                <c:pt idx="7">
                  <c:v>0.27779999999999999</c:v>
                </c:pt>
                <c:pt idx="8">
                  <c:v>0.27450000000000002</c:v>
                </c:pt>
                <c:pt idx="9">
                  <c:v>0.2681</c:v>
                </c:pt>
                <c:pt idx="10">
                  <c:v>0.2482</c:v>
                </c:pt>
                <c:pt idx="11">
                  <c:v>0.23230000000000001</c:v>
                </c:pt>
                <c:pt idx="12">
                  <c:v>0.2326</c:v>
                </c:pt>
                <c:pt idx="13">
                  <c:v>0.23430000000000001</c:v>
                </c:pt>
                <c:pt idx="14">
                  <c:v>0.2293</c:v>
                </c:pt>
                <c:pt idx="15">
                  <c:v>0.2286</c:v>
                </c:pt>
                <c:pt idx="16">
                  <c:v>0.22600000000000001</c:v>
                </c:pt>
                <c:pt idx="17">
                  <c:v>0.224</c:v>
                </c:pt>
                <c:pt idx="18">
                  <c:v>0.2114</c:v>
                </c:pt>
                <c:pt idx="19">
                  <c:v>0.1978</c:v>
                </c:pt>
                <c:pt idx="20">
                  <c:v>0.17730000000000001</c:v>
                </c:pt>
                <c:pt idx="21">
                  <c:v>0.17269999999999999</c:v>
                </c:pt>
                <c:pt idx="22">
                  <c:v>0.16400000000000001</c:v>
                </c:pt>
                <c:pt idx="23">
                  <c:v>0.15820000000000001</c:v>
                </c:pt>
                <c:pt idx="24">
                  <c:v>0.1661</c:v>
                </c:pt>
                <c:pt idx="25">
                  <c:v>0.16589999999999999</c:v>
                </c:pt>
                <c:pt idx="26">
                  <c:v>0.1651</c:v>
                </c:pt>
                <c:pt idx="27">
                  <c:v>0.1666</c:v>
                </c:pt>
                <c:pt idx="28">
                  <c:v>0.1666</c:v>
                </c:pt>
                <c:pt idx="29">
                  <c:v>0.16420000000000001</c:v>
                </c:pt>
                <c:pt idx="30">
                  <c:v>0.1694</c:v>
                </c:pt>
                <c:pt idx="31">
                  <c:v>0.18229999999999999</c:v>
                </c:pt>
                <c:pt idx="32">
                  <c:v>0.1762</c:v>
                </c:pt>
                <c:pt idx="33">
                  <c:v>0.17269999999999999</c:v>
                </c:pt>
                <c:pt idx="34">
                  <c:v>0.18</c:v>
                </c:pt>
                <c:pt idx="35">
                  <c:v>0.18049999999999999</c:v>
                </c:pt>
                <c:pt idx="36">
                  <c:v>0.18060000000000001</c:v>
                </c:pt>
                <c:pt idx="37">
                  <c:v>0.18360000000000001</c:v>
                </c:pt>
                <c:pt idx="38">
                  <c:v>0.1784</c:v>
                </c:pt>
                <c:pt idx="39">
                  <c:v>0.18729999999999999</c:v>
                </c:pt>
                <c:pt idx="40">
                  <c:v>0.18390000000000001</c:v>
                </c:pt>
                <c:pt idx="41">
                  <c:v>0.16789999999999999</c:v>
                </c:pt>
                <c:pt idx="42">
                  <c:v>0.17150000000000001</c:v>
                </c:pt>
                <c:pt idx="43">
                  <c:v>0.17810000000000001</c:v>
                </c:pt>
                <c:pt idx="44">
                  <c:v>0.18110000000000001</c:v>
                </c:pt>
                <c:pt idx="45">
                  <c:v>0.18609999999999999</c:v>
                </c:pt>
                <c:pt idx="46">
                  <c:v>0.1862</c:v>
                </c:pt>
                <c:pt idx="47">
                  <c:v>0.19339999999999999</c:v>
                </c:pt>
                <c:pt idx="48">
                  <c:v>0.1993</c:v>
                </c:pt>
                <c:pt idx="49">
                  <c:v>0.20269999999999999</c:v>
                </c:pt>
                <c:pt idx="50">
                  <c:v>0.2031</c:v>
                </c:pt>
                <c:pt idx="51">
                  <c:v>0.20669999999999999</c:v>
                </c:pt>
                <c:pt idx="52">
                  <c:v>0.2087</c:v>
                </c:pt>
                <c:pt idx="53">
                  <c:v>0.2109</c:v>
                </c:pt>
                <c:pt idx="54">
                  <c:v>0.21360000000000001</c:v>
                </c:pt>
                <c:pt idx="55">
                  <c:v>0.1983</c:v>
                </c:pt>
                <c:pt idx="56">
                  <c:v>0.20480000000000001</c:v>
                </c:pt>
                <c:pt idx="57">
                  <c:v>0.20549999999999999</c:v>
                </c:pt>
                <c:pt idx="58">
                  <c:v>0.20349999999999999</c:v>
                </c:pt>
                <c:pt idx="59">
                  <c:v>0.2114</c:v>
                </c:pt>
                <c:pt idx="60">
                  <c:v>0.2177</c:v>
                </c:pt>
                <c:pt idx="61">
                  <c:v>0.21329999999999999</c:v>
                </c:pt>
                <c:pt idx="62">
                  <c:v>0.20480000000000001</c:v>
                </c:pt>
                <c:pt idx="63">
                  <c:v>0.1996</c:v>
                </c:pt>
                <c:pt idx="64">
                  <c:v>0.1973</c:v>
                </c:pt>
                <c:pt idx="65">
                  <c:v>0.19439999999999999</c:v>
                </c:pt>
                <c:pt idx="66">
                  <c:v>0.18959999999999999</c:v>
                </c:pt>
                <c:pt idx="67">
                  <c:v>0.18720000000000001</c:v>
                </c:pt>
                <c:pt idx="68">
                  <c:v>0.1787</c:v>
                </c:pt>
                <c:pt idx="69">
                  <c:v>0.17469999999999999</c:v>
                </c:pt>
                <c:pt idx="70">
                  <c:v>0.1648</c:v>
                </c:pt>
                <c:pt idx="71">
                  <c:v>0.16089999999999999</c:v>
                </c:pt>
                <c:pt idx="72">
                  <c:v>0.16439999999999999</c:v>
                </c:pt>
                <c:pt idx="73">
                  <c:v>0.16039999999999999</c:v>
                </c:pt>
                <c:pt idx="74">
                  <c:v>0.15740000000000001</c:v>
                </c:pt>
                <c:pt idx="75">
                  <c:v>0.1459</c:v>
                </c:pt>
                <c:pt idx="76">
                  <c:v>0.13969999999999999</c:v>
                </c:pt>
                <c:pt idx="77">
                  <c:v>0.1351</c:v>
                </c:pt>
                <c:pt idx="78">
                  <c:v>0.1323</c:v>
                </c:pt>
                <c:pt idx="79">
                  <c:v>0.128</c:v>
                </c:pt>
                <c:pt idx="80">
                  <c:v>0.12509999999999999</c:v>
                </c:pt>
                <c:pt idx="81">
                  <c:v>0.10050000000000001</c:v>
                </c:pt>
                <c:pt idx="82">
                  <c:v>9.6000000000000002E-2</c:v>
                </c:pt>
                <c:pt idx="83">
                  <c:v>9.4200000000000006E-2</c:v>
                </c:pt>
                <c:pt idx="84">
                  <c:v>8.3699999999999997E-2</c:v>
                </c:pt>
                <c:pt idx="85">
                  <c:v>8.14E-2</c:v>
                </c:pt>
                <c:pt idx="86">
                  <c:v>0.08</c:v>
                </c:pt>
                <c:pt idx="87">
                  <c:v>7.6799999999999993E-2</c:v>
                </c:pt>
                <c:pt idx="88">
                  <c:v>7.3800000000000004E-2</c:v>
                </c:pt>
                <c:pt idx="89">
                  <c:v>7.4499999999999997E-2</c:v>
                </c:pt>
                <c:pt idx="90">
                  <c:v>7.3499999999999996E-2</c:v>
                </c:pt>
                <c:pt idx="91">
                  <c:v>7.3200000000000001E-2</c:v>
                </c:pt>
                <c:pt idx="92">
                  <c:v>7.3599999999999999E-2</c:v>
                </c:pt>
                <c:pt idx="93">
                  <c:v>7.8100000000000003E-2</c:v>
                </c:pt>
                <c:pt idx="94">
                  <c:v>7.7600000000000002E-2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A32-4E26-A978-6622E82816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1182352"/>
        <c:axId val="411181520"/>
      </c:lineChart>
      <c:dateAx>
        <c:axId val="411182352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lv-LV"/>
          </a:p>
        </c:txPr>
        <c:crossAx val="411181520"/>
        <c:crosses val="autoZero"/>
        <c:auto val="1"/>
        <c:lblOffset val="100"/>
        <c:baseTimeUnit val="days"/>
        <c:majorUnit val="12"/>
        <c:majorTimeUnit val="months"/>
      </c:dateAx>
      <c:valAx>
        <c:axId val="411181520"/>
        <c:scaling>
          <c:orientation val="minMax"/>
          <c:max val="2.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\ .0&quot;%&quot;" sourceLinked="0"/>
        <c:majorTickMark val="none"/>
        <c:minorTickMark val="none"/>
        <c:tickLblPos val="nextTo"/>
        <c:spPr>
          <a:noFill/>
          <a:ln w="15875">
            <a:solidFill>
              <a:schemeClr val="accent5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lv-LV"/>
          </a:p>
        </c:txPr>
        <c:crossAx val="411182352"/>
        <c:crosses val="autoZero"/>
        <c:crossBetween val="between"/>
        <c:majorUnit val="0.5"/>
      </c:valAx>
      <c:spPr>
        <a:noFill/>
        <a:ln w="3175"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8469610129786613"/>
          <c:w val="0.99912048525663699"/>
          <c:h val="7.09977434992409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lv-LV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1.svg"/><Relationship Id="rId1" Type="http://schemas.openxmlformats.org/officeDocument/2006/relationships/image" Target="../media/image44.png"/><Relationship Id="rId6" Type="http://schemas.openxmlformats.org/officeDocument/2006/relationships/image" Target="../media/image63.svg"/><Relationship Id="rId5" Type="http://schemas.openxmlformats.org/officeDocument/2006/relationships/image" Target="../media/image48.png"/><Relationship Id="rId4" Type="http://schemas.openxmlformats.org/officeDocument/2006/relationships/image" Target="../media/image62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kase.gov.lv/en/debt-management/securities-in-international-capital-markets/sustainable-bond-framework?disclaimer_agree=true" TargetMode="Externa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1.svg"/><Relationship Id="rId1" Type="http://schemas.openxmlformats.org/officeDocument/2006/relationships/image" Target="../media/image44.png"/><Relationship Id="rId6" Type="http://schemas.openxmlformats.org/officeDocument/2006/relationships/image" Target="../media/image63.svg"/><Relationship Id="rId5" Type="http://schemas.openxmlformats.org/officeDocument/2006/relationships/image" Target="../media/image48.png"/><Relationship Id="rId4" Type="http://schemas.openxmlformats.org/officeDocument/2006/relationships/image" Target="../media/image6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kase.gov.lv/en/debt-management/securities-in-international-capital-markets/sustainable-bond-framework?disclaimer_agree=true" TargetMode="External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D90597-229A-4CBA-8F86-A46CE111B9A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84C753E4-C132-4295-A111-FC3FB6314892}">
      <dgm:prSet phldrT="[Text]" custT="1"/>
      <dgm:spPr>
        <a:solidFill>
          <a:srgbClr val="FFFF81">
            <a:alpha val="34118"/>
          </a:srgbClr>
        </a:solidFill>
      </dgm:spPr>
      <dgm:t>
        <a:bodyPr/>
        <a:lstStyle/>
        <a:p>
          <a:r>
            <a:rPr lang="lv-LV" sz="1700" b="1"/>
            <a:t>Reputācija</a:t>
          </a:r>
        </a:p>
        <a:p>
          <a:r>
            <a:rPr lang="lv-LV" sz="900" b="1"/>
            <a:t>viegli pazaudēt, grūti uzkrāt</a:t>
          </a:r>
          <a:endParaRPr lang="en-US" sz="900" b="1"/>
        </a:p>
      </dgm:t>
    </dgm:pt>
    <dgm:pt modelId="{0CD0187C-2462-44EA-8C65-629DE7E9D081}" type="parTrans" cxnId="{83CC1ED1-6203-4AAC-9D3E-BD939B2D02D4}">
      <dgm:prSet/>
      <dgm:spPr/>
      <dgm:t>
        <a:bodyPr/>
        <a:lstStyle/>
        <a:p>
          <a:endParaRPr lang="en-US"/>
        </a:p>
      </dgm:t>
    </dgm:pt>
    <dgm:pt modelId="{5E624430-AAA6-4B69-8388-7CAD0FCF705D}" type="sibTrans" cxnId="{83CC1ED1-6203-4AAC-9D3E-BD939B2D02D4}">
      <dgm:prSet/>
      <dgm:spPr/>
      <dgm:t>
        <a:bodyPr/>
        <a:lstStyle/>
        <a:p>
          <a:endParaRPr lang="en-US"/>
        </a:p>
      </dgm:t>
    </dgm:pt>
    <dgm:pt modelId="{8728C0F0-B2BC-4CF4-93A8-58C76356E0D4}">
      <dgm:prSet phldrT="[Text]" custT="1"/>
      <dgm:spPr>
        <a:solidFill>
          <a:srgbClr val="92D050">
            <a:alpha val="34118"/>
          </a:srgbClr>
        </a:solidFill>
      </dgm:spPr>
      <dgm:t>
        <a:bodyPr/>
        <a:lstStyle/>
        <a:p>
          <a:r>
            <a:rPr lang="lv-LV" sz="1200" b="1"/>
            <a:t>Koordinēta stratēģiskā virzība</a:t>
          </a:r>
        </a:p>
        <a:p>
          <a:r>
            <a:rPr lang="lv-LV" sz="800" b="1"/>
            <a:t>šodienu ietekmē pagātnes lēmumi, šodienas lēmumi - nākotni</a:t>
          </a:r>
          <a:endParaRPr lang="en-US" sz="800" b="1"/>
        </a:p>
      </dgm:t>
    </dgm:pt>
    <dgm:pt modelId="{8DDFAD6B-2076-4524-A181-D23311F80FBA}" type="parTrans" cxnId="{9CE2AFBB-B944-4CC7-AA6F-E2574A5551B2}">
      <dgm:prSet/>
      <dgm:spPr/>
      <dgm:t>
        <a:bodyPr/>
        <a:lstStyle/>
        <a:p>
          <a:endParaRPr lang="en-US"/>
        </a:p>
      </dgm:t>
    </dgm:pt>
    <dgm:pt modelId="{B0848C86-A2A2-4ABC-874E-240C814D408F}" type="sibTrans" cxnId="{9CE2AFBB-B944-4CC7-AA6F-E2574A5551B2}">
      <dgm:prSet/>
      <dgm:spPr/>
      <dgm:t>
        <a:bodyPr/>
        <a:lstStyle/>
        <a:p>
          <a:endParaRPr lang="en-US"/>
        </a:p>
      </dgm:t>
    </dgm:pt>
    <dgm:pt modelId="{7A0B1415-6EA6-4D93-909D-CEB079F30069}">
      <dgm:prSet phldrT="[Text]" custT="1"/>
      <dgm:spPr>
        <a:solidFill>
          <a:schemeClr val="bg1">
            <a:lumMod val="20000"/>
            <a:lumOff val="80000"/>
            <a:alpha val="34118"/>
          </a:schemeClr>
        </a:solidFill>
      </dgm:spPr>
      <dgm:t>
        <a:bodyPr/>
        <a:lstStyle/>
        <a:p>
          <a:r>
            <a:rPr lang="lv-LV" sz="1600" b="1"/>
            <a:t>Vienots Baltijas tirgus</a:t>
          </a:r>
        </a:p>
        <a:p>
          <a:r>
            <a:rPr lang="lv-LV" sz="900" b="1"/>
            <a:t>nodokļu un regulējuma arbitrāža, </a:t>
          </a:r>
        </a:p>
        <a:p>
          <a:r>
            <a:rPr lang="lv-LV" sz="900" b="1"/>
            <a:t>mēroga ekonomika</a:t>
          </a:r>
          <a:endParaRPr lang="en-US" sz="900" b="1"/>
        </a:p>
      </dgm:t>
    </dgm:pt>
    <dgm:pt modelId="{0E3C7E83-C0C1-4FBC-979E-A021453EB84E}" type="parTrans" cxnId="{B67897B2-578F-4A37-B350-EB1683E5CA2D}">
      <dgm:prSet/>
      <dgm:spPr/>
      <dgm:t>
        <a:bodyPr/>
        <a:lstStyle/>
        <a:p>
          <a:endParaRPr lang="en-US"/>
        </a:p>
      </dgm:t>
    </dgm:pt>
    <dgm:pt modelId="{02B9263F-2AE0-41DE-B1CF-F5DB94E176F3}" type="sibTrans" cxnId="{B67897B2-578F-4A37-B350-EB1683E5CA2D}">
      <dgm:prSet/>
      <dgm:spPr/>
      <dgm:t>
        <a:bodyPr/>
        <a:lstStyle/>
        <a:p>
          <a:endParaRPr lang="en-US"/>
        </a:p>
      </dgm:t>
    </dgm:pt>
    <dgm:pt modelId="{905C02C0-6757-4C6D-924C-20DCFEC4D46C}" type="pres">
      <dgm:prSet presAssocID="{13D90597-229A-4CBA-8F86-A46CE111B9A1}" presName="compositeShape" presStyleCnt="0">
        <dgm:presLayoutVars>
          <dgm:chMax val="7"/>
          <dgm:dir/>
          <dgm:resizeHandles val="exact"/>
        </dgm:presLayoutVars>
      </dgm:prSet>
      <dgm:spPr/>
    </dgm:pt>
    <dgm:pt modelId="{9F092E9E-12A0-477C-8A80-6E38C2F967C9}" type="pres">
      <dgm:prSet presAssocID="{84C753E4-C132-4295-A111-FC3FB6314892}" presName="circ1" presStyleLbl="vennNode1" presStyleIdx="0" presStyleCnt="3"/>
      <dgm:spPr/>
    </dgm:pt>
    <dgm:pt modelId="{E19AC4EE-0834-43D8-ACC3-E655825FEBA1}" type="pres">
      <dgm:prSet presAssocID="{84C753E4-C132-4295-A111-FC3FB631489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FA9A74C-4947-4EDD-85F2-F50DDC589DF0}" type="pres">
      <dgm:prSet presAssocID="{8728C0F0-B2BC-4CF4-93A8-58C76356E0D4}" presName="circ2" presStyleLbl="vennNode1" presStyleIdx="1" presStyleCnt="3"/>
      <dgm:spPr/>
    </dgm:pt>
    <dgm:pt modelId="{FCF65EB8-4BAD-4405-BD1D-E48F6E029113}" type="pres">
      <dgm:prSet presAssocID="{8728C0F0-B2BC-4CF4-93A8-58C76356E0D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0385129-EE30-44E3-8F54-ADF22A22BA8E}" type="pres">
      <dgm:prSet presAssocID="{7A0B1415-6EA6-4D93-909D-CEB079F30069}" presName="circ3" presStyleLbl="vennNode1" presStyleIdx="2" presStyleCnt="3"/>
      <dgm:spPr/>
    </dgm:pt>
    <dgm:pt modelId="{98FE829A-07B1-471C-854D-91CF35B158E0}" type="pres">
      <dgm:prSet presAssocID="{7A0B1415-6EA6-4D93-909D-CEB079F3006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CEF4A13-4901-4661-8609-3A76076C3CCF}" type="presOf" srcId="{84C753E4-C132-4295-A111-FC3FB6314892}" destId="{E19AC4EE-0834-43D8-ACC3-E655825FEBA1}" srcOrd="1" destOrd="0" presId="urn:microsoft.com/office/officeart/2005/8/layout/venn1"/>
    <dgm:cxn modelId="{2855B14D-2A8C-4A53-A5AE-9C7DCECB5C29}" type="presOf" srcId="{8728C0F0-B2BC-4CF4-93A8-58C76356E0D4}" destId="{3FA9A74C-4947-4EDD-85F2-F50DDC589DF0}" srcOrd="0" destOrd="0" presId="urn:microsoft.com/office/officeart/2005/8/layout/venn1"/>
    <dgm:cxn modelId="{115B498D-BF9B-4E2D-85D9-E72535ADF06A}" type="presOf" srcId="{13D90597-229A-4CBA-8F86-A46CE111B9A1}" destId="{905C02C0-6757-4C6D-924C-20DCFEC4D46C}" srcOrd="0" destOrd="0" presId="urn:microsoft.com/office/officeart/2005/8/layout/venn1"/>
    <dgm:cxn modelId="{0DB65799-5DCE-4D42-BD02-D9D6359076C3}" type="presOf" srcId="{7A0B1415-6EA6-4D93-909D-CEB079F30069}" destId="{80385129-EE30-44E3-8F54-ADF22A22BA8E}" srcOrd="0" destOrd="0" presId="urn:microsoft.com/office/officeart/2005/8/layout/venn1"/>
    <dgm:cxn modelId="{B67897B2-578F-4A37-B350-EB1683E5CA2D}" srcId="{13D90597-229A-4CBA-8F86-A46CE111B9A1}" destId="{7A0B1415-6EA6-4D93-909D-CEB079F30069}" srcOrd="2" destOrd="0" parTransId="{0E3C7E83-C0C1-4FBC-979E-A021453EB84E}" sibTransId="{02B9263F-2AE0-41DE-B1CF-F5DB94E176F3}"/>
    <dgm:cxn modelId="{9CE2AFBB-B944-4CC7-AA6F-E2574A5551B2}" srcId="{13D90597-229A-4CBA-8F86-A46CE111B9A1}" destId="{8728C0F0-B2BC-4CF4-93A8-58C76356E0D4}" srcOrd="1" destOrd="0" parTransId="{8DDFAD6B-2076-4524-A181-D23311F80FBA}" sibTransId="{B0848C86-A2A2-4ABC-874E-240C814D408F}"/>
    <dgm:cxn modelId="{84C5E9CB-7E70-43E5-9E2A-D240BCF868C6}" type="presOf" srcId="{7A0B1415-6EA6-4D93-909D-CEB079F30069}" destId="{98FE829A-07B1-471C-854D-91CF35B158E0}" srcOrd="1" destOrd="0" presId="urn:microsoft.com/office/officeart/2005/8/layout/venn1"/>
    <dgm:cxn modelId="{83CC1ED1-6203-4AAC-9D3E-BD939B2D02D4}" srcId="{13D90597-229A-4CBA-8F86-A46CE111B9A1}" destId="{84C753E4-C132-4295-A111-FC3FB6314892}" srcOrd="0" destOrd="0" parTransId="{0CD0187C-2462-44EA-8C65-629DE7E9D081}" sibTransId="{5E624430-AAA6-4B69-8388-7CAD0FCF705D}"/>
    <dgm:cxn modelId="{A6EBD4D7-A844-44F1-BF99-BE4A2602361D}" type="presOf" srcId="{8728C0F0-B2BC-4CF4-93A8-58C76356E0D4}" destId="{FCF65EB8-4BAD-4405-BD1D-E48F6E029113}" srcOrd="1" destOrd="0" presId="urn:microsoft.com/office/officeart/2005/8/layout/venn1"/>
    <dgm:cxn modelId="{44505EFE-4F09-4F5A-9FCE-53301AF46D8E}" type="presOf" srcId="{84C753E4-C132-4295-A111-FC3FB6314892}" destId="{9F092E9E-12A0-477C-8A80-6E38C2F967C9}" srcOrd="0" destOrd="0" presId="urn:microsoft.com/office/officeart/2005/8/layout/venn1"/>
    <dgm:cxn modelId="{C7E2720E-2F67-449C-9E4D-B21863707C17}" type="presParOf" srcId="{905C02C0-6757-4C6D-924C-20DCFEC4D46C}" destId="{9F092E9E-12A0-477C-8A80-6E38C2F967C9}" srcOrd="0" destOrd="0" presId="urn:microsoft.com/office/officeart/2005/8/layout/venn1"/>
    <dgm:cxn modelId="{10C20839-0DA0-4707-95DB-14750F315724}" type="presParOf" srcId="{905C02C0-6757-4C6D-924C-20DCFEC4D46C}" destId="{E19AC4EE-0834-43D8-ACC3-E655825FEBA1}" srcOrd="1" destOrd="0" presId="urn:microsoft.com/office/officeart/2005/8/layout/venn1"/>
    <dgm:cxn modelId="{052AF71A-3DE2-445C-B2AF-137CC81AD60A}" type="presParOf" srcId="{905C02C0-6757-4C6D-924C-20DCFEC4D46C}" destId="{3FA9A74C-4947-4EDD-85F2-F50DDC589DF0}" srcOrd="2" destOrd="0" presId="urn:microsoft.com/office/officeart/2005/8/layout/venn1"/>
    <dgm:cxn modelId="{CF89D514-9B05-45E5-A081-FE9564DA4524}" type="presParOf" srcId="{905C02C0-6757-4C6D-924C-20DCFEC4D46C}" destId="{FCF65EB8-4BAD-4405-BD1D-E48F6E029113}" srcOrd="3" destOrd="0" presId="urn:microsoft.com/office/officeart/2005/8/layout/venn1"/>
    <dgm:cxn modelId="{CACAEC0A-13DA-4D64-A908-9086D44D2218}" type="presParOf" srcId="{905C02C0-6757-4C6D-924C-20DCFEC4D46C}" destId="{80385129-EE30-44E3-8F54-ADF22A22BA8E}" srcOrd="4" destOrd="0" presId="urn:microsoft.com/office/officeart/2005/8/layout/venn1"/>
    <dgm:cxn modelId="{B0CD0234-E8A7-4509-BE1C-353FACB381DE}" type="presParOf" srcId="{905C02C0-6757-4C6D-924C-20DCFEC4D46C}" destId="{98FE829A-07B1-471C-854D-91CF35B158E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7F8AB5A-619C-4F3A-8C38-ED3E4D2C469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9233DC3E-5D12-4CF2-9C7A-E6F1B3C29B0F}">
      <dgm:prSet custT="1"/>
      <dgm:spPr>
        <a:solidFill>
          <a:schemeClr val="tx2">
            <a:lumMod val="20000"/>
            <a:lumOff val="80000"/>
            <a:alpha val="78000"/>
          </a:schemeClr>
        </a:solidFill>
      </dgm:spPr>
      <dgm:t>
        <a:bodyPr/>
        <a:lstStyle/>
        <a:p>
          <a:endParaRPr lang="lv-LV" sz="1800">
            <a:solidFill>
              <a:schemeClr val="tx1"/>
            </a:solidFill>
            <a:latin typeface="Times New Roman" panose="02020603050405020304" pitchFamily="18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AE5EB5AB-E20C-4940-B672-AF37F811C15C}" type="parTrans" cxnId="{B62A633C-12DA-4AE7-8B52-9D7D48C5002C}">
      <dgm:prSet/>
      <dgm:spPr/>
      <dgm:t>
        <a:bodyPr/>
        <a:lstStyle/>
        <a:p>
          <a:endParaRPr lang="en-AU"/>
        </a:p>
      </dgm:t>
    </dgm:pt>
    <dgm:pt modelId="{84AABF36-2B99-42F6-96B2-0FDB4931F41D}" type="sibTrans" cxnId="{B62A633C-12DA-4AE7-8B52-9D7D48C5002C}">
      <dgm:prSet/>
      <dgm:spPr/>
      <dgm:t>
        <a:bodyPr/>
        <a:lstStyle/>
        <a:p>
          <a:endParaRPr lang="en-AU"/>
        </a:p>
      </dgm:t>
    </dgm:pt>
    <dgm:pt modelId="{03BDDA9F-49DF-4D3E-BA2C-E3C9303C8D8E}">
      <dgm:prSet custT="1"/>
      <dgm:spPr>
        <a:solidFill>
          <a:schemeClr val="tx2">
            <a:lumMod val="20000"/>
            <a:lumOff val="80000"/>
            <a:alpha val="78000"/>
          </a:schemeClr>
        </a:solidFill>
      </dgm:spPr>
      <dgm:t>
        <a:bodyPr/>
        <a:lstStyle/>
        <a:p>
          <a:endParaRPr lang="lv-LV" sz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19E2730-02F4-4FEC-85DF-F074CA6E5BAE}" type="parTrans" cxnId="{5AA1E021-5605-47DA-AD78-27AE860DAC08}">
      <dgm:prSet/>
      <dgm:spPr/>
      <dgm:t>
        <a:bodyPr/>
        <a:lstStyle/>
        <a:p>
          <a:endParaRPr lang="en-AU"/>
        </a:p>
      </dgm:t>
    </dgm:pt>
    <dgm:pt modelId="{24F73FE5-046E-46DF-93BF-4FC99FF55E40}" type="sibTrans" cxnId="{5AA1E021-5605-47DA-AD78-27AE860DAC08}">
      <dgm:prSet/>
      <dgm:spPr/>
      <dgm:t>
        <a:bodyPr/>
        <a:lstStyle/>
        <a:p>
          <a:endParaRPr lang="en-AU"/>
        </a:p>
      </dgm:t>
    </dgm:pt>
    <dgm:pt modelId="{2BDFDC98-A1EC-45B8-9C65-A7EB70897BEC}">
      <dgm:prSet custT="1"/>
      <dgm:spPr>
        <a:solidFill>
          <a:schemeClr val="tx2">
            <a:lumMod val="20000"/>
            <a:lumOff val="80000"/>
            <a:alpha val="78000"/>
          </a:schemeClr>
        </a:solidFill>
      </dgm:spPr>
      <dgm:t>
        <a:bodyPr/>
        <a:lstStyle/>
        <a:p>
          <a:endParaRPr lang="lv-LV" sz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D7AD4E2-F425-489A-B9CA-93075CCD128E}" type="parTrans" cxnId="{60A8E4D9-971A-4676-9988-A2BC2B28B79C}">
      <dgm:prSet/>
      <dgm:spPr/>
      <dgm:t>
        <a:bodyPr/>
        <a:lstStyle/>
        <a:p>
          <a:endParaRPr lang="en-AU"/>
        </a:p>
      </dgm:t>
    </dgm:pt>
    <dgm:pt modelId="{00550B09-5472-4BF0-9E57-A017E27CFBD4}" type="sibTrans" cxnId="{60A8E4D9-971A-4676-9988-A2BC2B28B79C}">
      <dgm:prSet/>
      <dgm:spPr/>
      <dgm:t>
        <a:bodyPr/>
        <a:lstStyle/>
        <a:p>
          <a:endParaRPr lang="en-AU"/>
        </a:p>
      </dgm:t>
    </dgm:pt>
    <dgm:pt modelId="{36FB7F1B-6803-4FA1-8EF1-0DF5EF72AA86}" type="pres">
      <dgm:prSet presAssocID="{D7F8AB5A-619C-4F3A-8C38-ED3E4D2C469C}" presName="linearFlow" presStyleCnt="0">
        <dgm:presLayoutVars>
          <dgm:dir/>
          <dgm:resizeHandles val="exact"/>
        </dgm:presLayoutVars>
      </dgm:prSet>
      <dgm:spPr/>
    </dgm:pt>
    <dgm:pt modelId="{EC5F09C3-137F-4062-ABF3-CF4D085AA9D6}" type="pres">
      <dgm:prSet presAssocID="{9233DC3E-5D12-4CF2-9C7A-E6F1B3C29B0F}" presName="composite" presStyleCnt="0"/>
      <dgm:spPr/>
    </dgm:pt>
    <dgm:pt modelId="{851A7698-E344-4F89-B78F-FE8025487BEE}" type="pres">
      <dgm:prSet presAssocID="{9233DC3E-5D12-4CF2-9C7A-E6F1B3C29B0F}" presName="imgShp" presStyleLbl="fgImgPlace1" presStyleIdx="0" presStyleCnt="3" custScaleX="74939" custScaleY="73525" custLinFactNeighborX="-55877" custLinFactNeighborY="-99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gradFill>
            <a:gsLst>
              <a:gs pos="0">
                <a:srgbClr val="99FF3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extLst>
        <a:ext uri="{E40237B7-FDA0-4F09-8148-C483321AD2D9}">
          <dgm14:cNvPr xmlns:dgm14="http://schemas.microsoft.com/office/drawing/2010/diagram" id="0" name="" descr="Boardroom outline"/>
        </a:ext>
      </dgm:extLst>
    </dgm:pt>
    <dgm:pt modelId="{96A17EE7-7FA2-4EC5-B7D6-1366C31A5A90}" type="pres">
      <dgm:prSet presAssocID="{9233DC3E-5D12-4CF2-9C7A-E6F1B3C29B0F}" presName="txShp" presStyleLbl="node1" presStyleIdx="0" presStyleCnt="3" custScaleX="109476" custScaleY="90812" custLinFactNeighborX="2540" custLinFactNeighborY="3414">
        <dgm:presLayoutVars>
          <dgm:bulletEnabled val="1"/>
        </dgm:presLayoutVars>
      </dgm:prSet>
      <dgm:spPr/>
    </dgm:pt>
    <dgm:pt modelId="{EC248D65-187E-4C96-A7C5-10E7501CFA9B}" type="pres">
      <dgm:prSet presAssocID="{84AABF36-2B99-42F6-96B2-0FDB4931F41D}" presName="spacing" presStyleCnt="0"/>
      <dgm:spPr/>
    </dgm:pt>
    <dgm:pt modelId="{B5D1B9E8-B534-4468-8F95-614E20F6DD28}" type="pres">
      <dgm:prSet presAssocID="{03BDDA9F-49DF-4D3E-BA2C-E3C9303C8D8E}" presName="composite" presStyleCnt="0"/>
      <dgm:spPr/>
    </dgm:pt>
    <dgm:pt modelId="{5DD48859-B5B4-4898-973B-EA6CC4C4813C}" type="pres">
      <dgm:prSet presAssocID="{03BDDA9F-49DF-4D3E-BA2C-E3C9303C8D8E}" presName="imgShp" presStyleLbl="fgImgPlace1" presStyleIdx="1" presStyleCnt="3" custScaleX="75648" custScaleY="69440" custLinFactNeighborX="-59252" custLinFactNeighborY="12407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solidFill>
            <a:srgbClr val="CCFF66"/>
          </a:solidFill>
        </a:ln>
      </dgm:spPr>
    </dgm:pt>
    <dgm:pt modelId="{24452DDE-7BDB-45FB-9F00-4627CBC38321}" type="pres">
      <dgm:prSet presAssocID="{03BDDA9F-49DF-4D3E-BA2C-E3C9303C8D8E}" presName="txShp" presStyleLbl="node1" presStyleIdx="1" presStyleCnt="3" custScaleX="110848" custScaleY="110643" custLinFactNeighborX="2438" custLinFactNeighborY="4285">
        <dgm:presLayoutVars>
          <dgm:bulletEnabled val="1"/>
        </dgm:presLayoutVars>
      </dgm:prSet>
      <dgm:spPr/>
    </dgm:pt>
    <dgm:pt modelId="{6C9228F2-163F-4465-8367-72CB4676C918}" type="pres">
      <dgm:prSet presAssocID="{24F73FE5-046E-46DF-93BF-4FC99FF55E40}" presName="spacing" presStyleCnt="0"/>
      <dgm:spPr/>
    </dgm:pt>
    <dgm:pt modelId="{7B43EA55-CFD6-4D74-A368-661A54B33FAF}" type="pres">
      <dgm:prSet presAssocID="{2BDFDC98-A1EC-45B8-9C65-A7EB70897BEC}" presName="composite" presStyleCnt="0"/>
      <dgm:spPr/>
    </dgm:pt>
    <dgm:pt modelId="{E08DEDEB-08C4-4AD1-8607-971F9CA8E9DE}" type="pres">
      <dgm:prSet presAssocID="{2BDFDC98-A1EC-45B8-9C65-A7EB70897BEC}" presName="imgShp" presStyleLbl="fgImgPlace1" presStyleIdx="2" presStyleCnt="3" custScaleX="77218" custScaleY="74059" custLinFactNeighborX="-50872" custLinFactNeighborY="3336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solidFill>
            <a:srgbClr val="CCFF66"/>
          </a:solidFill>
        </a:ln>
      </dgm:spPr>
    </dgm:pt>
    <dgm:pt modelId="{849271DC-82F8-4363-B74D-35FD4CC4622B}" type="pres">
      <dgm:prSet presAssocID="{2BDFDC98-A1EC-45B8-9C65-A7EB70897BEC}" presName="txShp" presStyleLbl="node1" presStyleIdx="2" presStyleCnt="3" custScaleX="109018" custScaleY="116407" custLinFactNeighborX="2578" custLinFactNeighborY="1081">
        <dgm:presLayoutVars>
          <dgm:bulletEnabled val="1"/>
        </dgm:presLayoutVars>
      </dgm:prSet>
      <dgm:spPr/>
    </dgm:pt>
  </dgm:ptLst>
  <dgm:cxnLst>
    <dgm:cxn modelId="{5AA1E021-5605-47DA-AD78-27AE860DAC08}" srcId="{D7F8AB5A-619C-4F3A-8C38-ED3E4D2C469C}" destId="{03BDDA9F-49DF-4D3E-BA2C-E3C9303C8D8E}" srcOrd="1" destOrd="0" parTransId="{219E2730-02F4-4FEC-85DF-F074CA6E5BAE}" sibTransId="{24F73FE5-046E-46DF-93BF-4FC99FF55E40}"/>
    <dgm:cxn modelId="{58693937-9B90-4794-9F6B-FF94D0985DA4}" type="presOf" srcId="{2BDFDC98-A1EC-45B8-9C65-A7EB70897BEC}" destId="{849271DC-82F8-4363-B74D-35FD4CC4622B}" srcOrd="0" destOrd="0" presId="urn:microsoft.com/office/officeart/2005/8/layout/vList3"/>
    <dgm:cxn modelId="{B62A633C-12DA-4AE7-8B52-9D7D48C5002C}" srcId="{D7F8AB5A-619C-4F3A-8C38-ED3E4D2C469C}" destId="{9233DC3E-5D12-4CF2-9C7A-E6F1B3C29B0F}" srcOrd="0" destOrd="0" parTransId="{AE5EB5AB-E20C-4940-B672-AF37F811C15C}" sibTransId="{84AABF36-2B99-42F6-96B2-0FDB4931F41D}"/>
    <dgm:cxn modelId="{5E65DC70-1E63-41E8-9E07-C37C4174FC87}" type="presOf" srcId="{9233DC3E-5D12-4CF2-9C7A-E6F1B3C29B0F}" destId="{96A17EE7-7FA2-4EC5-B7D6-1366C31A5A90}" srcOrd="0" destOrd="0" presId="urn:microsoft.com/office/officeart/2005/8/layout/vList3"/>
    <dgm:cxn modelId="{F5EC16C6-8CFE-4AA8-8029-3167D954B749}" type="presOf" srcId="{03BDDA9F-49DF-4D3E-BA2C-E3C9303C8D8E}" destId="{24452DDE-7BDB-45FB-9F00-4627CBC38321}" srcOrd="0" destOrd="0" presId="urn:microsoft.com/office/officeart/2005/8/layout/vList3"/>
    <dgm:cxn modelId="{60A8E4D9-971A-4676-9988-A2BC2B28B79C}" srcId="{D7F8AB5A-619C-4F3A-8C38-ED3E4D2C469C}" destId="{2BDFDC98-A1EC-45B8-9C65-A7EB70897BEC}" srcOrd="2" destOrd="0" parTransId="{6D7AD4E2-F425-489A-B9CA-93075CCD128E}" sibTransId="{00550B09-5472-4BF0-9E57-A017E27CFBD4}"/>
    <dgm:cxn modelId="{6E29BCFE-6A27-4DD8-99DF-6E0710E88184}" type="presOf" srcId="{D7F8AB5A-619C-4F3A-8C38-ED3E4D2C469C}" destId="{36FB7F1B-6803-4FA1-8EF1-0DF5EF72AA86}" srcOrd="0" destOrd="0" presId="urn:microsoft.com/office/officeart/2005/8/layout/vList3"/>
    <dgm:cxn modelId="{B26C895D-2CF8-417B-B281-196EC00C9351}" type="presParOf" srcId="{36FB7F1B-6803-4FA1-8EF1-0DF5EF72AA86}" destId="{EC5F09C3-137F-4062-ABF3-CF4D085AA9D6}" srcOrd="0" destOrd="0" presId="urn:microsoft.com/office/officeart/2005/8/layout/vList3"/>
    <dgm:cxn modelId="{FD4A60FD-0EEF-4851-BC58-8A098DC06EA4}" type="presParOf" srcId="{EC5F09C3-137F-4062-ABF3-CF4D085AA9D6}" destId="{851A7698-E344-4F89-B78F-FE8025487BEE}" srcOrd="0" destOrd="0" presId="urn:microsoft.com/office/officeart/2005/8/layout/vList3"/>
    <dgm:cxn modelId="{403F2C19-32EC-4ABB-9F8A-8A3AC56C5D7D}" type="presParOf" srcId="{EC5F09C3-137F-4062-ABF3-CF4D085AA9D6}" destId="{96A17EE7-7FA2-4EC5-B7D6-1366C31A5A90}" srcOrd="1" destOrd="0" presId="urn:microsoft.com/office/officeart/2005/8/layout/vList3"/>
    <dgm:cxn modelId="{046DB655-E94C-43D1-AA5E-7A4B43AE4D51}" type="presParOf" srcId="{36FB7F1B-6803-4FA1-8EF1-0DF5EF72AA86}" destId="{EC248D65-187E-4C96-A7C5-10E7501CFA9B}" srcOrd="1" destOrd="0" presId="urn:microsoft.com/office/officeart/2005/8/layout/vList3"/>
    <dgm:cxn modelId="{272A4C2C-0FCA-4029-96E8-16384AAFD25E}" type="presParOf" srcId="{36FB7F1B-6803-4FA1-8EF1-0DF5EF72AA86}" destId="{B5D1B9E8-B534-4468-8F95-614E20F6DD28}" srcOrd="2" destOrd="0" presId="urn:microsoft.com/office/officeart/2005/8/layout/vList3"/>
    <dgm:cxn modelId="{63AE62F1-6153-4A33-BB78-628C0AF63A23}" type="presParOf" srcId="{B5D1B9E8-B534-4468-8F95-614E20F6DD28}" destId="{5DD48859-B5B4-4898-973B-EA6CC4C4813C}" srcOrd="0" destOrd="0" presId="urn:microsoft.com/office/officeart/2005/8/layout/vList3"/>
    <dgm:cxn modelId="{402A4E60-DBC6-4EE2-9979-C3872D1C4942}" type="presParOf" srcId="{B5D1B9E8-B534-4468-8F95-614E20F6DD28}" destId="{24452DDE-7BDB-45FB-9F00-4627CBC38321}" srcOrd="1" destOrd="0" presId="urn:microsoft.com/office/officeart/2005/8/layout/vList3"/>
    <dgm:cxn modelId="{BBC0E808-BDEC-40B0-BE7E-29B5BD3E0CDD}" type="presParOf" srcId="{36FB7F1B-6803-4FA1-8EF1-0DF5EF72AA86}" destId="{6C9228F2-163F-4465-8367-72CB4676C918}" srcOrd="3" destOrd="0" presId="urn:microsoft.com/office/officeart/2005/8/layout/vList3"/>
    <dgm:cxn modelId="{2A72FC5E-3DA1-427F-85B2-8106E9D032BD}" type="presParOf" srcId="{36FB7F1B-6803-4FA1-8EF1-0DF5EF72AA86}" destId="{7B43EA55-CFD6-4D74-A368-661A54B33FAF}" srcOrd="4" destOrd="0" presId="urn:microsoft.com/office/officeart/2005/8/layout/vList3"/>
    <dgm:cxn modelId="{B235A4CB-C305-43E9-B087-0204EEBA46B2}" type="presParOf" srcId="{7B43EA55-CFD6-4D74-A368-661A54B33FAF}" destId="{E08DEDEB-08C4-4AD1-8607-971F9CA8E9DE}" srcOrd="0" destOrd="0" presId="urn:microsoft.com/office/officeart/2005/8/layout/vList3"/>
    <dgm:cxn modelId="{9CDCAE94-1DE6-4068-93F8-6FCEEFB3059D}" type="presParOf" srcId="{7B43EA55-CFD6-4D74-A368-661A54B33FAF}" destId="{849271DC-82F8-4363-B74D-35FD4CC4622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7F8AB5A-619C-4F3A-8C38-ED3E4D2C469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BE8D70AD-1826-4574-8B82-9526E790D2F5}" type="pres">
      <dgm:prSet presAssocID="{D7F8AB5A-619C-4F3A-8C38-ED3E4D2C469C}" presName="linear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081A6A15-1EF0-40C8-96FD-EF3761AFBA31}" type="presOf" srcId="{D7F8AB5A-619C-4F3A-8C38-ED3E4D2C469C}" destId="{BE8D70AD-1826-4574-8B82-9526E790D2F5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EB5796C-F26B-4B1D-B374-5D1A65CBA4F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F86815C6-3D72-4E54-8A01-8FEEDC6C81CF}">
      <dgm:prSet custT="1"/>
      <dgm:spPr/>
      <dgm:t>
        <a:bodyPr/>
        <a:lstStyle/>
        <a:p>
          <a:r>
            <a:rPr lang="lv-LV" sz="1600" b="1">
              <a:solidFill>
                <a:srgbClr val="1B717F"/>
              </a:solidFill>
              <a:latin typeface="Verdana" panose="020B0604030504040204" pitchFamily="34" charset="0"/>
              <a:ea typeface="Verdana" panose="020B0604030504040204" pitchFamily="34" charset="0"/>
            </a:rPr>
            <a:t>Konkurētspējas pamatnosacījumi</a:t>
          </a:r>
        </a:p>
        <a:p>
          <a:endParaRPr lang="lv-LV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F2C39DF-0921-4132-8F91-CBCE38B5BD01}" type="parTrans" cxnId="{2B67FA21-A0B7-411C-9990-64B770305AAE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6A4AD03-8E03-4E6F-99CC-54E1549FFAD9}" type="sibTrans" cxnId="{2B67FA21-A0B7-411C-9990-64B770305AAE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124EAD7-FB2A-4BF0-97E4-5F29AB5E10A2}">
      <dgm:prSet custT="1"/>
      <dgm:spPr/>
      <dgm:t>
        <a:bodyPr/>
        <a:lstStyle/>
        <a:p>
          <a:r>
            <a:rPr lang="lv-LV" sz="1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Investīciju fonds</a:t>
          </a:r>
          <a:endParaRPr lang="lv-LV" sz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A215BEF-50A6-41BC-ACF7-BEC2AF3E0F34}" type="parTrans" cxnId="{0D73560F-A9AF-48E6-BBAF-20539A6BE470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085A5F8-A21D-495F-814E-ACB924E864B1}" type="sibTrans" cxnId="{0D73560F-A9AF-48E6-BBAF-20539A6BE470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A8D78A7-E84F-4163-8661-871480B82D81}">
      <dgm:prSet custT="1"/>
      <dgm:spPr/>
      <dgm:t>
        <a:bodyPr/>
        <a:lstStyle/>
        <a:p>
          <a:endParaRPr lang="lv-LV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A87EB95-4A24-4C46-8137-5CFE3BC89422}" type="parTrans" cxnId="{D16D0D5C-F606-4347-BBF1-2952E68BEE28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36955C2-8832-45A8-9E94-275468CF2A40}" type="sibTrans" cxnId="{D16D0D5C-F606-4347-BBF1-2952E68BEE28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E6FD987-BFA8-48B7-B37D-96EB65F81C31}">
      <dgm:prSet custT="1"/>
      <dgm:spPr/>
      <dgm:t>
        <a:bodyPr/>
        <a:lstStyle/>
        <a:p>
          <a:r>
            <a:rPr lang="lv-LV" sz="1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Jauni finanšu sektora tirgus spēlētāji</a:t>
          </a:r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A71BF70-4948-488F-9D33-7CE04BCC13D5}" type="parTrans" cxnId="{D821A31F-0E25-4664-B775-F4249F009E49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07BE5C2-1993-4A64-B6EB-76DB35F404D0}" type="sibTrans" cxnId="{D821A31F-0E25-4664-B775-F4249F009E49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FA8F618-B676-45EA-AA43-2F5ED1B65D05}">
      <dgm:prSet custT="1"/>
      <dgm:spPr/>
      <dgm:t>
        <a:bodyPr/>
        <a:lstStyle/>
        <a:p>
          <a:r>
            <a:rPr lang="lv-LV" sz="1600" b="1">
              <a:solidFill>
                <a:srgbClr val="1B717F"/>
              </a:solidFill>
              <a:latin typeface="Verdana" panose="020B0604030504040204" pitchFamily="34" charset="0"/>
              <a:ea typeface="Verdana" panose="020B0604030504040204" pitchFamily="34" charset="0"/>
            </a:rPr>
            <a:t>Tautsaimniecības vajadzību cikls</a:t>
          </a:r>
        </a:p>
        <a:p>
          <a:endParaRPr lang="lv-LV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5F2C99D-C8EC-4B70-B43C-F0EB9409AA73}" type="parTrans" cxnId="{F92DFF91-032D-4A64-A8D4-1790999832BE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7A36951-3CEF-4957-971F-12A81DC767CC}" type="sibTrans" cxnId="{F92DFF91-032D-4A64-A8D4-1790999832BE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715A420-65F7-4001-86AA-2D47BC8A1E8E}">
      <dgm:prSet custT="1"/>
      <dgm:spPr/>
      <dgm:t>
        <a:bodyPr/>
        <a:lstStyle/>
        <a:p>
          <a:r>
            <a:rPr lang="lv-LV" sz="1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Eksporta darījumu apdrošināšana Latvijā</a:t>
          </a:r>
          <a:endParaRPr lang="lv-LV" sz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2024D20-50E8-455F-9F80-DB377E7CC1E1}" type="parTrans" cxnId="{E4177A3A-88B2-4512-8F8B-889BBFFC69F9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5943719-2790-4527-B3DB-7EEA8D94F11F}" type="sibTrans" cxnId="{E4177A3A-88B2-4512-8F8B-889BBFFC69F9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481733A-EB80-4DE9-AD45-49D1D70E5E41}">
      <dgm:prSet custT="1"/>
      <dgm:spPr/>
      <dgm:t>
        <a:bodyPr/>
        <a:lstStyle/>
        <a:p>
          <a:r>
            <a:rPr lang="lv-LV" sz="1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Latvijas uzņēmumiem mērķēta biržas fondu izveide</a:t>
          </a:r>
          <a:endParaRPr lang="lv-LV" sz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B7D2FD0-FB3E-4057-98F3-EAFCF9393A95}" type="parTrans" cxnId="{888F3B75-305C-406A-A87A-4AB2BDCCCE3C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1CC76E7-9523-489A-9203-3303164906DD}" type="sibTrans" cxnId="{888F3B75-305C-406A-A87A-4AB2BDCCCE3C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EC66956-FB3D-4739-9803-495E371F87B0}">
      <dgm:prSet custT="1"/>
      <dgm:spPr/>
      <dgm:t>
        <a:bodyPr/>
        <a:lstStyle/>
        <a:p>
          <a:r>
            <a:rPr lang="lv-LV" sz="1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Konkurētspējīgi aizdevumu nosacījumi</a:t>
          </a:r>
          <a:endParaRPr lang="lv-LV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997E25E-7BB9-4700-ACAD-1AA431C5BE1F}" type="parTrans" cxnId="{95EF9568-AA05-4453-9F48-9352A741B280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01DB29C-74C0-4822-87D1-92706AA72CEC}" type="sibTrans" cxnId="{95EF9568-AA05-4453-9F48-9352A741B280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7806108-41D0-4A8D-84FA-4C842E9F1793}">
      <dgm:prSet custT="1"/>
      <dgm:spPr/>
      <dgm:t>
        <a:bodyPr/>
        <a:lstStyle/>
        <a:p>
          <a:r>
            <a:rPr lang="lv-LV" sz="1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Paradumu maiņa\mobilitāte</a:t>
          </a:r>
          <a:endParaRPr lang="lv-LV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DB93592-7C10-4CE5-8328-ACB73CCFB66B}" type="parTrans" cxnId="{8B2AD03A-2602-47E6-9CDC-814B23FF6081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566A24E-C076-4476-BDC0-D56D015451F9}" type="sibTrans" cxnId="{8B2AD03A-2602-47E6-9CDC-814B23FF6081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AF033E2-71F3-43DE-B2F2-08422FB57058}">
      <dgm:prSet custT="1"/>
      <dgm:spPr/>
      <dgm:t>
        <a:bodyPr/>
        <a:lstStyle/>
        <a:p>
          <a:r>
            <a:rPr lang="lv-LV" sz="1600" b="1">
              <a:solidFill>
                <a:srgbClr val="1B717F"/>
              </a:solidFill>
              <a:latin typeface="Verdana" panose="020B0604030504040204" pitchFamily="34" charset="0"/>
              <a:ea typeface="Verdana" panose="020B0604030504040204" pitchFamily="34" charset="0"/>
            </a:rPr>
            <a:t>Mērķēti instrumenti ekonomikas transformācijai</a:t>
          </a:r>
        </a:p>
        <a:p>
          <a:endParaRPr lang="lv-LV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5CF73F2-BA2E-4511-9EB1-5907BAF7BA7E}" type="parTrans" cxnId="{8C614D54-3F43-4A7B-933F-A79A7BF1201F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0ED512D-0957-465D-8C3B-5545FF15200D}" type="sibTrans" cxnId="{8C614D54-3F43-4A7B-933F-A79A7BF1201F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7EB9A3B-B1FE-45DA-BEE5-2FAA8E685A4E}">
      <dgm:prSet custT="1"/>
      <dgm:spPr/>
      <dgm:t>
        <a:bodyPr/>
        <a:lstStyle/>
        <a:p>
          <a:r>
            <a:rPr lang="lv-LV" sz="1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Produktu ievienotās vērtības radīšana</a:t>
          </a:r>
          <a:endParaRPr lang="lv-LV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B31D7F9-1994-4F51-90B2-77EB71EA53F6}" type="parTrans" cxnId="{0B96D99C-6B80-4431-AB11-B8B60AF3FB9B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155B29C-F626-4E4D-91BB-DE991A255BFA}" type="sibTrans" cxnId="{0B96D99C-6B80-4431-AB11-B8B60AF3FB9B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C1C12EA-BF8C-4792-8EA4-96D609886D40}">
      <dgm:prSet custT="1"/>
      <dgm:spPr/>
      <dgm:t>
        <a:bodyPr/>
        <a:lstStyle/>
        <a:p>
          <a:r>
            <a:rPr lang="lv-LV" sz="1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Eksportspējas attīstība</a:t>
          </a:r>
          <a:endParaRPr lang="lv-LV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B10C2D6-6B94-4487-98FE-7478C1BB5F94}" type="parTrans" cxnId="{F286C78E-C8A2-4ED3-ACDB-AA66912BD371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6913671-0BD5-491F-86EF-80988C69BD17}" type="sibTrans" cxnId="{F286C78E-C8A2-4ED3-ACDB-AA66912BD371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C8D8EF1-411F-44E7-93B3-4BF69A9324C9}">
      <dgm:prSet custT="1"/>
      <dgm:spPr/>
      <dgm:t>
        <a:bodyPr/>
        <a:lstStyle/>
        <a:p>
          <a:r>
            <a:rPr lang="lv-LV" sz="1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Labvēlīgas % likmes uzņēmējiem </a:t>
          </a:r>
          <a:endParaRPr lang="lv-LV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E75F349-3F69-4994-8118-45237FCE9B06}" type="parTrans" cxnId="{DDF3B85F-E281-480E-A4C0-843D5DB41670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FC53A13-0752-4DB9-A786-C790E5B8CF41}" type="sibTrans" cxnId="{DDF3B85F-E281-480E-A4C0-843D5DB41670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5DF269E-4415-450A-892B-D1371670CFED}">
      <dgm:prSet custT="1"/>
      <dgm:spPr/>
      <dgm:t>
        <a:bodyPr/>
        <a:lstStyle/>
        <a:p>
          <a:r>
            <a:rPr lang="lv-LV" sz="1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Kapitāla tirgus attīstība</a:t>
          </a:r>
          <a:endParaRPr lang="en-AU" sz="1600" b="1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B594BCF-F37D-4E9A-A99C-30A5AB1DFE84}" type="parTrans" cxnId="{886FA199-2FF7-4D6E-920E-8715834E25BB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1EE885C-AB09-4603-BCEA-72408B2F941B}" type="sibTrans" cxnId="{886FA199-2FF7-4D6E-920E-8715834E25BB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B2B9185-B0D0-4B5B-8B1E-E85399E9D48C}">
      <dgm:prSet custT="1"/>
      <dgm:spPr/>
      <dgm:t>
        <a:bodyPr/>
        <a:lstStyle/>
        <a:p>
          <a:r>
            <a:rPr lang="lv-LV" sz="1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Tirgus vajadzībām pielāgoti maksājumi saistībās pret valsti </a:t>
          </a:r>
          <a:r>
            <a:rPr lang="lv-LV" sz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(</a:t>
          </a:r>
          <a:r>
            <a:rPr lang="lv-LV" sz="120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kriptoaktīvu</a:t>
          </a:r>
          <a:r>
            <a:rPr lang="lv-LV" sz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 izmantošanas paplašinātas iespējas)</a:t>
          </a:r>
        </a:p>
      </dgm:t>
    </dgm:pt>
    <dgm:pt modelId="{FDDBF6DB-D259-43CA-B8EC-A41EF9E014A4}" type="parTrans" cxnId="{7868520E-7249-4B39-AAAE-FA29EE30A54F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B08507E-F38B-453F-A22A-DFCD40226845}" type="sibTrans" cxnId="{7868520E-7249-4B39-AAAE-FA29EE30A54F}">
      <dgm:prSet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EAF3620-DF60-450E-A687-AC80F2118948}">
      <dgm:prSet custT="1"/>
      <dgm:spPr/>
      <dgm:t>
        <a:bodyPr/>
        <a:lstStyle/>
        <a:p>
          <a:r>
            <a:rPr lang="lv-LV" sz="1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Tehnoloģiskā industrializācija</a:t>
          </a:r>
          <a:endParaRPr lang="lv-LV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B637151-BF94-4AF0-9E54-A8D4D3FEF3ED}" type="parTrans" cxnId="{14B803BE-14E3-40E5-95C1-AA6438E1AC8E}">
      <dgm:prSet/>
      <dgm:spPr/>
      <dgm:t>
        <a:bodyPr/>
        <a:lstStyle/>
        <a:p>
          <a:endParaRPr lang="en-AU"/>
        </a:p>
      </dgm:t>
    </dgm:pt>
    <dgm:pt modelId="{C66AF833-2C80-411F-A1F7-EF52AA0F9FEA}" type="sibTrans" cxnId="{14B803BE-14E3-40E5-95C1-AA6438E1AC8E}">
      <dgm:prSet/>
      <dgm:spPr/>
      <dgm:t>
        <a:bodyPr/>
        <a:lstStyle/>
        <a:p>
          <a:endParaRPr lang="en-AU"/>
        </a:p>
      </dgm:t>
    </dgm:pt>
    <dgm:pt modelId="{00A7E4CC-2B9F-4B73-9C74-0E607774049D}">
      <dgm:prSet custT="1"/>
      <dgm:spPr/>
      <dgm:t>
        <a:bodyPr/>
        <a:lstStyle/>
        <a:p>
          <a:endParaRPr lang="lv-LV" sz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511D895-2AC6-4E2E-B0FD-E2BDC14139A6}" type="parTrans" cxnId="{62D23CB1-3D0C-4C45-A9EF-7168999345EA}">
      <dgm:prSet/>
      <dgm:spPr/>
      <dgm:t>
        <a:bodyPr/>
        <a:lstStyle/>
        <a:p>
          <a:endParaRPr lang="en-AU"/>
        </a:p>
      </dgm:t>
    </dgm:pt>
    <dgm:pt modelId="{9276427F-5A99-4F59-A804-75B055E03E76}" type="sibTrans" cxnId="{62D23CB1-3D0C-4C45-A9EF-7168999345EA}">
      <dgm:prSet/>
      <dgm:spPr/>
      <dgm:t>
        <a:bodyPr/>
        <a:lstStyle/>
        <a:p>
          <a:endParaRPr lang="en-AU"/>
        </a:p>
      </dgm:t>
    </dgm:pt>
    <dgm:pt modelId="{05770ED0-4795-4E26-8AF0-B56E5CE4D811}">
      <dgm:prSet custT="1"/>
      <dgm:spPr/>
      <dgm:t>
        <a:bodyPr/>
        <a:lstStyle/>
        <a:p>
          <a:endParaRPr lang="lv-LV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3F2C339-9E74-4844-BE75-D2926CA61345}" type="parTrans" cxnId="{20D20205-ADB4-492B-AF22-655A65D46B22}">
      <dgm:prSet/>
      <dgm:spPr/>
      <dgm:t>
        <a:bodyPr/>
        <a:lstStyle/>
        <a:p>
          <a:endParaRPr lang="en-AU"/>
        </a:p>
      </dgm:t>
    </dgm:pt>
    <dgm:pt modelId="{6688C0BA-4F08-407C-993F-81517C6F003B}" type="sibTrans" cxnId="{20D20205-ADB4-492B-AF22-655A65D46B22}">
      <dgm:prSet/>
      <dgm:spPr/>
      <dgm:t>
        <a:bodyPr/>
        <a:lstStyle/>
        <a:p>
          <a:endParaRPr lang="en-AU"/>
        </a:p>
      </dgm:t>
    </dgm:pt>
    <dgm:pt modelId="{CF383EF0-7C21-4E9A-9406-968211E63B76}">
      <dgm:prSet custT="1"/>
      <dgm:spPr/>
      <dgm:t>
        <a:bodyPr/>
        <a:lstStyle/>
        <a:p>
          <a:endParaRPr lang="lv-LV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2FFA4BD-610D-4842-A620-92623960E504}" type="parTrans" cxnId="{BB2B8F5A-89A2-40C6-9538-5C3A39C93F42}">
      <dgm:prSet/>
      <dgm:spPr/>
      <dgm:t>
        <a:bodyPr/>
        <a:lstStyle/>
        <a:p>
          <a:endParaRPr lang="en-AU"/>
        </a:p>
      </dgm:t>
    </dgm:pt>
    <dgm:pt modelId="{D3CB5708-9241-44DA-97FA-79AC225BB5DB}" type="sibTrans" cxnId="{BB2B8F5A-89A2-40C6-9538-5C3A39C93F42}">
      <dgm:prSet/>
      <dgm:spPr/>
      <dgm:t>
        <a:bodyPr/>
        <a:lstStyle/>
        <a:p>
          <a:endParaRPr lang="en-AU"/>
        </a:p>
      </dgm:t>
    </dgm:pt>
    <dgm:pt modelId="{4A203184-44AD-47E6-A706-21729D131853}">
      <dgm:prSet custT="1"/>
      <dgm:spPr/>
      <dgm:t>
        <a:bodyPr/>
        <a:lstStyle/>
        <a:p>
          <a:endParaRPr lang="lv-LV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63EF133-23FE-4DEC-94BA-A45BE808BBEC}" type="parTrans" cxnId="{CBEB9F36-1B75-4945-893A-9C0BE5E3F5A1}">
      <dgm:prSet/>
      <dgm:spPr/>
      <dgm:t>
        <a:bodyPr/>
        <a:lstStyle/>
        <a:p>
          <a:endParaRPr lang="en-AU"/>
        </a:p>
      </dgm:t>
    </dgm:pt>
    <dgm:pt modelId="{17895B0C-D5AB-4D9D-9D93-5554082ACBAA}" type="sibTrans" cxnId="{CBEB9F36-1B75-4945-893A-9C0BE5E3F5A1}">
      <dgm:prSet/>
      <dgm:spPr/>
      <dgm:t>
        <a:bodyPr/>
        <a:lstStyle/>
        <a:p>
          <a:endParaRPr lang="en-AU"/>
        </a:p>
      </dgm:t>
    </dgm:pt>
    <dgm:pt modelId="{A1D293C3-3243-4929-B0E2-31203A47E0DC}">
      <dgm:prSet custT="1"/>
      <dgm:spPr/>
      <dgm:t>
        <a:bodyPr/>
        <a:lstStyle/>
        <a:p>
          <a:endParaRPr lang="lv-LV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5C3B520-28B1-4F83-BA79-C9795A531626}" type="parTrans" cxnId="{F5AF310E-42DD-40FF-89AE-F6E24035BE3C}">
      <dgm:prSet/>
      <dgm:spPr/>
      <dgm:t>
        <a:bodyPr/>
        <a:lstStyle/>
        <a:p>
          <a:endParaRPr lang="en-AU"/>
        </a:p>
      </dgm:t>
    </dgm:pt>
    <dgm:pt modelId="{D9B332E5-7592-4014-994D-53BFBB94617C}" type="sibTrans" cxnId="{F5AF310E-42DD-40FF-89AE-F6E24035BE3C}">
      <dgm:prSet/>
      <dgm:spPr/>
      <dgm:t>
        <a:bodyPr/>
        <a:lstStyle/>
        <a:p>
          <a:endParaRPr lang="en-AU"/>
        </a:p>
      </dgm:t>
    </dgm:pt>
    <dgm:pt modelId="{976B9428-66AC-4EA8-9682-476878FFA446}">
      <dgm:prSet custT="1"/>
      <dgm:spPr/>
      <dgm:t>
        <a:bodyPr/>
        <a:lstStyle/>
        <a:p>
          <a:endParaRPr lang="lv-LV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FDD6EA8-A0AA-4015-AA84-BBF55BA32323}" type="parTrans" cxnId="{AEDAB2DA-3679-4C3F-AA8B-7DE43866CB5F}">
      <dgm:prSet/>
      <dgm:spPr/>
      <dgm:t>
        <a:bodyPr/>
        <a:lstStyle/>
        <a:p>
          <a:endParaRPr lang="en-AU"/>
        </a:p>
      </dgm:t>
    </dgm:pt>
    <dgm:pt modelId="{96C45706-CA6D-4887-9F77-F38CAEAC550C}" type="sibTrans" cxnId="{AEDAB2DA-3679-4C3F-AA8B-7DE43866CB5F}">
      <dgm:prSet/>
      <dgm:spPr/>
      <dgm:t>
        <a:bodyPr/>
        <a:lstStyle/>
        <a:p>
          <a:endParaRPr lang="en-AU"/>
        </a:p>
      </dgm:t>
    </dgm:pt>
    <dgm:pt modelId="{E26FA017-E7D4-430E-B29C-BEF666C6C8BD}">
      <dgm:prSet custT="1"/>
      <dgm:spPr/>
      <dgm:t>
        <a:bodyPr/>
        <a:lstStyle/>
        <a:p>
          <a:endParaRPr lang="en-AU" sz="16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E71BB7A-7110-404E-9693-121C5578CCAD}" type="parTrans" cxnId="{87493345-50D9-4777-BA13-C485CBACB401}">
      <dgm:prSet/>
      <dgm:spPr/>
      <dgm:t>
        <a:bodyPr/>
        <a:lstStyle/>
        <a:p>
          <a:endParaRPr lang="en-AU"/>
        </a:p>
      </dgm:t>
    </dgm:pt>
    <dgm:pt modelId="{5DFFDE7C-D076-40A9-B3A5-2C0429F0E592}" type="sibTrans" cxnId="{87493345-50D9-4777-BA13-C485CBACB401}">
      <dgm:prSet/>
      <dgm:spPr/>
      <dgm:t>
        <a:bodyPr/>
        <a:lstStyle/>
        <a:p>
          <a:endParaRPr lang="en-AU"/>
        </a:p>
      </dgm:t>
    </dgm:pt>
    <dgm:pt modelId="{19FBEED8-5188-4E11-93B0-F2F2F07AD7A2}">
      <dgm:prSet custT="1"/>
      <dgm:spPr/>
      <dgm:t>
        <a:bodyPr/>
        <a:lstStyle/>
        <a:p>
          <a:endParaRPr lang="lv-LV" sz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640686E-FCC8-48E1-B03B-84C1EDF090A7}" type="parTrans" cxnId="{8E211D94-FC4E-4AB4-9C46-FA710D39731A}">
      <dgm:prSet/>
      <dgm:spPr/>
      <dgm:t>
        <a:bodyPr/>
        <a:lstStyle/>
        <a:p>
          <a:endParaRPr lang="en-AU"/>
        </a:p>
      </dgm:t>
    </dgm:pt>
    <dgm:pt modelId="{8253D80D-B24A-43AE-9337-DB6253DBC8D6}" type="sibTrans" cxnId="{8E211D94-FC4E-4AB4-9C46-FA710D39731A}">
      <dgm:prSet/>
      <dgm:spPr/>
      <dgm:t>
        <a:bodyPr/>
        <a:lstStyle/>
        <a:p>
          <a:endParaRPr lang="en-AU"/>
        </a:p>
      </dgm:t>
    </dgm:pt>
    <dgm:pt modelId="{0E5D9B4C-F0B5-41B3-8C48-2C1F6A052F49}">
      <dgm:prSet custT="1"/>
      <dgm:spPr/>
      <dgm:t>
        <a:bodyPr/>
        <a:lstStyle/>
        <a:p>
          <a:endParaRPr lang="lv-LV" sz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18EFC82-444E-4E49-AFCB-77798986E818}" type="parTrans" cxnId="{D020E108-4FC6-43BC-B707-E793ABF80166}">
      <dgm:prSet/>
      <dgm:spPr/>
    </dgm:pt>
    <dgm:pt modelId="{25785EF4-9250-4439-9247-B42E3D83FAFC}" type="sibTrans" cxnId="{D020E108-4FC6-43BC-B707-E793ABF80166}">
      <dgm:prSet/>
      <dgm:spPr/>
    </dgm:pt>
    <dgm:pt modelId="{B14A58A9-3AFB-4139-B339-95B237B775C2}" type="pres">
      <dgm:prSet presAssocID="{2EB5796C-F26B-4B1D-B374-5D1A65CBA4FF}" presName="rootnode" presStyleCnt="0">
        <dgm:presLayoutVars>
          <dgm:chMax/>
          <dgm:chPref/>
          <dgm:dir/>
          <dgm:animLvl val="lvl"/>
        </dgm:presLayoutVars>
      </dgm:prSet>
      <dgm:spPr/>
    </dgm:pt>
    <dgm:pt modelId="{6C3508A7-448F-4E65-A44B-D2A9B9680661}" type="pres">
      <dgm:prSet presAssocID="{F86815C6-3D72-4E54-8A01-8FEEDC6C81CF}" presName="composite" presStyleCnt="0"/>
      <dgm:spPr/>
    </dgm:pt>
    <dgm:pt modelId="{40F3253B-73BE-4B6D-BBFB-9B6A5401DE4F}" type="pres">
      <dgm:prSet presAssocID="{F86815C6-3D72-4E54-8A01-8FEEDC6C81CF}" presName="LShape" presStyleLbl="alignNode1" presStyleIdx="0" presStyleCnt="5" custLinFactNeighborX="-286" custLinFactNeighborY="-1472"/>
      <dgm:spPr>
        <a:solidFill>
          <a:srgbClr val="009999"/>
        </a:solidFill>
        <a:ln>
          <a:solidFill>
            <a:srgbClr val="009999"/>
          </a:solidFill>
        </a:ln>
      </dgm:spPr>
    </dgm:pt>
    <dgm:pt modelId="{199C4704-3C19-4EEE-9C88-C76347C6B797}" type="pres">
      <dgm:prSet presAssocID="{F86815C6-3D72-4E54-8A01-8FEEDC6C81CF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44AF4CC-3FD8-4082-85F1-04A34DEBFE3F}" type="pres">
      <dgm:prSet presAssocID="{F86815C6-3D72-4E54-8A01-8FEEDC6C81CF}" presName="Triangle" presStyleLbl="alignNode1" presStyleIdx="1" presStyleCnt="5"/>
      <dgm:spPr>
        <a:solidFill>
          <a:srgbClr val="009999"/>
        </a:solidFill>
      </dgm:spPr>
    </dgm:pt>
    <dgm:pt modelId="{1A23909E-EBAF-4466-A2AD-AFB441956C80}" type="pres">
      <dgm:prSet presAssocID="{86A4AD03-8E03-4E6F-99CC-54E1549FFAD9}" presName="sibTrans" presStyleCnt="0"/>
      <dgm:spPr/>
    </dgm:pt>
    <dgm:pt modelId="{11C42CF9-04C1-4FC7-BF93-D0C2B3CECF33}" type="pres">
      <dgm:prSet presAssocID="{86A4AD03-8E03-4E6F-99CC-54E1549FFAD9}" presName="space" presStyleCnt="0"/>
      <dgm:spPr/>
    </dgm:pt>
    <dgm:pt modelId="{38F81CD4-C333-4189-B7D4-9CD38764C82E}" type="pres">
      <dgm:prSet presAssocID="{FFA8F618-B676-45EA-AA43-2F5ED1B65D05}" presName="composite" presStyleCnt="0"/>
      <dgm:spPr/>
    </dgm:pt>
    <dgm:pt modelId="{1DFC3F81-5DD3-4F23-AF7B-1668A2E081E8}" type="pres">
      <dgm:prSet presAssocID="{FFA8F618-B676-45EA-AA43-2F5ED1B65D05}" presName="LShape" presStyleLbl="alignNode1" presStyleIdx="2" presStyleCnt="5"/>
      <dgm:spPr>
        <a:solidFill>
          <a:srgbClr val="009999"/>
        </a:solidFill>
      </dgm:spPr>
    </dgm:pt>
    <dgm:pt modelId="{D0B17A8E-B9CD-436F-A12D-139B6674AF61}" type="pres">
      <dgm:prSet presAssocID="{FFA8F618-B676-45EA-AA43-2F5ED1B65D05}" presName="ParentText" presStyleLbl="revTx" presStyleIdx="1" presStyleCnt="3" custLinFactNeighborX="-991" custLinFactNeighborY="1401">
        <dgm:presLayoutVars>
          <dgm:chMax val="0"/>
          <dgm:chPref val="0"/>
          <dgm:bulletEnabled val="1"/>
        </dgm:presLayoutVars>
      </dgm:prSet>
      <dgm:spPr/>
    </dgm:pt>
    <dgm:pt modelId="{D6DC420E-F3EF-4106-AB71-55AE3AB68CE9}" type="pres">
      <dgm:prSet presAssocID="{FFA8F618-B676-45EA-AA43-2F5ED1B65D05}" presName="Triangle" presStyleLbl="alignNode1" presStyleIdx="3" presStyleCnt="5"/>
      <dgm:spPr>
        <a:solidFill>
          <a:srgbClr val="009999"/>
        </a:solidFill>
      </dgm:spPr>
    </dgm:pt>
    <dgm:pt modelId="{FB99077C-4F70-4E8D-9D1D-152EBF139499}" type="pres">
      <dgm:prSet presAssocID="{67A36951-3CEF-4957-971F-12A81DC767CC}" presName="sibTrans" presStyleCnt="0"/>
      <dgm:spPr/>
    </dgm:pt>
    <dgm:pt modelId="{45FC127D-A09E-4CCE-9C3B-BED376E7E573}" type="pres">
      <dgm:prSet presAssocID="{67A36951-3CEF-4957-971F-12A81DC767CC}" presName="space" presStyleCnt="0"/>
      <dgm:spPr/>
    </dgm:pt>
    <dgm:pt modelId="{F9DEC984-DE4C-40BB-9A1B-BC78A06FAAC5}" type="pres">
      <dgm:prSet presAssocID="{AAF033E2-71F3-43DE-B2F2-08422FB57058}" presName="composite" presStyleCnt="0"/>
      <dgm:spPr/>
    </dgm:pt>
    <dgm:pt modelId="{B1BABA53-8F8A-4D44-ACFD-9E2D501D5809}" type="pres">
      <dgm:prSet presAssocID="{AAF033E2-71F3-43DE-B2F2-08422FB57058}" presName="LShape" presStyleLbl="alignNode1" presStyleIdx="4" presStyleCnt="5"/>
      <dgm:spPr>
        <a:solidFill>
          <a:srgbClr val="009999"/>
        </a:solidFill>
      </dgm:spPr>
    </dgm:pt>
    <dgm:pt modelId="{47731AEB-8520-41B9-B44B-7FA0B2507CFF}" type="pres">
      <dgm:prSet presAssocID="{AAF033E2-71F3-43DE-B2F2-08422FB57058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0D20205-ADB4-492B-AF22-655A65D46B22}" srcId="{FFA8F618-B676-45EA-AA43-2F5ED1B65D05}" destId="{05770ED0-4795-4E26-8AF0-B56E5CE4D811}" srcOrd="1" destOrd="0" parTransId="{73F2C339-9E74-4844-BE75-D2926CA61345}" sibTransId="{6688C0BA-4F08-407C-993F-81517C6F003B}"/>
    <dgm:cxn modelId="{9B485C05-4AF4-4217-A9CE-ECF398208D66}" type="presOf" srcId="{0715A420-65F7-4001-86AA-2D47BC8A1E8E}" destId="{47731AEB-8520-41B9-B44B-7FA0B2507CFF}" srcOrd="0" destOrd="3" presId="urn:microsoft.com/office/officeart/2009/3/layout/StepUpProcess"/>
    <dgm:cxn modelId="{D020E108-4FC6-43BC-B707-E793ABF80166}" srcId="{AAF033E2-71F3-43DE-B2F2-08422FB57058}" destId="{0E5D9B4C-F0B5-41B3-8C48-2C1F6A052F49}" srcOrd="5" destOrd="0" parTransId="{B18EFC82-444E-4E49-AFCB-77798986E818}" sibTransId="{25785EF4-9250-4439-9247-B42E3D83FAFC}"/>
    <dgm:cxn modelId="{A96CC40A-5296-4EBE-9660-FF4F649FD1DA}" type="presOf" srcId="{77EB9A3B-B1FE-45DA-BEE5-2FAA8E685A4E}" destId="{D0B17A8E-B9CD-436F-A12D-139B6674AF61}" srcOrd="0" destOrd="5" presId="urn:microsoft.com/office/officeart/2009/3/layout/StepUpProcess"/>
    <dgm:cxn modelId="{4CF3490C-B562-4D7C-A8DF-DEB7A4F5DDFA}" type="presOf" srcId="{CF383EF0-7C21-4E9A-9406-968211E63B76}" destId="{D0B17A8E-B9CD-436F-A12D-139B6674AF61}" srcOrd="0" destOrd="4" presId="urn:microsoft.com/office/officeart/2009/3/layout/StepUpProcess"/>
    <dgm:cxn modelId="{F5AF310E-42DD-40FF-89AE-F6E24035BE3C}" srcId="{F86815C6-3D72-4E54-8A01-8FEEDC6C81CF}" destId="{A1D293C3-3243-4929-B0E2-31203A47E0DC}" srcOrd="1" destOrd="0" parTransId="{55C3B520-28B1-4F83-BA79-C9795A531626}" sibTransId="{D9B332E5-7592-4014-994D-53BFBB94617C}"/>
    <dgm:cxn modelId="{7868520E-7249-4B39-AAAE-FA29EE30A54F}" srcId="{AAF033E2-71F3-43DE-B2F2-08422FB57058}" destId="{CB2B9185-B0D0-4B5B-8B1E-E85399E9D48C}" srcOrd="6" destOrd="0" parTransId="{FDDBF6DB-D259-43CA-B8EC-A41EF9E014A4}" sibTransId="{AB08507E-F38B-453F-A22A-DFCD40226845}"/>
    <dgm:cxn modelId="{0D73560F-A9AF-48E6-BBAF-20539A6BE470}" srcId="{AAF033E2-71F3-43DE-B2F2-08422FB57058}" destId="{4124EAD7-FB2A-4BF0-97E4-5F29AB5E10A2}" srcOrd="0" destOrd="0" parTransId="{0A215BEF-50A6-41BC-ACF7-BEC2AF3E0F34}" sibTransId="{6085A5F8-A21D-495F-814E-ACB924E864B1}"/>
    <dgm:cxn modelId="{5E10C51C-EC7F-4E26-AE25-620859047A1B}" type="presOf" srcId="{00A7E4CC-2B9F-4B73-9C74-0E607774049D}" destId="{47731AEB-8520-41B9-B44B-7FA0B2507CFF}" srcOrd="0" destOrd="4" presId="urn:microsoft.com/office/officeart/2009/3/layout/StepUpProcess"/>
    <dgm:cxn modelId="{6565731E-1A12-4762-AA4C-3C2E74831515}" type="presOf" srcId="{4124EAD7-FB2A-4BF0-97E4-5F29AB5E10A2}" destId="{47731AEB-8520-41B9-B44B-7FA0B2507CFF}" srcOrd="0" destOrd="1" presId="urn:microsoft.com/office/officeart/2009/3/layout/StepUpProcess"/>
    <dgm:cxn modelId="{D821A31F-0E25-4664-B775-F4249F009E49}" srcId="{F86815C6-3D72-4E54-8A01-8FEEDC6C81CF}" destId="{3E6FD987-BFA8-48B7-B37D-96EB65F81C31}" srcOrd="4" destOrd="0" parTransId="{2A71BF70-4948-488F-9D33-7CE04BCC13D5}" sibTransId="{307BE5C2-1993-4A64-B6EB-76DB35F404D0}"/>
    <dgm:cxn modelId="{8A6B6321-C1B3-45D1-A931-9F1EECFADA74}" type="presOf" srcId="{19FBEED8-5188-4E11-93B0-F2F2F07AD7A2}" destId="{47731AEB-8520-41B9-B44B-7FA0B2507CFF}" srcOrd="0" destOrd="2" presId="urn:microsoft.com/office/officeart/2009/3/layout/StepUpProcess"/>
    <dgm:cxn modelId="{2B67FA21-A0B7-411C-9990-64B770305AAE}" srcId="{2EB5796C-F26B-4B1D-B374-5D1A65CBA4FF}" destId="{F86815C6-3D72-4E54-8A01-8FEEDC6C81CF}" srcOrd="0" destOrd="0" parTransId="{CF2C39DF-0921-4132-8F91-CBCE38B5BD01}" sibTransId="{86A4AD03-8E03-4E6F-99CC-54E1549FFAD9}"/>
    <dgm:cxn modelId="{F3CE2E22-B97A-4501-A816-6F657415AF66}" type="presOf" srcId="{FFA8F618-B676-45EA-AA43-2F5ED1B65D05}" destId="{D0B17A8E-B9CD-436F-A12D-139B6674AF61}" srcOrd="0" destOrd="0" presId="urn:microsoft.com/office/officeart/2009/3/layout/StepUpProcess"/>
    <dgm:cxn modelId="{90274230-1E32-4CB7-A84C-991CBA36B23E}" type="presOf" srcId="{EEAF3620-DF60-450E-A687-AC80F2118948}" destId="{D0B17A8E-B9CD-436F-A12D-139B6674AF61}" srcOrd="0" destOrd="3" presId="urn:microsoft.com/office/officeart/2009/3/layout/StepUpProcess"/>
    <dgm:cxn modelId="{CBEB9F36-1B75-4945-893A-9C0BE5E3F5A1}" srcId="{FFA8F618-B676-45EA-AA43-2F5ED1B65D05}" destId="{4A203184-44AD-47E6-A706-21729D131853}" srcOrd="5" destOrd="0" parTransId="{163EF133-23FE-4DEC-94BA-A45BE808BBEC}" sibTransId="{17895B0C-D5AB-4D9D-9D93-5554082ACBAA}"/>
    <dgm:cxn modelId="{76FE3C3A-0E4B-4986-9BD3-1D4E065A5A1A}" type="presOf" srcId="{CB2B9185-B0D0-4B5B-8B1E-E85399E9D48C}" destId="{47731AEB-8520-41B9-B44B-7FA0B2507CFF}" srcOrd="0" destOrd="7" presId="urn:microsoft.com/office/officeart/2009/3/layout/StepUpProcess"/>
    <dgm:cxn modelId="{E4177A3A-88B2-4512-8F8B-889BBFFC69F9}" srcId="{AAF033E2-71F3-43DE-B2F2-08422FB57058}" destId="{0715A420-65F7-4001-86AA-2D47BC8A1E8E}" srcOrd="2" destOrd="0" parTransId="{62024D20-50E8-455F-9F80-DB377E7CC1E1}" sibTransId="{A5943719-2790-4527-B3DB-7EEA8D94F11F}"/>
    <dgm:cxn modelId="{8B2AD03A-2602-47E6-9CDC-814B23FF6081}" srcId="{FFA8F618-B676-45EA-AA43-2F5ED1B65D05}" destId="{17806108-41D0-4A8D-84FA-4C842E9F1793}" srcOrd="0" destOrd="0" parTransId="{BDB93592-7C10-4CE5-8328-ACB73CCFB66B}" sibTransId="{2566A24E-C076-4476-BDC0-D56D015451F9}"/>
    <dgm:cxn modelId="{D16D0D5C-F606-4347-BBF1-2952E68BEE28}" srcId="{AAF033E2-71F3-43DE-B2F2-08422FB57058}" destId="{6A8D78A7-E84F-4163-8661-871480B82D81}" srcOrd="7" destOrd="0" parTransId="{EA87EB95-4A24-4C46-8137-5CFE3BC89422}" sibTransId="{736955C2-8832-45A8-9E94-275468CF2A40}"/>
    <dgm:cxn modelId="{DDF3B85F-E281-480E-A4C0-843D5DB41670}" srcId="{F86815C6-3D72-4E54-8A01-8FEEDC6C81CF}" destId="{4C8D8EF1-411F-44E7-93B3-4BF69A9324C9}" srcOrd="2" destOrd="0" parTransId="{7E75F349-3F69-4994-8118-45237FCE9B06}" sibTransId="{1FC53A13-0752-4DB9-A786-C790E5B8CF41}"/>
    <dgm:cxn modelId="{87493345-50D9-4777-BA13-C485CBACB401}" srcId="{F86815C6-3D72-4E54-8A01-8FEEDC6C81CF}" destId="{E26FA017-E7D4-430E-B29C-BEF666C6C8BD}" srcOrd="5" destOrd="0" parTransId="{8E71BB7A-7110-404E-9693-121C5578CCAD}" sibTransId="{5DFFDE7C-D076-40A9-B3A5-2C0429F0E592}"/>
    <dgm:cxn modelId="{BC2B3465-F11E-47B6-A2CD-45D5C0BDE7AD}" type="presOf" srcId="{6A8D78A7-E84F-4163-8661-871480B82D81}" destId="{47731AEB-8520-41B9-B44B-7FA0B2507CFF}" srcOrd="0" destOrd="8" presId="urn:microsoft.com/office/officeart/2009/3/layout/StepUpProcess"/>
    <dgm:cxn modelId="{41A13D46-3CCF-4D42-A641-3FDBE9A46F8F}" type="presOf" srcId="{E26FA017-E7D4-430E-B29C-BEF666C6C8BD}" destId="{199C4704-3C19-4EEE-9C88-C76347C6B797}" srcOrd="0" destOrd="6" presId="urn:microsoft.com/office/officeart/2009/3/layout/StepUpProcess"/>
    <dgm:cxn modelId="{95EF9568-AA05-4453-9F48-9352A741B280}" srcId="{F86815C6-3D72-4E54-8A01-8FEEDC6C81CF}" destId="{7EC66956-FB3D-4739-9803-495E371F87B0}" srcOrd="0" destOrd="0" parTransId="{1997E25E-7BB9-4700-ACAD-1AA431C5BE1F}" sibTransId="{901DB29C-74C0-4822-87D1-92706AA72CEC}"/>
    <dgm:cxn modelId="{9B60106E-B8CA-471A-82ED-A3C304C2695B}" type="presOf" srcId="{C481733A-EB80-4DE9-AD45-49D1D70E5E41}" destId="{47731AEB-8520-41B9-B44B-7FA0B2507CFF}" srcOrd="0" destOrd="5" presId="urn:microsoft.com/office/officeart/2009/3/layout/StepUpProcess"/>
    <dgm:cxn modelId="{B9CC1E54-4809-4646-AD64-AAD1A6A405DE}" type="presOf" srcId="{EC1C12EA-BF8C-4792-8EA4-96D609886D40}" destId="{D0B17A8E-B9CD-436F-A12D-139B6674AF61}" srcOrd="0" destOrd="7" presId="urn:microsoft.com/office/officeart/2009/3/layout/StepUpProcess"/>
    <dgm:cxn modelId="{8C614D54-3F43-4A7B-933F-A79A7BF1201F}" srcId="{2EB5796C-F26B-4B1D-B374-5D1A65CBA4FF}" destId="{AAF033E2-71F3-43DE-B2F2-08422FB57058}" srcOrd="2" destOrd="0" parTransId="{C5CF73F2-BA2E-4511-9EB1-5907BAF7BA7E}" sibTransId="{50ED512D-0957-465D-8C3B-5545FF15200D}"/>
    <dgm:cxn modelId="{888F3B75-305C-406A-A87A-4AB2BDCCCE3C}" srcId="{AAF033E2-71F3-43DE-B2F2-08422FB57058}" destId="{C481733A-EB80-4DE9-AD45-49D1D70E5E41}" srcOrd="4" destOrd="0" parTransId="{6B7D2FD0-FB3E-4057-98F3-EAFCF9393A95}" sibTransId="{41CC76E7-9523-489A-9203-3303164906DD}"/>
    <dgm:cxn modelId="{BB2B8F5A-89A2-40C6-9538-5C3A39C93F42}" srcId="{FFA8F618-B676-45EA-AA43-2F5ED1B65D05}" destId="{CF383EF0-7C21-4E9A-9406-968211E63B76}" srcOrd="3" destOrd="0" parTransId="{E2FFA4BD-610D-4842-A620-92623960E504}" sibTransId="{D3CB5708-9241-44DA-97FA-79AC225BB5DB}"/>
    <dgm:cxn modelId="{2F93257E-1455-4469-AB69-96E410786B9A}" type="presOf" srcId="{A1D293C3-3243-4929-B0E2-31203A47E0DC}" destId="{199C4704-3C19-4EEE-9C88-C76347C6B797}" srcOrd="0" destOrd="2" presId="urn:microsoft.com/office/officeart/2009/3/layout/StepUpProcess"/>
    <dgm:cxn modelId="{F286C78E-C8A2-4ED3-ACDB-AA66912BD371}" srcId="{FFA8F618-B676-45EA-AA43-2F5ED1B65D05}" destId="{EC1C12EA-BF8C-4792-8EA4-96D609886D40}" srcOrd="6" destOrd="0" parTransId="{BB10C2D6-6B94-4487-98FE-7478C1BB5F94}" sibTransId="{56913671-0BD5-491F-86EF-80988C69BD17}"/>
    <dgm:cxn modelId="{F92DFF91-032D-4A64-A8D4-1790999832BE}" srcId="{2EB5796C-F26B-4B1D-B374-5D1A65CBA4FF}" destId="{FFA8F618-B676-45EA-AA43-2F5ED1B65D05}" srcOrd="1" destOrd="0" parTransId="{95F2C99D-C8EC-4B70-B43C-F0EB9409AA73}" sibTransId="{67A36951-3CEF-4957-971F-12A81DC767CC}"/>
    <dgm:cxn modelId="{8E211D94-FC4E-4AB4-9C46-FA710D39731A}" srcId="{AAF033E2-71F3-43DE-B2F2-08422FB57058}" destId="{19FBEED8-5188-4E11-93B0-F2F2F07AD7A2}" srcOrd="1" destOrd="0" parTransId="{7640686E-FCC8-48E1-B03B-84C1EDF090A7}" sibTransId="{8253D80D-B24A-43AE-9337-DB6253DBC8D6}"/>
    <dgm:cxn modelId="{886FA199-2FF7-4D6E-920E-8715834E25BB}" srcId="{F86815C6-3D72-4E54-8A01-8FEEDC6C81CF}" destId="{35DF269E-4415-450A-892B-D1371670CFED}" srcOrd="6" destOrd="0" parTransId="{3B594BCF-F37D-4E9A-A99C-30A5AB1DFE84}" sibTransId="{A1EE885C-AB09-4603-BCEA-72408B2F941B}"/>
    <dgm:cxn modelId="{0B96D99C-6B80-4431-AB11-B8B60AF3FB9B}" srcId="{FFA8F618-B676-45EA-AA43-2F5ED1B65D05}" destId="{77EB9A3B-B1FE-45DA-BEE5-2FAA8E685A4E}" srcOrd="4" destOrd="0" parTransId="{AB31D7F9-1994-4F51-90B2-77EB71EA53F6}" sibTransId="{C155B29C-F626-4E4D-91BB-DE991A255BFA}"/>
    <dgm:cxn modelId="{8F5BDB9D-67F5-477A-94D5-BC01F0F84492}" type="presOf" srcId="{3E6FD987-BFA8-48B7-B37D-96EB65F81C31}" destId="{199C4704-3C19-4EEE-9C88-C76347C6B797}" srcOrd="0" destOrd="5" presId="urn:microsoft.com/office/officeart/2009/3/layout/StepUpProcess"/>
    <dgm:cxn modelId="{03DDC3A7-C5B6-45FE-892C-ECFBDF148EF4}" type="presOf" srcId="{05770ED0-4795-4E26-8AF0-B56E5CE4D811}" destId="{D0B17A8E-B9CD-436F-A12D-139B6674AF61}" srcOrd="0" destOrd="2" presId="urn:microsoft.com/office/officeart/2009/3/layout/StepUpProcess"/>
    <dgm:cxn modelId="{87E07BB0-0499-4F54-B32B-2E50F2A13A91}" type="presOf" srcId="{7EC66956-FB3D-4739-9803-495E371F87B0}" destId="{199C4704-3C19-4EEE-9C88-C76347C6B797}" srcOrd="0" destOrd="1" presId="urn:microsoft.com/office/officeart/2009/3/layout/StepUpProcess"/>
    <dgm:cxn modelId="{3610CDB0-D125-429A-B5DD-EDAFAAC37294}" type="presOf" srcId="{0E5D9B4C-F0B5-41B3-8C48-2C1F6A052F49}" destId="{47731AEB-8520-41B9-B44B-7FA0B2507CFF}" srcOrd="0" destOrd="6" presId="urn:microsoft.com/office/officeart/2009/3/layout/StepUpProcess"/>
    <dgm:cxn modelId="{62D23CB1-3D0C-4C45-A9EF-7168999345EA}" srcId="{AAF033E2-71F3-43DE-B2F2-08422FB57058}" destId="{00A7E4CC-2B9F-4B73-9C74-0E607774049D}" srcOrd="3" destOrd="0" parTransId="{8511D895-2AC6-4E2E-B0FD-E2BDC14139A6}" sibTransId="{9276427F-5A99-4F59-A804-75B055E03E76}"/>
    <dgm:cxn modelId="{F29B03B3-9A0F-4EB7-B4B5-53A1EB3D075C}" type="presOf" srcId="{976B9428-66AC-4EA8-9682-476878FFA446}" destId="{199C4704-3C19-4EEE-9C88-C76347C6B797}" srcOrd="0" destOrd="4" presId="urn:microsoft.com/office/officeart/2009/3/layout/StepUpProcess"/>
    <dgm:cxn modelId="{560620B8-2881-40D4-8AA5-1AC0E695A4E2}" type="presOf" srcId="{F86815C6-3D72-4E54-8A01-8FEEDC6C81CF}" destId="{199C4704-3C19-4EEE-9C88-C76347C6B797}" srcOrd="0" destOrd="0" presId="urn:microsoft.com/office/officeart/2009/3/layout/StepUpProcess"/>
    <dgm:cxn modelId="{D95775B8-3321-4544-BF75-198F831BF1B3}" type="presOf" srcId="{4C8D8EF1-411F-44E7-93B3-4BF69A9324C9}" destId="{199C4704-3C19-4EEE-9C88-C76347C6B797}" srcOrd="0" destOrd="3" presId="urn:microsoft.com/office/officeart/2009/3/layout/StepUpProcess"/>
    <dgm:cxn modelId="{14B803BE-14E3-40E5-95C1-AA6438E1AC8E}" srcId="{FFA8F618-B676-45EA-AA43-2F5ED1B65D05}" destId="{EEAF3620-DF60-450E-A687-AC80F2118948}" srcOrd="2" destOrd="0" parTransId="{8B637151-BF94-4AF0-9E54-A8D4D3FEF3ED}" sibTransId="{C66AF833-2C80-411F-A1F7-EF52AA0F9FEA}"/>
    <dgm:cxn modelId="{434878BF-ADC0-4A19-ABE7-A6FFF446FFAD}" type="presOf" srcId="{17806108-41D0-4A8D-84FA-4C842E9F1793}" destId="{D0B17A8E-B9CD-436F-A12D-139B6674AF61}" srcOrd="0" destOrd="1" presId="urn:microsoft.com/office/officeart/2009/3/layout/StepUpProcess"/>
    <dgm:cxn modelId="{F2F47AC5-9B7D-4F62-98D3-03DC6C65399A}" type="presOf" srcId="{4A203184-44AD-47E6-A706-21729D131853}" destId="{D0B17A8E-B9CD-436F-A12D-139B6674AF61}" srcOrd="0" destOrd="6" presId="urn:microsoft.com/office/officeart/2009/3/layout/StepUpProcess"/>
    <dgm:cxn modelId="{0DB682CB-5954-4ABF-9DA3-8A6D6D3E78EB}" type="presOf" srcId="{2EB5796C-F26B-4B1D-B374-5D1A65CBA4FF}" destId="{B14A58A9-3AFB-4139-B339-95B237B775C2}" srcOrd="0" destOrd="0" presId="urn:microsoft.com/office/officeart/2009/3/layout/StepUpProcess"/>
    <dgm:cxn modelId="{727679CF-3B1A-4240-A13E-D66B0510AE5C}" type="presOf" srcId="{35DF269E-4415-450A-892B-D1371670CFED}" destId="{199C4704-3C19-4EEE-9C88-C76347C6B797}" srcOrd="0" destOrd="7" presId="urn:microsoft.com/office/officeart/2009/3/layout/StepUpProcess"/>
    <dgm:cxn modelId="{947029D9-25BC-4992-A5A5-AD9C625986BD}" type="presOf" srcId="{AAF033E2-71F3-43DE-B2F2-08422FB57058}" destId="{47731AEB-8520-41B9-B44B-7FA0B2507CFF}" srcOrd="0" destOrd="0" presId="urn:microsoft.com/office/officeart/2009/3/layout/StepUpProcess"/>
    <dgm:cxn modelId="{AEDAB2DA-3679-4C3F-AA8B-7DE43866CB5F}" srcId="{F86815C6-3D72-4E54-8A01-8FEEDC6C81CF}" destId="{976B9428-66AC-4EA8-9682-476878FFA446}" srcOrd="3" destOrd="0" parTransId="{FFDD6EA8-A0AA-4015-AA84-BBF55BA32323}" sibTransId="{96C45706-CA6D-4887-9F77-F38CAEAC550C}"/>
    <dgm:cxn modelId="{16C5E3ED-87D2-47D8-983A-C26A337BFEF3}" type="presParOf" srcId="{B14A58A9-3AFB-4139-B339-95B237B775C2}" destId="{6C3508A7-448F-4E65-A44B-D2A9B9680661}" srcOrd="0" destOrd="0" presId="urn:microsoft.com/office/officeart/2009/3/layout/StepUpProcess"/>
    <dgm:cxn modelId="{8B4AFC88-E748-47DD-8701-F100C275DD65}" type="presParOf" srcId="{6C3508A7-448F-4E65-A44B-D2A9B9680661}" destId="{40F3253B-73BE-4B6D-BBFB-9B6A5401DE4F}" srcOrd="0" destOrd="0" presId="urn:microsoft.com/office/officeart/2009/3/layout/StepUpProcess"/>
    <dgm:cxn modelId="{429FB505-8EF8-49EF-B1A9-EBC84E525F79}" type="presParOf" srcId="{6C3508A7-448F-4E65-A44B-D2A9B9680661}" destId="{199C4704-3C19-4EEE-9C88-C76347C6B797}" srcOrd="1" destOrd="0" presId="urn:microsoft.com/office/officeart/2009/3/layout/StepUpProcess"/>
    <dgm:cxn modelId="{B94FC17A-0A7C-4AE1-8428-C71932DB30E0}" type="presParOf" srcId="{6C3508A7-448F-4E65-A44B-D2A9B9680661}" destId="{E44AF4CC-3FD8-4082-85F1-04A34DEBFE3F}" srcOrd="2" destOrd="0" presId="urn:microsoft.com/office/officeart/2009/3/layout/StepUpProcess"/>
    <dgm:cxn modelId="{74A9C6C3-E9F9-4008-9EF4-325C76A4AD9F}" type="presParOf" srcId="{B14A58A9-3AFB-4139-B339-95B237B775C2}" destId="{1A23909E-EBAF-4466-A2AD-AFB441956C80}" srcOrd="1" destOrd="0" presId="urn:microsoft.com/office/officeart/2009/3/layout/StepUpProcess"/>
    <dgm:cxn modelId="{AB0E3B47-7713-4DE2-B4E2-BB8357328CD8}" type="presParOf" srcId="{1A23909E-EBAF-4466-A2AD-AFB441956C80}" destId="{11C42CF9-04C1-4FC7-BF93-D0C2B3CECF33}" srcOrd="0" destOrd="0" presId="urn:microsoft.com/office/officeart/2009/3/layout/StepUpProcess"/>
    <dgm:cxn modelId="{BC9B43FD-891C-4820-A396-F85D51231248}" type="presParOf" srcId="{B14A58A9-3AFB-4139-B339-95B237B775C2}" destId="{38F81CD4-C333-4189-B7D4-9CD38764C82E}" srcOrd="2" destOrd="0" presId="urn:microsoft.com/office/officeart/2009/3/layout/StepUpProcess"/>
    <dgm:cxn modelId="{C3E69607-7D1F-4E1A-BF74-C50E47D505E4}" type="presParOf" srcId="{38F81CD4-C333-4189-B7D4-9CD38764C82E}" destId="{1DFC3F81-5DD3-4F23-AF7B-1668A2E081E8}" srcOrd="0" destOrd="0" presId="urn:microsoft.com/office/officeart/2009/3/layout/StepUpProcess"/>
    <dgm:cxn modelId="{FC438D2E-E352-4C16-ADDC-63CDA6044928}" type="presParOf" srcId="{38F81CD4-C333-4189-B7D4-9CD38764C82E}" destId="{D0B17A8E-B9CD-436F-A12D-139B6674AF61}" srcOrd="1" destOrd="0" presId="urn:microsoft.com/office/officeart/2009/3/layout/StepUpProcess"/>
    <dgm:cxn modelId="{B8EA23BC-4FE5-4619-9AE7-0E0F446F90B7}" type="presParOf" srcId="{38F81CD4-C333-4189-B7D4-9CD38764C82E}" destId="{D6DC420E-F3EF-4106-AB71-55AE3AB68CE9}" srcOrd="2" destOrd="0" presId="urn:microsoft.com/office/officeart/2009/3/layout/StepUpProcess"/>
    <dgm:cxn modelId="{A68D2B0A-628E-4F63-91A2-A1E20F17743F}" type="presParOf" srcId="{B14A58A9-3AFB-4139-B339-95B237B775C2}" destId="{FB99077C-4F70-4E8D-9D1D-152EBF139499}" srcOrd="3" destOrd="0" presId="urn:microsoft.com/office/officeart/2009/3/layout/StepUpProcess"/>
    <dgm:cxn modelId="{6EAE2726-BABC-4FE5-BB3C-9FE851DB9454}" type="presParOf" srcId="{FB99077C-4F70-4E8D-9D1D-152EBF139499}" destId="{45FC127D-A09E-4CCE-9C3B-BED376E7E573}" srcOrd="0" destOrd="0" presId="urn:microsoft.com/office/officeart/2009/3/layout/StepUpProcess"/>
    <dgm:cxn modelId="{826E4426-8790-4ABF-9B87-9D4D221A426F}" type="presParOf" srcId="{B14A58A9-3AFB-4139-B339-95B237B775C2}" destId="{F9DEC984-DE4C-40BB-9A1B-BC78A06FAAC5}" srcOrd="4" destOrd="0" presId="urn:microsoft.com/office/officeart/2009/3/layout/StepUpProcess"/>
    <dgm:cxn modelId="{70B707E5-7BCB-4D57-AF07-64D9A360A2E6}" type="presParOf" srcId="{F9DEC984-DE4C-40BB-9A1B-BC78A06FAAC5}" destId="{B1BABA53-8F8A-4D44-ACFD-9E2D501D5809}" srcOrd="0" destOrd="0" presId="urn:microsoft.com/office/officeart/2009/3/layout/StepUpProcess"/>
    <dgm:cxn modelId="{228BB90B-C63F-4FB8-A5B3-AA59DB521C43}" type="presParOf" srcId="{F9DEC984-DE4C-40BB-9A1B-BC78A06FAAC5}" destId="{47731AEB-8520-41B9-B44B-7FA0B2507CFF}" srcOrd="1" destOrd="0" presId="urn:microsoft.com/office/officeart/2009/3/layout/StepUpProcess"/>
  </dgm:cxnLst>
  <dgm:bg>
    <a:solidFill>
      <a:schemeClr val="bg1"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51CEC2-3990-4C84-BB82-A52A467E1D3B}" type="doc">
      <dgm:prSet loTypeId="urn:microsoft.com/office/officeart/2008/layout/HexagonCluster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A4148085-7839-4161-9059-C6376D02B692}">
      <dgm:prSet phldrT="[Text]" custT="1"/>
      <dgm:spPr/>
      <dgm:t>
        <a:bodyPr/>
        <a:lstStyle/>
        <a:p>
          <a:r>
            <a:rPr lang="lv-LV" sz="1200" b="1">
              <a:latin typeface="Verdana" panose="020B0604030504040204" pitchFamily="34" charset="0"/>
              <a:ea typeface="Verdana" panose="020B0604030504040204" pitchFamily="34" charset="0"/>
            </a:rPr>
            <a:t>Ilgtspējīgas finanses</a:t>
          </a:r>
        </a:p>
      </dgm:t>
    </dgm:pt>
    <dgm:pt modelId="{35FDAD8D-F42D-4B6E-9C37-46F20CCD96D1}" type="sibTrans" cxnId="{D9A2A5F7-1067-4154-8208-18BAB0B11572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lv-LV"/>
        </a:p>
      </dgm:t>
      <dgm:extLst>
        <a:ext uri="{E40237B7-FDA0-4F09-8148-C483321AD2D9}">
          <dgm14:cNvPr xmlns:dgm14="http://schemas.microsoft.com/office/drawing/2010/diagram" id="0" name="" descr="Wind farm at twilight"/>
        </a:ext>
      </dgm:extLst>
    </dgm:pt>
    <dgm:pt modelId="{153770DE-DC48-423E-9906-841E6E6ECA5C}" type="parTrans" cxnId="{D9A2A5F7-1067-4154-8208-18BAB0B11572}">
      <dgm:prSet/>
      <dgm:spPr/>
      <dgm:t>
        <a:bodyPr/>
        <a:lstStyle/>
        <a:p>
          <a:endParaRPr lang="lv-LV"/>
        </a:p>
      </dgm:t>
    </dgm:pt>
    <dgm:pt modelId="{A1E9E521-477A-48C1-BBE1-189DE67DDE73}">
      <dgm:prSet phldrT="[Text]" custT="1"/>
      <dgm:spPr/>
      <dgm:t>
        <a:bodyPr/>
        <a:lstStyle/>
        <a:p>
          <a:r>
            <a:rPr lang="lv-LV" sz="1100" b="1" err="1">
              <a:latin typeface="Verdana" panose="020B0604030504040204" pitchFamily="34" charset="0"/>
              <a:ea typeface="Verdana" panose="020B0604030504040204" pitchFamily="34" charset="0"/>
            </a:rPr>
            <a:t>Digitalizācija</a:t>
          </a:r>
          <a:r>
            <a:rPr lang="lv-LV" sz="1100" b="1">
              <a:latin typeface="Verdana" panose="020B0604030504040204" pitchFamily="34" charset="0"/>
              <a:ea typeface="Verdana" panose="020B0604030504040204" pitchFamily="34" charset="0"/>
            </a:rPr>
            <a:t> un inovatīvu pakalpojumu pieejamība</a:t>
          </a:r>
        </a:p>
      </dgm:t>
    </dgm:pt>
    <dgm:pt modelId="{780746E2-19BF-43C5-8ED9-0366DC63C27E}" type="sibTrans" cxnId="{7EF1E3C0-4A7B-4242-BBB1-A815F7A9249F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lv-LV"/>
        </a:p>
      </dgm:t>
      <dgm:extLst>
        <a:ext uri="{E40237B7-FDA0-4F09-8148-C483321AD2D9}">
          <dgm14:cNvPr xmlns:dgm14="http://schemas.microsoft.com/office/drawing/2010/diagram" id="0" name="" descr="Circuit board"/>
        </a:ext>
      </dgm:extLst>
    </dgm:pt>
    <dgm:pt modelId="{4147064C-E2CD-4479-828E-3606FE3C9C9C}" type="parTrans" cxnId="{7EF1E3C0-4A7B-4242-BBB1-A815F7A9249F}">
      <dgm:prSet/>
      <dgm:spPr/>
      <dgm:t>
        <a:bodyPr/>
        <a:lstStyle/>
        <a:p>
          <a:endParaRPr lang="lv-LV"/>
        </a:p>
      </dgm:t>
    </dgm:pt>
    <dgm:pt modelId="{8F3E81D6-79F9-4472-80C4-D1F8B2E13F6B}">
      <dgm:prSet phldrT="[Text]" custT="1"/>
      <dgm:spPr/>
      <dgm:t>
        <a:bodyPr/>
        <a:lstStyle/>
        <a:p>
          <a:r>
            <a:rPr lang="lv-LV" sz="1100" b="1">
              <a:latin typeface="Verdana" panose="020B0604030504040204" pitchFamily="34" charset="0"/>
              <a:ea typeface="Verdana" panose="020B0604030504040204" pitchFamily="34" charset="0"/>
            </a:rPr>
            <a:t>Finansējuma pieejamība un investīciju iespējas</a:t>
          </a:r>
        </a:p>
      </dgm:t>
    </dgm:pt>
    <dgm:pt modelId="{5C7AF164-3F27-4FF4-928E-1F9D3C68DCF7}" type="sibTrans" cxnId="{4F6738A5-51CE-44EF-9F93-F37879BCC85F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lv-LV"/>
        </a:p>
      </dgm:t>
      <dgm:extLst>
        <a:ext uri="{E40237B7-FDA0-4F09-8148-C483321AD2D9}">
          <dgm14:cNvPr xmlns:dgm14="http://schemas.microsoft.com/office/drawing/2010/diagram" id="0" name="" descr="Display with stock market charts"/>
        </a:ext>
      </dgm:extLst>
    </dgm:pt>
    <dgm:pt modelId="{F388280B-7F2F-443F-AA4B-DC5CF4951BAD}" type="parTrans" cxnId="{4F6738A5-51CE-44EF-9F93-F37879BCC85F}">
      <dgm:prSet/>
      <dgm:spPr/>
      <dgm:t>
        <a:bodyPr/>
        <a:lstStyle/>
        <a:p>
          <a:endParaRPr lang="lv-LV"/>
        </a:p>
      </dgm:t>
    </dgm:pt>
    <dgm:pt modelId="{242F4CAC-B947-4F3C-AB5C-44708C391CB2}" type="pres">
      <dgm:prSet presAssocID="{3651CEC2-3990-4C84-BB82-A52A467E1D3B}" presName="Name0" presStyleCnt="0">
        <dgm:presLayoutVars>
          <dgm:chMax val="21"/>
          <dgm:chPref val="21"/>
        </dgm:presLayoutVars>
      </dgm:prSet>
      <dgm:spPr/>
    </dgm:pt>
    <dgm:pt modelId="{3BFD4256-00C8-4897-8632-43AC6BAD1AEE}" type="pres">
      <dgm:prSet presAssocID="{A4148085-7839-4161-9059-C6376D02B692}" presName="text1" presStyleCnt="0"/>
      <dgm:spPr/>
    </dgm:pt>
    <dgm:pt modelId="{669B293B-12BC-4690-9BFE-9683983B06CD}" type="pres">
      <dgm:prSet presAssocID="{A4148085-7839-4161-9059-C6376D02B692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597128F9-B6C9-45AE-879D-782F12A83B96}" type="pres">
      <dgm:prSet presAssocID="{A4148085-7839-4161-9059-C6376D02B692}" presName="textaccent1" presStyleCnt="0"/>
      <dgm:spPr/>
    </dgm:pt>
    <dgm:pt modelId="{BB27AD98-C51B-43A2-81A6-1110FBCFF2A8}" type="pres">
      <dgm:prSet presAssocID="{A4148085-7839-4161-9059-C6376D02B692}" presName="accentRepeatNode" presStyleLbl="solidAlignAcc1" presStyleIdx="0" presStyleCnt="6"/>
      <dgm:spPr/>
    </dgm:pt>
    <dgm:pt modelId="{C8485F12-4055-42CE-9579-E902781BEB78}" type="pres">
      <dgm:prSet presAssocID="{35FDAD8D-F42D-4B6E-9C37-46F20CCD96D1}" presName="image1" presStyleCnt="0"/>
      <dgm:spPr/>
    </dgm:pt>
    <dgm:pt modelId="{6410A954-241B-4487-9C73-F8B6D0770E1E}" type="pres">
      <dgm:prSet presAssocID="{35FDAD8D-F42D-4B6E-9C37-46F20CCD96D1}" presName="imageRepeatNode" presStyleLbl="alignAcc1" presStyleIdx="0" presStyleCnt="3"/>
      <dgm:spPr/>
    </dgm:pt>
    <dgm:pt modelId="{C8E388FC-9F7F-4530-A583-AA9F3D58575F}" type="pres">
      <dgm:prSet presAssocID="{35FDAD8D-F42D-4B6E-9C37-46F20CCD96D1}" presName="imageaccent1" presStyleCnt="0"/>
      <dgm:spPr/>
    </dgm:pt>
    <dgm:pt modelId="{F340D808-7DBD-4EDF-BD68-ACCFC86549B0}" type="pres">
      <dgm:prSet presAssocID="{35FDAD8D-F42D-4B6E-9C37-46F20CCD96D1}" presName="accentRepeatNode" presStyleLbl="solidAlignAcc1" presStyleIdx="1" presStyleCnt="6"/>
      <dgm:spPr/>
    </dgm:pt>
    <dgm:pt modelId="{93941850-1F62-4D46-A566-2160D9F8D7E6}" type="pres">
      <dgm:prSet presAssocID="{A1E9E521-477A-48C1-BBE1-189DE67DDE73}" presName="text2" presStyleCnt="0"/>
      <dgm:spPr/>
    </dgm:pt>
    <dgm:pt modelId="{182E5290-59E7-48EC-974D-38DB7342448E}" type="pres">
      <dgm:prSet presAssocID="{A1E9E521-477A-48C1-BBE1-189DE67DDE73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D251EDB-3297-4B27-A107-25C1C6088D53}" type="pres">
      <dgm:prSet presAssocID="{A1E9E521-477A-48C1-BBE1-189DE67DDE73}" presName="textaccent2" presStyleCnt="0"/>
      <dgm:spPr/>
    </dgm:pt>
    <dgm:pt modelId="{93E213DD-FC5A-43C7-9919-6B44C10D0214}" type="pres">
      <dgm:prSet presAssocID="{A1E9E521-477A-48C1-BBE1-189DE67DDE73}" presName="accentRepeatNode" presStyleLbl="solidAlignAcc1" presStyleIdx="2" presStyleCnt="6"/>
      <dgm:spPr/>
    </dgm:pt>
    <dgm:pt modelId="{CE7B75CC-1C6D-48B7-A553-56F728093B19}" type="pres">
      <dgm:prSet presAssocID="{780746E2-19BF-43C5-8ED9-0366DC63C27E}" presName="image2" presStyleCnt="0"/>
      <dgm:spPr/>
    </dgm:pt>
    <dgm:pt modelId="{1FEC7BA4-0470-4CA5-8516-65EF4278F555}" type="pres">
      <dgm:prSet presAssocID="{780746E2-19BF-43C5-8ED9-0366DC63C27E}" presName="imageRepeatNode" presStyleLbl="alignAcc1" presStyleIdx="1" presStyleCnt="3"/>
      <dgm:spPr/>
    </dgm:pt>
    <dgm:pt modelId="{69490889-980D-4671-8687-B15EFD30883E}" type="pres">
      <dgm:prSet presAssocID="{780746E2-19BF-43C5-8ED9-0366DC63C27E}" presName="imageaccent2" presStyleCnt="0"/>
      <dgm:spPr/>
    </dgm:pt>
    <dgm:pt modelId="{C16F13E2-965B-438C-86D3-37A9CAF0B9D9}" type="pres">
      <dgm:prSet presAssocID="{780746E2-19BF-43C5-8ED9-0366DC63C27E}" presName="accentRepeatNode" presStyleLbl="solidAlignAcc1" presStyleIdx="3" presStyleCnt="6"/>
      <dgm:spPr/>
    </dgm:pt>
    <dgm:pt modelId="{D57ED473-EDDE-44A5-AC7F-A5941CE5E5B0}" type="pres">
      <dgm:prSet presAssocID="{8F3E81D6-79F9-4472-80C4-D1F8B2E13F6B}" presName="text3" presStyleCnt="0"/>
      <dgm:spPr/>
    </dgm:pt>
    <dgm:pt modelId="{1A9EFBBF-1572-468C-8893-99BFD483E630}" type="pres">
      <dgm:prSet presAssocID="{8F3E81D6-79F9-4472-80C4-D1F8B2E13F6B}" presName="textRepeatNode" presStyleLbl="alignNode1" presStyleIdx="2" presStyleCnt="3" custLinFactNeighborX="-674" custLinFactNeighborY="-1255">
        <dgm:presLayoutVars>
          <dgm:chMax val="0"/>
          <dgm:chPref val="0"/>
          <dgm:bulletEnabled val="1"/>
        </dgm:presLayoutVars>
      </dgm:prSet>
      <dgm:spPr/>
    </dgm:pt>
    <dgm:pt modelId="{88D08CB1-C729-4E6F-A241-C86E2E0CC29F}" type="pres">
      <dgm:prSet presAssocID="{8F3E81D6-79F9-4472-80C4-D1F8B2E13F6B}" presName="textaccent3" presStyleCnt="0"/>
      <dgm:spPr/>
    </dgm:pt>
    <dgm:pt modelId="{BF07D4F6-B479-43AB-8048-96F846833B2E}" type="pres">
      <dgm:prSet presAssocID="{8F3E81D6-79F9-4472-80C4-D1F8B2E13F6B}" presName="accentRepeatNode" presStyleLbl="solidAlignAcc1" presStyleIdx="4" presStyleCnt="6"/>
      <dgm:spPr/>
    </dgm:pt>
    <dgm:pt modelId="{B5BF1094-4D29-4CD1-9E4D-B6A11014A1A2}" type="pres">
      <dgm:prSet presAssocID="{5C7AF164-3F27-4FF4-928E-1F9D3C68DCF7}" presName="image3" presStyleCnt="0"/>
      <dgm:spPr/>
    </dgm:pt>
    <dgm:pt modelId="{7FF83E79-A52A-4754-97AD-6255EDD75375}" type="pres">
      <dgm:prSet presAssocID="{5C7AF164-3F27-4FF4-928E-1F9D3C68DCF7}" presName="imageRepeatNode" presStyleLbl="alignAcc1" presStyleIdx="2" presStyleCnt="3"/>
      <dgm:spPr/>
    </dgm:pt>
    <dgm:pt modelId="{DDFBDF3A-B141-4185-B6B1-D7722E8BBDD5}" type="pres">
      <dgm:prSet presAssocID="{5C7AF164-3F27-4FF4-928E-1F9D3C68DCF7}" presName="imageaccent3" presStyleCnt="0"/>
      <dgm:spPr/>
    </dgm:pt>
    <dgm:pt modelId="{2C1F5458-99E9-4684-A029-0CB08CB70A99}" type="pres">
      <dgm:prSet presAssocID="{5C7AF164-3F27-4FF4-928E-1F9D3C68DCF7}" presName="accentRepeatNode" presStyleLbl="solidAlignAcc1" presStyleIdx="5" presStyleCnt="6"/>
      <dgm:spPr/>
    </dgm:pt>
  </dgm:ptLst>
  <dgm:cxnLst>
    <dgm:cxn modelId="{BB27C20A-765A-46B9-BA49-2A971ACDA128}" type="presOf" srcId="{780746E2-19BF-43C5-8ED9-0366DC63C27E}" destId="{1FEC7BA4-0470-4CA5-8516-65EF4278F555}" srcOrd="0" destOrd="0" presId="urn:microsoft.com/office/officeart/2008/layout/HexagonCluster"/>
    <dgm:cxn modelId="{5F53F56F-80A0-49C5-BA62-E525B1892497}" type="presOf" srcId="{5C7AF164-3F27-4FF4-928E-1F9D3C68DCF7}" destId="{7FF83E79-A52A-4754-97AD-6255EDD75375}" srcOrd="0" destOrd="0" presId="urn:microsoft.com/office/officeart/2008/layout/HexagonCluster"/>
    <dgm:cxn modelId="{939DBB74-9460-40FF-8271-8756306FA789}" type="presOf" srcId="{A1E9E521-477A-48C1-BBE1-189DE67DDE73}" destId="{182E5290-59E7-48EC-974D-38DB7342448E}" srcOrd="0" destOrd="0" presId="urn:microsoft.com/office/officeart/2008/layout/HexagonCluster"/>
    <dgm:cxn modelId="{3A9EDB83-D43A-41BA-A2F1-15FEDF6DB0CF}" type="presOf" srcId="{8F3E81D6-79F9-4472-80C4-D1F8B2E13F6B}" destId="{1A9EFBBF-1572-468C-8893-99BFD483E630}" srcOrd="0" destOrd="0" presId="urn:microsoft.com/office/officeart/2008/layout/HexagonCluster"/>
    <dgm:cxn modelId="{4F6738A5-51CE-44EF-9F93-F37879BCC85F}" srcId="{3651CEC2-3990-4C84-BB82-A52A467E1D3B}" destId="{8F3E81D6-79F9-4472-80C4-D1F8B2E13F6B}" srcOrd="2" destOrd="0" parTransId="{F388280B-7F2F-443F-AA4B-DC5CF4951BAD}" sibTransId="{5C7AF164-3F27-4FF4-928E-1F9D3C68DCF7}"/>
    <dgm:cxn modelId="{44DE19BE-21C3-414D-8456-6652814EFD52}" type="presOf" srcId="{3651CEC2-3990-4C84-BB82-A52A467E1D3B}" destId="{242F4CAC-B947-4F3C-AB5C-44708C391CB2}" srcOrd="0" destOrd="0" presId="urn:microsoft.com/office/officeart/2008/layout/HexagonCluster"/>
    <dgm:cxn modelId="{7EF1E3C0-4A7B-4242-BBB1-A815F7A9249F}" srcId="{3651CEC2-3990-4C84-BB82-A52A467E1D3B}" destId="{A1E9E521-477A-48C1-BBE1-189DE67DDE73}" srcOrd="1" destOrd="0" parTransId="{4147064C-E2CD-4479-828E-3606FE3C9C9C}" sibTransId="{780746E2-19BF-43C5-8ED9-0366DC63C27E}"/>
    <dgm:cxn modelId="{0A4C52DE-22C8-48D7-A6B8-7FFE444E6C18}" type="presOf" srcId="{A4148085-7839-4161-9059-C6376D02B692}" destId="{669B293B-12BC-4690-9BFE-9683983B06CD}" srcOrd="0" destOrd="0" presId="urn:microsoft.com/office/officeart/2008/layout/HexagonCluster"/>
    <dgm:cxn modelId="{D65240EE-9E04-4506-8A80-BF5C003CC8A7}" type="presOf" srcId="{35FDAD8D-F42D-4B6E-9C37-46F20CCD96D1}" destId="{6410A954-241B-4487-9C73-F8B6D0770E1E}" srcOrd="0" destOrd="0" presId="urn:microsoft.com/office/officeart/2008/layout/HexagonCluster"/>
    <dgm:cxn modelId="{D9A2A5F7-1067-4154-8208-18BAB0B11572}" srcId="{3651CEC2-3990-4C84-BB82-A52A467E1D3B}" destId="{A4148085-7839-4161-9059-C6376D02B692}" srcOrd="0" destOrd="0" parTransId="{153770DE-DC48-423E-9906-841E6E6ECA5C}" sibTransId="{35FDAD8D-F42D-4B6E-9C37-46F20CCD96D1}"/>
    <dgm:cxn modelId="{8ACF16D2-9BC0-44DA-9E45-8DFF8405452F}" type="presParOf" srcId="{242F4CAC-B947-4F3C-AB5C-44708C391CB2}" destId="{3BFD4256-00C8-4897-8632-43AC6BAD1AEE}" srcOrd="0" destOrd="0" presId="urn:microsoft.com/office/officeart/2008/layout/HexagonCluster"/>
    <dgm:cxn modelId="{D85DBD70-9627-4748-A069-5F7F87C1363E}" type="presParOf" srcId="{3BFD4256-00C8-4897-8632-43AC6BAD1AEE}" destId="{669B293B-12BC-4690-9BFE-9683983B06CD}" srcOrd="0" destOrd="0" presId="urn:microsoft.com/office/officeart/2008/layout/HexagonCluster"/>
    <dgm:cxn modelId="{7DCB3927-EA1B-4F8D-BE39-40815C6B8B39}" type="presParOf" srcId="{242F4CAC-B947-4F3C-AB5C-44708C391CB2}" destId="{597128F9-B6C9-45AE-879D-782F12A83B96}" srcOrd="1" destOrd="0" presId="urn:microsoft.com/office/officeart/2008/layout/HexagonCluster"/>
    <dgm:cxn modelId="{24B2DA50-68D1-41F4-9376-B9B6C6C7EAB2}" type="presParOf" srcId="{597128F9-B6C9-45AE-879D-782F12A83B96}" destId="{BB27AD98-C51B-43A2-81A6-1110FBCFF2A8}" srcOrd="0" destOrd="0" presId="urn:microsoft.com/office/officeart/2008/layout/HexagonCluster"/>
    <dgm:cxn modelId="{C284FC42-5B8F-4BC2-8C65-3C066B54C3B9}" type="presParOf" srcId="{242F4CAC-B947-4F3C-AB5C-44708C391CB2}" destId="{C8485F12-4055-42CE-9579-E902781BEB78}" srcOrd="2" destOrd="0" presId="urn:microsoft.com/office/officeart/2008/layout/HexagonCluster"/>
    <dgm:cxn modelId="{40B22798-5CE3-4CCA-B1FC-DC98D4DD0F81}" type="presParOf" srcId="{C8485F12-4055-42CE-9579-E902781BEB78}" destId="{6410A954-241B-4487-9C73-F8B6D0770E1E}" srcOrd="0" destOrd="0" presId="urn:microsoft.com/office/officeart/2008/layout/HexagonCluster"/>
    <dgm:cxn modelId="{2D84360B-6BB7-4801-9CAC-070700285381}" type="presParOf" srcId="{242F4CAC-B947-4F3C-AB5C-44708C391CB2}" destId="{C8E388FC-9F7F-4530-A583-AA9F3D58575F}" srcOrd="3" destOrd="0" presId="urn:microsoft.com/office/officeart/2008/layout/HexagonCluster"/>
    <dgm:cxn modelId="{2BE49203-B7CB-46EC-A8DE-B9BE63B8BECA}" type="presParOf" srcId="{C8E388FC-9F7F-4530-A583-AA9F3D58575F}" destId="{F340D808-7DBD-4EDF-BD68-ACCFC86549B0}" srcOrd="0" destOrd="0" presId="urn:microsoft.com/office/officeart/2008/layout/HexagonCluster"/>
    <dgm:cxn modelId="{7BD4C0C7-2AA5-475A-B6DE-76EC1331272E}" type="presParOf" srcId="{242F4CAC-B947-4F3C-AB5C-44708C391CB2}" destId="{93941850-1F62-4D46-A566-2160D9F8D7E6}" srcOrd="4" destOrd="0" presId="urn:microsoft.com/office/officeart/2008/layout/HexagonCluster"/>
    <dgm:cxn modelId="{3B2C6A6A-C51B-470A-82EB-C7F8D7173408}" type="presParOf" srcId="{93941850-1F62-4D46-A566-2160D9F8D7E6}" destId="{182E5290-59E7-48EC-974D-38DB7342448E}" srcOrd="0" destOrd="0" presId="urn:microsoft.com/office/officeart/2008/layout/HexagonCluster"/>
    <dgm:cxn modelId="{AEBF86E4-87A4-46BC-A204-71A31548557C}" type="presParOf" srcId="{242F4CAC-B947-4F3C-AB5C-44708C391CB2}" destId="{1D251EDB-3297-4B27-A107-25C1C6088D53}" srcOrd="5" destOrd="0" presId="urn:microsoft.com/office/officeart/2008/layout/HexagonCluster"/>
    <dgm:cxn modelId="{5DF83D07-221F-469B-A215-57307DD7F675}" type="presParOf" srcId="{1D251EDB-3297-4B27-A107-25C1C6088D53}" destId="{93E213DD-FC5A-43C7-9919-6B44C10D0214}" srcOrd="0" destOrd="0" presId="urn:microsoft.com/office/officeart/2008/layout/HexagonCluster"/>
    <dgm:cxn modelId="{EBEDA9B5-B161-472E-A02E-768CA939D493}" type="presParOf" srcId="{242F4CAC-B947-4F3C-AB5C-44708C391CB2}" destId="{CE7B75CC-1C6D-48B7-A553-56F728093B19}" srcOrd="6" destOrd="0" presId="urn:microsoft.com/office/officeart/2008/layout/HexagonCluster"/>
    <dgm:cxn modelId="{705FEAB6-6BA6-49AB-B8A9-893D72228930}" type="presParOf" srcId="{CE7B75CC-1C6D-48B7-A553-56F728093B19}" destId="{1FEC7BA4-0470-4CA5-8516-65EF4278F555}" srcOrd="0" destOrd="0" presId="urn:microsoft.com/office/officeart/2008/layout/HexagonCluster"/>
    <dgm:cxn modelId="{938E4BD3-B58B-4C8F-98CB-631161A6324D}" type="presParOf" srcId="{242F4CAC-B947-4F3C-AB5C-44708C391CB2}" destId="{69490889-980D-4671-8687-B15EFD30883E}" srcOrd="7" destOrd="0" presId="urn:microsoft.com/office/officeart/2008/layout/HexagonCluster"/>
    <dgm:cxn modelId="{9680EA8B-A39E-4533-A049-DA8156AFC1FA}" type="presParOf" srcId="{69490889-980D-4671-8687-B15EFD30883E}" destId="{C16F13E2-965B-438C-86D3-37A9CAF0B9D9}" srcOrd="0" destOrd="0" presId="urn:microsoft.com/office/officeart/2008/layout/HexagonCluster"/>
    <dgm:cxn modelId="{7CCD1566-17EC-46FD-B47B-47D04D35BE97}" type="presParOf" srcId="{242F4CAC-B947-4F3C-AB5C-44708C391CB2}" destId="{D57ED473-EDDE-44A5-AC7F-A5941CE5E5B0}" srcOrd="8" destOrd="0" presId="urn:microsoft.com/office/officeart/2008/layout/HexagonCluster"/>
    <dgm:cxn modelId="{18AB2EC6-953E-41AC-9B74-F2E2954BFF6C}" type="presParOf" srcId="{D57ED473-EDDE-44A5-AC7F-A5941CE5E5B0}" destId="{1A9EFBBF-1572-468C-8893-99BFD483E630}" srcOrd="0" destOrd="0" presId="urn:microsoft.com/office/officeart/2008/layout/HexagonCluster"/>
    <dgm:cxn modelId="{5B7ACA5D-42BC-411A-8F55-470053257BA3}" type="presParOf" srcId="{242F4CAC-B947-4F3C-AB5C-44708C391CB2}" destId="{88D08CB1-C729-4E6F-A241-C86E2E0CC29F}" srcOrd="9" destOrd="0" presId="urn:microsoft.com/office/officeart/2008/layout/HexagonCluster"/>
    <dgm:cxn modelId="{9EC46DB5-6DDE-43BB-A669-225CA73B0F25}" type="presParOf" srcId="{88D08CB1-C729-4E6F-A241-C86E2E0CC29F}" destId="{BF07D4F6-B479-43AB-8048-96F846833B2E}" srcOrd="0" destOrd="0" presId="urn:microsoft.com/office/officeart/2008/layout/HexagonCluster"/>
    <dgm:cxn modelId="{4C1335EC-2AEC-47AD-8CA1-F266B6C7F9C8}" type="presParOf" srcId="{242F4CAC-B947-4F3C-AB5C-44708C391CB2}" destId="{B5BF1094-4D29-4CD1-9E4D-B6A11014A1A2}" srcOrd="10" destOrd="0" presId="urn:microsoft.com/office/officeart/2008/layout/HexagonCluster"/>
    <dgm:cxn modelId="{DD3E3E32-BA56-4F7C-9BBC-440D10108BB4}" type="presParOf" srcId="{B5BF1094-4D29-4CD1-9E4D-B6A11014A1A2}" destId="{7FF83E79-A52A-4754-97AD-6255EDD75375}" srcOrd="0" destOrd="0" presId="urn:microsoft.com/office/officeart/2008/layout/HexagonCluster"/>
    <dgm:cxn modelId="{01C1AEC0-C0EF-4B02-86B6-3F135CC566B2}" type="presParOf" srcId="{242F4CAC-B947-4F3C-AB5C-44708C391CB2}" destId="{DDFBDF3A-B141-4185-B6B1-D7722E8BBDD5}" srcOrd="11" destOrd="0" presId="urn:microsoft.com/office/officeart/2008/layout/HexagonCluster"/>
    <dgm:cxn modelId="{672E28CD-7851-4FA8-875F-79AB8A61190D}" type="presParOf" srcId="{DDFBDF3A-B141-4185-B6B1-D7722E8BBDD5}" destId="{2C1F5458-99E9-4684-A029-0CB08CB70A9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E19A8A-9762-4C8B-98B9-93D3C55C4230}" type="doc">
      <dgm:prSet loTypeId="urn:microsoft.com/office/officeart/2005/8/layout/vList6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lv-LV"/>
        </a:p>
      </dgm:t>
    </dgm:pt>
    <dgm:pt modelId="{431B2145-C0ED-4156-9960-14B797196A50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Izstrādāti grozījumi Zemesgrāmatu likumā, stājušies spēkā 01.01.2022.</a:t>
          </a:r>
          <a:endParaRPr lang="lv-LV" sz="1200" b="1" kern="1200"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8318C491-9DB3-4F36-B2F2-FD5930B40D50}" type="parTrans" cxnId="{69E1DD8D-0686-4A79-AC7E-71D10EFC7130}">
      <dgm:prSet/>
      <dgm:spPr/>
      <dgm:t>
        <a:bodyPr/>
        <a:lstStyle/>
        <a:p>
          <a:endParaRPr lang="lv-LV"/>
        </a:p>
      </dgm:t>
    </dgm:pt>
    <dgm:pt modelId="{B17F9220-20AD-437E-AE66-52A9B8252AEA}" type="sibTrans" cxnId="{69E1DD8D-0686-4A79-AC7E-71D10EFC7130}">
      <dgm:prSet/>
      <dgm:spPr/>
      <dgm:t>
        <a:bodyPr/>
        <a:lstStyle/>
        <a:p>
          <a:endParaRPr lang="lv-LV"/>
        </a:p>
      </dgm:t>
    </dgm:pt>
    <dgm:pt modelId="{3A0A76CC-5706-4D32-9128-609FE1751D55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1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26.05.2020. izstrādāti MK noteikumi Nr. 327 “Noteikumi par kredītinformācijas biroja datubāzē iekļaujamām ziņām par maksājuma saistībām”. Regulējuma izstrādes procesā, izvērtētas un salāgotas ziņu iekļaušanas prasības Kredītu reģistrā un kredītinformācijas birojos</a:t>
          </a:r>
          <a:endParaRPr lang="lv-LV" sz="1100" b="1" kern="1200"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7D069BB9-6C14-449C-92CC-1BB31E5E5BE6}" type="parTrans" cxnId="{CD168D86-45C9-4B7F-BB58-8FBF5488E21D}">
      <dgm:prSet/>
      <dgm:spPr/>
      <dgm:t>
        <a:bodyPr/>
        <a:lstStyle/>
        <a:p>
          <a:endParaRPr lang="lv-LV"/>
        </a:p>
      </dgm:t>
    </dgm:pt>
    <dgm:pt modelId="{4A8B6371-9F60-4F09-B415-75B3AE8042B3}" type="sibTrans" cxnId="{CD168D86-45C9-4B7F-BB58-8FBF5488E21D}">
      <dgm:prSet/>
      <dgm:spPr/>
      <dgm:t>
        <a:bodyPr/>
        <a:lstStyle/>
        <a:p>
          <a:endParaRPr lang="lv-LV"/>
        </a:p>
      </dgm:t>
    </dgm:pt>
    <dgm:pt modelId="{59048DAC-23CD-4397-87F5-A686A381D130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b="1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31.12.2022. Sabiedrības atbalsta instrumentu bruto portfelis bija 1,064.7 milj. eiro </a:t>
          </a:r>
          <a:r>
            <a:rPr lang="lv-LV" sz="9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(31.12.2021. - 979,1 milj. eiro), no kura finanšu instrumentu bruto portfelis ir 963.6 milj. eiro, ko veido 33,976 projekti (31.12.2021. - 895,8 milj. eiro un 30,978 projekti).</a:t>
          </a:r>
        </a:p>
        <a:p>
          <a:pPr algn="just"/>
          <a:r>
            <a:rPr lang="lv-LV" sz="900" b="1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2022.gada 12 mēnešos izsniegtais finansējums atbalsta programmām bija 274.8 milj. eiro</a:t>
          </a:r>
          <a:r>
            <a:rPr lang="lv-LV" sz="9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, no tiem 55.7% (153.1 milj. eiro) izsniegti garantiju programmās, 34.9% (95.8 milj. eiro) – aizdevumu programmās, 2.7% (7.4 milj. eiro) – Zemes fonda darījumu īstenošanai, 6.7% (18.5 milj. eiro) - riska kapitāla ieguldījumos. Kopā ir atbalstīti 6,539 projekti.</a:t>
          </a:r>
        </a:p>
      </dgm:t>
    </dgm:pt>
    <dgm:pt modelId="{A00DB675-103F-4923-8374-54FF96D3576E}" type="parTrans" cxnId="{2A101064-5CCA-45DF-94FD-73FF024079D5}">
      <dgm:prSet/>
      <dgm:spPr/>
      <dgm:t>
        <a:bodyPr/>
        <a:lstStyle/>
        <a:p>
          <a:endParaRPr lang="lv-LV"/>
        </a:p>
      </dgm:t>
    </dgm:pt>
    <dgm:pt modelId="{CA687C0F-9BFB-4ABD-830E-8A1F606F7CAB}" type="sibTrans" cxnId="{2A101064-5CCA-45DF-94FD-73FF024079D5}">
      <dgm:prSet/>
      <dgm:spPr/>
      <dgm:t>
        <a:bodyPr/>
        <a:lstStyle/>
        <a:p>
          <a:endParaRPr lang="lv-LV"/>
        </a:p>
      </dgm:t>
    </dgm:pt>
    <dgm:pt modelId="{C96C1B80-0F3A-43C4-93C4-67D4D480A5DE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 spcFirstLastPara="0" vert="horz" wrap="square" lIns="53340" tIns="26670" rIns="53340" bIns="26670" numCol="1" spcCol="1270" anchor="ctr" anchorCtr="0"/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lv-LV" sz="1050" b="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* Organizēti izglītojoši informatīvi pasākumi – 03.02.2021. tiešsaistes seminārs Latvijas uzņēmējiem par investīciju iespējām attīstības valstīs, piesaistot IFC finanšu instrumentus; 2022.gada pavasarī IFC/Daudzpusējās investīciju garantiju aģentūras (MIGA) seminārs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lv-LV" sz="1050" b="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* 15.09.2021. apstiprināta Eiropas Rekonstrukcijas un attīstības bankas investīciju stratēģija Latvijai nākamiem 5 gadiem;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lv-LV" sz="1050" b="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* Sagatavots izvērtējums par atbalsta centra izveidi centralizētas informācijas nodrošināšanai par starptautisko finanšu institūciju investīciju piesaistes un projektu plānošanas / sagatavošanas iespējām.</a:t>
          </a:r>
        </a:p>
      </dgm:t>
    </dgm:pt>
    <dgm:pt modelId="{765C1675-324D-4F47-BA59-4EA26933F58F}" type="parTrans" cxnId="{D0A99A7E-D6BC-436D-B343-E50837ED2E0F}">
      <dgm:prSet/>
      <dgm:spPr/>
      <dgm:t>
        <a:bodyPr/>
        <a:lstStyle/>
        <a:p>
          <a:endParaRPr lang="lv-LV"/>
        </a:p>
      </dgm:t>
    </dgm:pt>
    <dgm:pt modelId="{7D1725E5-972B-421C-AB38-05BB04A03230}" type="sibTrans" cxnId="{D0A99A7E-D6BC-436D-B343-E50837ED2E0F}">
      <dgm:prSet/>
      <dgm:spPr/>
      <dgm:t>
        <a:bodyPr/>
        <a:lstStyle/>
        <a:p>
          <a:endParaRPr lang="lv-LV"/>
        </a:p>
      </dgm:t>
    </dgm:pt>
    <dgm:pt modelId="{20A0CA89-CF42-4700-89DD-43A276F0A45D}">
      <dgm:prSet custT="1"/>
      <dgm:spPr>
        <a:gradFill flip="none" rotWithShape="0">
          <a:gsLst>
            <a:gs pos="0">
              <a:srgbClr val="4472C4">
                <a:lumMod val="75000"/>
                <a:shade val="30000"/>
                <a:satMod val="115000"/>
              </a:srgbClr>
            </a:gs>
            <a:gs pos="50000">
              <a:srgbClr val="4472C4">
                <a:lumMod val="75000"/>
                <a:shade val="67500"/>
                <a:satMod val="115000"/>
              </a:srgbClr>
            </a:gs>
            <a:gs pos="100000">
              <a:srgbClr val="4472C4">
                <a:lumMod val="75000"/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rgbClr val="4472C4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8255" tIns="8255" rIns="8255" bIns="8255" numCol="1" spcCol="1270" anchor="ctr" anchorCtr="0"/>
        <a:lstStyle/>
        <a:p>
          <a:pPr>
            <a:buFont typeface="Wingdings" panose="05000000000000000000" pitchFamily="2" charset="2"/>
            <a:buNone/>
          </a:pPr>
          <a:r>
            <a:rPr lang="lv-LV" altLang="lv-LV" sz="1300" b="1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 Starptautisko finanšu institūciju investīciju un tehniskā atbalsta pieejamības veicināšana</a:t>
          </a:r>
          <a:endParaRPr lang="lv-LV" sz="1300" kern="1200">
            <a:solidFill>
              <a:schemeClr val="bg1"/>
            </a:solidFill>
          </a:endParaRPr>
        </a:p>
      </dgm:t>
    </dgm:pt>
    <dgm:pt modelId="{1CA74E43-CA37-4EF9-9D3E-E50D11D5E071}" type="parTrans" cxnId="{42BBD1BB-B5D1-4E7D-A118-017CADC993D6}">
      <dgm:prSet/>
      <dgm:spPr/>
      <dgm:t>
        <a:bodyPr/>
        <a:lstStyle/>
        <a:p>
          <a:endParaRPr lang="lv-LV"/>
        </a:p>
      </dgm:t>
    </dgm:pt>
    <dgm:pt modelId="{74548085-B545-4DC0-836E-0B15F5B718EC}" type="sibTrans" cxnId="{42BBD1BB-B5D1-4E7D-A118-017CADC993D6}">
      <dgm:prSet/>
      <dgm:spPr/>
      <dgm:t>
        <a:bodyPr/>
        <a:lstStyle/>
        <a:p>
          <a:endParaRPr lang="lv-LV"/>
        </a:p>
      </dgm:t>
    </dgm:pt>
    <dgm:pt modelId="{934461A7-C76E-4115-B972-F35F99474DA6}">
      <dgm:prSet phldrT="[Text]" custScaleX="253255" custT="1"/>
      <dgm:spPr>
        <a:gradFill flip="none" rotWithShape="0">
          <a:gsLst>
            <a:gs pos="0">
              <a:srgbClr val="4472C4">
                <a:lumMod val="75000"/>
                <a:shade val="30000"/>
                <a:satMod val="115000"/>
              </a:srgbClr>
            </a:gs>
            <a:gs pos="50000">
              <a:srgbClr val="4472C4">
                <a:lumMod val="75000"/>
                <a:shade val="67500"/>
                <a:satMod val="115000"/>
              </a:srgbClr>
            </a:gs>
            <a:gs pos="100000">
              <a:srgbClr val="4472C4">
                <a:lumMod val="75000"/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rgbClr val="4472C4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8255" tIns="8255" rIns="8255" bIns="8255" numCol="1" spcCol="1270" anchor="ctr" anchorCtr="0"/>
        <a:lstStyle/>
        <a:p>
          <a:pPr algn="l">
            <a:buNone/>
          </a:pPr>
          <a:r>
            <a:rPr lang="lv-LV" altLang="lv-LV" sz="1300" b="1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 Vienkāršot ar pārkreditēšanu saistīto izmaiņu nostiprināšanu Zemesgrāmatā</a:t>
          </a:r>
          <a:endParaRPr lang="lv-LV" sz="1300" b="1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C9DC8897-AF37-4B5A-80B4-96C08A163CE5}" type="parTrans" cxnId="{04E5F891-023A-461F-B96E-8346F6E9738F}">
      <dgm:prSet/>
      <dgm:spPr/>
      <dgm:t>
        <a:bodyPr/>
        <a:lstStyle/>
        <a:p>
          <a:endParaRPr lang="lv-LV"/>
        </a:p>
      </dgm:t>
    </dgm:pt>
    <dgm:pt modelId="{68F62B65-4FF5-4B15-AF44-AB8094278DC5}" type="sibTrans" cxnId="{04E5F891-023A-461F-B96E-8346F6E9738F}">
      <dgm:prSet/>
      <dgm:spPr/>
      <dgm:t>
        <a:bodyPr/>
        <a:lstStyle/>
        <a:p>
          <a:endParaRPr lang="lv-LV"/>
        </a:p>
      </dgm:t>
    </dgm:pt>
    <dgm:pt modelId="{BE645764-79DD-4569-ACB5-66FA08DB7B89}">
      <dgm:prSet phldrT="[Text]" custT="1"/>
      <dgm:spPr>
        <a:gradFill flip="none" rotWithShape="0">
          <a:gsLst>
            <a:gs pos="0">
              <a:srgbClr val="4472C4">
                <a:lumMod val="75000"/>
                <a:shade val="30000"/>
                <a:satMod val="115000"/>
              </a:srgbClr>
            </a:gs>
            <a:gs pos="50000">
              <a:srgbClr val="4472C4">
                <a:lumMod val="75000"/>
                <a:shade val="67500"/>
                <a:satMod val="115000"/>
              </a:srgbClr>
            </a:gs>
            <a:gs pos="100000">
              <a:srgbClr val="4472C4">
                <a:lumMod val="75000"/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rgbClr val="4472C4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8255" tIns="8255" rIns="8255" bIns="8255" numCol="1" spcCol="1270" anchor="ctr" anchorCtr="0"/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lv-LV" altLang="lv-LV" sz="1300" b="1" kern="120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 Uzlabota informācijas pieejamību kredītriska vērtēšanai</a:t>
          </a:r>
          <a:endParaRPr lang="lv-LV" sz="1300" b="1" kern="1200">
            <a:solidFill>
              <a:prstClr val="white"/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8B1A7970-D214-44F9-ABB1-5E18F4BE063D}" type="parTrans" cxnId="{F87BF730-6E8D-4805-9F0F-37E8EBFB2CFF}">
      <dgm:prSet/>
      <dgm:spPr/>
      <dgm:t>
        <a:bodyPr/>
        <a:lstStyle/>
        <a:p>
          <a:endParaRPr lang="lv-LV"/>
        </a:p>
      </dgm:t>
    </dgm:pt>
    <dgm:pt modelId="{49B7C229-6B73-4D05-84E1-AA0D2C619552}" type="sibTrans" cxnId="{F87BF730-6E8D-4805-9F0F-37E8EBFB2CFF}">
      <dgm:prSet/>
      <dgm:spPr/>
      <dgm:t>
        <a:bodyPr/>
        <a:lstStyle/>
        <a:p>
          <a:endParaRPr lang="lv-LV"/>
        </a:p>
      </dgm:t>
    </dgm:pt>
    <dgm:pt modelId="{0D94ECF2-BA2C-41D5-AC4A-3DF011995908}">
      <dgm:prSet phldrT="[Text]" custT="1"/>
      <dgm:spPr>
        <a:gradFill flip="none" rotWithShape="0">
          <a:gsLst>
            <a:gs pos="0">
              <a:srgbClr val="4472C4">
                <a:lumMod val="75000"/>
                <a:shade val="30000"/>
                <a:satMod val="115000"/>
              </a:srgbClr>
            </a:gs>
            <a:gs pos="50000">
              <a:srgbClr val="4472C4">
                <a:lumMod val="75000"/>
                <a:shade val="67500"/>
                <a:satMod val="115000"/>
              </a:srgbClr>
            </a:gs>
            <a:gs pos="100000">
              <a:srgbClr val="4472C4">
                <a:lumMod val="75000"/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rgbClr val="4472C4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8255" tIns="8255" rIns="8255" bIns="8255" numCol="1" spcCol="1270" anchor="ctr" anchorCtr="0"/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lv-LV" altLang="lv-LV" sz="1300" b="1" kern="120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 Valsts atbalsta programmu pilnveidošana</a:t>
          </a:r>
          <a:endParaRPr lang="lv-LV" sz="1300" b="1" kern="1200">
            <a:solidFill>
              <a:prstClr val="white"/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35DE9C20-2A17-4C40-AE7F-D54797710F22}" type="parTrans" cxnId="{05C73F9E-1B14-4522-ADA9-4B215BE40923}">
      <dgm:prSet/>
      <dgm:spPr/>
      <dgm:t>
        <a:bodyPr/>
        <a:lstStyle/>
        <a:p>
          <a:endParaRPr lang="lv-LV"/>
        </a:p>
      </dgm:t>
    </dgm:pt>
    <dgm:pt modelId="{AE2E9C37-2551-4D90-9178-0178ED06C865}" type="sibTrans" cxnId="{05C73F9E-1B14-4522-ADA9-4B215BE40923}">
      <dgm:prSet/>
      <dgm:spPr/>
      <dgm:t>
        <a:bodyPr/>
        <a:lstStyle/>
        <a:p>
          <a:endParaRPr lang="lv-LV"/>
        </a:p>
      </dgm:t>
    </dgm:pt>
    <dgm:pt modelId="{327FB9E9-9F20-4DBD-B548-6E1D74B30D71}" type="pres">
      <dgm:prSet presAssocID="{C0E19A8A-9762-4C8B-98B9-93D3C55C4230}" presName="Name0" presStyleCnt="0">
        <dgm:presLayoutVars>
          <dgm:dir val="rev"/>
          <dgm:animLvl val="lvl"/>
          <dgm:resizeHandles/>
        </dgm:presLayoutVars>
      </dgm:prSet>
      <dgm:spPr/>
    </dgm:pt>
    <dgm:pt modelId="{2B014664-B84D-4BC4-AB79-A5EE993FE76E}" type="pres">
      <dgm:prSet presAssocID="{431B2145-C0ED-4156-9960-14B797196A50}" presName="linNode" presStyleCnt="0"/>
      <dgm:spPr/>
    </dgm:pt>
    <dgm:pt modelId="{718136F3-659A-4E3F-A87E-5A7CD57F96F8}" type="pres">
      <dgm:prSet presAssocID="{431B2145-C0ED-4156-9960-14B797196A50}" presName="parentShp" presStyleLbl="node1" presStyleIdx="0" presStyleCnt="4" custScaleX="253255">
        <dgm:presLayoutVars>
          <dgm:bulletEnabled val="1"/>
        </dgm:presLayoutVars>
      </dgm:prSet>
      <dgm:spPr/>
    </dgm:pt>
    <dgm:pt modelId="{2D5781B5-14DC-4D7E-A6BE-B5530B41B932}" type="pres">
      <dgm:prSet presAssocID="{431B2145-C0ED-4156-9960-14B797196A50}" presName="childShp" presStyleLbl="bgAccFollowNode1" presStyleIdx="0" presStyleCnt="4" custFlipHor="1">
        <dgm:presLayoutVars>
          <dgm:bulletEnabled val="1"/>
        </dgm:presLayoutVars>
      </dgm:prSet>
      <dgm:spPr>
        <a:xfrm rot="10800000" flipH="1">
          <a:off x="6724" y="1000559"/>
          <a:ext cx="3802540" cy="908074"/>
        </a:xfrm>
        <a:prstGeom prst="rightArrow">
          <a:avLst>
            <a:gd name="adj1" fmla="val 75000"/>
            <a:gd name="adj2" fmla="val 50000"/>
          </a:avLst>
        </a:prstGeom>
      </dgm:spPr>
    </dgm:pt>
    <dgm:pt modelId="{A6966A86-5FC6-49D4-9F0E-F5EE74B42ED3}" type="pres">
      <dgm:prSet presAssocID="{B17F9220-20AD-437E-AE66-52A9B8252AEA}" presName="spacing" presStyleCnt="0"/>
      <dgm:spPr/>
    </dgm:pt>
    <dgm:pt modelId="{7B56EDA0-BE93-4C35-A00F-BE21783A456D}" type="pres">
      <dgm:prSet presAssocID="{3A0A76CC-5706-4D32-9128-609FE1751D55}" presName="linNode" presStyleCnt="0"/>
      <dgm:spPr/>
    </dgm:pt>
    <dgm:pt modelId="{65F80E1F-0637-4356-8E09-B3B197D63AC3}" type="pres">
      <dgm:prSet presAssocID="{3A0A76CC-5706-4D32-9128-609FE1751D55}" presName="parentShp" presStyleLbl="node1" presStyleIdx="1" presStyleCnt="4" custScaleX="248426">
        <dgm:presLayoutVars>
          <dgm:bulletEnabled val="1"/>
        </dgm:presLayoutVars>
      </dgm:prSet>
      <dgm:spPr/>
    </dgm:pt>
    <dgm:pt modelId="{E15AEE7A-DE51-4C39-85F8-BDCBE6A09743}" type="pres">
      <dgm:prSet presAssocID="{3A0A76CC-5706-4D32-9128-609FE1751D55}" presName="childShp" presStyleLbl="bgAccFollowNode1" presStyleIdx="1" presStyleCnt="4" custFlipHor="1">
        <dgm:presLayoutVars>
          <dgm:bulletEnabled val="1"/>
        </dgm:presLayoutVars>
      </dgm:prSet>
      <dgm:spPr>
        <a:xfrm rot="10800000" flipH="1">
          <a:off x="4208" y="1999441"/>
          <a:ext cx="3850522" cy="908074"/>
        </a:xfrm>
        <a:prstGeom prst="rightArrow">
          <a:avLst>
            <a:gd name="adj1" fmla="val 75000"/>
            <a:gd name="adj2" fmla="val 50000"/>
          </a:avLst>
        </a:prstGeom>
      </dgm:spPr>
    </dgm:pt>
    <dgm:pt modelId="{988A1F28-18F7-47D3-941C-4688729F348E}" type="pres">
      <dgm:prSet presAssocID="{4A8B6371-9F60-4F09-B415-75B3AE8042B3}" presName="spacing" presStyleCnt="0"/>
      <dgm:spPr/>
    </dgm:pt>
    <dgm:pt modelId="{B1C70201-8C6C-4A40-9F5A-6460A38A31A6}" type="pres">
      <dgm:prSet presAssocID="{59048DAC-23CD-4397-87F5-A686A381D130}" presName="linNode" presStyleCnt="0"/>
      <dgm:spPr/>
    </dgm:pt>
    <dgm:pt modelId="{7374B288-AD9D-44BF-B55D-C0BF902DD6FE}" type="pres">
      <dgm:prSet presAssocID="{59048DAC-23CD-4397-87F5-A686A381D130}" presName="parentShp" presStyleLbl="node1" presStyleIdx="2" presStyleCnt="4" custScaleX="243272" custScaleY="128387">
        <dgm:presLayoutVars>
          <dgm:bulletEnabled val="1"/>
        </dgm:presLayoutVars>
      </dgm:prSet>
      <dgm:spPr/>
    </dgm:pt>
    <dgm:pt modelId="{B9092BC1-5A6B-4B7E-9BC9-A45DC201ED0B}" type="pres">
      <dgm:prSet presAssocID="{59048DAC-23CD-4397-87F5-A686A381D130}" presName="childShp" presStyleLbl="bgAccFollowNode1" presStyleIdx="2" presStyleCnt="4" custFlipHor="1">
        <dgm:presLayoutVars>
          <dgm:bulletEnabled val="1"/>
        </dgm:presLayoutVars>
      </dgm:prSet>
      <dgm:spPr>
        <a:xfrm rot="10800000" flipH="1">
          <a:off x="7461" y="2998323"/>
          <a:ext cx="3898503" cy="908074"/>
        </a:xfrm>
        <a:prstGeom prst="rightArrow">
          <a:avLst>
            <a:gd name="adj1" fmla="val 75000"/>
            <a:gd name="adj2" fmla="val 50000"/>
          </a:avLst>
        </a:prstGeom>
      </dgm:spPr>
    </dgm:pt>
    <dgm:pt modelId="{B7C5A344-2164-4679-AF3A-BABC744A47C9}" type="pres">
      <dgm:prSet presAssocID="{CA687C0F-9BFB-4ABD-830E-8A1F606F7CAB}" presName="spacing" presStyleCnt="0"/>
      <dgm:spPr/>
    </dgm:pt>
    <dgm:pt modelId="{2602188E-8B7B-479A-B448-58E672A90289}" type="pres">
      <dgm:prSet presAssocID="{C96C1B80-0F3A-43C4-93C4-67D4D480A5DE}" presName="linNode" presStyleCnt="0"/>
      <dgm:spPr/>
    </dgm:pt>
    <dgm:pt modelId="{457484C0-3947-4FEE-8BC0-631F9DCC3EE4}" type="pres">
      <dgm:prSet presAssocID="{C96C1B80-0F3A-43C4-93C4-67D4D480A5DE}" presName="parentShp" presStyleLbl="node1" presStyleIdx="3" presStyleCnt="4" custScaleX="241296" custScaleY="165675" custLinFactNeighborX="47" custLinFactNeighborY="105">
        <dgm:presLayoutVars>
          <dgm:bulletEnabled val="1"/>
        </dgm:presLayoutVars>
      </dgm:prSet>
      <dgm:spPr>
        <a:xfrm>
          <a:off x="3924342" y="3997205"/>
          <a:ext cx="6309881" cy="908074"/>
        </a:xfrm>
        <a:prstGeom prst="roundRect">
          <a:avLst/>
        </a:prstGeom>
      </dgm:spPr>
    </dgm:pt>
    <dgm:pt modelId="{396DD36E-464B-4D4E-B5C5-D67221E25642}" type="pres">
      <dgm:prSet presAssocID="{C96C1B80-0F3A-43C4-93C4-67D4D480A5DE}" presName="childShp" presStyleLbl="bgAccFollowNode1" presStyleIdx="3" presStyleCnt="4" custFlipHor="1">
        <dgm:presLayoutVars>
          <dgm:bulletEnabled val="1"/>
        </dgm:presLayoutVars>
      </dgm:prSet>
      <dgm:spPr>
        <a:xfrm rot="10800000" flipH="1">
          <a:off x="1847" y="3997205"/>
          <a:ext cx="3922494" cy="908074"/>
        </a:xfrm>
        <a:prstGeom prst="rightArrow">
          <a:avLst>
            <a:gd name="adj1" fmla="val 75000"/>
            <a:gd name="adj2" fmla="val 50000"/>
          </a:avLst>
        </a:prstGeom>
      </dgm:spPr>
    </dgm:pt>
  </dgm:ptLst>
  <dgm:cxnLst>
    <dgm:cxn modelId="{F9C0E509-5EC4-4322-AE2E-0E0F550B5808}" type="presOf" srcId="{3A0A76CC-5706-4D32-9128-609FE1751D55}" destId="{65F80E1F-0637-4356-8E09-B3B197D63AC3}" srcOrd="0" destOrd="0" presId="urn:microsoft.com/office/officeart/2005/8/layout/vList6"/>
    <dgm:cxn modelId="{9CF3120C-4045-4394-90BE-712EF6C80E44}" type="presOf" srcId="{BE645764-79DD-4569-ACB5-66FA08DB7B89}" destId="{E15AEE7A-DE51-4C39-85F8-BDCBE6A09743}" srcOrd="0" destOrd="0" presId="urn:microsoft.com/office/officeart/2005/8/layout/vList6"/>
    <dgm:cxn modelId="{42663518-DE7E-4716-8066-81F21F890A15}" type="presOf" srcId="{C96C1B80-0F3A-43C4-93C4-67D4D480A5DE}" destId="{457484C0-3947-4FEE-8BC0-631F9DCC3EE4}" srcOrd="0" destOrd="0" presId="urn:microsoft.com/office/officeart/2005/8/layout/vList6"/>
    <dgm:cxn modelId="{F87BF730-6E8D-4805-9F0F-37E8EBFB2CFF}" srcId="{3A0A76CC-5706-4D32-9128-609FE1751D55}" destId="{BE645764-79DD-4569-ACB5-66FA08DB7B89}" srcOrd="0" destOrd="0" parTransId="{8B1A7970-D214-44F9-ABB1-5E18F4BE063D}" sibTransId="{49B7C229-6B73-4D05-84E1-AA0D2C619552}"/>
    <dgm:cxn modelId="{35BBB642-308E-46CE-B7AF-7A1D3277E3DB}" type="presOf" srcId="{934461A7-C76E-4115-B972-F35F99474DA6}" destId="{2D5781B5-14DC-4D7E-A6BE-B5530B41B932}" srcOrd="0" destOrd="0" presId="urn:microsoft.com/office/officeart/2005/8/layout/vList6"/>
    <dgm:cxn modelId="{2A101064-5CCA-45DF-94FD-73FF024079D5}" srcId="{C0E19A8A-9762-4C8B-98B9-93D3C55C4230}" destId="{59048DAC-23CD-4397-87F5-A686A381D130}" srcOrd="2" destOrd="0" parTransId="{A00DB675-103F-4923-8374-54FF96D3576E}" sibTransId="{CA687C0F-9BFB-4ABD-830E-8A1F606F7CAB}"/>
    <dgm:cxn modelId="{E29F0466-2B31-4A1D-922F-40FD308AA0A7}" type="presOf" srcId="{431B2145-C0ED-4156-9960-14B797196A50}" destId="{718136F3-659A-4E3F-A87E-5A7CD57F96F8}" srcOrd="0" destOrd="0" presId="urn:microsoft.com/office/officeart/2005/8/layout/vList6"/>
    <dgm:cxn modelId="{D0A99A7E-D6BC-436D-B343-E50837ED2E0F}" srcId="{C0E19A8A-9762-4C8B-98B9-93D3C55C4230}" destId="{C96C1B80-0F3A-43C4-93C4-67D4D480A5DE}" srcOrd="3" destOrd="0" parTransId="{765C1675-324D-4F47-BA59-4EA26933F58F}" sibTransId="{7D1725E5-972B-421C-AB38-05BB04A03230}"/>
    <dgm:cxn modelId="{CD168D86-45C9-4B7F-BB58-8FBF5488E21D}" srcId="{C0E19A8A-9762-4C8B-98B9-93D3C55C4230}" destId="{3A0A76CC-5706-4D32-9128-609FE1751D55}" srcOrd="1" destOrd="0" parTransId="{7D069BB9-6C14-449C-92CC-1BB31E5E5BE6}" sibTransId="{4A8B6371-9F60-4F09-B415-75B3AE8042B3}"/>
    <dgm:cxn modelId="{69E1DD8D-0686-4A79-AC7E-71D10EFC7130}" srcId="{C0E19A8A-9762-4C8B-98B9-93D3C55C4230}" destId="{431B2145-C0ED-4156-9960-14B797196A50}" srcOrd="0" destOrd="0" parTransId="{8318C491-9DB3-4F36-B2F2-FD5930B40D50}" sibTransId="{B17F9220-20AD-437E-AE66-52A9B8252AEA}"/>
    <dgm:cxn modelId="{04E5F891-023A-461F-B96E-8346F6E9738F}" srcId="{431B2145-C0ED-4156-9960-14B797196A50}" destId="{934461A7-C76E-4115-B972-F35F99474DA6}" srcOrd="0" destOrd="0" parTransId="{C9DC8897-AF37-4B5A-80B4-96C08A163CE5}" sibTransId="{68F62B65-4FF5-4B15-AF44-AB8094278DC5}"/>
    <dgm:cxn modelId="{05C73F9E-1B14-4522-ADA9-4B215BE40923}" srcId="{59048DAC-23CD-4397-87F5-A686A381D130}" destId="{0D94ECF2-BA2C-41D5-AC4A-3DF011995908}" srcOrd="0" destOrd="0" parTransId="{35DE9C20-2A17-4C40-AE7F-D54797710F22}" sibTransId="{AE2E9C37-2551-4D90-9178-0178ED06C865}"/>
    <dgm:cxn modelId="{086873AD-095A-42B0-A67F-3081938C5885}" type="presOf" srcId="{C0E19A8A-9762-4C8B-98B9-93D3C55C4230}" destId="{327FB9E9-9F20-4DBD-B548-6E1D74B30D71}" srcOrd="0" destOrd="0" presId="urn:microsoft.com/office/officeart/2005/8/layout/vList6"/>
    <dgm:cxn modelId="{AEE216B4-6EE2-423A-8034-1602625979C6}" type="presOf" srcId="{59048DAC-23CD-4397-87F5-A686A381D130}" destId="{7374B288-AD9D-44BF-B55D-C0BF902DD6FE}" srcOrd="0" destOrd="0" presId="urn:microsoft.com/office/officeart/2005/8/layout/vList6"/>
    <dgm:cxn modelId="{42BBD1BB-B5D1-4E7D-A118-017CADC993D6}" srcId="{C96C1B80-0F3A-43C4-93C4-67D4D480A5DE}" destId="{20A0CA89-CF42-4700-89DD-43A276F0A45D}" srcOrd="0" destOrd="0" parTransId="{1CA74E43-CA37-4EF9-9D3E-E50D11D5E071}" sibTransId="{74548085-B545-4DC0-836E-0B15F5B718EC}"/>
    <dgm:cxn modelId="{6E3F02CD-7FDD-4A27-A3B4-8E93835474B5}" type="presOf" srcId="{20A0CA89-CF42-4700-89DD-43A276F0A45D}" destId="{396DD36E-464B-4D4E-B5C5-D67221E25642}" srcOrd="0" destOrd="0" presId="urn:microsoft.com/office/officeart/2005/8/layout/vList6"/>
    <dgm:cxn modelId="{2748D0D1-F78A-4334-9805-51BA8A24F1E7}" type="presOf" srcId="{0D94ECF2-BA2C-41D5-AC4A-3DF011995908}" destId="{B9092BC1-5A6B-4B7E-9BC9-A45DC201ED0B}" srcOrd="0" destOrd="0" presId="urn:microsoft.com/office/officeart/2005/8/layout/vList6"/>
    <dgm:cxn modelId="{3F5C2D3B-F795-48A8-BB50-AC1F71C196F0}" type="presParOf" srcId="{327FB9E9-9F20-4DBD-B548-6E1D74B30D71}" destId="{2B014664-B84D-4BC4-AB79-A5EE993FE76E}" srcOrd="0" destOrd="0" presId="urn:microsoft.com/office/officeart/2005/8/layout/vList6"/>
    <dgm:cxn modelId="{F2F9D2FF-58B3-4F6A-87CE-D138921753C0}" type="presParOf" srcId="{2B014664-B84D-4BC4-AB79-A5EE993FE76E}" destId="{718136F3-659A-4E3F-A87E-5A7CD57F96F8}" srcOrd="0" destOrd="0" presId="urn:microsoft.com/office/officeart/2005/8/layout/vList6"/>
    <dgm:cxn modelId="{79DABD13-01A2-4D46-9E9B-1CF87873652F}" type="presParOf" srcId="{2B014664-B84D-4BC4-AB79-A5EE993FE76E}" destId="{2D5781B5-14DC-4D7E-A6BE-B5530B41B932}" srcOrd="1" destOrd="0" presId="urn:microsoft.com/office/officeart/2005/8/layout/vList6"/>
    <dgm:cxn modelId="{FBFE2980-6C1F-45BF-8D9C-83A2E099A585}" type="presParOf" srcId="{327FB9E9-9F20-4DBD-B548-6E1D74B30D71}" destId="{A6966A86-5FC6-49D4-9F0E-F5EE74B42ED3}" srcOrd="1" destOrd="0" presId="urn:microsoft.com/office/officeart/2005/8/layout/vList6"/>
    <dgm:cxn modelId="{45B19CAA-B9D3-428F-8FFC-CFA9B6F645DF}" type="presParOf" srcId="{327FB9E9-9F20-4DBD-B548-6E1D74B30D71}" destId="{7B56EDA0-BE93-4C35-A00F-BE21783A456D}" srcOrd="2" destOrd="0" presId="urn:microsoft.com/office/officeart/2005/8/layout/vList6"/>
    <dgm:cxn modelId="{49F2E432-DA07-49DC-8FD5-BAE9F7512644}" type="presParOf" srcId="{7B56EDA0-BE93-4C35-A00F-BE21783A456D}" destId="{65F80E1F-0637-4356-8E09-B3B197D63AC3}" srcOrd="0" destOrd="0" presId="urn:microsoft.com/office/officeart/2005/8/layout/vList6"/>
    <dgm:cxn modelId="{E6E27020-5AB7-44EE-B4C9-8165FE8156DD}" type="presParOf" srcId="{7B56EDA0-BE93-4C35-A00F-BE21783A456D}" destId="{E15AEE7A-DE51-4C39-85F8-BDCBE6A09743}" srcOrd="1" destOrd="0" presId="urn:microsoft.com/office/officeart/2005/8/layout/vList6"/>
    <dgm:cxn modelId="{2F23BC24-EF62-4A3D-968E-AD56642F14CD}" type="presParOf" srcId="{327FB9E9-9F20-4DBD-B548-6E1D74B30D71}" destId="{988A1F28-18F7-47D3-941C-4688729F348E}" srcOrd="3" destOrd="0" presId="urn:microsoft.com/office/officeart/2005/8/layout/vList6"/>
    <dgm:cxn modelId="{E2121B5F-E621-47CD-A749-37A7104BB7D5}" type="presParOf" srcId="{327FB9E9-9F20-4DBD-B548-6E1D74B30D71}" destId="{B1C70201-8C6C-4A40-9F5A-6460A38A31A6}" srcOrd="4" destOrd="0" presId="urn:microsoft.com/office/officeart/2005/8/layout/vList6"/>
    <dgm:cxn modelId="{C813CAC2-EF5A-4911-9719-7D42D5102BC3}" type="presParOf" srcId="{B1C70201-8C6C-4A40-9F5A-6460A38A31A6}" destId="{7374B288-AD9D-44BF-B55D-C0BF902DD6FE}" srcOrd="0" destOrd="0" presId="urn:microsoft.com/office/officeart/2005/8/layout/vList6"/>
    <dgm:cxn modelId="{196FB12B-29E6-4DB8-863F-C4053A0C6772}" type="presParOf" srcId="{B1C70201-8C6C-4A40-9F5A-6460A38A31A6}" destId="{B9092BC1-5A6B-4B7E-9BC9-A45DC201ED0B}" srcOrd="1" destOrd="0" presId="urn:microsoft.com/office/officeart/2005/8/layout/vList6"/>
    <dgm:cxn modelId="{8391EEB2-CAF7-4785-8E3D-1549C15384C3}" type="presParOf" srcId="{327FB9E9-9F20-4DBD-B548-6E1D74B30D71}" destId="{B7C5A344-2164-4679-AF3A-BABC744A47C9}" srcOrd="5" destOrd="0" presId="urn:microsoft.com/office/officeart/2005/8/layout/vList6"/>
    <dgm:cxn modelId="{75D08909-E6E1-4BA9-A063-C34403AE89A7}" type="presParOf" srcId="{327FB9E9-9F20-4DBD-B548-6E1D74B30D71}" destId="{2602188E-8B7B-479A-B448-58E672A90289}" srcOrd="6" destOrd="0" presId="urn:microsoft.com/office/officeart/2005/8/layout/vList6"/>
    <dgm:cxn modelId="{C3F91075-D464-4024-80B8-5A6D8EBB7FC8}" type="presParOf" srcId="{2602188E-8B7B-479A-B448-58E672A90289}" destId="{457484C0-3947-4FEE-8BC0-631F9DCC3EE4}" srcOrd="0" destOrd="0" presId="urn:microsoft.com/office/officeart/2005/8/layout/vList6"/>
    <dgm:cxn modelId="{6F35477C-5CCB-4728-9DAD-F19603347710}" type="presParOf" srcId="{2602188E-8B7B-479A-B448-58E672A90289}" destId="{396DD36E-464B-4D4E-B5C5-D67221E2564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E19A8A-9762-4C8B-98B9-93D3C55C4230}" type="doc">
      <dgm:prSet loTypeId="urn:microsoft.com/office/officeart/2005/8/layout/vList6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lv-LV"/>
        </a:p>
      </dgm:t>
    </dgm:pt>
    <dgm:pt modelId="{431B2145-C0ED-4156-9960-14B797196A50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lv-LV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Apstiprināta Nacionālās </a:t>
          </a:r>
          <a:r>
            <a:rPr lang="lv-LV" sz="1200" i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fintech</a:t>
          </a:r>
          <a:r>
            <a:rPr lang="lv-LV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stratēģija un izveidota </a:t>
          </a:r>
          <a:r>
            <a:rPr lang="lv-LV" sz="1200" i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fintech </a:t>
          </a:r>
          <a:r>
            <a:rPr lang="lv-LV" sz="1200" i="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stratēģijas īstenošanas darba </a:t>
          </a:r>
          <a:r>
            <a:rPr lang="lv-LV" sz="1200" i="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grupa.</a:t>
          </a:r>
        </a:p>
      </dgm:t>
    </dgm:pt>
    <dgm:pt modelId="{8318C491-9DB3-4F36-B2F2-FD5930B40D50}" type="parTrans" cxnId="{69E1DD8D-0686-4A79-AC7E-71D10EFC7130}">
      <dgm:prSet/>
      <dgm:spPr/>
      <dgm:t>
        <a:bodyPr/>
        <a:lstStyle/>
        <a:p>
          <a:endParaRPr lang="lv-LV"/>
        </a:p>
      </dgm:t>
    </dgm:pt>
    <dgm:pt modelId="{B17F9220-20AD-437E-AE66-52A9B8252AEA}" type="sibTrans" cxnId="{69E1DD8D-0686-4A79-AC7E-71D10EFC7130}">
      <dgm:prSet/>
      <dgm:spPr/>
      <dgm:t>
        <a:bodyPr/>
        <a:lstStyle/>
        <a:p>
          <a:endParaRPr lang="lv-LV"/>
        </a:p>
      </dgm:t>
    </dgm:pt>
    <dgm:pt modelId="{3A0A76CC-5706-4D32-9128-609FE1751D55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Valsts kase 01.02.2022. ir pievienojusies Latvijas Bankas uzturētajai zibmaksājumu infrastruktūrai, nodrošinot iespēju nodokļu un nenodokļu maksātājiem norēķināties ar budžetu ātri un mūsdienīgi</a:t>
          </a:r>
        </a:p>
      </dgm:t>
    </dgm:pt>
    <dgm:pt modelId="{7D069BB9-6C14-449C-92CC-1BB31E5E5BE6}" type="parTrans" cxnId="{CD168D86-45C9-4B7F-BB58-8FBF5488E21D}">
      <dgm:prSet/>
      <dgm:spPr/>
      <dgm:t>
        <a:bodyPr/>
        <a:lstStyle/>
        <a:p>
          <a:endParaRPr lang="lv-LV"/>
        </a:p>
      </dgm:t>
    </dgm:pt>
    <dgm:pt modelId="{4A8B6371-9F60-4F09-B415-75B3AE8042B3}" type="sibTrans" cxnId="{CD168D86-45C9-4B7F-BB58-8FBF5488E21D}">
      <dgm:prSet/>
      <dgm:spPr/>
      <dgm:t>
        <a:bodyPr/>
        <a:lstStyle/>
        <a:p>
          <a:endParaRPr lang="lv-LV"/>
        </a:p>
      </dgm:t>
    </dgm:pt>
    <dgm:pt modelId="{59048DAC-23CD-4397-87F5-A686A381D130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* Eiropas Komisija pieņēmusi Digitālās darbības noturības regulu jeb DORA (</a:t>
          </a:r>
          <a:r>
            <a:rPr lang="lv-LV" sz="1200" kern="1200" err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Digital</a:t>
          </a:r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</a:t>
          </a:r>
          <a:r>
            <a:rPr lang="lv-LV" sz="1200" kern="1200" err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Operational</a:t>
          </a:r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</a:t>
          </a:r>
          <a:r>
            <a:rPr lang="lv-LV" sz="1200" kern="1200" err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Resilience</a:t>
          </a:r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</a:t>
          </a:r>
          <a:r>
            <a:rPr lang="lv-LV" sz="1200" kern="1200" err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Act</a:t>
          </a:r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).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* Veikti informēšanas pasākumi par kibernoziegumiem, ieskaitot krāpniecību, noziedzīgi iegūtu līdzekļu legalizēšanu.</a:t>
          </a:r>
        </a:p>
      </dgm:t>
    </dgm:pt>
    <dgm:pt modelId="{A00DB675-103F-4923-8374-54FF96D3576E}" type="parTrans" cxnId="{2A101064-5CCA-45DF-94FD-73FF024079D5}">
      <dgm:prSet/>
      <dgm:spPr/>
      <dgm:t>
        <a:bodyPr/>
        <a:lstStyle/>
        <a:p>
          <a:endParaRPr lang="lv-LV"/>
        </a:p>
      </dgm:t>
    </dgm:pt>
    <dgm:pt modelId="{CA687C0F-9BFB-4ABD-830E-8A1F606F7CAB}" type="sibTrans" cxnId="{2A101064-5CCA-45DF-94FD-73FF024079D5}">
      <dgm:prSet/>
      <dgm:spPr/>
      <dgm:t>
        <a:bodyPr/>
        <a:lstStyle/>
        <a:p>
          <a:endParaRPr lang="lv-LV"/>
        </a:p>
      </dgm:t>
    </dgm:pt>
    <dgm:pt modelId="{934461A7-C76E-4115-B972-F35F99474DA6}">
      <dgm:prSet phldrT="[Text]" custScaleX="253255" custT="1"/>
      <dgm:spPr>
        <a:gradFill flip="none" rotWithShape="0">
          <a:gsLst>
            <a:gs pos="0">
              <a:srgbClr val="4472C4">
                <a:lumMod val="75000"/>
                <a:shade val="30000"/>
                <a:satMod val="115000"/>
              </a:srgbClr>
            </a:gs>
            <a:gs pos="50000">
              <a:srgbClr val="4472C4">
                <a:lumMod val="75000"/>
                <a:shade val="67500"/>
                <a:satMod val="115000"/>
              </a:srgbClr>
            </a:gs>
            <a:gs pos="100000">
              <a:srgbClr val="4472C4">
                <a:lumMod val="75000"/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rgbClr val="4472C4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8255" tIns="8255" rIns="8255" bIns="8255" numCol="1" spcCol="1270" anchor="ctr" anchorCtr="0"/>
        <a:lstStyle/>
        <a:p>
          <a:pPr algn="l">
            <a:buNone/>
          </a:pPr>
          <a:r>
            <a:rPr lang="lv-LV" altLang="lv-LV" sz="1300" b="1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 Inovāciju atbalstošas ekosistēmas veidošana</a:t>
          </a:r>
          <a:endParaRPr lang="lv-LV" sz="1300" b="1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C9DC8897-AF37-4B5A-80B4-96C08A163CE5}" type="parTrans" cxnId="{04E5F891-023A-461F-B96E-8346F6E9738F}">
      <dgm:prSet/>
      <dgm:spPr/>
      <dgm:t>
        <a:bodyPr/>
        <a:lstStyle/>
        <a:p>
          <a:endParaRPr lang="lv-LV"/>
        </a:p>
      </dgm:t>
    </dgm:pt>
    <dgm:pt modelId="{68F62B65-4FF5-4B15-AF44-AB8094278DC5}" type="sibTrans" cxnId="{04E5F891-023A-461F-B96E-8346F6E9738F}">
      <dgm:prSet/>
      <dgm:spPr/>
      <dgm:t>
        <a:bodyPr/>
        <a:lstStyle/>
        <a:p>
          <a:endParaRPr lang="lv-LV"/>
        </a:p>
      </dgm:t>
    </dgm:pt>
    <dgm:pt modelId="{BE645764-79DD-4569-ACB5-66FA08DB7B89}">
      <dgm:prSet phldrT="[Text]" custT="1"/>
      <dgm:spPr>
        <a:gradFill flip="none" rotWithShape="0">
          <a:gsLst>
            <a:gs pos="0">
              <a:srgbClr val="4472C4">
                <a:lumMod val="75000"/>
                <a:shade val="30000"/>
                <a:satMod val="115000"/>
              </a:srgbClr>
            </a:gs>
            <a:gs pos="50000">
              <a:srgbClr val="4472C4">
                <a:lumMod val="75000"/>
                <a:shade val="67500"/>
                <a:satMod val="115000"/>
              </a:srgbClr>
            </a:gs>
            <a:gs pos="100000">
              <a:srgbClr val="4472C4">
                <a:lumMod val="75000"/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rgbClr val="4472C4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8255" tIns="8255" rIns="8255" bIns="8255" numCol="1" spcCol="1270" anchor="ctr" anchorCtr="0"/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lv-LV" altLang="lv-LV" sz="1300" b="1" kern="120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 Inovāciju atbalstošas infrastruktūras pieejamība</a:t>
          </a:r>
          <a:endParaRPr lang="lv-LV" sz="1300" b="1" kern="1200">
            <a:solidFill>
              <a:prstClr val="white"/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8B1A7970-D214-44F9-ABB1-5E18F4BE063D}" type="parTrans" cxnId="{F87BF730-6E8D-4805-9F0F-37E8EBFB2CFF}">
      <dgm:prSet/>
      <dgm:spPr/>
      <dgm:t>
        <a:bodyPr/>
        <a:lstStyle/>
        <a:p>
          <a:endParaRPr lang="lv-LV"/>
        </a:p>
      </dgm:t>
    </dgm:pt>
    <dgm:pt modelId="{49B7C229-6B73-4D05-84E1-AA0D2C619552}" type="sibTrans" cxnId="{F87BF730-6E8D-4805-9F0F-37E8EBFB2CFF}">
      <dgm:prSet/>
      <dgm:spPr/>
      <dgm:t>
        <a:bodyPr/>
        <a:lstStyle/>
        <a:p>
          <a:endParaRPr lang="lv-LV"/>
        </a:p>
      </dgm:t>
    </dgm:pt>
    <dgm:pt modelId="{0D94ECF2-BA2C-41D5-AC4A-3DF011995908}">
      <dgm:prSet phldrT="[Text]" custT="1"/>
      <dgm:spPr>
        <a:gradFill flip="none" rotWithShape="0">
          <a:gsLst>
            <a:gs pos="0">
              <a:srgbClr val="4472C4">
                <a:lumMod val="75000"/>
                <a:shade val="30000"/>
                <a:satMod val="115000"/>
              </a:srgbClr>
            </a:gs>
            <a:gs pos="50000">
              <a:srgbClr val="4472C4">
                <a:lumMod val="75000"/>
                <a:shade val="67500"/>
                <a:satMod val="115000"/>
              </a:srgbClr>
            </a:gs>
            <a:gs pos="100000">
              <a:srgbClr val="4472C4">
                <a:lumMod val="75000"/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rgbClr val="4472C4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8255" tIns="8255" rIns="8255" bIns="8255" numCol="1" spcCol="1270" anchor="ctr" anchorCtr="0"/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lv-LV" altLang="lv-LV" sz="1300" b="1" kern="120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 Sabiedrības izglītošana par finanšu tehnoloģiju iespējām un riskiem</a:t>
          </a:r>
          <a:endParaRPr lang="lv-LV" sz="1300" b="1" kern="1200">
            <a:solidFill>
              <a:prstClr val="white"/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35DE9C20-2A17-4C40-AE7F-D54797710F22}" type="parTrans" cxnId="{05C73F9E-1B14-4522-ADA9-4B215BE40923}">
      <dgm:prSet/>
      <dgm:spPr/>
      <dgm:t>
        <a:bodyPr/>
        <a:lstStyle/>
        <a:p>
          <a:endParaRPr lang="lv-LV"/>
        </a:p>
      </dgm:t>
    </dgm:pt>
    <dgm:pt modelId="{AE2E9C37-2551-4D90-9178-0178ED06C865}" type="sibTrans" cxnId="{05C73F9E-1B14-4522-ADA9-4B215BE40923}">
      <dgm:prSet/>
      <dgm:spPr/>
      <dgm:t>
        <a:bodyPr/>
        <a:lstStyle/>
        <a:p>
          <a:endParaRPr lang="lv-LV"/>
        </a:p>
      </dgm:t>
    </dgm:pt>
    <dgm:pt modelId="{327FB9E9-9F20-4DBD-B548-6E1D74B30D71}" type="pres">
      <dgm:prSet presAssocID="{C0E19A8A-9762-4C8B-98B9-93D3C55C4230}" presName="Name0" presStyleCnt="0">
        <dgm:presLayoutVars>
          <dgm:dir val="rev"/>
          <dgm:animLvl val="lvl"/>
          <dgm:resizeHandles/>
        </dgm:presLayoutVars>
      </dgm:prSet>
      <dgm:spPr/>
    </dgm:pt>
    <dgm:pt modelId="{2B014664-B84D-4BC4-AB79-A5EE993FE76E}" type="pres">
      <dgm:prSet presAssocID="{431B2145-C0ED-4156-9960-14B797196A50}" presName="linNode" presStyleCnt="0"/>
      <dgm:spPr/>
    </dgm:pt>
    <dgm:pt modelId="{718136F3-659A-4E3F-A87E-5A7CD57F96F8}" type="pres">
      <dgm:prSet presAssocID="{431B2145-C0ED-4156-9960-14B797196A50}" presName="parentShp" presStyleLbl="node1" presStyleIdx="0" presStyleCnt="3" custScaleX="209780" custScaleY="64543">
        <dgm:presLayoutVars>
          <dgm:bulletEnabled val="1"/>
        </dgm:presLayoutVars>
      </dgm:prSet>
      <dgm:spPr/>
    </dgm:pt>
    <dgm:pt modelId="{2D5781B5-14DC-4D7E-A6BE-B5530B41B932}" type="pres">
      <dgm:prSet presAssocID="{431B2145-C0ED-4156-9960-14B797196A50}" presName="childShp" presStyleLbl="bgAccFollowNode1" presStyleIdx="0" presStyleCnt="3" custFlipHor="1" custScaleX="94112" custScaleY="68098">
        <dgm:presLayoutVars>
          <dgm:bulletEnabled val="1"/>
        </dgm:presLayoutVars>
      </dgm:prSet>
      <dgm:spPr>
        <a:xfrm rot="10800000" flipH="1">
          <a:off x="6724" y="1000559"/>
          <a:ext cx="3802540" cy="908074"/>
        </a:xfrm>
        <a:prstGeom prst="rightArrow">
          <a:avLst>
            <a:gd name="adj1" fmla="val 75000"/>
            <a:gd name="adj2" fmla="val 50000"/>
          </a:avLst>
        </a:prstGeom>
      </dgm:spPr>
    </dgm:pt>
    <dgm:pt modelId="{A6966A86-5FC6-49D4-9F0E-F5EE74B42ED3}" type="pres">
      <dgm:prSet presAssocID="{B17F9220-20AD-437E-AE66-52A9B8252AEA}" presName="spacing" presStyleCnt="0"/>
      <dgm:spPr/>
    </dgm:pt>
    <dgm:pt modelId="{7B56EDA0-BE93-4C35-A00F-BE21783A456D}" type="pres">
      <dgm:prSet presAssocID="{3A0A76CC-5706-4D32-9128-609FE1751D55}" presName="linNode" presStyleCnt="0"/>
      <dgm:spPr/>
    </dgm:pt>
    <dgm:pt modelId="{65F80E1F-0637-4356-8E09-B3B197D63AC3}" type="pres">
      <dgm:prSet presAssocID="{3A0A76CC-5706-4D32-9128-609FE1751D55}" presName="parentShp" presStyleLbl="node1" presStyleIdx="1" presStyleCnt="3" custScaleX="220211" custScaleY="69653">
        <dgm:presLayoutVars>
          <dgm:bulletEnabled val="1"/>
        </dgm:presLayoutVars>
      </dgm:prSet>
      <dgm:spPr/>
    </dgm:pt>
    <dgm:pt modelId="{E15AEE7A-DE51-4C39-85F8-BDCBE6A09743}" type="pres">
      <dgm:prSet presAssocID="{3A0A76CC-5706-4D32-9128-609FE1751D55}" presName="childShp" presStyleLbl="bgAccFollowNode1" presStyleIdx="1" presStyleCnt="3" custFlipHor="1" custScaleY="64937">
        <dgm:presLayoutVars>
          <dgm:bulletEnabled val="1"/>
        </dgm:presLayoutVars>
      </dgm:prSet>
      <dgm:spPr>
        <a:xfrm rot="10800000" flipH="1">
          <a:off x="4208" y="1999441"/>
          <a:ext cx="3850522" cy="908074"/>
        </a:xfrm>
        <a:prstGeom prst="rightArrow">
          <a:avLst>
            <a:gd name="adj1" fmla="val 75000"/>
            <a:gd name="adj2" fmla="val 50000"/>
          </a:avLst>
        </a:prstGeom>
      </dgm:spPr>
    </dgm:pt>
    <dgm:pt modelId="{988A1F28-18F7-47D3-941C-4688729F348E}" type="pres">
      <dgm:prSet presAssocID="{4A8B6371-9F60-4F09-B415-75B3AE8042B3}" presName="spacing" presStyleCnt="0"/>
      <dgm:spPr/>
    </dgm:pt>
    <dgm:pt modelId="{B1C70201-8C6C-4A40-9F5A-6460A38A31A6}" type="pres">
      <dgm:prSet presAssocID="{59048DAC-23CD-4397-87F5-A686A381D130}" presName="linNode" presStyleCnt="0"/>
      <dgm:spPr/>
    </dgm:pt>
    <dgm:pt modelId="{7374B288-AD9D-44BF-B55D-C0BF902DD6FE}" type="pres">
      <dgm:prSet presAssocID="{59048DAC-23CD-4397-87F5-A686A381D130}" presName="parentShp" presStyleLbl="node1" presStyleIdx="2" presStyleCnt="3" custScaleX="220095" custScaleY="65965">
        <dgm:presLayoutVars>
          <dgm:bulletEnabled val="1"/>
        </dgm:presLayoutVars>
      </dgm:prSet>
      <dgm:spPr/>
    </dgm:pt>
    <dgm:pt modelId="{B9092BC1-5A6B-4B7E-9BC9-A45DC201ED0B}" type="pres">
      <dgm:prSet presAssocID="{59048DAC-23CD-4397-87F5-A686A381D130}" presName="childShp" presStyleLbl="bgAccFollowNode1" presStyleIdx="2" presStyleCnt="3" custFlipHor="1" custScaleY="67718">
        <dgm:presLayoutVars>
          <dgm:bulletEnabled val="1"/>
        </dgm:presLayoutVars>
      </dgm:prSet>
      <dgm:spPr>
        <a:xfrm rot="10800000" flipH="1">
          <a:off x="7461" y="2998323"/>
          <a:ext cx="3898503" cy="908074"/>
        </a:xfrm>
        <a:prstGeom prst="rightArrow">
          <a:avLst>
            <a:gd name="adj1" fmla="val 75000"/>
            <a:gd name="adj2" fmla="val 50000"/>
          </a:avLst>
        </a:prstGeom>
      </dgm:spPr>
    </dgm:pt>
  </dgm:ptLst>
  <dgm:cxnLst>
    <dgm:cxn modelId="{F9C0E509-5EC4-4322-AE2E-0E0F550B5808}" type="presOf" srcId="{3A0A76CC-5706-4D32-9128-609FE1751D55}" destId="{65F80E1F-0637-4356-8E09-B3B197D63AC3}" srcOrd="0" destOrd="0" presId="urn:microsoft.com/office/officeart/2005/8/layout/vList6"/>
    <dgm:cxn modelId="{9CF3120C-4045-4394-90BE-712EF6C80E44}" type="presOf" srcId="{BE645764-79DD-4569-ACB5-66FA08DB7B89}" destId="{E15AEE7A-DE51-4C39-85F8-BDCBE6A09743}" srcOrd="0" destOrd="0" presId="urn:microsoft.com/office/officeart/2005/8/layout/vList6"/>
    <dgm:cxn modelId="{F87BF730-6E8D-4805-9F0F-37E8EBFB2CFF}" srcId="{3A0A76CC-5706-4D32-9128-609FE1751D55}" destId="{BE645764-79DD-4569-ACB5-66FA08DB7B89}" srcOrd="0" destOrd="0" parTransId="{8B1A7970-D214-44F9-ABB1-5E18F4BE063D}" sibTransId="{49B7C229-6B73-4D05-84E1-AA0D2C619552}"/>
    <dgm:cxn modelId="{35BBB642-308E-46CE-B7AF-7A1D3277E3DB}" type="presOf" srcId="{934461A7-C76E-4115-B972-F35F99474DA6}" destId="{2D5781B5-14DC-4D7E-A6BE-B5530B41B932}" srcOrd="0" destOrd="0" presId="urn:microsoft.com/office/officeart/2005/8/layout/vList6"/>
    <dgm:cxn modelId="{2A101064-5CCA-45DF-94FD-73FF024079D5}" srcId="{C0E19A8A-9762-4C8B-98B9-93D3C55C4230}" destId="{59048DAC-23CD-4397-87F5-A686A381D130}" srcOrd="2" destOrd="0" parTransId="{A00DB675-103F-4923-8374-54FF96D3576E}" sibTransId="{CA687C0F-9BFB-4ABD-830E-8A1F606F7CAB}"/>
    <dgm:cxn modelId="{E29F0466-2B31-4A1D-922F-40FD308AA0A7}" type="presOf" srcId="{431B2145-C0ED-4156-9960-14B797196A50}" destId="{718136F3-659A-4E3F-A87E-5A7CD57F96F8}" srcOrd="0" destOrd="0" presId="urn:microsoft.com/office/officeart/2005/8/layout/vList6"/>
    <dgm:cxn modelId="{CD168D86-45C9-4B7F-BB58-8FBF5488E21D}" srcId="{C0E19A8A-9762-4C8B-98B9-93D3C55C4230}" destId="{3A0A76CC-5706-4D32-9128-609FE1751D55}" srcOrd="1" destOrd="0" parTransId="{7D069BB9-6C14-449C-92CC-1BB31E5E5BE6}" sibTransId="{4A8B6371-9F60-4F09-B415-75B3AE8042B3}"/>
    <dgm:cxn modelId="{69E1DD8D-0686-4A79-AC7E-71D10EFC7130}" srcId="{C0E19A8A-9762-4C8B-98B9-93D3C55C4230}" destId="{431B2145-C0ED-4156-9960-14B797196A50}" srcOrd="0" destOrd="0" parTransId="{8318C491-9DB3-4F36-B2F2-FD5930B40D50}" sibTransId="{B17F9220-20AD-437E-AE66-52A9B8252AEA}"/>
    <dgm:cxn modelId="{04E5F891-023A-461F-B96E-8346F6E9738F}" srcId="{431B2145-C0ED-4156-9960-14B797196A50}" destId="{934461A7-C76E-4115-B972-F35F99474DA6}" srcOrd="0" destOrd="0" parTransId="{C9DC8897-AF37-4B5A-80B4-96C08A163CE5}" sibTransId="{68F62B65-4FF5-4B15-AF44-AB8094278DC5}"/>
    <dgm:cxn modelId="{05C73F9E-1B14-4522-ADA9-4B215BE40923}" srcId="{59048DAC-23CD-4397-87F5-A686A381D130}" destId="{0D94ECF2-BA2C-41D5-AC4A-3DF011995908}" srcOrd="0" destOrd="0" parTransId="{35DE9C20-2A17-4C40-AE7F-D54797710F22}" sibTransId="{AE2E9C37-2551-4D90-9178-0178ED06C865}"/>
    <dgm:cxn modelId="{086873AD-095A-42B0-A67F-3081938C5885}" type="presOf" srcId="{C0E19A8A-9762-4C8B-98B9-93D3C55C4230}" destId="{327FB9E9-9F20-4DBD-B548-6E1D74B30D71}" srcOrd="0" destOrd="0" presId="urn:microsoft.com/office/officeart/2005/8/layout/vList6"/>
    <dgm:cxn modelId="{AEE216B4-6EE2-423A-8034-1602625979C6}" type="presOf" srcId="{59048DAC-23CD-4397-87F5-A686A381D130}" destId="{7374B288-AD9D-44BF-B55D-C0BF902DD6FE}" srcOrd="0" destOrd="0" presId="urn:microsoft.com/office/officeart/2005/8/layout/vList6"/>
    <dgm:cxn modelId="{2748D0D1-F78A-4334-9805-51BA8A24F1E7}" type="presOf" srcId="{0D94ECF2-BA2C-41D5-AC4A-3DF011995908}" destId="{B9092BC1-5A6B-4B7E-9BC9-A45DC201ED0B}" srcOrd="0" destOrd="0" presId="urn:microsoft.com/office/officeart/2005/8/layout/vList6"/>
    <dgm:cxn modelId="{3F5C2D3B-F795-48A8-BB50-AC1F71C196F0}" type="presParOf" srcId="{327FB9E9-9F20-4DBD-B548-6E1D74B30D71}" destId="{2B014664-B84D-4BC4-AB79-A5EE993FE76E}" srcOrd="0" destOrd="0" presId="urn:microsoft.com/office/officeart/2005/8/layout/vList6"/>
    <dgm:cxn modelId="{F2F9D2FF-58B3-4F6A-87CE-D138921753C0}" type="presParOf" srcId="{2B014664-B84D-4BC4-AB79-A5EE993FE76E}" destId="{718136F3-659A-4E3F-A87E-5A7CD57F96F8}" srcOrd="0" destOrd="0" presId="urn:microsoft.com/office/officeart/2005/8/layout/vList6"/>
    <dgm:cxn modelId="{79DABD13-01A2-4D46-9E9B-1CF87873652F}" type="presParOf" srcId="{2B014664-B84D-4BC4-AB79-A5EE993FE76E}" destId="{2D5781B5-14DC-4D7E-A6BE-B5530B41B932}" srcOrd="1" destOrd="0" presId="urn:microsoft.com/office/officeart/2005/8/layout/vList6"/>
    <dgm:cxn modelId="{FBFE2980-6C1F-45BF-8D9C-83A2E099A585}" type="presParOf" srcId="{327FB9E9-9F20-4DBD-B548-6E1D74B30D71}" destId="{A6966A86-5FC6-49D4-9F0E-F5EE74B42ED3}" srcOrd="1" destOrd="0" presId="urn:microsoft.com/office/officeart/2005/8/layout/vList6"/>
    <dgm:cxn modelId="{45B19CAA-B9D3-428F-8FFC-CFA9B6F645DF}" type="presParOf" srcId="{327FB9E9-9F20-4DBD-B548-6E1D74B30D71}" destId="{7B56EDA0-BE93-4C35-A00F-BE21783A456D}" srcOrd="2" destOrd="0" presId="urn:microsoft.com/office/officeart/2005/8/layout/vList6"/>
    <dgm:cxn modelId="{49F2E432-DA07-49DC-8FD5-BAE9F7512644}" type="presParOf" srcId="{7B56EDA0-BE93-4C35-A00F-BE21783A456D}" destId="{65F80E1F-0637-4356-8E09-B3B197D63AC3}" srcOrd="0" destOrd="0" presId="urn:microsoft.com/office/officeart/2005/8/layout/vList6"/>
    <dgm:cxn modelId="{E6E27020-5AB7-44EE-B4C9-8165FE8156DD}" type="presParOf" srcId="{7B56EDA0-BE93-4C35-A00F-BE21783A456D}" destId="{E15AEE7A-DE51-4C39-85F8-BDCBE6A09743}" srcOrd="1" destOrd="0" presId="urn:microsoft.com/office/officeart/2005/8/layout/vList6"/>
    <dgm:cxn modelId="{2F23BC24-EF62-4A3D-968E-AD56642F14CD}" type="presParOf" srcId="{327FB9E9-9F20-4DBD-B548-6E1D74B30D71}" destId="{988A1F28-18F7-47D3-941C-4688729F348E}" srcOrd="3" destOrd="0" presId="urn:microsoft.com/office/officeart/2005/8/layout/vList6"/>
    <dgm:cxn modelId="{E2121B5F-E621-47CD-A749-37A7104BB7D5}" type="presParOf" srcId="{327FB9E9-9F20-4DBD-B548-6E1D74B30D71}" destId="{B1C70201-8C6C-4A40-9F5A-6460A38A31A6}" srcOrd="4" destOrd="0" presId="urn:microsoft.com/office/officeart/2005/8/layout/vList6"/>
    <dgm:cxn modelId="{C813CAC2-EF5A-4911-9719-7D42D5102BC3}" type="presParOf" srcId="{B1C70201-8C6C-4A40-9F5A-6460A38A31A6}" destId="{7374B288-AD9D-44BF-B55D-C0BF902DD6FE}" srcOrd="0" destOrd="0" presId="urn:microsoft.com/office/officeart/2005/8/layout/vList6"/>
    <dgm:cxn modelId="{196FB12B-29E6-4DB8-863F-C4053A0C6772}" type="presParOf" srcId="{B1C70201-8C6C-4A40-9F5A-6460A38A31A6}" destId="{B9092BC1-5A6B-4B7E-9BC9-A45DC201ED0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E19A8A-9762-4C8B-98B9-93D3C55C4230}" type="doc">
      <dgm:prSet loTypeId="urn:microsoft.com/office/officeart/2005/8/layout/vList6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lv-LV"/>
        </a:p>
      </dgm:t>
    </dgm:pt>
    <dgm:pt modelId="{431B2145-C0ED-4156-9960-14B797196A50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lv-LV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Latvija 2021. gadā pirmā no Baltijas un Skandināvijas valstīm emitēja ilgtspējīgās valsts obligācijas, piesaistot 600 milj. eiro.</a:t>
          </a:r>
        </a:p>
        <a:p>
          <a:pPr algn="just"/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Neatkarīgs starptautisks vērtētājs sniedza pozitīvu vērtējumu, t.sk. atbilstību labākai tirgus praksei un ICMA standartiem. Publicēts: </a:t>
          </a:r>
          <a:r>
            <a:rPr lang="lv-LV" sz="1200" i="1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https://www.kase.gov.lv/en/debt-management/securities-in-international-capital-markets/sustainable-bond-framework?disclaimer_agree=true</a:t>
          </a:r>
          <a:r>
            <a:rPr lang="lv-LV" sz="1200" i="1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</a:t>
          </a:r>
        </a:p>
      </dgm:t>
    </dgm:pt>
    <dgm:pt modelId="{8318C491-9DB3-4F36-B2F2-FD5930B40D50}" type="parTrans" cxnId="{69E1DD8D-0686-4A79-AC7E-71D10EFC7130}">
      <dgm:prSet/>
      <dgm:spPr/>
      <dgm:t>
        <a:bodyPr/>
        <a:lstStyle/>
        <a:p>
          <a:endParaRPr lang="lv-LV"/>
        </a:p>
      </dgm:t>
    </dgm:pt>
    <dgm:pt modelId="{B17F9220-20AD-437E-AE66-52A9B8252AEA}" type="sibTrans" cxnId="{69E1DD8D-0686-4A79-AC7E-71D10EFC7130}">
      <dgm:prSet/>
      <dgm:spPr/>
      <dgm:t>
        <a:bodyPr/>
        <a:lstStyle/>
        <a:p>
          <a:endParaRPr lang="lv-LV"/>
        </a:p>
      </dgm:t>
    </dgm:pt>
    <dgm:pt modelId="{59048DAC-23CD-4397-87F5-A686A381D130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* Tiek īstenots projekts «ES </a:t>
          </a:r>
          <a:r>
            <a:rPr lang="lv-LV" sz="1200" kern="120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Taksonomijas</a:t>
          </a:r>
          <a:r>
            <a:rPr lang="lv-LV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ieviešana un ilgtspējīgu finanšu </a:t>
          </a:r>
          <a:r>
            <a:rPr lang="lv-LV" sz="1200" kern="120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ceļakartes</a:t>
          </a:r>
          <a:r>
            <a:rPr lang="lv-LV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izveide Igaunijā un Latvijā»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* Izveidota FM mājaslapas sadaļa par ilgtspējīgo finanšu aktualitātēm.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* Izstrādāta, publicēta un tirgus dalībniekiem komunicēta FKTK ilgtspējas ceļa karte.</a:t>
          </a:r>
        </a:p>
      </dgm:t>
    </dgm:pt>
    <dgm:pt modelId="{A00DB675-103F-4923-8374-54FF96D3576E}" type="parTrans" cxnId="{2A101064-5CCA-45DF-94FD-73FF024079D5}">
      <dgm:prSet/>
      <dgm:spPr/>
      <dgm:t>
        <a:bodyPr/>
        <a:lstStyle/>
        <a:p>
          <a:endParaRPr lang="lv-LV"/>
        </a:p>
      </dgm:t>
    </dgm:pt>
    <dgm:pt modelId="{CA687C0F-9BFB-4ABD-830E-8A1F606F7CAB}" type="sibTrans" cxnId="{2A101064-5CCA-45DF-94FD-73FF024079D5}">
      <dgm:prSet/>
      <dgm:spPr/>
      <dgm:t>
        <a:bodyPr/>
        <a:lstStyle/>
        <a:p>
          <a:endParaRPr lang="lv-LV"/>
        </a:p>
      </dgm:t>
    </dgm:pt>
    <dgm:pt modelId="{934461A7-C76E-4115-B972-F35F99474DA6}">
      <dgm:prSet phldrT="[Text]" custScaleX="253255" custT="1"/>
      <dgm:spPr>
        <a:gradFill flip="none" rotWithShape="0">
          <a:gsLst>
            <a:gs pos="0">
              <a:srgbClr val="4472C4">
                <a:lumMod val="75000"/>
                <a:shade val="30000"/>
                <a:satMod val="115000"/>
              </a:srgbClr>
            </a:gs>
            <a:gs pos="50000">
              <a:srgbClr val="4472C4">
                <a:lumMod val="75000"/>
                <a:shade val="67500"/>
                <a:satMod val="115000"/>
              </a:srgbClr>
            </a:gs>
            <a:gs pos="100000">
              <a:srgbClr val="4472C4">
                <a:lumMod val="75000"/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rgbClr val="4472C4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8255" tIns="8255" rIns="8255" bIns="8255" numCol="1" spcCol="1270" anchor="ctr" anchorCtr="0"/>
        <a:lstStyle/>
        <a:p>
          <a:pPr algn="l">
            <a:buNone/>
          </a:pPr>
          <a:r>
            <a:rPr lang="lv-LV" altLang="lv-LV" sz="1300" b="1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 Institucionālais un stratēģiskais ietvars ilgtspējīgu finanšu mērķu sasniegšanai</a:t>
          </a:r>
          <a:endParaRPr lang="lv-LV" sz="1300" b="1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C9DC8897-AF37-4B5A-80B4-96C08A163CE5}" type="parTrans" cxnId="{04E5F891-023A-461F-B96E-8346F6E9738F}">
      <dgm:prSet/>
      <dgm:spPr/>
      <dgm:t>
        <a:bodyPr/>
        <a:lstStyle/>
        <a:p>
          <a:endParaRPr lang="lv-LV"/>
        </a:p>
      </dgm:t>
    </dgm:pt>
    <dgm:pt modelId="{68F62B65-4FF5-4B15-AF44-AB8094278DC5}" type="sibTrans" cxnId="{04E5F891-023A-461F-B96E-8346F6E9738F}">
      <dgm:prSet/>
      <dgm:spPr/>
      <dgm:t>
        <a:bodyPr/>
        <a:lstStyle/>
        <a:p>
          <a:endParaRPr lang="lv-LV"/>
        </a:p>
      </dgm:t>
    </dgm:pt>
    <dgm:pt modelId="{0D94ECF2-BA2C-41D5-AC4A-3DF011995908}">
      <dgm:prSet phldrT="[Text]" custT="1"/>
      <dgm:spPr>
        <a:gradFill flip="none" rotWithShape="0">
          <a:gsLst>
            <a:gs pos="0">
              <a:srgbClr val="4472C4">
                <a:lumMod val="75000"/>
                <a:shade val="30000"/>
                <a:satMod val="115000"/>
              </a:srgbClr>
            </a:gs>
            <a:gs pos="50000">
              <a:srgbClr val="4472C4">
                <a:lumMod val="75000"/>
                <a:shade val="67500"/>
                <a:satMod val="115000"/>
              </a:srgbClr>
            </a:gs>
            <a:gs pos="100000">
              <a:srgbClr val="4472C4">
                <a:lumMod val="75000"/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rgbClr val="4472C4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8255" tIns="8255" rIns="8255" bIns="8255" numCol="1" spcCol="1270" anchor="ctr" anchorCtr="0"/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lv-LV" altLang="lv-LV" sz="1300" b="1" kern="120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 Izpratnes veicināšana par ilgtspējīgām finansēm</a:t>
          </a:r>
          <a:endParaRPr lang="lv-LV" sz="1300" b="1" kern="1200">
            <a:solidFill>
              <a:prstClr val="white"/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35DE9C20-2A17-4C40-AE7F-D54797710F22}" type="parTrans" cxnId="{05C73F9E-1B14-4522-ADA9-4B215BE40923}">
      <dgm:prSet/>
      <dgm:spPr/>
      <dgm:t>
        <a:bodyPr/>
        <a:lstStyle/>
        <a:p>
          <a:endParaRPr lang="lv-LV"/>
        </a:p>
      </dgm:t>
    </dgm:pt>
    <dgm:pt modelId="{AE2E9C37-2551-4D90-9178-0178ED06C865}" type="sibTrans" cxnId="{05C73F9E-1B14-4522-ADA9-4B215BE40923}">
      <dgm:prSet/>
      <dgm:spPr/>
      <dgm:t>
        <a:bodyPr/>
        <a:lstStyle/>
        <a:p>
          <a:endParaRPr lang="lv-LV"/>
        </a:p>
      </dgm:t>
    </dgm:pt>
    <dgm:pt modelId="{327FB9E9-9F20-4DBD-B548-6E1D74B30D71}" type="pres">
      <dgm:prSet presAssocID="{C0E19A8A-9762-4C8B-98B9-93D3C55C4230}" presName="Name0" presStyleCnt="0">
        <dgm:presLayoutVars>
          <dgm:dir val="rev"/>
          <dgm:animLvl val="lvl"/>
          <dgm:resizeHandles/>
        </dgm:presLayoutVars>
      </dgm:prSet>
      <dgm:spPr/>
    </dgm:pt>
    <dgm:pt modelId="{2B014664-B84D-4BC4-AB79-A5EE993FE76E}" type="pres">
      <dgm:prSet presAssocID="{431B2145-C0ED-4156-9960-14B797196A50}" presName="linNode" presStyleCnt="0"/>
      <dgm:spPr/>
    </dgm:pt>
    <dgm:pt modelId="{718136F3-659A-4E3F-A87E-5A7CD57F96F8}" type="pres">
      <dgm:prSet presAssocID="{431B2145-C0ED-4156-9960-14B797196A50}" presName="parentShp" presStyleLbl="node1" presStyleIdx="0" presStyleCnt="2" custScaleX="253255" custScaleY="84349">
        <dgm:presLayoutVars>
          <dgm:bulletEnabled val="1"/>
        </dgm:presLayoutVars>
      </dgm:prSet>
      <dgm:spPr/>
    </dgm:pt>
    <dgm:pt modelId="{2D5781B5-14DC-4D7E-A6BE-B5530B41B932}" type="pres">
      <dgm:prSet presAssocID="{431B2145-C0ED-4156-9960-14B797196A50}" presName="childShp" presStyleLbl="bgAccFollowNode1" presStyleIdx="0" presStyleCnt="2" custFlipHor="1" custScaleX="109403" custScaleY="66174">
        <dgm:presLayoutVars>
          <dgm:bulletEnabled val="1"/>
        </dgm:presLayoutVars>
      </dgm:prSet>
      <dgm:spPr>
        <a:xfrm rot="10800000" flipH="1">
          <a:off x="6724" y="1000559"/>
          <a:ext cx="3802540" cy="908074"/>
        </a:xfrm>
        <a:prstGeom prst="rightArrow">
          <a:avLst>
            <a:gd name="adj1" fmla="val 75000"/>
            <a:gd name="adj2" fmla="val 50000"/>
          </a:avLst>
        </a:prstGeom>
      </dgm:spPr>
    </dgm:pt>
    <dgm:pt modelId="{A6966A86-5FC6-49D4-9F0E-F5EE74B42ED3}" type="pres">
      <dgm:prSet presAssocID="{B17F9220-20AD-437E-AE66-52A9B8252AEA}" presName="spacing" presStyleCnt="0"/>
      <dgm:spPr/>
    </dgm:pt>
    <dgm:pt modelId="{B1C70201-8C6C-4A40-9F5A-6460A38A31A6}" type="pres">
      <dgm:prSet presAssocID="{59048DAC-23CD-4397-87F5-A686A381D130}" presName="linNode" presStyleCnt="0"/>
      <dgm:spPr/>
    </dgm:pt>
    <dgm:pt modelId="{7374B288-AD9D-44BF-B55D-C0BF902DD6FE}" type="pres">
      <dgm:prSet presAssocID="{59048DAC-23CD-4397-87F5-A686A381D130}" presName="parentShp" presStyleLbl="node1" presStyleIdx="1" presStyleCnt="2" custScaleX="243272" custScaleY="75210" custLinFactNeighborX="97" custLinFactNeighborY="26">
        <dgm:presLayoutVars>
          <dgm:bulletEnabled val="1"/>
        </dgm:presLayoutVars>
      </dgm:prSet>
      <dgm:spPr/>
    </dgm:pt>
    <dgm:pt modelId="{B9092BC1-5A6B-4B7E-9BC9-A45DC201ED0B}" type="pres">
      <dgm:prSet presAssocID="{59048DAC-23CD-4397-87F5-A686A381D130}" presName="childShp" presStyleLbl="bgAccFollowNode1" presStyleIdx="1" presStyleCnt="2" custFlipHor="1" custScaleX="105667" custScaleY="65372">
        <dgm:presLayoutVars>
          <dgm:bulletEnabled val="1"/>
        </dgm:presLayoutVars>
      </dgm:prSet>
      <dgm:spPr>
        <a:xfrm rot="10800000" flipH="1">
          <a:off x="7461" y="2998323"/>
          <a:ext cx="3898503" cy="908074"/>
        </a:xfrm>
        <a:prstGeom prst="rightArrow">
          <a:avLst>
            <a:gd name="adj1" fmla="val 75000"/>
            <a:gd name="adj2" fmla="val 50000"/>
          </a:avLst>
        </a:prstGeom>
      </dgm:spPr>
    </dgm:pt>
  </dgm:ptLst>
  <dgm:cxnLst>
    <dgm:cxn modelId="{35BBB642-308E-46CE-B7AF-7A1D3277E3DB}" type="presOf" srcId="{934461A7-C76E-4115-B972-F35F99474DA6}" destId="{2D5781B5-14DC-4D7E-A6BE-B5530B41B932}" srcOrd="0" destOrd="0" presId="urn:microsoft.com/office/officeart/2005/8/layout/vList6"/>
    <dgm:cxn modelId="{2A101064-5CCA-45DF-94FD-73FF024079D5}" srcId="{C0E19A8A-9762-4C8B-98B9-93D3C55C4230}" destId="{59048DAC-23CD-4397-87F5-A686A381D130}" srcOrd="1" destOrd="0" parTransId="{A00DB675-103F-4923-8374-54FF96D3576E}" sibTransId="{CA687C0F-9BFB-4ABD-830E-8A1F606F7CAB}"/>
    <dgm:cxn modelId="{E29F0466-2B31-4A1D-922F-40FD308AA0A7}" type="presOf" srcId="{431B2145-C0ED-4156-9960-14B797196A50}" destId="{718136F3-659A-4E3F-A87E-5A7CD57F96F8}" srcOrd="0" destOrd="0" presId="urn:microsoft.com/office/officeart/2005/8/layout/vList6"/>
    <dgm:cxn modelId="{69E1DD8D-0686-4A79-AC7E-71D10EFC7130}" srcId="{C0E19A8A-9762-4C8B-98B9-93D3C55C4230}" destId="{431B2145-C0ED-4156-9960-14B797196A50}" srcOrd="0" destOrd="0" parTransId="{8318C491-9DB3-4F36-B2F2-FD5930B40D50}" sibTransId="{B17F9220-20AD-437E-AE66-52A9B8252AEA}"/>
    <dgm:cxn modelId="{04E5F891-023A-461F-B96E-8346F6E9738F}" srcId="{431B2145-C0ED-4156-9960-14B797196A50}" destId="{934461A7-C76E-4115-B972-F35F99474DA6}" srcOrd="0" destOrd="0" parTransId="{C9DC8897-AF37-4B5A-80B4-96C08A163CE5}" sibTransId="{68F62B65-4FF5-4B15-AF44-AB8094278DC5}"/>
    <dgm:cxn modelId="{05C73F9E-1B14-4522-ADA9-4B215BE40923}" srcId="{59048DAC-23CD-4397-87F5-A686A381D130}" destId="{0D94ECF2-BA2C-41D5-AC4A-3DF011995908}" srcOrd="0" destOrd="0" parTransId="{35DE9C20-2A17-4C40-AE7F-D54797710F22}" sibTransId="{AE2E9C37-2551-4D90-9178-0178ED06C865}"/>
    <dgm:cxn modelId="{086873AD-095A-42B0-A67F-3081938C5885}" type="presOf" srcId="{C0E19A8A-9762-4C8B-98B9-93D3C55C4230}" destId="{327FB9E9-9F20-4DBD-B548-6E1D74B30D71}" srcOrd="0" destOrd="0" presId="urn:microsoft.com/office/officeart/2005/8/layout/vList6"/>
    <dgm:cxn modelId="{AEE216B4-6EE2-423A-8034-1602625979C6}" type="presOf" srcId="{59048DAC-23CD-4397-87F5-A686A381D130}" destId="{7374B288-AD9D-44BF-B55D-C0BF902DD6FE}" srcOrd="0" destOrd="0" presId="urn:microsoft.com/office/officeart/2005/8/layout/vList6"/>
    <dgm:cxn modelId="{2748D0D1-F78A-4334-9805-51BA8A24F1E7}" type="presOf" srcId="{0D94ECF2-BA2C-41D5-AC4A-3DF011995908}" destId="{B9092BC1-5A6B-4B7E-9BC9-A45DC201ED0B}" srcOrd="0" destOrd="0" presId="urn:microsoft.com/office/officeart/2005/8/layout/vList6"/>
    <dgm:cxn modelId="{3F5C2D3B-F795-48A8-BB50-AC1F71C196F0}" type="presParOf" srcId="{327FB9E9-9F20-4DBD-B548-6E1D74B30D71}" destId="{2B014664-B84D-4BC4-AB79-A5EE993FE76E}" srcOrd="0" destOrd="0" presId="urn:microsoft.com/office/officeart/2005/8/layout/vList6"/>
    <dgm:cxn modelId="{F2F9D2FF-58B3-4F6A-87CE-D138921753C0}" type="presParOf" srcId="{2B014664-B84D-4BC4-AB79-A5EE993FE76E}" destId="{718136F3-659A-4E3F-A87E-5A7CD57F96F8}" srcOrd="0" destOrd="0" presId="urn:microsoft.com/office/officeart/2005/8/layout/vList6"/>
    <dgm:cxn modelId="{79DABD13-01A2-4D46-9E9B-1CF87873652F}" type="presParOf" srcId="{2B014664-B84D-4BC4-AB79-A5EE993FE76E}" destId="{2D5781B5-14DC-4D7E-A6BE-B5530B41B932}" srcOrd="1" destOrd="0" presId="urn:microsoft.com/office/officeart/2005/8/layout/vList6"/>
    <dgm:cxn modelId="{FBFE2980-6C1F-45BF-8D9C-83A2E099A585}" type="presParOf" srcId="{327FB9E9-9F20-4DBD-B548-6E1D74B30D71}" destId="{A6966A86-5FC6-49D4-9F0E-F5EE74B42ED3}" srcOrd="1" destOrd="0" presId="urn:microsoft.com/office/officeart/2005/8/layout/vList6"/>
    <dgm:cxn modelId="{E2121B5F-E621-47CD-A749-37A7104BB7D5}" type="presParOf" srcId="{327FB9E9-9F20-4DBD-B548-6E1D74B30D71}" destId="{B1C70201-8C6C-4A40-9F5A-6460A38A31A6}" srcOrd="2" destOrd="0" presId="urn:microsoft.com/office/officeart/2005/8/layout/vList6"/>
    <dgm:cxn modelId="{C813CAC2-EF5A-4911-9719-7D42D5102BC3}" type="presParOf" srcId="{B1C70201-8C6C-4A40-9F5A-6460A38A31A6}" destId="{7374B288-AD9D-44BF-B55D-C0BF902DD6FE}" srcOrd="0" destOrd="0" presId="urn:microsoft.com/office/officeart/2005/8/layout/vList6"/>
    <dgm:cxn modelId="{196FB12B-29E6-4DB8-863F-C4053A0C6772}" type="presParOf" srcId="{B1C70201-8C6C-4A40-9F5A-6460A38A31A6}" destId="{B9092BC1-5A6B-4B7E-9BC9-A45DC201ED0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3F3390D-AA04-4ED2-A04E-E4887780BC89}" type="doc">
      <dgm:prSet loTypeId="urn:microsoft.com/office/officeart/2005/8/layout/vList3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lv-LV"/>
        </a:p>
      </dgm:t>
    </dgm:pt>
    <dgm:pt modelId="{345E3B2E-9F46-4B2A-8FDF-143EB976A1C5}">
      <dgm:prSet phldrT="[Text]" custT="1"/>
      <dgm:spPr/>
      <dgm:t>
        <a:bodyPr/>
        <a:lstStyle/>
        <a:p>
          <a:pPr algn="l"/>
          <a:r>
            <a:rPr lang="lv-LV" sz="1400">
              <a:latin typeface="Verdana" panose="020B0604030504040204" pitchFamily="34" charset="0"/>
              <a:ea typeface="Verdana" panose="020B0604030504040204" pitchFamily="34" charset="0"/>
            </a:rPr>
            <a:t>Ekonomiskā analīze nozaru griezumā; juridiskā analīze par šķēršļiem un regulatīvo ietvaru</a:t>
          </a:r>
        </a:p>
      </dgm:t>
    </dgm:pt>
    <dgm:pt modelId="{D3A463CE-022C-451D-BCE1-AD248462F0DC}" type="parTrans" cxnId="{2CDBF459-8ADF-4AE6-833C-63352BBA3ED6}">
      <dgm:prSet/>
      <dgm:spPr/>
      <dgm:t>
        <a:bodyPr/>
        <a:lstStyle/>
        <a:p>
          <a:endParaRPr lang="lv-LV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01F19D0-2643-40EE-B0D5-DED40115B068}" type="sibTrans" cxnId="{2CDBF459-8ADF-4AE6-833C-63352BBA3ED6}">
      <dgm:prSet/>
      <dgm:spPr/>
      <dgm:t>
        <a:bodyPr/>
        <a:lstStyle/>
        <a:p>
          <a:endParaRPr lang="lv-LV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48EC8C1-BAF3-4D4D-8B63-181E80DBA14A}">
      <dgm:prSet phldrT="[Text]" custT="1"/>
      <dgm:spPr/>
      <dgm:t>
        <a:bodyPr/>
        <a:lstStyle/>
        <a:p>
          <a:pPr algn="l"/>
          <a:r>
            <a:rPr lang="lv-LV" sz="1400">
              <a:latin typeface="Verdana" panose="020B0604030504040204" pitchFamily="34" charset="0"/>
              <a:ea typeface="Verdana" panose="020B0604030504040204" pitchFamily="34" charset="0"/>
            </a:rPr>
            <a:t>Intervijas ar iesaistītajām pusēm, uzņēmumiem</a:t>
          </a:r>
        </a:p>
      </dgm:t>
    </dgm:pt>
    <dgm:pt modelId="{DAB05DDC-C642-4F0F-B4FC-287DF74FC23B}" type="parTrans" cxnId="{45DCAF38-B16D-42A3-A598-289740E7F568}">
      <dgm:prSet/>
      <dgm:spPr/>
      <dgm:t>
        <a:bodyPr/>
        <a:lstStyle/>
        <a:p>
          <a:endParaRPr lang="lv-LV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D8D358F-F452-4F1A-B1ED-6F405EF5D708}" type="sibTrans" cxnId="{45DCAF38-B16D-42A3-A598-289740E7F568}">
      <dgm:prSet/>
      <dgm:spPr/>
      <dgm:t>
        <a:bodyPr/>
        <a:lstStyle/>
        <a:p>
          <a:endParaRPr lang="lv-LV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D3BF53E-FC0E-4BA4-AC96-FC52EF60941D}">
      <dgm:prSet phldrT="[Text]" custT="1"/>
      <dgm:spPr/>
      <dgm:t>
        <a:bodyPr/>
        <a:lstStyle/>
        <a:p>
          <a:pPr algn="l"/>
          <a:r>
            <a:rPr lang="lv-LV" sz="1400">
              <a:latin typeface="Verdana" panose="020B0604030504040204" pitchFamily="34" charset="0"/>
              <a:ea typeface="Verdana" panose="020B0604030504040204" pitchFamily="34" charset="0"/>
            </a:rPr>
            <a:t>Pilotprojekti piemērojot ES </a:t>
          </a:r>
          <a:r>
            <a:rPr lang="lv-LV" sz="1400" err="1">
              <a:latin typeface="Verdana" panose="020B0604030504040204" pitchFamily="34" charset="0"/>
              <a:ea typeface="Verdana" panose="020B0604030504040204" pitchFamily="34" charset="0"/>
            </a:rPr>
            <a:t>taksonomiju</a:t>
          </a:r>
          <a:r>
            <a:rPr lang="lv-LV" sz="1400">
              <a:latin typeface="Verdana" panose="020B0604030504040204" pitchFamily="34" charset="0"/>
              <a:ea typeface="Verdana" panose="020B0604030504040204" pitchFamily="34" charset="0"/>
            </a:rPr>
            <a:t> uzņēmumiem katrā no lielākajām nozarēm (ESG datu analīze, investīciju analīze)</a:t>
          </a:r>
        </a:p>
      </dgm:t>
    </dgm:pt>
    <dgm:pt modelId="{40AE6EC5-1833-497D-BE4E-C39A6171EB3D}" type="parTrans" cxnId="{56497D62-5C6A-4CD9-B41B-7B5BE63419D7}">
      <dgm:prSet/>
      <dgm:spPr/>
      <dgm:t>
        <a:bodyPr/>
        <a:lstStyle/>
        <a:p>
          <a:endParaRPr lang="lv-LV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A4CEE8C-1D81-47AC-80F5-0766D73D4D7F}" type="sibTrans" cxnId="{56497D62-5C6A-4CD9-B41B-7B5BE63419D7}">
      <dgm:prSet/>
      <dgm:spPr/>
      <dgm:t>
        <a:bodyPr/>
        <a:lstStyle/>
        <a:p>
          <a:endParaRPr lang="lv-LV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B6B1CA5-51F1-4F1D-BB48-A5F19301442D}">
      <dgm:prSet custT="1"/>
      <dgm:spPr/>
      <dgm:t>
        <a:bodyPr/>
        <a:lstStyle/>
        <a:p>
          <a:pPr algn="l"/>
          <a:r>
            <a:rPr lang="lv-LV" sz="1400">
              <a:latin typeface="Verdana" panose="020B0604030504040204" pitchFamily="34" charset="0"/>
              <a:ea typeface="Verdana" panose="020B0604030504040204" pitchFamily="34" charset="0"/>
            </a:rPr>
            <a:t>Sabiedrības izpratnes veicināšana</a:t>
          </a:r>
        </a:p>
      </dgm:t>
    </dgm:pt>
    <dgm:pt modelId="{F91CF591-E263-482E-BC25-71126D5EAF05}" type="parTrans" cxnId="{D8043005-56A2-4F30-8BB1-99B11121ACC1}">
      <dgm:prSet/>
      <dgm:spPr/>
      <dgm:t>
        <a:bodyPr/>
        <a:lstStyle/>
        <a:p>
          <a:endParaRPr lang="lv-LV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07A20E2-1510-42F0-9B11-E1206B373FCC}" type="sibTrans" cxnId="{D8043005-56A2-4F30-8BB1-99B11121ACC1}">
      <dgm:prSet/>
      <dgm:spPr/>
      <dgm:t>
        <a:bodyPr/>
        <a:lstStyle/>
        <a:p>
          <a:endParaRPr lang="lv-LV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41B6E72-806F-4BBD-93B3-6F2D975FD8E9}">
      <dgm:prSet custT="1"/>
      <dgm:spPr/>
      <dgm:t>
        <a:bodyPr/>
        <a:lstStyle/>
        <a:p>
          <a:pPr algn="l"/>
          <a:r>
            <a:rPr lang="lv-LV" sz="1400">
              <a:latin typeface="Verdana" panose="020B0604030504040204" pitchFamily="34" charset="0"/>
              <a:ea typeface="Verdana" panose="020B0604030504040204" pitchFamily="34" charset="0"/>
            </a:rPr>
            <a:t>Politikas rekomendācijas un ilgtspējīgu finanšu ceļa karšu (stratēģijas) izveide Latvijā un Igaunijā.</a:t>
          </a:r>
        </a:p>
      </dgm:t>
    </dgm:pt>
    <dgm:pt modelId="{4828170A-342B-45FF-A10F-C16F7C07C29D}" type="parTrans" cxnId="{1DAF6D76-980C-4611-BE78-A5A1B46E924B}">
      <dgm:prSet/>
      <dgm:spPr/>
      <dgm:t>
        <a:bodyPr/>
        <a:lstStyle/>
        <a:p>
          <a:endParaRPr lang="lv-LV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4329244-2607-4CC0-86AA-266478C6D67F}" type="sibTrans" cxnId="{1DAF6D76-980C-4611-BE78-A5A1B46E924B}">
      <dgm:prSet/>
      <dgm:spPr/>
      <dgm:t>
        <a:bodyPr/>
        <a:lstStyle/>
        <a:p>
          <a:endParaRPr lang="lv-LV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55A202C-2CAE-4A25-8359-7CD937E2FD1C}" type="pres">
      <dgm:prSet presAssocID="{43F3390D-AA04-4ED2-A04E-E4887780BC89}" presName="linearFlow" presStyleCnt="0">
        <dgm:presLayoutVars>
          <dgm:dir/>
          <dgm:resizeHandles val="exact"/>
        </dgm:presLayoutVars>
      </dgm:prSet>
      <dgm:spPr/>
    </dgm:pt>
    <dgm:pt modelId="{8BF52015-A26C-4406-85AB-D61AA103C932}" type="pres">
      <dgm:prSet presAssocID="{345E3B2E-9F46-4B2A-8FDF-143EB976A1C5}" presName="composite" presStyleCnt="0"/>
      <dgm:spPr/>
    </dgm:pt>
    <dgm:pt modelId="{0A669841-8321-4AE4-8240-99E7ADC3D18C}" type="pres">
      <dgm:prSet presAssocID="{345E3B2E-9F46-4B2A-8FDF-143EB976A1C5}" presName="imgShp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</dgm:spPr>
      <dgm:extLst>
        <a:ext uri="{E40237B7-FDA0-4F09-8148-C483321AD2D9}">
          <dgm14:cNvPr xmlns:dgm14="http://schemas.microsoft.com/office/drawing/2010/diagram" id="0" name="" descr="Chicken wire close-up"/>
        </a:ext>
      </dgm:extLst>
    </dgm:pt>
    <dgm:pt modelId="{34AE2152-0723-46FA-B90E-7904E0945CB3}" type="pres">
      <dgm:prSet presAssocID="{345E3B2E-9F46-4B2A-8FDF-143EB976A1C5}" presName="txShp" presStyleLbl="node1" presStyleIdx="0" presStyleCnt="5" custLinFactNeighborX="1447" custLinFactNeighborY="-32601">
        <dgm:presLayoutVars>
          <dgm:bulletEnabled val="1"/>
        </dgm:presLayoutVars>
      </dgm:prSet>
      <dgm:spPr/>
    </dgm:pt>
    <dgm:pt modelId="{32396B97-A984-42F3-8011-C14CB2BA13E9}" type="pres">
      <dgm:prSet presAssocID="{E01F19D0-2643-40EE-B0D5-DED40115B068}" presName="spacing" presStyleCnt="0"/>
      <dgm:spPr/>
    </dgm:pt>
    <dgm:pt modelId="{F7048BAF-E717-4F6B-90E5-2F8A6FEAE6A1}" type="pres">
      <dgm:prSet presAssocID="{E48EC8C1-BAF3-4D4D-8B63-181E80DBA14A}" presName="composite" presStyleCnt="0"/>
      <dgm:spPr/>
    </dgm:pt>
    <dgm:pt modelId="{5FBD993E-3081-4B51-9DC8-5D06AA772F8C}" type="pres">
      <dgm:prSet presAssocID="{E48EC8C1-BAF3-4D4D-8B63-181E80DBA14A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extLst>
        <a:ext uri="{E40237B7-FDA0-4F09-8148-C483321AD2D9}">
          <dgm14:cNvPr xmlns:dgm14="http://schemas.microsoft.com/office/drawing/2010/diagram" id="0" name="" descr="Recycling arrows chat icon"/>
        </a:ext>
      </dgm:extLst>
    </dgm:pt>
    <dgm:pt modelId="{FC330ACB-0978-4D49-A033-96DDA1E98386}" type="pres">
      <dgm:prSet presAssocID="{E48EC8C1-BAF3-4D4D-8B63-181E80DBA14A}" presName="txShp" presStyleLbl="node1" presStyleIdx="1" presStyleCnt="5">
        <dgm:presLayoutVars>
          <dgm:bulletEnabled val="1"/>
        </dgm:presLayoutVars>
      </dgm:prSet>
      <dgm:spPr/>
    </dgm:pt>
    <dgm:pt modelId="{0205367E-A301-4440-A3D2-B421FC3CE9A2}" type="pres">
      <dgm:prSet presAssocID="{3D8D358F-F452-4F1A-B1ED-6F405EF5D708}" presName="spacing" presStyleCnt="0"/>
      <dgm:spPr/>
    </dgm:pt>
    <dgm:pt modelId="{F8CBB17F-48F7-44CB-8F9C-04AD439F983B}" type="pres">
      <dgm:prSet presAssocID="{6D3BF53E-FC0E-4BA4-AC96-FC52EF60941D}" presName="composite" presStyleCnt="0"/>
      <dgm:spPr/>
    </dgm:pt>
    <dgm:pt modelId="{8E57A900-62F3-4B93-A41D-44EC7185F5DC}" type="pres">
      <dgm:prSet presAssocID="{6D3BF53E-FC0E-4BA4-AC96-FC52EF60941D}" presName="imgShp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extLst>
        <a:ext uri="{E40237B7-FDA0-4F09-8148-C483321AD2D9}">
          <dgm14:cNvPr xmlns:dgm14="http://schemas.microsoft.com/office/drawing/2010/diagram" id="0" name="" descr="Aerial view of beach and trees"/>
        </a:ext>
      </dgm:extLst>
    </dgm:pt>
    <dgm:pt modelId="{E7CADF15-294B-47C1-942D-4B0B16E5A040}" type="pres">
      <dgm:prSet presAssocID="{6D3BF53E-FC0E-4BA4-AC96-FC52EF60941D}" presName="txShp" presStyleLbl="node1" presStyleIdx="2" presStyleCnt="5">
        <dgm:presLayoutVars>
          <dgm:bulletEnabled val="1"/>
        </dgm:presLayoutVars>
      </dgm:prSet>
      <dgm:spPr/>
    </dgm:pt>
    <dgm:pt modelId="{7C98FFDD-5126-4A34-8A3A-86BFF5E3BF15}" type="pres">
      <dgm:prSet presAssocID="{5A4CEE8C-1D81-47AC-80F5-0766D73D4D7F}" presName="spacing" presStyleCnt="0"/>
      <dgm:spPr/>
    </dgm:pt>
    <dgm:pt modelId="{38DBEE9F-E212-4BA9-B80F-7D5D53B7DA4E}" type="pres">
      <dgm:prSet presAssocID="{8B6B1CA5-51F1-4F1D-BB48-A5F19301442D}" presName="composite" presStyleCnt="0"/>
      <dgm:spPr/>
    </dgm:pt>
    <dgm:pt modelId="{905475B4-B1CA-4A35-9797-25C364246CC1}" type="pres">
      <dgm:prSet presAssocID="{8B6B1CA5-51F1-4F1D-BB48-A5F19301442D}" presName="imgShp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  <dgm:pt modelId="{FD859A67-1056-45C5-8A84-1E29CA120724}" type="pres">
      <dgm:prSet presAssocID="{8B6B1CA5-51F1-4F1D-BB48-A5F19301442D}" presName="txShp" presStyleLbl="node1" presStyleIdx="3" presStyleCnt="5">
        <dgm:presLayoutVars>
          <dgm:bulletEnabled val="1"/>
        </dgm:presLayoutVars>
      </dgm:prSet>
      <dgm:spPr/>
    </dgm:pt>
    <dgm:pt modelId="{8E782302-2407-4295-A860-AFCE7259FE52}" type="pres">
      <dgm:prSet presAssocID="{607A20E2-1510-42F0-9B11-E1206B373FCC}" presName="spacing" presStyleCnt="0"/>
      <dgm:spPr/>
    </dgm:pt>
    <dgm:pt modelId="{888D9C57-46BB-4ED2-A486-03AAA0891A80}" type="pres">
      <dgm:prSet presAssocID="{141B6E72-806F-4BBD-93B3-6F2D975FD8E9}" presName="composite" presStyleCnt="0"/>
      <dgm:spPr/>
    </dgm:pt>
    <dgm:pt modelId="{E41520FD-BE18-4611-ADEC-5182DCFA9C8F}" type="pres">
      <dgm:prSet presAssocID="{141B6E72-806F-4BBD-93B3-6F2D975FD8E9}" presName="imgShp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Forest road with vanishing point"/>
        </a:ext>
      </dgm:extLst>
    </dgm:pt>
    <dgm:pt modelId="{90D98576-571E-4AD5-A7DC-ACD778450CF3}" type="pres">
      <dgm:prSet presAssocID="{141B6E72-806F-4BBD-93B3-6F2D975FD8E9}" presName="txShp" presStyleLbl="node1" presStyleIdx="4" presStyleCnt="5">
        <dgm:presLayoutVars>
          <dgm:bulletEnabled val="1"/>
        </dgm:presLayoutVars>
      </dgm:prSet>
      <dgm:spPr/>
    </dgm:pt>
  </dgm:ptLst>
  <dgm:cxnLst>
    <dgm:cxn modelId="{D8043005-56A2-4F30-8BB1-99B11121ACC1}" srcId="{43F3390D-AA04-4ED2-A04E-E4887780BC89}" destId="{8B6B1CA5-51F1-4F1D-BB48-A5F19301442D}" srcOrd="3" destOrd="0" parTransId="{F91CF591-E263-482E-BC25-71126D5EAF05}" sibTransId="{607A20E2-1510-42F0-9B11-E1206B373FCC}"/>
    <dgm:cxn modelId="{50D2F021-8324-4488-B7C3-B32466176A6E}" type="presOf" srcId="{E48EC8C1-BAF3-4D4D-8B63-181E80DBA14A}" destId="{FC330ACB-0978-4D49-A033-96DDA1E98386}" srcOrd="0" destOrd="0" presId="urn:microsoft.com/office/officeart/2005/8/layout/vList3"/>
    <dgm:cxn modelId="{45DCAF38-B16D-42A3-A598-289740E7F568}" srcId="{43F3390D-AA04-4ED2-A04E-E4887780BC89}" destId="{E48EC8C1-BAF3-4D4D-8B63-181E80DBA14A}" srcOrd="1" destOrd="0" parTransId="{DAB05DDC-C642-4F0F-B4FC-287DF74FC23B}" sibTransId="{3D8D358F-F452-4F1A-B1ED-6F405EF5D708}"/>
    <dgm:cxn modelId="{8BC95742-99A0-4137-859A-92E11FE41174}" type="presOf" srcId="{141B6E72-806F-4BBD-93B3-6F2D975FD8E9}" destId="{90D98576-571E-4AD5-A7DC-ACD778450CF3}" srcOrd="0" destOrd="0" presId="urn:microsoft.com/office/officeart/2005/8/layout/vList3"/>
    <dgm:cxn modelId="{56497D62-5C6A-4CD9-B41B-7B5BE63419D7}" srcId="{43F3390D-AA04-4ED2-A04E-E4887780BC89}" destId="{6D3BF53E-FC0E-4BA4-AC96-FC52EF60941D}" srcOrd="2" destOrd="0" parTransId="{40AE6EC5-1833-497D-BE4E-C39A6171EB3D}" sibTransId="{5A4CEE8C-1D81-47AC-80F5-0766D73D4D7F}"/>
    <dgm:cxn modelId="{1DAF6D76-980C-4611-BE78-A5A1B46E924B}" srcId="{43F3390D-AA04-4ED2-A04E-E4887780BC89}" destId="{141B6E72-806F-4BBD-93B3-6F2D975FD8E9}" srcOrd="4" destOrd="0" parTransId="{4828170A-342B-45FF-A10F-C16F7C07C29D}" sibTransId="{C4329244-2607-4CC0-86AA-266478C6D67F}"/>
    <dgm:cxn modelId="{2CDBF459-8ADF-4AE6-833C-63352BBA3ED6}" srcId="{43F3390D-AA04-4ED2-A04E-E4887780BC89}" destId="{345E3B2E-9F46-4B2A-8FDF-143EB976A1C5}" srcOrd="0" destOrd="0" parTransId="{D3A463CE-022C-451D-BCE1-AD248462F0DC}" sibTransId="{E01F19D0-2643-40EE-B0D5-DED40115B068}"/>
    <dgm:cxn modelId="{1E67A29F-75D6-400C-A775-447B266B8F48}" type="presOf" srcId="{345E3B2E-9F46-4B2A-8FDF-143EB976A1C5}" destId="{34AE2152-0723-46FA-B90E-7904E0945CB3}" srcOrd="0" destOrd="0" presId="urn:microsoft.com/office/officeart/2005/8/layout/vList3"/>
    <dgm:cxn modelId="{DC9302A3-9C75-47A5-A5C7-2F811E0CA0E8}" type="presOf" srcId="{8B6B1CA5-51F1-4F1D-BB48-A5F19301442D}" destId="{FD859A67-1056-45C5-8A84-1E29CA120724}" srcOrd="0" destOrd="0" presId="urn:microsoft.com/office/officeart/2005/8/layout/vList3"/>
    <dgm:cxn modelId="{A37A4BD7-BD62-46FD-87CF-193D6FC6BF11}" type="presOf" srcId="{43F3390D-AA04-4ED2-A04E-E4887780BC89}" destId="{055A202C-2CAE-4A25-8359-7CD937E2FD1C}" srcOrd="0" destOrd="0" presId="urn:microsoft.com/office/officeart/2005/8/layout/vList3"/>
    <dgm:cxn modelId="{EBD950F6-9228-4D7E-BA90-1D6658C493D2}" type="presOf" srcId="{6D3BF53E-FC0E-4BA4-AC96-FC52EF60941D}" destId="{E7CADF15-294B-47C1-942D-4B0B16E5A040}" srcOrd="0" destOrd="0" presId="urn:microsoft.com/office/officeart/2005/8/layout/vList3"/>
    <dgm:cxn modelId="{20782F7C-A0F6-4644-8A1E-17D821FBA4AC}" type="presParOf" srcId="{055A202C-2CAE-4A25-8359-7CD937E2FD1C}" destId="{8BF52015-A26C-4406-85AB-D61AA103C932}" srcOrd="0" destOrd="0" presId="urn:microsoft.com/office/officeart/2005/8/layout/vList3"/>
    <dgm:cxn modelId="{BA8F2425-52F0-447E-A80B-57935FCC74E9}" type="presParOf" srcId="{8BF52015-A26C-4406-85AB-D61AA103C932}" destId="{0A669841-8321-4AE4-8240-99E7ADC3D18C}" srcOrd="0" destOrd="0" presId="urn:microsoft.com/office/officeart/2005/8/layout/vList3"/>
    <dgm:cxn modelId="{C3F1CD32-E1B2-4E2A-BC11-9095953DE828}" type="presParOf" srcId="{8BF52015-A26C-4406-85AB-D61AA103C932}" destId="{34AE2152-0723-46FA-B90E-7904E0945CB3}" srcOrd="1" destOrd="0" presId="urn:microsoft.com/office/officeart/2005/8/layout/vList3"/>
    <dgm:cxn modelId="{C5097808-EAC4-4710-A666-E81C47006FCF}" type="presParOf" srcId="{055A202C-2CAE-4A25-8359-7CD937E2FD1C}" destId="{32396B97-A984-42F3-8011-C14CB2BA13E9}" srcOrd="1" destOrd="0" presId="urn:microsoft.com/office/officeart/2005/8/layout/vList3"/>
    <dgm:cxn modelId="{6CBEE345-2FC9-425A-827D-11536B487454}" type="presParOf" srcId="{055A202C-2CAE-4A25-8359-7CD937E2FD1C}" destId="{F7048BAF-E717-4F6B-90E5-2F8A6FEAE6A1}" srcOrd="2" destOrd="0" presId="urn:microsoft.com/office/officeart/2005/8/layout/vList3"/>
    <dgm:cxn modelId="{D79EE834-4AEE-4928-9C82-2BBE8F4386CC}" type="presParOf" srcId="{F7048BAF-E717-4F6B-90E5-2F8A6FEAE6A1}" destId="{5FBD993E-3081-4B51-9DC8-5D06AA772F8C}" srcOrd="0" destOrd="0" presId="urn:microsoft.com/office/officeart/2005/8/layout/vList3"/>
    <dgm:cxn modelId="{D24E0EB6-D78E-4893-B062-7A4EF509CCE2}" type="presParOf" srcId="{F7048BAF-E717-4F6B-90E5-2F8A6FEAE6A1}" destId="{FC330ACB-0978-4D49-A033-96DDA1E98386}" srcOrd="1" destOrd="0" presId="urn:microsoft.com/office/officeart/2005/8/layout/vList3"/>
    <dgm:cxn modelId="{745FDC16-8EF0-4142-8369-36C4007B2C70}" type="presParOf" srcId="{055A202C-2CAE-4A25-8359-7CD937E2FD1C}" destId="{0205367E-A301-4440-A3D2-B421FC3CE9A2}" srcOrd="3" destOrd="0" presId="urn:microsoft.com/office/officeart/2005/8/layout/vList3"/>
    <dgm:cxn modelId="{6F1CEEBE-BA60-4403-B174-46CB7A018814}" type="presParOf" srcId="{055A202C-2CAE-4A25-8359-7CD937E2FD1C}" destId="{F8CBB17F-48F7-44CB-8F9C-04AD439F983B}" srcOrd="4" destOrd="0" presId="urn:microsoft.com/office/officeart/2005/8/layout/vList3"/>
    <dgm:cxn modelId="{B0F98423-1C5D-483B-A84C-3A6229D77F08}" type="presParOf" srcId="{F8CBB17F-48F7-44CB-8F9C-04AD439F983B}" destId="{8E57A900-62F3-4B93-A41D-44EC7185F5DC}" srcOrd="0" destOrd="0" presId="urn:microsoft.com/office/officeart/2005/8/layout/vList3"/>
    <dgm:cxn modelId="{B2E27AFE-E120-43BB-A347-CBF466C7745D}" type="presParOf" srcId="{F8CBB17F-48F7-44CB-8F9C-04AD439F983B}" destId="{E7CADF15-294B-47C1-942D-4B0B16E5A040}" srcOrd="1" destOrd="0" presId="urn:microsoft.com/office/officeart/2005/8/layout/vList3"/>
    <dgm:cxn modelId="{D1B91280-C469-4DCB-98D3-9CECE46B4F34}" type="presParOf" srcId="{055A202C-2CAE-4A25-8359-7CD937E2FD1C}" destId="{7C98FFDD-5126-4A34-8A3A-86BFF5E3BF15}" srcOrd="5" destOrd="0" presId="urn:microsoft.com/office/officeart/2005/8/layout/vList3"/>
    <dgm:cxn modelId="{B63AFC54-3CAD-4E27-8E9B-0EFBD504AA89}" type="presParOf" srcId="{055A202C-2CAE-4A25-8359-7CD937E2FD1C}" destId="{38DBEE9F-E212-4BA9-B80F-7D5D53B7DA4E}" srcOrd="6" destOrd="0" presId="urn:microsoft.com/office/officeart/2005/8/layout/vList3"/>
    <dgm:cxn modelId="{A1D44762-F353-4720-8270-FFFE4F2A8B64}" type="presParOf" srcId="{38DBEE9F-E212-4BA9-B80F-7D5D53B7DA4E}" destId="{905475B4-B1CA-4A35-9797-25C364246CC1}" srcOrd="0" destOrd="0" presId="urn:microsoft.com/office/officeart/2005/8/layout/vList3"/>
    <dgm:cxn modelId="{3FF9CCEF-226C-4CC1-A575-81B0B7945D3D}" type="presParOf" srcId="{38DBEE9F-E212-4BA9-B80F-7D5D53B7DA4E}" destId="{FD859A67-1056-45C5-8A84-1E29CA120724}" srcOrd="1" destOrd="0" presId="urn:microsoft.com/office/officeart/2005/8/layout/vList3"/>
    <dgm:cxn modelId="{4E5016E0-F099-449C-BCE8-76DCACC8EA05}" type="presParOf" srcId="{055A202C-2CAE-4A25-8359-7CD937E2FD1C}" destId="{8E782302-2407-4295-A860-AFCE7259FE52}" srcOrd="7" destOrd="0" presId="urn:microsoft.com/office/officeart/2005/8/layout/vList3"/>
    <dgm:cxn modelId="{24102096-980F-4885-9E05-4C2B4A52A5F9}" type="presParOf" srcId="{055A202C-2CAE-4A25-8359-7CD937E2FD1C}" destId="{888D9C57-46BB-4ED2-A486-03AAA0891A80}" srcOrd="8" destOrd="0" presId="urn:microsoft.com/office/officeart/2005/8/layout/vList3"/>
    <dgm:cxn modelId="{2BB7E8DF-1BB1-40C4-B7CC-C1D2E57250E2}" type="presParOf" srcId="{888D9C57-46BB-4ED2-A486-03AAA0891A80}" destId="{E41520FD-BE18-4611-ADEC-5182DCFA9C8F}" srcOrd="0" destOrd="0" presId="urn:microsoft.com/office/officeart/2005/8/layout/vList3"/>
    <dgm:cxn modelId="{568BC7CE-F106-4DB8-B0F8-5C8AF194A8A6}" type="presParOf" srcId="{888D9C57-46BB-4ED2-A486-03AAA0891A80}" destId="{90D98576-571E-4AD5-A7DC-ACD778450CF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2D62814-841D-423E-9D9B-F491DF604CA9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A42BC2E8-C509-4EDF-9ADC-B0FCCBC35F71}">
      <dgm:prSet custT="1"/>
      <dgm:spPr>
        <a:solidFill>
          <a:srgbClr val="1D7887">
            <a:alpha val="69804"/>
          </a:srgbClr>
        </a:solidFill>
      </dgm:spPr>
      <dgm:t>
        <a:bodyPr/>
        <a:lstStyle/>
        <a:p>
          <a:r>
            <a:rPr lang="lv-LV" sz="1000" b="1">
              <a:latin typeface="Verdana" panose="020B0604030504040204" pitchFamily="34" charset="0"/>
              <a:ea typeface="Verdana" panose="020B0604030504040204" pitchFamily="34" charset="0"/>
            </a:rPr>
            <a:t>GRANTI</a:t>
          </a:r>
        </a:p>
      </dgm:t>
    </dgm:pt>
    <dgm:pt modelId="{162857C7-F99E-4E92-8579-CFC96FF60FE1}" type="parTrans" cxnId="{DD4C67B6-8CC1-4166-B3C0-9536828EF3EB}">
      <dgm:prSet/>
      <dgm:spPr/>
      <dgm:t>
        <a:bodyPr/>
        <a:lstStyle/>
        <a:p>
          <a:endParaRPr lang="en-AU"/>
        </a:p>
      </dgm:t>
    </dgm:pt>
    <dgm:pt modelId="{50391840-9A40-4544-99D9-9B027ED44953}" type="sibTrans" cxnId="{DD4C67B6-8CC1-4166-B3C0-9536828EF3EB}">
      <dgm:prSet/>
      <dgm:spPr/>
      <dgm:t>
        <a:bodyPr/>
        <a:lstStyle/>
        <a:p>
          <a:endParaRPr lang="en-AU"/>
        </a:p>
      </dgm:t>
    </dgm:pt>
    <dgm:pt modelId="{82E73E18-F7EA-4183-8721-E70663454A21}">
      <dgm:prSet custT="1"/>
      <dgm:spPr>
        <a:solidFill>
          <a:schemeClr val="tx2">
            <a:lumMod val="20000"/>
            <a:lumOff val="80000"/>
            <a:alpha val="82000"/>
          </a:schemeClr>
        </a:solidFill>
      </dgm:spPr>
      <dgm:t>
        <a:bodyPr/>
        <a:lstStyle/>
        <a:p>
          <a:r>
            <a:rPr lang="lv-LV" sz="1000" b="1">
              <a:latin typeface="Verdana" panose="020B0604030504040204" pitchFamily="34" charset="0"/>
              <a:ea typeface="Verdana" panose="020B0604030504040204" pitchFamily="34" charset="0"/>
            </a:rPr>
            <a:t>ATBALSTS BIZNESA INKUBĀCIJAI </a:t>
          </a:r>
        </a:p>
      </dgm:t>
    </dgm:pt>
    <dgm:pt modelId="{9982B5C4-384F-468B-BFF0-908BF9BF97BA}" type="parTrans" cxnId="{1E2A0103-4114-47CC-B660-300D10D045F9}">
      <dgm:prSet/>
      <dgm:spPr/>
      <dgm:t>
        <a:bodyPr/>
        <a:lstStyle/>
        <a:p>
          <a:endParaRPr lang="en-AU"/>
        </a:p>
      </dgm:t>
    </dgm:pt>
    <dgm:pt modelId="{F08E07FA-BA9E-4C04-B685-EEB9C7CC598B}" type="sibTrans" cxnId="{1E2A0103-4114-47CC-B660-300D10D045F9}">
      <dgm:prSet/>
      <dgm:spPr/>
      <dgm:t>
        <a:bodyPr/>
        <a:lstStyle/>
        <a:p>
          <a:endParaRPr lang="en-AU"/>
        </a:p>
      </dgm:t>
    </dgm:pt>
    <dgm:pt modelId="{F9341502-0EEE-47CF-B44D-918579931FB5}">
      <dgm:prSet custT="1"/>
      <dgm:spPr>
        <a:solidFill>
          <a:schemeClr val="tx2">
            <a:lumMod val="20000"/>
            <a:lumOff val="80000"/>
            <a:alpha val="82000"/>
          </a:schemeClr>
        </a:solidFill>
      </dgm:spPr>
      <dgm:t>
        <a:bodyPr/>
        <a:lstStyle/>
        <a:p>
          <a:r>
            <a:rPr lang="lv-LV" sz="1000" b="1">
              <a:latin typeface="Verdana" panose="020B0604030504040204" pitchFamily="34" charset="0"/>
              <a:ea typeface="Verdana" panose="020B0604030504040204" pitchFamily="34" charset="0"/>
            </a:rPr>
            <a:t>ĀRĒJO TIRGUS APGŪŠANAI</a:t>
          </a:r>
        </a:p>
      </dgm:t>
    </dgm:pt>
    <dgm:pt modelId="{90EEA194-880E-4B9B-A479-6AAB75EE95E5}" type="parTrans" cxnId="{8CC2E06D-82B5-41EB-A1F8-43962F83A87C}">
      <dgm:prSet/>
      <dgm:spPr/>
      <dgm:t>
        <a:bodyPr/>
        <a:lstStyle/>
        <a:p>
          <a:endParaRPr lang="en-AU"/>
        </a:p>
      </dgm:t>
    </dgm:pt>
    <dgm:pt modelId="{494089EA-FA21-4183-99E8-8C8A1B34837C}" type="sibTrans" cxnId="{8CC2E06D-82B5-41EB-A1F8-43962F83A87C}">
      <dgm:prSet/>
      <dgm:spPr/>
      <dgm:t>
        <a:bodyPr/>
        <a:lstStyle/>
        <a:p>
          <a:endParaRPr lang="en-AU"/>
        </a:p>
      </dgm:t>
    </dgm:pt>
    <dgm:pt modelId="{07E40A05-28D5-41EA-B292-B92643498CD2}">
      <dgm:prSet custT="1"/>
      <dgm:spPr>
        <a:solidFill>
          <a:schemeClr val="tx2">
            <a:lumMod val="20000"/>
            <a:lumOff val="80000"/>
            <a:alpha val="82000"/>
          </a:schemeClr>
        </a:solidFill>
      </dgm:spPr>
      <dgm:t>
        <a:bodyPr/>
        <a:lstStyle/>
        <a:p>
          <a:r>
            <a:rPr lang="lv-LV" sz="1000" b="1">
              <a:latin typeface="Verdana" panose="020B0604030504040204" pitchFamily="34" charset="0"/>
              <a:ea typeface="Verdana" panose="020B0604030504040204" pitchFamily="34" charset="0"/>
            </a:rPr>
            <a:t>JAUNU PRODUKTU IZVEIDEI</a:t>
          </a:r>
        </a:p>
      </dgm:t>
    </dgm:pt>
    <dgm:pt modelId="{86A35C34-C134-4459-90A5-21F387A8FCB0}" type="parTrans" cxnId="{0EEA6A07-4E3F-471A-9873-348AF6F24C1F}">
      <dgm:prSet/>
      <dgm:spPr/>
      <dgm:t>
        <a:bodyPr/>
        <a:lstStyle/>
        <a:p>
          <a:endParaRPr lang="en-AU"/>
        </a:p>
      </dgm:t>
    </dgm:pt>
    <dgm:pt modelId="{045B157D-F622-4455-95E8-243C7C34BE14}" type="sibTrans" cxnId="{0EEA6A07-4E3F-471A-9873-348AF6F24C1F}">
      <dgm:prSet/>
      <dgm:spPr/>
      <dgm:t>
        <a:bodyPr/>
        <a:lstStyle/>
        <a:p>
          <a:endParaRPr lang="en-AU"/>
        </a:p>
      </dgm:t>
    </dgm:pt>
    <dgm:pt modelId="{E5950294-7E26-4439-B80F-37FE0C0886BE}">
      <dgm:prSet custT="1"/>
      <dgm:spPr>
        <a:solidFill>
          <a:schemeClr val="tx2">
            <a:lumMod val="20000"/>
            <a:lumOff val="80000"/>
            <a:alpha val="82000"/>
          </a:schemeClr>
        </a:solidFill>
      </dgm:spPr>
      <dgm:t>
        <a:bodyPr/>
        <a:lstStyle/>
        <a:p>
          <a:r>
            <a:rPr lang="lv-LV" sz="1000" b="1">
              <a:latin typeface="Verdana" panose="020B0604030504040204" pitchFamily="34" charset="0"/>
              <a:ea typeface="Verdana" panose="020B0604030504040204" pitchFamily="34" charset="0"/>
            </a:rPr>
            <a:t>ZAĻO IDEJU INKUBĀCIJA </a:t>
          </a:r>
          <a:r>
            <a:rPr lang="lv-LV" sz="1000" b="0">
              <a:latin typeface="Verdana" panose="020B0604030504040204" pitchFamily="34" charset="0"/>
              <a:ea typeface="Verdana" panose="020B0604030504040204" pitchFamily="34" charset="0"/>
            </a:rPr>
            <a:t>(NORVĒĢIJA)</a:t>
          </a:r>
        </a:p>
      </dgm:t>
    </dgm:pt>
    <dgm:pt modelId="{FD3042FF-29E8-432B-8FCC-13BA45956050}" type="parTrans" cxnId="{C25E85E8-62BB-4355-915B-299885F101AD}">
      <dgm:prSet/>
      <dgm:spPr/>
      <dgm:t>
        <a:bodyPr/>
        <a:lstStyle/>
        <a:p>
          <a:endParaRPr lang="en-AU"/>
        </a:p>
      </dgm:t>
    </dgm:pt>
    <dgm:pt modelId="{AA05F126-ABBA-4708-A0E7-AF21D92DCD2D}" type="sibTrans" cxnId="{C25E85E8-62BB-4355-915B-299885F101AD}">
      <dgm:prSet/>
      <dgm:spPr/>
      <dgm:t>
        <a:bodyPr/>
        <a:lstStyle/>
        <a:p>
          <a:endParaRPr lang="en-AU"/>
        </a:p>
      </dgm:t>
    </dgm:pt>
    <dgm:pt modelId="{74A011A6-4F36-4116-A1F3-D9AB049748D9}">
      <dgm:prSet custT="1"/>
      <dgm:spPr>
        <a:solidFill>
          <a:srgbClr val="1D7887">
            <a:alpha val="69804"/>
          </a:srgb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200" b="1">
              <a:latin typeface="Verdana" panose="020B0604030504040204" pitchFamily="34" charset="0"/>
              <a:ea typeface="Verdana" panose="020B0604030504040204" pitchFamily="34" charset="0"/>
            </a:rPr>
            <a:t>AIZDEVUMI</a:t>
          </a:r>
        </a:p>
      </dgm:t>
    </dgm:pt>
    <dgm:pt modelId="{7E57322B-B3E5-4C59-9646-30F5C749334C}" type="parTrans" cxnId="{28AF08CE-3D1A-4E90-A661-3BCB190E5894}">
      <dgm:prSet/>
      <dgm:spPr/>
      <dgm:t>
        <a:bodyPr/>
        <a:lstStyle/>
        <a:p>
          <a:endParaRPr lang="en-AU"/>
        </a:p>
      </dgm:t>
    </dgm:pt>
    <dgm:pt modelId="{4AC0DC10-E839-4B24-B143-31C6F448720D}" type="sibTrans" cxnId="{28AF08CE-3D1A-4E90-A661-3BCB190E5894}">
      <dgm:prSet/>
      <dgm:spPr/>
      <dgm:t>
        <a:bodyPr/>
        <a:lstStyle/>
        <a:p>
          <a:endParaRPr lang="en-AU"/>
        </a:p>
      </dgm:t>
    </dgm:pt>
    <dgm:pt modelId="{C03829CA-C75B-4116-AF49-CEF9C9651EF1}">
      <dgm:prSet custT="1"/>
      <dgm:spPr>
        <a:solidFill>
          <a:schemeClr val="tx2">
            <a:lumMod val="20000"/>
            <a:lumOff val="80000"/>
            <a:alpha val="82000"/>
          </a:schemeClr>
        </a:solidFill>
      </dgm:spPr>
      <dgm:t>
        <a:bodyPr/>
        <a:lstStyle/>
        <a:p>
          <a:r>
            <a:rPr lang="lv-LV" sz="1000" b="1">
              <a:latin typeface="Verdana" panose="020B0604030504040204" pitchFamily="34" charset="0"/>
              <a:ea typeface="Verdana" panose="020B0604030504040204" pitchFamily="34" charset="0"/>
            </a:rPr>
            <a:t>STARTA</a:t>
          </a:r>
        </a:p>
        <a:p>
          <a:r>
            <a:rPr lang="lv-LV" sz="1000" b="1">
              <a:latin typeface="Verdana" panose="020B0604030504040204" pitchFamily="34" charset="0"/>
              <a:ea typeface="Verdana" panose="020B0604030504040204" pitchFamily="34" charset="0"/>
            </a:rPr>
            <a:t>AIZDEVUMS</a:t>
          </a:r>
        </a:p>
      </dgm:t>
    </dgm:pt>
    <dgm:pt modelId="{9268A0CC-EC62-47D6-9570-B6FA7A151EF9}" type="parTrans" cxnId="{B0C59C62-A951-41A5-BFB2-049C7C83ADAC}">
      <dgm:prSet/>
      <dgm:spPr/>
      <dgm:t>
        <a:bodyPr/>
        <a:lstStyle/>
        <a:p>
          <a:endParaRPr lang="en-AU"/>
        </a:p>
      </dgm:t>
    </dgm:pt>
    <dgm:pt modelId="{F93B5538-DADB-450B-BB61-BFE3460FE1B7}" type="sibTrans" cxnId="{B0C59C62-A951-41A5-BFB2-049C7C83ADAC}">
      <dgm:prSet/>
      <dgm:spPr/>
      <dgm:t>
        <a:bodyPr/>
        <a:lstStyle/>
        <a:p>
          <a:endParaRPr lang="en-AU"/>
        </a:p>
      </dgm:t>
    </dgm:pt>
    <dgm:pt modelId="{49BAC8A4-A27F-45A0-8F1A-DFC5CF33084C}">
      <dgm:prSet custT="1"/>
      <dgm:spPr>
        <a:solidFill>
          <a:schemeClr val="tx2">
            <a:lumMod val="20000"/>
            <a:lumOff val="80000"/>
            <a:alpha val="82000"/>
          </a:schemeClr>
        </a:solidFill>
      </dgm:spPr>
      <dgm:t>
        <a:bodyPr/>
        <a:lstStyle/>
        <a:p>
          <a:r>
            <a:rPr lang="lv-LV" sz="1000" b="1">
              <a:latin typeface="Verdana" panose="020B0604030504040204" pitchFamily="34" charset="0"/>
              <a:ea typeface="Verdana" panose="020B0604030504040204" pitchFamily="34" charset="0"/>
            </a:rPr>
            <a:t>AIZDEVUMS</a:t>
          </a:r>
        </a:p>
        <a:p>
          <a:r>
            <a:rPr lang="lv-LV" sz="1000" b="1">
              <a:latin typeface="Verdana" panose="020B0604030504040204" pitchFamily="34" charset="0"/>
              <a:ea typeface="Verdana" panose="020B0604030504040204" pitchFamily="34" charset="0"/>
            </a:rPr>
            <a:t>IZAUGSMEI</a:t>
          </a:r>
        </a:p>
      </dgm:t>
    </dgm:pt>
    <dgm:pt modelId="{573A893A-FD10-48FD-96E3-743FCCB12B33}" type="parTrans" cxnId="{52F54802-136D-4E84-B072-A945E3B761F4}">
      <dgm:prSet/>
      <dgm:spPr/>
      <dgm:t>
        <a:bodyPr/>
        <a:lstStyle/>
        <a:p>
          <a:endParaRPr lang="en-AU"/>
        </a:p>
      </dgm:t>
    </dgm:pt>
    <dgm:pt modelId="{8B0264D7-2CDB-4248-8EE1-6777BC6D58EB}" type="sibTrans" cxnId="{52F54802-136D-4E84-B072-A945E3B761F4}">
      <dgm:prSet/>
      <dgm:spPr/>
      <dgm:t>
        <a:bodyPr/>
        <a:lstStyle/>
        <a:p>
          <a:endParaRPr lang="en-AU"/>
        </a:p>
      </dgm:t>
    </dgm:pt>
    <dgm:pt modelId="{EEE06E75-15E8-4BEE-94A2-AB839B1F0864}">
      <dgm:prSet custT="1"/>
      <dgm:spPr>
        <a:solidFill>
          <a:srgbClr val="1D7887">
            <a:alpha val="69804"/>
          </a:srgb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200" b="1">
              <a:latin typeface="Verdana" panose="020B0604030504040204" pitchFamily="34" charset="0"/>
              <a:ea typeface="Verdana" panose="020B0604030504040204" pitchFamily="34" charset="0"/>
            </a:rPr>
            <a:t>AIZDEVUMI AR KAPITĀLA ATLAIDI</a:t>
          </a:r>
        </a:p>
      </dgm:t>
    </dgm:pt>
    <dgm:pt modelId="{C4572D71-E1C4-46D3-AFE3-584B9AF6C5C4}" type="parTrans" cxnId="{855B80A0-0031-4599-9E89-E7BB95BA26BB}">
      <dgm:prSet/>
      <dgm:spPr/>
      <dgm:t>
        <a:bodyPr/>
        <a:lstStyle/>
        <a:p>
          <a:endParaRPr lang="en-AU"/>
        </a:p>
      </dgm:t>
    </dgm:pt>
    <dgm:pt modelId="{3BA10F85-943D-415A-B38A-46A844EC2183}" type="sibTrans" cxnId="{855B80A0-0031-4599-9E89-E7BB95BA26BB}">
      <dgm:prSet/>
      <dgm:spPr/>
      <dgm:t>
        <a:bodyPr/>
        <a:lstStyle/>
        <a:p>
          <a:endParaRPr lang="en-AU"/>
        </a:p>
      </dgm:t>
    </dgm:pt>
    <dgm:pt modelId="{D93E6D13-5E67-45DB-91A6-0E80908C7C05}">
      <dgm:prSet custT="1"/>
      <dgm:spPr>
        <a:solidFill>
          <a:schemeClr val="tx2">
            <a:lumMod val="20000"/>
            <a:lumOff val="80000"/>
            <a:alpha val="82000"/>
          </a:schemeClr>
        </a:solidFill>
      </dgm:spPr>
      <dgm:t>
        <a:bodyPr/>
        <a:lstStyle/>
        <a:p>
          <a:r>
            <a:rPr lang="lv-LV" sz="1000" b="1">
              <a:latin typeface="Verdana" panose="020B0604030504040204" pitchFamily="34" charset="0"/>
              <a:ea typeface="Verdana" panose="020B0604030504040204" pitchFamily="34" charset="0"/>
            </a:rPr>
            <a:t>JAUNU PRODUKTU RADĪŠANAI</a:t>
          </a:r>
        </a:p>
      </dgm:t>
    </dgm:pt>
    <dgm:pt modelId="{CC5ED5B4-E850-4A4B-8B2E-5B328E531C24}" type="parTrans" cxnId="{E3B64C21-DD19-49C1-AD96-046AF3442CE0}">
      <dgm:prSet/>
      <dgm:spPr/>
      <dgm:t>
        <a:bodyPr/>
        <a:lstStyle/>
        <a:p>
          <a:endParaRPr lang="en-AU"/>
        </a:p>
      </dgm:t>
    </dgm:pt>
    <dgm:pt modelId="{26C0ADFC-596D-4881-B845-E176DC47974E}" type="sibTrans" cxnId="{E3B64C21-DD19-49C1-AD96-046AF3442CE0}">
      <dgm:prSet/>
      <dgm:spPr/>
      <dgm:t>
        <a:bodyPr/>
        <a:lstStyle/>
        <a:p>
          <a:endParaRPr lang="en-AU"/>
        </a:p>
      </dgm:t>
    </dgm:pt>
    <dgm:pt modelId="{45274030-AA07-4C36-BE58-BE9C960055BB}">
      <dgm:prSet custT="1"/>
      <dgm:spPr>
        <a:solidFill>
          <a:schemeClr val="tx2">
            <a:lumMod val="20000"/>
            <a:lumOff val="80000"/>
            <a:alpha val="82000"/>
          </a:schemeClr>
        </a:solidFill>
      </dgm:spPr>
      <dgm:t>
        <a:bodyPr/>
        <a:lstStyle/>
        <a:p>
          <a:r>
            <a:rPr lang="lv-LV" sz="1000" b="1">
              <a:latin typeface="Verdana" panose="020B0604030504040204" pitchFamily="34" charset="0"/>
              <a:ea typeface="Verdana" panose="020B0604030504040204" pitchFamily="34" charset="0"/>
            </a:rPr>
            <a:t>INVESTĪCIJU FONDS</a:t>
          </a:r>
        </a:p>
      </dgm:t>
    </dgm:pt>
    <dgm:pt modelId="{73027227-497A-44D7-A22A-FAAF17A6B497}" type="parTrans" cxnId="{8981A971-17B0-4ECA-81C5-52E258C7BD98}">
      <dgm:prSet/>
      <dgm:spPr/>
      <dgm:t>
        <a:bodyPr/>
        <a:lstStyle/>
        <a:p>
          <a:endParaRPr lang="en-AU"/>
        </a:p>
      </dgm:t>
    </dgm:pt>
    <dgm:pt modelId="{245B9F56-6B1D-48CE-8F2F-314D8E71771B}" type="sibTrans" cxnId="{8981A971-17B0-4ECA-81C5-52E258C7BD98}">
      <dgm:prSet/>
      <dgm:spPr/>
      <dgm:t>
        <a:bodyPr/>
        <a:lstStyle/>
        <a:p>
          <a:endParaRPr lang="en-AU"/>
        </a:p>
      </dgm:t>
    </dgm:pt>
    <dgm:pt modelId="{E953F5DC-1CD4-4A57-93C2-D8EB51DA6BC1}">
      <dgm:prSet custT="1"/>
      <dgm:spPr>
        <a:solidFill>
          <a:srgbClr val="1D7887">
            <a:alpha val="69804"/>
          </a:srgb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200" b="1">
              <a:latin typeface="Verdana" panose="020B0604030504040204" pitchFamily="34" charset="0"/>
              <a:ea typeface="Verdana" panose="020B0604030504040204" pitchFamily="34" charset="0"/>
            </a:rPr>
            <a:t>GARANTIJAS</a:t>
          </a:r>
        </a:p>
      </dgm:t>
    </dgm:pt>
    <dgm:pt modelId="{84C87389-4800-4DBE-A77E-BCA4EDE4481A}" type="parTrans" cxnId="{5AF4325B-2B23-4D16-B419-31F593C02754}">
      <dgm:prSet/>
      <dgm:spPr/>
      <dgm:t>
        <a:bodyPr/>
        <a:lstStyle/>
        <a:p>
          <a:endParaRPr lang="en-AU"/>
        </a:p>
      </dgm:t>
    </dgm:pt>
    <dgm:pt modelId="{B1A77E63-DA6B-4392-A57D-2A42C079C65A}" type="sibTrans" cxnId="{5AF4325B-2B23-4D16-B419-31F593C02754}">
      <dgm:prSet/>
      <dgm:spPr/>
      <dgm:t>
        <a:bodyPr/>
        <a:lstStyle/>
        <a:p>
          <a:endParaRPr lang="en-AU"/>
        </a:p>
      </dgm:t>
    </dgm:pt>
    <dgm:pt modelId="{ABB0E275-23D2-48F4-B397-2DA6D2B8F465}">
      <dgm:prSet custT="1"/>
      <dgm:spPr>
        <a:solidFill>
          <a:schemeClr val="tx2">
            <a:lumMod val="20000"/>
            <a:lumOff val="80000"/>
            <a:alpha val="82000"/>
          </a:schemeClr>
        </a:solidFill>
      </dgm:spPr>
      <dgm:t>
        <a:bodyPr/>
        <a:lstStyle/>
        <a:p>
          <a:r>
            <a:rPr lang="lv-LV" sz="900" b="1">
              <a:latin typeface="Verdana" panose="020B0604030504040204" pitchFamily="34" charset="0"/>
              <a:ea typeface="Verdana" panose="020B0604030504040204" pitchFamily="34" charset="0"/>
            </a:rPr>
            <a:t>ĪSTERMIŅA EKSPORTA GARANTIJAS</a:t>
          </a:r>
        </a:p>
      </dgm:t>
    </dgm:pt>
    <dgm:pt modelId="{67033F19-0702-4FDD-9178-4BEAC31A2B4D}" type="parTrans" cxnId="{C55683E8-F8E8-4851-98F8-2900A39AC0FA}">
      <dgm:prSet/>
      <dgm:spPr/>
      <dgm:t>
        <a:bodyPr/>
        <a:lstStyle/>
        <a:p>
          <a:endParaRPr lang="en-AU"/>
        </a:p>
      </dgm:t>
    </dgm:pt>
    <dgm:pt modelId="{8332E27F-CEC9-462D-8EEC-F60FC9FBE618}" type="sibTrans" cxnId="{C55683E8-F8E8-4851-98F8-2900A39AC0FA}">
      <dgm:prSet/>
      <dgm:spPr/>
      <dgm:t>
        <a:bodyPr/>
        <a:lstStyle/>
        <a:p>
          <a:endParaRPr lang="en-AU"/>
        </a:p>
      </dgm:t>
    </dgm:pt>
    <dgm:pt modelId="{5C9B0977-6756-48AE-8A67-EA4C5742FF67}">
      <dgm:prSet custT="1"/>
      <dgm:spPr>
        <a:solidFill>
          <a:schemeClr val="tx2">
            <a:lumMod val="20000"/>
            <a:lumOff val="80000"/>
            <a:alpha val="82000"/>
          </a:schemeClr>
        </a:solidFill>
      </dgm:spPr>
      <dgm:t>
        <a:bodyPr/>
        <a:lstStyle/>
        <a:p>
          <a:r>
            <a:rPr lang="lv-LV" sz="900" b="1">
              <a:latin typeface="Verdana" panose="020B0604030504040204" pitchFamily="34" charset="0"/>
              <a:ea typeface="Verdana" panose="020B0604030504040204" pitchFamily="34" charset="0"/>
            </a:rPr>
            <a:t>VIDĒJA UN ILGTERMIŅA GARANTIJAS</a:t>
          </a:r>
        </a:p>
      </dgm:t>
    </dgm:pt>
    <dgm:pt modelId="{8C21D085-C83E-45BC-A45B-E9971AADDBC6}" type="parTrans" cxnId="{D8EDD369-003C-4778-8364-82214360A86B}">
      <dgm:prSet/>
      <dgm:spPr/>
      <dgm:t>
        <a:bodyPr/>
        <a:lstStyle/>
        <a:p>
          <a:endParaRPr lang="en-AU"/>
        </a:p>
      </dgm:t>
    </dgm:pt>
    <dgm:pt modelId="{F68401BA-B4BD-47CE-879C-2F86753C87F4}" type="sibTrans" cxnId="{D8EDD369-003C-4778-8364-82214360A86B}">
      <dgm:prSet/>
      <dgm:spPr/>
      <dgm:t>
        <a:bodyPr/>
        <a:lstStyle/>
        <a:p>
          <a:endParaRPr lang="en-AU"/>
        </a:p>
      </dgm:t>
    </dgm:pt>
    <dgm:pt modelId="{C1534228-17F7-4D3E-A9C1-8A7426BC7AC3}">
      <dgm:prSet custT="1"/>
      <dgm:spPr>
        <a:solidFill>
          <a:srgbClr val="1D7887">
            <a:alpha val="69804"/>
          </a:srgb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200" b="1">
              <a:latin typeface="Verdana" panose="020B0604030504040204" pitchFamily="34" charset="0"/>
              <a:ea typeface="Verdana" panose="020B0604030504040204" pitchFamily="34" charset="0"/>
            </a:rPr>
            <a:t>RISKA KAPITĀLA IEGULDĪJUMI</a:t>
          </a:r>
        </a:p>
      </dgm:t>
    </dgm:pt>
    <dgm:pt modelId="{2160CD85-A670-4FF6-96F0-82601445B232}" type="parTrans" cxnId="{4EE8B7C1-04C9-468F-87CE-4CB1C590D358}">
      <dgm:prSet/>
      <dgm:spPr/>
      <dgm:t>
        <a:bodyPr/>
        <a:lstStyle/>
        <a:p>
          <a:endParaRPr lang="en-AU"/>
        </a:p>
      </dgm:t>
    </dgm:pt>
    <dgm:pt modelId="{9875B65C-A285-4134-8DAB-01141F268C94}" type="sibTrans" cxnId="{4EE8B7C1-04C9-468F-87CE-4CB1C590D358}">
      <dgm:prSet/>
      <dgm:spPr/>
      <dgm:t>
        <a:bodyPr/>
        <a:lstStyle/>
        <a:p>
          <a:endParaRPr lang="en-AU"/>
        </a:p>
      </dgm:t>
    </dgm:pt>
    <dgm:pt modelId="{7E13EF97-DBB5-4467-B497-8C5C53583B76}">
      <dgm:prSet custT="1"/>
      <dgm:spPr>
        <a:solidFill>
          <a:schemeClr val="tx2">
            <a:lumMod val="20000"/>
            <a:lumOff val="80000"/>
            <a:alpha val="82000"/>
          </a:schemeClr>
        </a:solidFill>
      </dgm:spPr>
      <dgm:t>
        <a:bodyPr/>
        <a:lstStyle/>
        <a:p>
          <a:r>
            <a:rPr lang="lv-LV" sz="900" b="1">
              <a:latin typeface="Verdana" panose="020B0604030504040204" pitchFamily="34" charset="0"/>
              <a:ea typeface="Verdana" panose="020B0604030504040204" pitchFamily="34" charset="0"/>
            </a:rPr>
            <a:t>INDIVIDUĀLĀS</a:t>
          </a:r>
        </a:p>
        <a:p>
          <a:r>
            <a:rPr lang="lv-LV" sz="900" b="1">
              <a:latin typeface="Verdana" panose="020B0604030504040204" pitchFamily="34" charset="0"/>
              <a:ea typeface="Verdana" panose="020B0604030504040204" pitchFamily="34" charset="0"/>
            </a:rPr>
            <a:t>GARANTIJAS</a:t>
          </a:r>
          <a:endParaRPr lang="en-AU" sz="9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250D176-6110-473D-9B11-82BA5792AFC7}" type="parTrans" cxnId="{44288DBF-13E0-4214-AB00-7A919D53A8C9}">
      <dgm:prSet/>
      <dgm:spPr/>
      <dgm:t>
        <a:bodyPr/>
        <a:lstStyle/>
        <a:p>
          <a:endParaRPr lang="en-AU"/>
        </a:p>
      </dgm:t>
    </dgm:pt>
    <dgm:pt modelId="{D0606096-917E-4284-ABD9-4045C2733A2C}" type="sibTrans" cxnId="{44288DBF-13E0-4214-AB00-7A919D53A8C9}">
      <dgm:prSet/>
      <dgm:spPr/>
      <dgm:t>
        <a:bodyPr/>
        <a:lstStyle/>
        <a:p>
          <a:endParaRPr lang="en-AU"/>
        </a:p>
      </dgm:t>
    </dgm:pt>
    <dgm:pt modelId="{C35CA3B1-85C2-4AC4-B399-5CCB773C86FB}">
      <dgm:prSet custT="1"/>
      <dgm:spPr>
        <a:solidFill>
          <a:schemeClr val="tx2">
            <a:lumMod val="20000"/>
            <a:lumOff val="80000"/>
            <a:alpha val="82000"/>
          </a:schemeClr>
        </a:solidFill>
      </dgm:spPr>
      <dgm:t>
        <a:bodyPr/>
        <a:lstStyle/>
        <a:p>
          <a:r>
            <a:rPr lang="lv-LV" sz="900" b="1">
              <a:latin typeface="Verdana" panose="020B0604030504040204" pitchFamily="34" charset="0"/>
              <a:ea typeface="Verdana" panose="020B0604030504040204" pitchFamily="34" charset="0"/>
            </a:rPr>
            <a:t>PORFEĻ-GARANTIJAS</a:t>
          </a:r>
        </a:p>
      </dgm:t>
    </dgm:pt>
    <dgm:pt modelId="{412B72C9-C4FC-4962-AF6E-030CE6E198E5}" type="parTrans" cxnId="{5B87FDA6-8900-466A-B14A-20DBB25B2109}">
      <dgm:prSet/>
      <dgm:spPr/>
      <dgm:t>
        <a:bodyPr/>
        <a:lstStyle/>
        <a:p>
          <a:endParaRPr lang="en-AU"/>
        </a:p>
      </dgm:t>
    </dgm:pt>
    <dgm:pt modelId="{861A5557-18F9-4341-A612-C53620DBDCC3}" type="sibTrans" cxnId="{5B87FDA6-8900-466A-B14A-20DBB25B2109}">
      <dgm:prSet/>
      <dgm:spPr/>
      <dgm:t>
        <a:bodyPr/>
        <a:lstStyle/>
        <a:p>
          <a:endParaRPr lang="en-AU"/>
        </a:p>
      </dgm:t>
    </dgm:pt>
    <dgm:pt modelId="{F6C6F006-7978-478E-8AD8-12D3B12AC284}">
      <dgm:prSet custT="1"/>
      <dgm:spPr>
        <a:solidFill>
          <a:schemeClr val="tx2">
            <a:lumMod val="20000"/>
            <a:lumOff val="80000"/>
            <a:alpha val="82000"/>
          </a:schemeClr>
        </a:solidFill>
      </dgm:spPr>
      <dgm:t>
        <a:bodyPr/>
        <a:lstStyle/>
        <a:p>
          <a:r>
            <a:rPr lang="lv-LV" sz="900" b="1">
              <a:latin typeface="Verdana" panose="020B0604030504040204" pitchFamily="34" charset="0"/>
              <a:ea typeface="Verdana" panose="020B0604030504040204" pitchFamily="34" charset="0"/>
            </a:rPr>
            <a:t>AIZDEVUMS</a:t>
          </a:r>
        </a:p>
        <a:p>
          <a:r>
            <a:rPr lang="lv-LV" sz="900" b="1">
              <a:latin typeface="Verdana" panose="020B0604030504040204" pitchFamily="34" charset="0"/>
              <a:ea typeface="Verdana" panose="020B0604030504040204" pitchFamily="34" charset="0"/>
            </a:rPr>
            <a:t>ATTĪSTĪBAI</a:t>
          </a:r>
          <a:endParaRPr lang="en-AU" sz="9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CD99153-386D-4710-AE60-3799690C2D66}" type="parTrans" cxnId="{50FC1D9E-7C7D-4D18-9A3C-782E479D706B}">
      <dgm:prSet/>
      <dgm:spPr/>
      <dgm:t>
        <a:bodyPr/>
        <a:lstStyle/>
        <a:p>
          <a:endParaRPr lang="en-AU"/>
        </a:p>
      </dgm:t>
    </dgm:pt>
    <dgm:pt modelId="{EC8E40C5-7F97-4453-BBC1-6D9C68024E2E}" type="sibTrans" cxnId="{50FC1D9E-7C7D-4D18-9A3C-782E479D706B}">
      <dgm:prSet/>
      <dgm:spPr/>
      <dgm:t>
        <a:bodyPr/>
        <a:lstStyle/>
        <a:p>
          <a:endParaRPr lang="en-AU"/>
        </a:p>
      </dgm:t>
    </dgm:pt>
    <dgm:pt modelId="{A146AFCB-3FC2-411D-BCAF-5A1C286326F0}">
      <dgm:prSet custT="1"/>
      <dgm:spPr>
        <a:solidFill>
          <a:schemeClr val="tx2">
            <a:lumMod val="20000"/>
            <a:lumOff val="80000"/>
            <a:alpha val="82000"/>
          </a:schemeClr>
        </a:solidFill>
      </dgm:spPr>
      <dgm:t>
        <a:bodyPr/>
        <a:lstStyle/>
        <a:p>
          <a:r>
            <a:rPr lang="lv-LV" sz="900" b="1">
              <a:latin typeface="Verdana" panose="020B0604030504040204" pitchFamily="34" charset="0"/>
              <a:ea typeface="Verdana" panose="020B0604030504040204" pitchFamily="34" charset="0"/>
            </a:rPr>
            <a:t>IEGULDĪJUMI</a:t>
          </a:r>
        </a:p>
        <a:p>
          <a:r>
            <a:rPr lang="lv-LV" sz="800" b="1">
              <a:latin typeface="Verdana" panose="020B0604030504040204" pitchFamily="34" charset="0"/>
              <a:ea typeface="Verdana" panose="020B0604030504040204" pitchFamily="34" charset="0"/>
            </a:rPr>
            <a:t>PAMATKAPITĀLĀ</a:t>
          </a:r>
        </a:p>
      </dgm:t>
    </dgm:pt>
    <dgm:pt modelId="{D99E7AB0-69A4-48D8-A15F-472E6E9E64F8}" type="parTrans" cxnId="{97B7172A-DB89-4209-ADE7-7B1E666EF8EC}">
      <dgm:prSet/>
      <dgm:spPr/>
      <dgm:t>
        <a:bodyPr/>
        <a:lstStyle/>
        <a:p>
          <a:endParaRPr lang="en-AU"/>
        </a:p>
      </dgm:t>
    </dgm:pt>
    <dgm:pt modelId="{8B80C80E-87BB-4567-B027-102C91D1C10B}" type="sibTrans" cxnId="{97B7172A-DB89-4209-ADE7-7B1E666EF8EC}">
      <dgm:prSet/>
      <dgm:spPr/>
      <dgm:t>
        <a:bodyPr/>
        <a:lstStyle/>
        <a:p>
          <a:endParaRPr lang="en-AU"/>
        </a:p>
      </dgm:t>
    </dgm:pt>
    <dgm:pt modelId="{E98FDB95-AB62-4FC2-8E73-8D4AD4ED8D9A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lv-LV" sz="1000" b="1">
              <a:latin typeface="Verdana" panose="020B0604030504040204" pitchFamily="34" charset="0"/>
              <a:ea typeface="Verdana" panose="020B0604030504040204" pitchFamily="34" charset="0"/>
            </a:rPr>
            <a:t>PARALĒLAIS AIZDEVUMS</a:t>
          </a:r>
          <a:endParaRPr lang="en-AU" sz="10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309F7C9-F091-4D5C-9F63-0D5883493748}" type="parTrans" cxnId="{926FAE0A-FCA7-42F8-8739-A6A119B14389}">
      <dgm:prSet/>
      <dgm:spPr/>
      <dgm:t>
        <a:bodyPr/>
        <a:lstStyle/>
        <a:p>
          <a:endParaRPr lang="en-AU"/>
        </a:p>
      </dgm:t>
    </dgm:pt>
    <dgm:pt modelId="{36315C6E-489E-4296-AF8D-EAAD88967BD9}" type="sibTrans" cxnId="{926FAE0A-FCA7-42F8-8739-A6A119B14389}">
      <dgm:prSet/>
      <dgm:spPr/>
      <dgm:t>
        <a:bodyPr/>
        <a:lstStyle/>
        <a:p>
          <a:endParaRPr lang="en-AU"/>
        </a:p>
      </dgm:t>
    </dgm:pt>
    <dgm:pt modelId="{9DA0E39F-7AB0-44D7-AB6F-1D3B929D92BA}">
      <dgm:prSet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lv-LV" sz="1100" b="1">
              <a:solidFill>
                <a:schemeClr val="tx1">
                  <a:lumMod val="85000"/>
                  <a:lumOff val="15000"/>
                </a:schemeClr>
              </a:solidFill>
            </a:rPr>
            <a:t>INDUSTRIĀLAJIEM PARKIEM</a:t>
          </a:r>
          <a:endParaRPr lang="en-AU" sz="11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A8644D7A-C004-4F9F-B084-6452F7FE674B}" type="parTrans" cxnId="{ACFCE6F8-4A71-472F-B925-6036627DFC99}">
      <dgm:prSet/>
      <dgm:spPr/>
      <dgm:t>
        <a:bodyPr/>
        <a:lstStyle/>
        <a:p>
          <a:endParaRPr lang="en-AU"/>
        </a:p>
      </dgm:t>
    </dgm:pt>
    <dgm:pt modelId="{753DC12B-FFD8-4E90-B659-EF650F49E87C}" type="sibTrans" cxnId="{ACFCE6F8-4A71-472F-B925-6036627DFC99}">
      <dgm:prSet/>
      <dgm:spPr/>
      <dgm:t>
        <a:bodyPr/>
        <a:lstStyle/>
        <a:p>
          <a:endParaRPr lang="en-AU"/>
        </a:p>
      </dgm:t>
    </dgm:pt>
    <dgm:pt modelId="{631B9187-B25F-4F91-924D-C721C09993CA}" type="pres">
      <dgm:prSet presAssocID="{72D62814-841D-423E-9D9B-F491DF604CA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6FE1FA2-FF3B-4921-9476-BB6DB7153172}" type="pres">
      <dgm:prSet presAssocID="{A42BC2E8-C509-4EDF-9ADC-B0FCCBC35F71}" presName="horFlow" presStyleCnt="0"/>
      <dgm:spPr/>
    </dgm:pt>
    <dgm:pt modelId="{7D3F870E-C9A0-4FCE-86DB-2CF523AE057B}" type="pres">
      <dgm:prSet presAssocID="{A42BC2E8-C509-4EDF-9ADC-B0FCCBC35F71}" presName="bigChev" presStyleLbl="node1" presStyleIdx="0" presStyleCnt="5"/>
      <dgm:spPr/>
    </dgm:pt>
    <dgm:pt modelId="{1B9C4621-2571-43A9-BBB5-BCF43491DFE4}" type="pres">
      <dgm:prSet presAssocID="{9982B5C4-384F-468B-BFF0-908BF9BF97BA}" presName="parTrans" presStyleCnt="0"/>
      <dgm:spPr/>
    </dgm:pt>
    <dgm:pt modelId="{8163E1D9-77EC-4583-832A-A5F54859D483}" type="pres">
      <dgm:prSet presAssocID="{82E73E18-F7EA-4183-8721-E70663454A21}" presName="node" presStyleLbl="alignAccFollowNode1" presStyleIdx="0" presStyleCnt="16">
        <dgm:presLayoutVars>
          <dgm:bulletEnabled val="1"/>
        </dgm:presLayoutVars>
      </dgm:prSet>
      <dgm:spPr/>
    </dgm:pt>
    <dgm:pt modelId="{5C3D0492-88C0-4F4F-8901-1319521A470D}" type="pres">
      <dgm:prSet presAssocID="{F08E07FA-BA9E-4C04-B685-EEB9C7CC598B}" presName="sibTrans" presStyleCnt="0"/>
      <dgm:spPr/>
    </dgm:pt>
    <dgm:pt modelId="{37BAF555-6F46-401A-B828-BB39A46AF679}" type="pres">
      <dgm:prSet presAssocID="{F9341502-0EEE-47CF-B44D-918579931FB5}" presName="node" presStyleLbl="alignAccFollowNode1" presStyleIdx="1" presStyleCnt="16">
        <dgm:presLayoutVars>
          <dgm:bulletEnabled val="1"/>
        </dgm:presLayoutVars>
      </dgm:prSet>
      <dgm:spPr/>
    </dgm:pt>
    <dgm:pt modelId="{E83EB6B2-5083-470E-A8F5-207E0EC344E0}" type="pres">
      <dgm:prSet presAssocID="{494089EA-FA21-4183-99E8-8C8A1B34837C}" presName="sibTrans" presStyleCnt="0"/>
      <dgm:spPr/>
    </dgm:pt>
    <dgm:pt modelId="{0775E037-3FE1-4723-B386-F4B713347E2A}" type="pres">
      <dgm:prSet presAssocID="{07E40A05-28D5-41EA-B292-B92643498CD2}" presName="node" presStyleLbl="alignAccFollowNode1" presStyleIdx="2" presStyleCnt="16">
        <dgm:presLayoutVars>
          <dgm:bulletEnabled val="1"/>
        </dgm:presLayoutVars>
      </dgm:prSet>
      <dgm:spPr/>
    </dgm:pt>
    <dgm:pt modelId="{12894752-6609-49D2-8373-E541EBBAFB45}" type="pres">
      <dgm:prSet presAssocID="{045B157D-F622-4455-95E8-243C7C34BE14}" presName="sibTrans" presStyleCnt="0"/>
      <dgm:spPr/>
    </dgm:pt>
    <dgm:pt modelId="{64C97DC0-2D86-497F-B35F-2F7366B1F454}" type="pres">
      <dgm:prSet presAssocID="{E5950294-7E26-4439-B80F-37FE0C0886BE}" presName="node" presStyleLbl="alignAccFollowNode1" presStyleIdx="3" presStyleCnt="16">
        <dgm:presLayoutVars>
          <dgm:bulletEnabled val="1"/>
        </dgm:presLayoutVars>
      </dgm:prSet>
      <dgm:spPr/>
    </dgm:pt>
    <dgm:pt modelId="{F7C9DD30-B9F6-40F4-AF4A-2B94FB1A4370}" type="pres">
      <dgm:prSet presAssocID="{AA05F126-ABBA-4708-A0E7-AF21D92DCD2D}" presName="sibTrans" presStyleCnt="0"/>
      <dgm:spPr/>
    </dgm:pt>
    <dgm:pt modelId="{64578C3E-78A7-4C44-A76A-B722764D943D}" type="pres">
      <dgm:prSet presAssocID="{9DA0E39F-7AB0-44D7-AB6F-1D3B929D92BA}" presName="node" presStyleLbl="alignAccFollowNode1" presStyleIdx="4" presStyleCnt="16">
        <dgm:presLayoutVars>
          <dgm:bulletEnabled val="1"/>
        </dgm:presLayoutVars>
      </dgm:prSet>
      <dgm:spPr/>
    </dgm:pt>
    <dgm:pt modelId="{33F20009-1B46-4A5C-8E45-F77EADC52A7D}" type="pres">
      <dgm:prSet presAssocID="{A42BC2E8-C509-4EDF-9ADC-B0FCCBC35F71}" presName="vSp" presStyleCnt="0"/>
      <dgm:spPr/>
    </dgm:pt>
    <dgm:pt modelId="{62419D4E-0675-4913-9C52-6FB941C59B49}" type="pres">
      <dgm:prSet presAssocID="{74A011A6-4F36-4116-A1F3-D9AB049748D9}" presName="horFlow" presStyleCnt="0"/>
      <dgm:spPr/>
    </dgm:pt>
    <dgm:pt modelId="{4EC5D4FB-439C-4B90-9E06-45E2FE18A96A}" type="pres">
      <dgm:prSet presAssocID="{74A011A6-4F36-4116-A1F3-D9AB049748D9}" presName="bigChev" presStyleLbl="node1" presStyleIdx="1" presStyleCnt="5"/>
      <dgm:spPr/>
    </dgm:pt>
    <dgm:pt modelId="{C3B880B6-102D-408F-8F4C-24CE1F1A3B7F}" type="pres">
      <dgm:prSet presAssocID="{9268A0CC-EC62-47D6-9570-B6FA7A151EF9}" presName="parTrans" presStyleCnt="0"/>
      <dgm:spPr/>
    </dgm:pt>
    <dgm:pt modelId="{DE944136-45FD-4D97-8EED-8D7BD940B5ED}" type="pres">
      <dgm:prSet presAssocID="{C03829CA-C75B-4116-AF49-CEF9C9651EF1}" presName="node" presStyleLbl="alignAccFollowNode1" presStyleIdx="5" presStyleCnt="16">
        <dgm:presLayoutVars>
          <dgm:bulletEnabled val="1"/>
        </dgm:presLayoutVars>
      </dgm:prSet>
      <dgm:spPr/>
    </dgm:pt>
    <dgm:pt modelId="{6D956E4D-C467-40F7-B4C0-EC244049B4D5}" type="pres">
      <dgm:prSet presAssocID="{F93B5538-DADB-450B-BB61-BFE3460FE1B7}" presName="sibTrans" presStyleCnt="0"/>
      <dgm:spPr/>
    </dgm:pt>
    <dgm:pt modelId="{D8DC6DAD-D5DF-46A0-99BA-B46E4E9C787B}" type="pres">
      <dgm:prSet presAssocID="{49BAC8A4-A27F-45A0-8F1A-DFC5CF33084C}" presName="node" presStyleLbl="alignAccFollowNode1" presStyleIdx="6" presStyleCnt="16">
        <dgm:presLayoutVars>
          <dgm:bulletEnabled val="1"/>
        </dgm:presLayoutVars>
      </dgm:prSet>
      <dgm:spPr/>
    </dgm:pt>
    <dgm:pt modelId="{B4CE183A-E12C-4251-B694-4BA57DD148AF}" type="pres">
      <dgm:prSet presAssocID="{8B0264D7-2CDB-4248-8EE1-6777BC6D58EB}" presName="sibTrans" presStyleCnt="0"/>
      <dgm:spPr/>
    </dgm:pt>
    <dgm:pt modelId="{6E8AA829-03AE-40EE-B7FE-FF9F70AC36CC}" type="pres">
      <dgm:prSet presAssocID="{F6C6F006-7978-478E-8AD8-12D3B12AC284}" presName="node" presStyleLbl="alignAccFollowNode1" presStyleIdx="7" presStyleCnt="16">
        <dgm:presLayoutVars>
          <dgm:bulletEnabled val="1"/>
        </dgm:presLayoutVars>
      </dgm:prSet>
      <dgm:spPr/>
    </dgm:pt>
    <dgm:pt modelId="{5EF409E1-3A1A-4017-90D3-6B0807D30EA2}" type="pres">
      <dgm:prSet presAssocID="{EC8E40C5-7F97-4453-BBC1-6D9C68024E2E}" presName="sibTrans" presStyleCnt="0"/>
      <dgm:spPr/>
    </dgm:pt>
    <dgm:pt modelId="{36DFBC99-23A7-44A7-BAD4-D4C9E0761F5E}" type="pres">
      <dgm:prSet presAssocID="{E98FDB95-AB62-4FC2-8E73-8D4AD4ED8D9A}" presName="node" presStyleLbl="alignAccFollowNode1" presStyleIdx="8" presStyleCnt="16">
        <dgm:presLayoutVars>
          <dgm:bulletEnabled val="1"/>
        </dgm:presLayoutVars>
      </dgm:prSet>
      <dgm:spPr/>
    </dgm:pt>
    <dgm:pt modelId="{EB56ECA3-0660-42D8-B045-E3D420D7707A}" type="pres">
      <dgm:prSet presAssocID="{74A011A6-4F36-4116-A1F3-D9AB049748D9}" presName="vSp" presStyleCnt="0"/>
      <dgm:spPr/>
    </dgm:pt>
    <dgm:pt modelId="{AF0B4B45-5E90-4639-AF29-25B93846D2D4}" type="pres">
      <dgm:prSet presAssocID="{EEE06E75-15E8-4BEE-94A2-AB839B1F0864}" presName="horFlow" presStyleCnt="0"/>
      <dgm:spPr/>
    </dgm:pt>
    <dgm:pt modelId="{30082021-433F-434F-A6E8-6751CAA7C37B}" type="pres">
      <dgm:prSet presAssocID="{EEE06E75-15E8-4BEE-94A2-AB839B1F0864}" presName="bigChev" presStyleLbl="node1" presStyleIdx="2" presStyleCnt="5"/>
      <dgm:spPr/>
    </dgm:pt>
    <dgm:pt modelId="{5BFE699B-F4FA-4265-BF4F-FCB45293333F}" type="pres">
      <dgm:prSet presAssocID="{CC5ED5B4-E850-4A4B-8B2E-5B328E531C24}" presName="parTrans" presStyleCnt="0"/>
      <dgm:spPr/>
    </dgm:pt>
    <dgm:pt modelId="{5A452163-9534-40D6-92A2-A83655512D66}" type="pres">
      <dgm:prSet presAssocID="{D93E6D13-5E67-45DB-91A6-0E80908C7C05}" presName="node" presStyleLbl="alignAccFollowNode1" presStyleIdx="9" presStyleCnt="16">
        <dgm:presLayoutVars>
          <dgm:bulletEnabled val="1"/>
        </dgm:presLayoutVars>
      </dgm:prSet>
      <dgm:spPr/>
    </dgm:pt>
    <dgm:pt modelId="{8692B1FA-E408-498B-988F-9D3452FE2C95}" type="pres">
      <dgm:prSet presAssocID="{26C0ADFC-596D-4881-B845-E176DC47974E}" presName="sibTrans" presStyleCnt="0"/>
      <dgm:spPr/>
    </dgm:pt>
    <dgm:pt modelId="{B9A33867-F630-4655-AD89-9E5F4858B48B}" type="pres">
      <dgm:prSet presAssocID="{45274030-AA07-4C36-BE58-BE9C960055BB}" presName="node" presStyleLbl="alignAccFollowNode1" presStyleIdx="10" presStyleCnt="16">
        <dgm:presLayoutVars>
          <dgm:bulletEnabled val="1"/>
        </dgm:presLayoutVars>
      </dgm:prSet>
      <dgm:spPr/>
    </dgm:pt>
    <dgm:pt modelId="{4DE8768D-E02C-4143-A143-526451573036}" type="pres">
      <dgm:prSet presAssocID="{EEE06E75-15E8-4BEE-94A2-AB839B1F0864}" presName="vSp" presStyleCnt="0"/>
      <dgm:spPr/>
    </dgm:pt>
    <dgm:pt modelId="{B29DC1E1-FDD2-4CB4-92F2-776FCF918CEC}" type="pres">
      <dgm:prSet presAssocID="{E953F5DC-1CD4-4A57-93C2-D8EB51DA6BC1}" presName="horFlow" presStyleCnt="0"/>
      <dgm:spPr/>
    </dgm:pt>
    <dgm:pt modelId="{2599435D-92EA-4B95-942D-403A80813361}" type="pres">
      <dgm:prSet presAssocID="{E953F5DC-1CD4-4A57-93C2-D8EB51DA6BC1}" presName="bigChev" presStyleLbl="node1" presStyleIdx="3" presStyleCnt="5"/>
      <dgm:spPr/>
    </dgm:pt>
    <dgm:pt modelId="{7AC9C4CA-3ADC-489D-8EB7-D51CC76F679A}" type="pres">
      <dgm:prSet presAssocID="{4250D176-6110-473D-9B11-82BA5792AFC7}" presName="parTrans" presStyleCnt="0"/>
      <dgm:spPr/>
    </dgm:pt>
    <dgm:pt modelId="{469A7086-E6BB-479B-8870-AE947204D274}" type="pres">
      <dgm:prSet presAssocID="{7E13EF97-DBB5-4467-B497-8C5C53583B76}" presName="node" presStyleLbl="alignAccFollowNode1" presStyleIdx="11" presStyleCnt="16">
        <dgm:presLayoutVars>
          <dgm:bulletEnabled val="1"/>
        </dgm:presLayoutVars>
      </dgm:prSet>
      <dgm:spPr/>
    </dgm:pt>
    <dgm:pt modelId="{295740FE-E48B-45C4-8A43-EACA3251602F}" type="pres">
      <dgm:prSet presAssocID="{D0606096-917E-4284-ABD9-4045C2733A2C}" presName="sibTrans" presStyleCnt="0"/>
      <dgm:spPr/>
    </dgm:pt>
    <dgm:pt modelId="{64B72777-D07E-43B9-8D6E-A3D3CFFC7704}" type="pres">
      <dgm:prSet presAssocID="{C35CA3B1-85C2-4AC4-B399-5CCB773C86FB}" presName="node" presStyleLbl="alignAccFollowNode1" presStyleIdx="12" presStyleCnt="16">
        <dgm:presLayoutVars>
          <dgm:bulletEnabled val="1"/>
        </dgm:presLayoutVars>
      </dgm:prSet>
      <dgm:spPr/>
    </dgm:pt>
    <dgm:pt modelId="{D0493399-B57F-4179-A802-F6649BA82E55}" type="pres">
      <dgm:prSet presAssocID="{861A5557-18F9-4341-A612-C53620DBDCC3}" presName="sibTrans" presStyleCnt="0"/>
      <dgm:spPr/>
    </dgm:pt>
    <dgm:pt modelId="{D9B537A3-E4E2-4E71-94E8-43C82382821D}" type="pres">
      <dgm:prSet presAssocID="{ABB0E275-23D2-48F4-B397-2DA6D2B8F465}" presName="node" presStyleLbl="alignAccFollowNode1" presStyleIdx="13" presStyleCnt="16">
        <dgm:presLayoutVars>
          <dgm:bulletEnabled val="1"/>
        </dgm:presLayoutVars>
      </dgm:prSet>
      <dgm:spPr/>
    </dgm:pt>
    <dgm:pt modelId="{C0A04C2F-0B27-4CB4-B6A8-4A971040CB0B}" type="pres">
      <dgm:prSet presAssocID="{8332E27F-CEC9-462D-8EEC-F60FC9FBE618}" presName="sibTrans" presStyleCnt="0"/>
      <dgm:spPr/>
    </dgm:pt>
    <dgm:pt modelId="{1A6D8662-EF08-44EA-AD51-8A292B593DC7}" type="pres">
      <dgm:prSet presAssocID="{5C9B0977-6756-48AE-8A67-EA4C5742FF67}" presName="node" presStyleLbl="alignAccFollowNode1" presStyleIdx="14" presStyleCnt="16">
        <dgm:presLayoutVars>
          <dgm:bulletEnabled val="1"/>
        </dgm:presLayoutVars>
      </dgm:prSet>
      <dgm:spPr/>
    </dgm:pt>
    <dgm:pt modelId="{BC3AEF62-5713-4DFD-B491-32C31DDC50A0}" type="pres">
      <dgm:prSet presAssocID="{E953F5DC-1CD4-4A57-93C2-D8EB51DA6BC1}" presName="vSp" presStyleCnt="0"/>
      <dgm:spPr/>
    </dgm:pt>
    <dgm:pt modelId="{7F352E2F-8A67-40E3-9FCA-B73D4A90FA2B}" type="pres">
      <dgm:prSet presAssocID="{C1534228-17F7-4D3E-A9C1-8A7426BC7AC3}" presName="horFlow" presStyleCnt="0"/>
      <dgm:spPr/>
    </dgm:pt>
    <dgm:pt modelId="{D684AD17-094C-420C-8A82-689585828592}" type="pres">
      <dgm:prSet presAssocID="{C1534228-17F7-4D3E-A9C1-8A7426BC7AC3}" presName="bigChev" presStyleLbl="node1" presStyleIdx="4" presStyleCnt="5"/>
      <dgm:spPr/>
    </dgm:pt>
    <dgm:pt modelId="{5697262C-59B4-436A-908D-C774DD3F7A73}" type="pres">
      <dgm:prSet presAssocID="{D99E7AB0-69A4-48D8-A15F-472E6E9E64F8}" presName="parTrans" presStyleCnt="0"/>
      <dgm:spPr/>
    </dgm:pt>
    <dgm:pt modelId="{9963829A-B844-4243-89CE-59E9D5944A0E}" type="pres">
      <dgm:prSet presAssocID="{A146AFCB-3FC2-411D-BCAF-5A1C286326F0}" presName="node" presStyleLbl="alignAccFollowNode1" presStyleIdx="15" presStyleCnt="16">
        <dgm:presLayoutVars>
          <dgm:bulletEnabled val="1"/>
        </dgm:presLayoutVars>
      </dgm:prSet>
      <dgm:spPr/>
    </dgm:pt>
  </dgm:ptLst>
  <dgm:cxnLst>
    <dgm:cxn modelId="{52F54802-136D-4E84-B072-A945E3B761F4}" srcId="{74A011A6-4F36-4116-A1F3-D9AB049748D9}" destId="{49BAC8A4-A27F-45A0-8F1A-DFC5CF33084C}" srcOrd="1" destOrd="0" parTransId="{573A893A-FD10-48FD-96E3-743FCCB12B33}" sibTransId="{8B0264D7-2CDB-4248-8EE1-6777BC6D58EB}"/>
    <dgm:cxn modelId="{1E2A0103-4114-47CC-B660-300D10D045F9}" srcId="{A42BC2E8-C509-4EDF-9ADC-B0FCCBC35F71}" destId="{82E73E18-F7EA-4183-8721-E70663454A21}" srcOrd="0" destOrd="0" parTransId="{9982B5C4-384F-468B-BFF0-908BF9BF97BA}" sibTransId="{F08E07FA-BA9E-4C04-B685-EEB9C7CC598B}"/>
    <dgm:cxn modelId="{5A8AE404-C471-4913-BA9F-EDBCB807EC61}" type="presOf" srcId="{A42BC2E8-C509-4EDF-9ADC-B0FCCBC35F71}" destId="{7D3F870E-C9A0-4FCE-86DB-2CF523AE057B}" srcOrd="0" destOrd="0" presId="urn:microsoft.com/office/officeart/2005/8/layout/lProcess3"/>
    <dgm:cxn modelId="{0EEA6A07-4E3F-471A-9873-348AF6F24C1F}" srcId="{A42BC2E8-C509-4EDF-9ADC-B0FCCBC35F71}" destId="{07E40A05-28D5-41EA-B292-B92643498CD2}" srcOrd="2" destOrd="0" parTransId="{86A35C34-C134-4459-90A5-21F387A8FCB0}" sibTransId="{045B157D-F622-4455-95E8-243C7C34BE14}"/>
    <dgm:cxn modelId="{926FAE0A-FCA7-42F8-8739-A6A119B14389}" srcId="{74A011A6-4F36-4116-A1F3-D9AB049748D9}" destId="{E98FDB95-AB62-4FC2-8E73-8D4AD4ED8D9A}" srcOrd="3" destOrd="0" parTransId="{4309F7C9-F091-4D5C-9F63-0D5883493748}" sibTransId="{36315C6E-489E-4296-AF8D-EAAD88967BD9}"/>
    <dgm:cxn modelId="{394A981B-B4F8-435F-9EC5-295CD7332EDF}" type="presOf" srcId="{49BAC8A4-A27F-45A0-8F1A-DFC5CF33084C}" destId="{D8DC6DAD-D5DF-46A0-99BA-B46E4E9C787B}" srcOrd="0" destOrd="0" presId="urn:microsoft.com/office/officeart/2005/8/layout/lProcess3"/>
    <dgm:cxn modelId="{E3B64C21-DD19-49C1-AD96-046AF3442CE0}" srcId="{EEE06E75-15E8-4BEE-94A2-AB839B1F0864}" destId="{D93E6D13-5E67-45DB-91A6-0E80908C7C05}" srcOrd="0" destOrd="0" parTransId="{CC5ED5B4-E850-4A4B-8B2E-5B328E531C24}" sibTransId="{26C0ADFC-596D-4881-B845-E176DC47974E}"/>
    <dgm:cxn modelId="{97B7172A-DB89-4209-ADE7-7B1E666EF8EC}" srcId="{C1534228-17F7-4D3E-A9C1-8A7426BC7AC3}" destId="{A146AFCB-3FC2-411D-BCAF-5A1C286326F0}" srcOrd="0" destOrd="0" parTransId="{D99E7AB0-69A4-48D8-A15F-472E6E9E64F8}" sibTransId="{8B80C80E-87BB-4567-B027-102C91D1C10B}"/>
    <dgm:cxn modelId="{93DB9F3B-F6F3-4529-86BD-2D722076F07A}" type="presOf" srcId="{E98FDB95-AB62-4FC2-8E73-8D4AD4ED8D9A}" destId="{36DFBC99-23A7-44A7-BAD4-D4C9E0761F5E}" srcOrd="0" destOrd="0" presId="urn:microsoft.com/office/officeart/2005/8/layout/lProcess3"/>
    <dgm:cxn modelId="{5AF4325B-2B23-4D16-B419-31F593C02754}" srcId="{72D62814-841D-423E-9D9B-F491DF604CA9}" destId="{E953F5DC-1CD4-4A57-93C2-D8EB51DA6BC1}" srcOrd="3" destOrd="0" parTransId="{84C87389-4800-4DBE-A77E-BCA4EDE4481A}" sibTransId="{B1A77E63-DA6B-4392-A57D-2A42C079C65A}"/>
    <dgm:cxn modelId="{C93E4B5D-74B5-4576-B3AE-79ABD8031C44}" type="presOf" srcId="{82E73E18-F7EA-4183-8721-E70663454A21}" destId="{8163E1D9-77EC-4583-832A-A5F54859D483}" srcOrd="0" destOrd="0" presId="urn:microsoft.com/office/officeart/2005/8/layout/lProcess3"/>
    <dgm:cxn modelId="{9C38085E-BD80-42EC-AFD1-FF7C1528EBEC}" type="presOf" srcId="{74A011A6-4F36-4116-A1F3-D9AB049748D9}" destId="{4EC5D4FB-439C-4B90-9E06-45E2FE18A96A}" srcOrd="0" destOrd="0" presId="urn:microsoft.com/office/officeart/2005/8/layout/lProcess3"/>
    <dgm:cxn modelId="{B0C59C62-A951-41A5-BFB2-049C7C83ADAC}" srcId="{74A011A6-4F36-4116-A1F3-D9AB049748D9}" destId="{C03829CA-C75B-4116-AF49-CEF9C9651EF1}" srcOrd="0" destOrd="0" parTransId="{9268A0CC-EC62-47D6-9570-B6FA7A151EF9}" sibTransId="{F93B5538-DADB-450B-BB61-BFE3460FE1B7}"/>
    <dgm:cxn modelId="{D8EDD369-003C-4778-8364-82214360A86B}" srcId="{E953F5DC-1CD4-4A57-93C2-D8EB51DA6BC1}" destId="{5C9B0977-6756-48AE-8A67-EA4C5742FF67}" srcOrd="3" destOrd="0" parTransId="{8C21D085-C83E-45BC-A45B-E9971AADDBC6}" sibTransId="{F68401BA-B4BD-47CE-879C-2F86753C87F4}"/>
    <dgm:cxn modelId="{8CC2E06D-82B5-41EB-A1F8-43962F83A87C}" srcId="{A42BC2E8-C509-4EDF-9ADC-B0FCCBC35F71}" destId="{F9341502-0EEE-47CF-B44D-918579931FB5}" srcOrd="1" destOrd="0" parTransId="{90EEA194-880E-4B9B-A479-6AAB75EE95E5}" sibTransId="{494089EA-FA21-4183-99E8-8C8A1B34837C}"/>
    <dgm:cxn modelId="{A9F2156F-6DBC-4516-A1A2-8589654A3768}" type="presOf" srcId="{EEE06E75-15E8-4BEE-94A2-AB839B1F0864}" destId="{30082021-433F-434F-A6E8-6751CAA7C37B}" srcOrd="0" destOrd="0" presId="urn:microsoft.com/office/officeart/2005/8/layout/lProcess3"/>
    <dgm:cxn modelId="{EECC4E4F-0102-4708-9920-A080D0CF7AC9}" type="presOf" srcId="{C03829CA-C75B-4116-AF49-CEF9C9651EF1}" destId="{DE944136-45FD-4D97-8EED-8D7BD940B5ED}" srcOrd="0" destOrd="0" presId="urn:microsoft.com/office/officeart/2005/8/layout/lProcess3"/>
    <dgm:cxn modelId="{8981A971-17B0-4ECA-81C5-52E258C7BD98}" srcId="{EEE06E75-15E8-4BEE-94A2-AB839B1F0864}" destId="{45274030-AA07-4C36-BE58-BE9C960055BB}" srcOrd="1" destOrd="0" parTransId="{73027227-497A-44D7-A22A-FAAF17A6B497}" sibTransId="{245B9F56-6B1D-48CE-8F2F-314D8E71771B}"/>
    <dgm:cxn modelId="{038BAC53-8F1F-409F-B593-F0A16407D472}" type="presOf" srcId="{E953F5DC-1CD4-4A57-93C2-D8EB51DA6BC1}" destId="{2599435D-92EA-4B95-942D-403A80813361}" srcOrd="0" destOrd="0" presId="urn:microsoft.com/office/officeart/2005/8/layout/lProcess3"/>
    <dgm:cxn modelId="{0CA1B255-11DD-45F9-8723-28535CA8F87A}" type="presOf" srcId="{72D62814-841D-423E-9D9B-F491DF604CA9}" destId="{631B9187-B25F-4F91-924D-C721C09993CA}" srcOrd="0" destOrd="0" presId="urn:microsoft.com/office/officeart/2005/8/layout/lProcess3"/>
    <dgm:cxn modelId="{0495998A-BFAD-4226-8DD6-758CAC111C01}" type="presOf" srcId="{D93E6D13-5E67-45DB-91A6-0E80908C7C05}" destId="{5A452163-9534-40D6-92A2-A83655512D66}" srcOrd="0" destOrd="0" presId="urn:microsoft.com/office/officeart/2005/8/layout/lProcess3"/>
    <dgm:cxn modelId="{FDF0329B-8422-4D4E-A21D-034A32D84889}" type="presOf" srcId="{07E40A05-28D5-41EA-B292-B92643498CD2}" destId="{0775E037-3FE1-4723-B386-F4B713347E2A}" srcOrd="0" destOrd="0" presId="urn:microsoft.com/office/officeart/2005/8/layout/lProcess3"/>
    <dgm:cxn modelId="{50FC1D9E-7C7D-4D18-9A3C-782E479D706B}" srcId="{74A011A6-4F36-4116-A1F3-D9AB049748D9}" destId="{F6C6F006-7978-478E-8AD8-12D3B12AC284}" srcOrd="2" destOrd="0" parTransId="{1CD99153-386D-4710-AE60-3799690C2D66}" sibTransId="{EC8E40C5-7F97-4453-BBC1-6D9C68024E2E}"/>
    <dgm:cxn modelId="{FE1DF69E-24B0-41A4-BA8C-CF0B6DBC67AC}" type="presOf" srcId="{A146AFCB-3FC2-411D-BCAF-5A1C286326F0}" destId="{9963829A-B844-4243-89CE-59E9D5944A0E}" srcOrd="0" destOrd="0" presId="urn:microsoft.com/office/officeart/2005/8/layout/lProcess3"/>
    <dgm:cxn modelId="{855B80A0-0031-4599-9E89-E7BB95BA26BB}" srcId="{72D62814-841D-423E-9D9B-F491DF604CA9}" destId="{EEE06E75-15E8-4BEE-94A2-AB839B1F0864}" srcOrd="2" destOrd="0" parTransId="{C4572D71-E1C4-46D3-AFE3-584B9AF6C5C4}" sibTransId="{3BA10F85-943D-415A-B38A-46A844EC2183}"/>
    <dgm:cxn modelId="{CC27C9A2-B61B-4B34-A8FD-DBC5BB2CB151}" type="presOf" srcId="{5C9B0977-6756-48AE-8A67-EA4C5742FF67}" destId="{1A6D8662-EF08-44EA-AD51-8A292B593DC7}" srcOrd="0" destOrd="0" presId="urn:microsoft.com/office/officeart/2005/8/layout/lProcess3"/>
    <dgm:cxn modelId="{5B87FDA6-8900-466A-B14A-20DBB25B2109}" srcId="{E953F5DC-1CD4-4A57-93C2-D8EB51DA6BC1}" destId="{C35CA3B1-85C2-4AC4-B399-5CCB773C86FB}" srcOrd="1" destOrd="0" parTransId="{412B72C9-C4FC-4962-AF6E-030CE6E198E5}" sibTransId="{861A5557-18F9-4341-A612-C53620DBDCC3}"/>
    <dgm:cxn modelId="{1F04ABA9-922B-4EE8-9418-641CFDE32EF9}" type="presOf" srcId="{45274030-AA07-4C36-BE58-BE9C960055BB}" destId="{B9A33867-F630-4655-AD89-9E5F4858B48B}" srcOrd="0" destOrd="0" presId="urn:microsoft.com/office/officeart/2005/8/layout/lProcess3"/>
    <dgm:cxn modelId="{40590AB1-FE3B-4DDA-B14D-D2A805A958FF}" type="presOf" srcId="{E5950294-7E26-4439-B80F-37FE0C0886BE}" destId="{64C97DC0-2D86-497F-B35F-2F7366B1F454}" srcOrd="0" destOrd="0" presId="urn:microsoft.com/office/officeart/2005/8/layout/lProcess3"/>
    <dgm:cxn modelId="{DD4C67B6-8CC1-4166-B3C0-9536828EF3EB}" srcId="{72D62814-841D-423E-9D9B-F491DF604CA9}" destId="{A42BC2E8-C509-4EDF-9ADC-B0FCCBC35F71}" srcOrd="0" destOrd="0" parTransId="{162857C7-F99E-4E92-8579-CFC96FF60FE1}" sibTransId="{50391840-9A40-4544-99D9-9B027ED44953}"/>
    <dgm:cxn modelId="{98D954BA-B00F-4688-A331-1B8B090B9409}" type="presOf" srcId="{ABB0E275-23D2-48F4-B397-2DA6D2B8F465}" destId="{D9B537A3-E4E2-4E71-94E8-43C82382821D}" srcOrd="0" destOrd="0" presId="urn:microsoft.com/office/officeart/2005/8/layout/lProcess3"/>
    <dgm:cxn modelId="{43AB98BA-DD35-45C7-9C55-658DD7FA14FD}" type="presOf" srcId="{C35CA3B1-85C2-4AC4-B399-5CCB773C86FB}" destId="{64B72777-D07E-43B9-8D6E-A3D3CFFC7704}" srcOrd="0" destOrd="0" presId="urn:microsoft.com/office/officeart/2005/8/layout/lProcess3"/>
    <dgm:cxn modelId="{730304BE-7D5F-48CB-96A0-C8727AEE2015}" type="presOf" srcId="{F9341502-0EEE-47CF-B44D-918579931FB5}" destId="{37BAF555-6F46-401A-B828-BB39A46AF679}" srcOrd="0" destOrd="0" presId="urn:microsoft.com/office/officeart/2005/8/layout/lProcess3"/>
    <dgm:cxn modelId="{44288DBF-13E0-4214-AB00-7A919D53A8C9}" srcId="{E953F5DC-1CD4-4A57-93C2-D8EB51DA6BC1}" destId="{7E13EF97-DBB5-4467-B497-8C5C53583B76}" srcOrd="0" destOrd="0" parTransId="{4250D176-6110-473D-9B11-82BA5792AFC7}" sibTransId="{D0606096-917E-4284-ABD9-4045C2733A2C}"/>
    <dgm:cxn modelId="{4EE8B7C1-04C9-468F-87CE-4CB1C590D358}" srcId="{72D62814-841D-423E-9D9B-F491DF604CA9}" destId="{C1534228-17F7-4D3E-A9C1-8A7426BC7AC3}" srcOrd="4" destOrd="0" parTransId="{2160CD85-A670-4FF6-96F0-82601445B232}" sibTransId="{9875B65C-A285-4134-8DAB-01141F268C94}"/>
    <dgm:cxn modelId="{90A13CCA-BE49-4156-B2FE-74E9AB80C8D5}" type="presOf" srcId="{7E13EF97-DBB5-4467-B497-8C5C53583B76}" destId="{469A7086-E6BB-479B-8870-AE947204D274}" srcOrd="0" destOrd="0" presId="urn:microsoft.com/office/officeart/2005/8/layout/lProcess3"/>
    <dgm:cxn modelId="{28AF08CE-3D1A-4E90-A661-3BCB190E5894}" srcId="{72D62814-841D-423E-9D9B-F491DF604CA9}" destId="{74A011A6-4F36-4116-A1F3-D9AB049748D9}" srcOrd="1" destOrd="0" parTransId="{7E57322B-B3E5-4C59-9646-30F5C749334C}" sibTransId="{4AC0DC10-E839-4B24-B143-31C6F448720D}"/>
    <dgm:cxn modelId="{82843AD0-82FC-41E6-92B2-CF6ABA5CFDE7}" type="presOf" srcId="{F6C6F006-7978-478E-8AD8-12D3B12AC284}" destId="{6E8AA829-03AE-40EE-B7FE-FF9F70AC36CC}" srcOrd="0" destOrd="0" presId="urn:microsoft.com/office/officeart/2005/8/layout/lProcess3"/>
    <dgm:cxn modelId="{C6A849DB-918D-4906-8E9C-B36BDED39780}" type="presOf" srcId="{C1534228-17F7-4D3E-A9C1-8A7426BC7AC3}" destId="{D684AD17-094C-420C-8A82-689585828592}" srcOrd="0" destOrd="0" presId="urn:microsoft.com/office/officeart/2005/8/layout/lProcess3"/>
    <dgm:cxn modelId="{768113E1-98FB-4AED-A133-528D9B0B5DB5}" type="presOf" srcId="{9DA0E39F-7AB0-44D7-AB6F-1D3B929D92BA}" destId="{64578C3E-78A7-4C44-A76A-B722764D943D}" srcOrd="0" destOrd="0" presId="urn:microsoft.com/office/officeart/2005/8/layout/lProcess3"/>
    <dgm:cxn modelId="{C55683E8-F8E8-4851-98F8-2900A39AC0FA}" srcId="{E953F5DC-1CD4-4A57-93C2-D8EB51DA6BC1}" destId="{ABB0E275-23D2-48F4-B397-2DA6D2B8F465}" srcOrd="2" destOrd="0" parTransId="{67033F19-0702-4FDD-9178-4BEAC31A2B4D}" sibTransId="{8332E27F-CEC9-462D-8EEC-F60FC9FBE618}"/>
    <dgm:cxn modelId="{C25E85E8-62BB-4355-915B-299885F101AD}" srcId="{A42BC2E8-C509-4EDF-9ADC-B0FCCBC35F71}" destId="{E5950294-7E26-4439-B80F-37FE0C0886BE}" srcOrd="3" destOrd="0" parTransId="{FD3042FF-29E8-432B-8FCC-13BA45956050}" sibTransId="{AA05F126-ABBA-4708-A0E7-AF21D92DCD2D}"/>
    <dgm:cxn modelId="{ACFCE6F8-4A71-472F-B925-6036627DFC99}" srcId="{A42BC2E8-C509-4EDF-9ADC-B0FCCBC35F71}" destId="{9DA0E39F-7AB0-44D7-AB6F-1D3B929D92BA}" srcOrd="4" destOrd="0" parTransId="{A8644D7A-C004-4F9F-B084-6452F7FE674B}" sibTransId="{753DC12B-FFD8-4E90-B659-EF650F49E87C}"/>
    <dgm:cxn modelId="{B87A6E7B-D986-4313-889D-53B798CE9E16}" type="presParOf" srcId="{631B9187-B25F-4F91-924D-C721C09993CA}" destId="{A6FE1FA2-FF3B-4921-9476-BB6DB7153172}" srcOrd="0" destOrd="0" presId="urn:microsoft.com/office/officeart/2005/8/layout/lProcess3"/>
    <dgm:cxn modelId="{6EF90CC7-D1CD-4BB7-AA22-C4D799208CA7}" type="presParOf" srcId="{A6FE1FA2-FF3B-4921-9476-BB6DB7153172}" destId="{7D3F870E-C9A0-4FCE-86DB-2CF523AE057B}" srcOrd="0" destOrd="0" presId="urn:microsoft.com/office/officeart/2005/8/layout/lProcess3"/>
    <dgm:cxn modelId="{B8AD335C-7D82-4041-AB69-F8795791ED16}" type="presParOf" srcId="{A6FE1FA2-FF3B-4921-9476-BB6DB7153172}" destId="{1B9C4621-2571-43A9-BBB5-BCF43491DFE4}" srcOrd="1" destOrd="0" presId="urn:microsoft.com/office/officeart/2005/8/layout/lProcess3"/>
    <dgm:cxn modelId="{FA701373-754A-45E4-B322-F5BC60E7B420}" type="presParOf" srcId="{A6FE1FA2-FF3B-4921-9476-BB6DB7153172}" destId="{8163E1D9-77EC-4583-832A-A5F54859D483}" srcOrd="2" destOrd="0" presId="urn:microsoft.com/office/officeart/2005/8/layout/lProcess3"/>
    <dgm:cxn modelId="{B0F50788-389B-4176-B80C-566348D53568}" type="presParOf" srcId="{A6FE1FA2-FF3B-4921-9476-BB6DB7153172}" destId="{5C3D0492-88C0-4F4F-8901-1319521A470D}" srcOrd="3" destOrd="0" presId="urn:microsoft.com/office/officeart/2005/8/layout/lProcess3"/>
    <dgm:cxn modelId="{916666D2-28CB-4686-B6D7-FF728D97D6F5}" type="presParOf" srcId="{A6FE1FA2-FF3B-4921-9476-BB6DB7153172}" destId="{37BAF555-6F46-401A-B828-BB39A46AF679}" srcOrd="4" destOrd="0" presId="urn:microsoft.com/office/officeart/2005/8/layout/lProcess3"/>
    <dgm:cxn modelId="{34F159C6-D2D0-4464-8D03-0AC66FB80B64}" type="presParOf" srcId="{A6FE1FA2-FF3B-4921-9476-BB6DB7153172}" destId="{E83EB6B2-5083-470E-A8F5-207E0EC344E0}" srcOrd="5" destOrd="0" presId="urn:microsoft.com/office/officeart/2005/8/layout/lProcess3"/>
    <dgm:cxn modelId="{B2B5D23D-2753-4036-BCB4-A4DF07711DE6}" type="presParOf" srcId="{A6FE1FA2-FF3B-4921-9476-BB6DB7153172}" destId="{0775E037-3FE1-4723-B386-F4B713347E2A}" srcOrd="6" destOrd="0" presId="urn:microsoft.com/office/officeart/2005/8/layout/lProcess3"/>
    <dgm:cxn modelId="{5357DDBB-C2AA-4F95-940B-6900753CB6FE}" type="presParOf" srcId="{A6FE1FA2-FF3B-4921-9476-BB6DB7153172}" destId="{12894752-6609-49D2-8373-E541EBBAFB45}" srcOrd="7" destOrd="0" presId="urn:microsoft.com/office/officeart/2005/8/layout/lProcess3"/>
    <dgm:cxn modelId="{D5D9EECD-EB17-44BC-8553-4D304C773677}" type="presParOf" srcId="{A6FE1FA2-FF3B-4921-9476-BB6DB7153172}" destId="{64C97DC0-2D86-497F-B35F-2F7366B1F454}" srcOrd="8" destOrd="0" presId="urn:microsoft.com/office/officeart/2005/8/layout/lProcess3"/>
    <dgm:cxn modelId="{3C5BBD96-C77A-4310-9012-802610BC73FC}" type="presParOf" srcId="{A6FE1FA2-FF3B-4921-9476-BB6DB7153172}" destId="{F7C9DD30-B9F6-40F4-AF4A-2B94FB1A4370}" srcOrd="9" destOrd="0" presId="urn:microsoft.com/office/officeart/2005/8/layout/lProcess3"/>
    <dgm:cxn modelId="{E19E01EB-CDCD-42B7-B3EF-D013FCB31F8C}" type="presParOf" srcId="{A6FE1FA2-FF3B-4921-9476-BB6DB7153172}" destId="{64578C3E-78A7-4C44-A76A-B722764D943D}" srcOrd="10" destOrd="0" presId="urn:microsoft.com/office/officeart/2005/8/layout/lProcess3"/>
    <dgm:cxn modelId="{FFF174AB-05BF-4F05-85E6-E78CA1E77498}" type="presParOf" srcId="{631B9187-B25F-4F91-924D-C721C09993CA}" destId="{33F20009-1B46-4A5C-8E45-F77EADC52A7D}" srcOrd="1" destOrd="0" presId="urn:microsoft.com/office/officeart/2005/8/layout/lProcess3"/>
    <dgm:cxn modelId="{4DEFEAC6-B7E2-48A2-ADD6-6E83F0C05B57}" type="presParOf" srcId="{631B9187-B25F-4F91-924D-C721C09993CA}" destId="{62419D4E-0675-4913-9C52-6FB941C59B49}" srcOrd="2" destOrd="0" presId="urn:microsoft.com/office/officeart/2005/8/layout/lProcess3"/>
    <dgm:cxn modelId="{CDF1F274-410E-4548-84E5-F62FEF81F8C0}" type="presParOf" srcId="{62419D4E-0675-4913-9C52-6FB941C59B49}" destId="{4EC5D4FB-439C-4B90-9E06-45E2FE18A96A}" srcOrd="0" destOrd="0" presId="urn:microsoft.com/office/officeart/2005/8/layout/lProcess3"/>
    <dgm:cxn modelId="{A7C0877C-6C00-4F9E-9FA7-2907523FE595}" type="presParOf" srcId="{62419D4E-0675-4913-9C52-6FB941C59B49}" destId="{C3B880B6-102D-408F-8F4C-24CE1F1A3B7F}" srcOrd="1" destOrd="0" presId="urn:microsoft.com/office/officeart/2005/8/layout/lProcess3"/>
    <dgm:cxn modelId="{B7475C19-DD47-4827-A713-0784CFECAA56}" type="presParOf" srcId="{62419D4E-0675-4913-9C52-6FB941C59B49}" destId="{DE944136-45FD-4D97-8EED-8D7BD940B5ED}" srcOrd="2" destOrd="0" presId="urn:microsoft.com/office/officeart/2005/8/layout/lProcess3"/>
    <dgm:cxn modelId="{954E694A-2704-4E09-BECC-218D761BC0BF}" type="presParOf" srcId="{62419D4E-0675-4913-9C52-6FB941C59B49}" destId="{6D956E4D-C467-40F7-B4C0-EC244049B4D5}" srcOrd="3" destOrd="0" presId="urn:microsoft.com/office/officeart/2005/8/layout/lProcess3"/>
    <dgm:cxn modelId="{C4B196C5-D1F4-4EF3-A82C-F9C6D732DC81}" type="presParOf" srcId="{62419D4E-0675-4913-9C52-6FB941C59B49}" destId="{D8DC6DAD-D5DF-46A0-99BA-B46E4E9C787B}" srcOrd="4" destOrd="0" presId="urn:microsoft.com/office/officeart/2005/8/layout/lProcess3"/>
    <dgm:cxn modelId="{982865E0-FC27-4D9B-8224-B54FBA2B0101}" type="presParOf" srcId="{62419D4E-0675-4913-9C52-6FB941C59B49}" destId="{B4CE183A-E12C-4251-B694-4BA57DD148AF}" srcOrd="5" destOrd="0" presId="urn:microsoft.com/office/officeart/2005/8/layout/lProcess3"/>
    <dgm:cxn modelId="{EB6B4E06-6217-4FC2-9C10-AA5186C895C9}" type="presParOf" srcId="{62419D4E-0675-4913-9C52-6FB941C59B49}" destId="{6E8AA829-03AE-40EE-B7FE-FF9F70AC36CC}" srcOrd="6" destOrd="0" presId="urn:microsoft.com/office/officeart/2005/8/layout/lProcess3"/>
    <dgm:cxn modelId="{CBE83FB9-2A62-40ED-8549-536FC0F07D74}" type="presParOf" srcId="{62419D4E-0675-4913-9C52-6FB941C59B49}" destId="{5EF409E1-3A1A-4017-90D3-6B0807D30EA2}" srcOrd="7" destOrd="0" presId="urn:microsoft.com/office/officeart/2005/8/layout/lProcess3"/>
    <dgm:cxn modelId="{048F19AF-F268-4C90-9D1F-2F6E70B86FE2}" type="presParOf" srcId="{62419D4E-0675-4913-9C52-6FB941C59B49}" destId="{36DFBC99-23A7-44A7-BAD4-D4C9E0761F5E}" srcOrd="8" destOrd="0" presId="urn:microsoft.com/office/officeart/2005/8/layout/lProcess3"/>
    <dgm:cxn modelId="{4ADAD2E8-6D5F-432E-8289-1936BBABADEB}" type="presParOf" srcId="{631B9187-B25F-4F91-924D-C721C09993CA}" destId="{EB56ECA3-0660-42D8-B045-E3D420D7707A}" srcOrd="3" destOrd="0" presId="urn:microsoft.com/office/officeart/2005/8/layout/lProcess3"/>
    <dgm:cxn modelId="{51F682DC-DD56-4979-A8BB-970493183188}" type="presParOf" srcId="{631B9187-B25F-4F91-924D-C721C09993CA}" destId="{AF0B4B45-5E90-4639-AF29-25B93846D2D4}" srcOrd="4" destOrd="0" presId="urn:microsoft.com/office/officeart/2005/8/layout/lProcess3"/>
    <dgm:cxn modelId="{22E05481-0789-46E1-B37E-68A2E81671C1}" type="presParOf" srcId="{AF0B4B45-5E90-4639-AF29-25B93846D2D4}" destId="{30082021-433F-434F-A6E8-6751CAA7C37B}" srcOrd="0" destOrd="0" presId="urn:microsoft.com/office/officeart/2005/8/layout/lProcess3"/>
    <dgm:cxn modelId="{77A22053-53F1-4221-8823-E2A2909BC207}" type="presParOf" srcId="{AF0B4B45-5E90-4639-AF29-25B93846D2D4}" destId="{5BFE699B-F4FA-4265-BF4F-FCB45293333F}" srcOrd="1" destOrd="0" presId="urn:microsoft.com/office/officeart/2005/8/layout/lProcess3"/>
    <dgm:cxn modelId="{65D7DCF1-45BE-4B93-BACC-99E6C64C6204}" type="presParOf" srcId="{AF0B4B45-5E90-4639-AF29-25B93846D2D4}" destId="{5A452163-9534-40D6-92A2-A83655512D66}" srcOrd="2" destOrd="0" presId="urn:microsoft.com/office/officeart/2005/8/layout/lProcess3"/>
    <dgm:cxn modelId="{3DCFFFDD-4D1F-4D29-B8A9-9C37C59B893B}" type="presParOf" srcId="{AF0B4B45-5E90-4639-AF29-25B93846D2D4}" destId="{8692B1FA-E408-498B-988F-9D3452FE2C95}" srcOrd="3" destOrd="0" presId="urn:microsoft.com/office/officeart/2005/8/layout/lProcess3"/>
    <dgm:cxn modelId="{479DEA3A-1293-4D92-BC67-BD1BAD33CA1A}" type="presParOf" srcId="{AF0B4B45-5E90-4639-AF29-25B93846D2D4}" destId="{B9A33867-F630-4655-AD89-9E5F4858B48B}" srcOrd="4" destOrd="0" presId="urn:microsoft.com/office/officeart/2005/8/layout/lProcess3"/>
    <dgm:cxn modelId="{13FE3806-3DA3-4AA2-8ACB-F7CABEBBAE06}" type="presParOf" srcId="{631B9187-B25F-4F91-924D-C721C09993CA}" destId="{4DE8768D-E02C-4143-A143-526451573036}" srcOrd="5" destOrd="0" presId="urn:microsoft.com/office/officeart/2005/8/layout/lProcess3"/>
    <dgm:cxn modelId="{E83DCC10-52DF-4A46-BE82-7694CDE9F918}" type="presParOf" srcId="{631B9187-B25F-4F91-924D-C721C09993CA}" destId="{B29DC1E1-FDD2-4CB4-92F2-776FCF918CEC}" srcOrd="6" destOrd="0" presId="urn:microsoft.com/office/officeart/2005/8/layout/lProcess3"/>
    <dgm:cxn modelId="{914E0BC5-22CA-4F40-B8F7-0B25B9508BE1}" type="presParOf" srcId="{B29DC1E1-FDD2-4CB4-92F2-776FCF918CEC}" destId="{2599435D-92EA-4B95-942D-403A80813361}" srcOrd="0" destOrd="0" presId="urn:microsoft.com/office/officeart/2005/8/layout/lProcess3"/>
    <dgm:cxn modelId="{0D4966F5-170B-45DC-B124-592E27E2CBBA}" type="presParOf" srcId="{B29DC1E1-FDD2-4CB4-92F2-776FCF918CEC}" destId="{7AC9C4CA-3ADC-489D-8EB7-D51CC76F679A}" srcOrd="1" destOrd="0" presId="urn:microsoft.com/office/officeart/2005/8/layout/lProcess3"/>
    <dgm:cxn modelId="{74685414-2B8F-4873-B51F-C50BAFCD0F8E}" type="presParOf" srcId="{B29DC1E1-FDD2-4CB4-92F2-776FCF918CEC}" destId="{469A7086-E6BB-479B-8870-AE947204D274}" srcOrd="2" destOrd="0" presId="urn:microsoft.com/office/officeart/2005/8/layout/lProcess3"/>
    <dgm:cxn modelId="{BA42DCF4-DF44-4081-9CB0-4E680CD4A5DE}" type="presParOf" srcId="{B29DC1E1-FDD2-4CB4-92F2-776FCF918CEC}" destId="{295740FE-E48B-45C4-8A43-EACA3251602F}" srcOrd="3" destOrd="0" presId="urn:microsoft.com/office/officeart/2005/8/layout/lProcess3"/>
    <dgm:cxn modelId="{3824BFAB-EE79-41AE-AF1C-81EBBB8B17E0}" type="presParOf" srcId="{B29DC1E1-FDD2-4CB4-92F2-776FCF918CEC}" destId="{64B72777-D07E-43B9-8D6E-A3D3CFFC7704}" srcOrd="4" destOrd="0" presId="urn:microsoft.com/office/officeart/2005/8/layout/lProcess3"/>
    <dgm:cxn modelId="{3588C774-7D71-4F1F-9179-05AB8B114D56}" type="presParOf" srcId="{B29DC1E1-FDD2-4CB4-92F2-776FCF918CEC}" destId="{D0493399-B57F-4179-A802-F6649BA82E55}" srcOrd="5" destOrd="0" presId="urn:microsoft.com/office/officeart/2005/8/layout/lProcess3"/>
    <dgm:cxn modelId="{46CA8EC3-0BD1-42A5-AA98-D0DBE0790F85}" type="presParOf" srcId="{B29DC1E1-FDD2-4CB4-92F2-776FCF918CEC}" destId="{D9B537A3-E4E2-4E71-94E8-43C82382821D}" srcOrd="6" destOrd="0" presId="urn:microsoft.com/office/officeart/2005/8/layout/lProcess3"/>
    <dgm:cxn modelId="{E0AC1800-ABA0-4C2F-B2A1-5E49C02CE35F}" type="presParOf" srcId="{B29DC1E1-FDD2-4CB4-92F2-776FCF918CEC}" destId="{C0A04C2F-0B27-4CB4-B6A8-4A971040CB0B}" srcOrd="7" destOrd="0" presId="urn:microsoft.com/office/officeart/2005/8/layout/lProcess3"/>
    <dgm:cxn modelId="{049400E3-2432-4B52-BDC9-90FA27F1811F}" type="presParOf" srcId="{B29DC1E1-FDD2-4CB4-92F2-776FCF918CEC}" destId="{1A6D8662-EF08-44EA-AD51-8A292B593DC7}" srcOrd="8" destOrd="0" presId="urn:microsoft.com/office/officeart/2005/8/layout/lProcess3"/>
    <dgm:cxn modelId="{1295F40A-9DDE-4AE0-A416-20D66E174593}" type="presParOf" srcId="{631B9187-B25F-4F91-924D-C721C09993CA}" destId="{BC3AEF62-5713-4DFD-B491-32C31DDC50A0}" srcOrd="7" destOrd="0" presId="urn:microsoft.com/office/officeart/2005/8/layout/lProcess3"/>
    <dgm:cxn modelId="{5320A37C-1CDF-4835-A824-F6F1C34B2816}" type="presParOf" srcId="{631B9187-B25F-4F91-924D-C721C09993CA}" destId="{7F352E2F-8A67-40E3-9FCA-B73D4A90FA2B}" srcOrd="8" destOrd="0" presId="urn:microsoft.com/office/officeart/2005/8/layout/lProcess3"/>
    <dgm:cxn modelId="{20CB0E2F-49E8-4322-B19E-4B62A07933A3}" type="presParOf" srcId="{7F352E2F-8A67-40E3-9FCA-B73D4A90FA2B}" destId="{D684AD17-094C-420C-8A82-689585828592}" srcOrd="0" destOrd="0" presId="urn:microsoft.com/office/officeart/2005/8/layout/lProcess3"/>
    <dgm:cxn modelId="{52B83D3D-57B9-481B-AD25-172D9FA6C60C}" type="presParOf" srcId="{7F352E2F-8A67-40E3-9FCA-B73D4A90FA2B}" destId="{5697262C-59B4-436A-908D-C774DD3F7A73}" srcOrd="1" destOrd="0" presId="urn:microsoft.com/office/officeart/2005/8/layout/lProcess3"/>
    <dgm:cxn modelId="{16284780-0696-4DEE-9BF9-67A19105B27C}" type="presParOf" srcId="{7F352E2F-8A67-40E3-9FCA-B73D4A90FA2B}" destId="{9963829A-B844-4243-89CE-59E9D5944A0E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7F8AB5A-619C-4F3A-8C38-ED3E4D2C469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9233DC3E-5D12-4CF2-9C7A-E6F1B3C29B0F}">
      <dgm:prSet custT="1"/>
      <dgm:spPr>
        <a:solidFill>
          <a:schemeClr val="tx2">
            <a:lumMod val="20000"/>
            <a:lumOff val="80000"/>
            <a:alpha val="78000"/>
          </a:schemeClr>
        </a:solidFill>
      </dgm:spPr>
      <dgm:t>
        <a:bodyPr/>
        <a:lstStyle/>
        <a:p>
          <a:r>
            <a:rPr lang="lv-LV" sz="1200" b="1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Altum s</a:t>
          </a:r>
          <a:r>
            <a:rPr lang="lv-LV" sz="1200" b="1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adarbības partneris:</a:t>
          </a:r>
          <a:endParaRPr lang="lv-LV" sz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E5EB5AB-E20C-4940-B672-AF37F811C15C}" type="parTrans" cxnId="{B62A633C-12DA-4AE7-8B52-9D7D48C5002C}">
      <dgm:prSet/>
      <dgm:spPr/>
      <dgm:t>
        <a:bodyPr/>
        <a:lstStyle/>
        <a:p>
          <a:endParaRPr lang="en-AU"/>
        </a:p>
      </dgm:t>
    </dgm:pt>
    <dgm:pt modelId="{84AABF36-2B99-42F6-96B2-0FDB4931F41D}" type="sibTrans" cxnId="{B62A633C-12DA-4AE7-8B52-9D7D48C5002C}">
      <dgm:prSet/>
      <dgm:spPr/>
      <dgm:t>
        <a:bodyPr/>
        <a:lstStyle/>
        <a:p>
          <a:endParaRPr lang="en-AU"/>
        </a:p>
      </dgm:t>
    </dgm:pt>
    <dgm:pt modelId="{B196FBD1-B89D-4225-B33F-772D90C95451}">
      <dgm:prSet custT="1"/>
      <dgm:spPr>
        <a:solidFill>
          <a:schemeClr val="tx2">
            <a:lumMod val="20000"/>
            <a:lumOff val="80000"/>
            <a:alpha val="78000"/>
          </a:schemeClr>
        </a:solidFill>
      </dgm:spPr>
      <dgm:t>
        <a:bodyPr/>
        <a:lstStyle/>
        <a:p>
          <a:r>
            <a:rPr lang="lv-LV" sz="1200" b="1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K</a:t>
          </a:r>
          <a:r>
            <a:rPr lang="lv-LV" sz="1200" b="1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redītiestāde</a:t>
          </a:r>
          <a:r>
            <a:rPr lang="lv-LV" sz="1200" b="0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, tās filiāle vai tās meitas sabiedrība, kas reģistrēta Latvijā un ir tiesīga sniegt finanšu pakalpojumus Latvijā</a:t>
          </a:r>
          <a:endParaRPr lang="lv-LV" sz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6A5BFAF-8C99-40F5-96F6-040A2E86093A}" type="parTrans" cxnId="{880C8064-A518-4B20-90FE-0DF3DA3D6974}">
      <dgm:prSet/>
      <dgm:spPr/>
      <dgm:t>
        <a:bodyPr/>
        <a:lstStyle/>
        <a:p>
          <a:endParaRPr lang="en-AU"/>
        </a:p>
      </dgm:t>
    </dgm:pt>
    <dgm:pt modelId="{D22567AA-07E2-4C88-891F-35D8D85E7713}" type="sibTrans" cxnId="{880C8064-A518-4B20-90FE-0DF3DA3D6974}">
      <dgm:prSet/>
      <dgm:spPr/>
      <dgm:t>
        <a:bodyPr/>
        <a:lstStyle/>
        <a:p>
          <a:endParaRPr lang="en-AU"/>
        </a:p>
      </dgm:t>
    </dgm:pt>
    <dgm:pt modelId="{7F129280-5E1C-4A2A-B995-8E3659BEC2BD}">
      <dgm:prSet custT="1"/>
      <dgm:spPr>
        <a:solidFill>
          <a:schemeClr val="tx2">
            <a:lumMod val="20000"/>
            <a:lumOff val="80000"/>
            <a:alpha val="78000"/>
          </a:schemeClr>
        </a:solidFill>
      </dgm:spPr>
      <dgm:t>
        <a:bodyPr/>
        <a:lstStyle/>
        <a:p>
          <a:r>
            <a:rPr lang="lv-LV" sz="1200" b="1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Starptautiska finanšu institūcija </a:t>
          </a:r>
          <a:r>
            <a:rPr lang="lv-LV" sz="1200" b="0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(EIB u.c.)</a:t>
          </a:r>
          <a:endParaRPr lang="lv-LV" sz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04C90AE-E7AA-49FB-BC31-2C72DBD1315A}" type="parTrans" cxnId="{C07F0D9C-29F3-4DFD-8A4E-8D64FD55AEB9}">
      <dgm:prSet/>
      <dgm:spPr/>
      <dgm:t>
        <a:bodyPr/>
        <a:lstStyle/>
        <a:p>
          <a:endParaRPr lang="en-AU"/>
        </a:p>
      </dgm:t>
    </dgm:pt>
    <dgm:pt modelId="{419FF485-C342-4D96-8FF1-27E9041D1924}" type="sibTrans" cxnId="{C07F0D9C-29F3-4DFD-8A4E-8D64FD55AEB9}">
      <dgm:prSet/>
      <dgm:spPr/>
      <dgm:t>
        <a:bodyPr/>
        <a:lstStyle/>
        <a:p>
          <a:endParaRPr lang="en-AU"/>
        </a:p>
      </dgm:t>
    </dgm:pt>
    <dgm:pt modelId="{03BDDA9F-49DF-4D3E-BA2C-E3C9303C8D8E}">
      <dgm:prSet custT="1"/>
      <dgm:spPr>
        <a:solidFill>
          <a:schemeClr val="tx2">
            <a:lumMod val="20000"/>
            <a:lumOff val="80000"/>
            <a:alpha val="78000"/>
          </a:schemeClr>
        </a:solidFill>
      </dgm:spPr>
      <dgm:t>
        <a:bodyPr/>
        <a:lstStyle/>
        <a:p>
          <a:r>
            <a:rPr lang="lv-LV" sz="1200" b="1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Atbalsta veids</a:t>
          </a:r>
          <a:r>
            <a:rPr lang="lv-LV" sz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:</a:t>
          </a:r>
        </a:p>
      </dgm:t>
    </dgm:pt>
    <dgm:pt modelId="{219E2730-02F4-4FEC-85DF-F074CA6E5BAE}" type="parTrans" cxnId="{5AA1E021-5605-47DA-AD78-27AE860DAC08}">
      <dgm:prSet/>
      <dgm:spPr/>
      <dgm:t>
        <a:bodyPr/>
        <a:lstStyle/>
        <a:p>
          <a:endParaRPr lang="en-AU"/>
        </a:p>
      </dgm:t>
    </dgm:pt>
    <dgm:pt modelId="{24F73FE5-046E-46DF-93BF-4FC99FF55E40}" type="sibTrans" cxnId="{5AA1E021-5605-47DA-AD78-27AE860DAC08}">
      <dgm:prSet/>
      <dgm:spPr/>
      <dgm:t>
        <a:bodyPr/>
        <a:lstStyle/>
        <a:p>
          <a:endParaRPr lang="en-AU"/>
        </a:p>
      </dgm:t>
    </dgm:pt>
    <dgm:pt modelId="{2BDFDC98-A1EC-45B8-9C65-A7EB70897BEC}">
      <dgm:prSet custT="1"/>
      <dgm:spPr>
        <a:solidFill>
          <a:schemeClr val="tx2">
            <a:lumMod val="20000"/>
            <a:lumOff val="80000"/>
            <a:alpha val="78000"/>
          </a:schemeClr>
        </a:solidFill>
      </dgm:spPr>
      <dgm:t>
        <a:bodyPr/>
        <a:lstStyle/>
        <a:p>
          <a:r>
            <a:rPr lang="lv-LV" sz="1200" b="1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Paralēlais aizdevums</a:t>
          </a:r>
          <a:r>
            <a:rPr lang="lv-LV" sz="1200" b="0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:</a:t>
          </a:r>
          <a:endParaRPr lang="lv-LV" sz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D7AD4E2-F425-489A-B9CA-93075CCD128E}" type="parTrans" cxnId="{60A8E4D9-971A-4676-9988-A2BC2B28B79C}">
      <dgm:prSet/>
      <dgm:spPr/>
      <dgm:t>
        <a:bodyPr/>
        <a:lstStyle/>
        <a:p>
          <a:endParaRPr lang="en-AU"/>
        </a:p>
      </dgm:t>
    </dgm:pt>
    <dgm:pt modelId="{00550B09-5472-4BF0-9E57-A017E27CFBD4}" type="sibTrans" cxnId="{60A8E4D9-971A-4676-9988-A2BC2B28B79C}">
      <dgm:prSet/>
      <dgm:spPr/>
      <dgm:t>
        <a:bodyPr/>
        <a:lstStyle/>
        <a:p>
          <a:endParaRPr lang="en-AU"/>
        </a:p>
      </dgm:t>
    </dgm:pt>
    <dgm:pt modelId="{C62E9B16-3F7D-4E43-BE0D-696CB5F3DD4D}">
      <dgm:prSet custT="1"/>
      <dgm:spPr>
        <a:solidFill>
          <a:schemeClr val="tx2">
            <a:lumMod val="20000"/>
            <a:lumOff val="80000"/>
            <a:alpha val="78000"/>
          </a:schemeClr>
        </a:solidFill>
      </dgm:spPr>
      <dgm:t>
        <a:bodyPr/>
        <a:lstStyle/>
        <a:p>
          <a:r>
            <a:rPr lang="lv-LV" sz="1100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V</a:t>
          </a:r>
          <a:r>
            <a:rPr lang="pt-BR" sz="1100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ismaz</a:t>
          </a:r>
          <a:r>
            <a:rPr lang="pt-BR" sz="1100" b="0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lv-LV" sz="1100" b="0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~</a:t>
          </a:r>
          <a:r>
            <a:rPr lang="pt-BR" sz="1100" b="0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50 000 </a:t>
          </a:r>
          <a:r>
            <a:rPr lang="pt-BR" sz="1100" b="0" i="1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euro</a:t>
          </a:r>
          <a:r>
            <a:rPr lang="lv-LV" sz="1100" b="0" i="1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, </a:t>
          </a:r>
          <a:r>
            <a:rPr lang="pt-BR" sz="1100" b="0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maksimālais apmērs </a:t>
          </a:r>
          <a:r>
            <a:rPr lang="lv-LV" sz="11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atkarībā no programmas (25 </a:t>
          </a:r>
          <a:r>
            <a:rPr lang="lv-LV" sz="1100" err="1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tkEUR</a:t>
          </a:r>
          <a:r>
            <a:rPr lang="lv-LV" sz="11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, </a:t>
          </a:r>
          <a:r>
            <a:rPr lang="pt-BR" sz="1100" b="0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5 </a:t>
          </a:r>
          <a:r>
            <a:rPr lang="lv-LV" sz="1100" b="0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MEUR, 10 MEUR)</a:t>
          </a:r>
          <a:endParaRPr lang="lv-LV" sz="11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2861FE4-6FB9-4EF6-AD96-4E499C86E920}" type="parTrans" cxnId="{2367141F-8E09-429A-A465-710588981A11}">
      <dgm:prSet/>
      <dgm:spPr/>
      <dgm:t>
        <a:bodyPr/>
        <a:lstStyle/>
        <a:p>
          <a:endParaRPr lang="en-AU"/>
        </a:p>
      </dgm:t>
    </dgm:pt>
    <dgm:pt modelId="{AB669D26-537B-4F02-A5C1-120CA963CBB2}" type="sibTrans" cxnId="{2367141F-8E09-429A-A465-710588981A11}">
      <dgm:prSet/>
      <dgm:spPr/>
      <dgm:t>
        <a:bodyPr/>
        <a:lstStyle/>
        <a:p>
          <a:endParaRPr lang="en-AU"/>
        </a:p>
      </dgm:t>
    </dgm:pt>
    <dgm:pt modelId="{E3E90A97-B1E7-426A-8C62-A8C9688E9AB2}">
      <dgm:prSet custT="1"/>
      <dgm:spPr>
        <a:solidFill>
          <a:schemeClr val="tx2">
            <a:lumMod val="20000"/>
            <a:lumOff val="80000"/>
            <a:alpha val="78000"/>
          </a:schemeClr>
        </a:solidFill>
      </dgm:spPr>
      <dgm:t>
        <a:bodyPr/>
        <a:lstStyle/>
        <a:p>
          <a:r>
            <a:rPr lang="lv-LV" sz="1100" b="1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Termiņš</a:t>
          </a:r>
          <a:r>
            <a:rPr lang="lv-LV" sz="1100" b="0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 nepārsniedz 10 gadus. Nekustamā īpašuma iegādes, būvniecības vai rekonstrukcijas jomā nepārsniedz 15 gadus</a:t>
          </a:r>
          <a:endParaRPr lang="lv-LV" sz="11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A4B0506-7C3C-4AEF-80BA-AB9E8672BC57}" type="parTrans" cxnId="{5E608CE9-8884-4A6D-B746-27C5360939F3}">
      <dgm:prSet/>
      <dgm:spPr/>
      <dgm:t>
        <a:bodyPr/>
        <a:lstStyle/>
        <a:p>
          <a:endParaRPr lang="en-AU"/>
        </a:p>
      </dgm:t>
    </dgm:pt>
    <dgm:pt modelId="{C6CD1A6F-122F-4ADA-957A-6B4F9F2F0437}" type="sibTrans" cxnId="{5E608CE9-8884-4A6D-B746-27C5360939F3}">
      <dgm:prSet/>
      <dgm:spPr/>
      <dgm:t>
        <a:bodyPr/>
        <a:lstStyle/>
        <a:p>
          <a:endParaRPr lang="en-AU"/>
        </a:p>
      </dgm:t>
    </dgm:pt>
    <dgm:pt modelId="{0F8BB341-C677-4BA1-8306-479C4F753553}">
      <dgm:prSet custT="1"/>
      <dgm:spPr>
        <a:solidFill>
          <a:schemeClr val="tx2">
            <a:lumMod val="20000"/>
            <a:lumOff val="80000"/>
            <a:alpha val="78000"/>
          </a:schemeClr>
        </a:solidFill>
      </dgm:spPr>
      <dgm:t>
        <a:bodyPr/>
        <a:lstStyle/>
        <a:p>
          <a:r>
            <a:rPr lang="lv-LV" sz="1100" b="0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Kopējā gada </a:t>
          </a:r>
          <a:r>
            <a:rPr lang="lv-LV" sz="1100" b="1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% likme ir vienāda ar kredītiestādes ilgtermiņa kredītam </a:t>
          </a:r>
          <a:r>
            <a:rPr lang="lv-LV" sz="1100" b="0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vai finanšu līzingam pievienoto gada % likmi, bet ne mazāka kā 2,5 %, un Valsts kases resursu cena</a:t>
          </a:r>
          <a:endParaRPr lang="lv-LV" sz="11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C59E518-A39A-47F9-BAC8-E2871DE50F96}" type="parTrans" cxnId="{FC9FF892-59C1-4A71-98FA-6A6329D5F144}">
      <dgm:prSet/>
      <dgm:spPr/>
      <dgm:t>
        <a:bodyPr/>
        <a:lstStyle/>
        <a:p>
          <a:endParaRPr lang="en-AU"/>
        </a:p>
      </dgm:t>
    </dgm:pt>
    <dgm:pt modelId="{7699D4D5-0F80-4596-B3EC-2EAFC13C8D48}" type="sibTrans" cxnId="{FC9FF892-59C1-4A71-98FA-6A6329D5F144}">
      <dgm:prSet/>
      <dgm:spPr/>
      <dgm:t>
        <a:bodyPr/>
        <a:lstStyle/>
        <a:p>
          <a:endParaRPr lang="en-AU"/>
        </a:p>
      </dgm:t>
    </dgm:pt>
    <dgm:pt modelId="{FDBB1663-8ED7-4EA8-88C6-1AB9CB044DED}">
      <dgm:prSet custT="1"/>
      <dgm:spPr>
        <a:solidFill>
          <a:schemeClr val="tx2">
            <a:lumMod val="20000"/>
            <a:lumOff val="80000"/>
            <a:alpha val="78000"/>
          </a:schemeClr>
        </a:solidFill>
      </dgm:spPr>
      <dgm:t>
        <a:bodyPr/>
        <a:lstStyle/>
        <a:p>
          <a:r>
            <a:rPr lang="lv-LV" sz="1200" b="1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Kapitāla atlaide </a:t>
          </a:r>
          <a:r>
            <a:rPr lang="lv-LV" sz="1200" b="0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– Altum pamatsummas pilnīgs vai daļējs samazinājums, ja tiek izpildīti konkrēti nosacījumi:</a:t>
          </a:r>
          <a:endParaRPr lang="lv-LV" sz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E4F16FC-BD0D-47AB-B8C5-A0174AEB1DC0}" type="parTrans" cxnId="{341A2AFC-234C-472E-9C48-CED68373AACF}">
      <dgm:prSet/>
      <dgm:spPr/>
      <dgm:t>
        <a:bodyPr/>
        <a:lstStyle/>
        <a:p>
          <a:endParaRPr lang="en-AU"/>
        </a:p>
      </dgm:t>
    </dgm:pt>
    <dgm:pt modelId="{02B5D837-88AD-4C5D-B4BD-8BC83256911C}" type="sibTrans" cxnId="{341A2AFC-234C-472E-9C48-CED68373AACF}">
      <dgm:prSet/>
      <dgm:spPr/>
      <dgm:t>
        <a:bodyPr/>
        <a:lstStyle/>
        <a:p>
          <a:endParaRPr lang="en-AU"/>
        </a:p>
      </dgm:t>
    </dgm:pt>
    <dgm:pt modelId="{99BB7CC8-E501-4D95-B4DB-BADE4F98F322}">
      <dgm:prSet custT="1"/>
      <dgm:spPr>
        <a:solidFill>
          <a:schemeClr val="tx2">
            <a:lumMod val="20000"/>
            <a:lumOff val="80000"/>
            <a:alpha val="78000"/>
          </a:schemeClr>
        </a:solidFill>
      </dgm:spPr>
      <dgm:t>
        <a:bodyPr/>
        <a:lstStyle/>
        <a:p>
          <a:r>
            <a:rPr lang="lv-LV" sz="1100" b="1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Investīcijām</a:t>
          </a:r>
          <a:r>
            <a:rPr lang="lv-LV" sz="11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 – jauniem ieguldījumiem</a:t>
          </a:r>
        </a:p>
        <a:p>
          <a:r>
            <a:rPr lang="lv-LV" sz="1100" b="1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Inovatīviem</a:t>
          </a:r>
          <a:r>
            <a:rPr lang="lv-LV" sz="11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 produktiem aizdevumi</a:t>
          </a:r>
        </a:p>
        <a:p>
          <a:r>
            <a:rPr lang="lv-LV" sz="11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Uzņēmumu </a:t>
          </a:r>
          <a:r>
            <a:rPr lang="lv-LV" sz="1100" b="1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digitalizācijai</a:t>
          </a:r>
        </a:p>
        <a:p>
          <a:r>
            <a:rPr lang="lv-LV" sz="11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Aizdevumi daudzdzīvokļu dzīvojamo māju un uzņēmumu </a:t>
          </a:r>
          <a:r>
            <a:rPr lang="lv-LV" sz="1100" b="1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energoefektivitātei</a:t>
          </a:r>
        </a:p>
      </dgm:t>
    </dgm:pt>
    <dgm:pt modelId="{B5DC9C72-AC04-4929-8C97-6C3EFF17822B}" type="parTrans" cxnId="{819D872B-D219-4AED-BC2B-62E5610FC69A}">
      <dgm:prSet/>
      <dgm:spPr/>
      <dgm:t>
        <a:bodyPr/>
        <a:lstStyle/>
        <a:p>
          <a:endParaRPr lang="en-AU"/>
        </a:p>
      </dgm:t>
    </dgm:pt>
    <dgm:pt modelId="{857606D0-9B48-4DDD-B52A-08BFFDD0FBFC}" type="sibTrans" cxnId="{819D872B-D219-4AED-BC2B-62E5610FC69A}">
      <dgm:prSet/>
      <dgm:spPr/>
      <dgm:t>
        <a:bodyPr/>
        <a:lstStyle/>
        <a:p>
          <a:endParaRPr lang="en-AU"/>
        </a:p>
      </dgm:t>
    </dgm:pt>
    <dgm:pt modelId="{1602D6AC-A42A-44B8-A67D-9711AB33AF0F}">
      <dgm:prSet custT="1"/>
      <dgm:spPr>
        <a:solidFill>
          <a:schemeClr val="tx2">
            <a:lumMod val="20000"/>
            <a:lumOff val="80000"/>
            <a:alpha val="78000"/>
          </a:schemeClr>
        </a:solidFill>
      </dgm:spPr>
      <dgm:t>
        <a:bodyPr/>
        <a:lstStyle/>
        <a:p>
          <a:endParaRPr lang="lv-LV" sz="110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FAF58CF-0149-49DD-9E5C-ED3BBE203543}" type="parTrans" cxnId="{4031DB3B-71EF-460B-A08E-516C51413CBD}">
      <dgm:prSet/>
      <dgm:spPr/>
      <dgm:t>
        <a:bodyPr/>
        <a:lstStyle/>
        <a:p>
          <a:endParaRPr lang="en-AU"/>
        </a:p>
      </dgm:t>
    </dgm:pt>
    <dgm:pt modelId="{EF539586-3B32-4964-81A7-0730B7FE67EF}" type="sibTrans" cxnId="{4031DB3B-71EF-460B-A08E-516C51413CBD}">
      <dgm:prSet/>
      <dgm:spPr/>
      <dgm:t>
        <a:bodyPr/>
        <a:lstStyle/>
        <a:p>
          <a:endParaRPr lang="en-AU"/>
        </a:p>
      </dgm:t>
    </dgm:pt>
    <dgm:pt modelId="{A49D1069-4BF5-4488-AEF2-D237F61D714F}">
      <dgm:prSet custT="1"/>
      <dgm:spPr>
        <a:solidFill>
          <a:schemeClr val="tx2">
            <a:lumMod val="20000"/>
            <a:lumOff val="80000"/>
            <a:alpha val="78000"/>
          </a:schemeClr>
        </a:solidFill>
      </dgm:spPr>
      <dgm:t>
        <a:bodyPr/>
        <a:lstStyle/>
        <a:p>
          <a:endParaRPr lang="lv-LV" sz="110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8092BCB-689F-4848-9DFD-8C38220044D0}" type="parTrans" cxnId="{61FE1886-3A75-4602-9370-6A921BCA1F77}">
      <dgm:prSet/>
      <dgm:spPr/>
      <dgm:t>
        <a:bodyPr/>
        <a:lstStyle/>
        <a:p>
          <a:endParaRPr lang="en-AU"/>
        </a:p>
      </dgm:t>
    </dgm:pt>
    <dgm:pt modelId="{AF04FDD7-FABD-49ED-A900-D41F5EEFA741}" type="sibTrans" cxnId="{61FE1886-3A75-4602-9370-6A921BCA1F77}">
      <dgm:prSet/>
      <dgm:spPr/>
      <dgm:t>
        <a:bodyPr/>
        <a:lstStyle/>
        <a:p>
          <a:endParaRPr lang="en-AU"/>
        </a:p>
      </dgm:t>
    </dgm:pt>
    <dgm:pt modelId="{82CB279E-6C3D-4595-A572-85411FF54F89}">
      <dgm:prSet custT="1"/>
      <dgm:spPr>
        <a:solidFill>
          <a:schemeClr val="tx2">
            <a:lumMod val="20000"/>
            <a:lumOff val="80000"/>
            <a:alpha val="78000"/>
          </a:schemeClr>
        </a:solidFill>
      </dgm:spPr>
      <dgm:t>
        <a:bodyPr/>
        <a:lstStyle/>
        <a:p>
          <a:r>
            <a:rPr lang="lv-LV" sz="1200" b="0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Reģionālais atbalsts </a:t>
          </a:r>
          <a:r>
            <a:rPr lang="lv-LV" sz="1200" b="0" i="0" u="sng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(</a:t>
          </a:r>
          <a:r>
            <a:rPr lang="lv-LV" sz="1200" b="0" u="sng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Reģionālā intensitāte</a:t>
          </a:r>
          <a:r>
            <a:rPr lang="lv-LV" sz="1200" b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: </a:t>
          </a:r>
          <a:r>
            <a:rPr lang="lv-LV" sz="1200" b="0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mazajiem – 50 % vidējiem – 40 %, lieliem – 30 % + atbalsta intensitāte no attiecināmajām izmaksām)</a:t>
          </a:r>
          <a:endParaRPr lang="lv-LV" sz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FB3FDCF-5CA8-4D5E-9A42-6A11888B6066}" type="parTrans" cxnId="{BB6DB355-E9DF-4B00-80C7-0E87DD415EB4}">
      <dgm:prSet/>
      <dgm:spPr/>
      <dgm:t>
        <a:bodyPr/>
        <a:lstStyle/>
        <a:p>
          <a:endParaRPr lang="en-AU"/>
        </a:p>
      </dgm:t>
    </dgm:pt>
    <dgm:pt modelId="{5F3451D7-386D-4401-8BB7-DA8BC3D69AD6}" type="sibTrans" cxnId="{BB6DB355-E9DF-4B00-80C7-0E87DD415EB4}">
      <dgm:prSet/>
      <dgm:spPr/>
      <dgm:t>
        <a:bodyPr/>
        <a:lstStyle/>
        <a:p>
          <a:endParaRPr lang="en-AU"/>
        </a:p>
      </dgm:t>
    </dgm:pt>
    <dgm:pt modelId="{C12A0805-AEBC-42A5-BDCC-35CDCC4CEAD4}">
      <dgm:prSet custT="1"/>
      <dgm:spPr>
        <a:solidFill>
          <a:schemeClr val="tx2">
            <a:lumMod val="20000"/>
            <a:lumOff val="80000"/>
            <a:alpha val="78000"/>
          </a:schemeClr>
        </a:solidFill>
      </dgm:spPr>
      <dgm:t>
        <a:bodyPr/>
        <a:lstStyle/>
        <a:p>
          <a:r>
            <a:rPr lang="lv-LV" sz="1200" b="0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De minimis</a:t>
          </a:r>
          <a:endParaRPr lang="lv-LV" sz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6CCA838-75A2-446B-899A-88AE605C2006}" type="parTrans" cxnId="{F8687D4F-09A1-4326-A726-2C00A51FEA1E}">
      <dgm:prSet/>
      <dgm:spPr/>
      <dgm:t>
        <a:bodyPr/>
        <a:lstStyle/>
        <a:p>
          <a:endParaRPr lang="en-AU"/>
        </a:p>
      </dgm:t>
    </dgm:pt>
    <dgm:pt modelId="{BD05B107-2040-408A-BFC0-7F250025FD34}" type="sibTrans" cxnId="{F8687D4F-09A1-4326-A726-2C00A51FEA1E}">
      <dgm:prSet/>
      <dgm:spPr/>
      <dgm:t>
        <a:bodyPr/>
        <a:lstStyle/>
        <a:p>
          <a:endParaRPr lang="en-AU"/>
        </a:p>
      </dgm:t>
    </dgm:pt>
    <dgm:pt modelId="{9DA7BFB4-8792-4B7F-B7F8-B23CFF300ABA}">
      <dgm:prSet custT="1"/>
      <dgm:spPr>
        <a:solidFill>
          <a:schemeClr val="tx2">
            <a:lumMod val="20000"/>
            <a:lumOff val="80000"/>
            <a:alpha val="78000"/>
          </a:schemeClr>
        </a:solidFill>
      </dgm:spPr>
      <dgm:t>
        <a:bodyPr/>
        <a:lstStyle/>
        <a:p>
          <a:r>
            <a:rPr lang="lv-LV" sz="1200" b="0" i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Ieguldījumi energoefektivitātei vai enerģijas ražošanai</a:t>
          </a:r>
          <a:endParaRPr lang="lv-LV" sz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DC65D5C-21A2-4D93-8EB7-4DA3F450DE23}" type="parTrans" cxnId="{262880B9-A070-49A5-B0B2-6E63111EE446}">
      <dgm:prSet/>
      <dgm:spPr/>
      <dgm:t>
        <a:bodyPr/>
        <a:lstStyle/>
        <a:p>
          <a:endParaRPr lang="en-AU"/>
        </a:p>
      </dgm:t>
    </dgm:pt>
    <dgm:pt modelId="{B7C5BE54-DB29-4401-91A2-9D55A4DC3E3B}" type="sibTrans" cxnId="{262880B9-A070-49A5-B0B2-6E63111EE446}">
      <dgm:prSet/>
      <dgm:spPr/>
      <dgm:t>
        <a:bodyPr/>
        <a:lstStyle/>
        <a:p>
          <a:endParaRPr lang="en-AU"/>
        </a:p>
      </dgm:t>
    </dgm:pt>
    <dgm:pt modelId="{2BAFD417-38D6-4149-9BC6-EF8E64CF2D91}">
      <dgm:prSet custT="1"/>
      <dgm:spPr>
        <a:solidFill>
          <a:schemeClr val="tx2">
            <a:lumMod val="20000"/>
            <a:lumOff val="80000"/>
            <a:alpha val="78000"/>
          </a:schemeClr>
        </a:solidFill>
      </dgm:spPr>
      <dgm:t>
        <a:bodyPr/>
        <a:lstStyle/>
        <a:p>
          <a:endParaRPr lang="lv-LV" sz="110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AEDD01F-ACA2-48E1-941B-11F9B19810CC}" type="parTrans" cxnId="{C8C94B55-16A2-438B-B5E9-0B6B81D63A55}">
      <dgm:prSet/>
      <dgm:spPr/>
      <dgm:t>
        <a:bodyPr/>
        <a:lstStyle/>
        <a:p>
          <a:endParaRPr lang="en-AU"/>
        </a:p>
      </dgm:t>
    </dgm:pt>
    <dgm:pt modelId="{4C1B2AFA-1762-48D9-9ED4-F60B3C0DD019}" type="sibTrans" cxnId="{C8C94B55-16A2-438B-B5E9-0B6B81D63A55}">
      <dgm:prSet/>
      <dgm:spPr/>
      <dgm:t>
        <a:bodyPr/>
        <a:lstStyle/>
        <a:p>
          <a:endParaRPr lang="en-AU"/>
        </a:p>
      </dgm:t>
    </dgm:pt>
    <dgm:pt modelId="{36FB7F1B-6803-4FA1-8EF1-0DF5EF72AA86}" type="pres">
      <dgm:prSet presAssocID="{D7F8AB5A-619C-4F3A-8C38-ED3E4D2C469C}" presName="linearFlow" presStyleCnt="0">
        <dgm:presLayoutVars>
          <dgm:dir/>
          <dgm:resizeHandles val="exact"/>
        </dgm:presLayoutVars>
      </dgm:prSet>
      <dgm:spPr/>
    </dgm:pt>
    <dgm:pt modelId="{EC5F09C3-137F-4062-ABF3-CF4D085AA9D6}" type="pres">
      <dgm:prSet presAssocID="{9233DC3E-5D12-4CF2-9C7A-E6F1B3C29B0F}" presName="composite" presStyleCnt="0"/>
      <dgm:spPr/>
    </dgm:pt>
    <dgm:pt modelId="{851A7698-E344-4F89-B78F-FE8025487BEE}" type="pres">
      <dgm:prSet presAssocID="{9233DC3E-5D12-4CF2-9C7A-E6F1B3C29B0F}" presName="imgShp" presStyleLbl="fgImgPlace1" presStyleIdx="0" presStyleCnt="4"/>
      <dgm:spPr>
        <a:solidFill>
          <a:srgbClr val="1B717F"/>
        </a:solidFill>
        <a:ln>
          <a:gradFill>
            <a:gsLst>
              <a:gs pos="0">
                <a:srgbClr val="99FF3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extLst>
        <a:ext uri="{E40237B7-FDA0-4F09-8148-C483321AD2D9}">
          <dgm14:cNvPr xmlns:dgm14="http://schemas.microsoft.com/office/drawing/2010/diagram" id="0" name="" descr="Boardroom outline"/>
        </a:ext>
      </dgm:extLst>
    </dgm:pt>
    <dgm:pt modelId="{96A17EE7-7FA2-4EC5-B7D6-1366C31A5A90}" type="pres">
      <dgm:prSet presAssocID="{9233DC3E-5D12-4CF2-9C7A-E6F1B3C29B0F}" presName="txShp" presStyleLbl="node1" presStyleIdx="0" presStyleCnt="4">
        <dgm:presLayoutVars>
          <dgm:bulletEnabled val="1"/>
        </dgm:presLayoutVars>
      </dgm:prSet>
      <dgm:spPr/>
    </dgm:pt>
    <dgm:pt modelId="{EC248D65-187E-4C96-A7C5-10E7501CFA9B}" type="pres">
      <dgm:prSet presAssocID="{84AABF36-2B99-42F6-96B2-0FDB4931F41D}" presName="spacing" presStyleCnt="0"/>
      <dgm:spPr/>
    </dgm:pt>
    <dgm:pt modelId="{B5D1B9E8-B534-4468-8F95-614E20F6DD28}" type="pres">
      <dgm:prSet presAssocID="{03BDDA9F-49DF-4D3E-BA2C-E3C9303C8D8E}" presName="composite" presStyleCnt="0"/>
      <dgm:spPr/>
    </dgm:pt>
    <dgm:pt modelId="{5DD48859-B5B4-4898-973B-EA6CC4C4813C}" type="pres">
      <dgm:prSet presAssocID="{03BDDA9F-49DF-4D3E-BA2C-E3C9303C8D8E}" presName="imgShp" presStyleLbl="fgImgPlace1" presStyleIdx="1" presStyleCnt="4"/>
      <dgm:spPr>
        <a:solidFill>
          <a:srgbClr val="1B717F"/>
        </a:solidFill>
        <a:ln>
          <a:solidFill>
            <a:srgbClr val="CCFF66"/>
          </a:solidFill>
        </a:ln>
      </dgm:spPr>
    </dgm:pt>
    <dgm:pt modelId="{24452DDE-7BDB-45FB-9F00-4627CBC38321}" type="pres">
      <dgm:prSet presAssocID="{03BDDA9F-49DF-4D3E-BA2C-E3C9303C8D8E}" presName="txShp" presStyleLbl="node1" presStyleIdx="1" presStyleCnt="4" custScaleX="99784" custScaleY="95560">
        <dgm:presLayoutVars>
          <dgm:bulletEnabled val="1"/>
        </dgm:presLayoutVars>
      </dgm:prSet>
      <dgm:spPr/>
    </dgm:pt>
    <dgm:pt modelId="{6C9228F2-163F-4465-8367-72CB4676C918}" type="pres">
      <dgm:prSet presAssocID="{24F73FE5-046E-46DF-93BF-4FC99FF55E40}" presName="spacing" presStyleCnt="0"/>
      <dgm:spPr/>
    </dgm:pt>
    <dgm:pt modelId="{7B43EA55-CFD6-4D74-A368-661A54B33FAF}" type="pres">
      <dgm:prSet presAssocID="{2BDFDC98-A1EC-45B8-9C65-A7EB70897BEC}" presName="composite" presStyleCnt="0"/>
      <dgm:spPr/>
    </dgm:pt>
    <dgm:pt modelId="{E08DEDEB-08C4-4AD1-8607-971F9CA8E9DE}" type="pres">
      <dgm:prSet presAssocID="{2BDFDC98-A1EC-45B8-9C65-A7EB70897BEC}" presName="imgShp" presStyleLbl="fgImgPlace1" presStyleIdx="2" presStyleCnt="4"/>
      <dgm:spPr>
        <a:solidFill>
          <a:srgbClr val="1B717F"/>
        </a:solidFill>
        <a:ln>
          <a:solidFill>
            <a:srgbClr val="CCFF66"/>
          </a:solidFill>
        </a:ln>
      </dgm:spPr>
    </dgm:pt>
    <dgm:pt modelId="{849271DC-82F8-4363-B74D-35FD4CC4622B}" type="pres">
      <dgm:prSet presAssocID="{2BDFDC98-A1EC-45B8-9C65-A7EB70897BEC}" presName="txShp" presStyleLbl="node1" presStyleIdx="2" presStyleCnt="4" custScaleX="100335" custScaleY="132407">
        <dgm:presLayoutVars>
          <dgm:bulletEnabled val="1"/>
        </dgm:presLayoutVars>
      </dgm:prSet>
      <dgm:spPr/>
    </dgm:pt>
    <dgm:pt modelId="{116B1815-9601-4E0F-A124-9192429AD4FD}" type="pres">
      <dgm:prSet presAssocID="{00550B09-5472-4BF0-9E57-A017E27CFBD4}" presName="spacing" presStyleCnt="0"/>
      <dgm:spPr/>
    </dgm:pt>
    <dgm:pt modelId="{04D6D69D-A2FF-405F-BDA0-6B968208FC1A}" type="pres">
      <dgm:prSet presAssocID="{FDBB1663-8ED7-4EA8-88C6-1AB9CB044DED}" presName="composite" presStyleCnt="0"/>
      <dgm:spPr/>
    </dgm:pt>
    <dgm:pt modelId="{545107DE-C90C-4516-A44F-B9F0C087BD16}" type="pres">
      <dgm:prSet presAssocID="{FDBB1663-8ED7-4EA8-88C6-1AB9CB044DED}" presName="imgShp" presStyleLbl="fgImgPlace1" presStyleIdx="3" presStyleCnt="4"/>
      <dgm:spPr>
        <a:solidFill>
          <a:srgbClr val="1B717F"/>
        </a:solidFill>
        <a:ln>
          <a:solidFill>
            <a:srgbClr val="CCFF66"/>
          </a:solidFill>
        </a:ln>
      </dgm:spPr>
    </dgm:pt>
    <dgm:pt modelId="{E1273B3D-C1BB-4654-B2A7-5858F9231FCD}" type="pres">
      <dgm:prSet presAssocID="{FDBB1663-8ED7-4EA8-88C6-1AB9CB044DED}" presName="txShp" presStyleLbl="node1" presStyleIdx="3" presStyleCnt="4" custScaleY="115246">
        <dgm:presLayoutVars>
          <dgm:bulletEnabled val="1"/>
        </dgm:presLayoutVars>
      </dgm:prSet>
      <dgm:spPr/>
    </dgm:pt>
  </dgm:ptLst>
  <dgm:cxnLst>
    <dgm:cxn modelId="{DC6C240E-F18D-49CC-8FFC-599E825A77FC}" type="presOf" srcId="{82CB279E-6C3D-4595-A572-85411FF54F89}" destId="{24452DDE-7BDB-45FB-9F00-4627CBC38321}" srcOrd="0" destOrd="1" presId="urn:microsoft.com/office/officeart/2005/8/layout/vList3"/>
    <dgm:cxn modelId="{613E3B15-8198-463F-A753-BBB796C2EA84}" type="presOf" srcId="{E3E90A97-B1E7-426A-8C62-A8C9688E9AB2}" destId="{849271DC-82F8-4363-B74D-35FD4CC4622B}" srcOrd="0" destOrd="2" presId="urn:microsoft.com/office/officeart/2005/8/layout/vList3"/>
    <dgm:cxn modelId="{2367141F-8E09-429A-A465-710588981A11}" srcId="{2BDFDC98-A1EC-45B8-9C65-A7EB70897BEC}" destId="{C62E9B16-3F7D-4E43-BE0D-696CB5F3DD4D}" srcOrd="0" destOrd="0" parTransId="{02861FE4-6FB9-4EF6-AD96-4E499C86E920}" sibTransId="{AB669D26-537B-4F02-A5C1-120CA963CBB2}"/>
    <dgm:cxn modelId="{5AA1E021-5605-47DA-AD78-27AE860DAC08}" srcId="{D7F8AB5A-619C-4F3A-8C38-ED3E4D2C469C}" destId="{03BDDA9F-49DF-4D3E-BA2C-E3C9303C8D8E}" srcOrd="1" destOrd="0" parTransId="{219E2730-02F4-4FEC-85DF-F074CA6E5BAE}" sibTransId="{24F73FE5-046E-46DF-93BF-4FC99FF55E40}"/>
    <dgm:cxn modelId="{DAD3F523-4299-4528-A450-A250471F9BA3}" type="presOf" srcId="{FDBB1663-8ED7-4EA8-88C6-1AB9CB044DED}" destId="{E1273B3D-C1BB-4654-B2A7-5858F9231FCD}" srcOrd="0" destOrd="0" presId="urn:microsoft.com/office/officeart/2005/8/layout/vList3"/>
    <dgm:cxn modelId="{0E34FD28-EBE6-47EA-963B-14178026E7F5}" type="presOf" srcId="{0F8BB341-C677-4BA1-8306-479C4F753553}" destId="{849271DC-82F8-4363-B74D-35FD4CC4622B}" srcOrd="0" destOrd="3" presId="urn:microsoft.com/office/officeart/2005/8/layout/vList3"/>
    <dgm:cxn modelId="{819D872B-D219-4AED-BC2B-62E5610FC69A}" srcId="{FDBB1663-8ED7-4EA8-88C6-1AB9CB044DED}" destId="{99BB7CC8-E501-4D95-B4DB-BADE4F98F322}" srcOrd="0" destOrd="0" parTransId="{B5DC9C72-AC04-4929-8C97-6C3EFF17822B}" sibTransId="{857606D0-9B48-4DDD-B52A-08BFFDD0FBFC}"/>
    <dgm:cxn modelId="{58693937-9B90-4794-9F6B-FF94D0985DA4}" type="presOf" srcId="{2BDFDC98-A1EC-45B8-9C65-A7EB70897BEC}" destId="{849271DC-82F8-4363-B74D-35FD4CC4622B}" srcOrd="0" destOrd="0" presId="urn:microsoft.com/office/officeart/2005/8/layout/vList3"/>
    <dgm:cxn modelId="{4031DB3B-71EF-460B-A08E-516C51413CBD}" srcId="{FDBB1663-8ED7-4EA8-88C6-1AB9CB044DED}" destId="{1602D6AC-A42A-44B8-A67D-9711AB33AF0F}" srcOrd="1" destOrd="0" parTransId="{FFAF58CF-0149-49DD-9E5C-ED3BBE203543}" sibTransId="{EF539586-3B32-4964-81A7-0730B7FE67EF}"/>
    <dgm:cxn modelId="{B62A633C-12DA-4AE7-8B52-9D7D48C5002C}" srcId="{D7F8AB5A-619C-4F3A-8C38-ED3E4D2C469C}" destId="{9233DC3E-5D12-4CF2-9C7A-E6F1B3C29B0F}" srcOrd="0" destOrd="0" parTransId="{AE5EB5AB-E20C-4940-B672-AF37F811C15C}" sibTransId="{84AABF36-2B99-42F6-96B2-0FDB4931F41D}"/>
    <dgm:cxn modelId="{880C8064-A518-4B20-90FE-0DF3DA3D6974}" srcId="{9233DC3E-5D12-4CF2-9C7A-E6F1B3C29B0F}" destId="{B196FBD1-B89D-4225-B33F-772D90C95451}" srcOrd="0" destOrd="0" parTransId="{86A5BFAF-8C99-40F5-96F6-040A2E86093A}" sibTransId="{D22567AA-07E2-4C88-891F-35D8D85E7713}"/>
    <dgm:cxn modelId="{F8687D4F-09A1-4326-A726-2C00A51FEA1E}" srcId="{03BDDA9F-49DF-4D3E-BA2C-E3C9303C8D8E}" destId="{C12A0805-AEBC-42A5-BDCC-35CDCC4CEAD4}" srcOrd="1" destOrd="0" parTransId="{86CCA838-75A2-446B-899A-88AE605C2006}" sibTransId="{BD05B107-2040-408A-BFC0-7F250025FD34}"/>
    <dgm:cxn modelId="{5E65DC70-1E63-41E8-9E07-C37C4174FC87}" type="presOf" srcId="{9233DC3E-5D12-4CF2-9C7A-E6F1B3C29B0F}" destId="{96A17EE7-7FA2-4EC5-B7D6-1366C31A5A90}" srcOrd="0" destOrd="0" presId="urn:microsoft.com/office/officeart/2005/8/layout/vList3"/>
    <dgm:cxn modelId="{C8C94B55-16A2-438B-B5E9-0B6B81D63A55}" srcId="{FDBB1663-8ED7-4EA8-88C6-1AB9CB044DED}" destId="{2BAFD417-38D6-4149-9BC6-EF8E64CF2D91}" srcOrd="3" destOrd="0" parTransId="{EAEDD01F-ACA2-48E1-941B-11F9B19810CC}" sibTransId="{4C1B2AFA-1762-48D9-9ED4-F60B3C0DD019}"/>
    <dgm:cxn modelId="{BB6DB355-E9DF-4B00-80C7-0E87DD415EB4}" srcId="{03BDDA9F-49DF-4D3E-BA2C-E3C9303C8D8E}" destId="{82CB279E-6C3D-4595-A572-85411FF54F89}" srcOrd="0" destOrd="0" parTransId="{5FB3FDCF-5CA8-4D5E-9A42-6A11888B6066}" sibTransId="{5F3451D7-386D-4401-8BB7-DA8BC3D69AD6}"/>
    <dgm:cxn modelId="{61FE1886-3A75-4602-9370-6A921BCA1F77}" srcId="{FDBB1663-8ED7-4EA8-88C6-1AB9CB044DED}" destId="{A49D1069-4BF5-4488-AEF2-D237F61D714F}" srcOrd="2" destOrd="0" parTransId="{E8092BCB-689F-4848-9DFD-8C38220044D0}" sibTransId="{AF04FDD7-FABD-49ED-A900-D41F5EEFA741}"/>
    <dgm:cxn modelId="{0B32B28E-9FF9-412D-82CC-A1F124A40EC0}" type="presOf" srcId="{99BB7CC8-E501-4D95-B4DB-BADE4F98F322}" destId="{E1273B3D-C1BB-4654-B2A7-5858F9231FCD}" srcOrd="0" destOrd="1" presId="urn:microsoft.com/office/officeart/2005/8/layout/vList3"/>
    <dgm:cxn modelId="{F799D08F-E200-4FEB-8A9B-AC967CCCBE2B}" type="presOf" srcId="{A49D1069-4BF5-4488-AEF2-D237F61D714F}" destId="{E1273B3D-C1BB-4654-B2A7-5858F9231FCD}" srcOrd="0" destOrd="3" presId="urn:microsoft.com/office/officeart/2005/8/layout/vList3"/>
    <dgm:cxn modelId="{FC9FF892-59C1-4A71-98FA-6A6329D5F144}" srcId="{2BDFDC98-A1EC-45B8-9C65-A7EB70897BEC}" destId="{0F8BB341-C677-4BA1-8306-479C4F753553}" srcOrd="2" destOrd="0" parTransId="{FC59E518-A39A-47F9-BAC8-E2871DE50F96}" sibTransId="{7699D4D5-0F80-4596-B3EC-2EAFC13C8D48}"/>
    <dgm:cxn modelId="{0A305499-9468-4173-BB57-BC0CF3C50EB0}" type="presOf" srcId="{1602D6AC-A42A-44B8-A67D-9711AB33AF0F}" destId="{E1273B3D-C1BB-4654-B2A7-5858F9231FCD}" srcOrd="0" destOrd="2" presId="urn:microsoft.com/office/officeart/2005/8/layout/vList3"/>
    <dgm:cxn modelId="{8CA45F9B-AB25-46BE-8DED-EC147B5F08F7}" type="presOf" srcId="{C12A0805-AEBC-42A5-BDCC-35CDCC4CEAD4}" destId="{24452DDE-7BDB-45FB-9F00-4627CBC38321}" srcOrd="0" destOrd="2" presId="urn:microsoft.com/office/officeart/2005/8/layout/vList3"/>
    <dgm:cxn modelId="{C07F0D9C-29F3-4DFD-8A4E-8D64FD55AEB9}" srcId="{9233DC3E-5D12-4CF2-9C7A-E6F1B3C29B0F}" destId="{7F129280-5E1C-4A2A-B995-8E3659BEC2BD}" srcOrd="1" destOrd="0" parTransId="{404C90AE-E7AA-49FB-BC31-2C72DBD1315A}" sibTransId="{419FF485-C342-4D96-8FF1-27E9041D1924}"/>
    <dgm:cxn modelId="{DC8B699E-E6EA-4416-A5A6-72773E17E413}" type="presOf" srcId="{9DA7BFB4-8792-4B7F-B7F8-B23CFF300ABA}" destId="{24452DDE-7BDB-45FB-9F00-4627CBC38321}" srcOrd="0" destOrd="3" presId="urn:microsoft.com/office/officeart/2005/8/layout/vList3"/>
    <dgm:cxn modelId="{262880B9-A070-49A5-B0B2-6E63111EE446}" srcId="{03BDDA9F-49DF-4D3E-BA2C-E3C9303C8D8E}" destId="{9DA7BFB4-8792-4B7F-B7F8-B23CFF300ABA}" srcOrd="2" destOrd="0" parTransId="{ADC65D5C-21A2-4D93-8EB7-4DA3F450DE23}" sibTransId="{B7C5BE54-DB29-4401-91A2-9D55A4DC3E3B}"/>
    <dgm:cxn modelId="{F5EC16C6-8CFE-4AA8-8029-3167D954B749}" type="presOf" srcId="{03BDDA9F-49DF-4D3E-BA2C-E3C9303C8D8E}" destId="{24452DDE-7BDB-45FB-9F00-4627CBC38321}" srcOrd="0" destOrd="0" presId="urn:microsoft.com/office/officeart/2005/8/layout/vList3"/>
    <dgm:cxn modelId="{3E3652C9-0402-4D46-B2AA-4995188FE552}" type="presOf" srcId="{C62E9B16-3F7D-4E43-BE0D-696CB5F3DD4D}" destId="{849271DC-82F8-4363-B74D-35FD4CC4622B}" srcOrd="0" destOrd="1" presId="urn:microsoft.com/office/officeart/2005/8/layout/vList3"/>
    <dgm:cxn modelId="{BBCC2FCB-7DCF-40FE-9EBB-B608B5268EA7}" type="presOf" srcId="{B196FBD1-B89D-4225-B33F-772D90C95451}" destId="{96A17EE7-7FA2-4EC5-B7D6-1366C31A5A90}" srcOrd="0" destOrd="1" presId="urn:microsoft.com/office/officeart/2005/8/layout/vList3"/>
    <dgm:cxn modelId="{39F515CF-C4C4-4AD6-9E1C-A9DA0F29D086}" type="presOf" srcId="{2BAFD417-38D6-4149-9BC6-EF8E64CF2D91}" destId="{E1273B3D-C1BB-4654-B2A7-5858F9231FCD}" srcOrd="0" destOrd="4" presId="urn:microsoft.com/office/officeart/2005/8/layout/vList3"/>
    <dgm:cxn modelId="{60A8E4D9-971A-4676-9988-A2BC2B28B79C}" srcId="{D7F8AB5A-619C-4F3A-8C38-ED3E4D2C469C}" destId="{2BDFDC98-A1EC-45B8-9C65-A7EB70897BEC}" srcOrd="2" destOrd="0" parTransId="{6D7AD4E2-F425-489A-B9CA-93075CCD128E}" sibTransId="{00550B09-5472-4BF0-9E57-A017E27CFBD4}"/>
    <dgm:cxn modelId="{5E608CE9-8884-4A6D-B746-27C5360939F3}" srcId="{2BDFDC98-A1EC-45B8-9C65-A7EB70897BEC}" destId="{E3E90A97-B1E7-426A-8C62-A8C9688E9AB2}" srcOrd="1" destOrd="0" parTransId="{8A4B0506-7C3C-4AEF-80BA-AB9E8672BC57}" sibTransId="{C6CD1A6F-122F-4ADA-957A-6B4F9F2F0437}"/>
    <dgm:cxn modelId="{6A9CD7F8-98A3-4AB8-A9D1-DAB27DF38D79}" type="presOf" srcId="{7F129280-5E1C-4A2A-B995-8E3659BEC2BD}" destId="{96A17EE7-7FA2-4EC5-B7D6-1366C31A5A90}" srcOrd="0" destOrd="2" presId="urn:microsoft.com/office/officeart/2005/8/layout/vList3"/>
    <dgm:cxn modelId="{341A2AFC-234C-472E-9C48-CED68373AACF}" srcId="{D7F8AB5A-619C-4F3A-8C38-ED3E4D2C469C}" destId="{FDBB1663-8ED7-4EA8-88C6-1AB9CB044DED}" srcOrd="3" destOrd="0" parTransId="{5E4F16FC-BD0D-47AB-B8C5-A0174AEB1DC0}" sibTransId="{02B5D837-88AD-4C5D-B4BD-8BC83256911C}"/>
    <dgm:cxn modelId="{6E29BCFE-6A27-4DD8-99DF-6E0710E88184}" type="presOf" srcId="{D7F8AB5A-619C-4F3A-8C38-ED3E4D2C469C}" destId="{36FB7F1B-6803-4FA1-8EF1-0DF5EF72AA86}" srcOrd="0" destOrd="0" presId="urn:microsoft.com/office/officeart/2005/8/layout/vList3"/>
    <dgm:cxn modelId="{B26C895D-2CF8-417B-B281-196EC00C9351}" type="presParOf" srcId="{36FB7F1B-6803-4FA1-8EF1-0DF5EF72AA86}" destId="{EC5F09C3-137F-4062-ABF3-CF4D085AA9D6}" srcOrd="0" destOrd="0" presId="urn:microsoft.com/office/officeart/2005/8/layout/vList3"/>
    <dgm:cxn modelId="{FD4A60FD-0EEF-4851-BC58-8A098DC06EA4}" type="presParOf" srcId="{EC5F09C3-137F-4062-ABF3-CF4D085AA9D6}" destId="{851A7698-E344-4F89-B78F-FE8025487BEE}" srcOrd="0" destOrd="0" presId="urn:microsoft.com/office/officeart/2005/8/layout/vList3"/>
    <dgm:cxn modelId="{403F2C19-32EC-4ABB-9F8A-8A3AC56C5D7D}" type="presParOf" srcId="{EC5F09C3-137F-4062-ABF3-CF4D085AA9D6}" destId="{96A17EE7-7FA2-4EC5-B7D6-1366C31A5A90}" srcOrd="1" destOrd="0" presId="urn:microsoft.com/office/officeart/2005/8/layout/vList3"/>
    <dgm:cxn modelId="{046DB655-E94C-43D1-AA5E-7A4B43AE4D51}" type="presParOf" srcId="{36FB7F1B-6803-4FA1-8EF1-0DF5EF72AA86}" destId="{EC248D65-187E-4C96-A7C5-10E7501CFA9B}" srcOrd="1" destOrd="0" presId="urn:microsoft.com/office/officeart/2005/8/layout/vList3"/>
    <dgm:cxn modelId="{272A4C2C-0FCA-4029-96E8-16384AAFD25E}" type="presParOf" srcId="{36FB7F1B-6803-4FA1-8EF1-0DF5EF72AA86}" destId="{B5D1B9E8-B534-4468-8F95-614E20F6DD28}" srcOrd="2" destOrd="0" presId="urn:microsoft.com/office/officeart/2005/8/layout/vList3"/>
    <dgm:cxn modelId="{63AE62F1-6153-4A33-BB78-628C0AF63A23}" type="presParOf" srcId="{B5D1B9E8-B534-4468-8F95-614E20F6DD28}" destId="{5DD48859-B5B4-4898-973B-EA6CC4C4813C}" srcOrd="0" destOrd="0" presId="urn:microsoft.com/office/officeart/2005/8/layout/vList3"/>
    <dgm:cxn modelId="{402A4E60-DBC6-4EE2-9979-C3872D1C4942}" type="presParOf" srcId="{B5D1B9E8-B534-4468-8F95-614E20F6DD28}" destId="{24452DDE-7BDB-45FB-9F00-4627CBC38321}" srcOrd="1" destOrd="0" presId="urn:microsoft.com/office/officeart/2005/8/layout/vList3"/>
    <dgm:cxn modelId="{BBC0E808-BDEC-40B0-BE7E-29B5BD3E0CDD}" type="presParOf" srcId="{36FB7F1B-6803-4FA1-8EF1-0DF5EF72AA86}" destId="{6C9228F2-163F-4465-8367-72CB4676C918}" srcOrd="3" destOrd="0" presId="urn:microsoft.com/office/officeart/2005/8/layout/vList3"/>
    <dgm:cxn modelId="{2A72FC5E-3DA1-427F-85B2-8106E9D032BD}" type="presParOf" srcId="{36FB7F1B-6803-4FA1-8EF1-0DF5EF72AA86}" destId="{7B43EA55-CFD6-4D74-A368-661A54B33FAF}" srcOrd="4" destOrd="0" presId="urn:microsoft.com/office/officeart/2005/8/layout/vList3"/>
    <dgm:cxn modelId="{B235A4CB-C305-43E9-B087-0204EEBA46B2}" type="presParOf" srcId="{7B43EA55-CFD6-4D74-A368-661A54B33FAF}" destId="{E08DEDEB-08C4-4AD1-8607-971F9CA8E9DE}" srcOrd="0" destOrd="0" presId="urn:microsoft.com/office/officeart/2005/8/layout/vList3"/>
    <dgm:cxn modelId="{9CDCAE94-1DE6-4068-93F8-6FCEEFB3059D}" type="presParOf" srcId="{7B43EA55-CFD6-4D74-A368-661A54B33FAF}" destId="{849271DC-82F8-4363-B74D-35FD4CC4622B}" srcOrd="1" destOrd="0" presId="urn:microsoft.com/office/officeart/2005/8/layout/vList3"/>
    <dgm:cxn modelId="{2B2A6802-7B7C-423A-87C8-759AE95083A8}" type="presParOf" srcId="{36FB7F1B-6803-4FA1-8EF1-0DF5EF72AA86}" destId="{116B1815-9601-4E0F-A124-9192429AD4FD}" srcOrd="5" destOrd="0" presId="urn:microsoft.com/office/officeart/2005/8/layout/vList3"/>
    <dgm:cxn modelId="{68C74731-13CE-473B-8E3A-B72A47798AC8}" type="presParOf" srcId="{36FB7F1B-6803-4FA1-8EF1-0DF5EF72AA86}" destId="{04D6D69D-A2FF-405F-BDA0-6B968208FC1A}" srcOrd="6" destOrd="0" presId="urn:microsoft.com/office/officeart/2005/8/layout/vList3"/>
    <dgm:cxn modelId="{4017EE15-F4B7-4489-9447-E00B8E253A30}" type="presParOf" srcId="{04D6D69D-A2FF-405F-BDA0-6B968208FC1A}" destId="{545107DE-C90C-4516-A44F-B9F0C087BD16}" srcOrd="0" destOrd="0" presId="urn:microsoft.com/office/officeart/2005/8/layout/vList3"/>
    <dgm:cxn modelId="{58DF087A-47FD-48A9-BF0A-53761643BC86}" type="presParOf" srcId="{04D6D69D-A2FF-405F-BDA0-6B968208FC1A}" destId="{E1273B3D-C1BB-4654-B2A7-5858F9231FC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899899-CD0D-47F2-9A2B-77831519DC1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9E223E46-77BF-4476-9C7D-5E3CA5159534}">
      <dgm:prSet/>
      <dgm:spPr>
        <a:solidFill>
          <a:srgbClr val="1B717F"/>
        </a:solidFill>
        <a:ln>
          <a:solidFill>
            <a:srgbClr val="009999"/>
          </a:solidFill>
        </a:ln>
      </dgm:spPr>
      <dgm:t>
        <a:bodyPr/>
        <a:lstStyle/>
        <a:p>
          <a:r>
            <a:rPr lang="lv-LV" b="1" i="0" baseline="0"/>
            <a:t>Aizdevumi</a:t>
          </a:r>
          <a:endParaRPr lang="lv-LV"/>
        </a:p>
      </dgm:t>
    </dgm:pt>
    <dgm:pt modelId="{7C941882-27AA-4703-AAF7-1712A3267BAC}" type="parTrans" cxnId="{1F20F1A2-0634-4835-94DC-3FCD0A8F6556}">
      <dgm:prSet/>
      <dgm:spPr/>
      <dgm:t>
        <a:bodyPr/>
        <a:lstStyle/>
        <a:p>
          <a:endParaRPr lang="en-AU"/>
        </a:p>
      </dgm:t>
    </dgm:pt>
    <dgm:pt modelId="{8F198DA4-1902-4D9C-A116-C3C1AD5BE945}" type="sibTrans" cxnId="{1F20F1A2-0634-4835-94DC-3FCD0A8F6556}">
      <dgm:prSet/>
      <dgm:spPr/>
      <dgm:t>
        <a:bodyPr/>
        <a:lstStyle/>
        <a:p>
          <a:endParaRPr lang="en-AU"/>
        </a:p>
      </dgm:t>
    </dgm:pt>
    <dgm:pt modelId="{072B1DA5-C705-4982-B9CF-0D00E380AECF}">
      <dgm:prSet custT="1"/>
      <dgm:spPr>
        <a:solidFill>
          <a:schemeClr val="tx2">
            <a:lumMod val="20000"/>
            <a:lumOff val="80000"/>
            <a:alpha val="80000"/>
          </a:scheme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600" b="1" i="0" baseline="0"/>
            <a:t>Līdz 90% no summas</a:t>
          </a:r>
          <a:endParaRPr lang="lv-LV" sz="1600"/>
        </a:p>
      </dgm:t>
    </dgm:pt>
    <dgm:pt modelId="{C89ABF50-DE98-4C3E-BF85-3E8C37B4CF27}" type="parTrans" cxnId="{54A191C1-64F9-42EB-9EA3-CF1284EF5743}">
      <dgm:prSet/>
      <dgm:spPr/>
      <dgm:t>
        <a:bodyPr/>
        <a:lstStyle/>
        <a:p>
          <a:endParaRPr lang="en-AU"/>
        </a:p>
      </dgm:t>
    </dgm:pt>
    <dgm:pt modelId="{7DA87081-2ADA-47CB-869B-144F40093AFA}" type="sibTrans" cxnId="{54A191C1-64F9-42EB-9EA3-CF1284EF5743}">
      <dgm:prSet/>
      <dgm:spPr/>
      <dgm:t>
        <a:bodyPr/>
        <a:lstStyle/>
        <a:p>
          <a:endParaRPr lang="en-AU"/>
        </a:p>
      </dgm:t>
    </dgm:pt>
    <dgm:pt modelId="{C460CDE4-0867-4F61-A69F-72C9293E79EF}">
      <dgm:prSet custT="1"/>
      <dgm:spPr>
        <a:solidFill>
          <a:schemeClr val="tx2">
            <a:lumMod val="20000"/>
            <a:lumOff val="80000"/>
            <a:alpha val="80000"/>
          </a:scheme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600" b="1"/>
            <a:t>Līdz 5 milj. EUR </a:t>
          </a:r>
          <a:endParaRPr lang="lv-LV" sz="1600"/>
        </a:p>
      </dgm:t>
    </dgm:pt>
    <dgm:pt modelId="{95ED67C4-95D7-496B-9F42-ED3A344CFA1F}" type="parTrans" cxnId="{E4131CBF-D942-4E44-B791-B38A84573E7C}">
      <dgm:prSet/>
      <dgm:spPr/>
      <dgm:t>
        <a:bodyPr/>
        <a:lstStyle/>
        <a:p>
          <a:endParaRPr lang="en-AU"/>
        </a:p>
      </dgm:t>
    </dgm:pt>
    <dgm:pt modelId="{9D0BD049-092C-43D0-A67F-76CE751F099D}" type="sibTrans" cxnId="{E4131CBF-D942-4E44-B791-B38A84573E7C}">
      <dgm:prSet/>
      <dgm:spPr/>
      <dgm:t>
        <a:bodyPr/>
        <a:lstStyle/>
        <a:p>
          <a:endParaRPr lang="en-AU"/>
        </a:p>
      </dgm:t>
    </dgm:pt>
    <dgm:pt modelId="{50D1057C-D24F-4C66-8ABA-599F0539C014}">
      <dgm:prSet/>
      <dgm:spPr>
        <a:solidFill>
          <a:srgbClr val="1B717F"/>
        </a:solidFill>
        <a:ln>
          <a:solidFill>
            <a:srgbClr val="009999"/>
          </a:solidFill>
        </a:ln>
      </dgm:spPr>
      <dgm:t>
        <a:bodyPr/>
        <a:lstStyle/>
        <a:p>
          <a:r>
            <a:rPr lang="lv-LV" b="1" i="0" baseline="0"/>
            <a:t>Aizdevumi ar kapitāla atlaidi</a:t>
          </a:r>
          <a:endParaRPr lang="lv-LV"/>
        </a:p>
      </dgm:t>
    </dgm:pt>
    <dgm:pt modelId="{42C1CF9C-E190-4C6F-AB4F-09C3EB9109FB}" type="parTrans" cxnId="{EB81D668-09E3-492A-8445-6C4ED898C257}">
      <dgm:prSet/>
      <dgm:spPr/>
      <dgm:t>
        <a:bodyPr/>
        <a:lstStyle/>
        <a:p>
          <a:endParaRPr lang="en-AU"/>
        </a:p>
      </dgm:t>
    </dgm:pt>
    <dgm:pt modelId="{5F3D2552-8A99-4F2F-AEF1-FB19FD3EDA36}" type="sibTrans" cxnId="{EB81D668-09E3-492A-8445-6C4ED898C257}">
      <dgm:prSet/>
      <dgm:spPr/>
      <dgm:t>
        <a:bodyPr/>
        <a:lstStyle/>
        <a:p>
          <a:endParaRPr lang="en-AU"/>
        </a:p>
      </dgm:t>
    </dgm:pt>
    <dgm:pt modelId="{49BF8FFC-0EC1-4C64-8490-0D89F608EDA6}">
      <dgm:prSet custT="1"/>
      <dgm:spPr>
        <a:solidFill>
          <a:schemeClr val="tx2">
            <a:lumMod val="20000"/>
            <a:lumOff val="80000"/>
            <a:alpha val="80000"/>
          </a:scheme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600" b="1" i="0" baseline="0"/>
            <a:t>Līdz 75% </a:t>
          </a:r>
          <a:endParaRPr lang="lv-LV" sz="1600"/>
        </a:p>
      </dgm:t>
    </dgm:pt>
    <dgm:pt modelId="{6DBDB622-FCF2-42DF-B3CE-A65F2C0FE819}" type="parTrans" cxnId="{4E13F9B7-C639-4CB2-A580-6F95F02586ED}">
      <dgm:prSet/>
      <dgm:spPr/>
      <dgm:t>
        <a:bodyPr/>
        <a:lstStyle/>
        <a:p>
          <a:endParaRPr lang="en-AU"/>
        </a:p>
      </dgm:t>
    </dgm:pt>
    <dgm:pt modelId="{A98FDD38-06D4-4BC9-A057-196192805B78}" type="sibTrans" cxnId="{4E13F9B7-C639-4CB2-A580-6F95F02586ED}">
      <dgm:prSet/>
      <dgm:spPr/>
      <dgm:t>
        <a:bodyPr/>
        <a:lstStyle/>
        <a:p>
          <a:endParaRPr lang="en-AU"/>
        </a:p>
      </dgm:t>
    </dgm:pt>
    <dgm:pt modelId="{9AC48C56-495E-48F3-A6FD-F23F180208EC}">
      <dgm:prSet custT="1"/>
      <dgm:spPr>
        <a:solidFill>
          <a:schemeClr val="tx2">
            <a:lumMod val="20000"/>
            <a:lumOff val="80000"/>
            <a:alpha val="80000"/>
          </a:scheme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600" b="1" i="0" baseline="0"/>
            <a:t>L</a:t>
          </a:r>
          <a:r>
            <a:rPr lang="fi-FI" sz="1600" b="1" i="0" baseline="0"/>
            <a:t>īdz</a:t>
          </a:r>
          <a:r>
            <a:rPr lang="lv-LV" sz="1600" b="1" i="0" baseline="0"/>
            <a:t> 250 000 EUR</a:t>
          </a:r>
          <a:endParaRPr lang="lv-LV" sz="1600"/>
        </a:p>
      </dgm:t>
    </dgm:pt>
    <dgm:pt modelId="{C6664687-0F5D-49F1-B0EF-C844559BCD5A}" type="parTrans" cxnId="{8258ECF4-D933-4EAE-A1A9-B8240F612068}">
      <dgm:prSet/>
      <dgm:spPr/>
      <dgm:t>
        <a:bodyPr/>
        <a:lstStyle/>
        <a:p>
          <a:endParaRPr lang="en-AU"/>
        </a:p>
      </dgm:t>
    </dgm:pt>
    <dgm:pt modelId="{373D23DB-D98A-4C10-8387-632C478D3DE6}" type="sibTrans" cxnId="{8258ECF4-D933-4EAE-A1A9-B8240F612068}">
      <dgm:prSet/>
      <dgm:spPr/>
      <dgm:t>
        <a:bodyPr/>
        <a:lstStyle/>
        <a:p>
          <a:endParaRPr lang="en-AU"/>
        </a:p>
      </dgm:t>
    </dgm:pt>
    <dgm:pt modelId="{9AC363D5-9C22-491B-9B1E-475047B4F165}">
      <dgm:prSet custT="1"/>
      <dgm:spPr>
        <a:solidFill>
          <a:schemeClr val="tx2">
            <a:lumMod val="20000"/>
            <a:lumOff val="80000"/>
            <a:alpha val="80000"/>
          </a:scheme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600" b="1"/>
            <a:t>Līdz 10</a:t>
          </a:r>
          <a:r>
            <a:rPr lang="lv-LV" sz="1600" b="1" i="0" baseline="0"/>
            <a:t> gadiem</a:t>
          </a:r>
          <a:endParaRPr lang="lv-LV" sz="1600"/>
        </a:p>
      </dgm:t>
    </dgm:pt>
    <dgm:pt modelId="{1C7A9373-F280-4064-82BC-D2F06C0DFDB0}" type="parTrans" cxnId="{00DD6D14-CBEB-42F9-BF10-ECA84E9752A3}">
      <dgm:prSet/>
      <dgm:spPr/>
      <dgm:t>
        <a:bodyPr/>
        <a:lstStyle/>
        <a:p>
          <a:endParaRPr lang="en-AU"/>
        </a:p>
      </dgm:t>
    </dgm:pt>
    <dgm:pt modelId="{2311CE05-7AE2-45D8-B7DE-40F4DA5A4382}" type="sibTrans" cxnId="{00DD6D14-CBEB-42F9-BF10-ECA84E9752A3}">
      <dgm:prSet/>
      <dgm:spPr/>
      <dgm:t>
        <a:bodyPr/>
        <a:lstStyle/>
        <a:p>
          <a:endParaRPr lang="en-AU"/>
        </a:p>
      </dgm:t>
    </dgm:pt>
    <dgm:pt modelId="{FC9628BC-5A98-4927-BF00-52C1678560C5}">
      <dgm:prSet custT="1"/>
      <dgm:spPr>
        <a:solidFill>
          <a:schemeClr val="tx2">
            <a:lumMod val="20000"/>
            <a:lumOff val="80000"/>
            <a:alpha val="80000"/>
          </a:scheme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600" b="1" i="0" baseline="0"/>
            <a:t>M</a:t>
          </a:r>
          <a:r>
            <a:rPr lang="fi-FI" sz="1600" b="1" i="0" baseline="0"/>
            <a:t>aksa</a:t>
          </a:r>
          <a:r>
            <a:rPr lang="lv-LV" sz="1600" b="1" i="0" baseline="0"/>
            <a:t> </a:t>
          </a:r>
          <a:r>
            <a:rPr lang="fi-FI" sz="1600" b="1" i="0" baseline="0"/>
            <a:t>gadā</a:t>
          </a:r>
          <a:r>
            <a:rPr lang="lv-LV" sz="1600" b="1" i="0" baseline="0"/>
            <a:t> </a:t>
          </a:r>
          <a:r>
            <a:rPr lang="fi-FI" sz="1600" b="1" i="0" baseline="0"/>
            <a:t> </a:t>
          </a:r>
          <a:r>
            <a:rPr lang="fi-FI" sz="1600" b="1"/>
            <a:t>0.25</a:t>
          </a:r>
          <a:r>
            <a:rPr lang="fi-FI" sz="1600" b="1" i="0" baseline="0"/>
            <a:t>% - 2.15%</a:t>
          </a:r>
          <a:endParaRPr lang="lv-LV" sz="1600"/>
        </a:p>
      </dgm:t>
    </dgm:pt>
    <dgm:pt modelId="{6B97E344-AA62-4EAD-B245-5E58E6183DC1}" type="parTrans" cxnId="{BDD53E76-5088-4DF4-AFCF-B3714AA18536}">
      <dgm:prSet/>
      <dgm:spPr/>
      <dgm:t>
        <a:bodyPr/>
        <a:lstStyle/>
        <a:p>
          <a:endParaRPr lang="en-AU"/>
        </a:p>
      </dgm:t>
    </dgm:pt>
    <dgm:pt modelId="{7D2DA9CF-DB7E-438C-ADEE-1E9C7C63FC19}" type="sibTrans" cxnId="{BDD53E76-5088-4DF4-AFCF-B3714AA18536}">
      <dgm:prSet/>
      <dgm:spPr/>
      <dgm:t>
        <a:bodyPr/>
        <a:lstStyle/>
        <a:p>
          <a:endParaRPr lang="en-AU"/>
        </a:p>
      </dgm:t>
    </dgm:pt>
    <dgm:pt modelId="{DE41D508-48EA-4AB0-8945-AC714AD10BAE}">
      <dgm:prSet custT="1"/>
      <dgm:spPr>
        <a:solidFill>
          <a:schemeClr val="tx2">
            <a:lumMod val="20000"/>
            <a:lumOff val="80000"/>
            <a:alpha val="80000"/>
          </a:scheme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600" b="1"/>
            <a:t>Līdz 15</a:t>
          </a:r>
          <a:r>
            <a:rPr lang="lv-LV" sz="1600" b="1" i="0" baseline="0"/>
            <a:t> gadiem</a:t>
          </a:r>
          <a:endParaRPr lang="en-AU" sz="1600"/>
        </a:p>
      </dgm:t>
    </dgm:pt>
    <dgm:pt modelId="{B6EEC99D-A3A5-423B-BBDE-F17181B1CCD5}" type="parTrans" cxnId="{FF3A7BE6-FE3E-4E7F-8569-83BC8B291F9E}">
      <dgm:prSet/>
      <dgm:spPr/>
      <dgm:t>
        <a:bodyPr/>
        <a:lstStyle/>
        <a:p>
          <a:endParaRPr lang="en-AU"/>
        </a:p>
      </dgm:t>
    </dgm:pt>
    <dgm:pt modelId="{49DA24CC-1F49-45D0-A151-B4402F9DB737}" type="sibTrans" cxnId="{FF3A7BE6-FE3E-4E7F-8569-83BC8B291F9E}">
      <dgm:prSet/>
      <dgm:spPr/>
      <dgm:t>
        <a:bodyPr/>
        <a:lstStyle/>
        <a:p>
          <a:endParaRPr lang="en-AU"/>
        </a:p>
      </dgm:t>
    </dgm:pt>
    <dgm:pt modelId="{D2C287A7-4999-4408-B72D-37BB1C0DCD63}">
      <dgm:prSet custT="1"/>
      <dgm:spPr>
        <a:solidFill>
          <a:schemeClr val="tx2">
            <a:lumMod val="20000"/>
            <a:lumOff val="80000"/>
            <a:alpha val="80000"/>
          </a:scheme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600" b="1" i="0" baseline="0"/>
            <a:t>M</a:t>
          </a:r>
          <a:r>
            <a:rPr lang="fi-FI" sz="1600" b="1" i="0" baseline="0"/>
            <a:t>aksa</a:t>
          </a:r>
          <a:r>
            <a:rPr lang="lv-LV" sz="1600" b="1" i="0" baseline="0"/>
            <a:t> </a:t>
          </a:r>
          <a:r>
            <a:rPr lang="fi-FI" sz="1600" b="1" i="0" baseline="0"/>
            <a:t>gadā</a:t>
          </a:r>
          <a:r>
            <a:rPr lang="lv-LV" sz="1600" b="1" i="0" baseline="0"/>
            <a:t> </a:t>
          </a:r>
          <a:r>
            <a:rPr lang="fi-FI" sz="1600" b="1" i="0" baseline="0"/>
            <a:t> </a:t>
          </a:r>
          <a:r>
            <a:rPr lang="lv-LV" sz="1600" b="1"/>
            <a:t>3</a:t>
          </a:r>
          <a:r>
            <a:rPr lang="fi-FI" sz="1600" b="1" i="0" baseline="0"/>
            <a:t>% - </a:t>
          </a:r>
          <a:r>
            <a:rPr lang="lv-LV" sz="1600" b="1" i="0" baseline="0"/>
            <a:t>8</a:t>
          </a:r>
          <a:r>
            <a:rPr lang="fi-FI" sz="1600" b="1" i="0" baseline="0"/>
            <a:t>%</a:t>
          </a:r>
          <a:endParaRPr lang="en-AU" sz="1600"/>
        </a:p>
      </dgm:t>
    </dgm:pt>
    <dgm:pt modelId="{072A4D9A-68FB-4D4C-BBFB-7200603E40B9}" type="parTrans" cxnId="{2E948BFC-C105-4D84-8439-5BCE762E8E34}">
      <dgm:prSet/>
      <dgm:spPr/>
      <dgm:t>
        <a:bodyPr/>
        <a:lstStyle/>
        <a:p>
          <a:endParaRPr lang="en-AU"/>
        </a:p>
      </dgm:t>
    </dgm:pt>
    <dgm:pt modelId="{235E1050-D25F-45B5-B950-6D12F47206A6}" type="sibTrans" cxnId="{2E948BFC-C105-4D84-8439-5BCE762E8E34}">
      <dgm:prSet/>
      <dgm:spPr/>
      <dgm:t>
        <a:bodyPr/>
        <a:lstStyle/>
        <a:p>
          <a:endParaRPr lang="en-AU"/>
        </a:p>
      </dgm:t>
    </dgm:pt>
    <dgm:pt modelId="{6729A865-90F0-4070-A164-727E4CAAB8D9}">
      <dgm:prSet custT="1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600" b="1" i="0" baseline="0"/>
            <a:t>Līdz 35% kapitāla atlaide</a:t>
          </a:r>
          <a:endParaRPr lang="lv-LV" sz="1600"/>
        </a:p>
      </dgm:t>
    </dgm:pt>
    <dgm:pt modelId="{50FE7322-07D8-4C1E-BAAD-3AD25F44FED2}" type="parTrans" cxnId="{144283A3-D0BC-487B-86F8-DB8D2693E011}">
      <dgm:prSet/>
      <dgm:spPr/>
      <dgm:t>
        <a:bodyPr/>
        <a:lstStyle/>
        <a:p>
          <a:endParaRPr lang="en-AU"/>
        </a:p>
      </dgm:t>
    </dgm:pt>
    <dgm:pt modelId="{0967557E-CEA3-427E-814F-4BB3D0501022}" type="sibTrans" cxnId="{144283A3-D0BC-487B-86F8-DB8D2693E011}">
      <dgm:prSet/>
      <dgm:spPr/>
      <dgm:t>
        <a:bodyPr/>
        <a:lstStyle/>
        <a:p>
          <a:endParaRPr lang="en-AU"/>
        </a:p>
      </dgm:t>
    </dgm:pt>
    <dgm:pt modelId="{AE3E56C8-43DF-4F68-A89E-DCBBCA82B09F}">
      <dgm:prSet custT="1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600" b="1"/>
            <a:t>Līdz 10 milj. EUR </a:t>
          </a:r>
          <a:endParaRPr lang="lv-LV" sz="1600"/>
        </a:p>
      </dgm:t>
    </dgm:pt>
    <dgm:pt modelId="{F419B6FA-E8A0-426D-928E-61AF2E805FD8}" type="parTrans" cxnId="{3E527F25-9CDB-47A6-832E-B04FEB29AC94}">
      <dgm:prSet/>
      <dgm:spPr/>
      <dgm:t>
        <a:bodyPr/>
        <a:lstStyle/>
        <a:p>
          <a:endParaRPr lang="en-AU"/>
        </a:p>
      </dgm:t>
    </dgm:pt>
    <dgm:pt modelId="{AF3E744B-90BC-4BCB-8898-788E9B6B0BB0}" type="sibTrans" cxnId="{3E527F25-9CDB-47A6-832E-B04FEB29AC94}">
      <dgm:prSet/>
      <dgm:spPr/>
      <dgm:t>
        <a:bodyPr/>
        <a:lstStyle/>
        <a:p>
          <a:endParaRPr lang="en-AU"/>
        </a:p>
      </dgm:t>
    </dgm:pt>
    <dgm:pt modelId="{A3AB2F47-D12D-48FA-8D44-A06CBAB28532}">
      <dgm:prSet custT="1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600" b="1"/>
            <a:t>Līdz </a:t>
          </a:r>
          <a:r>
            <a:rPr lang="lv-LV" sz="1600" b="1" i="0" baseline="0"/>
            <a:t>20 gadiem</a:t>
          </a:r>
          <a:endParaRPr lang="en-AU" sz="1600"/>
        </a:p>
      </dgm:t>
    </dgm:pt>
    <dgm:pt modelId="{88221F1B-2C84-4065-892B-C4F7371871DF}" type="parTrans" cxnId="{48EF4EA4-A1FA-4D23-B598-58EEE956A4C7}">
      <dgm:prSet/>
      <dgm:spPr/>
      <dgm:t>
        <a:bodyPr/>
        <a:lstStyle/>
        <a:p>
          <a:endParaRPr lang="en-AU"/>
        </a:p>
      </dgm:t>
    </dgm:pt>
    <dgm:pt modelId="{24DB9933-CBD6-4D5D-8BA4-8454F2EEDCAB}" type="sibTrans" cxnId="{48EF4EA4-A1FA-4D23-B598-58EEE956A4C7}">
      <dgm:prSet/>
      <dgm:spPr/>
      <dgm:t>
        <a:bodyPr/>
        <a:lstStyle/>
        <a:p>
          <a:endParaRPr lang="en-AU"/>
        </a:p>
      </dgm:t>
    </dgm:pt>
    <dgm:pt modelId="{6616B79C-C669-4EA1-8072-DF791908579C}">
      <dgm:prSet custT="1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250" b="1"/>
            <a:t>Min likme 2.25% + vienāda ar citu finansētāju</a:t>
          </a:r>
          <a:endParaRPr lang="en-AU" sz="1250"/>
        </a:p>
      </dgm:t>
    </dgm:pt>
    <dgm:pt modelId="{6DB26817-FB1D-4DA0-B355-2162EE438250}" type="parTrans" cxnId="{D0DC9B8A-8BF9-4B2A-BD79-73CA5A9D62F5}">
      <dgm:prSet/>
      <dgm:spPr/>
      <dgm:t>
        <a:bodyPr/>
        <a:lstStyle/>
        <a:p>
          <a:endParaRPr lang="en-AU"/>
        </a:p>
      </dgm:t>
    </dgm:pt>
    <dgm:pt modelId="{0E17A5FE-8D6A-48D7-BBB0-16936EF812D1}" type="sibTrans" cxnId="{D0DC9B8A-8BF9-4B2A-BD79-73CA5A9D62F5}">
      <dgm:prSet/>
      <dgm:spPr/>
      <dgm:t>
        <a:bodyPr/>
        <a:lstStyle/>
        <a:p>
          <a:endParaRPr lang="en-AU"/>
        </a:p>
      </dgm:t>
    </dgm:pt>
    <dgm:pt modelId="{ED5997B0-3C47-4186-B05E-CB80DB302EB5}">
      <dgm:prSet/>
      <dgm:spPr>
        <a:solidFill>
          <a:srgbClr val="1B717F"/>
        </a:solidFill>
        <a:ln>
          <a:solidFill>
            <a:srgbClr val="009999"/>
          </a:solidFill>
        </a:ln>
      </dgm:spPr>
      <dgm:t>
        <a:bodyPr/>
        <a:lstStyle/>
        <a:p>
          <a:r>
            <a:rPr lang="lv-LV" b="1" i="0" baseline="0"/>
            <a:t>Eksporta garantijas</a:t>
          </a:r>
          <a:endParaRPr lang="lv-LV"/>
        </a:p>
      </dgm:t>
    </dgm:pt>
    <dgm:pt modelId="{638F2236-4F35-4C68-B750-B04D99DB3FBF}" type="parTrans" cxnId="{CF48009E-AC94-4354-9091-EA91F1F735CA}">
      <dgm:prSet/>
      <dgm:spPr/>
      <dgm:t>
        <a:bodyPr/>
        <a:lstStyle/>
        <a:p>
          <a:endParaRPr lang="en-AU"/>
        </a:p>
      </dgm:t>
    </dgm:pt>
    <dgm:pt modelId="{691090C7-61F7-4EDD-8414-6F000DA7C589}" type="sibTrans" cxnId="{CF48009E-AC94-4354-9091-EA91F1F735CA}">
      <dgm:prSet/>
      <dgm:spPr/>
      <dgm:t>
        <a:bodyPr/>
        <a:lstStyle/>
        <a:p>
          <a:endParaRPr lang="en-AU"/>
        </a:p>
      </dgm:t>
    </dgm:pt>
    <dgm:pt modelId="{D13A775D-7919-43E6-B8C4-330BB87EC27D}">
      <dgm:prSet/>
      <dgm:spPr>
        <a:solidFill>
          <a:srgbClr val="1B717F"/>
        </a:solidFill>
        <a:ln>
          <a:solidFill>
            <a:srgbClr val="009999"/>
          </a:solidFill>
        </a:ln>
      </dgm:spPr>
      <dgm:t>
        <a:bodyPr/>
        <a:lstStyle/>
        <a:p>
          <a:r>
            <a:rPr lang="lv-LV" b="1" i="0" baseline="0"/>
            <a:t>Garantijas</a:t>
          </a:r>
          <a:endParaRPr lang="lv-LV"/>
        </a:p>
      </dgm:t>
    </dgm:pt>
    <dgm:pt modelId="{62E1B75E-7070-4A2B-A67D-3EACF4B1704E}" type="parTrans" cxnId="{A27530F3-AF14-4925-863D-4CB62C6636E9}">
      <dgm:prSet/>
      <dgm:spPr/>
      <dgm:t>
        <a:bodyPr/>
        <a:lstStyle/>
        <a:p>
          <a:endParaRPr lang="en-AU"/>
        </a:p>
      </dgm:t>
    </dgm:pt>
    <dgm:pt modelId="{76B0D3CB-74AA-4A20-8349-BD1BF14B0EE1}" type="sibTrans" cxnId="{A27530F3-AF14-4925-863D-4CB62C6636E9}">
      <dgm:prSet/>
      <dgm:spPr/>
      <dgm:t>
        <a:bodyPr/>
        <a:lstStyle/>
        <a:p>
          <a:endParaRPr lang="en-AU"/>
        </a:p>
      </dgm:t>
    </dgm:pt>
    <dgm:pt modelId="{65D5E691-1A76-49E5-A44E-9B4667AD91C8}">
      <dgm:prSet custT="1"/>
      <dgm:spPr>
        <a:solidFill>
          <a:schemeClr val="tx2">
            <a:lumMod val="20000"/>
            <a:lumOff val="80000"/>
            <a:alpha val="80000"/>
          </a:scheme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600" b="1" i="0" baseline="0"/>
            <a:t>Līdz 80%</a:t>
          </a:r>
          <a:r>
            <a:rPr lang="lv-LV" sz="1600" b="1"/>
            <a:t> n</a:t>
          </a:r>
          <a:r>
            <a:rPr lang="lv-LV" sz="1600" b="1" i="0" baseline="0"/>
            <a:t>o summas</a:t>
          </a:r>
          <a:endParaRPr lang="lv-LV" sz="1600"/>
        </a:p>
      </dgm:t>
    </dgm:pt>
    <dgm:pt modelId="{9DA32757-0AE3-4A3C-893C-EF750CE2A22A}" type="parTrans" cxnId="{88A0B5B4-44B6-4DF2-A8EE-FB3EA06D2A4D}">
      <dgm:prSet/>
      <dgm:spPr/>
      <dgm:t>
        <a:bodyPr/>
        <a:lstStyle/>
        <a:p>
          <a:endParaRPr lang="en-AU"/>
        </a:p>
      </dgm:t>
    </dgm:pt>
    <dgm:pt modelId="{BFB5E22E-F2E2-4151-84AE-6B13191EF60E}" type="sibTrans" cxnId="{88A0B5B4-44B6-4DF2-A8EE-FB3EA06D2A4D}">
      <dgm:prSet/>
      <dgm:spPr/>
      <dgm:t>
        <a:bodyPr/>
        <a:lstStyle/>
        <a:p>
          <a:endParaRPr lang="en-AU"/>
        </a:p>
      </dgm:t>
    </dgm:pt>
    <dgm:pt modelId="{7057DDEF-75FF-459B-B1DF-3656BE8703DC}">
      <dgm:prSet custT="1"/>
      <dgm:spPr>
        <a:solidFill>
          <a:schemeClr val="tx2">
            <a:lumMod val="20000"/>
            <a:lumOff val="80000"/>
            <a:alpha val="80000"/>
          </a:scheme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600" b="1" i="0" baseline="0"/>
            <a:t>L</a:t>
          </a:r>
          <a:r>
            <a:rPr lang="fi-FI" sz="1600" b="1" i="0" baseline="0"/>
            <a:t>īdz</a:t>
          </a:r>
          <a:r>
            <a:rPr lang="lv-LV" sz="1600" b="1" i="0" baseline="0"/>
            <a:t> </a:t>
          </a:r>
          <a:r>
            <a:rPr lang="fi-FI" sz="1600" b="1" i="0" baseline="0"/>
            <a:t>€ 5 milj.</a:t>
          </a:r>
          <a:endParaRPr lang="lv-LV" sz="1600"/>
        </a:p>
      </dgm:t>
    </dgm:pt>
    <dgm:pt modelId="{3FA50BF5-69A2-4853-8FAB-68B7CDCC6E48}" type="parTrans" cxnId="{34AFEC13-E918-42F2-90D1-D2387C366B00}">
      <dgm:prSet/>
      <dgm:spPr/>
      <dgm:t>
        <a:bodyPr/>
        <a:lstStyle/>
        <a:p>
          <a:endParaRPr lang="en-AU"/>
        </a:p>
      </dgm:t>
    </dgm:pt>
    <dgm:pt modelId="{917271C3-DBF9-4522-8ED6-483C0A1CF5F7}" type="sibTrans" cxnId="{34AFEC13-E918-42F2-90D1-D2387C366B00}">
      <dgm:prSet/>
      <dgm:spPr/>
      <dgm:t>
        <a:bodyPr/>
        <a:lstStyle/>
        <a:p>
          <a:endParaRPr lang="en-AU"/>
        </a:p>
      </dgm:t>
    </dgm:pt>
    <dgm:pt modelId="{641C1908-A697-4935-802F-89D498505129}">
      <dgm:prSet custT="1"/>
      <dgm:spPr>
        <a:solidFill>
          <a:schemeClr val="tx2">
            <a:lumMod val="20000"/>
            <a:lumOff val="80000"/>
            <a:alpha val="80000"/>
          </a:scheme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600" b="1" i="0" baseline="0"/>
            <a:t>10 gadiem</a:t>
          </a:r>
          <a:endParaRPr lang="lv-LV" sz="1600"/>
        </a:p>
      </dgm:t>
    </dgm:pt>
    <dgm:pt modelId="{991ACD81-FAFE-46F8-8C00-6D06651FFB9C}" type="parTrans" cxnId="{C178EBAA-2460-4194-8369-DB32ED240062}">
      <dgm:prSet/>
      <dgm:spPr/>
      <dgm:t>
        <a:bodyPr/>
        <a:lstStyle/>
        <a:p>
          <a:endParaRPr lang="en-AU"/>
        </a:p>
      </dgm:t>
    </dgm:pt>
    <dgm:pt modelId="{760B742D-963D-4F84-89E9-8898DCBDEE8B}" type="sibTrans" cxnId="{C178EBAA-2460-4194-8369-DB32ED240062}">
      <dgm:prSet/>
      <dgm:spPr/>
      <dgm:t>
        <a:bodyPr/>
        <a:lstStyle/>
        <a:p>
          <a:endParaRPr lang="en-AU"/>
        </a:p>
      </dgm:t>
    </dgm:pt>
    <dgm:pt modelId="{E58BECDC-4500-4B50-96D4-D56F0EEBADF6}">
      <dgm:prSet custT="1"/>
      <dgm:spPr>
        <a:solidFill>
          <a:schemeClr val="tx2">
            <a:lumMod val="20000"/>
            <a:lumOff val="80000"/>
            <a:alpha val="80000"/>
          </a:schemeClr>
        </a:solidFill>
      </dgm:spPr>
      <dgm:t>
        <a:bodyPr/>
        <a:lstStyle/>
        <a:p>
          <a:r>
            <a:rPr lang="lv-LV" sz="1600" b="1" i="0" baseline="0"/>
            <a:t>M</a:t>
          </a:r>
          <a:r>
            <a:rPr lang="fi-FI" sz="1600" b="1" i="0" baseline="0"/>
            <a:t>aksa</a:t>
          </a:r>
          <a:r>
            <a:rPr lang="lv-LV" sz="1600" b="1" i="0" baseline="0"/>
            <a:t> </a:t>
          </a:r>
          <a:r>
            <a:rPr lang="fi-FI" sz="1600" b="1" i="0" baseline="0"/>
            <a:t>gadā</a:t>
          </a:r>
          <a:r>
            <a:rPr lang="lv-LV" sz="1600" b="1" i="0" baseline="0"/>
            <a:t> </a:t>
          </a:r>
          <a:r>
            <a:rPr lang="fi-FI" sz="1600" b="1" i="0" baseline="0"/>
            <a:t> </a:t>
          </a:r>
          <a:r>
            <a:rPr lang="fi-FI" sz="1600" b="1"/>
            <a:t>0.25</a:t>
          </a:r>
          <a:r>
            <a:rPr lang="fi-FI" sz="1600" b="1" i="0" baseline="0"/>
            <a:t>% - </a:t>
          </a:r>
          <a:r>
            <a:rPr lang="lv-LV" sz="1600" b="1" i="0" baseline="0"/>
            <a:t>1</a:t>
          </a:r>
          <a:r>
            <a:rPr lang="fi-FI" sz="1600" b="1" i="0" baseline="0"/>
            <a:t>.1</a:t>
          </a:r>
          <a:r>
            <a:rPr lang="lv-LV" sz="1600" b="1" i="0" baseline="0"/>
            <a:t>9</a:t>
          </a:r>
          <a:r>
            <a:rPr lang="fi-FI" sz="1600" b="1" i="0" baseline="0"/>
            <a:t>%</a:t>
          </a:r>
          <a:endParaRPr lang="lv-LV" sz="1600"/>
        </a:p>
      </dgm:t>
    </dgm:pt>
    <dgm:pt modelId="{620726CA-3EF7-4504-8C8C-1D8ECE97E836}" type="parTrans" cxnId="{B8320CC0-21E7-44CD-B2EC-2D4A440DF46D}">
      <dgm:prSet/>
      <dgm:spPr/>
      <dgm:t>
        <a:bodyPr/>
        <a:lstStyle/>
        <a:p>
          <a:endParaRPr lang="en-AU"/>
        </a:p>
      </dgm:t>
    </dgm:pt>
    <dgm:pt modelId="{468005CB-645D-489A-9C4F-0072EF6FF76C}" type="sibTrans" cxnId="{B8320CC0-21E7-44CD-B2EC-2D4A440DF46D}">
      <dgm:prSet/>
      <dgm:spPr/>
      <dgm:t>
        <a:bodyPr/>
        <a:lstStyle/>
        <a:p>
          <a:endParaRPr lang="en-AU"/>
        </a:p>
      </dgm:t>
    </dgm:pt>
    <dgm:pt modelId="{C2CFF744-16FB-4429-BEE0-674BC008C22F}">
      <dgm:prSet custT="1"/>
      <dgm:spPr>
        <a:solidFill>
          <a:schemeClr val="tx2">
            <a:lumMod val="20000"/>
            <a:lumOff val="80000"/>
            <a:alpha val="78000"/>
          </a:scheme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600" b="1"/>
            <a:t>Līdz 95 %</a:t>
          </a:r>
        </a:p>
      </dgm:t>
    </dgm:pt>
    <dgm:pt modelId="{DB9BBB2F-2CD2-49FC-8FF9-CC812092E8C8}" type="parTrans" cxnId="{F887AC01-73BE-467A-8020-AF7D2BC23FDA}">
      <dgm:prSet/>
      <dgm:spPr/>
      <dgm:t>
        <a:bodyPr/>
        <a:lstStyle/>
        <a:p>
          <a:endParaRPr lang="en-AU"/>
        </a:p>
      </dgm:t>
    </dgm:pt>
    <dgm:pt modelId="{87F5AB58-16FB-4D59-B0A1-6B9B0401B2B0}" type="sibTrans" cxnId="{F887AC01-73BE-467A-8020-AF7D2BC23FDA}">
      <dgm:prSet/>
      <dgm:spPr/>
      <dgm:t>
        <a:bodyPr/>
        <a:lstStyle/>
        <a:p>
          <a:endParaRPr lang="en-AU"/>
        </a:p>
      </dgm:t>
    </dgm:pt>
    <dgm:pt modelId="{C74D7522-4878-4341-88F9-55CE56AC0EA9}">
      <dgm:prSet/>
      <dgm:spPr>
        <a:solidFill>
          <a:schemeClr val="tx2">
            <a:lumMod val="20000"/>
            <a:lumOff val="80000"/>
            <a:alpha val="78000"/>
          </a:scheme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b="1" i="0" baseline="0"/>
            <a:t>L</a:t>
          </a:r>
          <a:r>
            <a:rPr lang="fi-FI" b="1" i="0" baseline="0"/>
            <a:t>īdz</a:t>
          </a:r>
          <a:r>
            <a:rPr lang="lv-LV" b="1" i="0" baseline="0"/>
            <a:t> </a:t>
          </a:r>
          <a:r>
            <a:rPr lang="fi-FI" b="1" i="0" baseline="0"/>
            <a:t>€ </a:t>
          </a:r>
          <a:r>
            <a:rPr lang="lv-LV" b="1" i="0" baseline="0"/>
            <a:t>2</a:t>
          </a:r>
          <a:r>
            <a:rPr lang="fi-FI" b="1" i="0" baseline="0"/>
            <a:t> milj.</a:t>
          </a:r>
          <a:endParaRPr lang="lv-LV"/>
        </a:p>
      </dgm:t>
    </dgm:pt>
    <dgm:pt modelId="{48A59675-320D-4D08-A8B1-8AF700A7A162}" type="parTrans" cxnId="{C73F21E5-1630-4778-B4FB-12EE44E1F0B4}">
      <dgm:prSet/>
      <dgm:spPr/>
      <dgm:t>
        <a:bodyPr/>
        <a:lstStyle/>
        <a:p>
          <a:endParaRPr lang="en-AU"/>
        </a:p>
      </dgm:t>
    </dgm:pt>
    <dgm:pt modelId="{642BBD9C-CE7F-4808-AF0E-FF957A831FE3}" type="sibTrans" cxnId="{C73F21E5-1630-4778-B4FB-12EE44E1F0B4}">
      <dgm:prSet/>
      <dgm:spPr/>
      <dgm:t>
        <a:bodyPr/>
        <a:lstStyle/>
        <a:p>
          <a:endParaRPr lang="en-AU"/>
        </a:p>
      </dgm:t>
    </dgm:pt>
    <dgm:pt modelId="{9A610F12-84E0-4F3A-B875-80D3FC62C2EC}">
      <dgm:prSet/>
      <dgm:spPr>
        <a:solidFill>
          <a:schemeClr val="tx2">
            <a:lumMod val="20000"/>
            <a:lumOff val="80000"/>
            <a:alpha val="78000"/>
          </a:scheme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b="1" i="0" baseline="0"/>
            <a:t>Līdz 2 gadiem</a:t>
          </a:r>
          <a:endParaRPr lang="lv-LV"/>
        </a:p>
      </dgm:t>
    </dgm:pt>
    <dgm:pt modelId="{18A30486-D6A1-4A17-A8EB-003A01562385}" type="parTrans" cxnId="{5397C141-A62C-4A2B-B5AD-21E7F68E3949}">
      <dgm:prSet/>
      <dgm:spPr/>
      <dgm:t>
        <a:bodyPr/>
        <a:lstStyle/>
        <a:p>
          <a:endParaRPr lang="en-AU"/>
        </a:p>
      </dgm:t>
    </dgm:pt>
    <dgm:pt modelId="{C614C103-049C-4C8D-A5CD-C033FD18F4F5}" type="sibTrans" cxnId="{5397C141-A62C-4A2B-B5AD-21E7F68E3949}">
      <dgm:prSet/>
      <dgm:spPr/>
      <dgm:t>
        <a:bodyPr/>
        <a:lstStyle/>
        <a:p>
          <a:endParaRPr lang="en-AU"/>
        </a:p>
      </dgm:t>
    </dgm:pt>
    <dgm:pt modelId="{C7807850-2C29-42F9-BE93-241532D318B1}">
      <dgm:prSet/>
      <dgm:spPr>
        <a:solidFill>
          <a:schemeClr val="tx2">
            <a:lumMod val="20000"/>
            <a:lumOff val="80000"/>
            <a:alpha val="78000"/>
          </a:schemeClr>
        </a:solidFill>
        <a:ln>
          <a:solidFill>
            <a:srgbClr val="009999"/>
          </a:solidFill>
        </a:ln>
      </dgm:spPr>
      <dgm:t>
        <a:bodyPr/>
        <a:lstStyle/>
        <a:p>
          <a:r>
            <a:rPr lang="lv-LV" b="1" i="0" baseline="0"/>
            <a:t>M</a:t>
          </a:r>
          <a:r>
            <a:rPr lang="fi-FI" b="1" i="0" baseline="0"/>
            <a:t>aksa</a:t>
          </a:r>
          <a:r>
            <a:rPr lang="lv-LV" b="1" i="0" baseline="0"/>
            <a:t> </a:t>
          </a:r>
          <a:r>
            <a:rPr lang="fi-FI" b="1" i="0" baseline="0"/>
            <a:t>gadā</a:t>
          </a:r>
          <a:r>
            <a:rPr lang="lv-LV" b="1" i="0" baseline="0"/>
            <a:t> </a:t>
          </a:r>
          <a:r>
            <a:rPr lang="fi-FI" b="1" i="0" baseline="0"/>
            <a:t> </a:t>
          </a:r>
          <a:r>
            <a:rPr lang="fi-FI" b="1"/>
            <a:t>0.2</a:t>
          </a:r>
          <a:r>
            <a:rPr lang="lv-LV" b="1"/>
            <a:t>8</a:t>
          </a:r>
          <a:r>
            <a:rPr lang="fi-FI" b="1" i="0" baseline="0"/>
            <a:t>% - </a:t>
          </a:r>
          <a:r>
            <a:rPr lang="lv-LV" b="1" i="0" baseline="0"/>
            <a:t>3</a:t>
          </a:r>
          <a:r>
            <a:rPr lang="fi-FI" b="1" i="0" baseline="0"/>
            <a:t>.</a:t>
          </a:r>
          <a:r>
            <a:rPr lang="lv-LV" b="1" i="0" baseline="0"/>
            <a:t>57</a:t>
          </a:r>
          <a:r>
            <a:rPr lang="fi-FI" b="1" i="0" baseline="0"/>
            <a:t>%</a:t>
          </a:r>
          <a:endParaRPr lang="lv-LV"/>
        </a:p>
      </dgm:t>
    </dgm:pt>
    <dgm:pt modelId="{54F6C41A-40F4-44D1-8856-0156B1D8779A}" type="parTrans" cxnId="{BE5D793E-9464-4589-8817-2DCCA8CDFF96}">
      <dgm:prSet/>
      <dgm:spPr/>
      <dgm:t>
        <a:bodyPr/>
        <a:lstStyle/>
        <a:p>
          <a:endParaRPr lang="en-AU"/>
        </a:p>
      </dgm:t>
    </dgm:pt>
    <dgm:pt modelId="{AFFBAA9D-70B1-4BF9-AC97-80DD10D38D2A}" type="sibTrans" cxnId="{BE5D793E-9464-4589-8817-2DCCA8CDFF96}">
      <dgm:prSet/>
      <dgm:spPr/>
      <dgm:t>
        <a:bodyPr/>
        <a:lstStyle/>
        <a:p>
          <a:endParaRPr lang="en-AU"/>
        </a:p>
      </dgm:t>
    </dgm:pt>
    <dgm:pt modelId="{64D34A52-67CB-4308-985C-0D278DA231B4}">
      <dgm:prSet custT="1"/>
      <dgm:spPr>
        <a:solidFill>
          <a:srgbClr val="1B717F"/>
        </a:solidFill>
        <a:ln>
          <a:solidFill>
            <a:srgbClr val="009999"/>
          </a:solidFill>
        </a:ln>
      </dgm:spPr>
      <dgm:t>
        <a:bodyPr/>
        <a:lstStyle/>
        <a:p>
          <a:r>
            <a:rPr lang="lv-LV" sz="1900" b="1" i="0" kern="1200" baseline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Ieguldījumi</a:t>
          </a:r>
        </a:p>
      </dgm:t>
    </dgm:pt>
    <dgm:pt modelId="{E8612941-5CC4-4914-A0C8-BF13E038CD44}" type="parTrans" cxnId="{91CDF6CA-948E-4D24-9736-24696BD4951D}">
      <dgm:prSet/>
      <dgm:spPr/>
      <dgm:t>
        <a:bodyPr/>
        <a:lstStyle/>
        <a:p>
          <a:endParaRPr lang="en-AU"/>
        </a:p>
      </dgm:t>
    </dgm:pt>
    <dgm:pt modelId="{E174C251-FFC0-40B1-B078-EFE1AD19A64A}" type="sibTrans" cxnId="{91CDF6CA-948E-4D24-9736-24696BD4951D}">
      <dgm:prSet/>
      <dgm:spPr/>
      <dgm:t>
        <a:bodyPr/>
        <a:lstStyle/>
        <a:p>
          <a:endParaRPr lang="en-AU"/>
        </a:p>
      </dgm:t>
    </dgm:pt>
    <dgm:pt modelId="{6C872051-45FB-457A-AC68-C21A2A613A64}" type="pres">
      <dgm:prSet presAssocID="{60899899-CD0D-47F2-9A2B-77831519DC1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F04F461-CB21-4BC8-850F-3B783D153A1E}" type="pres">
      <dgm:prSet presAssocID="{9E223E46-77BF-4476-9C7D-5E3CA5159534}" presName="horFlow" presStyleCnt="0"/>
      <dgm:spPr/>
    </dgm:pt>
    <dgm:pt modelId="{86959FC0-AFFD-4092-83FE-4E4254EBEDB7}" type="pres">
      <dgm:prSet presAssocID="{9E223E46-77BF-4476-9C7D-5E3CA5159534}" presName="bigChev" presStyleLbl="node1" presStyleIdx="0" presStyleCnt="5"/>
      <dgm:spPr/>
    </dgm:pt>
    <dgm:pt modelId="{6874F9ED-1232-49EB-B2C5-D06ABD809D47}" type="pres">
      <dgm:prSet presAssocID="{C89ABF50-DE98-4C3E-BF85-3E8C37B4CF27}" presName="parTrans" presStyleCnt="0"/>
      <dgm:spPr/>
    </dgm:pt>
    <dgm:pt modelId="{81F01EB5-55B8-44BE-8522-7CB1CA27D0F7}" type="pres">
      <dgm:prSet presAssocID="{072B1DA5-C705-4982-B9CF-0D00E380AECF}" presName="node" presStyleLbl="alignAccFollowNode1" presStyleIdx="0" presStyleCnt="20">
        <dgm:presLayoutVars>
          <dgm:bulletEnabled val="1"/>
        </dgm:presLayoutVars>
      </dgm:prSet>
      <dgm:spPr/>
    </dgm:pt>
    <dgm:pt modelId="{DCD6BCBE-9F6A-489B-B8EA-359D898A32B9}" type="pres">
      <dgm:prSet presAssocID="{7DA87081-2ADA-47CB-869B-144F40093AFA}" presName="sibTrans" presStyleCnt="0"/>
      <dgm:spPr/>
    </dgm:pt>
    <dgm:pt modelId="{A861EB6B-138C-4D4E-9338-E6DFA133F697}" type="pres">
      <dgm:prSet presAssocID="{C460CDE4-0867-4F61-A69F-72C9293E79EF}" presName="node" presStyleLbl="alignAccFollowNode1" presStyleIdx="1" presStyleCnt="20">
        <dgm:presLayoutVars>
          <dgm:bulletEnabled val="1"/>
        </dgm:presLayoutVars>
      </dgm:prSet>
      <dgm:spPr/>
    </dgm:pt>
    <dgm:pt modelId="{C5348697-8799-4EBF-8293-8E2EAD27D0A4}" type="pres">
      <dgm:prSet presAssocID="{9D0BD049-092C-43D0-A67F-76CE751F099D}" presName="sibTrans" presStyleCnt="0"/>
      <dgm:spPr/>
    </dgm:pt>
    <dgm:pt modelId="{233C4BB8-952D-41FE-BCDD-2769C5A507FB}" type="pres">
      <dgm:prSet presAssocID="{DE41D508-48EA-4AB0-8945-AC714AD10BAE}" presName="node" presStyleLbl="alignAccFollowNode1" presStyleIdx="2" presStyleCnt="20">
        <dgm:presLayoutVars>
          <dgm:bulletEnabled val="1"/>
        </dgm:presLayoutVars>
      </dgm:prSet>
      <dgm:spPr/>
    </dgm:pt>
    <dgm:pt modelId="{85A04DF2-4605-4198-BD8D-2C666C800032}" type="pres">
      <dgm:prSet presAssocID="{49DA24CC-1F49-45D0-A151-B4402F9DB737}" presName="sibTrans" presStyleCnt="0"/>
      <dgm:spPr/>
    </dgm:pt>
    <dgm:pt modelId="{819C3DDB-5D5B-43D3-BECF-EE59F94446B6}" type="pres">
      <dgm:prSet presAssocID="{D2C287A7-4999-4408-B72D-37BB1C0DCD63}" presName="node" presStyleLbl="alignAccFollowNode1" presStyleIdx="3" presStyleCnt="20">
        <dgm:presLayoutVars>
          <dgm:bulletEnabled val="1"/>
        </dgm:presLayoutVars>
      </dgm:prSet>
      <dgm:spPr/>
    </dgm:pt>
    <dgm:pt modelId="{B2BACC10-8757-4D1F-90CD-671586FCBCB6}" type="pres">
      <dgm:prSet presAssocID="{9E223E46-77BF-4476-9C7D-5E3CA5159534}" presName="vSp" presStyleCnt="0"/>
      <dgm:spPr/>
    </dgm:pt>
    <dgm:pt modelId="{B081CED0-9830-4444-87B0-139AD7477E9B}" type="pres">
      <dgm:prSet presAssocID="{50D1057C-D24F-4C66-8ABA-599F0539C014}" presName="horFlow" presStyleCnt="0"/>
      <dgm:spPr/>
    </dgm:pt>
    <dgm:pt modelId="{6A0A77D9-9D64-4691-9F75-3CDD00074A16}" type="pres">
      <dgm:prSet presAssocID="{50D1057C-D24F-4C66-8ABA-599F0539C014}" presName="bigChev" presStyleLbl="node1" presStyleIdx="1" presStyleCnt="5"/>
      <dgm:spPr/>
    </dgm:pt>
    <dgm:pt modelId="{0C04A5EA-BEC4-40BB-B904-D6FA09287C2E}" type="pres">
      <dgm:prSet presAssocID="{50FE7322-07D8-4C1E-BAAD-3AD25F44FED2}" presName="parTrans" presStyleCnt="0"/>
      <dgm:spPr/>
    </dgm:pt>
    <dgm:pt modelId="{0AD850FE-BC05-4B14-9E21-772A6675D3B6}" type="pres">
      <dgm:prSet presAssocID="{6729A865-90F0-4070-A164-727E4CAAB8D9}" presName="node" presStyleLbl="alignAccFollowNode1" presStyleIdx="4" presStyleCnt="20">
        <dgm:presLayoutVars>
          <dgm:bulletEnabled val="1"/>
        </dgm:presLayoutVars>
      </dgm:prSet>
      <dgm:spPr/>
    </dgm:pt>
    <dgm:pt modelId="{2511286A-5476-4F54-95ED-214BA05394B8}" type="pres">
      <dgm:prSet presAssocID="{0967557E-CEA3-427E-814F-4BB3D0501022}" presName="sibTrans" presStyleCnt="0"/>
      <dgm:spPr/>
    </dgm:pt>
    <dgm:pt modelId="{F332FFB7-ACEE-4E87-BCFC-6ED5F9588D0A}" type="pres">
      <dgm:prSet presAssocID="{AE3E56C8-43DF-4F68-A89E-DCBBCA82B09F}" presName="node" presStyleLbl="alignAccFollowNode1" presStyleIdx="5" presStyleCnt="20">
        <dgm:presLayoutVars>
          <dgm:bulletEnabled val="1"/>
        </dgm:presLayoutVars>
      </dgm:prSet>
      <dgm:spPr/>
    </dgm:pt>
    <dgm:pt modelId="{FE13A032-D513-41A4-8C0E-2D3AA2DEF5D2}" type="pres">
      <dgm:prSet presAssocID="{AF3E744B-90BC-4BCB-8898-788E9B6B0BB0}" presName="sibTrans" presStyleCnt="0"/>
      <dgm:spPr/>
    </dgm:pt>
    <dgm:pt modelId="{96864712-D9E5-4D55-8442-A0E23FB68EA8}" type="pres">
      <dgm:prSet presAssocID="{A3AB2F47-D12D-48FA-8D44-A06CBAB28532}" presName="node" presStyleLbl="alignAccFollowNode1" presStyleIdx="6" presStyleCnt="20">
        <dgm:presLayoutVars>
          <dgm:bulletEnabled val="1"/>
        </dgm:presLayoutVars>
      </dgm:prSet>
      <dgm:spPr/>
    </dgm:pt>
    <dgm:pt modelId="{CA3346EA-E401-43F5-A62D-0FDC4BAC02CE}" type="pres">
      <dgm:prSet presAssocID="{24DB9933-CBD6-4D5D-8BA4-8454F2EEDCAB}" presName="sibTrans" presStyleCnt="0"/>
      <dgm:spPr/>
    </dgm:pt>
    <dgm:pt modelId="{51386F87-1BEE-4F50-9FA9-EF066854A143}" type="pres">
      <dgm:prSet presAssocID="{6616B79C-C669-4EA1-8072-DF791908579C}" presName="node" presStyleLbl="alignAccFollowNode1" presStyleIdx="7" presStyleCnt="20">
        <dgm:presLayoutVars>
          <dgm:bulletEnabled val="1"/>
        </dgm:presLayoutVars>
      </dgm:prSet>
      <dgm:spPr/>
    </dgm:pt>
    <dgm:pt modelId="{39002EEC-A798-484D-B047-F0EDA6A81052}" type="pres">
      <dgm:prSet presAssocID="{50D1057C-D24F-4C66-8ABA-599F0539C014}" presName="vSp" presStyleCnt="0"/>
      <dgm:spPr/>
    </dgm:pt>
    <dgm:pt modelId="{C427CB73-5005-42A8-9B68-73009361E9FC}" type="pres">
      <dgm:prSet presAssocID="{D13A775D-7919-43E6-B8C4-330BB87EC27D}" presName="horFlow" presStyleCnt="0"/>
      <dgm:spPr/>
    </dgm:pt>
    <dgm:pt modelId="{3B960603-B16F-4EA2-AFA3-428C156D87AA}" type="pres">
      <dgm:prSet presAssocID="{D13A775D-7919-43E6-B8C4-330BB87EC27D}" presName="bigChev" presStyleLbl="node1" presStyleIdx="2" presStyleCnt="5"/>
      <dgm:spPr/>
    </dgm:pt>
    <dgm:pt modelId="{682D2935-5B2B-4FD3-8A23-4472C3A3E9C5}" type="pres">
      <dgm:prSet presAssocID="{9DA32757-0AE3-4A3C-893C-EF750CE2A22A}" presName="parTrans" presStyleCnt="0"/>
      <dgm:spPr/>
    </dgm:pt>
    <dgm:pt modelId="{794A4054-4EE2-4D69-ABBF-B19F3EE18A86}" type="pres">
      <dgm:prSet presAssocID="{65D5E691-1A76-49E5-A44E-9B4667AD91C8}" presName="node" presStyleLbl="alignAccFollowNode1" presStyleIdx="8" presStyleCnt="20">
        <dgm:presLayoutVars>
          <dgm:bulletEnabled val="1"/>
        </dgm:presLayoutVars>
      </dgm:prSet>
      <dgm:spPr/>
    </dgm:pt>
    <dgm:pt modelId="{EC39E380-E8D8-481A-BBF2-CF5391D8936B}" type="pres">
      <dgm:prSet presAssocID="{BFB5E22E-F2E2-4151-84AE-6B13191EF60E}" presName="sibTrans" presStyleCnt="0"/>
      <dgm:spPr/>
    </dgm:pt>
    <dgm:pt modelId="{B181234B-E961-45C8-91BB-511CD77A560F}" type="pres">
      <dgm:prSet presAssocID="{7057DDEF-75FF-459B-B1DF-3656BE8703DC}" presName="node" presStyleLbl="alignAccFollowNode1" presStyleIdx="9" presStyleCnt="20">
        <dgm:presLayoutVars>
          <dgm:bulletEnabled val="1"/>
        </dgm:presLayoutVars>
      </dgm:prSet>
      <dgm:spPr/>
    </dgm:pt>
    <dgm:pt modelId="{F0C3751D-D129-4AA9-9D62-F36C3DCB129E}" type="pres">
      <dgm:prSet presAssocID="{917271C3-DBF9-4522-8ED6-483C0A1CF5F7}" presName="sibTrans" presStyleCnt="0"/>
      <dgm:spPr/>
    </dgm:pt>
    <dgm:pt modelId="{4264DBA3-55EE-46EA-94D4-9A94864AB184}" type="pres">
      <dgm:prSet presAssocID="{641C1908-A697-4935-802F-89D498505129}" presName="node" presStyleLbl="alignAccFollowNode1" presStyleIdx="10" presStyleCnt="20">
        <dgm:presLayoutVars>
          <dgm:bulletEnabled val="1"/>
        </dgm:presLayoutVars>
      </dgm:prSet>
      <dgm:spPr/>
    </dgm:pt>
    <dgm:pt modelId="{A8D3DEAB-C9B9-4965-A40A-3B588303E304}" type="pres">
      <dgm:prSet presAssocID="{760B742D-963D-4F84-89E9-8898DCBDEE8B}" presName="sibTrans" presStyleCnt="0"/>
      <dgm:spPr/>
    </dgm:pt>
    <dgm:pt modelId="{E7F8F384-9FB0-404C-B67B-B22F9720D23A}" type="pres">
      <dgm:prSet presAssocID="{E58BECDC-4500-4B50-96D4-D56F0EEBADF6}" presName="node" presStyleLbl="alignAccFollowNode1" presStyleIdx="11" presStyleCnt="20">
        <dgm:presLayoutVars>
          <dgm:bulletEnabled val="1"/>
        </dgm:presLayoutVars>
      </dgm:prSet>
      <dgm:spPr/>
    </dgm:pt>
    <dgm:pt modelId="{A852004C-40E9-441D-93AD-14095E1F4A83}" type="pres">
      <dgm:prSet presAssocID="{D13A775D-7919-43E6-B8C4-330BB87EC27D}" presName="vSp" presStyleCnt="0"/>
      <dgm:spPr/>
    </dgm:pt>
    <dgm:pt modelId="{D6EA73B0-4819-4765-9682-B970B8E1A5CC}" type="pres">
      <dgm:prSet presAssocID="{ED5997B0-3C47-4186-B05E-CB80DB302EB5}" presName="horFlow" presStyleCnt="0"/>
      <dgm:spPr/>
    </dgm:pt>
    <dgm:pt modelId="{60414D7E-9E16-4743-A1F8-D951746443C5}" type="pres">
      <dgm:prSet presAssocID="{ED5997B0-3C47-4186-B05E-CB80DB302EB5}" presName="bigChev" presStyleLbl="node1" presStyleIdx="3" presStyleCnt="5"/>
      <dgm:spPr/>
    </dgm:pt>
    <dgm:pt modelId="{D3D35EC1-432A-4AF0-818D-2EDD02312127}" type="pres">
      <dgm:prSet presAssocID="{DB9BBB2F-2CD2-49FC-8FF9-CC812092E8C8}" presName="parTrans" presStyleCnt="0"/>
      <dgm:spPr/>
    </dgm:pt>
    <dgm:pt modelId="{75A20688-93B6-47CB-9673-EF4C0E592E2A}" type="pres">
      <dgm:prSet presAssocID="{C2CFF744-16FB-4429-BEE0-674BC008C22F}" presName="node" presStyleLbl="alignAccFollowNode1" presStyleIdx="12" presStyleCnt="20">
        <dgm:presLayoutVars>
          <dgm:bulletEnabled val="1"/>
        </dgm:presLayoutVars>
      </dgm:prSet>
      <dgm:spPr/>
    </dgm:pt>
    <dgm:pt modelId="{630942A8-E211-4B76-AAD9-75973A58BF56}" type="pres">
      <dgm:prSet presAssocID="{87F5AB58-16FB-4D59-B0A1-6B9B0401B2B0}" presName="sibTrans" presStyleCnt="0"/>
      <dgm:spPr/>
    </dgm:pt>
    <dgm:pt modelId="{E235FF81-96EB-4E3A-82E6-43B6C0D8EB2C}" type="pres">
      <dgm:prSet presAssocID="{C74D7522-4878-4341-88F9-55CE56AC0EA9}" presName="node" presStyleLbl="alignAccFollowNode1" presStyleIdx="13" presStyleCnt="20">
        <dgm:presLayoutVars>
          <dgm:bulletEnabled val="1"/>
        </dgm:presLayoutVars>
      </dgm:prSet>
      <dgm:spPr/>
    </dgm:pt>
    <dgm:pt modelId="{7ADE25FC-664A-456D-860E-C0DE453721DB}" type="pres">
      <dgm:prSet presAssocID="{642BBD9C-CE7F-4808-AF0E-FF957A831FE3}" presName="sibTrans" presStyleCnt="0"/>
      <dgm:spPr/>
    </dgm:pt>
    <dgm:pt modelId="{1FBA48D5-1630-44D6-A61A-B2E21968C8E8}" type="pres">
      <dgm:prSet presAssocID="{9A610F12-84E0-4F3A-B875-80D3FC62C2EC}" presName="node" presStyleLbl="alignAccFollowNode1" presStyleIdx="14" presStyleCnt="20">
        <dgm:presLayoutVars>
          <dgm:bulletEnabled val="1"/>
        </dgm:presLayoutVars>
      </dgm:prSet>
      <dgm:spPr/>
    </dgm:pt>
    <dgm:pt modelId="{54435EBF-9C2B-4B15-AF34-974BFF8357FB}" type="pres">
      <dgm:prSet presAssocID="{C614C103-049C-4C8D-A5CD-C033FD18F4F5}" presName="sibTrans" presStyleCnt="0"/>
      <dgm:spPr/>
    </dgm:pt>
    <dgm:pt modelId="{B27E3951-7995-4EFD-9915-A2A59CEEB240}" type="pres">
      <dgm:prSet presAssocID="{C7807850-2C29-42F9-BE93-241532D318B1}" presName="node" presStyleLbl="alignAccFollowNode1" presStyleIdx="15" presStyleCnt="20">
        <dgm:presLayoutVars>
          <dgm:bulletEnabled val="1"/>
        </dgm:presLayoutVars>
      </dgm:prSet>
      <dgm:spPr/>
    </dgm:pt>
    <dgm:pt modelId="{725D1792-32F9-4DC8-AFA3-A456887A38E6}" type="pres">
      <dgm:prSet presAssocID="{ED5997B0-3C47-4186-B05E-CB80DB302EB5}" presName="vSp" presStyleCnt="0"/>
      <dgm:spPr/>
    </dgm:pt>
    <dgm:pt modelId="{6F71FC89-D8D4-47DB-B6E8-389F90FC949A}" type="pres">
      <dgm:prSet presAssocID="{64D34A52-67CB-4308-985C-0D278DA231B4}" presName="horFlow" presStyleCnt="0"/>
      <dgm:spPr/>
    </dgm:pt>
    <dgm:pt modelId="{CF6C7EC3-EBF2-43FF-9BE4-C0ED56C58370}" type="pres">
      <dgm:prSet presAssocID="{64D34A52-67CB-4308-985C-0D278DA231B4}" presName="bigChev" presStyleLbl="node1" presStyleIdx="4" presStyleCnt="5"/>
      <dgm:spPr/>
    </dgm:pt>
    <dgm:pt modelId="{6C430C14-8855-4058-9A19-528C46E43F72}" type="pres">
      <dgm:prSet presAssocID="{6DBDB622-FCF2-42DF-B3CE-A65F2C0FE819}" presName="parTrans" presStyleCnt="0"/>
      <dgm:spPr/>
    </dgm:pt>
    <dgm:pt modelId="{40DA0979-3AEA-4CD5-B9CD-FEFA33EF6DB4}" type="pres">
      <dgm:prSet presAssocID="{49BF8FFC-0EC1-4C64-8490-0D89F608EDA6}" presName="node" presStyleLbl="alignAccFollowNode1" presStyleIdx="16" presStyleCnt="20">
        <dgm:presLayoutVars>
          <dgm:bulletEnabled val="1"/>
        </dgm:presLayoutVars>
      </dgm:prSet>
      <dgm:spPr/>
    </dgm:pt>
    <dgm:pt modelId="{D93EA724-CB01-4E0F-8515-18E5FBF689E7}" type="pres">
      <dgm:prSet presAssocID="{A98FDD38-06D4-4BC9-A057-196192805B78}" presName="sibTrans" presStyleCnt="0"/>
      <dgm:spPr/>
    </dgm:pt>
    <dgm:pt modelId="{5C9B81EF-D8E3-4A17-B6D6-C93E12876281}" type="pres">
      <dgm:prSet presAssocID="{9AC48C56-495E-48F3-A6FD-F23F180208EC}" presName="node" presStyleLbl="alignAccFollowNode1" presStyleIdx="17" presStyleCnt="20">
        <dgm:presLayoutVars>
          <dgm:bulletEnabled val="1"/>
        </dgm:presLayoutVars>
      </dgm:prSet>
      <dgm:spPr/>
    </dgm:pt>
    <dgm:pt modelId="{94731A95-B248-43CB-BC33-0260E006D3E9}" type="pres">
      <dgm:prSet presAssocID="{373D23DB-D98A-4C10-8387-632C478D3DE6}" presName="sibTrans" presStyleCnt="0"/>
      <dgm:spPr/>
    </dgm:pt>
    <dgm:pt modelId="{E7BAB114-D72B-4BE6-958F-16E5FB1C3F1A}" type="pres">
      <dgm:prSet presAssocID="{9AC363D5-9C22-491B-9B1E-475047B4F165}" presName="node" presStyleLbl="alignAccFollowNode1" presStyleIdx="18" presStyleCnt="20">
        <dgm:presLayoutVars>
          <dgm:bulletEnabled val="1"/>
        </dgm:presLayoutVars>
      </dgm:prSet>
      <dgm:spPr/>
    </dgm:pt>
    <dgm:pt modelId="{04EED181-7E8C-4245-8B7E-172221B46644}" type="pres">
      <dgm:prSet presAssocID="{2311CE05-7AE2-45D8-B7DE-40F4DA5A4382}" presName="sibTrans" presStyleCnt="0"/>
      <dgm:spPr/>
    </dgm:pt>
    <dgm:pt modelId="{A607F36B-0D9F-4837-A4EB-88395896D451}" type="pres">
      <dgm:prSet presAssocID="{FC9628BC-5A98-4927-BF00-52C1678560C5}" presName="node" presStyleLbl="alignAccFollowNode1" presStyleIdx="19" presStyleCnt="20">
        <dgm:presLayoutVars>
          <dgm:bulletEnabled val="1"/>
        </dgm:presLayoutVars>
      </dgm:prSet>
      <dgm:spPr/>
    </dgm:pt>
  </dgm:ptLst>
  <dgm:cxnLst>
    <dgm:cxn modelId="{F887AC01-73BE-467A-8020-AF7D2BC23FDA}" srcId="{ED5997B0-3C47-4186-B05E-CB80DB302EB5}" destId="{C2CFF744-16FB-4429-BEE0-674BC008C22F}" srcOrd="0" destOrd="0" parTransId="{DB9BBB2F-2CD2-49FC-8FF9-CC812092E8C8}" sibTransId="{87F5AB58-16FB-4D59-B0A1-6B9B0401B2B0}"/>
    <dgm:cxn modelId="{15322603-0F0F-45DE-BDB6-AC198C02D197}" type="presOf" srcId="{9AC48C56-495E-48F3-A6FD-F23F180208EC}" destId="{5C9B81EF-D8E3-4A17-B6D6-C93E12876281}" srcOrd="0" destOrd="0" presId="urn:microsoft.com/office/officeart/2005/8/layout/lProcess3"/>
    <dgm:cxn modelId="{48892C0A-C76A-4585-9087-C69732A20A2B}" type="presOf" srcId="{C2CFF744-16FB-4429-BEE0-674BC008C22F}" destId="{75A20688-93B6-47CB-9673-EF4C0E592E2A}" srcOrd="0" destOrd="0" presId="urn:microsoft.com/office/officeart/2005/8/layout/lProcess3"/>
    <dgm:cxn modelId="{34AFEC13-E918-42F2-90D1-D2387C366B00}" srcId="{D13A775D-7919-43E6-B8C4-330BB87EC27D}" destId="{7057DDEF-75FF-459B-B1DF-3656BE8703DC}" srcOrd="1" destOrd="0" parTransId="{3FA50BF5-69A2-4853-8FAB-68B7CDCC6E48}" sibTransId="{917271C3-DBF9-4522-8ED6-483C0A1CF5F7}"/>
    <dgm:cxn modelId="{00DD6D14-CBEB-42F9-BF10-ECA84E9752A3}" srcId="{64D34A52-67CB-4308-985C-0D278DA231B4}" destId="{9AC363D5-9C22-491B-9B1E-475047B4F165}" srcOrd="2" destOrd="0" parTransId="{1C7A9373-F280-4064-82BC-D2F06C0DFDB0}" sibTransId="{2311CE05-7AE2-45D8-B7DE-40F4DA5A4382}"/>
    <dgm:cxn modelId="{2B76081C-262D-4B6A-958E-633552561F47}" type="presOf" srcId="{9AC363D5-9C22-491B-9B1E-475047B4F165}" destId="{E7BAB114-D72B-4BE6-958F-16E5FB1C3F1A}" srcOrd="0" destOrd="0" presId="urn:microsoft.com/office/officeart/2005/8/layout/lProcess3"/>
    <dgm:cxn modelId="{51FE1F1F-BC60-4DE0-875B-76DCDB770DCF}" type="presOf" srcId="{ED5997B0-3C47-4186-B05E-CB80DB302EB5}" destId="{60414D7E-9E16-4743-A1F8-D951746443C5}" srcOrd="0" destOrd="0" presId="urn:microsoft.com/office/officeart/2005/8/layout/lProcess3"/>
    <dgm:cxn modelId="{13039422-C282-4AF8-BC81-AD9ABEFA3774}" type="presOf" srcId="{641C1908-A697-4935-802F-89D498505129}" destId="{4264DBA3-55EE-46EA-94D4-9A94864AB184}" srcOrd="0" destOrd="0" presId="urn:microsoft.com/office/officeart/2005/8/layout/lProcess3"/>
    <dgm:cxn modelId="{3E527F25-9CDB-47A6-832E-B04FEB29AC94}" srcId="{50D1057C-D24F-4C66-8ABA-599F0539C014}" destId="{AE3E56C8-43DF-4F68-A89E-DCBBCA82B09F}" srcOrd="1" destOrd="0" parTransId="{F419B6FA-E8A0-426D-928E-61AF2E805FD8}" sibTransId="{AF3E744B-90BC-4BCB-8898-788E9B6B0BB0}"/>
    <dgm:cxn modelId="{0D70DA29-D2D7-4948-BE74-3FA531E497BF}" type="presOf" srcId="{65D5E691-1A76-49E5-A44E-9B4667AD91C8}" destId="{794A4054-4EE2-4D69-ABBF-B19F3EE18A86}" srcOrd="0" destOrd="0" presId="urn:microsoft.com/office/officeart/2005/8/layout/lProcess3"/>
    <dgm:cxn modelId="{E71EBC2B-D589-484C-8684-5487F1414393}" type="presOf" srcId="{DE41D508-48EA-4AB0-8945-AC714AD10BAE}" destId="{233C4BB8-952D-41FE-BCDD-2769C5A507FB}" srcOrd="0" destOrd="0" presId="urn:microsoft.com/office/officeart/2005/8/layout/lProcess3"/>
    <dgm:cxn modelId="{C28F4B2D-6696-468C-A7CD-1D1B04ADAEF1}" type="presOf" srcId="{E58BECDC-4500-4B50-96D4-D56F0EEBADF6}" destId="{E7F8F384-9FB0-404C-B67B-B22F9720D23A}" srcOrd="0" destOrd="0" presId="urn:microsoft.com/office/officeart/2005/8/layout/lProcess3"/>
    <dgm:cxn modelId="{BE5D793E-9464-4589-8817-2DCCA8CDFF96}" srcId="{ED5997B0-3C47-4186-B05E-CB80DB302EB5}" destId="{C7807850-2C29-42F9-BE93-241532D318B1}" srcOrd="3" destOrd="0" parTransId="{54F6C41A-40F4-44D1-8856-0156B1D8779A}" sibTransId="{AFFBAA9D-70B1-4BF9-AC97-80DD10D38D2A}"/>
    <dgm:cxn modelId="{3C010C5B-AC96-41EA-80D7-C6906CCB5009}" type="presOf" srcId="{AE3E56C8-43DF-4F68-A89E-DCBBCA82B09F}" destId="{F332FFB7-ACEE-4E87-BCFC-6ED5F9588D0A}" srcOrd="0" destOrd="0" presId="urn:microsoft.com/office/officeart/2005/8/layout/lProcess3"/>
    <dgm:cxn modelId="{6EA36A61-3E8D-4B81-A837-3F1749877950}" type="presOf" srcId="{C7807850-2C29-42F9-BE93-241532D318B1}" destId="{B27E3951-7995-4EFD-9915-A2A59CEEB240}" srcOrd="0" destOrd="0" presId="urn:microsoft.com/office/officeart/2005/8/layout/lProcess3"/>
    <dgm:cxn modelId="{5397C141-A62C-4A2B-B5AD-21E7F68E3949}" srcId="{ED5997B0-3C47-4186-B05E-CB80DB302EB5}" destId="{9A610F12-84E0-4F3A-B875-80D3FC62C2EC}" srcOrd="2" destOrd="0" parTransId="{18A30486-D6A1-4A17-A8EB-003A01562385}" sibTransId="{C614C103-049C-4C8D-A5CD-C033FD18F4F5}"/>
    <dgm:cxn modelId="{9B0EBD62-8744-48B7-87E7-CD2AE99C66FD}" type="presOf" srcId="{072B1DA5-C705-4982-B9CF-0D00E380AECF}" destId="{81F01EB5-55B8-44BE-8522-7CB1CA27D0F7}" srcOrd="0" destOrd="0" presId="urn:microsoft.com/office/officeart/2005/8/layout/lProcess3"/>
    <dgm:cxn modelId="{7692F443-91B3-4756-B3C5-F41176697869}" type="presOf" srcId="{A3AB2F47-D12D-48FA-8D44-A06CBAB28532}" destId="{96864712-D9E5-4D55-8442-A0E23FB68EA8}" srcOrd="0" destOrd="0" presId="urn:microsoft.com/office/officeart/2005/8/layout/lProcess3"/>
    <dgm:cxn modelId="{EB81D668-09E3-492A-8445-6C4ED898C257}" srcId="{60899899-CD0D-47F2-9A2B-77831519DC14}" destId="{50D1057C-D24F-4C66-8ABA-599F0539C014}" srcOrd="1" destOrd="0" parTransId="{42C1CF9C-E190-4C6F-AB4F-09C3EB9109FB}" sibTransId="{5F3D2552-8A99-4F2F-AEF1-FB19FD3EDA36}"/>
    <dgm:cxn modelId="{BDD53E76-5088-4DF4-AFCF-B3714AA18536}" srcId="{64D34A52-67CB-4308-985C-0D278DA231B4}" destId="{FC9628BC-5A98-4927-BF00-52C1678560C5}" srcOrd="3" destOrd="0" parTransId="{6B97E344-AA62-4EAD-B245-5E58E6183DC1}" sibTransId="{7D2DA9CF-DB7E-438C-ADEE-1E9C7C63FC19}"/>
    <dgm:cxn modelId="{9E22B859-85D3-4167-BE32-7ED7CBF6D35A}" type="presOf" srcId="{50D1057C-D24F-4C66-8ABA-599F0539C014}" destId="{6A0A77D9-9D64-4691-9F75-3CDD00074A16}" srcOrd="0" destOrd="0" presId="urn:microsoft.com/office/officeart/2005/8/layout/lProcess3"/>
    <dgm:cxn modelId="{D0DC9B8A-8BF9-4B2A-BD79-73CA5A9D62F5}" srcId="{50D1057C-D24F-4C66-8ABA-599F0539C014}" destId="{6616B79C-C669-4EA1-8072-DF791908579C}" srcOrd="3" destOrd="0" parTransId="{6DB26817-FB1D-4DA0-B355-2162EE438250}" sibTransId="{0E17A5FE-8D6A-48D7-BBB0-16936EF812D1}"/>
    <dgm:cxn modelId="{45F03A97-119F-4C3A-946C-13BA03B59617}" type="presOf" srcId="{49BF8FFC-0EC1-4C64-8490-0D89F608EDA6}" destId="{40DA0979-3AEA-4CD5-B9CD-FEFA33EF6DB4}" srcOrd="0" destOrd="0" presId="urn:microsoft.com/office/officeart/2005/8/layout/lProcess3"/>
    <dgm:cxn modelId="{93CCFA9D-B9C2-47BA-BB6E-B3C614D8AEC3}" type="presOf" srcId="{64D34A52-67CB-4308-985C-0D278DA231B4}" destId="{CF6C7EC3-EBF2-43FF-9BE4-C0ED56C58370}" srcOrd="0" destOrd="0" presId="urn:microsoft.com/office/officeart/2005/8/layout/lProcess3"/>
    <dgm:cxn modelId="{CF48009E-AC94-4354-9091-EA91F1F735CA}" srcId="{60899899-CD0D-47F2-9A2B-77831519DC14}" destId="{ED5997B0-3C47-4186-B05E-CB80DB302EB5}" srcOrd="3" destOrd="0" parTransId="{638F2236-4F35-4C68-B750-B04D99DB3FBF}" sibTransId="{691090C7-61F7-4EDD-8414-6F000DA7C589}"/>
    <dgm:cxn modelId="{AF197A9F-F263-49C1-AB92-6ADD01A5CE2C}" type="presOf" srcId="{C460CDE4-0867-4F61-A69F-72C9293E79EF}" destId="{A861EB6B-138C-4D4E-9338-E6DFA133F697}" srcOrd="0" destOrd="0" presId="urn:microsoft.com/office/officeart/2005/8/layout/lProcess3"/>
    <dgm:cxn modelId="{1F20F1A2-0634-4835-94DC-3FCD0A8F6556}" srcId="{60899899-CD0D-47F2-9A2B-77831519DC14}" destId="{9E223E46-77BF-4476-9C7D-5E3CA5159534}" srcOrd="0" destOrd="0" parTransId="{7C941882-27AA-4703-AAF7-1712A3267BAC}" sibTransId="{8F198DA4-1902-4D9C-A116-C3C1AD5BE945}"/>
    <dgm:cxn modelId="{144283A3-D0BC-487B-86F8-DB8D2693E011}" srcId="{50D1057C-D24F-4C66-8ABA-599F0539C014}" destId="{6729A865-90F0-4070-A164-727E4CAAB8D9}" srcOrd="0" destOrd="0" parTransId="{50FE7322-07D8-4C1E-BAAD-3AD25F44FED2}" sibTransId="{0967557E-CEA3-427E-814F-4BB3D0501022}"/>
    <dgm:cxn modelId="{48EF4EA4-A1FA-4D23-B598-58EEE956A4C7}" srcId="{50D1057C-D24F-4C66-8ABA-599F0539C014}" destId="{A3AB2F47-D12D-48FA-8D44-A06CBAB28532}" srcOrd="2" destOrd="0" parTransId="{88221F1B-2C84-4065-892B-C4F7371871DF}" sibTransId="{24DB9933-CBD6-4D5D-8BA4-8454F2EEDCAB}"/>
    <dgm:cxn modelId="{D1F2B9A4-1FF6-43A5-BD87-748122F74150}" type="presOf" srcId="{FC9628BC-5A98-4927-BF00-52C1678560C5}" destId="{A607F36B-0D9F-4837-A4EB-88395896D451}" srcOrd="0" destOrd="0" presId="urn:microsoft.com/office/officeart/2005/8/layout/lProcess3"/>
    <dgm:cxn modelId="{C178EBAA-2460-4194-8369-DB32ED240062}" srcId="{D13A775D-7919-43E6-B8C4-330BB87EC27D}" destId="{641C1908-A697-4935-802F-89D498505129}" srcOrd="2" destOrd="0" parTransId="{991ACD81-FAFE-46F8-8C00-6D06651FFB9C}" sibTransId="{760B742D-963D-4F84-89E9-8898DCBDEE8B}"/>
    <dgm:cxn modelId="{7FA063AE-6BBC-4B11-904E-E28E5B61CB1F}" type="presOf" srcId="{D2C287A7-4999-4408-B72D-37BB1C0DCD63}" destId="{819C3DDB-5D5B-43D3-BECF-EE59F94446B6}" srcOrd="0" destOrd="0" presId="urn:microsoft.com/office/officeart/2005/8/layout/lProcess3"/>
    <dgm:cxn modelId="{88A0B5B4-44B6-4DF2-A8EE-FB3EA06D2A4D}" srcId="{D13A775D-7919-43E6-B8C4-330BB87EC27D}" destId="{65D5E691-1A76-49E5-A44E-9B4667AD91C8}" srcOrd="0" destOrd="0" parTransId="{9DA32757-0AE3-4A3C-893C-EF750CE2A22A}" sibTransId="{BFB5E22E-F2E2-4151-84AE-6B13191EF60E}"/>
    <dgm:cxn modelId="{8D47A5B5-1CAA-4F0E-B260-FFB5E8E2D9B0}" type="presOf" srcId="{C74D7522-4878-4341-88F9-55CE56AC0EA9}" destId="{E235FF81-96EB-4E3A-82E6-43B6C0D8EB2C}" srcOrd="0" destOrd="0" presId="urn:microsoft.com/office/officeart/2005/8/layout/lProcess3"/>
    <dgm:cxn modelId="{4E13F9B7-C639-4CB2-A580-6F95F02586ED}" srcId="{64D34A52-67CB-4308-985C-0D278DA231B4}" destId="{49BF8FFC-0EC1-4C64-8490-0D89F608EDA6}" srcOrd="0" destOrd="0" parTransId="{6DBDB622-FCF2-42DF-B3CE-A65F2C0FE819}" sibTransId="{A98FDD38-06D4-4BC9-A057-196192805B78}"/>
    <dgm:cxn modelId="{F7C6C8B9-BBD9-4CDE-96C3-7AA13A97FEA1}" type="presOf" srcId="{9A610F12-84E0-4F3A-B875-80D3FC62C2EC}" destId="{1FBA48D5-1630-44D6-A61A-B2E21968C8E8}" srcOrd="0" destOrd="0" presId="urn:microsoft.com/office/officeart/2005/8/layout/lProcess3"/>
    <dgm:cxn modelId="{7F9E9FBD-7C91-438C-8CC2-DE068BF14CAD}" type="presOf" srcId="{6729A865-90F0-4070-A164-727E4CAAB8D9}" destId="{0AD850FE-BC05-4B14-9E21-772A6675D3B6}" srcOrd="0" destOrd="0" presId="urn:microsoft.com/office/officeart/2005/8/layout/lProcess3"/>
    <dgm:cxn modelId="{E4131CBF-D942-4E44-B791-B38A84573E7C}" srcId="{9E223E46-77BF-4476-9C7D-5E3CA5159534}" destId="{C460CDE4-0867-4F61-A69F-72C9293E79EF}" srcOrd="1" destOrd="0" parTransId="{95ED67C4-95D7-496B-9F42-ED3A344CFA1F}" sibTransId="{9D0BD049-092C-43D0-A67F-76CE751F099D}"/>
    <dgm:cxn modelId="{B8320CC0-21E7-44CD-B2EC-2D4A440DF46D}" srcId="{D13A775D-7919-43E6-B8C4-330BB87EC27D}" destId="{E58BECDC-4500-4B50-96D4-D56F0EEBADF6}" srcOrd="3" destOrd="0" parTransId="{620726CA-3EF7-4504-8C8C-1D8ECE97E836}" sibTransId="{468005CB-645D-489A-9C4F-0072EF6FF76C}"/>
    <dgm:cxn modelId="{54A191C1-64F9-42EB-9EA3-CF1284EF5743}" srcId="{9E223E46-77BF-4476-9C7D-5E3CA5159534}" destId="{072B1DA5-C705-4982-B9CF-0D00E380AECF}" srcOrd="0" destOrd="0" parTransId="{C89ABF50-DE98-4C3E-BF85-3E8C37B4CF27}" sibTransId="{7DA87081-2ADA-47CB-869B-144F40093AFA}"/>
    <dgm:cxn modelId="{27DA2FC2-0E2C-4F78-B5A5-11D89F26B310}" type="presOf" srcId="{D13A775D-7919-43E6-B8C4-330BB87EC27D}" destId="{3B960603-B16F-4EA2-AFA3-428C156D87AA}" srcOrd="0" destOrd="0" presId="urn:microsoft.com/office/officeart/2005/8/layout/lProcess3"/>
    <dgm:cxn modelId="{91CDF6CA-948E-4D24-9736-24696BD4951D}" srcId="{60899899-CD0D-47F2-9A2B-77831519DC14}" destId="{64D34A52-67CB-4308-985C-0D278DA231B4}" srcOrd="4" destOrd="0" parTransId="{E8612941-5CC4-4914-A0C8-BF13E038CD44}" sibTransId="{E174C251-FFC0-40B1-B078-EFE1AD19A64A}"/>
    <dgm:cxn modelId="{722C5ED9-7C0F-42E3-9B38-1E8C5C4DFF67}" type="presOf" srcId="{7057DDEF-75FF-459B-B1DF-3656BE8703DC}" destId="{B181234B-E961-45C8-91BB-511CD77A560F}" srcOrd="0" destOrd="0" presId="urn:microsoft.com/office/officeart/2005/8/layout/lProcess3"/>
    <dgm:cxn modelId="{7262D0D9-0EBB-45AE-ADDA-E0D09D912E72}" type="presOf" srcId="{6616B79C-C669-4EA1-8072-DF791908579C}" destId="{51386F87-1BEE-4F50-9FA9-EF066854A143}" srcOrd="0" destOrd="0" presId="urn:microsoft.com/office/officeart/2005/8/layout/lProcess3"/>
    <dgm:cxn modelId="{C73F21E5-1630-4778-B4FB-12EE44E1F0B4}" srcId="{ED5997B0-3C47-4186-B05E-CB80DB302EB5}" destId="{C74D7522-4878-4341-88F9-55CE56AC0EA9}" srcOrd="1" destOrd="0" parTransId="{48A59675-320D-4D08-A8B1-8AF700A7A162}" sibTransId="{642BBD9C-CE7F-4808-AF0E-FF957A831FE3}"/>
    <dgm:cxn modelId="{FF3A7BE6-FE3E-4E7F-8569-83BC8B291F9E}" srcId="{9E223E46-77BF-4476-9C7D-5E3CA5159534}" destId="{DE41D508-48EA-4AB0-8945-AC714AD10BAE}" srcOrd="2" destOrd="0" parTransId="{B6EEC99D-A3A5-423B-BBDE-F17181B1CCD5}" sibTransId="{49DA24CC-1F49-45D0-A151-B4402F9DB737}"/>
    <dgm:cxn modelId="{D073E4F0-6007-434B-9B83-DB6C15EEA738}" type="presOf" srcId="{60899899-CD0D-47F2-9A2B-77831519DC14}" destId="{6C872051-45FB-457A-AC68-C21A2A613A64}" srcOrd="0" destOrd="0" presId="urn:microsoft.com/office/officeart/2005/8/layout/lProcess3"/>
    <dgm:cxn modelId="{D1145BF2-7723-49FB-A696-D765975BFC8A}" type="presOf" srcId="{9E223E46-77BF-4476-9C7D-5E3CA5159534}" destId="{86959FC0-AFFD-4092-83FE-4E4254EBEDB7}" srcOrd="0" destOrd="0" presId="urn:microsoft.com/office/officeart/2005/8/layout/lProcess3"/>
    <dgm:cxn modelId="{A27530F3-AF14-4925-863D-4CB62C6636E9}" srcId="{60899899-CD0D-47F2-9A2B-77831519DC14}" destId="{D13A775D-7919-43E6-B8C4-330BB87EC27D}" srcOrd="2" destOrd="0" parTransId="{62E1B75E-7070-4A2B-A67D-3EACF4B1704E}" sibTransId="{76B0D3CB-74AA-4A20-8349-BD1BF14B0EE1}"/>
    <dgm:cxn modelId="{8258ECF4-D933-4EAE-A1A9-B8240F612068}" srcId="{64D34A52-67CB-4308-985C-0D278DA231B4}" destId="{9AC48C56-495E-48F3-A6FD-F23F180208EC}" srcOrd="1" destOrd="0" parTransId="{C6664687-0F5D-49F1-B0EF-C844559BCD5A}" sibTransId="{373D23DB-D98A-4C10-8387-632C478D3DE6}"/>
    <dgm:cxn modelId="{2E948BFC-C105-4D84-8439-5BCE762E8E34}" srcId="{9E223E46-77BF-4476-9C7D-5E3CA5159534}" destId="{D2C287A7-4999-4408-B72D-37BB1C0DCD63}" srcOrd="3" destOrd="0" parTransId="{072A4D9A-68FB-4D4C-BBFB-7200603E40B9}" sibTransId="{235E1050-D25F-45B5-B950-6D12F47206A6}"/>
    <dgm:cxn modelId="{1ACC91F0-7602-44D9-B45F-E9A770406306}" type="presParOf" srcId="{6C872051-45FB-457A-AC68-C21A2A613A64}" destId="{8F04F461-CB21-4BC8-850F-3B783D153A1E}" srcOrd="0" destOrd="0" presId="urn:microsoft.com/office/officeart/2005/8/layout/lProcess3"/>
    <dgm:cxn modelId="{DDB9214D-D8BA-4D13-A88B-0B7852DEF679}" type="presParOf" srcId="{8F04F461-CB21-4BC8-850F-3B783D153A1E}" destId="{86959FC0-AFFD-4092-83FE-4E4254EBEDB7}" srcOrd="0" destOrd="0" presId="urn:microsoft.com/office/officeart/2005/8/layout/lProcess3"/>
    <dgm:cxn modelId="{FBE5256E-CB87-4E61-B181-37B3D5E2EBDE}" type="presParOf" srcId="{8F04F461-CB21-4BC8-850F-3B783D153A1E}" destId="{6874F9ED-1232-49EB-B2C5-D06ABD809D47}" srcOrd="1" destOrd="0" presId="urn:microsoft.com/office/officeart/2005/8/layout/lProcess3"/>
    <dgm:cxn modelId="{AB93D77C-4766-4003-8C7A-182275C44BFF}" type="presParOf" srcId="{8F04F461-CB21-4BC8-850F-3B783D153A1E}" destId="{81F01EB5-55B8-44BE-8522-7CB1CA27D0F7}" srcOrd="2" destOrd="0" presId="urn:microsoft.com/office/officeart/2005/8/layout/lProcess3"/>
    <dgm:cxn modelId="{6CE43BCF-F7F3-4BC9-82B1-79D70FAA7299}" type="presParOf" srcId="{8F04F461-CB21-4BC8-850F-3B783D153A1E}" destId="{DCD6BCBE-9F6A-489B-B8EA-359D898A32B9}" srcOrd="3" destOrd="0" presId="urn:microsoft.com/office/officeart/2005/8/layout/lProcess3"/>
    <dgm:cxn modelId="{6705F3AD-677A-4EC9-BCF9-08CC4E6B9FC5}" type="presParOf" srcId="{8F04F461-CB21-4BC8-850F-3B783D153A1E}" destId="{A861EB6B-138C-4D4E-9338-E6DFA133F697}" srcOrd="4" destOrd="0" presId="urn:microsoft.com/office/officeart/2005/8/layout/lProcess3"/>
    <dgm:cxn modelId="{0C7A3BE6-DA68-453A-B4BE-73F9B16C4D36}" type="presParOf" srcId="{8F04F461-CB21-4BC8-850F-3B783D153A1E}" destId="{C5348697-8799-4EBF-8293-8E2EAD27D0A4}" srcOrd="5" destOrd="0" presId="urn:microsoft.com/office/officeart/2005/8/layout/lProcess3"/>
    <dgm:cxn modelId="{D4E651D6-2930-463F-978F-F83B9B243D43}" type="presParOf" srcId="{8F04F461-CB21-4BC8-850F-3B783D153A1E}" destId="{233C4BB8-952D-41FE-BCDD-2769C5A507FB}" srcOrd="6" destOrd="0" presId="urn:microsoft.com/office/officeart/2005/8/layout/lProcess3"/>
    <dgm:cxn modelId="{9F51C5F6-3013-41F4-B031-C78CFD8BB2B6}" type="presParOf" srcId="{8F04F461-CB21-4BC8-850F-3B783D153A1E}" destId="{85A04DF2-4605-4198-BD8D-2C666C800032}" srcOrd="7" destOrd="0" presId="urn:microsoft.com/office/officeart/2005/8/layout/lProcess3"/>
    <dgm:cxn modelId="{0987F563-6EC6-47D7-9C04-9D221165046F}" type="presParOf" srcId="{8F04F461-CB21-4BC8-850F-3B783D153A1E}" destId="{819C3DDB-5D5B-43D3-BECF-EE59F94446B6}" srcOrd="8" destOrd="0" presId="urn:microsoft.com/office/officeart/2005/8/layout/lProcess3"/>
    <dgm:cxn modelId="{D92DE32D-E118-4E5D-8250-4E32D2C3C43C}" type="presParOf" srcId="{6C872051-45FB-457A-AC68-C21A2A613A64}" destId="{B2BACC10-8757-4D1F-90CD-671586FCBCB6}" srcOrd="1" destOrd="0" presId="urn:microsoft.com/office/officeart/2005/8/layout/lProcess3"/>
    <dgm:cxn modelId="{D354517E-9C74-4C59-A76D-AEEB7976327E}" type="presParOf" srcId="{6C872051-45FB-457A-AC68-C21A2A613A64}" destId="{B081CED0-9830-4444-87B0-139AD7477E9B}" srcOrd="2" destOrd="0" presId="urn:microsoft.com/office/officeart/2005/8/layout/lProcess3"/>
    <dgm:cxn modelId="{04582212-E764-438E-8B70-AA8239206CEF}" type="presParOf" srcId="{B081CED0-9830-4444-87B0-139AD7477E9B}" destId="{6A0A77D9-9D64-4691-9F75-3CDD00074A16}" srcOrd="0" destOrd="0" presId="urn:microsoft.com/office/officeart/2005/8/layout/lProcess3"/>
    <dgm:cxn modelId="{5C46A006-86F6-4AEC-A890-E63B8D577BED}" type="presParOf" srcId="{B081CED0-9830-4444-87B0-139AD7477E9B}" destId="{0C04A5EA-BEC4-40BB-B904-D6FA09287C2E}" srcOrd="1" destOrd="0" presId="urn:microsoft.com/office/officeart/2005/8/layout/lProcess3"/>
    <dgm:cxn modelId="{7C82566B-2819-40FA-B820-C7498C0B276A}" type="presParOf" srcId="{B081CED0-9830-4444-87B0-139AD7477E9B}" destId="{0AD850FE-BC05-4B14-9E21-772A6675D3B6}" srcOrd="2" destOrd="0" presId="urn:microsoft.com/office/officeart/2005/8/layout/lProcess3"/>
    <dgm:cxn modelId="{08D5F778-889E-4BA8-A1E0-7F07F33EBAA4}" type="presParOf" srcId="{B081CED0-9830-4444-87B0-139AD7477E9B}" destId="{2511286A-5476-4F54-95ED-214BA05394B8}" srcOrd="3" destOrd="0" presId="urn:microsoft.com/office/officeart/2005/8/layout/lProcess3"/>
    <dgm:cxn modelId="{BC8C5995-E3A7-4213-B02F-442A82939319}" type="presParOf" srcId="{B081CED0-9830-4444-87B0-139AD7477E9B}" destId="{F332FFB7-ACEE-4E87-BCFC-6ED5F9588D0A}" srcOrd="4" destOrd="0" presId="urn:microsoft.com/office/officeart/2005/8/layout/lProcess3"/>
    <dgm:cxn modelId="{CACBBCEA-D462-4669-8FB2-9AF4378296F5}" type="presParOf" srcId="{B081CED0-9830-4444-87B0-139AD7477E9B}" destId="{FE13A032-D513-41A4-8C0E-2D3AA2DEF5D2}" srcOrd="5" destOrd="0" presId="urn:microsoft.com/office/officeart/2005/8/layout/lProcess3"/>
    <dgm:cxn modelId="{5AAE80B6-63ED-40B6-8B08-47F688CD08DD}" type="presParOf" srcId="{B081CED0-9830-4444-87B0-139AD7477E9B}" destId="{96864712-D9E5-4D55-8442-A0E23FB68EA8}" srcOrd="6" destOrd="0" presId="urn:microsoft.com/office/officeart/2005/8/layout/lProcess3"/>
    <dgm:cxn modelId="{EE62391A-7641-4BDC-9B94-49456CBB28CE}" type="presParOf" srcId="{B081CED0-9830-4444-87B0-139AD7477E9B}" destId="{CA3346EA-E401-43F5-A62D-0FDC4BAC02CE}" srcOrd="7" destOrd="0" presId="urn:microsoft.com/office/officeart/2005/8/layout/lProcess3"/>
    <dgm:cxn modelId="{115E3EBE-BBC4-478F-9455-D6F2121E9155}" type="presParOf" srcId="{B081CED0-9830-4444-87B0-139AD7477E9B}" destId="{51386F87-1BEE-4F50-9FA9-EF066854A143}" srcOrd="8" destOrd="0" presId="urn:microsoft.com/office/officeart/2005/8/layout/lProcess3"/>
    <dgm:cxn modelId="{5BC26434-279F-47EC-891C-54883A85D73C}" type="presParOf" srcId="{6C872051-45FB-457A-AC68-C21A2A613A64}" destId="{39002EEC-A798-484D-B047-F0EDA6A81052}" srcOrd="3" destOrd="0" presId="urn:microsoft.com/office/officeart/2005/8/layout/lProcess3"/>
    <dgm:cxn modelId="{CCABDB2B-CFEA-4031-86BF-CA91550354F8}" type="presParOf" srcId="{6C872051-45FB-457A-AC68-C21A2A613A64}" destId="{C427CB73-5005-42A8-9B68-73009361E9FC}" srcOrd="4" destOrd="0" presId="urn:microsoft.com/office/officeart/2005/8/layout/lProcess3"/>
    <dgm:cxn modelId="{DE8AF1C9-320E-4F3C-91A7-1A6B1D3F00B2}" type="presParOf" srcId="{C427CB73-5005-42A8-9B68-73009361E9FC}" destId="{3B960603-B16F-4EA2-AFA3-428C156D87AA}" srcOrd="0" destOrd="0" presId="urn:microsoft.com/office/officeart/2005/8/layout/lProcess3"/>
    <dgm:cxn modelId="{4D1F6262-35A5-47E6-97CE-C005862B9B74}" type="presParOf" srcId="{C427CB73-5005-42A8-9B68-73009361E9FC}" destId="{682D2935-5B2B-4FD3-8A23-4472C3A3E9C5}" srcOrd="1" destOrd="0" presId="urn:microsoft.com/office/officeart/2005/8/layout/lProcess3"/>
    <dgm:cxn modelId="{DF19964F-D749-4DC5-8087-E26DDA4A01DA}" type="presParOf" srcId="{C427CB73-5005-42A8-9B68-73009361E9FC}" destId="{794A4054-4EE2-4D69-ABBF-B19F3EE18A86}" srcOrd="2" destOrd="0" presId="urn:microsoft.com/office/officeart/2005/8/layout/lProcess3"/>
    <dgm:cxn modelId="{0FDF2093-5DA8-47E3-99AF-F7B10EDCD196}" type="presParOf" srcId="{C427CB73-5005-42A8-9B68-73009361E9FC}" destId="{EC39E380-E8D8-481A-BBF2-CF5391D8936B}" srcOrd="3" destOrd="0" presId="urn:microsoft.com/office/officeart/2005/8/layout/lProcess3"/>
    <dgm:cxn modelId="{019F857E-CA88-4E73-BF08-9D8BF28FD6C3}" type="presParOf" srcId="{C427CB73-5005-42A8-9B68-73009361E9FC}" destId="{B181234B-E961-45C8-91BB-511CD77A560F}" srcOrd="4" destOrd="0" presId="urn:microsoft.com/office/officeart/2005/8/layout/lProcess3"/>
    <dgm:cxn modelId="{3B609937-AFD7-4008-BF22-49E2B954F92C}" type="presParOf" srcId="{C427CB73-5005-42A8-9B68-73009361E9FC}" destId="{F0C3751D-D129-4AA9-9D62-F36C3DCB129E}" srcOrd="5" destOrd="0" presId="urn:microsoft.com/office/officeart/2005/8/layout/lProcess3"/>
    <dgm:cxn modelId="{C12D5D45-43E5-4056-B17D-A0C383B96CC0}" type="presParOf" srcId="{C427CB73-5005-42A8-9B68-73009361E9FC}" destId="{4264DBA3-55EE-46EA-94D4-9A94864AB184}" srcOrd="6" destOrd="0" presId="urn:microsoft.com/office/officeart/2005/8/layout/lProcess3"/>
    <dgm:cxn modelId="{83912A8C-B96D-48DA-9596-33D1A23E8E6E}" type="presParOf" srcId="{C427CB73-5005-42A8-9B68-73009361E9FC}" destId="{A8D3DEAB-C9B9-4965-A40A-3B588303E304}" srcOrd="7" destOrd="0" presId="urn:microsoft.com/office/officeart/2005/8/layout/lProcess3"/>
    <dgm:cxn modelId="{C3FFDA8E-F948-450F-8D36-5E18B6773352}" type="presParOf" srcId="{C427CB73-5005-42A8-9B68-73009361E9FC}" destId="{E7F8F384-9FB0-404C-B67B-B22F9720D23A}" srcOrd="8" destOrd="0" presId="urn:microsoft.com/office/officeart/2005/8/layout/lProcess3"/>
    <dgm:cxn modelId="{8B8F6D68-10B6-441B-B0F6-17BDD4B8A86A}" type="presParOf" srcId="{6C872051-45FB-457A-AC68-C21A2A613A64}" destId="{A852004C-40E9-441D-93AD-14095E1F4A83}" srcOrd="5" destOrd="0" presId="urn:microsoft.com/office/officeart/2005/8/layout/lProcess3"/>
    <dgm:cxn modelId="{6E5FB4EC-AEC7-4232-8614-E9012780D18C}" type="presParOf" srcId="{6C872051-45FB-457A-AC68-C21A2A613A64}" destId="{D6EA73B0-4819-4765-9682-B970B8E1A5CC}" srcOrd="6" destOrd="0" presId="urn:microsoft.com/office/officeart/2005/8/layout/lProcess3"/>
    <dgm:cxn modelId="{5CA15E3B-C65F-40A1-839F-020D7701BE7A}" type="presParOf" srcId="{D6EA73B0-4819-4765-9682-B970B8E1A5CC}" destId="{60414D7E-9E16-4743-A1F8-D951746443C5}" srcOrd="0" destOrd="0" presId="urn:microsoft.com/office/officeart/2005/8/layout/lProcess3"/>
    <dgm:cxn modelId="{BD47809F-D904-481F-9D5E-27A5A438EE12}" type="presParOf" srcId="{D6EA73B0-4819-4765-9682-B970B8E1A5CC}" destId="{D3D35EC1-432A-4AF0-818D-2EDD02312127}" srcOrd="1" destOrd="0" presId="urn:microsoft.com/office/officeart/2005/8/layout/lProcess3"/>
    <dgm:cxn modelId="{50721DB3-BFB6-49A8-B519-DDCF7C0B1093}" type="presParOf" srcId="{D6EA73B0-4819-4765-9682-B970B8E1A5CC}" destId="{75A20688-93B6-47CB-9673-EF4C0E592E2A}" srcOrd="2" destOrd="0" presId="urn:microsoft.com/office/officeart/2005/8/layout/lProcess3"/>
    <dgm:cxn modelId="{75748193-AB5C-4FFA-96E4-AB7B12B2C5D8}" type="presParOf" srcId="{D6EA73B0-4819-4765-9682-B970B8E1A5CC}" destId="{630942A8-E211-4B76-AAD9-75973A58BF56}" srcOrd="3" destOrd="0" presId="urn:microsoft.com/office/officeart/2005/8/layout/lProcess3"/>
    <dgm:cxn modelId="{836BDBB8-F5F4-4EDE-9482-755247FC0471}" type="presParOf" srcId="{D6EA73B0-4819-4765-9682-B970B8E1A5CC}" destId="{E235FF81-96EB-4E3A-82E6-43B6C0D8EB2C}" srcOrd="4" destOrd="0" presId="urn:microsoft.com/office/officeart/2005/8/layout/lProcess3"/>
    <dgm:cxn modelId="{15920EAB-ECCE-4E3A-85D3-03E4657E422A}" type="presParOf" srcId="{D6EA73B0-4819-4765-9682-B970B8E1A5CC}" destId="{7ADE25FC-664A-456D-860E-C0DE453721DB}" srcOrd="5" destOrd="0" presId="urn:microsoft.com/office/officeart/2005/8/layout/lProcess3"/>
    <dgm:cxn modelId="{A25BA4D5-0929-4EAA-9EF6-8A02F1E84528}" type="presParOf" srcId="{D6EA73B0-4819-4765-9682-B970B8E1A5CC}" destId="{1FBA48D5-1630-44D6-A61A-B2E21968C8E8}" srcOrd="6" destOrd="0" presId="urn:microsoft.com/office/officeart/2005/8/layout/lProcess3"/>
    <dgm:cxn modelId="{243205AC-C0E3-4F3E-8F25-0C935704D6DF}" type="presParOf" srcId="{D6EA73B0-4819-4765-9682-B970B8E1A5CC}" destId="{54435EBF-9C2B-4B15-AF34-974BFF8357FB}" srcOrd="7" destOrd="0" presId="urn:microsoft.com/office/officeart/2005/8/layout/lProcess3"/>
    <dgm:cxn modelId="{05705819-DE47-4395-A920-38C1EC1F8665}" type="presParOf" srcId="{D6EA73B0-4819-4765-9682-B970B8E1A5CC}" destId="{B27E3951-7995-4EFD-9915-A2A59CEEB240}" srcOrd="8" destOrd="0" presId="urn:microsoft.com/office/officeart/2005/8/layout/lProcess3"/>
    <dgm:cxn modelId="{D621931A-DC17-4C09-B9D6-ACE48C9B7A1D}" type="presParOf" srcId="{6C872051-45FB-457A-AC68-C21A2A613A64}" destId="{725D1792-32F9-4DC8-AFA3-A456887A38E6}" srcOrd="7" destOrd="0" presId="urn:microsoft.com/office/officeart/2005/8/layout/lProcess3"/>
    <dgm:cxn modelId="{E45B3909-31C5-4561-A694-5E37134549F1}" type="presParOf" srcId="{6C872051-45FB-457A-AC68-C21A2A613A64}" destId="{6F71FC89-D8D4-47DB-B6E8-389F90FC949A}" srcOrd="8" destOrd="0" presId="urn:microsoft.com/office/officeart/2005/8/layout/lProcess3"/>
    <dgm:cxn modelId="{6F9E9EFD-1A8B-4778-8EB5-B522AB96D16F}" type="presParOf" srcId="{6F71FC89-D8D4-47DB-B6E8-389F90FC949A}" destId="{CF6C7EC3-EBF2-43FF-9BE4-C0ED56C58370}" srcOrd="0" destOrd="0" presId="urn:microsoft.com/office/officeart/2005/8/layout/lProcess3"/>
    <dgm:cxn modelId="{9062185A-1A13-4CF1-A8BC-0AF72F11D81F}" type="presParOf" srcId="{6F71FC89-D8D4-47DB-B6E8-389F90FC949A}" destId="{6C430C14-8855-4058-9A19-528C46E43F72}" srcOrd="1" destOrd="0" presId="urn:microsoft.com/office/officeart/2005/8/layout/lProcess3"/>
    <dgm:cxn modelId="{B121390B-17FE-43A2-8D30-2AA159AB9A74}" type="presParOf" srcId="{6F71FC89-D8D4-47DB-B6E8-389F90FC949A}" destId="{40DA0979-3AEA-4CD5-B9CD-FEFA33EF6DB4}" srcOrd="2" destOrd="0" presId="urn:microsoft.com/office/officeart/2005/8/layout/lProcess3"/>
    <dgm:cxn modelId="{8C7B8D29-2986-4695-9E68-F9C09D425CBB}" type="presParOf" srcId="{6F71FC89-D8D4-47DB-B6E8-389F90FC949A}" destId="{D93EA724-CB01-4E0F-8515-18E5FBF689E7}" srcOrd="3" destOrd="0" presId="urn:microsoft.com/office/officeart/2005/8/layout/lProcess3"/>
    <dgm:cxn modelId="{7FE10C07-322F-436C-82F2-BDA6905AF866}" type="presParOf" srcId="{6F71FC89-D8D4-47DB-B6E8-389F90FC949A}" destId="{5C9B81EF-D8E3-4A17-B6D6-C93E12876281}" srcOrd="4" destOrd="0" presId="urn:microsoft.com/office/officeart/2005/8/layout/lProcess3"/>
    <dgm:cxn modelId="{6F1ABF13-2CBD-47B7-B87B-83AB9F8A1076}" type="presParOf" srcId="{6F71FC89-D8D4-47DB-B6E8-389F90FC949A}" destId="{94731A95-B248-43CB-BC33-0260E006D3E9}" srcOrd="5" destOrd="0" presId="urn:microsoft.com/office/officeart/2005/8/layout/lProcess3"/>
    <dgm:cxn modelId="{5F7FD65D-10F8-476E-9A6C-90769A500B40}" type="presParOf" srcId="{6F71FC89-D8D4-47DB-B6E8-389F90FC949A}" destId="{E7BAB114-D72B-4BE6-958F-16E5FB1C3F1A}" srcOrd="6" destOrd="0" presId="urn:microsoft.com/office/officeart/2005/8/layout/lProcess3"/>
    <dgm:cxn modelId="{04155ED1-0710-45D4-B501-F6A140DB32E7}" type="presParOf" srcId="{6F71FC89-D8D4-47DB-B6E8-389F90FC949A}" destId="{04EED181-7E8C-4245-8B7E-172221B46644}" srcOrd="7" destOrd="0" presId="urn:microsoft.com/office/officeart/2005/8/layout/lProcess3"/>
    <dgm:cxn modelId="{B9C4BC39-B838-4708-B334-2624349E64D0}" type="presParOf" srcId="{6F71FC89-D8D4-47DB-B6E8-389F90FC949A}" destId="{A607F36B-0D9F-4837-A4EB-88395896D451}" srcOrd="8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092E9E-12A0-477C-8A80-6E38C2F967C9}">
      <dsp:nvSpPr>
        <dsp:cNvPr id="0" name=""/>
        <dsp:cNvSpPr/>
      </dsp:nvSpPr>
      <dsp:spPr>
        <a:xfrm>
          <a:off x="2378478" y="63254"/>
          <a:ext cx="3036223" cy="3036223"/>
        </a:xfrm>
        <a:prstGeom prst="ellipse">
          <a:avLst/>
        </a:prstGeom>
        <a:solidFill>
          <a:srgbClr val="FFFF81">
            <a:alpha val="34118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b="1" kern="1200"/>
            <a:t>Reputācija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b="1" kern="1200"/>
            <a:t>viegli pazaudēt, grūti uzkrāt</a:t>
          </a:r>
          <a:endParaRPr lang="en-US" sz="900" b="1" kern="1200"/>
        </a:p>
      </dsp:txBody>
      <dsp:txXfrm>
        <a:off x="2783308" y="594593"/>
        <a:ext cx="2226563" cy="1366300"/>
      </dsp:txXfrm>
    </dsp:sp>
    <dsp:sp modelId="{3FA9A74C-4947-4EDD-85F2-F50DDC589DF0}">
      <dsp:nvSpPr>
        <dsp:cNvPr id="0" name=""/>
        <dsp:cNvSpPr/>
      </dsp:nvSpPr>
      <dsp:spPr>
        <a:xfrm>
          <a:off x="3474049" y="1960894"/>
          <a:ext cx="3036223" cy="3036223"/>
        </a:xfrm>
        <a:prstGeom prst="ellipse">
          <a:avLst/>
        </a:prstGeom>
        <a:solidFill>
          <a:srgbClr val="92D050">
            <a:alpha val="34118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b="1" kern="1200"/>
            <a:t>Koordinēta stratēģiskā virzība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800" b="1" kern="1200"/>
            <a:t>šodienu ietekmē pagātnes lēmumi, šodienas lēmumi - nākotni</a:t>
          </a:r>
          <a:endParaRPr lang="en-US" sz="800" b="1" kern="1200"/>
        </a:p>
      </dsp:txBody>
      <dsp:txXfrm>
        <a:off x="4402627" y="2745251"/>
        <a:ext cx="1821733" cy="1669922"/>
      </dsp:txXfrm>
    </dsp:sp>
    <dsp:sp modelId="{80385129-EE30-44E3-8F54-ADF22A22BA8E}">
      <dsp:nvSpPr>
        <dsp:cNvPr id="0" name=""/>
        <dsp:cNvSpPr/>
      </dsp:nvSpPr>
      <dsp:spPr>
        <a:xfrm>
          <a:off x="1282908" y="1960894"/>
          <a:ext cx="3036223" cy="3036223"/>
        </a:xfrm>
        <a:prstGeom prst="ellipse">
          <a:avLst/>
        </a:prstGeom>
        <a:solidFill>
          <a:schemeClr val="bg1">
            <a:lumMod val="20000"/>
            <a:lumOff val="80000"/>
            <a:alpha val="34118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/>
            <a:t>Vienots Baltijas tirgus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b="1" kern="1200"/>
            <a:t>nodokļu un regulējuma arbitrāža,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b="1" kern="1200"/>
            <a:t>mēroga ekonomika</a:t>
          </a:r>
          <a:endParaRPr lang="en-US" sz="900" b="1" kern="1200"/>
        </a:p>
      </dsp:txBody>
      <dsp:txXfrm>
        <a:off x="1568819" y="2745251"/>
        <a:ext cx="1821733" cy="166992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17EE7-7FA2-4EC5-B7D6-1366C31A5A90}">
      <dsp:nvSpPr>
        <dsp:cNvPr id="0" name=""/>
        <dsp:cNvSpPr/>
      </dsp:nvSpPr>
      <dsp:spPr>
        <a:xfrm rot="10800000">
          <a:off x="1589749" y="51615"/>
          <a:ext cx="6976041" cy="1336571"/>
        </a:xfrm>
        <a:prstGeom prst="homePlate">
          <a:avLst/>
        </a:prstGeom>
        <a:solidFill>
          <a:schemeClr val="tx2">
            <a:lumMod val="20000"/>
            <a:lumOff val="80000"/>
            <a:alpha val="7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02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1800" kern="1200">
            <a:solidFill>
              <a:schemeClr val="tx1"/>
            </a:solidFill>
            <a:latin typeface="Times New Roman" panose="02020603050405020304" pitchFamily="18" charset="0"/>
            <a:ea typeface="Verdana" panose="020B0604030504040204" pitchFamily="34" charset="0"/>
            <a:cs typeface="Times New Roman" panose="02020603050405020304" pitchFamily="18" charset="0"/>
          </a:endParaRPr>
        </a:p>
      </dsp:txBody>
      <dsp:txXfrm rot="10800000">
        <a:off x="1923892" y="51615"/>
        <a:ext cx="6641898" cy="1336571"/>
      </dsp:txXfrm>
    </dsp:sp>
    <dsp:sp modelId="{851A7698-E344-4F89-B78F-FE8025487BEE}">
      <dsp:nvSpPr>
        <dsp:cNvPr id="0" name=""/>
        <dsp:cNvSpPr/>
      </dsp:nvSpPr>
      <dsp:spPr>
        <a:xfrm>
          <a:off x="355936" y="113982"/>
          <a:ext cx="1102952" cy="108214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gradFill>
            <a:gsLst>
              <a:gs pos="0">
                <a:srgbClr val="99FF3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452DDE-7BDB-45FB-9F00-4627CBC38321}">
      <dsp:nvSpPr>
        <dsp:cNvPr id="0" name=""/>
        <dsp:cNvSpPr/>
      </dsp:nvSpPr>
      <dsp:spPr>
        <a:xfrm rot="10800000">
          <a:off x="1520288" y="1840349"/>
          <a:ext cx="7063468" cy="1628444"/>
        </a:xfrm>
        <a:prstGeom prst="homePlate">
          <a:avLst/>
        </a:prstGeom>
        <a:solidFill>
          <a:schemeClr val="tx2">
            <a:lumMod val="20000"/>
            <a:lumOff val="80000"/>
            <a:alpha val="7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023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1200" kern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10800000">
        <a:off x="1927399" y="1840349"/>
        <a:ext cx="6656357" cy="1628444"/>
      </dsp:txXfrm>
    </dsp:sp>
    <dsp:sp modelId="{5DD48859-B5B4-4898-973B-EA6CC4C4813C}">
      <dsp:nvSpPr>
        <dsp:cNvPr id="0" name=""/>
        <dsp:cNvSpPr/>
      </dsp:nvSpPr>
      <dsp:spPr>
        <a:xfrm>
          <a:off x="281798" y="2263101"/>
          <a:ext cx="1113387" cy="1022018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CCFF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9271DC-82F8-4363-B74D-35FD4CC4622B}">
      <dsp:nvSpPr>
        <dsp:cNvPr id="0" name=""/>
        <dsp:cNvSpPr/>
      </dsp:nvSpPr>
      <dsp:spPr>
        <a:xfrm rot="10800000">
          <a:off x="1622445" y="3846438"/>
          <a:ext cx="6946856" cy="1713278"/>
        </a:xfrm>
        <a:prstGeom prst="homePlate">
          <a:avLst/>
        </a:prstGeom>
        <a:solidFill>
          <a:schemeClr val="tx2">
            <a:lumMod val="20000"/>
            <a:lumOff val="80000"/>
            <a:alpha val="7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023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1200" kern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10800000">
        <a:off x="2050764" y="3846438"/>
        <a:ext cx="6518537" cy="1713278"/>
      </dsp:txXfrm>
    </dsp:sp>
    <dsp:sp modelId="{E08DEDEB-08C4-4AD1-8607-971F9CA8E9DE}">
      <dsp:nvSpPr>
        <dsp:cNvPr id="0" name=""/>
        <dsp:cNvSpPr/>
      </dsp:nvSpPr>
      <dsp:spPr>
        <a:xfrm>
          <a:off x="428510" y="4205808"/>
          <a:ext cx="1136494" cy="1090000"/>
        </a:xfrm>
        <a:prstGeom prst="ellipse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CCFF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F3253B-73BE-4B6D-BBFB-9B6A5401DE4F}">
      <dsp:nvSpPr>
        <dsp:cNvPr id="0" name=""/>
        <dsp:cNvSpPr/>
      </dsp:nvSpPr>
      <dsp:spPr>
        <a:xfrm rot="5400000">
          <a:off x="730001" y="2017783"/>
          <a:ext cx="2230711" cy="3711854"/>
        </a:xfrm>
        <a:prstGeom prst="corner">
          <a:avLst>
            <a:gd name="adj1" fmla="val 16120"/>
            <a:gd name="adj2" fmla="val 16110"/>
          </a:avLst>
        </a:prstGeom>
        <a:solidFill>
          <a:srgbClr val="009999"/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9C4704-3C19-4EEE-9C88-C76347C6B797}">
      <dsp:nvSpPr>
        <dsp:cNvPr id="0" name=""/>
        <dsp:cNvSpPr/>
      </dsp:nvSpPr>
      <dsp:spPr>
        <a:xfrm>
          <a:off x="368255" y="3159664"/>
          <a:ext cx="3351082" cy="2937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>
              <a:solidFill>
                <a:srgbClr val="1B717F"/>
              </a:solidFill>
              <a:latin typeface="Verdana" panose="020B0604030504040204" pitchFamily="34" charset="0"/>
              <a:ea typeface="Verdana" panose="020B0604030504040204" pitchFamily="34" charset="0"/>
            </a:rPr>
            <a:t>Konkurētspējas pamatnosacījumi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16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600" b="1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Konkurētspējīgi aizdevumu nosacījumi</a:t>
          </a:r>
          <a:endParaRPr lang="lv-LV" sz="16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lv-LV" sz="16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600" b="1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Labvēlīgas % likmes uzņēmējiem </a:t>
          </a:r>
          <a:endParaRPr lang="lv-LV" sz="16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lv-LV" sz="16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600" b="1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Jauni finanšu sektora tirgus spēlētāji</a:t>
          </a:r>
          <a:endParaRPr lang="en-AU" sz="16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AU" sz="16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600" b="1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Kapitāla tirgus attīstība</a:t>
          </a:r>
          <a:endParaRPr lang="en-AU" sz="1600" b="1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68255" y="3159664"/>
        <a:ext cx="3351082" cy="2937420"/>
      </dsp:txXfrm>
    </dsp:sp>
    <dsp:sp modelId="{E44AF4CC-3FD8-4082-85F1-04A34DEBFE3F}">
      <dsp:nvSpPr>
        <dsp:cNvPr id="0" name=""/>
        <dsp:cNvSpPr/>
      </dsp:nvSpPr>
      <dsp:spPr>
        <a:xfrm>
          <a:off x="3087059" y="1777348"/>
          <a:ext cx="632279" cy="632279"/>
        </a:xfrm>
        <a:prstGeom prst="triangle">
          <a:avLst>
            <a:gd name="adj" fmla="val 100000"/>
          </a:avLst>
        </a:prstGeom>
        <a:solidFill>
          <a:srgbClr val="00999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FC3F81-5DD3-4F23-AF7B-1668A2E081E8}">
      <dsp:nvSpPr>
        <dsp:cNvPr id="0" name=""/>
        <dsp:cNvSpPr/>
      </dsp:nvSpPr>
      <dsp:spPr>
        <a:xfrm rot="5400000">
          <a:off x="4842997" y="1035481"/>
          <a:ext cx="2230711" cy="3711854"/>
        </a:xfrm>
        <a:prstGeom prst="corner">
          <a:avLst>
            <a:gd name="adj1" fmla="val 16120"/>
            <a:gd name="adj2" fmla="val 16110"/>
          </a:avLst>
        </a:prstGeom>
        <a:solidFill>
          <a:srgbClr val="00999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B17A8E-B9CD-436F-A12D-139B6674AF61}">
      <dsp:nvSpPr>
        <dsp:cNvPr id="0" name=""/>
        <dsp:cNvSpPr/>
      </dsp:nvSpPr>
      <dsp:spPr>
        <a:xfrm>
          <a:off x="4437426" y="2185679"/>
          <a:ext cx="3351082" cy="2937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>
              <a:solidFill>
                <a:srgbClr val="1B717F"/>
              </a:solidFill>
              <a:latin typeface="Verdana" panose="020B0604030504040204" pitchFamily="34" charset="0"/>
              <a:ea typeface="Verdana" panose="020B0604030504040204" pitchFamily="34" charset="0"/>
            </a:rPr>
            <a:t>Tautsaimniecības vajadzību cikls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16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600" b="1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Paradumu maiņa\mobilitāte</a:t>
          </a:r>
          <a:endParaRPr lang="lv-LV" sz="16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lv-LV" sz="16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600" b="1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Tehnoloģiskā industrializācija</a:t>
          </a:r>
          <a:endParaRPr lang="lv-LV" sz="16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lv-LV" sz="16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600" b="1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Produktu ievienotās vērtības radīšana</a:t>
          </a:r>
          <a:endParaRPr lang="lv-LV" sz="16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lv-LV" sz="16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600" b="1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Eksportspējas attīstība</a:t>
          </a:r>
          <a:endParaRPr lang="lv-LV" sz="16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437426" y="2185679"/>
        <a:ext cx="3351082" cy="2937420"/>
      </dsp:txXfrm>
    </dsp:sp>
    <dsp:sp modelId="{D6DC420E-F3EF-4106-AB71-55AE3AB68CE9}">
      <dsp:nvSpPr>
        <dsp:cNvPr id="0" name=""/>
        <dsp:cNvSpPr/>
      </dsp:nvSpPr>
      <dsp:spPr>
        <a:xfrm>
          <a:off x="7189439" y="762210"/>
          <a:ext cx="632279" cy="632279"/>
        </a:xfrm>
        <a:prstGeom prst="triangle">
          <a:avLst>
            <a:gd name="adj" fmla="val 100000"/>
          </a:avLst>
        </a:prstGeom>
        <a:solidFill>
          <a:srgbClr val="00999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BABA53-8F8A-4D44-ACFD-9E2D501D5809}">
      <dsp:nvSpPr>
        <dsp:cNvPr id="0" name=""/>
        <dsp:cNvSpPr/>
      </dsp:nvSpPr>
      <dsp:spPr>
        <a:xfrm rot="5400000">
          <a:off x="8945377" y="20343"/>
          <a:ext cx="2230711" cy="3711854"/>
        </a:xfrm>
        <a:prstGeom prst="corner">
          <a:avLst>
            <a:gd name="adj1" fmla="val 16120"/>
            <a:gd name="adj2" fmla="val 16110"/>
          </a:avLst>
        </a:prstGeom>
        <a:solidFill>
          <a:srgbClr val="00999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731AEB-8520-41B9-B44B-7FA0B2507CFF}">
      <dsp:nvSpPr>
        <dsp:cNvPr id="0" name=""/>
        <dsp:cNvSpPr/>
      </dsp:nvSpPr>
      <dsp:spPr>
        <a:xfrm>
          <a:off x="8573016" y="1129388"/>
          <a:ext cx="3351082" cy="2937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>
              <a:solidFill>
                <a:srgbClr val="1B717F"/>
              </a:solidFill>
              <a:latin typeface="Verdana" panose="020B0604030504040204" pitchFamily="34" charset="0"/>
              <a:ea typeface="Verdana" panose="020B0604030504040204" pitchFamily="34" charset="0"/>
            </a:rPr>
            <a:t>Mērķēti instrumenti ekonomikas transformācijai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16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600" b="1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Investīciju fonds</a:t>
          </a:r>
          <a:endParaRPr lang="lv-LV" sz="12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lv-LV" sz="12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600" b="1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Eksporta darījumu apdrošināšana Latvijā</a:t>
          </a:r>
          <a:endParaRPr lang="lv-LV" sz="12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lv-LV" sz="12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600" b="1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Latvijas uzņēmumiem mērķēta biržas fondu izveide</a:t>
          </a:r>
          <a:endParaRPr lang="lv-LV" sz="12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lv-LV" sz="12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600" b="1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Tirgus vajadzībām pielāgoti maksājumi saistībās pret valsti </a:t>
          </a:r>
          <a:r>
            <a:rPr lang="lv-LV" sz="1200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(</a:t>
          </a:r>
          <a:r>
            <a:rPr lang="lv-LV" sz="1200" kern="120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kriptoaktīvu</a:t>
          </a:r>
          <a:r>
            <a:rPr lang="lv-LV" sz="1200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 izmantošanas paplašinātas iespējas)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lv-LV" sz="1600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8573016" y="1129388"/>
        <a:ext cx="3351082" cy="29374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B293B-12BC-4690-9BFE-9683983B06CD}">
      <dsp:nvSpPr>
        <dsp:cNvPr id="0" name=""/>
        <dsp:cNvSpPr/>
      </dsp:nvSpPr>
      <dsp:spPr>
        <a:xfrm>
          <a:off x="1310025" y="2376341"/>
          <a:ext cx="1532544" cy="132132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b="1" kern="1200">
              <a:latin typeface="Verdana" panose="020B0604030504040204" pitchFamily="34" charset="0"/>
              <a:ea typeface="Verdana" panose="020B0604030504040204" pitchFamily="34" charset="0"/>
            </a:rPr>
            <a:t>Ilgtspējīgas finanses</a:t>
          </a:r>
        </a:p>
      </dsp:txBody>
      <dsp:txXfrm>
        <a:off x="1547847" y="2581385"/>
        <a:ext cx="1056900" cy="911232"/>
      </dsp:txXfrm>
    </dsp:sp>
    <dsp:sp modelId="{BB27AD98-C51B-43A2-81A6-1110FBCFF2A8}">
      <dsp:nvSpPr>
        <dsp:cNvPr id="0" name=""/>
        <dsp:cNvSpPr/>
      </dsp:nvSpPr>
      <dsp:spPr>
        <a:xfrm>
          <a:off x="1349839" y="2959677"/>
          <a:ext cx="179433" cy="1546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410A954-241B-4487-9C73-F8B6D0770E1E}">
      <dsp:nvSpPr>
        <dsp:cNvPr id="0" name=""/>
        <dsp:cNvSpPr/>
      </dsp:nvSpPr>
      <dsp:spPr>
        <a:xfrm>
          <a:off x="0" y="1666633"/>
          <a:ext cx="1532544" cy="132132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40D808-7DBD-4EDF-BD68-ACCFC86549B0}">
      <dsp:nvSpPr>
        <dsp:cNvPr id="0" name=""/>
        <dsp:cNvSpPr/>
      </dsp:nvSpPr>
      <dsp:spPr>
        <a:xfrm>
          <a:off x="1043330" y="2813406"/>
          <a:ext cx="179433" cy="1546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82E5290-59E7-48EC-974D-38DB7342448E}">
      <dsp:nvSpPr>
        <dsp:cNvPr id="0" name=""/>
        <dsp:cNvSpPr/>
      </dsp:nvSpPr>
      <dsp:spPr>
        <a:xfrm>
          <a:off x="2615688" y="1650923"/>
          <a:ext cx="1532544" cy="132132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100" b="1" kern="1200" err="1">
              <a:latin typeface="Verdana" panose="020B0604030504040204" pitchFamily="34" charset="0"/>
              <a:ea typeface="Verdana" panose="020B0604030504040204" pitchFamily="34" charset="0"/>
            </a:rPr>
            <a:t>Digitalizācija</a:t>
          </a:r>
          <a:r>
            <a:rPr lang="lv-LV" sz="1100" b="1" kern="1200">
              <a:latin typeface="Verdana" panose="020B0604030504040204" pitchFamily="34" charset="0"/>
              <a:ea typeface="Verdana" panose="020B0604030504040204" pitchFamily="34" charset="0"/>
            </a:rPr>
            <a:t> un inovatīvu pakalpojumu pieejamība</a:t>
          </a:r>
        </a:p>
      </dsp:txBody>
      <dsp:txXfrm>
        <a:off x="2853510" y="1855967"/>
        <a:ext cx="1056900" cy="911232"/>
      </dsp:txXfrm>
    </dsp:sp>
    <dsp:sp modelId="{93E213DD-FC5A-43C7-9919-6B44C10D0214}">
      <dsp:nvSpPr>
        <dsp:cNvPr id="0" name=""/>
        <dsp:cNvSpPr/>
      </dsp:nvSpPr>
      <dsp:spPr>
        <a:xfrm>
          <a:off x="3663381" y="2796301"/>
          <a:ext cx="179433" cy="1546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FEC7BA4-0470-4CA5-8516-65EF4278F555}">
      <dsp:nvSpPr>
        <dsp:cNvPr id="0" name=""/>
        <dsp:cNvSpPr/>
      </dsp:nvSpPr>
      <dsp:spPr>
        <a:xfrm>
          <a:off x="3921351" y="2376341"/>
          <a:ext cx="1532544" cy="132132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6F13E2-965B-438C-86D3-37A9CAF0B9D9}">
      <dsp:nvSpPr>
        <dsp:cNvPr id="0" name=""/>
        <dsp:cNvSpPr/>
      </dsp:nvSpPr>
      <dsp:spPr>
        <a:xfrm>
          <a:off x="3961164" y="2959677"/>
          <a:ext cx="179433" cy="1546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A9EFBBF-1572-468C-8893-99BFD483E630}">
      <dsp:nvSpPr>
        <dsp:cNvPr id="0" name=""/>
        <dsp:cNvSpPr/>
      </dsp:nvSpPr>
      <dsp:spPr>
        <a:xfrm>
          <a:off x="1299696" y="912065"/>
          <a:ext cx="1532544" cy="132132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100" b="1" kern="1200">
              <a:latin typeface="Verdana" panose="020B0604030504040204" pitchFamily="34" charset="0"/>
              <a:ea typeface="Verdana" panose="020B0604030504040204" pitchFamily="34" charset="0"/>
            </a:rPr>
            <a:t>Finansējuma pieejamība un investīciju iespējas</a:t>
          </a:r>
        </a:p>
      </dsp:txBody>
      <dsp:txXfrm>
        <a:off x="1537518" y="1117109"/>
        <a:ext cx="1056900" cy="911232"/>
      </dsp:txXfrm>
    </dsp:sp>
    <dsp:sp modelId="{BF07D4F6-B479-43AB-8048-96F846833B2E}">
      <dsp:nvSpPr>
        <dsp:cNvPr id="0" name=""/>
        <dsp:cNvSpPr/>
      </dsp:nvSpPr>
      <dsp:spPr>
        <a:xfrm>
          <a:off x="2348993" y="957274"/>
          <a:ext cx="179433" cy="1546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FF83E79-A52A-4754-97AD-6255EDD75375}">
      <dsp:nvSpPr>
        <dsp:cNvPr id="0" name=""/>
        <dsp:cNvSpPr/>
      </dsp:nvSpPr>
      <dsp:spPr>
        <a:xfrm>
          <a:off x="2615688" y="206721"/>
          <a:ext cx="1532544" cy="132132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C1F5458-99E9-4684-A029-0CB08CB70A99}">
      <dsp:nvSpPr>
        <dsp:cNvPr id="0" name=""/>
        <dsp:cNvSpPr/>
      </dsp:nvSpPr>
      <dsp:spPr>
        <a:xfrm>
          <a:off x="2660955" y="786916"/>
          <a:ext cx="179433" cy="1546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781B5-14DC-4D7E-A6BE-B5530B41B932}">
      <dsp:nvSpPr>
        <dsp:cNvPr id="0" name=""/>
        <dsp:cNvSpPr/>
      </dsp:nvSpPr>
      <dsp:spPr>
        <a:xfrm rot="10800000" flipH="1">
          <a:off x="6724" y="1842"/>
          <a:ext cx="3802540" cy="935628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4472C4">
                <a:lumMod val="75000"/>
                <a:shade val="30000"/>
                <a:satMod val="115000"/>
              </a:srgbClr>
            </a:gs>
            <a:gs pos="50000">
              <a:srgbClr val="4472C4">
                <a:lumMod val="75000"/>
                <a:shade val="67500"/>
                <a:satMod val="115000"/>
              </a:srgbClr>
            </a:gs>
            <a:gs pos="100000">
              <a:srgbClr val="4472C4">
                <a:lumMod val="75000"/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rgbClr val="4472C4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lv-LV" altLang="lv-LV" sz="1300" b="1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 Vienkāršot ar pārkreditēšanu saistīto izmaiņu nostiprināšanu Zemesgrāmatā</a:t>
          </a:r>
          <a:endParaRPr lang="lv-LV" sz="1300" b="1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sp:txBody>
      <dsp:txXfrm rot="10800000">
        <a:off x="6724" y="118795"/>
        <a:ext cx="3451680" cy="701721"/>
      </dsp:txXfrm>
    </dsp:sp>
    <dsp:sp modelId="{718136F3-659A-4E3F-A87E-5A7CD57F96F8}">
      <dsp:nvSpPr>
        <dsp:cNvPr id="0" name=""/>
        <dsp:cNvSpPr/>
      </dsp:nvSpPr>
      <dsp:spPr>
        <a:xfrm>
          <a:off x="3809264" y="1842"/>
          <a:ext cx="6420083" cy="935628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Izstrādāti grozījumi Zemesgrāmatu likumā, stājušies spēkā 01.01.2022.</a:t>
          </a:r>
          <a:endParaRPr lang="lv-LV" sz="1200" b="1" kern="1200"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sp:txBody>
      <dsp:txXfrm>
        <a:off x="3854938" y="47516"/>
        <a:ext cx="6328735" cy="844280"/>
      </dsp:txXfrm>
    </dsp:sp>
    <dsp:sp modelId="{E15AEE7A-DE51-4C39-85F8-BDCBE6A09743}">
      <dsp:nvSpPr>
        <dsp:cNvPr id="0" name=""/>
        <dsp:cNvSpPr/>
      </dsp:nvSpPr>
      <dsp:spPr>
        <a:xfrm rot="10800000" flipH="1">
          <a:off x="4208" y="1031033"/>
          <a:ext cx="3850522" cy="935628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4472C4">
                <a:lumMod val="75000"/>
                <a:shade val="30000"/>
                <a:satMod val="115000"/>
              </a:srgbClr>
            </a:gs>
            <a:gs pos="50000">
              <a:srgbClr val="4472C4">
                <a:lumMod val="75000"/>
                <a:shade val="67500"/>
                <a:satMod val="115000"/>
              </a:srgbClr>
            </a:gs>
            <a:gs pos="100000">
              <a:srgbClr val="4472C4">
                <a:lumMod val="75000"/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rgbClr val="4472C4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lv-LV" altLang="lv-LV" sz="1300" b="1" kern="120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 Uzlabota informācijas pieejamību kredītriska vērtēšanai</a:t>
          </a:r>
          <a:endParaRPr lang="lv-LV" sz="1300" b="1" kern="1200">
            <a:solidFill>
              <a:prstClr val="white"/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sp:txBody>
      <dsp:txXfrm rot="10800000">
        <a:off x="4208" y="1147986"/>
        <a:ext cx="3499662" cy="701721"/>
      </dsp:txXfrm>
    </dsp:sp>
    <dsp:sp modelId="{65F80E1F-0637-4356-8E09-B3B197D63AC3}">
      <dsp:nvSpPr>
        <dsp:cNvPr id="0" name=""/>
        <dsp:cNvSpPr/>
      </dsp:nvSpPr>
      <dsp:spPr>
        <a:xfrm>
          <a:off x="3854730" y="1031033"/>
          <a:ext cx="6377132" cy="935628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1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26.05.2020. izstrādāti MK noteikumi Nr. 327 “Noteikumi par kredītinformācijas biroja datubāzē iekļaujamām ziņām par maksājuma saistībām”. Regulējuma izstrādes procesā, izvērtētas un salāgotas ziņu iekļaušanas prasības Kredītu reģistrā un kredītinformācijas birojos</a:t>
          </a:r>
          <a:endParaRPr lang="lv-LV" sz="1100" b="1" kern="1200"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sp:txBody>
      <dsp:txXfrm>
        <a:off x="3900404" y="1076707"/>
        <a:ext cx="6285784" cy="844280"/>
      </dsp:txXfrm>
    </dsp:sp>
    <dsp:sp modelId="{B9092BC1-5A6B-4B7E-9BC9-A45DC201ED0B}">
      <dsp:nvSpPr>
        <dsp:cNvPr id="0" name=""/>
        <dsp:cNvSpPr/>
      </dsp:nvSpPr>
      <dsp:spPr>
        <a:xfrm rot="10800000" flipH="1">
          <a:off x="7461" y="2193022"/>
          <a:ext cx="3898503" cy="935628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4472C4">
                <a:lumMod val="75000"/>
                <a:shade val="30000"/>
                <a:satMod val="115000"/>
              </a:srgbClr>
            </a:gs>
            <a:gs pos="50000">
              <a:srgbClr val="4472C4">
                <a:lumMod val="75000"/>
                <a:shade val="67500"/>
                <a:satMod val="115000"/>
              </a:srgbClr>
            </a:gs>
            <a:gs pos="100000">
              <a:srgbClr val="4472C4">
                <a:lumMod val="75000"/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rgbClr val="4472C4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lv-LV" altLang="lv-LV" sz="1300" b="1" kern="120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 Valsts atbalsta programmu pilnveidošana</a:t>
          </a:r>
          <a:endParaRPr lang="lv-LV" sz="1300" b="1" kern="1200">
            <a:solidFill>
              <a:prstClr val="white"/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sp:txBody>
      <dsp:txXfrm rot="10800000">
        <a:off x="7461" y="2309975"/>
        <a:ext cx="3547643" cy="701721"/>
      </dsp:txXfrm>
    </dsp:sp>
    <dsp:sp modelId="{7374B288-AD9D-44BF-B55D-C0BF902DD6FE}">
      <dsp:nvSpPr>
        <dsp:cNvPr id="0" name=""/>
        <dsp:cNvSpPr/>
      </dsp:nvSpPr>
      <dsp:spPr>
        <a:xfrm>
          <a:off x="3905965" y="2060224"/>
          <a:ext cx="6322645" cy="1201225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b="1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31.12.2022. Sabiedrības atbalsta instrumentu bruto portfelis bija 1,064.7 milj. eiro </a:t>
          </a:r>
          <a:r>
            <a:rPr lang="lv-LV" sz="9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(31.12.2021. - 979,1 milj. eiro), no kura finanšu instrumentu bruto portfelis ir 963.6 milj. eiro, ko veido 33,976 projekti (31.12.2021. - 895,8 milj. eiro un 30,978 projekti).</a:t>
          </a:r>
        </a:p>
        <a:p>
          <a:pPr algn="just">
            <a:spcBef>
              <a:spcPct val="0"/>
            </a:spcBef>
            <a:buNone/>
          </a:pPr>
          <a:r>
            <a:rPr lang="lv-LV" sz="900" b="1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2022.gada 12 mēnešos izsniegtais finansējums atbalsta programmām bija 274.8 milj. eiro</a:t>
          </a:r>
          <a:r>
            <a:rPr lang="lv-LV" sz="9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, no tiem 55.7% (153.1 milj. eiro) izsniegti garantiju programmās, 34.9% (95.8 milj. eiro) – aizdevumu programmās, 2.7% (7.4 milj. eiro) – Zemes fonda darījumu īstenošanai, 6.7% (18.5 milj. eiro) - riska kapitāla ieguldījumos. Kopā ir atbalstīti 6,539 projekti.</a:t>
          </a:r>
        </a:p>
      </dsp:txBody>
      <dsp:txXfrm>
        <a:off x="3964604" y="2118863"/>
        <a:ext cx="6205367" cy="1083947"/>
      </dsp:txXfrm>
    </dsp:sp>
    <dsp:sp modelId="{396DD36E-464B-4D4E-B5C5-D67221E25642}">
      <dsp:nvSpPr>
        <dsp:cNvPr id="0" name=""/>
        <dsp:cNvSpPr/>
      </dsp:nvSpPr>
      <dsp:spPr>
        <a:xfrm rot="10800000" flipH="1">
          <a:off x="1847" y="3662249"/>
          <a:ext cx="3922494" cy="935628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4472C4">
                <a:lumMod val="75000"/>
                <a:shade val="30000"/>
                <a:satMod val="115000"/>
              </a:srgbClr>
            </a:gs>
            <a:gs pos="50000">
              <a:srgbClr val="4472C4">
                <a:lumMod val="75000"/>
                <a:shade val="67500"/>
                <a:satMod val="115000"/>
              </a:srgbClr>
            </a:gs>
            <a:gs pos="100000">
              <a:srgbClr val="4472C4">
                <a:lumMod val="75000"/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rgbClr val="4472C4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lv-LV" altLang="lv-LV" sz="1300" b="1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 Starptautisko finanšu institūciju investīciju un tehniskā atbalsta pieejamības veicināšana</a:t>
          </a:r>
          <a:endParaRPr lang="lv-LV" sz="1300" kern="1200">
            <a:solidFill>
              <a:schemeClr val="bg1"/>
            </a:solidFill>
          </a:endParaRPr>
        </a:p>
      </dsp:txBody>
      <dsp:txXfrm rot="10800000">
        <a:off x="1847" y="3779202"/>
        <a:ext cx="3571634" cy="701721"/>
      </dsp:txXfrm>
    </dsp:sp>
    <dsp:sp modelId="{457484C0-3947-4FEE-8BC0-631F9DCC3EE4}">
      <dsp:nvSpPr>
        <dsp:cNvPr id="0" name=""/>
        <dsp:cNvSpPr/>
      </dsp:nvSpPr>
      <dsp:spPr>
        <a:xfrm>
          <a:off x="3926185" y="3355994"/>
          <a:ext cx="6309881" cy="1550102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lv-LV" sz="1050" b="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* Organizēti izglītojoši informatīvi pasākumi – 03.02.2021. tiešsaistes seminārs Latvijas uzņēmējiem par investīciju iespējām attīstības valstīs, piesaistot IFC finanšu instrumentus; 2022.gada pavasarī IFC/Daudzpusējās investīciju garantiju aģentūras (MIGA) seminārs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lv-LV" sz="1050" b="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* 15.09.2021. apstiprināta Eiropas Rekonstrukcijas un attīstības bankas investīciju stratēģija Latvijai nākamiem 5 gadiem;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lv-LV" sz="1050" b="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* Sagatavots izvērtējums par atbalsta centra izveidi centralizētas informācijas nodrošināšanai par starptautisko finanšu institūciju investīciju piesaistes un projektu plānošanas / sagatavošanas iespējām.</a:t>
          </a:r>
        </a:p>
      </dsp:txBody>
      <dsp:txXfrm>
        <a:off x="4001855" y="3431664"/>
        <a:ext cx="6158541" cy="13987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781B5-14DC-4D7E-A6BE-B5530B41B932}">
      <dsp:nvSpPr>
        <dsp:cNvPr id="0" name=""/>
        <dsp:cNvSpPr/>
      </dsp:nvSpPr>
      <dsp:spPr>
        <a:xfrm rot="10800000" flipH="1">
          <a:off x="3176" y="888"/>
          <a:ext cx="4114879" cy="1481502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4472C4">
                <a:lumMod val="75000"/>
                <a:shade val="30000"/>
                <a:satMod val="115000"/>
              </a:srgbClr>
            </a:gs>
            <a:gs pos="50000">
              <a:srgbClr val="4472C4">
                <a:lumMod val="75000"/>
                <a:shade val="67500"/>
                <a:satMod val="115000"/>
              </a:srgbClr>
            </a:gs>
            <a:gs pos="100000">
              <a:srgbClr val="4472C4">
                <a:lumMod val="75000"/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rgbClr val="4472C4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lv-LV" altLang="lv-LV" sz="1300" b="1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 Inovāciju atbalstošas ekosistēmas veidošana</a:t>
          </a:r>
          <a:endParaRPr lang="lv-LV" sz="1300" b="1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sp:txBody>
      <dsp:txXfrm rot="10800000">
        <a:off x="3176" y="186076"/>
        <a:ext cx="3559316" cy="1111126"/>
      </dsp:txXfrm>
    </dsp:sp>
    <dsp:sp modelId="{718136F3-659A-4E3F-A87E-5A7CD57F96F8}">
      <dsp:nvSpPr>
        <dsp:cNvPr id="0" name=""/>
        <dsp:cNvSpPr/>
      </dsp:nvSpPr>
      <dsp:spPr>
        <a:xfrm>
          <a:off x="4118056" y="39558"/>
          <a:ext cx="6114838" cy="1404162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Apstiprināta Nacionālās </a:t>
          </a:r>
          <a:r>
            <a:rPr lang="lv-LV" sz="1200" i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fintech</a:t>
          </a:r>
          <a:r>
            <a:rPr lang="lv-LV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stratēģija un izveidota </a:t>
          </a:r>
          <a:r>
            <a:rPr lang="lv-LV" sz="1200" i="1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fintech </a:t>
          </a:r>
          <a:r>
            <a:rPr lang="lv-LV" sz="1200" i="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stratēģijas īstenošanas darba </a:t>
          </a:r>
          <a:r>
            <a:rPr lang="lv-LV" sz="1200" i="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grupa.</a:t>
          </a:r>
        </a:p>
      </dsp:txBody>
      <dsp:txXfrm>
        <a:off x="4186602" y="108104"/>
        <a:ext cx="5977746" cy="1267070"/>
      </dsp:txXfrm>
    </dsp:sp>
    <dsp:sp modelId="{E15AEE7A-DE51-4C39-85F8-BDCBE6A09743}">
      <dsp:nvSpPr>
        <dsp:cNvPr id="0" name=""/>
        <dsp:cNvSpPr/>
      </dsp:nvSpPr>
      <dsp:spPr>
        <a:xfrm rot="10800000" flipH="1">
          <a:off x="3682" y="1751245"/>
          <a:ext cx="4144409" cy="1412733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4472C4">
                <a:lumMod val="75000"/>
                <a:shade val="30000"/>
                <a:satMod val="115000"/>
              </a:srgbClr>
            </a:gs>
            <a:gs pos="50000">
              <a:srgbClr val="4472C4">
                <a:lumMod val="75000"/>
                <a:shade val="67500"/>
                <a:satMod val="115000"/>
              </a:srgbClr>
            </a:gs>
            <a:gs pos="100000">
              <a:srgbClr val="4472C4">
                <a:lumMod val="75000"/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rgbClr val="4472C4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lv-LV" altLang="lv-LV" sz="1300" b="1" kern="120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 Inovāciju atbalstošas infrastruktūras pieejamība</a:t>
          </a:r>
          <a:endParaRPr lang="lv-LV" sz="1300" b="1" kern="1200">
            <a:solidFill>
              <a:prstClr val="white"/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sp:txBody>
      <dsp:txXfrm rot="10800000">
        <a:off x="3682" y="1927837"/>
        <a:ext cx="3614634" cy="1059549"/>
      </dsp:txXfrm>
    </dsp:sp>
    <dsp:sp modelId="{65F80E1F-0637-4356-8E09-B3B197D63AC3}">
      <dsp:nvSpPr>
        <dsp:cNvPr id="0" name=""/>
        <dsp:cNvSpPr/>
      </dsp:nvSpPr>
      <dsp:spPr>
        <a:xfrm>
          <a:off x="4148092" y="1699945"/>
          <a:ext cx="6084297" cy="1515332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Valsts kase 01.02.2022. ir pievienojusies Latvijas Bankas uzturētajai zibmaksājumu infrastruktūrai, nodrošinot iespēju nodokļu un nenodokļu maksātājiem norēķināties ar budžetu ātri un mūsdienīgi</a:t>
          </a:r>
        </a:p>
      </dsp:txBody>
      <dsp:txXfrm>
        <a:off x="4222064" y="1773917"/>
        <a:ext cx="5936353" cy="1367388"/>
      </dsp:txXfrm>
    </dsp:sp>
    <dsp:sp modelId="{B9092BC1-5A6B-4B7E-9BC9-A45DC201ED0B}">
      <dsp:nvSpPr>
        <dsp:cNvPr id="0" name=""/>
        <dsp:cNvSpPr/>
      </dsp:nvSpPr>
      <dsp:spPr>
        <a:xfrm rot="10800000" flipH="1">
          <a:off x="5285" y="3432832"/>
          <a:ext cx="4144409" cy="1473235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4472C4">
                <a:lumMod val="75000"/>
                <a:shade val="30000"/>
                <a:satMod val="115000"/>
              </a:srgbClr>
            </a:gs>
            <a:gs pos="50000">
              <a:srgbClr val="4472C4">
                <a:lumMod val="75000"/>
                <a:shade val="67500"/>
                <a:satMod val="115000"/>
              </a:srgbClr>
            </a:gs>
            <a:gs pos="100000">
              <a:srgbClr val="4472C4">
                <a:lumMod val="75000"/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rgbClr val="4472C4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lv-LV" altLang="lv-LV" sz="1300" b="1" kern="120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 Sabiedrības izglītošana par finanšu tehnoloģiju iespējām un riskiem</a:t>
          </a:r>
          <a:endParaRPr lang="lv-LV" sz="1300" b="1" kern="1200">
            <a:solidFill>
              <a:prstClr val="white"/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sp:txBody>
      <dsp:txXfrm rot="10800000">
        <a:off x="5285" y="3616986"/>
        <a:ext cx="3591946" cy="1104927"/>
      </dsp:txXfrm>
    </dsp:sp>
    <dsp:sp modelId="{7374B288-AD9D-44BF-B55D-C0BF902DD6FE}">
      <dsp:nvSpPr>
        <dsp:cNvPr id="0" name=""/>
        <dsp:cNvSpPr/>
      </dsp:nvSpPr>
      <dsp:spPr>
        <a:xfrm>
          <a:off x="4149694" y="3451901"/>
          <a:ext cx="6081092" cy="1435098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* Eiropas Komisija pieņēmusi Digitālās darbības noturības regulu jeb DORA (</a:t>
          </a:r>
          <a:r>
            <a:rPr lang="lv-LV" sz="1200" kern="1200" err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Digital</a:t>
          </a:r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</a:t>
          </a:r>
          <a:r>
            <a:rPr lang="lv-LV" sz="1200" kern="1200" err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Operational</a:t>
          </a:r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</a:t>
          </a:r>
          <a:r>
            <a:rPr lang="lv-LV" sz="1200" kern="1200" err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Resilience</a:t>
          </a:r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</a:t>
          </a:r>
          <a:r>
            <a:rPr lang="lv-LV" sz="1200" kern="1200" err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Act</a:t>
          </a:r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).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* Veikti informēšanas pasākumi par kibernoziegumiem, ieskaitot krāpniecību, noziedzīgi iegūtu līdzekļu legalizēšanu.</a:t>
          </a:r>
        </a:p>
      </dsp:txBody>
      <dsp:txXfrm>
        <a:off x="4219750" y="3521957"/>
        <a:ext cx="5940980" cy="12949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781B5-14DC-4D7E-A6BE-B5530B41B932}">
      <dsp:nvSpPr>
        <dsp:cNvPr id="0" name=""/>
        <dsp:cNvSpPr/>
      </dsp:nvSpPr>
      <dsp:spPr>
        <a:xfrm rot="10800000" flipH="1">
          <a:off x="3171" y="266323"/>
          <a:ext cx="4022298" cy="1912128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4472C4">
                <a:lumMod val="75000"/>
                <a:shade val="30000"/>
                <a:satMod val="115000"/>
              </a:srgbClr>
            </a:gs>
            <a:gs pos="50000">
              <a:srgbClr val="4472C4">
                <a:lumMod val="75000"/>
                <a:shade val="67500"/>
                <a:satMod val="115000"/>
              </a:srgbClr>
            </a:gs>
            <a:gs pos="100000">
              <a:srgbClr val="4472C4">
                <a:lumMod val="75000"/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rgbClr val="4472C4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lv-LV" altLang="lv-LV" sz="1300" b="1" kern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 Institucionālais un stratēģiskais ietvars ilgtspējīgu finanšu mērķu sasniegšanai</a:t>
          </a:r>
          <a:endParaRPr lang="lv-LV" sz="1300" b="1" kern="120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sp:txBody>
      <dsp:txXfrm rot="10800000">
        <a:off x="3171" y="505339"/>
        <a:ext cx="3305250" cy="1434096"/>
      </dsp:txXfrm>
    </dsp:sp>
    <dsp:sp modelId="{718136F3-659A-4E3F-A87E-5A7CD57F96F8}">
      <dsp:nvSpPr>
        <dsp:cNvPr id="0" name=""/>
        <dsp:cNvSpPr/>
      </dsp:nvSpPr>
      <dsp:spPr>
        <a:xfrm>
          <a:off x="4025470" y="3735"/>
          <a:ext cx="6207430" cy="2437303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Latvija 2021. gadā pirmā no Baltijas un Skandināvijas valstīm emitēja ilgtspējīgās valsts obligācijas, piesaistot 600 milj. eiro.</a:t>
          </a: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Neatkarīgs starptautisks vērtētājs sniedza pozitīvu vērtējumu, t.sk. atbilstību labākai tirgus praksei un ICMA standartiem. Publicēts: </a:t>
          </a:r>
          <a:r>
            <a:rPr lang="lv-LV" sz="1200" i="1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https://www.kase.gov.lv/en/debt-management/securities-in-international-capital-markets/sustainable-bond-framework?disclaimer_agree=true</a:t>
          </a:r>
          <a:r>
            <a:rPr lang="lv-LV" sz="1200" i="1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</a:t>
          </a:r>
        </a:p>
      </dsp:txBody>
      <dsp:txXfrm>
        <a:off x="4144449" y="122714"/>
        <a:ext cx="5969472" cy="2199345"/>
      </dsp:txXfrm>
    </dsp:sp>
    <dsp:sp modelId="{B9092BC1-5A6B-4B7E-9BC9-A45DC201ED0B}">
      <dsp:nvSpPr>
        <dsp:cNvPr id="0" name=""/>
        <dsp:cNvSpPr/>
      </dsp:nvSpPr>
      <dsp:spPr>
        <a:xfrm rot="10800000" flipH="1">
          <a:off x="1417" y="2872130"/>
          <a:ext cx="4037043" cy="1888953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4472C4">
                <a:lumMod val="75000"/>
                <a:shade val="30000"/>
                <a:satMod val="115000"/>
              </a:srgbClr>
            </a:gs>
            <a:gs pos="50000">
              <a:srgbClr val="4472C4">
                <a:lumMod val="75000"/>
                <a:shade val="67500"/>
                <a:satMod val="115000"/>
              </a:srgbClr>
            </a:gs>
            <a:gs pos="100000">
              <a:srgbClr val="4472C4">
                <a:lumMod val="75000"/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rgbClr val="4472C4"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lv-LV" altLang="lv-LV" sz="1300" b="1" kern="120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 Izpratnes veicināšana par ilgtspējīgām finansēm</a:t>
          </a:r>
          <a:endParaRPr lang="lv-LV" sz="1300" b="1" kern="1200">
            <a:solidFill>
              <a:prstClr val="white"/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sp:txBody>
      <dsp:txXfrm rot="10800000">
        <a:off x="1417" y="3108249"/>
        <a:ext cx="3328686" cy="1416715"/>
      </dsp:txXfrm>
    </dsp:sp>
    <dsp:sp modelId="{7374B288-AD9D-44BF-B55D-C0BF902DD6FE}">
      <dsp:nvSpPr>
        <dsp:cNvPr id="0" name=""/>
        <dsp:cNvSpPr/>
      </dsp:nvSpPr>
      <dsp:spPr>
        <a:xfrm>
          <a:off x="4039879" y="2730744"/>
          <a:ext cx="6196192" cy="2173227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* Tiek īstenots projekts «ES </a:t>
          </a:r>
          <a:r>
            <a:rPr lang="lv-LV" sz="1200" kern="120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Taksonomijas</a:t>
          </a:r>
          <a:r>
            <a:rPr lang="lv-LV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ieviešana un ilgtspējīgu finanšu </a:t>
          </a:r>
          <a:r>
            <a:rPr lang="lv-LV" sz="1200" kern="120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ceļakartes</a:t>
          </a:r>
          <a:r>
            <a:rPr lang="lv-LV" sz="1200" kern="12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 izveide Igaunijā un Latvijā»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* Izveidota FM mājaslapas sadaļa par ilgtspējīgo finanšu aktualitātēm.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* Izstrādāta, publicēta un tirgus dalībniekiem komunicēta FKTK ilgtspējas ceļa karte.</a:t>
          </a:r>
        </a:p>
      </dsp:txBody>
      <dsp:txXfrm>
        <a:off x="4145967" y="2836832"/>
        <a:ext cx="5984016" cy="19610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E2152-0723-46FA-B90E-7904E0945CB3}">
      <dsp:nvSpPr>
        <dsp:cNvPr id="0" name=""/>
        <dsp:cNvSpPr/>
      </dsp:nvSpPr>
      <dsp:spPr>
        <a:xfrm rot="10800000">
          <a:off x="1729856" y="0"/>
          <a:ext cx="5817719" cy="72123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044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>
              <a:latin typeface="Verdana" panose="020B0604030504040204" pitchFamily="34" charset="0"/>
              <a:ea typeface="Verdana" panose="020B0604030504040204" pitchFamily="34" charset="0"/>
            </a:rPr>
            <a:t>Ekonomiskā analīze nozaru griezumā; juridiskā analīze par šķēršļiem un regulatīvo ietvaru</a:t>
          </a:r>
        </a:p>
      </dsp:txBody>
      <dsp:txXfrm rot="10800000">
        <a:off x="1910164" y="0"/>
        <a:ext cx="5637411" cy="721234"/>
      </dsp:txXfrm>
    </dsp:sp>
    <dsp:sp modelId="{0A669841-8321-4AE4-8240-99E7ADC3D18C}">
      <dsp:nvSpPr>
        <dsp:cNvPr id="0" name=""/>
        <dsp:cNvSpPr/>
      </dsp:nvSpPr>
      <dsp:spPr>
        <a:xfrm>
          <a:off x="1285056" y="991"/>
          <a:ext cx="721234" cy="72123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330ACB-0978-4D49-A033-96DDA1E98386}">
      <dsp:nvSpPr>
        <dsp:cNvPr id="0" name=""/>
        <dsp:cNvSpPr/>
      </dsp:nvSpPr>
      <dsp:spPr>
        <a:xfrm rot="10800000">
          <a:off x="1645674" y="937519"/>
          <a:ext cx="5817719" cy="72123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044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>
              <a:latin typeface="Verdana" panose="020B0604030504040204" pitchFamily="34" charset="0"/>
              <a:ea typeface="Verdana" panose="020B0604030504040204" pitchFamily="34" charset="0"/>
            </a:rPr>
            <a:t>Intervijas ar iesaistītajām pusēm, uzņēmumiem</a:t>
          </a:r>
        </a:p>
      </dsp:txBody>
      <dsp:txXfrm rot="10800000">
        <a:off x="1825982" y="937519"/>
        <a:ext cx="5637411" cy="721234"/>
      </dsp:txXfrm>
    </dsp:sp>
    <dsp:sp modelId="{5FBD993E-3081-4B51-9DC8-5D06AA772F8C}">
      <dsp:nvSpPr>
        <dsp:cNvPr id="0" name=""/>
        <dsp:cNvSpPr/>
      </dsp:nvSpPr>
      <dsp:spPr>
        <a:xfrm>
          <a:off x="1285056" y="937519"/>
          <a:ext cx="721234" cy="72123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CADF15-294B-47C1-942D-4B0B16E5A040}">
      <dsp:nvSpPr>
        <dsp:cNvPr id="0" name=""/>
        <dsp:cNvSpPr/>
      </dsp:nvSpPr>
      <dsp:spPr>
        <a:xfrm rot="10800000">
          <a:off x="1645674" y="1874048"/>
          <a:ext cx="5817719" cy="72123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044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>
              <a:latin typeface="Verdana" panose="020B0604030504040204" pitchFamily="34" charset="0"/>
              <a:ea typeface="Verdana" panose="020B0604030504040204" pitchFamily="34" charset="0"/>
            </a:rPr>
            <a:t>Pilotprojekti piemērojot ES </a:t>
          </a:r>
          <a:r>
            <a:rPr lang="lv-LV" sz="1400" kern="1200" err="1">
              <a:latin typeface="Verdana" panose="020B0604030504040204" pitchFamily="34" charset="0"/>
              <a:ea typeface="Verdana" panose="020B0604030504040204" pitchFamily="34" charset="0"/>
            </a:rPr>
            <a:t>taksonomiju</a:t>
          </a:r>
          <a:r>
            <a:rPr lang="lv-LV" sz="1400" kern="1200">
              <a:latin typeface="Verdana" panose="020B0604030504040204" pitchFamily="34" charset="0"/>
              <a:ea typeface="Verdana" panose="020B0604030504040204" pitchFamily="34" charset="0"/>
            </a:rPr>
            <a:t> uzņēmumiem katrā no lielākajām nozarēm (ESG datu analīze, investīciju analīze)</a:t>
          </a:r>
        </a:p>
      </dsp:txBody>
      <dsp:txXfrm rot="10800000">
        <a:off x="1825982" y="1874048"/>
        <a:ext cx="5637411" cy="721234"/>
      </dsp:txXfrm>
    </dsp:sp>
    <dsp:sp modelId="{8E57A900-62F3-4B93-A41D-44EC7185F5DC}">
      <dsp:nvSpPr>
        <dsp:cNvPr id="0" name=""/>
        <dsp:cNvSpPr/>
      </dsp:nvSpPr>
      <dsp:spPr>
        <a:xfrm>
          <a:off x="1285056" y="1874048"/>
          <a:ext cx="721234" cy="72123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859A67-1056-45C5-8A84-1E29CA120724}">
      <dsp:nvSpPr>
        <dsp:cNvPr id="0" name=""/>
        <dsp:cNvSpPr/>
      </dsp:nvSpPr>
      <dsp:spPr>
        <a:xfrm rot="10800000">
          <a:off x="1645674" y="2810576"/>
          <a:ext cx="5817719" cy="72123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044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>
              <a:latin typeface="Verdana" panose="020B0604030504040204" pitchFamily="34" charset="0"/>
              <a:ea typeface="Verdana" panose="020B0604030504040204" pitchFamily="34" charset="0"/>
            </a:rPr>
            <a:t>Sabiedrības izpratnes veicināšana</a:t>
          </a:r>
        </a:p>
      </dsp:txBody>
      <dsp:txXfrm rot="10800000">
        <a:off x="1825982" y="2810576"/>
        <a:ext cx="5637411" cy="721234"/>
      </dsp:txXfrm>
    </dsp:sp>
    <dsp:sp modelId="{905475B4-B1CA-4A35-9797-25C364246CC1}">
      <dsp:nvSpPr>
        <dsp:cNvPr id="0" name=""/>
        <dsp:cNvSpPr/>
      </dsp:nvSpPr>
      <dsp:spPr>
        <a:xfrm>
          <a:off x="1285056" y="2810576"/>
          <a:ext cx="721234" cy="721234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D98576-571E-4AD5-A7DC-ACD778450CF3}">
      <dsp:nvSpPr>
        <dsp:cNvPr id="0" name=""/>
        <dsp:cNvSpPr/>
      </dsp:nvSpPr>
      <dsp:spPr>
        <a:xfrm rot="10800000">
          <a:off x="1645674" y="3747105"/>
          <a:ext cx="5817719" cy="72123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044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>
              <a:latin typeface="Verdana" panose="020B0604030504040204" pitchFamily="34" charset="0"/>
              <a:ea typeface="Verdana" panose="020B0604030504040204" pitchFamily="34" charset="0"/>
            </a:rPr>
            <a:t>Politikas rekomendācijas un ilgtspējīgu finanšu ceļa karšu (stratēģijas) izveide Latvijā un Igaunijā.</a:t>
          </a:r>
        </a:p>
      </dsp:txBody>
      <dsp:txXfrm rot="10800000">
        <a:off x="1825982" y="3747105"/>
        <a:ext cx="5637411" cy="721234"/>
      </dsp:txXfrm>
    </dsp:sp>
    <dsp:sp modelId="{E41520FD-BE18-4611-ADEC-5182DCFA9C8F}">
      <dsp:nvSpPr>
        <dsp:cNvPr id="0" name=""/>
        <dsp:cNvSpPr/>
      </dsp:nvSpPr>
      <dsp:spPr>
        <a:xfrm>
          <a:off x="1285056" y="3747105"/>
          <a:ext cx="721234" cy="721234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3F870E-C9A0-4FCE-86DB-2CF523AE057B}">
      <dsp:nvSpPr>
        <dsp:cNvPr id="0" name=""/>
        <dsp:cNvSpPr/>
      </dsp:nvSpPr>
      <dsp:spPr>
        <a:xfrm>
          <a:off x="385358" y="2509"/>
          <a:ext cx="2200861" cy="880344"/>
        </a:xfrm>
        <a:prstGeom prst="chevron">
          <a:avLst/>
        </a:prstGeom>
        <a:solidFill>
          <a:srgbClr val="1D7887">
            <a:alpha val="6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000" b="1" kern="1200">
              <a:latin typeface="Verdana" panose="020B0604030504040204" pitchFamily="34" charset="0"/>
              <a:ea typeface="Verdana" panose="020B0604030504040204" pitchFamily="34" charset="0"/>
            </a:rPr>
            <a:t>GRANTI</a:t>
          </a:r>
        </a:p>
      </dsp:txBody>
      <dsp:txXfrm>
        <a:off x="825530" y="2509"/>
        <a:ext cx="1320517" cy="880344"/>
      </dsp:txXfrm>
    </dsp:sp>
    <dsp:sp modelId="{8163E1D9-77EC-4583-832A-A5F54859D483}">
      <dsp:nvSpPr>
        <dsp:cNvPr id="0" name=""/>
        <dsp:cNvSpPr/>
      </dsp:nvSpPr>
      <dsp:spPr>
        <a:xfrm>
          <a:off x="2300108" y="77338"/>
          <a:ext cx="1826714" cy="730685"/>
        </a:xfrm>
        <a:prstGeom prst="chevron">
          <a:avLst/>
        </a:prstGeom>
        <a:solidFill>
          <a:schemeClr val="tx2">
            <a:lumMod val="20000"/>
            <a:lumOff val="80000"/>
            <a:alpha val="82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000" b="1" kern="1200">
              <a:latin typeface="Verdana" panose="020B0604030504040204" pitchFamily="34" charset="0"/>
              <a:ea typeface="Verdana" panose="020B0604030504040204" pitchFamily="34" charset="0"/>
            </a:rPr>
            <a:t>ATBALSTS BIZNESA INKUBĀCIJAI </a:t>
          </a:r>
        </a:p>
      </dsp:txBody>
      <dsp:txXfrm>
        <a:off x="2665451" y="77338"/>
        <a:ext cx="1096029" cy="730685"/>
      </dsp:txXfrm>
    </dsp:sp>
    <dsp:sp modelId="{37BAF555-6F46-401A-B828-BB39A46AF679}">
      <dsp:nvSpPr>
        <dsp:cNvPr id="0" name=""/>
        <dsp:cNvSpPr/>
      </dsp:nvSpPr>
      <dsp:spPr>
        <a:xfrm>
          <a:off x="3871082" y="77338"/>
          <a:ext cx="1826714" cy="730685"/>
        </a:xfrm>
        <a:prstGeom prst="chevron">
          <a:avLst/>
        </a:prstGeom>
        <a:solidFill>
          <a:schemeClr val="tx2">
            <a:lumMod val="20000"/>
            <a:lumOff val="80000"/>
            <a:alpha val="82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000" b="1" kern="1200">
              <a:latin typeface="Verdana" panose="020B0604030504040204" pitchFamily="34" charset="0"/>
              <a:ea typeface="Verdana" panose="020B0604030504040204" pitchFamily="34" charset="0"/>
            </a:rPr>
            <a:t>ĀRĒJO TIRGUS APGŪŠANAI</a:t>
          </a:r>
        </a:p>
      </dsp:txBody>
      <dsp:txXfrm>
        <a:off x="4236425" y="77338"/>
        <a:ext cx="1096029" cy="730685"/>
      </dsp:txXfrm>
    </dsp:sp>
    <dsp:sp modelId="{0775E037-3FE1-4723-B386-F4B713347E2A}">
      <dsp:nvSpPr>
        <dsp:cNvPr id="0" name=""/>
        <dsp:cNvSpPr/>
      </dsp:nvSpPr>
      <dsp:spPr>
        <a:xfrm>
          <a:off x="5442057" y="77338"/>
          <a:ext cx="1826714" cy="730685"/>
        </a:xfrm>
        <a:prstGeom prst="chevron">
          <a:avLst/>
        </a:prstGeom>
        <a:solidFill>
          <a:schemeClr val="tx2">
            <a:lumMod val="20000"/>
            <a:lumOff val="80000"/>
            <a:alpha val="82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000" b="1" kern="1200">
              <a:latin typeface="Verdana" panose="020B0604030504040204" pitchFamily="34" charset="0"/>
              <a:ea typeface="Verdana" panose="020B0604030504040204" pitchFamily="34" charset="0"/>
            </a:rPr>
            <a:t>JAUNU PRODUKTU IZVEIDEI</a:t>
          </a:r>
        </a:p>
      </dsp:txBody>
      <dsp:txXfrm>
        <a:off x="5807400" y="77338"/>
        <a:ext cx="1096029" cy="730685"/>
      </dsp:txXfrm>
    </dsp:sp>
    <dsp:sp modelId="{64C97DC0-2D86-497F-B35F-2F7366B1F454}">
      <dsp:nvSpPr>
        <dsp:cNvPr id="0" name=""/>
        <dsp:cNvSpPr/>
      </dsp:nvSpPr>
      <dsp:spPr>
        <a:xfrm>
          <a:off x="7013032" y="77338"/>
          <a:ext cx="1826714" cy="730685"/>
        </a:xfrm>
        <a:prstGeom prst="chevron">
          <a:avLst/>
        </a:prstGeom>
        <a:solidFill>
          <a:schemeClr val="tx2">
            <a:lumMod val="20000"/>
            <a:lumOff val="80000"/>
            <a:alpha val="82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000" b="1" kern="1200">
              <a:latin typeface="Verdana" panose="020B0604030504040204" pitchFamily="34" charset="0"/>
              <a:ea typeface="Verdana" panose="020B0604030504040204" pitchFamily="34" charset="0"/>
            </a:rPr>
            <a:t>ZAĻO IDEJU INKUBĀCIJA </a:t>
          </a:r>
          <a:r>
            <a:rPr lang="lv-LV" sz="1000" b="0" kern="1200">
              <a:latin typeface="Verdana" panose="020B0604030504040204" pitchFamily="34" charset="0"/>
              <a:ea typeface="Verdana" panose="020B0604030504040204" pitchFamily="34" charset="0"/>
            </a:rPr>
            <a:t>(NORVĒĢIJA)</a:t>
          </a:r>
        </a:p>
      </dsp:txBody>
      <dsp:txXfrm>
        <a:off x="7378375" y="77338"/>
        <a:ext cx="1096029" cy="730685"/>
      </dsp:txXfrm>
    </dsp:sp>
    <dsp:sp modelId="{64578C3E-78A7-4C44-A76A-B722764D943D}">
      <dsp:nvSpPr>
        <dsp:cNvPr id="0" name=""/>
        <dsp:cNvSpPr/>
      </dsp:nvSpPr>
      <dsp:spPr>
        <a:xfrm>
          <a:off x="8584007" y="77338"/>
          <a:ext cx="1826714" cy="730685"/>
        </a:xfrm>
        <a:prstGeom prst="chevron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100" b="1" kern="1200">
              <a:solidFill>
                <a:schemeClr val="tx1">
                  <a:lumMod val="85000"/>
                  <a:lumOff val="15000"/>
                </a:schemeClr>
              </a:solidFill>
            </a:rPr>
            <a:t>INDUSTRIĀLAJIEM PARKIEM</a:t>
          </a:r>
          <a:endParaRPr lang="en-AU" sz="1100" b="1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8949350" y="77338"/>
        <a:ext cx="1096029" cy="730685"/>
      </dsp:txXfrm>
    </dsp:sp>
    <dsp:sp modelId="{4EC5D4FB-439C-4B90-9E06-45E2FE18A96A}">
      <dsp:nvSpPr>
        <dsp:cNvPr id="0" name=""/>
        <dsp:cNvSpPr/>
      </dsp:nvSpPr>
      <dsp:spPr>
        <a:xfrm>
          <a:off x="385358" y="1006102"/>
          <a:ext cx="2200861" cy="880344"/>
        </a:xfrm>
        <a:prstGeom prst="chevron">
          <a:avLst/>
        </a:prstGeom>
        <a:solidFill>
          <a:srgbClr val="1D7887">
            <a:alpha val="69804"/>
          </a:srgb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b="1" kern="1200">
              <a:latin typeface="Verdana" panose="020B0604030504040204" pitchFamily="34" charset="0"/>
              <a:ea typeface="Verdana" panose="020B0604030504040204" pitchFamily="34" charset="0"/>
            </a:rPr>
            <a:t>AIZDEVUMI</a:t>
          </a:r>
        </a:p>
      </dsp:txBody>
      <dsp:txXfrm>
        <a:off x="825530" y="1006102"/>
        <a:ext cx="1320517" cy="880344"/>
      </dsp:txXfrm>
    </dsp:sp>
    <dsp:sp modelId="{DE944136-45FD-4D97-8EED-8D7BD940B5ED}">
      <dsp:nvSpPr>
        <dsp:cNvPr id="0" name=""/>
        <dsp:cNvSpPr/>
      </dsp:nvSpPr>
      <dsp:spPr>
        <a:xfrm>
          <a:off x="2300108" y="1080931"/>
          <a:ext cx="1826714" cy="730685"/>
        </a:xfrm>
        <a:prstGeom prst="chevron">
          <a:avLst/>
        </a:prstGeom>
        <a:solidFill>
          <a:schemeClr val="tx2">
            <a:lumMod val="20000"/>
            <a:lumOff val="80000"/>
            <a:alpha val="82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000" b="1" kern="1200">
              <a:latin typeface="Verdana" panose="020B0604030504040204" pitchFamily="34" charset="0"/>
              <a:ea typeface="Verdana" panose="020B0604030504040204" pitchFamily="34" charset="0"/>
            </a:rPr>
            <a:t>STARTA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000" b="1" kern="1200">
              <a:latin typeface="Verdana" panose="020B0604030504040204" pitchFamily="34" charset="0"/>
              <a:ea typeface="Verdana" panose="020B0604030504040204" pitchFamily="34" charset="0"/>
            </a:rPr>
            <a:t>AIZDEVUMS</a:t>
          </a:r>
        </a:p>
      </dsp:txBody>
      <dsp:txXfrm>
        <a:off x="2665451" y="1080931"/>
        <a:ext cx="1096029" cy="730685"/>
      </dsp:txXfrm>
    </dsp:sp>
    <dsp:sp modelId="{D8DC6DAD-D5DF-46A0-99BA-B46E4E9C787B}">
      <dsp:nvSpPr>
        <dsp:cNvPr id="0" name=""/>
        <dsp:cNvSpPr/>
      </dsp:nvSpPr>
      <dsp:spPr>
        <a:xfrm>
          <a:off x="3871082" y="1080931"/>
          <a:ext cx="1826714" cy="730685"/>
        </a:xfrm>
        <a:prstGeom prst="chevron">
          <a:avLst/>
        </a:prstGeom>
        <a:solidFill>
          <a:schemeClr val="tx2">
            <a:lumMod val="20000"/>
            <a:lumOff val="80000"/>
            <a:alpha val="82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000" b="1" kern="1200">
              <a:latin typeface="Verdana" panose="020B0604030504040204" pitchFamily="34" charset="0"/>
              <a:ea typeface="Verdana" panose="020B0604030504040204" pitchFamily="34" charset="0"/>
            </a:rPr>
            <a:t>AIZDEVUMS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000" b="1" kern="1200">
              <a:latin typeface="Verdana" panose="020B0604030504040204" pitchFamily="34" charset="0"/>
              <a:ea typeface="Verdana" panose="020B0604030504040204" pitchFamily="34" charset="0"/>
            </a:rPr>
            <a:t>IZAUGSMEI</a:t>
          </a:r>
        </a:p>
      </dsp:txBody>
      <dsp:txXfrm>
        <a:off x="4236425" y="1080931"/>
        <a:ext cx="1096029" cy="730685"/>
      </dsp:txXfrm>
    </dsp:sp>
    <dsp:sp modelId="{6E8AA829-03AE-40EE-B7FE-FF9F70AC36CC}">
      <dsp:nvSpPr>
        <dsp:cNvPr id="0" name=""/>
        <dsp:cNvSpPr/>
      </dsp:nvSpPr>
      <dsp:spPr>
        <a:xfrm>
          <a:off x="5442057" y="1080931"/>
          <a:ext cx="1826714" cy="730685"/>
        </a:xfrm>
        <a:prstGeom prst="chevron">
          <a:avLst/>
        </a:prstGeom>
        <a:solidFill>
          <a:schemeClr val="tx2">
            <a:lumMod val="20000"/>
            <a:lumOff val="80000"/>
            <a:alpha val="82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b="1" kern="1200">
              <a:latin typeface="Verdana" panose="020B0604030504040204" pitchFamily="34" charset="0"/>
              <a:ea typeface="Verdana" panose="020B0604030504040204" pitchFamily="34" charset="0"/>
            </a:rPr>
            <a:t>AIZDEVUMS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b="1" kern="1200">
              <a:latin typeface="Verdana" panose="020B0604030504040204" pitchFamily="34" charset="0"/>
              <a:ea typeface="Verdana" panose="020B0604030504040204" pitchFamily="34" charset="0"/>
            </a:rPr>
            <a:t>ATTĪSTĪBAI</a:t>
          </a:r>
          <a:endParaRPr lang="en-AU" sz="900" b="1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807400" y="1080931"/>
        <a:ext cx="1096029" cy="730685"/>
      </dsp:txXfrm>
    </dsp:sp>
    <dsp:sp modelId="{36DFBC99-23A7-44A7-BAD4-D4C9E0761F5E}">
      <dsp:nvSpPr>
        <dsp:cNvPr id="0" name=""/>
        <dsp:cNvSpPr/>
      </dsp:nvSpPr>
      <dsp:spPr>
        <a:xfrm>
          <a:off x="7013032" y="1080931"/>
          <a:ext cx="1826714" cy="730685"/>
        </a:xfrm>
        <a:prstGeom prst="chevron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000" b="1" kern="1200">
              <a:latin typeface="Verdana" panose="020B0604030504040204" pitchFamily="34" charset="0"/>
              <a:ea typeface="Verdana" panose="020B0604030504040204" pitchFamily="34" charset="0"/>
            </a:rPr>
            <a:t>PARALĒLAIS AIZDEVUMS</a:t>
          </a:r>
          <a:endParaRPr lang="en-AU" sz="1000" b="1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378375" y="1080931"/>
        <a:ext cx="1096029" cy="730685"/>
      </dsp:txXfrm>
    </dsp:sp>
    <dsp:sp modelId="{30082021-433F-434F-A6E8-6751CAA7C37B}">
      <dsp:nvSpPr>
        <dsp:cNvPr id="0" name=""/>
        <dsp:cNvSpPr/>
      </dsp:nvSpPr>
      <dsp:spPr>
        <a:xfrm>
          <a:off x="385358" y="2009694"/>
          <a:ext cx="2200861" cy="880344"/>
        </a:xfrm>
        <a:prstGeom prst="chevron">
          <a:avLst/>
        </a:prstGeom>
        <a:solidFill>
          <a:srgbClr val="1D7887">
            <a:alpha val="69804"/>
          </a:srgb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b="1" kern="1200">
              <a:latin typeface="Verdana" panose="020B0604030504040204" pitchFamily="34" charset="0"/>
              <a:ea typeface="Verdana" panose="020B0604030504040204" pitchFamily="34" charset="0"/>
            </a:rPr>
            <a:t>AIZDEVUMI AR KAPITĀLA ATLAIDI</a:t>
          </a:r>
        </a:p>
      </dsp:txBody>
      <dsp:txXfrm>
        <a:off x="825530" y="2009694"/>
        <a:ext cx="1320517" cy="880344"/>
      </dsp:txXfrm>
    </dsp:sp>
    <dsp:sp modelId="{5A452163-9534-40D6-92A2-A83655512D66}">
      <dsp:nvSpPr>
        <dsp:cNvPr id="0" name=""/>
        <dsp:cNvSpPr/>
      </dsp:nvSpPr>
      <dsp:spPr>
        <a:xfrm>
          <a:off x="2300108" y="2084524"/>
          <a:ext cx="1826714" cy="730685"/>
        </a:xfrm>
        <a:prstGeom prst="chevron">
          <a:avLst/>
        </a:prstGeom>
        <a:solidFill>
          <a:schemeClr val="tx2">
            <a:lumMod val="20000"/>
            <a:lumOff val="80000"/>
            <a:alpha val="82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000" b="1" kern="1200">
              <a:latin typeface="Verdana" panose="020B0604030504040204" pitchFamily="34" charset="0"/>
              <a:ea typeface="Verdana" panose="020B0604030504040204" pitchFamily="34" charset="0"/>
            </a:rPr>
            <a:t>JAUNU PRODUKTU RADĪŠANAI</a:t>
          </a:r>
        </a:p>
      </dsp:txBody>
      <dsp:txXfrm>
        <a:off x="2665451" y="2084524"/>
        <a:ext cx="1096029" cy="730685"/>
      </dsp:txXfrm>
    </dsp:sp>
    <dsp:sp modelId="{B9A33867-F630-4655-AD89-9E5F4858B48B}">
      <dsp:nvSpPr>
        <dsp:cNvPr id="0" name=""/>
        <dsp:cNvSpPr/>
      </dsp:nvSpPr>
      <dsp:spPr>
        <a:xfrm>
          <a:off x="3871082" y="2084524"/>
          <a:ext cx="1826714" cy="730685"/>
        </a:xfrm>
        <a:prstGeom prst="chevron">
          <a:avLst/>
        </a:prstGeom>
        <a:solidFill>
          <a:schemeClr val="tx2">
            <a:lumMod val="20000"/>
            <a:lumOff val="80000"/>
            <a:alpha val="82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000" b="1" kern="1200">
              <a:latin typeface="Verdana" panose="020B0604030504040204" pitchFamily="34" charset="0"/>
              <a:ea typeface="Verdana" panose="020B0604030504040204" pitchFamily="34" charset="0"/>
            </a:rPr>
            <a:t>INVESTĪCIJU FONDS</a:t>
          </a:r>
        </a:p>
      </dsp:txBody>
      <dsp:txXfrm>
        <a:off x="4236425" y="2084524"/>
        <a:ext cx="1096029" cy="730685"/>
      </dsp:txXfrm>
    </dsp:sp>
    <dsp:sp modelId="{2599435D-92EA-4B95-942D-403A80813361}">
      <dsp:nvSpPr>
        <dsp:cNvPr id="0" name=""/>
        <dsp:cNvSpPr/>
      </dsp:nvSpPr>
      <dsp:spPr>
        <a:xfrm>
          <a:off x="385358" y="3013287"/>
          <a:ext cx="2200861" cy="880344"/>
        </a:xfrm>
        <a:prstGeom prst="chevron">
          <a:avLst/>
        </a:prstGeom>
        <a:solidFill>
          <a:srgbClr val="1D7887">
            <a:alpha val="69804"/>
          </a:srgb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b="1" kern="1200">
              <a:latin typeface="Verdana" panose="020B0604030504040204" pitchFamily="34" charset="0"/>
              <a:ea typeface="Verdana" panose="020B0604030504040204" pitchFamily="34" charset="0"/>
            </a:rPr>
            <a:t>GARANTIJAS</a:t>
          </a:r>
        </a:p>
      </dsp:txBody>
      <dsp:txXfrm>
        <a:off x="825530" y="3013287"/>
        <a:ext cx="1320517" cy="880344"/>
      </dsp:txXfrm>
    </dsp:sp>
    <dsp:sp modelId="{469A7086-E6BB-479B-8870-AE947204D274}">
      <dsp:nvSpPr>
        <dsp:cNvPr id="0" name=""/>
        <dsp:cNvSpPr/>
      </dsp:nvSpPr>
      <dsp:spPr>
        <a:xfrm>
          <a:off x="2300108" y="3088116"/>
          <a:ext cx="1826714" cy="730685"/>
        </a:xfrm>
        <a:prstGeom prst="chevron">
          <a:avLst/>
        </a:prstGeom>
        <a:solidFill>
          <a:schemeClr val="tx2">
            <a:lumMod val="20000"/>
            <a:lumOff val="80000"/>
            <a:alpha val="82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b="1" kern="1200">
              <a:latin typeface="Verdana" panose="020B0604030504040204" pitchFamily="34" charset="0"/>
              <a:ea typeface="Verdana" panose="020B0604030504040204" pitchFamily="34" charset="0"/>
            </a:rPr>
            <a:t>INDIVIDUĀLĀS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b="1" kern="1200">
              <a:latin typeface="Verdana" panose="020B0604030504040204" pitchFamily="34" charset="0"/>
              <a:ea typeface="Verdana" panose="020B0604030504040204" pitchFamily="34" charset="0"/>
            </a:rPr>
            <a:t>GARANTIJAS</a:t>
          </a:r>
          <a:endParaRPr lang="en-AU" sz="900" b="1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665451" y="3088116"/>
        <a:ext cx="1096029" cy="730685"/>
      </dsp:txXfrm>
    </dsp:sp>
    <dsp:sp modelId="{64B72777-D07E-43B9-8D6E-A3D3CFFC7704}">
      <dsp:nvSpPr>
        <dsp:cNvPr id="0" name=""/>
        <dsp:cNvSpPr/>
      </dsp:nvSpPr>
      <dsp:spPr>
        <a:xfrm>
          <a:off x="3871082" y="3088116"/>
          <a:ext cx="1826714" cy="730685"/>
        </a:xfrm>
        <a:prstGeom prst="chevron">
          <a:avLst/>
        </a:prstGeom>
        <a:solidFill>
          <a:schemeClr val="tx2">
            <a:lumMod val="20000"/>
            <a:lumOff val="80000"/>
            <a:alpha val="82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b="1" kern="1200">
              <a:latin typeface="Verdana" panose="020B0604030504040204" pitchFamily="34" charset="0"/>
              <a:ea typeface="Verdana" panose="020B0604030504040204" pitchFamily="34" charset="0"/>
            </a:rPr>
            <a:t>PORFEĻ-GARANTIJAS</a:t>
          </a:r>
        </a:p>
      </dsp:txBody>
      <dsp:txXfrm>
        <a:off x="4236425" y="3088116"/>
        <a:ext cx="1096029" cy="730685"/>
      </dsp:txXfrm>
    </dsp:sp>
    <dsp:sp modelId="{D9B537A3-E4E2-4E71-94E8-43C82382821D}">
      <dsp:nvSpPr>
        <dsp:cNvPr id="0" name=""/>
        <dsp:cNvSpPr/>
      </dsp:nvSpPr>
      <dsp:spPr>
        <a:xfrm>
          <a:off x="5442057" y="3088116"/>
          <a:ext cx="1826714" cy="730685"/>
        </a:xfrm>
        <a:prstGeom prst="chevron">
          <a:avLst/>
        </a:prstGeom>
        <a:solidFill>
          <a:schemeClr val="tx2">
            <a:lumMod val="20000"/>
            <a:lumOff val="80000"/>
            <a:alpha val="82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b="1" kern="1200">
              <a:latin typeface="Verdana" panose="020B0604030504040204" pitchFamily="34" charset="0"/>
              <a:ea typeface="Verdana" panose="020B0604030504040204" pitchFamily="34" charset="0"/>
            </a:rPr>
            <a:t>ĪSTERMIŅA EKSPORTA GARANTIJAS</a:t>
          </a:r>
        </a:p>
      </dsp:txBody>
      <dsp:txXfrm>
        <a:off x="5807400" y="3088116"/>
        <a:ext cx="1096029" cy="730685"/>
      </dsp:txXfrm>
    </dsp:sp>
    <dsp:sp modelId="{1A6D8662-EF08-44EA-AD51-8A292B593DC7}">
      <dsp:nvSpPr>
        <dsp:cNvPr id="0" name=""/>
        <dsp:cNvSpPr/>
      </dsp:nvSpPr>
      <dsp:spPr>
        <a:xfrm>
          <a:off x="7013032" y="3088116"/>
          <a:ext cx="1826714" cy="730685"/>
        </a:xfrm>
        <a:prstGeom prst="chevron">
          <a:avLst/>
        </a:prstGeom>
        <a:solidFill>
          <a:schemeClr val="tx2">
            <a:lumMod val="20000"/>
            <a:lumOff val="80000"/>
            <a:alpha val="82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b="1" kern="1200">
              <a:latin typeface="Verdana" panose="020B0604030504040204" pitchFamily="34" charset="0"/>
              <a:ea typeface="Verdana" panose="020B0604030504040204" pitchFamily="34" charset="0"/>
            </a:rPr>
            <a:t>VIDĒJA UN ILGTERMIŅA GARANTIJAS</a:t>
          </a:r>
        </a:p>
      </dsp:txBody>
      <dsp:txXfrm>
        <a:off x="7378375" y="3088116"/>
        <a:ext cx="1096029" cy="730685"/>
      </dsp:txXfrm>
    </dsp:sp>
    <dsp:sp modelId="{D684AD17-094C-420C-8A82-689585828592}">
      <dsp:nvSpPr>
        <dsp:cNvPr id="0" name=""/>
        <dsp:cNvSpPr/>
      </dsp:nvSpPr>
      <dsp:spPr>
        <a:xfrm>
          <a:off x="385358" y="4016880"/>
          <a:ext cx="2200861" cy="880344"/>
        </a:xfrm>
        <a:prstGeom prst="chevron">
          <a:avLst/>
        </a:prstGeom>
        <a:solidFill>
          <a:srgbClr val="1D7887">
            <a:alpha val="69804"/>
          </a:srgb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b="1" kern="1200">
              <a:latin typeface="Verdana" panose="020B0604030504040204" pitchFamily="34" charset="0"/>
              <a:ea typeface="Verdana" panose="020B0604030504040204" pitchFamily="34" charset="0"/>
            </a:rPr>
            <a:t>RISKA KAPITĀLA IEGULDĪJUMI</a:t>
          </a:r>
        </a:p>
      </dsp:txBody>
      <dsp:txXfrm>
        <a:off x="825530" y="4016880"/>
        <a:ext cx="1320517" cy="880344"/>
      </dsp:txXfrm>
    </dsp:sp>
    <dsp:sp modelId="{9963829A-B844-4243-89CE-59E9D5944A0E}">
      <dsp:nvSpPr>
        <dsp:cNvPr id="0" name=""/>
        <dsp:cNvSpPr/>
      </dsp:nvSpPr>
      <dsp:spPr>
        <a:xfrm>
          <a:off x="2300108" y="4091709"/>
          <a:ext cx="1826714" cy="730685"/>
        </a:xfrm>
        <a:prstGeom prst="chevron">
          <a:avLst/>
        </a:prstGeom>
        <a:solidFill>
          <a:schemeClr val="tx2">
            <a:lumMod val="20000"/>
            <a:lumOff val="80000"/>
            <a:alpha val="82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900" b="1" kern="1200">
              <a:latin typeface="Verdana" panose="020B0604030504040204" pitchFamily="34" charset="0"/>
              <a:ea typeface="Verdana" panose="020B0604030504040204" pitchFamily="34" charset="0"/>
            </a:rPr>
            <a:t>IEGULDĪJUMI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800" b="1" kern="1200">
              <a:latin typeface="Verdana" panose="020B0604030504040204" pitchFamily="34" charset="0"/>
              <a:ea typeface="Verdana" panose="020B0604030504040204" pitchFamily="34" charset="0"/>
            </a:rPr>
            <a:t>PAMATKAPITĀLĀ</a:t>
          </a:r>
        </a:p>
      </dsp:txBody>
      <dsp:txXfrm>
        <a:off x="2665451" y="4091709"/>
        <a:ext cx="1096029" cy="73068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17EE7-7FA2-4EC5-B7D6-1366C31A5A90}">
      <dsp:nvSpPr>
        <dsp:cNvPr id="0" name=""/>
        <dsp:cNvSpPr/>
      </dsp:nvSpPr>
      <dsp:spPr>
        <a:xfrm rot="10800000">
          <a:off x="2202508" y="18"/>
          <a:ext cx="7677726" cy="1074578"/>
        </a:xfrm>
        <a:prstGeom prst="homePlate">
          <a:avLst/>
        </a:prstGeom>
        <a:solidFill>
          <a:schemeClr val="tx2">
            <a:lumMod val="20000"/>
            <a:lumOff val="80000"/>
            <a:alpha val="7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859" tIns="45720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b="1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Altum s</a:t>
          </a:r>
          <a:r>
            <a:rPr lang="lv-LV" sz="1200" b="1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adarbības partneris:</a:t>
          </a:r>
          <a:endParaRPr lang="lv-LV" sz="1200" kern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200" b="1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K</a:t>
          </a:r>
          <a:r>
            <a:rPr lang="lv-LV" sz="1200" b="1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redītiestāde</a:t>
          </a:r>
          <a:r>
            <a:rPr lang="lv-LV" sz="1200" b="0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, tās filiāle vai tās meitas sabiedrība, kas reģistrēta Latvijā un ir tiesīga sniegt finanšu pakalpojumus Latvijā</a:t>
          </a:r>
          <a:endParaRPr lang="lv-LV" sz="1200" kern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200" b="1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Starptautiska finanšu institūcija </a:t>
          </a:r>
          <a:r>
            <a:rPr lang="lv-LV" sz="1200" b="0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(EIB u.c.)</a:t>
          </a:r>
          <a:endParaRPr lang="lv-LV" sz="1200" kern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10800000">
        <a:off x="2471152" y="18"/>
        <a:ext cx="7409082" cy="1074578"/>
      </dsp:txXfrm>
    </dsp:sp>
    <dsp:sp modelId="{851A7698-E344-4F89-B78F-FE8025487BEE}">
      <dsp:nvSpPr>
        <dsp:cNvPr id="0" name=""/>
        <dsp:cNvSpPr/>
      </dsp:nvSpPr>
      <dsp:spPr>
        <a:xfrm>
          <a:off x="1665218" y="18"/>
          <a:ext cx="1074578" cy="1074578"/>
        </a:xfrm>
        <a:prstGeom prst="ellipse">
          <a:avLst/>
        </a:prstGeom>
        <a:solidFill>
          <a:srgbClr val="1B717F"/>
        </a:solidFill>
        <a:ln w="12700" cap="flat" cmpd="sng" algn="ctr">
          <a:gradFill>
            <a:gsLst>
              <a:gs pos="0">
                <a:srgbClr val="99FF3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452DDE-7BDB-45FB-9F00-4627CBC38321}">
      <dsp:nvSpPr>
        <dsp:cNvPr id="0" name=""/>
        <dsp:cNvSpPr/>
      </dsp:nvSpPr>
      <dsp:spPr>
        <a:xfrm rot="10800000">
          <a:off x="2214946" y="1419221"/>
          <a:ext cx="7661143" cy="1026867"/>
        </a:xfrm>
        <a:prstGeom prst="homePlate">
          <a:avLst/>
        </a:prstGeom>
        <a:solidFill>
          <a:schemeClr val="tx2">
            <a:lumMod val="20000"/>
            <a:lumOff val="80000"/>
            <a:alpha val="7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859" tIns="45720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b="1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Atbalsta veids</a:t>
          </a:r>
          <a:r>
            <a:rPr lang="lv-LV" sz="120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200" b="0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Reģionālais atbalsts </a:t>
          </a:r>
          <a:r>
            <a:rPr lang="lv-LV" sz="1200" b="0" i="0" u="sng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(</a:t>
          </a:r>
          <a:r>
            <a:rPr lang="lv-LV" sz="1200" b="0" u="sng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Reģionālā intensitāte</a:t>
          </a:r>
          <a:r>
            <a:rPr lang="lv-LV" sz="1200" b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: </a:t>
          </a:r>
          <a:r>
            <a:rPr lang="lv-LV" sz="1200" b="0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mazajiem – 50 % vidējiem – 40 %, lieliem – 30 % + atbalsta intensitāte no attiecināmajām izmaksām)</a:t>
          </a:r>
          <a:endParaRPr lang="lv-LV" sz="1200" kern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200" b="0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De minimis</a:t>
          </a:r>
          <a:endParaRPr lang="lv-LV" sz="1200" kern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200" b="0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Ieguldījumi energoefektivitātei vai enerģijas ražošanai</a:t>
          </a:r>
          <a:endParaRPr lang="lv-LV" sz="1200" kern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10800000">
        <a:off x="2471663" y="1419221"/>
        <a:ext cx="7404426" cy="1026867"/>
      </dsp:txXfrm>
    </dsp:sp>
    <dsp:sp modelId="{5DD48859-B5B4-4898-973B-EA6CC4C4813C}">
      <dsp:nvSpPr>
        <dsp:cNvPr id="0" name=""/>
        <dsp:cNvSpPr/>
      </dsp:nvSpPr>
      <dsp:spPr>
        <a:xfrm>
          <a:off x="1669364" y="1395366"/>
          <a:ext cx="1074578" cy="1074578"/>
        </a:xfrm>
        <a:prstGeom prst="ellipse">
          <a:avLst/>
        </a:prstGeom>
        <a:solidFill>
          <a:srgbClr val="1B717F"/>
        </a:solidFill>
        <a:ln w="12700" cap="flat" cmpd="sng" algn="ctr">
          <a:solidFill>
            <a:srgbClr val="CCFF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9271DC-82F8-4363-B74D-35FD4CC4622B}">
      <dsp:nvSpPr>
        <dsp:cNvPr id="0" name=""/>
        <dsp:cNvSpPr/>
      </dsp:nvSpPr>
      <dsp:spPr>
        <a:xfrm rot="10800000">
          <a:off x="2183217" y="2790714"/>
          <a:ext cx="7703447" cy="1422817"/>
        </a:xfrm>
        <a:prstGeom prst="homePlate">
          <a:avLst/>
        </a:prstGeom>
        <a:solidFill>
          <a:schemeClr val="tx2">
            <a:lumMod val="20000"/>
            <a:lumOff val="80000"/>
            <a:alpha val="7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859" tIns="45720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b="1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Paralēlais aizdevums</a:t>
          </a:r>
          <a:r>
            <a:rPr lang="lv-LV" sz="1200" b="0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:</a:t>
          </a:r>
          <a:endParaRPr lang="lv-LV" sz="1200" kern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100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V</a:t>
          </a:r>
          <a:r>
            <a:rPr lang="pt-BR" sz="1100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ismaz</a:t>
          </a:r>
          <a:r>
            <a:rPr lang="pt-BR" sz="1100" b="0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lv-LV" sz="1100" b="0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~</a:t>
          </a:r>
          <a:r>
            <a:rPr lang="pt-BR" sz="1100" b="0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50 000 </a:t>
          </a:r>
          <a:r>
            <a:rPr lang="pt-BR" sz="1100" b="0" i="1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euro</a:t>
          </a:r>
          <a:r>
            <a:rPr lang="lv-LV" sz="1100" b="0" i="1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, </a:t>
          </a:r>
          <a:r>
            <a:rPr lang="pt-BR" sz="1100" b="0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maksimālais apmērs </a:t>
          </a:r>
          <a:r>
            <a:rPr lang="lv-LV" sz="110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atkarībā no programmas (25 </a:t>
          </a:r>
          <a:r>
            <a:rPr lang="lv-LV" sz="1100" kern="1200" err="1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tkEUR</a:t>
          </a:r>
          <a:r>
            <a:rPr lang="lv-LV" sz="110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, </a:t>
          </a:r>
          <a:r>
            <a:rPr lang="pt-BR" sz="1100" b="0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5 </a:t>
          </a:r>
          <a:r>
            <a:rPr lang="lv-LV" sz="1100" b="0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MEUR, 10 MEUR)</a:t>
          </a:r>
          <a:endParaRPr lang="lv-LV" sz="1100" kern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100" b="1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Termiņš</a:t>
          </a:r>
          <a:r>
            <a:rPr lang="lv-LV" sz="1100" b="0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 nepārsniedz 10 gadus. Nekustamā īpašuma iegādes, būvniecības vai rekonstrukcijas jomā nepārsniedz 15 gadus</a:t>
          </a:r>
          <a:endParaRPr lang="lv-LV" sz="1100" kern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100" b="0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Kopējā gada </a:t>
          </a:r>
          <a:r>
            <a:rPr lang="lv-LV" sz="1100" b="1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% likme ir vienāda ar kredītiestādes ilgtermiņa kredītam </a:t>
          </a:r>
          <a:r>
            <a:rPr lang="lv-LV" sz="1100" b="0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vai finanšu līzingam pievienoto gada % likmi, bet ne mazāka kā 2,5 %, un Valsts kases resursu cena</a:t>
          </a:r>
          <a:endParaRPr lang="lv-LV" sz="1100" kern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10800000">
        <a:off x="2538921" y="2790714"/>
        <a:ext cx="7347743" cy="1422817"/>
      </dsp:txXfrm>
    </dsp:sp>
    <dsp:sp modelId="{E08DEDEB-08C4-4AD1-8607-971F9CA8E9DE}">
      <dsp:nvSpPr>
        <dsp:cNvPr id="0" name=""/>
        <dsp:cNvSpPr/>
      </dsp:nvSpPr>
      <dsp:spPr>
        <a:xfrm>
          <a:off x="1658788" y="2964833"/>
          <a:ext cx="1074578" cy="1074578"/>
        </a:xfrm>
        <a:prstGeom prst="ellipse">
          <a:avLst/>
        </a:prstGeom>
        <a:solidFill>
          <a:srgbClr val="1B717F"/>
        </a:solidFill>
        <a:ln w="12700" cap="flat" cmpd="sng" algn="ctr">
          <a:solidFill>
            <a:srgbClr val="CCFF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73B3D-C1BB-4654-B2A7-5858F9231FCD}">
      <dsp:nvSpPr>
        <dsp:cNvPr id="0" name=""/>
        <dsp:cNvSpPr/>
      </dsp:nvSpPr>
      <dsp:spPr>
        <a:xfrm rot="10800000">
          <a:off x="2202508" y="4534301"/>
          <a:ext cx="7677726" cy="1238408"/>
        </a:xfrm>
        <a:prstGeom prst="homePlate">
          <a:avLst/>
        </a:prstGeom>
        <a:solidFill>
          <a:schemeClr val="tx2">
            <a:lumMod val="20000"/>
            <a:lumOff val="80000"/>
            <a:alpha val="7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3859" tIns="45720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b="1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Kapitāla atlaide </a:t>
          </a:r>
          <a:r>
            <a:rPr lang="lv-LV" sz="1200" b="0" i="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– Altum pamatsummas pilnīgs vai daļējs samazinājums, ja tiek izpildīti konkrēti nosacījumi:</a:t>
          </a:r>
          <a:endParaRPr lang="lv-LV" sz="1200" kern="1200">
            <a:solidFill>
              <a:schemeClr val="tx1">
                <a:lumMod val="85000"/>
                <a:lumOff val="1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100" b="1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Investīcijām</a:t>
          </a:r>
          <a:r>
            <a:rPr lang="lv-LV" sz="110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 – jauniem ieguldījumiem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100" b="1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Inovatīviem</a:t>
          </a:r>
          <a:r>
            <a:rPr lang="lv-LV" sz="110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 produktiem aizdevumi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10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Uzņēmumu </a:t>
          </a:r>
          <a:r>
            <a:rPr lang="lv-LV" sz="1100" b="1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digitalizācijai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lv-LV" sz="1100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Aizdevumi daudzdzīvokļu dzīvojamo māju un uzņēmumu </a:t>
          </a:r>
          <a:r>
            <a:rPr lang="lv-LV" sz="1100" b="1" kern="120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energoefektivitātei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lv-LV" sz="1100" kern="120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lv-LV" sz="1100" kern="120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lv-LV" sz="1100" kern="1200">
            <a:solidFill>
              <a:schemeClr val="tx1">
                <a:lumMod val="75000"/>
                <a:lumOff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10800000">
        <a:off x="2512110" y="4534301"/>
        <a:ext cx="7368124" cy="1238408"/>
      </dsp:txXfrm>
    </dsp:sp>
    <dsp:sp modelId="{545107DE-C90C-4516-A44F-B9F0C087BD16}">
      <dsp:nvSpPr>
        <dsp:cNvPr id="0" name=""/>
        <dsp:cNvSpPr/>
      </dsp:nvSpPr>
      <dsp:spPr>
        <a:xfrm>
          <a:off x="1665218" y="4616216"/>
          <a:ext cx="1074578" cy="1074578"/>
        </a:xfrm>
        <a:prstGeom prst="ellipse">
          <a:avLst/>
        </a:prstGeom>
        <a:solidFill>
          <a:srgbClr val="1B717F"/>
        </a:solidFill>
        <a:ln w="12700" cap="flat" cmpd="sng" algn="ctr">
          <a:solidFill>
            <a:srgbClr val="CCFF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59FC0-AFFD-4092-83FE-4E4254EBEDB7}">
      <dsp:nvSpPr>
        <dsp:cNvPr id="0" name=""/>
        <dsp:cNvSpPr/>
      </dsp:nvSpPr>
      <dsp:spPr>
        <a:xfrm>
          <a:off x="1694666" y="1990"/>
          <a:ext cx="2140046" cy="856018"/>
        </a:xfrm>
        <a:prstGeom prst="chevron">
          <a:avLst/>
        </a:prstGeom>
        <a:solidFill>
          <a:srgbClr val="1B717F"/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900" b="1" i="0" kern="1200" baseline="0"/>
            <a:t>Aizdevumi</a:t>
          </a:r>
          <a:endParaRPr lang="lv-LV" sz="1900" kern="1200"/>
        </a:p>
      </dsp:txBody>
      <dsp:txXfrm>
        <a:off x="2122675" y="1990"/>
        <a:ext cx="1284028" cy="856018"/>
      </dsp:txXfrm>
    </dsp:sp>
    <dsp:sp modelId="{81F01EB5-55B8-44BE-8522-7CB1CA27D0F7}">
      <dsp:nvSpPr>
        <dsp:cNvPr id="0" name=""/>
        <dsp:cNvSpPr/>
      </dsp:nvSpPr>
      <dsp:spPr>
        <a:xfrm>
          <a:off x="3556507" y="74751"/>
          <a:ext cx="1776238" cy="710495"/>
        </a:xfrm>
        <a:prstGeom prst="chevron">
          <a:avLst/>
        </a:prstGeom>
        <a:solidFill>
          <a:schemeClr val="tx2">
            <a:lumMod val="20000"/>
            <a:lumOff val="80000"/>
            <a:alpha val="80000"/>
          </a:scheme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i="0" kern="1200" baseline="0"/>
            <a:t>Līdz 90% no summas</a:t>
          </a:r>
          <a:endParaRPr lang="lv-LV" sz="1600" kern="1200"/>
        </a:p>
      </dsp:txBody>
      <dsp:txXfrm>
        <a:off x="3911755" y="74751"/>
        <a:ext cx="1065743" cy="710495"/>
      </dsp:txXfrm>
    </dsp:sp>
    <dsp:sp modelId="{A861EB6B-138C-4D4E-9338-E6DFA133F697}">
      <dsp:nvSpPr>
        <dsp:cNvPr id="0" name=""/>
        <dsp:cNvSpPr/>
      </dsp:nvSpPr>
      <dsp:spPr>
        <a:xfrm>
          <a:off x="5084072" y="74751"/>
          <a:ext cx="1776238" cy="710495"/>
        </a:xfrm>
        <a:prstGeom prst="chevron">
          <a:avLst/>
        </a:prstGeom>
        <a:solidFill>
          <a:schemeClr val="tx2">
            <a:lumMod val="20000"/>
            <a:lumOff val="80000"/>
            <a:alpha val="80000"/>
          </a:scheme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/>
            <a:t>Līdz 5 milj. EUR </a:t>
          </a:r>
          <a:endParaRPr lang="lv-LV" sz="1600" kern="1200"/>
        </a:p>
      </dsp:txBody>
      <dsp:txXfrm>
        <a:off x="5439320" y="74751"/>
        <a:ext cx="1065743" cy="710495"/>
      </dsp:txXfrm>
    </dsp:sp>
    <dsp:sp modelId="{233C4BB8-952D-41FE-BCDD-2769C5A507FB}">
      <dsp:nvSpPr>
        <dsp:cNvPr id="0" name=""/>
        <dsp:cNvSpPr/>
      </dsp:nvSpPr>
      <dsp:spPr>
        <a:xfrm>
          <a:off x="6611638" y="74751"/>
          <a:ext cx="1776238" cy="710495"/>
        </a:xfrm>
        <a:prstGeom prst="chevron">
          <a:avLst/>
        </a:prstGeom>
        <a:solidFill>
          <a:schemeClr val="tx2">
            <a:lumMod val="20000"/>
            <a:lumOff val="80000"/>
            <a:alpha val="80000"/>
          </a:scheme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/>
            <a:t>Līdz 15</a:t>
          </a:r>
          <a:r>
            <a:rPr lang="lv-LV" sz="1600" b="1" i="0" kern="1200" baseline="0"/>
            <a:t> gadiem</a:t>
          </a:r>
          <a:endParaRPr lang="en-AU" sz="1600" kern="1200"/>
        </a:p>
      </dsp:txBody>
      <dsp:txXfrm>
        <a:off x="6966886" y="74751"/>
        <a:ext cx="1065743" cy="710495"/>
      </dsp:txXfrm>
    </dsp:sp>
    <dsp:sp modelId="{819C3DDB-5D5B-43D3-BECF-EE59F94446B6}">
      <dsp:nvSpPr>
        <dsp:cNvPr id="0" name=""/>
        <dsp:cNvSpPr/>
      </dsp:nvSpPr>
      <dsp:spPr>
        <a:xfrm>
          <a:off x="8139203" y="74751"/>
          <a:ext cx="1776238" cy="710495"/>
        </a:xfrm>
        <a:prstGeom prst="chevron">
          <a:avLst/>
        </a:prstGeom>
        <a:solidFill>
          <a:schemeClr val="tx2">
            <a:lumMod val="20000"/>
            <a:lumOff val="80000"/>
            <a:alpha val="80000"/>
          </a:scheme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i="0" kern="1200" baseline="0"/>
            <a:t>M</a:t>
          </a:r>
          <a:r>
            <a:rPr lang="fi-FI" sz="1600" b="1" i="0" kern="1200" baseline="0"/>
            <a:t>aksa</a:t>
          </a:r>
          <a:r>
            <a:rPr lang="lv-LV" sz="1600" b="1" i="0" kern="1200" baseline="0"/>
            <a:t> </a:t>
          </a:r>
          <a:r>
            <a:rPr lang="fi-FI" sz="1600" b="1" i="0" kern="1200" baseline="0"/>
            <a:t>gadā</a:t>
          </a:r>
          <a:r>
            <a:rPr lang="lv-LV" sz="1600" b="1" i="0" kern="1200" baseline="0"/>
            <a:t> </a:t>
          </a:r>
          <a:r>
            <a:rPr lang="fi-FI" sz="1600" b="1" i="0" kern="1200" baseline="0"/>
            <a:t> </a:t>
          </a:r>
          <a:r>
            <a:rPr lang="lv-LV" sz="1600" b="1" kern="1200"/>
            <a:t>3</a:t>
          </a:r>
          <a:r>
            <a:rPr lang="fi-FI" sz="1600" b="1" i="0" kern="1200" baseline="0"/>
            <a:t>% - </a:t>
          </a:r>
          <a:r>
            <a:rPr lang="lv-LV" sz="1600" b="1" i="0" kern="1200" baseline="0"/>
            <a:t>8</a:t>
          </a:r>
          <a:r>
            <a:rPr lang="fi-FI" sz="1600" b="1" i="0" kern="1200" baseline="0"/>
            <a:t>%</a:t>
          </a:r>
          <a:endParaRPr lang="en-AU" sz="1600" kern="1200"/>
        </a:p>
      </dsp:txBody>
      <dsp:txXfrm>
        <a:off x="8494451" y="74751"/>
        <a:ext cx="1065743" cy="710495"/>
      </dsp:txXfrm>
    </dsp:sp>
    <dsp:sp modelId="{6A0A77D9-9D64-4691-9F75-3CDD00074A16}">
      <dsp:nvSpPr>
        <dsp:cNvPr id="0" name=""/>
        <dsp:cNvSpPr/>
      </dsp:nvSpPr>
      <dsp:spPr>
        <a:xfrm>
          <a:off x="1694666" y="977851"/>
          <a:ext cx="2140046" cy="856018"/>
        </a:xfrm>
        <a:prstGeom prst="chevron">
          <a:avLst/>
        </a:prstGeom>
        <a:solidFill>
          <a:srgbClr val="1B717F"/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900" b="1" i="0" kern="1200" baseline="0"/>
            <a:t>Aizdevumi ar kapitāla atlaidi</a:t>
          </a:r>
          <a:endParaRPr lang="lv-LV" sz="1900" kern="1200"/>
        </a:p>
      </dsp:txBody>
      <dsp:txXfrm>
        <a:off x="2122675" y="977851"/>
        <a:ext cx="1284028" cy="856018"/>
      </dsp:txXfrm>
    </dsp:sp>
    <dsp:sp modelId="{0AD850FE-BC05-4B14-9E21-772A6675D3B6}">
      <dsp:nvSpPr>
        <dsp:cNvPr id="0" name=""/>
        <dsp:cNvSpPr/>
      </dsp:nvSpPr>
      <dsp:spPr>
        <a:xfrm>
          <a:off x="3556507" y="1050613"/>
          <a:ext cx="1776238" cy="710495"/>
        </a:xfrm>
        <a:prstGeom prst="chevron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i="0" kern="1200" baseline="0"/>
            <a:t>Līdz 35% kapitāla atlaide</a:t>
          </a:r>
          <a:endParaRPr lang="lv-LV" sz="1600" kern="1200"/>
        </a:p>
      </dsp:txBody>
      <dsp:txXfrm>
        <a:off x="3911755" y="1050613"/>
        <a:ext cx="1065743" cy="710495"/>
      </dsp:txXfrm>
    </dsp:sp>
    <dsp:sp modelId="{F332FFB7-ACEE-4E87-BCFC-6ED5F9588D0A}">
      <dsp:nvSpPr>
        <dsp:cNvPr id="0" name=""/>
        <dsp:cNvSpPr/>
      </dsp:nvSpPr>
      <dsp:spPr>
        <a:xfrm>
          <a:off x="5084072" y="1050613"/>
          <a:ext cx="1776238" cy="710495"/>
        </a:xfrm>
        <a:prstGeom prst="chevron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/>
            <a:t>Līdz 10 milj. EUR </a:t>
          </a:r>
          <a:endParaRPr lang="lv-LV" sz="1600" kern="1200"/>
        </a:p>
      </dsp:txBody>
      <dsp:txXfrm>
        <a:off x="5439320" y="1050613"/>
        <a:ext cx="1065743" cy="710495"/>
      </dsp:txXfrm>
    </dsp:sp>
    <dsp:sp modelId="{96864712-D9E5-4D55-8442-A0E23FB68EA8}">
      <dsp:nvSpPr>
        <dsp:cNvPr id="0" name=""/>
        <dsp:cNvSpPr/>
      </dsp:nvSpPr>
      <dsp:spPr>
        <a:xfrm>
          <a:off x="6611638" y="1050613"/>
          <a:ext cx="1776238" cy="710495"/>
        </a:xfrm>
        <a:prstGeom prst="chevron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/>
            <a:t>Līdz </a:t>
          </a:r>
          <a:r>
            <a:rPr lang="lv-LV" sz="1600" b="1" i="0" kern="1200" baseline="0"/>
            <a:t>20 gadiem</a:t>
          </a:r>
          <a:endParaRPr lang="en-AU" sz="1600" kern="1200"/>
        </a:p>
      </dsp:txBody>
      <dsp:txXfrm>
        <a:off x="6966886" y="1050613"/>
        <a:ext cx="1065743" cy="710495"/>
      </dsp:txXfrm>
    </dsp:sp>
    <dsp:sp modelId="{51386F87-1BEE-4F50-9FA9-EF066854A143}">
      <dsp:nvSpPr>
        <dsp:cNvPr id="0" name=""/>
        <dsp:cNvSpPr/>
      </dsp:nvSpPr>
      <dsp:spPr>
        <a:xfrm>
          <a:off x="8139203" y="1050613"/>
          <a:ext cx="1776238" cy="710495"/>
        </a:xfrm>
        <a:prstGeom prst="chevron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50" b="1" kern="1200"/>
            <a:t>Min likme 2.25% + vienāda ar citu finansētāju</a:t>
          </a:r>
          <a:endParaRPr lang="en-AU" sz="1250" kern="1200"/>
        </a:p>
      </dsp:txBody>
      <dsp:txXfrm>
        <a:off x="8494451" y="1050613"/>
        <a:ext cx="1065743" cy="710495"/>
      </dsp:txXfrm>
    </dsp:sp>
    <dsp:sp modelId="{3B960603-B16F-4EA2-AFA3-428C156D87AA}">
      <dsp:nvSpPr>
        <dsp:cNvPr id="0" name=""/>
        <dsp:cNvSpPr/>
      </dsp:nvSpPr>
      <dsp:spPr>
        <a:xfrm>
          <a:off x="1694666" y="1953713"/>
          <a:ext cx="2140046" cy="856018"/>
        </a:xfrm>
        <a:prstGeom prst="chevron">
          <a:avLst/>
        </a:prstGeom>
        <a:solidFill>
          <a:srgbClr val="1B717F"/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900" b="1" i="0" kern="1200" baseline="0"/>
            <a:t>Garantijas</a:t>
          </a:r>
          <a:endParaRPr lang="lv-LV" sz="1900" kern="1200"/>
        </a:p>
      </dsp:txBody>
      <dsp:txXfrm>
        <a:off x="2122675" y="1953713"/>
        <a:ext cx="1284028" cy="856018"/>
      </dsp:txXfrm>
    </dsp:sp>
    <dsp:sp modelId="{794A4054-4EE2-4D69-ABBF-B19F3EE18A86}">
      <dsp:nvSpPr>
        <dsp:cNvPr id="0" name=""/>
        <dsp:cNvSpPr/>
      </dsp:nvSpPr>
      <dsp:spPr>
        <a:xfrm>
          <a:off x="3556507" y="2026474"/>
          <a:ext cx="1776238" cy="710495"/>
        </a:xfrm>
        <a:prstGeom prst="chevron">
          <a:avLst/>
        </a:prstGeom>
        <a:solidFill>
          <a:schemeClr val="tx2">
            <a:lumMod val="20000"/>
            <a:lumOff val="80000"/>
            <a:alpha val="80000"/>
          </a:scheme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i="0" kern="1200" baseline="0"/>
            <a:t>Līdz 80%</a:t>
          </a:r>
          <a:r>
            <a:rPr lang="lv-LV" sz="1600" b="1" kern="1200"/>
            <a:t> n</a:t>
          </a:r>
          <a:r>
            <a:rPr lang="lv-LV" sz="1600" b="1" i="0" kern="1200" baseline="0"/>
            <a:t>o summas</a:t>
          </a:r>
          <a:endParaRPr lang="lv-LV" sz="1600" kern="1200"/>
        </a:p>
      </dsp:txBody>
      <dsp:txXfrm>
        <a:off x="3911755" y="2026474"/>
        <a:ext cx="1065743" cy="710495"/>
      </dsp:txXfrm>
    </dsp:sp>
    <dsp:sp modelId="{B181234B-E961-45C8-91BB-511CD77A560F}">
      <dsp:nvSpPr>
        <dsp:cNvPr id="0" name=""/>
        <dsp:cNvSpPr/>
      </dsp:nvSpPr>
      <dsp:spPr>
        <a:xfrm>
          <a:off x="5084072" y="2026474"/>
          <a:ext cx="1776238" cy="710495"/>
        </a:xfrm>
        <a:prstGeom prst="chevron">
          <a:avLst/>
        </a:prstGeom>
        <a:solidFill>
          <a:schemeClr val="tx2">
            <a:lumMod val="20000"/>
            <a:lumOff val="80000"/>
            <a:alpha val="80000"/>
          </a:scheme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i="0" kern="1200" baseline="0"/>
            <a:t>L</a:t>
          </a:r>
          <a:r>
            <a:rPr lang="fi-FI" sz="1600" b="1" i="0" kern="1200" baseline="0"/>
            <a:t>īdz</a:t>
          </a:r>
          <a:r>
            <a:rPr lang="lv-LV" sz="1600" b="1" i="0" kern="1200" baseline="0"/>
            <a:t> </a:t>
          </a:r>
          <a:r>
            <a:rPr lang="fi-FI" sz="1600" b="1" i="0" kern="1200" baseline="0"/>
            <a:t>€ 5 milj.</a:t>
          </a:r>
          <a:endParaRPr lang="lv-LV" sz="1600" kern="1200"/>
        </a:p>
      </dsp:txBody>
      <dsp:txXfrm>
        <a:off x="5439320" y="2026474"/>
        <a:ext cx="1065743" cy="710495"/>
      </dsp:txXfrm>
    </dsp:sp>
    <dsp:sp modelId="{4264DBA3-55EE-46EA-94D4-9A94864AB184}">
      <dsp:nvSpPr>
        <dsp:cNvPr id="0" name=""/>
        <dsp:cNvSpPr/>
      </dsp:nvSpPr>
      <dsp:spPr>
        <a:xfrm>
          <a:off x="6611638" y="2026474"/>
          <a:ext cx="1776238" cy="710495"/>
        </a:xfrm>
        <a:prstGeom prst="chevron">
          <a:avLst/>
        </a:prstGeom>
        <a:solidFill>
          <a:schemeClr val="tx2">
            <a:lumMod val="20000"/>
            <a:lumOff val="80000"/>
            <a:alpha val="80000"/>
          </a:scheme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i="0" kern="1200" baseline="0"/>
            <a:t>10 gadiem</a:t>
          </a:r>
          <a:endParaRPr lang="lv-LV" sz="1600" kern="1200"/>
        </a:p>
      </dsp:txBody>
      <dsp:txXfrm>
        <a:off x="6966886" y="2026474"/>
        <a:ext cx="1065743" cy="710495"/>
      </dsp:txXfrm>
    </dsp:sp>
    <dsp:sp modelId="{E7F8F384-9FB0-404C-B67B-B22F9720D23A}">
      <dsp:nvSpPr>
        <dsp:cNvPr id="0" name=""/>
        <dsp:cNvSpPr/>
      </dsp:nvSpPr>
      <dsp:spPr>
        <a:xfrm>
          <a:off x="8139203" y="2026474"/>
          <a:ext cx="1776238" cy="710495"/>
        </a:xfrm>
        <a:prstGeom prst="chevron">
          <a:avLst/>
        </a:prstGeom>
        <a:solidFill>
          <a:schemeClr val="tx2">
            <a:lumMod val="20000"/>
            <a:lumOff val="80000"/>
            <a:alpha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i="0" kern="1200" baseline="0"/>
            <a:t>M</a:t>
          </a:r>
          <a:r>
            <a:rPr lang="fi-FI" sz="1600" b="1" i="0" kern="1200" baseline="0"/>
            <a:t>aksa</a:t>
          </a:r>
          <a:r>
            <a:rPr lang="lv-LV" sz="1600" b="1" i="0" kern="1200" baseline="0"/>
            <a:t> </a:t>
          </a:r>
          <a:r>
            <a:rPr lang="fi-FI" sz="1600" b="1" i="0" kern="1200" baseline="0"/>
            <a:t>gadā</a:t>
          </a:r>
          <a:r>
            <a:rPr lang="lv-LV" sz="1600" b="1" i="0" kern="1200" baseline="0"/>
            <a:t> </a:t>
          </a:r>
          <a:r>
            <a:rPr lang="fi-FI" sz="1600" b="1" i="0" kern="1200" baseline="0"/>
            <a:t> </a:t>
          </a:r>
          <a:r>
            <a:rPr lang="fi-FI" sz="1600" b="1" kern="1200"/>
            <a:t>0.25</a:t>
          </a:r>
          <a:r>
            <a:rPr lang="fi-FI" sz="1600" b="1" i="0" kern="1200" baseline="0"/>
            <a:t>% - </a:t>
          </a:r>
          <a:r>
            <a:rPr lang="lv-LV" sz="1600" b="1" i="0" kern="1200" baseline="0"/>
            <a:t>1</a:t>
          </a:r>
          <a:r>
            <a:rPr lang="fi-FI" sz="1600" b="1" i="0" kern="1200" baseline="0"/>
            <a:t>.1</a:t>
          </a:r>
          <a:r>
            <a:rPr lang="lv-LV" sz="1600" b="1" i="0" kern="1200" baseline="0"/>
            <a:t>9</a:t>
          </a:r>
          <a:r>
            <a:rPr lang="fi-FI" sz="1600" b="1" i="0" kern="1200" baseline="0"/>
            <a:t>%</a:t>
          </a:r>
          <a:endParaRPr lang="lv-LV" sz="1600" kern="1200"/>
        </a:p>
      </dsp:txBody>
      <dsp:txXfrm>
        <a:off x="8494451" y="2026474"/>
        <a:ext cx="1065743" cy="710495"/>
      </dsp:txXfrm>
    </dsp:sp>
    <dsp:sp modelId="{60414D7E-9E16-4743-A1F8-D951746443C5}">
      <dsp:nvSpPr>
        <dsp:cNvPr id="0" name=""/>
        <dsp:cNvSpPr/>
      </dsp:nvSpPr>
      <dsp:spPr>
        <a:xfrm>
          <a:off x="1694666" y="2929574"/>
          <a:ext cx="2140046" cy="856018"/>
        </a:xfrm>
        <a:prstGeom prst="chevron">
          <a:avLst/>
        </a:prstGeom>
        <a:solidFill>
          <a:srgbClr val="1B717F"/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900" b="1" i="0" kern="1200" baseline="0"/>
            <a:t>Eksporta garantijas</a:t>
          </a:r>
          <a:endParaRPr lang="lv-LV" sz="1900" kern="1200"/>
        </a:p>
      </dsp:txBody>
      <dsp:txXfrm>
        <a:off x="2122675" y="2929574"/>
        <a:ext cx="1284028" cy="856018"/>
      </dsp:txXfrm>
    </dsp:sp>
    <dsp:sp modelId="{75A20688-93B6-47CB-9673-EF4C0E592E2A}">
      <dsp:nvSpPr>
        <dsp:cNvPr id="0" name=""/>
        <dsp:cNvSpPr/>
      </dsp:nvSpPr>
      <dsp:spPr>
        <a:xfrm>
          <a:off x="3556507" y="3002336"/>
          <a:ext cx="1776238" cy="710495"/>
        </a:xfrm>
        <a:prstGeom prst="chevron">
          <a:avLst/>
        </a:prstGeom>
        <a:solidFill>
          <a:schemeClr val="tx2">
            <a:lumMod val="20000"/>
            <a:lumOff val="80000"/>
            <a:alpha val="78000"/>
          </a:scheme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/>
            <a:t>Līdz 95 %</a:t>
          </a:r>
        </a:p>
      </dsp:txBody>
      <dsp:txXfrm>
        <a:off x="3911755" y="3002336"/>
        <a:ext cx="1065743" cy="710495"/>
      </dsp:txXfrm>
    </dsp:sp>
    <dsp:sp modelId="{E235FF81-96EB-4E3A-82E6-43B6C0D8EB2C}">
      <dsp:nvSpPr>
        <dsp:cNvPr id="0" name=""/>
        <dsp:cNvSpPr/>
      </dsp:nvSpPr>
      <dsp:spPr>
        <a:xfrm>
          <a:off x="5084072" y="3002336"/>
          <a:ext cx="1776238" cy="710495"/>
        </a:xfrm>
        <a:prstGeom prst="chevron">
          <a:avLst/>
        </a:prstGeom>
        <a:solidFill>
          <a:schemeClr val="tx2">
            <a:lumMod val="20000"/>
            <a:lumOff val="80000"/>
            <a:alpha val="78000"/>
          </a:scheme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i="0" kern="1200" baseline="0"/>
            <a:t>L</a:t>
          </a:r>
          <a:r>
            <a:rPr lang="fi-FI" sz="1600" b="1" i="0" kern="1200" baseline="0"/>
            <a:t>īdz</a:t>
          </a:r>
          <a:r>
            <a:rPr lang="lv-LV" sz="1600" b="1" i="0" kern="1200" baseline="0"/>
            <a:t> </a:t>
          </a:r>
          <a:r>
            <a:rPr lang="fi-FI" sz="1600" b="1" i="0" kern="1200" baseline="0"/>
            <a:t>€ </a:t>
          </a:r>
          <a:r>
            <a:rPr lang="lv-LV" sz="1600" b="1" i="0" kern="1200" baseline="0"/>
            <a:t>2</a:t>
          </a:r>
          <a:r>
            <a:rPr lang="fi-FI" sz="1600" b="1" i="0" kern="1200" baseline="0"/>
            <a:t> milj.</a:t>
          </a:r>
          <a:endParaRPr lang="lv-LV" sz="1600" kern="1200"/>
        </a:p>
      </dsp:txBody>
      <dsp:txXfrm>
        <a:off x="5439320" y="3002336"/>
        <a:ext cx="1065743" cy="710495"/>
      </dsp:txXfrm>
    </dsp:sp>
    <dsp:sp modelId="{1FBA48D5-1630-44D6-A61A-B2E21968C8E8}">
      <dsp:nvSpPr>
        <dsp:cNvPr id="0" name=""/>
        <dsp:cNvSpPr/>
      </dsp:nvSpPr>
      <dsp:spPr>
        <a:xfrm>
          <a:off x="6611638" y="3002336"/>
          <a:ext cx="1776238" cy="710495"/>
        </a:xfrm>
        <a:prstGeom prst="chevron">
          <a:avLst/>
        </a:prstGeom>
        <a:solidFill>
          <a:schemeClr val="tx2">
            <a:lumMod val="20000"/>
            <a:lumOff val="80000"/>
            <a:alpha val="78000"/>
          </a:scheme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i="0" kern="1200" baseline="0"/>
            <a:t>Līdz 2 gadiem</a:t>
          </a:r>
          <a:endParaRPr lang="lv-LV" sz="1600" kern="1200"/>
        </a:p>
      </dsp:txBody>
      <dsp:txXfrm>
        <a:off x="6966886" y="3002336"/>
        <a:ext cx="1065743" cy="710495"/>
      </dsp:txXfrm>
    </dsp:sp>
    <dsp:sp modelId="{B27E3951-7995-4EFD-9915-A2A59CEEB240}">
      <dsp:nvSpPr>
        <dsp:cNvPr id="0" name=""/>
        <dsp:cNvSpPr/>
      </dsp:nvSpPr>
      <dsp:spPr>
        <a:xfrm>
          <a:off x="8139203" y="3002336"/>
          <a:ext cx="1776238" cy="710495"/>
        </a:xfrm>
        <a:prstGeom prst="chevron">
          <a:avLst/>
        </a:prstGeom>
        <a:solidFill>
          <a:schemeClr val="tx2">
            <a:lumMod val="20000"/>
            <a:lumOff val="80000"/>
            <a:alpha val="78000"/>
          </a:scheme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i="0" kern="1200" baseline="0"/>
            <a:t>M</a:t>
          </a:r>
          <a:r>
            <a:rPr lang="fi-FI" sz="1600" b="1" i="0" kern="1200" baseline="0"/>
            <a:t>aksa</a:t>
          </a:r>
          <a:r>
            <a:rPr lang="lv-LV" sz="1600" b="1" i="0" kern="1200" baseline="0"/>
            <a:t> </a:t>
          </a:r>
          <a:r>
            <a:rPr lang="fi-FI" sz="1600" b="1" i="0" kern="1200" baseline="0"/>
            <a:t>gadā</a:t>
          </a:r>
          <a:r>
            <a:rPr lang="lv-LV" sz="1600" b="1" i="0" kern="1200" baseline="0"/>
            <a:t> </a:t>
          </a:r>
          <a:r>
            <a:rPr lang="fi-FI" sz="1600" b="1" i="0" kern="1200" baseline="0"/>
            <a:t> </a:t>
          </a:r>
          <a:r>
            <a:rPr lang="fi-FI" sz="1600" b="1" kern="1200"/>
            <a:t>0.2</a:t>
          </a:r>
          <a:r>
            <a:rPr lang="lv-LV" sz="1600" b="1" kern="1200"/>
            <a:t>8</a:t>
          </a:r>
          <a:r>
            <a:rPr lang="fi-FI" sz="1600" b="1" i="0" kern="1200" baseline="0"/>
            <a:t>% - </a:t>
          </a:r>
          <a:r>
            <a:rPr lang="lv-LV" sz="1600" b="1" i="0" kern="1200" baseline="0"/>
            <a:t>3</a:t>
          </a:r>
          <a:r>
            <a:rPr lang="fi-FI" sz="1600" b="1" i="0" kern="1200" baseline="0"/>
            <a:t>.</a:t>
          </a:r>
          <a:r>
            <a:rPr lang="lv-LV" sz="1600" b="1" i="0" kern="1200" baseline="0"/>
            <a:t>57</a:t>
          </a:r>
          <a:r>
            <a:rPr lang="fi-FI" sz="1600" b="1" i="0" kern="1200" baseline="0"/>
            <a:t>%</a:t>
          </a:r>
          <a:endParaRPr lang="lv-LV" sz="1600" kern="1200"/>
        </a:p>
      </dsp:txBody>
      <dsp:txXfrm>
        <a:off x="8494451" y="3002336"/>
        <a:ext cx="1065743" cy="710495"/>
      </dsp:txXfrm>
    </dsp:sp>
    <dsp:sp modelId="{CF6C7EC3-EBF2-43FF-9BE4-C0ED56C58370}">
      <dsp:nvSpPr>
        <dsp:cNvPr id="0" name=""/>
        <dsp:cNvSpPr/>
      </dsp:nvSpPr>
      <dsp:spPr>
        <a:xfrm>
          <a:off x="1694666" y="3905435"/>
          <a:ext cx="2140046" cy="856018"/>
        </a:xfrm>
        <a:prstGeom prst="chevron">
          <a:avLst/>
        </a:prstGeom>
        <a:solidFill>
          <a:srgbClr val="1B717F"/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900" b="1" i="0" kern="1200" baseline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Ieguldījumi</a:t>
          </a:r>
        </a:p>
      </dsp:txBody>
      <dsp:txXfrm>
        <a:off x="2122675" y="3905435"/>
        <a:ext cx="1284028" cy="856018"/>
      </dsp:txXfrm>
    </dsp:sp>
    <dsp:sp modelId="{40DA0979-3AEA-4CD5-B9CD-FEFA33EF6DB4}">
      <dsp:nvSpPr>
        <dsp:cNvPr id="0" name=""/>
        <dsp:cNvSpPr/>
      </dsp:nvSpPr>
      <dsp:spPr>
        <a:xfrm>
          <a:off x="3556507" y="3978197"/>
          <a:ext cx="1776238" cy="710495"/>
        </a:xfrm>
        <a:prstGeom prst="chevron">
          <a:avLst/>
        </a:prstGeom>
        <a:solidFill>
          <a:schemeClr val="tx2">
            <a:lumMod val="20000"/>
            <a:lumOff val="80000"/>
            <a:alpha val="80000"/>
          </a:scheme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i="0" kern="1200" baseline="0"/>
            <a:t>Līdz 75% </a:t>
          </a:r>
          <a:endParaRPr lang="lv-LV" sz="1600" kern="1200"/>
        </a:p>
      </dsp:txBody>
      <dsp:txXfrm>
        <a:off x="3911755" y="3978197"/>
        <a:ext cx="1065743" cy="710495"/>
      </dsp:txXfrm>
    </dsp:sp>
    <dsp:sp modelId="{5C9B81EF-D8E3-4A17-B6D6-C93E12876281}">
      <dsp:nvSpPr>
        <dsp:cNvPr id="0" name=""/>
        <dsp:cNvSpPr/>
      </dsp:nvSpPr>
      <dsp:spPr>
        <a:xfrm>
          <a:off x="5084072" y="3978197"/>
          <a:ext cx="1776238" cy="710495"/>
        </a:xfrm>
        <a:prstGeom prst="chevron">
          <a:avLst/>
        </a:prstGeom>
        <a:solidFill>
          <a:schemeClr val="tx2">
            <a:lumMod val="20000"/>
            <a:lumOff val="80000"/>
            <a:alpha val="80000"/>
          </a:scheme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i="0" kern="1200" baseline="0"/>
            <a:t>L</a:t>
          </a:r>
          <a:r>
            <a:rPr lang="fi-FI" sz="1600" b="1" i="0" kern="1200" baseline="0"/>
            <a:t>īdz</a:t>
          </a:r>
          <a:r>
            <a:rPr lang="lv-LV" sz="1600" b="1" i="0" kern="1200" baseline="0"/>
            <a:t> 250 000 EUR</a:t>
          </a:r>
          <a:endParaRPr lang="lv-LV" sz="1600" kern="1200"/>
        </a:p>
      </dsp:txBody>
      <dsp:txXfrm>
        <a:off x="5439320" y="3978197"/>
        <a:ext cx="1065743" cy="710495"/>
      </dsp:txXfrm>
    </dsp:sp>
    <dsp:sp modelId="{E7BAB114-D72B-4BE6-958F-16E5FB1C3F1A}">
      <dsp:nvSpPr>
        <dsp:cNvPr id="0" name=""/>
        <dsp:cNvSpPr/>
      </dsp:nvSpPr>
      <dsp:spPr>
        <a:xfrm>
          <a:off x="6611638" y="3978197"/>
          <a:ext cx="1776238" cy="710495"/>
        </a:xfrm>
        <a:prstGeom prst="chevron">
          <a:avLst/>
        </a:prstGeom>
        <a:solidFill>
          <a:schemeClr val="tx2">
            <a:lumMod val="20000"/>
            <a:lumOff val="80000"/>
            <a:alpha val="80000"/>
          </a:scheme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kern="1200"/>
            <a:t>Līdz 10</a:t>
          </a:r>
          <a:r>
            <a:rPr lang="lv-LV" sz="1600" b="1" i="0" kern="1200" baseline="0"/>
            <a:t> gadiem</a:t>
          </a:r>
          <a:endParaRPr lang="lv-LV" sz="1600" kern="1200"/>
        </a:p>
      </dsp:txBody>
      <dsp:txXfrm>
        <a:off x="6966886" y="3978197"/>
        <a:ext cx="1065743" cy="710495"/>
      </dsp:txXfrm>
    </dsp:sp>
    <dsp:sp modelId="{A607F36B-0D9F-4837-A4EB-88395896D451}">
      <dsp:nvSpPr>
        <dsp:cNvPr id="0" name=""/>
        <dsp:cNvSpPr/>
      </dsp:nvSpPr>
      <dsp:spPr>
        <a:xfrm>
          <a:off x="8139203" y="3978197"/>
          <a:ext cx="1776238" cy="710495"/>
        </a:xfrm>
        <a:prstGeom prst="chevron">
          <a:avLst/>
        </a:prstGeom>
        <a:solidFill>
          <a:schemeClr val="tx2">
            <a:lumMod val="20000"/>
            <a:lumOff val="80000"/>
            <a:alpha val="80000"/>
          </a:schemeClr>
        </a:solidFill>
        <a:ln w="12700" cap="flat" cmpd="sng" algn="ctr">
          <a:solidFill>
            <a:srgbClr val="0099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b="1" i="0" kern="1200" baseline="0"/>
            <a:t>M</a:t>
          </a:r>
          <a:r>
            <a:rPr lang="fi-FI" sz="1600" b="1" i="0" kern="1200" baseline="0"/>
            <a:t>aksa</a:t>
          </a:r>
          <a:r>
            <a:rPr lang="lv-LV" sz="1600" b="1" i="0" kern="1200" baseline="0"/>
            <a:t> </a:t>
          </a:r>
          <a:r>
            <a:rPr lang="fi-FI" sz="1600" b="1" i="0" kern="1200" baseline="0"/>
            <a:t>gadā</a:t>
          </a:r>
          <a:r>
            <a:rPr lang="lv-LV" sz="1600" b="1" i="0" kern="1200" baseline="0"/>
            <a:t> </a:t>
          </a:r>
          <a:r>
            <a:rPr lang="fi-FI" sz="1600" b="1" i="0" kern="1200" baseline="0"/>
            <a:t> </a:t>
          </a:r>
          <a:r>
            <a:rPr lang="fi-FI" sz="1600" b="1" kern="1200"/>
            <a:t>0.25</a:t>
          </a:r>
          <a:r>
            <a:rPr lang="fi-FI" sz="1600" b="1" i="0" kern="1200" baseline="0"/>
            <a:t>% - 2.15%</a:t>
          </a:r>
          <a:endParaRPr lang="lv-LV" sz="1600" kern="1200"/>
        </a:p>
      </dsp:txBody>
      <dsp:txXfrm>
        <a:off x="8494451" y="3978197"/>
        <a:ext cx="1065743" cy="710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0.07236</cdr:x>
      <cdr:y>0.29258</cdr:y>
    </cdr:from>
    <cdr:to>
      <cdr:x>0.2593</cdr:x>
      <cdr:y>0.46306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787559" y="1125409"/>
          <a:ext cx="2034636" cy="655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lv-LV" sz="1100" dirty="0"/>
            <a:t>"Mini-budžeta" prezentēšana, kura radīja bažas par budžeta ilgtspēju</a:t>
          </a:r>
        </a:p>
      </cdr:txBody>
    </cdr:sp>
  </cdr:relSizeAnchor>
  <cdr:relSizeAnchor xmlns:cdr="http://schemas.openxmlformats.org/drawingml/2006/chartDrawing">
    <cdr:from>
      <cdr:x>0.18694</cdr:x>
      <cdr:y>0.43834</cdr:y>
    </cdr:from>
    <cdr:to>
      <cdr:x>0.24724</cdr:x>
      <cdr:y>0.53462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D508E0B4-B68D-9767-43C4-E77C15D28D49}"/>
            </a:ext>
          </a:extLst>
        </cdr:cNvPr>
        <cdr:cNvCxnSpPr/>
      </cdr:nvCxnSpPr>
      <cdr:spPr>
        <a:xfrm xmlns:a="http://schemas.openxmlformats.org/drawingml/2006/main">
          <a:off x="985962" y="1375576"/>
          <a:ext cx="318052" cy="30214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0.07692</cdr:x>
      <cdr:y>0.01064</cdr:y>
    </cdr:from>
    <cdr:to>
      <cdr:x>0.32115</cdr:x>
      <cdr:y>0.20103</cdr:y>
    </cdr:to>
    <cdr:sp macro="" textlink="">
      <cdr:nvSpPr>
        <cdr:cNvPr id="12" name="Text Box 1"/>
        <cdr:cNvSpPr txBox="1"/>
      </cdr:nvSpPr>
      <cdr:spPr>
        <a:xfrm xmlns:a="http://schemas.openxmlformats.org/drawingml/2006/main">
          <a:off x="837225" y="40918"/>
          <a:ext cx="2658175" cy="7323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v-LV" sz="1100" dirty="0"/>
            <a:t>ACB uzsāk ārkārtas obligāciju pirkšanu, lai ierobežotu aktīvu vērtības krituma ietekmi uz investoriem, t.sk. pensiju </a:t>
          </a:r>
        </a:p>
      </cdr:txBody>
    </cdr:sp>
  </cdr:relSizeAnchor>
  <cdr:relSizeAnchor xmlns:cdr="http://schemas.openxmlformats.org/drawingml/2006/chartDrawing">
    <cdr:from>
      <cdr:x>0.26192</cdr:x>
      <cdr:y>0.04476</cdr:y>
    </cdr:from>
    <cdr:to>
      <cdr:x>0.29096</cdr:x>
      <cdr:y>0.06841</cdr:y>
    </cdr:to>
    <cdr:cxnSp macro="">
      <cdr:nvCxnSpPr>
        <cdr:cNvPr id="14" name="Straight Arrow Connector 13">
          <a:extLst xmlns:a="http://schemas.openxmlformats.org/drawingml/2006/main">
            <a:ext uri="{FF2B5EF4-FFF2-40B4-BE49-F238E27FC236}">
              <a16:creationId xmlns:a16="http://schemas.microsoft.com/office/drawing/2014/main" id="{263D3E22-9155-A405-A4FE-F25AA24DB412}"/>
            </a:ext>
          </a:extLst>
        </cdr:cNvPr>
        <cdr:cNvCxnSpPr/>
      </cdr:nvCxnSpPr>
      <cdr:spPr>
        <a:xfrm xmlns:a="http://schemas.openxmlformats.org/drawingml/2006/main">
          <a:off x="2850713" y="172183"/>
          <a:ext cx="316067" cy="9095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0.50018</cdr:x>
      <cdr:y>0.06433</cdr:y>
    </cdr:from>
    <cdr:to>
      <cdr:x>0.74322</cdr:x>
      <cdr:y>0.20875</cdr:y>
    </cdr:to>
    <cdr:sp macro="" textlink="">
      <cdr:nvSpPr>
        <cdr:cNvPr id="4" name="Text Box 1"/>
        <cdr:cNvSpPr txBox="1"/>
      </cdr:nvSpPr>
      <cdr:spPr>
        <a:xfrm xmlns:a="http://schemas.openxmlformats.org/drawingml/2006/main">
          <a:off x="2638080" y="201875"/>
          <a:ext cx="1281913" cy="4532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v-LV" sz="1100" dirty="0"/>
            <a:t>ACB beidz ārkārtas obligāciju pirkšanu</a:t>
          </a:r>
        </a:p>
      </cdr:txBody>
    </cdr:sp>
  </cdr:relSizeAnchor>
  <cdr:relSizeAnchor xmlns:cdr="http://schemas.openxmlformats.org/drawingml/2006/chartDrawing">
    <cdr:from>
      <cdr:x>0.41818</cdr:x>
      <cdr:y>0.1799</cdr:y>
    </cdr:from>
    <cdr:to>
      <cdr:x>0.51257</cdr:x>
      <cdr:y>0.23409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793CF790-8CB6-D8C4-1971-078302F64115}"/>
            </a:ext>
          </a:extLst>
        </cdr:cNvPr>
        <cdr:cNvCxnSpPr/>
      </cdr:nvCxnSpPr>
      <cdr:spPr>
        <a:xfrm xmlns:a="http://schemas.openxmlformats.org/drawingml/2006/main" flipH="1">
          <a:off x="2205615" y="564543"/>
          <a:ext cx="497828" cy="17006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70BD5-49BF-4F33-9981-9CA10A50D172}" type="datetimeFigureOut">
              <a:rPr lang="lv-LV" smtClean="0"/>
              <a:t>01.03.2023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78F91-9090-4119-97B0-F7987DCEBE0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0170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ur-lex.europa.eu/eli/reg/2014/651/oj/?locale=LV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noProof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9BB9D-5FF5-4BF9-9B55-AC87A4ECF8BB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47685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1A010-5BF3-4208-AC0E-FE13C7265929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843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b="1"/>
              <a:t>Nākamajos 7 gados paredzēt investēt 1,6 </a:t>
            </a:r>
            <a:r>
              <a:rPr lang="lv-LV" b="1" err="1"/>
              <a:t>miljr</a:t>
            </a:r>
            <a:r>
              <a:rPr lang="lv-LV" b="1"/>
              <a:t>. EUR Latvijas tautsaimniecībā</a:t>
            </a:r>
            <a:endParaRPr lang="en-AU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DA3BBF-C724-4B4B-A388-4FB004D92EDD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512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78F91-9090-4119-97B0-F7987DCEBE06}" type="slidenum">
              <a:rPr lang="lv-LV" smtClean="0"/>
              <a:t>24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29633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lv-LV" sz="1400" b="1" i="0">
                <a:effectLst/>
                <a:latin typeface="+mj-lt"/>
              </a:rPr>
              <a:t>Komersanta līdzfinansējums</a:t>
            </a:r>
            <a:r>
              <a:rPr lang="lv-LV" sz="1400" i="0">
                <a:effectLst/>
                <a:latin typeface="+mj-lt"/>
              </a:rPr>
              <a:t>: </a:t>
            </a:r>
            <a:r>
              <a:rPr lang="lv-LV" sz="1400" b="0" i="0">
                <a:effectLst/>
                <a:latin typeface="+mj-lt"/>
              </a:rPr>
              <a:t>vismaz 25 % apmērā, izmantojot pašu līdzekļus vai ārējo finansējumu</a:t>
            </a:r>
          </a:p>
          <a:p>
            <a:pPr>
              <a:spcBef>
                <a:spcPts val="600"/>
              </a:spcBef>
            </a:pPr>
            <a:r>
              <a:rPr lang="lv-LV" sz="1400" b="1" i="0">
                <a:effectLst/>
                <a:latin typeface="+mj-lt"/>
              </a:rPr>
              <a:t>Nepiešķir</a:t>
            </a:r>
            <a:r>
              <a:rPr lang="lv-LV" sz="1400" i="0">
                <a:effectLst/>
                <a:latin typeface="+mj-lt"/>
              </a:rPr>
              <a:t>: </a:t>
            </a:r>
            <a:endParaRPr lang="lv-LV" sz="1400" b="1" i="0">
              <a:effectLst/>
              <a:latin typeface="+mj-lt"/>
            </a:endParaRPr>
          </a:p>
          <a:p>
            <a:pPr lvl="1">
              <a:spcBef>
                <a:spcPts val="600"/>
              </a:spcBef>
            </a:pPr>
            <a:r>
              <a:rPr lang="lv-LV" sz="1400" b="1">
                <a:latin typeface="+mj-lt"/>
              </a:rPr>
              <a:t>Grūtībās nonākušiem</a:t>
            </a:r>
            <a:r>
              <a:rPr lang="lv-LV" sz="1400">
                <a:latin typeface="+mj-lt"/>
              </a:rPr>
              <a:t> uzņēmumiem, maksātnespēja </a:t>
            </a:r>
          </a:p>
          <a:p>
            <a:pPr lvl="1">
              <a:spcBef>
                <a:spcPts val="600"/>
              </a:spcBef>
            </a:pPr>
            <a:r>
              <a:rPr lang="lv-LV" sz="1400" b="1">
                <a:latin typeface="+mj-lt"/>
              </a:rPr>
              <a:t>ar VID administrējamo nodokļu parādu </a:t>
            </a:r>
            <a:r>
              <a:rPr lang="lv-LV" sz="1400">
                <a:latin typeface="+mj-lt"/>
              </a:rPr>
              <a:t>virs 150 EUR</a:t>
            </a:r>
          </a:p>
          <a:p>
            <a:pPr lvl="1">
              <a:spcBef>
                <a:spcPts val="600"/>
              </a:spcBef>
            </a:pPr>
            <a:r>
              <a:rPr lang="lv-LV" sz="1400">
                <a:latin typeface="+mj-lt"/>
              </a:rPr>
              <a:t>Komisijas regulas Nr. </a:t>
            </a:r>
            <a:r>
              <a:rPr lang="lv-LV" sz="140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651/2014</a:t>
            </a:r>
            <a:r>
              <a:rPr lang="lv-LV" sz="1400">
                <a:latin typeface="+mj-lt"/>
              </a:rPr>
              <a:t>  attiecīgi </a:t>
            </a:r>
            <a:r>
              <a:rPr lang="lv-LV" sz="1400" b="1">
                <a:latin typeface="+mj-lt"/>
              </a:rPr>
              <a:t>ierobežotajām nozarēm</a:t>
            </a:r>
            <a:r>
              <a:rPr lang="lv-LV" sz="1400">
                <a:latin typeface="+mj-lt"/>
              </a:rPr>
              <a:t>, ieroču, alkohola tirdzniecībai, tabakas ražošanai, azartspēlēm, finanšu un apdrošināšanas darbībai</a:t>
            </a:r>
          </a:p>
          <a:p>
            <a:pPr lvl="1">
              <a:spcBef>
                <a:spcPts val="600"/>
              </a:spcBef>
            </a:pPr>
            <a:r>
              <a:rPr lang="lv-LV" sz="1400" b="1">
                <a:latin typeface="+mj-lt"/>
              </a:rPr>
              <a:t>Zemes iegādei</a:t>
            </a:r>
            <a:r>
              <a:rPr lang="lv-LV" sz="1400">
                <a:latin typeface="+mj-lt"/>
              </a:rPr>
              <a:t>, ja zemes iegādes maksa pārsniedz 10 % no paralēlā aizdevuma summas</a:t>
            </a:r>
            <a:r>
              <a:rPr lang="lv-LV" sz="1400" b="0" i="0">
                <a:effectLst/>
                <a:latin typeface="+mj-lt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37D206-ED83-44B1-B3B6-C3097DB404BC}" type="slidenum">
              <a:rPr kumimoji="0" lang="lv-LV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Helvetica Neue"/>
              </a:rPr>
              <a:pPr marL="0" marR="0" lvl="0" indent="0" algn="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lv-LV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46837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2" name="Shape 68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73" name="Shape 68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lv-LV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2" name="Shape 68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73" name="Shape 68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lv-LV"/>
              <a:t>ALTUM ar eksporta garantiju programmu </a:t>
            </a:r>
            <a:r>
              <a:rPr lang="lv-LV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nodrošina eksporta darījumu risku mazinošus pasākumus ļoti mazai daļai no Latvijas kopējā eksporta apjoma (0.02% līdz 0.06%). </a:t>
            </a:r>
          </a:p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65141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lv-LV" sz="2000"/>
              <a:t>https://datnes.latvijasbanka.lv/mnp/MNP_2022_marts_LV.pdf </a:t>
            </a:r>
          </a:p>
          <a:p>
            <a:pPr>
              <a:spcBef>
                <a:spcPts val="600"/>
              </a:spcBef>
            </a:pPr>
            <a:r>
              <a:rPr lang="lv-LV" sz="2000"/>
              <a:t>Nefinanšu uzņēmumiem un mājsaimniecībām izsniegto kredītu atlikuma attiecība pret IKP 2021. gadā saglabājās viena no zemākajām ES, </a:t>
            </a:r>
            <a:r>
              <a:rPr lang="lv-LV" sz="2000" b="1"/>
              <a:t>sarūkot līdz 33% </a:t>
            </a:r>
            <a:r>
              <a:rPr lang="lv-LV" sz="2000"/>
              <a:t>(2020. gadā – 36%) un nobīdot Latviju līdz priekšpēdējai vietai ES valstu vidū. </a:t>
            </a:r>
            <a:r>
              <a:rPr lang="lv-LV" sz="2000" b="1"/>
              <a:t>ES kredītu atlikums pret IKP% ir 90,3%. </a:t>
            </a:r>
          </a:p>
          <a:p>
            <a:pPr>
              <a:spcBef>
                <a:spcPts val="600"/>
              </a:spcBef>
            </a:pPr>
            <a:r>
              <a:rPr lang="lv-LV" sz="2000"/>
              <a:t>Kredītportfeļa dinamiku apstiprināja arī no jauna izsniegto kredītu pārmaiņas – </a:t>
            </a:r>
            <a:r>
              <a:rPr lang="lv-LV" sz="2000" b="1"/>
              <a:t>2021 gada septembrī–2022. gada februārī izsniegts par 12.2% mazāk jauno kredītu nekā iepriekšējos sešos mēnešos. </a:t>
            </a:r>
            <a:endParaRPr lang="lv-LV" sz="1400" b="1" i="0">
              <a:effectLst/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lv-LV" sz="3200" b="1"/>
              <a:t>Procentu likme uzņēmumiem izsniegtajiem aizdevumiem eiro Latvijā ilgstoši saglabājās viena no augstākajām eiro zonā</a:t>
            </a:r>
            <a:r>
              <a:rPr lang="lv-LV" sz="3200"/>
              <a:t>. </a:t>
            </a:r>
            <a:r>
              <a:rPr lang="lv-LV" sz="2000"/>
              <a:t>2021. gada oktobrī tā sasniedza pēdējo triju gadu minimumu (2.1%), bet nākamajos mēnešos jau tuvojās iepriekšējam līmenim (</a:t>
            </a:r>
            <a:r>
              <a:rPr lang="lv-LV" sz="2000" b="1"/>
              <a:t>2022. gada februārī – 2.9%, 2021. gadā vidēji – 3.0%, </a:t>
            </a:r>
            <a:r>
              <a:rPr lang="lv-LV" sz="1400" b="1" i="0">
                <a:effectLst/>
                <a:latin typeface="+mj-lt"/>
              </a:rPr>
              <a:t>2022.gada </a:t>
            </a:r>
            <a:r>
              <a:rPr lang="lv-LV" sz="2000" b="1"/>
              <a:t>februārī – jūlijam 2,9%). </a:t>
            </a:r>
            <a:r>
              <a:rPr lang="lv-LV" sz="2000"/>
              <a:t>Esošajā ģeopolitiskajā situācijā un augstajos inflācijas apstākļos kredītiestādes uzņēmumiem izsniedza vairāk īstermiņa aizdevumu, kuru procentu likme ir zemāka par ilgtermiņa kredītu procentu likmi.</a:t>
            </a:r>
          </a:p>
          <a:p>
            <a:pPr>
              <a:spcBef>
                <a:spcPts val="600"/>
              </a:spcBef>
            </a:pPr>
            <a:r>
              <a:rPr lang="lv-LV" sz="3200"/>
              <a:t>ECB monetārā politika un esošā nestabilā tirgus situācija visdrīzāk ietekmēs to, ka arī nākamajos mēnešos uzņēmumiem izsniegto banku aizdevumu procentu likmes augs. </a:t>
            </a:r>
            <a:endParaRPr lang="lv-LV" sz="1400" b="0" i="0">
              <a:effectLst/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37D206-ED83-44B1-B3B6-C3097DB404BC}" type="slidenum">
              <a:rPr kumimoji="0" lang="lv-LV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Helvetica Neue"/>
              </a:rPr>
              <a:pPr marL="0" marR="0" lvl="0" indent="0" algn="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lv-LV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70258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78F91-9090-4119-97B0-F7987DCEBE06}" type="slidenum">
              <a:rPr lang="lv-LV" smtClean="0"/>
              <a:t>29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7684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9BB9D-5FF5-4BF9-9B55-AC87A4ECF8B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787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ts val="1200"/>
              </a:lnSpc>
              <a:buFont typeface="Symbol" panose="05050102010706020507" pitchFamily="18" charset="2"/>
              <a:buChar char=""/>
            </a:pPr>
            <a:r>
              <a:rPr lang="lv-LV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prognozējamas un drošas uzņēmējdarbības vides veidošanā;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ts val="1200"/>
              </a:lnSpc>
              <a:buFont typeface="Symbol" panose="05050102010706020507" pitchFamily="18" charset="2"/>
              <a:buChar char=""/>
            </a:pPr>
            <a:r>
              <a:rPr lang="lv-LV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tiesību aizsardzības sistēmā; 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ts val="1200"/>
              </a:lnSpc>
              <a:buFont typeface="Symbol" panose="05050102010706020507" pitchFamily="18" charset="2"/>
              <a:buChar char=""/>
            </a:pPr>
            <a:r>
              <a:rPr lang="lv-LV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valsts pārvaldē (tajā skaitā valsts iestāžu, dienestu un pašvaldību iestāžu kapacitātē, lemtspējā (atkarības no politiskās ietekmes dēļ), sadrumstalotībā un sadarbībā (gan savstarpējā, gan ar privāto sektoru), valsts uzņēmumu pārvaldībā); 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ts val="1200"/>
              </a:lnSpc>
              <a:buFont typeface="Symbol" panose="05050102010706020507" pitchFamily="18" charset="2"/>
              <a:buChar char=""/>
            </a:pPr>
            <a:r>
              <a:rPr lang="lv-LV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ēnu ekonomikas un korupcijas novēršanā;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ts val="1200"/>
              </a:lnSpc>
              <a:buFont typeface="Symbol" panose="05050102010706020507" pitchFamily="18" charset="2"/>
              <a:buChar char=""/>
            </a:pPr>
            <a:r>
              <a:rPr lang="lv-LV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privāto uzņēmumu pārvaldībā;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ts val="1200"/>
              </a:lnSpc>
              <a:buFont typeface="Symbol" panose="05050102010706020507" pitchFamily="18" charset="2"/>
              <a:buChar char=""/>
            </a:pPr>
            <a:r>
              <a:rPr lang="lv-LV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būvniecības nozares attīstībā; 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ts val="1200"/>
              </a:lnSpc>
              <a:buFont typeface="Symbol" panose="05050102010706020507" pitchFamily="18" charset="2"/>
              <a:buChar char=""/>
            </a:pPr>
            <a:r>
              <a:rPr lang="lv-LV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darbaspēka tirgus regulējumā (tajā skaitā attiecībā uz ārvalstu darbaspēka piesaisti),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ts val="1200"/>
              </a:lnSpc>
              <a:buFont typeface="Symbol" panose="05050102010706020507" pitchFamily="18" charset="2"/>
              <a:buChar char=""/>
            </a:pPr>
            <a:r>
              <a:rPr lang="lv-LV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ieguldījumos cilvēkkapitālā, tajā skaitā izglītības sistēmā, veselības aizsardzībā, demogrāfijā; 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ts val="1200"/>
              </a:lnSpc>
              <a:buFont typeface="Symbol" panose="05050102010706020507" pitchFamily="18" charset="2"/>
              <a:buChar char=""/>
            </a:pPr>
            <a:r>
              <a:rPr lang="lv-LV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ieguldījumos infrastruktūrā, izpētē un attīstībā; 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ts val="1200"/>
              </a:lnSpc>
              <a:buFont typeface="Symbol" panose="05050102010706020507" pitchFamily="18" charset="2"/>
              <a:buChar char=""/>
            </a:pPr>
            <a:r>
              <a:rPr lang="lv-LV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arī ilgtspējas mērķu izpratnē un skaidras, valsts interesēs veidotas ilgtspējas politikas skaidrā nospraušanā un reālā īstenošanā;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ts val="12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lv-LV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kapitāla tirgus attīstībā.</a:t>
            </a: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9BB9D-5FF5-4BF9-9B55-AC87A4ECF8B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944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9BB9D-5FF5-4BF9-9B55-AC87A4ECF8B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562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9BB9D-5FF5-4BF9-9B55-AC87A4ECF8B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931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https://stats.oecd.org/</a:t>
            </a:r>
            <a:endParaRPr lang="lv-LV"/>
          </a:p>
          <a:p>
            <a:endParaRPr lang="lv-LV"/>
          </a:p>
          <a:p>
            <a:r>
              <a:rPr lang="en-AU"/>
              <a:t>https://www.oecd-ilibrary.org/docserver/pension_glance-2017-38-en.pdf?expires=1677587643&amp;id=id&amp;accname=guest&amp;checksum=BF8B9CC73B5734D234D0469EA7B7CC29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9BB9D-5FF5-4BF9-9B55-AC87A4ECF8B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445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B0598-7CBE-416E-9E29-5380DA23F8B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185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B0598-7CBE-416E-9E29-5380DA23F8B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581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B0598-7CBE-416E-9E29-5380DA23F8B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354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D78EF-1FBC-A796-991F-6F7FF4453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4DEE5F-8178-050F-1FEE-175F8BD5B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5ED4A-21D6-08C8-2366-C11527BE2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1430-7ECD-4835-A17B-DD4876BA5EA8}" type="datetimeFigureOut">
              <a:rPr lang="lv-LV" smtClean="0"/>
              <a:t>01.03.2023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5CE1-A293-39AF-7DE7-788B801B1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82282-53E1-86ED-C12A-7AFC14D4C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7FBE-E0E1-4CBC-87DE-F160BF06CDF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82126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85957-2C96-9AEF-9A47-981F9AF74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B850F-32F4-40CE-714B-354A45AF3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E7F51-ED39-F081-3B3C-D79E61C74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1430-7ECD-4835-A17B-DD4876BA5EA8}" type="datetimeFigureOut">
              <a:rPr lang="lv-LV" smtClean="0"/>
              <a:t>01.03.2023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529AF-4AE5-0BA7-B6E1-562A7CC64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32F4E-9CF7-25B1-AD41-395926077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7FBE-E0E1-4CBC-87DE-F160BF06CDF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318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6DA5EB-737C-5774-2B3C-04A71EE7DA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24596C-0F29-88AB-B073-7C87DF89D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A0702-6491-2EFE-86DE-6FFC2230A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1430-7ECD-4835-A17B-DD4876BA5EA8}" type="datetimeFigureOut">
              <a:rPr lang="lv-LV" smtClean="0"/>
              <a:t>01.03.2023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57178-D336-77C7-ACCD-A38122F59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2B9AD-114B-FF8D-84C2-4925E3F86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7FBE-E0E1-4CBC-87DE-F160BF06CDF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00907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kšs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F8AA1-2066-9A44-BC83-2B35D621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9" y="6607783"/>
            <a:ext cx="2743563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8102F6D-2937-664A-AB2F-B78F4874A4A1}" type="datetimeFigureOut">
              <a:rPr lang="en-LV" smtClean="0"/>
              <a:pPr/>
              <a:t>03/01/2023</a:t>
            </a:fld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12EF-A2F8-8D4E-A450-63B50402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097" y="6602574"/>
            <a:ext cx="6236824" cy="20947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D260D-AE27-0743-8E70-FE555CA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259" y="6607783"/>
            <a:ext cx="2743563" cy="204266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891F8A6-FDBB-A34F-8650-67E0D2FBAF55}" type="slidenum">
              <a:rPr lang="en-LV" smtClean="0"/>
              <a:pPr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49807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55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81">
          <p15:clr>
            <a:srgbClr val="FBAE40"/>
          </p15:clr>
        </p15:guide>
        <p15:guide id="25" pos="5189">
          <p15:clr>
            <a:srgbClr val="FBAE40"/>
          </p15:clr>
        </p15:guide>
        <p15:guide id="26" pos="577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slaids (L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95CF94-5BB8-B746-ABB4-F887CB887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70" y="-110"/>
            <a:ext cx="2041446" cy="2041508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82D70B0-2D89-8444-9421-9D3A7F6F9D0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089" y="0"/>
            <a:ext cx="7932911" cy="6868074"/>
          </a:xfrm>
          <a:custGeom>
            <a:avLst/>
            <a:gdLst>
              <a:gd name="connsiteX0" fmla="*/ 0 w 10912706"/>
              <a:gd name="connsiteY0" fmla="*/ 0 h 9956801"/>
              <a:gd name="connsiteX1" fmla="*/ 10912706 w 10912706"/>
              <a:gd name="connsiteY1" fmla="*/ 0 h 9956801"/>
              <a:gd name="connsiteX2" fmla="*/ 10912706 w 10912706"/>
              <a:gd name="connsiteY2" fmla="*/ 9956801 h 9956801"/>
              <a:gd name="connsiteX3" fmla="*/ 894949 w 10912706"/>
              <a:gd name="connsiteY3" fmla="*/ 9956801 h 9956801"/>
              <a:gd name="connsiteX4" fmla="*/ 5445944 w 10912706"/>
              <a:gd name="connsiteY4" fmla="*/ 4979394 h 995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706" h="9956801">
                <a:moveTo>
                  <a:pt x="0" y="0"/>
                </a:moveTo>
                <a:lnTo>
                  <a:pt x="10912706" y="0"/>
                </a:lnTo>
                <a:lnTo>
                  <a:pt x="10912706" y="9956801"/>
                </a:lnTo>
                <a:lnTo>
                  <a:pt x="894949" y="9956801"/>
                </a:lnTo>
                <a:lnTo>
                  <a:pt x="5445944" y="497939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LV"/>
              <a:t>ATTĒLS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790348-8332-3F44-A865-A5114BC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558" y="2556123"/>
            <a:ext cx="4634366" cy="2041508"/>
          </a:xfrm>
        </p:spPr>
        <p:txBody>
          <a:bodyPr anchor="ctr"/>
          <a:lstStyle>
            <a:lvl1pPr marL="0" indent="0" algn="ctr">
              <a:buNone/>
              <a:defRPr sz="4219" b="1" i="0">
                <a:solidFill>
                  <a:srgbClr val="0085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Prezentācijas nosaukums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4550629-55C5-A743-B2B2-326E3A8B3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557" y="4869315"/>
            <a:ext cx="4634366" cy="733392"/>
          </a:xfrm>
        </p:spPr>
        <p:txBody>
          <a:bodyPr anchor="ctr"/>
          <a:lstStyle>
            <a:lvl1pPr marL="0" indent="0" algn="ctr">
              <a:buNone/>
              <a:defRPr sz="2531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Vārds Uzvārds, </a:t>
            </a:r>
            <a:r>
              <a:rPr lang="en-LV"/>
              <a:t>amats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DA10DCAA-E30A-194F-A538-D18955EC2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1117" y="5775962"/>
            <a:ext cx="4657806" cy="329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984" b="0" i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lv-LV"/>
              <a:t>Datums un vieta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3972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orient="horz">
          <p15:clr>
            <a:srgbClr val="FBAE40"/>
          </p15:clr>
        </p15:guide>
        <p15:guide id="3" orient="horz" pos="6144">
          <p15:clr>
            <a:srgbClr val="FBAE40"/>
          </p15:clr>
        </p15:guide>
        <p15:guide id="4" orient="horz" pos="5839">
          <p15:clr>
            <a:srgbClr val="FBAE40"/>
          </p15:clr>
        </p15:guide>
        <p15:guide id="5" orient="horz" pos="5544">
          <p15:clr>
            <a:srgbClr val="FBAE40"/>
          </p15:clr>
        </p15:guide>
        <p15:guide id="6" orient="horz" pos="305">
          <p15:clr>
            <a:srgbClr val="FBAE40"/>
          </p15:clr>
        </p15:guide>
        <p15:guide id="7">
          <p15:clr>
            <a:srgbClr val="FBAE40"/>
          </p15:clr>
        </p15:guide>
        <p15:guide id="8" orient="horz" pos="713">
          <p15:clr>
            <a:srgbClr val="FBAE40"/>
          </p15:clr>
        </p15:guide>
        <p15:guide id="9" pos="5461">
          <p15:clr>
            <a:srgbClr val="FBAE40"/>
          </p15:clr>
        </p15:guide>
        <p15:guide id="10" pos="291">
          <p15:clr>
            <a:srgbClr val="FBAE40"/>
          </p15:clr>
        </p15:guide>
        <p15:guide id="11" pos="585">
          <p15:clr>
            <a:srgbClr val="FBAE40"/>
          </p15:clr>
        </p15:guide>
        <p15:guide id="12" pos="10923">
          <p15:clr>
            <a:srgbClr val="FBAE40"/>
          </p15:clr>
        </p15:guide>
        <p15:guide id="13" pos="10632">
          <p15:clr>
            <a:srgbClr val="FBAE40"/>
          </p15:clr>
        </p15:guide>
        <p15:guide id="14" pos="10338">
          <p15:clr>
            <a:srgbClr val="FBAE40"/>
          </p15:clr>
        </p15:guide>
        <p15:guide id="15" pos="3556">
          <p15:clr>
            <a:srgbClr val="FBAE40"/>
          </p15:clr>
        </p15:guide>
        <p15:guide id="16" pos="7571">
          <p15:clr>
            <a:srgbClr val="FBAE40"/>
          </p15:clr>
        </p15:guide>
        <p15:guide id="17" orient="horz" pos="577">
          <p15:clr>
            <a:srgbClr val="FBAE40"/>
          </p15:clr>
        </p15:guide>
        <p15:guide id="18" orient="horz" pos="1076">
          <p15:clr>
            <a:srgbClr val="FBAE40"/>
          </p15:clr>
        </p15:guide>
        <p15:guide id="19" orient="horz" pos="1371">
          <p15:clr>
            <a:srgbClr val="FBAE40"/>
          </p15:clr>
        </p15:guide>
        <p15:guide id="20" orient="horz" pos="1666">
          <p15:clr>
            <a:srgbClr val="FBAE40"/>
          </p15:clr>
        </p15:guide>
        <p15:guide id="21" orient="horz" pos="1961">
          <p15:clr>
            <a:srgbClr val="FBAE40"/>
          </p15:clr>
        </p15:guide>
        <p15:guide id="22" pos="7276">
          <p15:clr>
            <a:srgbClr val="FBAE40"/>
          </p15:clr>
        </p15:guide>
        <p15:guide id="23" pos="2672">
          <p15:clr>
            <a:srgbClr val="FBAE40"/>
          </p15:clr>
        </p15:guide>
        <p15:guide id="24" pos="475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932" y="1"/>
            <a:ext cx="3778135" cy="416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914400" y="4724400"/>
            <a:ext cx="103632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3632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8"/>
            <a:ext cx="103632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3814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9" y="0"/>
            <a:ext cx="1762298" cy="195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81000"/>
            <a:ext cx="8128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0" y="1752603"/>
            <a:ext cx="8128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2" y="6324600"/>
            <a:ext cx="4721076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223478" y="6324600"/>
            <a:ext cx="562124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0B582915-0310-4CDD-9A79-BDC3E59340E8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373493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slaids tumšs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ttēla vietturis 5">
            <a:extLst>
              <a:ext uri="{FF2B5EF4-FFF2-40B4-BE49-F238E27FC236}">
                <a16:creationId xmlns:a16="http://schemas.microsoft.com/office/drawing/2014/main" id="{3383ED6A-DD3F-44B6-A77B-651334FC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lv-LV"/>
              <a:t>Noklikšķiniet uz ikonas, lai pievienotu attēlu</a:t>
            </a:r>
          </a:p>
        </p:txBody>
      </p:sp>
      <p:sp>
        <p:nvSpPr>
          <p:cNvPr id="13" name="Virsraksts 1">
            <a:extLst>
              <a:ext uri="{FF2B5EF4-FFF2-40B4-BE49-F238E27FC236}">
                <a16:creationId xmlns:a16="http://schemas.microsoft.com/office/drawing/2014/main" id="{86D885BA-0782-47D3-8A21-B1E8A9DE91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1" y="1066003"/>
            <a:ext cx="4815349" cy="2403187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14" name="Apakšvirsraksts 2">
            <a:extLst>
              <a:ext uri="{FF2B5EF4-FFF2-40B4-BE49-F238E27FC236}">
                <a16:creationId xmlns:a16="http://schemas.microsoft.com/office/drawing/2014/main" id="{B683502A-8522-4F76-B391-64391F1A3A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7588" y="4572000"/>
            <a:ext cx="3541748" cy="50035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Vārds Uzvārds</a:t>
            </a:r>
          </a:p>
          <a:p>
            <a:r>
              <a:rPr lang="lv-LV"/>
              <a:t>Amata nosaukums</a:t>
            </a:r>
          </a:p>
        </p:txBody>
      </p:sp>
      <p:sp>
        <p:nvSpPr>
          <p:cNvPr id="15" name="Teksta vietturis 9">
            <a:extLst>
              <a:ext uri="{FF2B5EF4-FFF2-40B4-BE49-F238E27FC236}">
                <a16:creationId xmlns:a16="http://schemas.microsoft.com/office/drawing/2014/main" id="{CBF96C50-DE00-41A0-906E-3A4A8FAE12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588" y="5072357"/>
            <a:ext cx="2761818" cy="432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000" b="1">
                <a:solidFill>
                  <a:srgbClr val="CBAC88"/>
                </a:solidFill>
              </a:defRPr>
            </a:lvl2pPr>
            <a:lvl3pPr marL="914400" indent="0">
              <a:buNone/>
              <a:defRPr sz="1000" b="1">
                <a:solidFill>
                  <a:srgbClr val="CBAC88"/>
                </a:solidFill>
              </a:defRPr>
            </a:lvl3pPr>
            <a:lvl4pPr marL="1371600" indent="0">
              <a:buNone/>
              <a:defRPr sz="1000" b="1">
                <a:solidFill>
                  <a:srgbClr val="CBAC88"/>
                </a:solidFill>
              </a:defRPr>
            </a:lvl4pPr>
            <a:lvl5pPr marL="1828800" indent="0">
              <a:buNone/>
              <a:defRPr sz="1000" b="1">
                <a:solidFill>
                  <a:srgbClr val="CBAC88"/>
                </a:solidFill>
              </a:defRPr>
            </a:lvl5pPr>
          </a:lstStyle>
          <a:p>
            <a:pPr lvl="0"/>
            <a:r>
              <a:rPr lang="lv-LV"/>
              <a:t>0000. gads 00. mēnesis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1A98638B-71FA-4E54-92A6-1E152DFCE7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8129" y="6408000"/>
            <a:ext cx="3055937" cy="376237"/>
          </a:xfrm>
        </p:spPr>
        <p:txBody>
          <a:bodyPr anchor="ctr"/>
          <a:lstStyle>
            <a:lvl1pPr algn="r">
              <a:defRPr sz="700">
                <a:solidFill>
                  <a:schemeClr val="tx2"/>
                </a:solidFill>
              </a:defRPr>
            </a:lvl1pPr>
            <a:lvl2pPr>
              <a:defRPr sz="800">
                <a:solidFill>
                  <a:schemeClr val="tx2"/>
                </a:solidFill>
              </a:defRPr>
            </a:lvl2pPr>
            <a:lvl3pPr>
              <a:defRPr sz="800">
                <a:solidFill>
                  <a:schemeClr val="tx2"/>
                </a:solidFill>
              </a:defRPr>
            </a:lvl3pPr>
            <a:lvl4pPr>
              <a:defRPr sz="800">
                <a:solidFill>
                  <a:schemeClr val="tx2"/>
                </a:solidFill>
              </a:defRPr>
            </a:lvl4pPr>
            <a:lvl5pPr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lv-LV"/>
              <a:t>Vieta attēla avota tekstam</a:t>
            </a:r>
          </a:p>
        </p:txBody>
      </p:sp>
      <p:sp>
        <p:nvSpPr>
          <p:cNvPr id="12" name="Taisnstūris 11">
            <a:extLst>
              <a:ext uri="{FF2B5EF4-FFF2-40B4-BE49-F238E27FC236}">
                <a16:creationId xmlns:a16="http://schemas.microsoft.com/office/drawing/2014/main" id="{6C2A7088-4DF5-4A82-B0B2-63709AA3878D}"/>
              </a:ext>
            </a:extLst>
          </p:cNvPr>
          <p:cNvSpPr/>
          <p:nvPr userDrawn="1"/>
        </p:nvSpPr>
        <p:spPr>
          <a:xfrm>
            <a:off x="751840" y="0"/>
            <a:ext cx="3053678" cy="3738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063F45EC-93FC-4F5F-B9C9-DCBF2D0E5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9336" y="6037774"/>
            <a:ext cx="1272336" cy="450000"/>
          </a:xfrm>
          <a:prstGeom prst="rect">
            <a:avLst/>
          </a:prstGeom>
        </p:spPr>
      </p:pic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71A25B09-1B7B-B705-F21C-DFA59E55B9B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ln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rgbClr val="A2A9AD"/>
                </a:solidFill>
              </a:defRPr>
            </a:lvl1pPr>
          </a:lstStyle>
          <a:p>
            <a:r>
              <a:rPr lang="lv-LV" b="1" spc="350">
                <a:ea typeface="Open Sans" panose="020B0606030504020204" pitchFamily="34" charset="0"/>
                <a:cs typeface="Open Sans" panose="020B0606030504020204" pitchFamily="34" charset="0"/>
              </a:rPr>
              <a:t>RESTRICTED INFORMATION</a:t>
            </a:r>
          </a:p>
        </p:txBody>
      </p:sp>
    </p:spTree>
    <p:extLst>
      <p:ext uri="{BB962C8B-B14F-4D97-AF65-F5344CB8AC3E}">
        <p14:creationId xmlns:p14="http://schemas.microsoft.com/office/powerpoint/2010/main" val="3311122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tumšs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074B618-EE50-4248-B793-808918B4B9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18" y="1531018"/>
            <a:ext cx="7904480" cy="1351711"/>
          </a:xfrm>
        </p:spPr>
        <p:txBody>
          <a:bodyPr anchor="t">
            <a:no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lv-LV"/>
              <a:t>Rediģēt šablona virsraksta stilu teksts ar 2 rindām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CE586D95-6EED-4F7F-AC43-48CF7263EA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459" y="4574950"/>
            <a:ext cx="3053678" cy="92440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Vārds Uzvārds</a:t>
            </a:r>
          </a:p>
          <a:p>
            <a:r>
              <a:rPr lang="lv-LV"/>
              <a:t>Amata nosaukums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CECD442D-AC1B-4B23-BD03-A4D8E4AB82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1482" y="6031031"/>
            <a:ext cx="1281053" cy="453083"/>
          </a:xfrm>
          <a:prstGeom prst="rect">
            <a:avLst/>
          </a:prstGeom>
        </p:spPr>
      </p:pic>
      <p:sp>
        <p:nvSpPr>
          <p:cNvPr id="10" name="Taisnstūris 9">
            <a:extLst>
              <a:ext uri="{FF2B5EF4-FFF2-40B4-BE49-F238E27FC236}">
                <a16:creationId xmlns:a16="http://schemas.microsoft.com/office/drawing/2014/main" id="{6EC2F74E-6F29-4FA4-88C5-C1E3C70EB7D0}"/>
              </a:ext>
            </a:extLst>
          </p:cNvPr>
          <p:cNvSpPr/>
          <p:nvPr userDrawn="1"/>
        </p:nvSpPr>
        <p:spPr>
          <a:xfrm>
            <a:off x="751840" y="0"/>
            <a:ext cx="3053678" cy="3738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3" name="Teksta vietturis 9">
            <a:extLst>
              <a:ext uri="{FF2B5EF4-FFF2-40B4-BE49-F238E27FC236}">
                <a16:creationId xmlns:a16="http://schemas.microsoft.com/office/drawing/2014/main" id="{9DE1161C-9604-4751-BFE4-EB7CB92270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9135" y="5499351"/>
            <a:ext cx="3048002" cy="432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000" b="1">
                <a:solidFill>
                  <a:srgbClr val="CBAC88"/>
                </a:solidFill>
              </a:defRPr>
            </a:lvl2pPr>
            <a:lvl3pPr marL="914400" indent="0">
              <a:buNone/>
              <a:defRPr sz="1000" b="1">
                <a:solidFill>
                  <a:srgbClr val="CBAC88"/>
                </a:solidFill>
              </a:defRPr>
            </a:lvl3pPr>
            <a:lvl4pPr marL="1371600" indent="0">
              <a:buNone/>
              <a:defRPr sz="1000" b="1">
                <a:solidFill>
                  <a:srgbClr val="CBAC88"/>
                </a:solidFill>
              </a:defRPr>
            </a:lvl4pPr>
            <a:lvl5pPr marL="1828800" indent="0">
              <a:buNone/>
              <a:defRPr sz="1000" b="1">
                <a:solidFill>
                  <a:srgbClr val="CBAC88"/>
                </a:solidFill>
              </a:defRPr>
            </a:lvl5pPr>
          </a:lstStyle>
          <a:p>
            <a:pPr lvl="0"/>
            <a:r>
              <a:rPr lang="lv-LV"/>
              <a:t>0000. gads 00. mēnesis</a:t>
            </a:r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E8AAAF95-0EB5-F8CF-FCF9-DAD04ABD22F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ln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rgbClr val="A2A9AD"/>
                </a:solidFill>
              </a:defRPr>
            </a:lvl1pPr>
          </a:lstStyle>
          <a:p>
            <a:r>
              <a:rPr lang="lv-LV" b="1" spc="350">
                <a:ea typeface="Open Sans" panose="020B0606030504020204" pitchFamily="34" charset="0"/>
                <a:cs typeface="Open Sans" panose="020B0606030504020204" pitchFamily="34" charset="0"/>
              </a:rPr>
              <a:t>RESTRICTED INFORMATION</a:t>
            </a:r>
          </a:p>
        </p:txBody>
      </p:sp>
    </p:spTree>
    <p:extLst>
      <p:ext uri="{BB962C8B-B14F-4D97-AF65-F5344CB8AC3E}">
        <p14:creationId xmlns:p14="http://schemas.microsoft.com/office/powerpoint/2010/main" val="2130592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gaišs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074B618-EE50-4248-B793-808918B4B9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17" y="1531018"/>
            <a:ext cx="7904480" cy="1351711"/>
          </a:xfrm>
        </p:spPr>
        <p:txBody>
          <a:bodyPr anchor="t">
            <a:no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lv-LV"/>
              <a:t>Rediģēt šablona virsraksta stilu teksts ar 2 rindām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CE586D95-6EED-4F7F-AC43-48CF7263EA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4753" y="4574950"/>
            <a:ext cx="3053678" cy="92440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Vārds Uzvārds</a:t>
            </a:r>
          </a:p>
          <a:p>
            <a:r>
              <a:rPr lang="lv-LV"/>
              <a:t>Amata nosaukums</a:t>
            </a:r>
          </a:p>
        </p:txBody>
      </p:sp>
      <p:sp>
        <p:nvSpPr>
          <p:cNvPr id="13" name="Teksta vietturis 9">
            <a:extLst>
              <a:ext uri="{FF2B5EF4-FFF2-40B4-BE49-F238E27FC236}">
                <a16:creationId xmlns:a16="http://schemas.microsoft.com/office/drawing/2014/main" id="{9DE1161C-9604-4751-BFE4-EB7CB92270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429" y="5499351"/>
            <a:ext cx="3048002" cy="432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000" b="1">
                <a:solidFill>
                  <a:srgbClr val="CBAC88"/>
                </a:solidFill>
              </a:defRPr>
            </a:lvl2pPr>
            <a:lvl3pPr marL="914400" indent="0">
              <a:buNone/>
              <a:defRPr sz="1000" b="1">
                <a:solidFill>
                  <a:srgbClr val="CBAC88"/>
                </a:solidFill>
              </a:defRPr>
            </a:lvl3pPr>
            <a:lvl4pPr marL="1371600" indent="0">
              <a:buNone/>
              <a:defRPr sz="1000" b="1">
                <a:solidFill>
                  <a:srgbClr val="CBAC88"/>
                </a:solidFill>
              </a:defRPr>
            </a:lvl4pPr>
            <a:lvl5pPr marL="1828800" indent="0">
              <a:buNone/>
              <a:defRPr sz="1000" b="1">
                <a:solidFill>
                  <a:srgbClr val="CBAC88"/>
                </a:solidFill>
              </a:defRPr>
            </a:lvl5pPr>
          </a:lstStyle>
          <a:p>
            <a:pPr lvl="0"/>
            <a:r>
              <a:rPr lang="lv-LV"/>
              <a:t>0000. gads 00. mēnesis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A2030015-BCA1-4384-8F6E-ABC8C0B0E2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5576" y="6032572"/>
            <a:ext cx="1272334" cy="450000"/>
          </a:xfrm>
          <a:prstGeom prst="rect">
            <a:avLst/>
          </a:prstGeom>
        </p:spPr>
      </p:pic>
      <p:sp>
        <p:nvSpPr>
          <p:cNvPr id="8" name="Taisnstūris 7">
            <a:extLst>
              <a:ext uri="{FF2B5EF4-FFF2-40B4-BE49-F238E27FC236}">
                <a16:creationId xmlns:a16="http://schemas.microsoft.com/office/drawing/2014/main" id="{0D15A4B7-D7E4-4814-A627-CB9FA148AA34}"/>
              </a:ext>
            </a:extLst>
          </p:cNvPr>
          <p:cNvSpPr/>
          <p:nvPr userDrawn="1"/>
        </p:nvSpPr>
        <p:spPr>
          <a:xfrm>
            <a:off x="751840" y="0"/>
            <a:ext cx="3053678" cy="3738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1C335B79-31BF-9AED-43AA-F1C7D76F4B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ln>
            <a:solidFill>
              <a:schemeClr val="tx2"/>
            </a:solidFill>
          </a:ln>
        </p:spPr>
        <p:txBody>
          <a:bodyPr/>
          <a:lstStyle/>
          <a:p>
            <a:r>
              <a:rPr lang="lv-LV" b="1" spc="350">
                <a:ea typeface="Open Sans" panose="020B0606030504020204" pitchFamily="34" charset="0"/>
                <a:cs typeface="Open Sans" panose="020B0606030504020204" pitchFamily="34" charset="0"/>
              </a:rPr>
              <a:t>RESTRICTED INFORMATION</a:t>
            </a:r>
          </a:p>
        </p:txBody>
      </p:sp>
    </p:spTree>
    <p:extLst>
      <p:ext uri="{BB962C8B-B14F-4D97-AF65-F5344CB8AC3E}">
        <p14:creationId xmlns:p14="http://schemas.microsoft.com/office/powerpoint/2010/main" val="1878619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tumšs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ttēla vietturis 5">
            <a:extLst>
              <a:ext uri="{FF2B5EF4-FFF2-40B4-BE49-F238E27FC236}">
                <a16:creationId xmlns:a16="http://schemas.microsoft.com/office/drawing/2014/main" id="{3383ED6A-DD3F-44B6-A77B-651334FC80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lv-LV"/>
              <a:t>Noklikšķiniet uz ikonas, lai pievienotu attēlu</a:t>
            </a:r>
          </a:p>
        </p:txBody>
      </p:sp>
      <p:sp>
        <p:nvSpPr>
          <p:cNvPr id="13" name="Virsraksts 1">
            <a:extLst>
              <a:ext uri="{FF2B5EF4-FFF2-40B4-BE49-F238E27FC236}">
                <a16:creationId xmlns:a16="http://schemas.microsoft.com/office/drawing/2014/main" id="{86D885BA-0782-47D3-8A21-B1E8A9DE91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1" y="1066003"/>
            <a:ext cx="4815349" cy="2403187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14" name="Apakšvirsraksts 2">
            <a:extLst>
              <a:ext uri="{FF2B5EF4-FFF2-40B4-BE49-F238E27FC236}">
                <a16:creationId xmlns:a16="http://schemas.microsoft.com/office/drawing/2014/main" id="{B683502A-8522-4F76-B391-64391F1A3A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7588" y="4572000"/>
            <a:ext cx="3541748" cy="50035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Vārds Uzvārds</a:t>
            </a:r>
          </a:p>
          <a:p>
            <a:r>
              <a:rPr lang="lv-LV"/>
              <a:t>Amata nosaukums</a:t>
            </a:r>
          </a:p>
        </p:txBody>
      </p:sp>
      <p:sp>
        <p:nvSpPr>
          <p:cNvPr id="15" name="Teksta vietturis 9">
            <a:extLst>
              <a:ext uri="{FF2B5EF4-FFF2-40B4-BE49-F238E27FC236}">
                <a16:creationId xmlns:a16="http://schemas.microsoft.com/office/drawing/2014/main" id="{CBF96C50-DE00-41A0-906E-3A4A8FAE12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588" y="5072357"/>
            <a:ext cx="2761818" cy="432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000" b="1">
                <a:solidFill>
                  <a:srgbClr val="CBAC88"/>
                </a:solidFill>
              </a:defRPr>
            </a:lvl2pPr>
            <a:lvl3pPr marL="914400" indent="0">
              <a:buNone/>
              <a:defRPr sz="1000" b="1">
                <a:solidFill>
                  <a:srgbClr val="CBAC88"/>
                </a:solidFill>
              </a:defRPr>
            </a:lvl3pPr>
            <a:lvl4pPr marL="1371600" indent="0">
              <a:buNone/>
              <a:defRPr sz="1000" b="1">
                <a:solidFill>
                  <a:srgbClr val="CBAC88"/>
                </a:solidFill>
              </a:defRPr>
            </a:lvl4pPr>
            <a:lvl5pPr marL="1828800" indent="0">
              <a:buNone/>
              <a:defRPr sz="1000" b="1">
                <a:solidFill>
                  <a:srgbClr val="CBAC88"/>
                </a:solidFill>
              </a:defRPr>
            </a:lvl5pPr>
          </a:lstStyle>
          <a:p>
            <a:pPr lvl="0"/>
            <a:r>
              <a:rPr lang="lv-LV"/>
              <a:t>0000. gads 00. mēnesis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1A98638B-71FA-4E54-92A6-1E152DFCE7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8129" y="6408000"/>
            <a:ext cx="3055937" cy="376237"/>
          </a:xfrm>
        </p:spPr>
        <p:txBody>
          <a:bodyPr anchor="ctr"/>
          <a:lstStyle>
            <a:lvl1pPr algn="r">
              <a:defRPr sz="700">
                <a:solidFill>
                  <a:schemeClr val="tx2"/>
                </a:solidFill>
              </a:defRPr>
            </a:lvl1pPr>
            <a:lvl2pPr>
              <a:defRPr sz="800">
                <a:solidFill>
                  <a:schemeClr val="tx2"/>
                </a:solidFill>
              </a:defRPr>
            </a:lvl2pPr>
            <a:lvl3pPr>
              <a:defRPr sz="800">
                <a:solidFill>
                  <a:schemeClr val="tx2"/>
                </a:solidFill>
              </a:defRPr>
            </a:lvl3pPr>
            <a:lvl4pPr>
              <a:defRPr sz="800">
                <a:solidFill>
                  <a:schemeClr val="tx2"/>
                </a:solidFill>
              </a:defRPr>
            </a:lvl4pPr>
            <a:lvl5pPr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lv-LV"/>
              <a:t>Vieta attēla avota tekstam</a:t>
            </a:r>
          </a:p>
        </p:txBody>
      </p:sp>
      <p:sp>
        <p:nvSpPr>
          <p:cNvPr id="12" name="Taisnstūris 11">
            <a:extLst>
              <a:ext uri="{FF2B5EF4-FFF2-40B4-BE49-F238E27FC236}">
                <a16:creationId xmlns:a16="http://schemas.microsoft.com/office/drawing/2014/main" id="{6C2A7088-4DF5-4A82-B0B2-63709AA3878D}"/>
              </a:ext>
            </a:extLst>
          </p:cNvPr>
          <p:cNvSpPr/>
          <p:nvPr userDrawn="1"/>
        </p:nvSpPr>
        <p:spPr>
          <a:xfrm>
            <a:off x="751840" y="0"/>
            <a:ext cx="3053678" cy="3738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063F45EC-93FC-4F5F-B9C9-DCBF2D0E5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9336" y="6037774"/>
            <a:ext cx="1272336" cy="450000"/>
          </a:xfrm>
          <a:prstGeom prst="rect">
            <a:avLst/>
          </a:prstGeom>
        </p:spPr>
      </p:pic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71A25B09-1B7B-B705-F21C-DFA59E55B9B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ln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rgbClr val="A2A9AD"/>
                </a:solidFill>
              </a:defRPr>
            </a:lvl1pPr>
          </a:lstStyle>
          <a:p>
            <a:r>
              <a:rPr lang="lv-LV" b="1" spc="350">
                <a:ea typeface="Open Sans" panose="020B0606030504020204" pitchFamily="34" charset="0"/>
                <a:cs typeface="Open Sans" panose="020B0606030504020204" pitchFamily="34" charset="0"/>
              </a:rPr>
              <a:t>RESTRICTED INFORMATION</a:t>
            </a:r>
          </a:p>
        </p:txBody>
      </p:sp>
    </p:spTree>
    <p:extLst>
      <p:ext uri="{BB962C8B-B14F-4D97-AF65-F5344CB8AC3E}">
        <p14:creationId xmlns:p14="http://schemas.microsoft.com/office/powerpoint/2010/main" val="936805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0FC55-9AAE-F7AE-4E24-5E852C574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A1254-528C-6355-CAC6-6C285238E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B3B6E-E464-EE38-0C9F-A9413902F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1430-7ECD-4835-A17B-DD4876BA5EA8}" type="datetimeFigureOut">
              <a:rPr lang="lv-LV" smtClean="0"/>
              <a:t>01.03.2023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F3AD8-1C5E-3D09-8877-C70DABF1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13FCC-507B-C912-4CF3-A843046E9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7FBE-E0E1-4CBC-87DE-F160BF06CDF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23248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gaišs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ttēla vietturis 5">
            <a:extLst>
              <a:ext uri="{FF2B5EF4-FFF2-40B4-BE49-F238E27FC236}">
                <a16:creationId xmlns:a16="http://schemas.microsoft.com/office/drawing/2014/main" id="{98FCEAB9-38F2-418E-9708-1A485C5745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6413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lv-LV"/>
              <a:t>Noklikšķiniet uz ikonas, lai pievienotu attēlu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4074B618-EE50-4248-B793-808918B4B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31" y="1066003"/>
            <a:ext cx="4815349" cy="2403187"/>
          </a:xfrm>
        </p:spPr>
        <p:txBody>
          <a:bodyPr anchor="t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12" name="Taisnstūris 11">
            <a:extLst>
              <a:ext uri="{FF2B5EF4-FFF2-40B4-BE49-F238E27FC236}">
                <a16:creationId xmlns:a16="http://schemas.microsoft.com/office/drawing/2014/main" id="{617674F8-495A-40F7-A24B-11989A4260DC}"/>
              </a:ext>
            </a:extLst>
          </p:cNvPr>
          <p:cNvSpPr/>
          <p:nvPr userDrawn="1"/>
        </p:nvSpPr>
        <p:spPr>
          <a:xfrm>
            <a:off x="751840" y="0"/>
            <a:ext cx="3053678" cy="3738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Apakšvirsraksts 2">
            <a:extLst>
              <a:ext uri="{FF2B5EF4-FFF2-40B4-BE49-F238E27FC236}">
                <a16:creationId xmlns:a16="http://schemas.microsoft.com/office/drawing/2014/main" id="{1462913C-B012-48B7-AF25-3BD9D34E55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7588" y="4572000"/>
            <a:ext cx="3541748" cy="50035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Vārds Uzvārds</a:t>
            </a:r>
          </a:p>
          <a:p>
            <a:r>
              <a:rPr lang="lv-LV"/>
              <a:t>Amata nosaukums</a:t>
            </a:r>
          </a:p>
        </p:txBody>
      </p:sp>
      <p:sp>
        <p:nvSpPr>
          <p:cNvPr id="13" name="Teksta vietturis 9">
            <a:extLst>
              <a:ext uri="{FF2B5EF4-FFF2-40B4-BE49-F238E27FC236}">
                <a16:creationId xmlns:a16="http://schemas.microsoft.com/office/drawing/2014/main" id="{F075D414-9583-4BD7-8E6F-D4105187A2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588" y="5072357"/>
            <a:ext cx="2761818" cy="432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000" b="1">
                <a:solidFill>
                  <a:srgbClr val="CBAC88"/>
                </a:solidFill>
              </a:defRPr>
            </a:lvl2pPr>
            <a:lvl3pPr marL="914400" indent="0">
              <a:buNone/>
              <a:defRPr sz="1000" b="1">
                <a:solidFill>
                  <a:srgbClr val="CBAC88"/>
                </a:solidFill>
              </a:defRPr>
            </a:lvl3pPr>
            <a:lvl4pPr marL="1371600" indent="0">
              <a:buNone/>
              <a:defRPr sz="1000" b="1">
                <a:solidFill>
                  <a:srgbClr val="CBAC88"/>
                </a:solidFill>
              </a:defRPr>
            </a:lvl4pPr>
            <a:lvl5pPr marL="1828800" indent="0">
              <a:buNone/>
              <a:defRPr sz="1000" b="1">
                <a:solidFill>
                  <a:srgbClr val="CBAC88"/>
                </a:solidFill>
              </a:defRPr>
            </a:lvl5pPr>
          </a:lstStyle>
          <a:p>
            <a:pPr lvl="0"/>
            <a:r>
              <a:rPr lang="lv-LV"/>
              <a:t>0000. gads 00. mēnesis</a:t>
            </a:r>
          </a:p>
        </p:txBody>
      </p:sp>
      <p:sp>
        <p:nvSpPr>
          <p:cNvPr id="14" name="Teksta vietturis 2">
            <a:extLst>
              <a:ext uri="{FF2B5EF4-FFF2-40B4-BE49-F238E27FC236}">
                <a16:creationId xmlns:a16="http://schemas.microsoft.com/office/drawing/2014/main" id="{C6F72EEE-1C0B-42F4-9A29-3F4C21A6F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130" y="6264000"/>
            <a:ext cx="3055937" cy="376237"/>
          </a:xfrm>
        </p:spPr>
        <p:txBody>
          <a:bodyPr anchor="ctr"/>
          <a:lstStyle>
            <a:lvl1pPr algn="r">
              <a:defRPr sz="700">
                <a:solidFill>
                  <a:schemeClr val="tx2"/>
                </a:solidFill>
              </a:defRPr>
            </a:lvl1pPr>
            <a:lvl2pPr>
              <a:defRPr sz="800">
                <a:solidFill>
                  <a:schemeClr val="tx2"/>
                </a:solidFill>
              </a:defRPr>
            </a:lvl2pPr>
            <a:lvl3pPr>
              <a:defRPr sz="800">
                <a:solidFill>
                  <a:schemeClr val="tx2"/>
                </a:solidFill>
              </a:defRPr>
            </a:lvl3pPr>
            <a:lvl4pPr>
              <a:defRPr sz="800">
                <a:solidFill>
                  <a:schemeClr val="tx2"/>
                </a:solidFill>
              </a:defRPr>
            </a:lvl4pPr>
            <a:lvl5pPr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lv-LV"/>
              <a:t>Vieta attēla avota tekstam</a:t>
            </a: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D264DCF0-BADD-4E65-B1CD-1BA90FDBF4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9336" y="6038304"/>
            <a:ext cx="1272336" cy="450001"/>
          </a:xfrm>
          <a:prstGeom prst="rect">
            <a:avLst/>
          </a:prstGeom>
        </p:spPr>
      </p:pic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4BAFC49B-21CE-1F62-F88C-70824450739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ln>
            <a:solidFill>
              <a:schemeClr val="tx2"/>
            </a:solidFill>
          </a:ln>
        </p:spPr>
        <p:txBody>
          <a:bodyPr/>
          <a:lstStyle/>
          <a:p>
            <a:r>
              <a:rPr lang="lv-LV" b="1" spc="350">
                <a:ea typeface="Open Sans" panose="020B0606030504020204" pitchFamily="34" charset="0"/>
                <a:cs typeface="Open Sans" panose="020B0606030504020204" pitchFamily="34" charset="0"/>
              </a:rPr>
              <a:t>RESTRICTED INFORMATION</a:t>
            </a:r>
          </a:p>
        </p:txBody>
      </p:sp>
    </p:spTree>
    <p:extLst>
      <p:ext uri="{BB962C8B-B14F-4D97-AF65-F5344CB8AC3E}">
        <p14:creationId xmlns:p14="http://schemas.microsoft.com/office/powerpoint/2010/main" val="2830449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tumšs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68C1D60E-CB4F-454B-A330-094DCE01D7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lv-LV"/>
              <a:t>Noklikšķiniet uz ikonas, lai pievienotu attēlu</a:t>
            </a:r>
          </a:p>
        </p:txBody>
      </p:sp>
      <p:sp>
        <p:nvSpPr>
          <p:cNvPr id="9" name="Apakšvirsraksts 2">
            <a:extLst>
              <a:ext uri="{FF2B5EF4-FFF2-40B4-BE49-F238E27FC236}">
                <a16:creationId xmlns:a16="http://schemas.microsoft.com/office/drawing/2014/main" id="{8E98C7A6-40C0-4E3A-A1F6-951351B3F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6343" y="5040000"/>
            <a:ext cx="4273108" cy="43200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Vārds Uzvārds,</a:t>
            </a:r>
          </a:p>
          <a:p>
            <a:r>
              <a:rPr lang="lv-LV"/>
              <a:t>Amata nosaukums</a:t>
            </a:r>
          </a:p>
        </p:txBody>
      </p:sp>
      <p:sp>
        <p:nvSpPr>
          <p:cNvPr id="11" name="Teksta vietturis 9">
            <a:extLst>
              <a:ext uri="{FF2B5EF4-FFF2-40B4-BE49-F238E27FC236}">
                <a16:creationId xmlns:a16="http://schemas.microsoft.com/office/drawing/2014/main" id="{4D918FC0-3D78-4E14-BD22-EF1221F72C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6342" y="5508000"/>
            <a:ext cx="3064697" cy="432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000" b="1">
                <a:solidFill>
                  <a:srgbClr val="CBAC88"/>
                </a:solidFill>
              </a:defRPr>
            </a:lvl2pPr>
            <a:lvl3pPr marL="914400" indent="0">
              <a:buNone/>
              <a:defRPr sz="1000" b="1">
                <a:solidFill>
                  <a:srgbClr val="CBAC88"/>
                </a:solidFill>
              </a:defRPr>
            </a:lvl3pPr>
            <a:lvl4pPr marL="1371600" indent="0">
              <a:buNone/>
              <a:defRPr sz="1000" b="1">
                <a:solidFill>
                  <a:srgbClr val="CBAC88"/>
                </a:solidFill>
              </a:defRPr>
            </a:lvl4pPr>
            <a:lvl5pPr marL="1828800" indent="0">
              <a:buNone/>
              <a:defRPr sz="1000" b="1">
                <a:solidFill>
                  <a:srgbClr val="CBAC88"/>
                </a:solidFill>
              </a:defRPr>
            </a:lvl5pPr>
          </a:lstStyle>
          <a:p>
            <a:pPr lvl="0"/>
            <a:r>
              <a:rPr lang="lv-LV"/>
              <a:t>0000. gads 00. mēnesis</a:t>
            </a:r>
          </a:p>
        </p:txBody>
      </p:sp>
      <p:sp>
        <p:nvSpPr>
          <p:cNvPr id="8" name="Virsraksts 1">
            <a:extLst>
              <a:ext uri="{FF2B5EF4-FFF2-40B4-BE49-F238E27FC236}">
                <a16:creationId xmlns:a16="http://schemas.microsoft.com/office/drawing/2014/main" id="{58419C33-7F4A-41B4-9FE4-6798B34AA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2222" y="2947916"/>
            <a:ext cx="7712345" cy="852985"/>
          </a:xfrm>
        </p:spPr>
        <p:txBody>
          <a:bodyPr anchor="t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17EA6DE1-8584-1B5D-AEDE-46D9DB54197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-68400" y="6084000"/>
            <a:ext cx="3880858" cy="360000"/>
          </a:xfrm>
          <a:ln>
            <a:solidFill>
              <a:schemeClr val="tx1"/>
            </a:solidFill>
          </a:ln>
        </p:spPr>
        <p:txBody>
          <a:bodyPr lIns="1188000"/>
          <a:lstStyle>
            <a:lvl1pPr>
              <a:defRPr>
                <a:solidFill>
                  <a:srgbClr val="A2A9AD"/>
                </a:solidFill>
              </a:defRPr>
            </a:lvl1pPr>
          </a:lstStyle>
          <a:p>
            <a:r>
              <a:rPr lang="lv-LV" b="1" spc="350">
                <a:ea typeface="Open Sans" panose="020B0606030504020204" pitchFamily="34" charset="0"/>
                <a:cs typeface="Open Sans" panose="020B0606030504020204" pitchFamily="34" charset="0"/>
              </a:rPr>
              <a:t>RESTRICTED INFORMATION</a:t>
            </a:r>
          </a:p>
        </p:txBody>
      </p:sp>
    </p:spTree>
    <p:extLst>
      <p:ext uri="{BB962C8B-B14F-4D97-AF65-F5344CB8AC3E}">
        <p14:creationId xmlns:p14="http://schemas.microsoft.com/office/powerpoint/2010/main" val="2197224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 gaišs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ttēla vietturis 2">
            <a:extLst>
              <a:ext uri="{FF2B5EF4-FFF2-40B4-BE49-F238E27FC236}">
                <a16:creationId xmlns:a16="http://schemas.microsoft.com/office/drawing/2014/main" id="{06FEA1D3-1D45-4282-B044-1D1C5897DE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lv-LV"/>
              <a:t>Noklikšķiniet uz ikonas, lai pievienotu attēlu</a:t>
            </a:r>
          </a:p>
        </p:txBody>
      </p:sp>
      <p:sp>
        <p:nvSpPr>
          <p:cNvPr id="11" name="Apakšvirsraksts 2">
            <a:extLst>
              <a:ext uri="{FF2B5EF4-FFF2-40B4-BE49-F238E27FC236}">
                <a16:creationId xmlns:a16="http://schemas.microsoft.com/office/drawing/2014/main" id="{E01A1333-E73F-4595-9ED0-09A9A9D074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9519" y="5040000"/>
            <a:ext cx="4273108" cy="43200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Vārds Uzvārds,</a:t>
            </a:r>
          </a:p>
          <a:p>
            <a:r>
              <a:rPr lang="lv-LV"/>
              <a:t>Amata nosaukums</a:t>
            </a:r>
          </a:p>
        </p:txBody>
      </p:sp>
      <p:sp>
        <p:nvSpPr>
          <p:cNvPr id="12" name="Teksta vietturis 9">
            <a:extLst>
              <a:ext uri="{FF2B5EF4-FFF2-40B4-BE49-F238E27FC236}">
                <a16:creationId xmlns:a16="http://schemas.microsoft.com/office/drawing/2014/main" id="{9C65A06B-B9FE-4850-81D8-005ECDEDFD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518" y="5508000"/>
            <a:ext cx="3064697" cy="432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000" b="1">
                <a:solidFill>
                  <a:srgbClr val="CBAC88"/>
                </a:solidFill>
              </a:defRPr>
            </a:lvl2pPr>
            <a:lvl3pPr marL="914400" indent="0">
              <a:buNone/>
              <a:defRPr sz="1000" b="1">
                <a:solidFill>
                  <a:srgbClr val="CBAC88"/>
                </a:solidFill>
              </a:defRPr>
            </a:lvl3pPr>
            <a:lvl4pPr marL="1371600" indent="0">
              <a:buNone/>
              <a:defRPr sz="1000" b="1">
                <a:solidFill>
                  <a:srgbClr val="CBAC88"/>
                </a:solidFill>
              </a:defRPr>
            </a:lvl4pPr>
            <a:lvl5pPr marL="1828800" indent="0">
              <a:buNone/>
              <a:defRPr sz="1000" b="1">
                <a:solidFill>
                  <a:srgbClr val="CBAC88"/>
                </a:solidFill>
              </a:defRPr>
            </a:lvl5pPr>
          </a:lstStyle>
          <a:p>
            <a:pPr lvl="0"/>
            <a:r>
              <a:rPr lang="lv-LV"/>
              <a:t>0000. gads 00. mēnesis</a:t>
            </a:r>
          </a:p>
        </p:txBody>
      </p:sp>
      <p:sp>
        <p:nvSpPr>
          <p:cNvPr id="9" name="Virsraksts 1">
            <a:extLst>
              <a:ext uri="{FF2B5EF4-FFF2-40B4-BE49-F238E27FC236}">
                <a16:creationId xmlns:a16="http://schemas.microsoft.com/office/drawing/2014/main" id="{026FD6F2-27FF-402E-92DE-09468B9965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5398" y="2947916"/>
            <a:ext cx="7712345" cy="852985"/>
          </a:xfrm>
        </p:spPr>
        <p:txBody>
          <a:bodyPr anchor="t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7EE8062F-A273-34EF-512E-A89C9B02A5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-68400" y="6084000"/>
            <a:ext cx="3880858" cy="360000"/>
          </a:xfrm>
          <a:ln>
            <a:solidFill>
              <a:schemeClr val="tx2"/>
            </a:solidFill>
          </a:ln>
        </p:spPr>
        <p:txBody>
          <a:bodyPr lIns="1188000"/>
          <a:lstStyle/>
          <a:p>
            <a:r>
              <a:rPr lang="lv-LV" b="1" spc="350">
                <a:ea typeface="Open Sans" panose="020B0606030504020204" pitchFamily="34" charset="0"/>
                <a:cs typeface="Open Sans" panose="020B0606030504020204" pitchFamily="34" charset="0"/>
              </a:rPr>
              <a:t>RESTRICTED INFORMATION</a:t>
            </a:r>
          </a:p>
        </p:txBody>
      </p:sp>
    </p:spTree>
    <p:extLst>
      <p:ext uri="{BB962C8B-B14F-4D97-AF65-F5344CB8AC3E}">
        <p14:creationId xmlns:p14="http://schemas.microsoft.com/office/powerpoint/2010/main" val="3400505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grafiki_plaš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isnstūris 9">
            <a:extLst>
              <a:ext uri="{FF2B5EF4-FFF2-40B4-BE49-F238E27FC236}">
                <a16:creationId xmlns:a16="http://schemas.microsoft.com/office/drawing/2014/main" id="{6EC2F74E-6F29-4FA4-88C5-C1E3C70EB7D0}"/>
              </a:ext>
            </a:extLst>
          </p:cNvPr>
          <p:cNvSpPr/>
          <p:nvPr userDrawn="1"/>
        </p:nvSpPr>
        <p:spPr>
          <a:xfrm rot="16200000">
            <a:off x="-533733" y="533734"/>
            <a:ext cx="1440002" cy="3725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" name="Taisnstūris 3">
            <a:extLst>
              <a:ext uri="{FF2B5EF4-FFF2-40B4-BE49-F238E27FC236}">
                <a16:creationId xmlns:a16="http://schemas.microsoft.com/office/drawing/2014/main" id="{B741A562-F606-4E4C-96E2-482DCFBB7FF8}"/>
              </a:ext>
            </a:extLst>
          </p:cNvPr>
          <p:cNvSpPr/>
          <p:nvPr userDrawn="1"/>
        </p:nvSpPr>
        <p:spPr>
          <a:xfrm>
            <a:off x="0" y="1440000"/>
            <a:ext cx="12192000" cy="541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312C1001-261C-449D-A684-BA39C9B8387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6699" y="1656000"/>
            <a:ext cx="5161515" cy="457200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lv-LV"/>
              <a:t>Grafika virsraksts (14-18 </a:t>
            </a:r>
            <a:r>
              <a:rPr lang="lv-LV" err="1"/>
              <a:t>pt</a:t>
            </a:r>
            <a:r>
              <a:rPr lang="lv-LV"/>
              <a:t>)</a:t>
            </a:r>
          </a:p>
        </p:txBody>
      </p:sp>
      <p:sp>
        <p:nvSpPr>
          <p:cNvPr id="9" name="Diagrammas vietturis 8">
            <a:extLst>
              <a:ext uri="{FF2B5EF4-FFF2-40B4-BE49-F238E27FC236}">
                <a16:creationId xmlns:a16="http://schemas.microsoft.com/office/drawing/2014/main" id="{CF9A2706-6B7C-40CA-90B2-1A32D5F9C7E9}"/>
              </a:ext>
            </a:extLst>
          </p:cNvPr>
          <p:cNvSpPr>
            <a:spLocks noGrp="1"/>
          </p:cNvSpPr>
          <p:nvPr>
            <p:ph type="chart" sz="quarter" idx="31" hasCustomPrompt="1"/>
          </p:nvPr>
        </p:nvSpPr>
        <p:spPr>
          <a:xfrm>
            <a:off x="646700" y="2227006"/>
            <a:ext cx="5174070" cy="3780000"/>
          </a:xfrm>
        </p:spPr>
        <p:txBody>
          <a:bodyPr anchor="t"/>
          <a:lstStyle>
            <a:lvl1pPr algn="ctr">
              <a:spcBef>
                <a:spcPts val="0"/>
              </a:spcBef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lv-LV"/>
              <a:t>Grafiks</a:t>
            </a:r>
          </a:p>
        </p:txBody>
      </p:sp>
      <p:sp>
        <p:nvSpPr>
          <p:cNvPr id="13" name="Teksta vietturis 4">
            <a:extLst>
              <a:ext uri="{FF2B5EF4-FFF2-40B4-BE49-F238E27FC236}">
                <a16:creationId xmlns:a16="http://schemas.microsoft.com/office/drawing/2014/main" id="{3A1DDAA5-FB2E-45DE-8616-805CA099DC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69058" y="1656000"/>
            <a:ext cx="5161515" cy="457200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lv-LV"/>
              <a:t>Grafika virsraksts (14-18 </a:t>
            </a:r>
            <a:r>
              <a:rPr lang="lv-LV" err="1"/>
              <a:t>pt</a:t>
            </a:r>
            <a:r>
              <a:rPr lang="lv-LV"/>
              <a:t>)</a:t>
            </a:r>
          </a:p>
        </p:txBody>
      </p:sp>
      <p:sp>
        <p:nvSpPr>
          <p:cNvPr id="14" name="Diagrammas vietturis 8">
            <a:extLst>
              <a:ext uri="{FF2B5EF4-FFF2-40B4-BE49-F238E27FC236}">
                <a16:creationId xmlns:a16="http://schemas.microsoft.com/office/drawing/2014/main" id="{56E6F45A-40A5-4022-A14A-5682DAB57EEB}"/>
              </a:ext>
            </a:extLst>
          </p:cNvPr>
          <p:cNvSpPr>
            <a:spLocks noGrp="1"/>
          </p:cNvSpPr>
          <p:nvPr>
            <p:ph type="chart" sz="quarter" idx="33" hasCustomPrompt="1"/>
          </p:nvPr>
        </p:nvSpPr>
        <p:spPr>
          <a:xfrm>
            <a:off x="6368131" y="2227006"/>
            <a:ext cx="5174070" cy="3780000"/>
          </a:xfrm>
        </p:spPr>
        <p:txBody>
          <a:bodyPr anchor="t"/>
          <a:lstStyle>
            <a:lvl1pPr algn="ctr">
              <a:spcBef>
                <a:spcPts val="0"/>
              </a:spcBef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lv-LV"/>
              <a:t>Grafiks</a:t>
            </a:r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AAF9BFA5-C4E2-42F5-8B6D-F9D119355B6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280800" y="6274800"/>
            <a:ext cx="4834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6AB5CB-324E-4DF2-A5C1-250B3D34230D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15" name="Teksta vietturis 2">
            <a:extLst>
              <a:ext uri="{FF2B5EF4-FFF2-40B4-BE49-F238E27FC236}">
                <a16:creationId xmlns:a16="http://schemas.microsoft.com/office/drawing/2014/main" id="{67143908-C96A-4CCB-B149-A87281BF0D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1427" y="6345238"/>
            <a:ext cx="3910573" cy="207962"/>
          </a:xfrm>
        </p:spPr>
        <p:txBody>
          <a:bodyPr anchor="ctr"/>
          <a:lstStyle>
            <a:lvl1pPr algn="l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  <a:lvl2pPr algn="l">
              <a:defRPr sz="900">
                <a:solidFill>
                  <a:schemeClr val="tx2"/>
                </a:solidFill>
              </a:defRPr>
            </a:lvl2pPr>
            <a:lvl3pPr algn="l">
              <a:defRPr sz="900">
                <a:solidFill>
                  <a:schemeClr val="tx2"/>
                </a:solidFill>
              </a:defRPr>
            </a:lvl3pPr>
            <a:lvl4pPr algn="l">
              <a:defRPr sz="900">
                <a:solidFill>
                  <a:schemeClr val="tx2"/>
                </a:solidFill>
              </a:defRPr>
            </a:lvl4pPr>
            <a:lvl5pPr algn="l"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lv-LV"/>
              <a:t>Vieta grafika avota tekstam</a:t>
            </a:r>
          </a:p>
        </p:txBody>
      </p:sp>
      <p:sp>
        <p:nvSpPr>
          <p:cNvPr id="16" name="Virsraksts 4">
            <a:extLst>
              <a:ext uri="{FF2B5EF4-FFF2-40B4-BE49-F238E27FC236}">
                <a16:creationId xmlns:a16="http://schemas.microsoft.com/office/drawing/2014/main" id="{F722829A-9796-458B-7C3B-EDAA6CAF8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699" y="180000"/>
            <a:ext cx="10913917" cy="10512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lv-LV"/>
              <a:t>Atziņas teksts jeb globālas iezīme, kas novērojamas grafikā. Atkarībā no teksta apjoma, fonta izmērs 24-36pt. Šobrīd 28 </a:t>
            </a:r>
            <a:r>
              <a:rPr lang="lv-LV" err="1"/>
              <a:t>pt</a:t>
            </a:r>
            <a:r>
              <a:rPr lang="lv-LV"/>
              <a:t>.</a:t>
            </a:r>
          </a:p>
        </p:txBody>
      </p:sp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29972388-80D4-C420-EC45-36477B71DF58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4944000" y="6281535"/>
            <a:ext cx="2304000" cy="360000"/>
          </a:xfrm>
        </p:spPr>
        <p:txBody>
          <a:bodyPr/>
          <a:lstStyle>
            <a:lvl1pPr algn="ctr">
              <a:defRPr>
                <a:solidFill>
                  <a:srgbClr val="8D8D97"/>
                </a:solidFill>
              </a:defRPr>
            </a:lvl1pPr>
          </a:lstStyle>
          <a:p>
            <a:r>
              <a:rPr lang="lv-LV" b="1">
                <a:ea typeface="Open Sans" panose="020B0606030504020204" pitchFamily="34" charset="0"/>
                <a:cs typeface="Open Sans" panose="020B0606030504020204" pitchFamily="34" charset="0"/>
              </a:rPr>
              <a:t>RESTRICTED INFORMATION</a:t>
            </a: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36C9C872-8B56-EC42-E6EE-34DEBAA485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8802" y="6231672"/>
            <a:ext cx="101786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9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ielais grafik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isnstūris 9">
            <a:extLst>
              <a:ext uri="{FF2B5EF4-FFF2-40B4-BE49-F238E27FC236}">
                <a16:creationId xmlns:a16="http://schemas.microsoft.com/office/drawing/2014/main" id="{6EC2F74E-6F29-4FA4-88C5-C1E3C70EB7D0}"/>
              </a:ext>
            </a:extLst>
          </p:cNvPr>
          <p:cNvSpPr/>
          <p:nvPr userDrawn="1"/>
        </p:nvSpPr>
        <p:spPr>
          <a:xfrm rot="16200000">
            <a:off x="-510595" y="510595"/>
            <a:ext cx="1393725" cy="3725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" name="Taisnstūris 3">
            <a:extLst>
              <a:ext uri="{FF2B5EF4-FFF2-40B4-BE49-F238E27FC236}">
                <a16:creationId xmlns:a16="http://schemas.microsoft.com/office/drawing/2014/main" id="{B741A562-F606-4E4C-96E2-482DCFBB7FF8}"/>
              </a:ext>
            </a:extLst>
          </p:cNvPr>
          <p:cNvSpPr/>
          <p:nvPr userDrawn="1"/>
        </p:nvSpPr>
        <p:spPr>
          <a:xfrm>
            <a:off x="0" y="1393723"/>
            <a:ext cx="12191999" cy="5464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3" name="Teksta vietturis 4">
            <a:extLst>
              <a:ext uri="{FF2B5EF4-FFF2-40B4-BE49-F238E27FC236}">
                <a16:creationId xmlns:a16="http://schemas.microsoft.com/office/drawing/2014/main" id="{3A1DDAA5-FB2E-45DE-8616-805CA099DC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6699" y="1656000"/>
            <a:ext cx="10883873" cy="457200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lv-LV"/>
              <a:t>Grafika virsraksts. Virsraksta teksta izmērs atkarīgs no teksta apjoma. (14-18 </a:t>
            </a:r>
            <a:r>
              <a:rPr lang="lv-LV" err="1"/>
              <a:t>pt</a:t>
            </a:r>
            <a:r>
              <a:rPr lang="lv-LV"/>
              <a:t>)</a:t>
            </a:r>
          </a:p>
        </p:txBody>
      </p:sp>
      <p:sp>
        <p:nvSpPr>
          <p:cNvPr id="14" name="Diagrammas vietturis 8">
            <a:extLst>
              <a:ext uri="{FF2B5EF4-FFF2-40B4-BE49-F238E27FC236}">
                <a16:creationId xmlns:a16="http://schemas.microsoft.com/office/drawing/2014/main" id="{56E6F45A-40A5-4022-A14A-5682DAB57EEB}"/>
              </a:ext>
            </a:extLst>
          </p:cNvPr>
          <p:cNvSpPr>
            <a:spLocks noGrp="1"/>
          </p:cNvSpPr>
          <p:nvPr>
            <p:ph type="chart" sz="quarter" idx="33" hasCustomPrompt="1"/>
          </p:nvPr>
        </p:nvSpPr>
        <p:spPr>
          <a:xfrm>
            <a:off x="646699" y="2219633"/>
            <a:ext cx="10883873" cy="3846368"/>
          </a:xfrm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lv-LV"/>
              <a:t>Grafiks</a:t>
            </a:r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AAF9BFA5-C4E2-42F5-8B6D-F9D119355B6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280800" y="6274800"/>
            <a:ext cx="4834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6AB5CB-324E-4DF2-A5C1-250B3D34230D}" type="slidenum">
              <a:rPr lang="lv-LV" smtClean="0"/>
              <a:pPr/>
              <a:t>‹#›</a:t>
            </a:fld>
            <a:endParaRPr lang="lv-LV"/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3F486ACA-C5E2-4340-A61B-C236D03C2A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8802" y="6231672"/>
            <a:ext cx="1017867" cy="360000"/>
          </a:xfrm>
          <a:prstGeom prst="rect">
            <a:avLst/>
          </a:prstGeom>
        </p:spPr>
      </p:pic>
      <p:sp>
        <p:nvSpPr>
          <p:cNvPr id="17" name="Teksta vietturis 2">
            <a:extLst>
              <a:ext uri="{FF2B5EF4-FFF2-40B4-BE49-F238E27FC236}">
                <a16:creationId xmlns:a16="http://schemas.microsoft.com/office/drawing/2014/main" id="{4BB9826D-E498-43C0-B5D4-15637011E01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6699" y="6345238"/>
            <a:ext cx="3160253" cy="207962"/>
          </a:xfrm>
        </p:spPr>
        <p:txBody>
          <a:bodyPr anchor="ctr"/>
          <a:lstStyle>
            <a:lvl1pPr algn="l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  <a:lvl2pPr algn="l">
              <a:defRPr sz="900">
                <a:solidFill>
                  <a:schemeClr val="tx2"/>
                </a:solidFill>
              </a:defRPr>
            </a:lvl2pPr>
            <a:lvl3pPr algn="l">
              <a:defRPr sz="900">
                <a:solidFill>
                  <a:schemeClr val="tx2"/>
                </a:solidFill>
              </a:defRPr>
            </a:lvl3pPr>
            <a:lvl4pPr algn="l">
              <a:defRPr sz="900">
                <a:solidFill>
                  <a:schemeClr val="tx2"/>
                </a:solidFill>
              </a:defRPr>
            </a:lvl4pPr>
            <a:lvl5pPr algn="l"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lv-LV"/>
              <a:t>Vieta grafika avota tekstam</a:t>
            </a:r>
          </a:p>
        </p:txBody>
      </p:sp>
      <p:sp>
        <p:nvSpPr>
          <p:cNvPr id="11" name="Virsraksts 4">
            <a:extLst>
              <a:ext uri="{FF2B5EF4-FFF2-40B4-BE49-F238E27FC236}">
                <a16:creationId xmlns:a16="http://schemas.microsoft.com/office/drawing/2014/main" id="{3A75B30E-8D66-E1E0-0ED6-6F4C72112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699" y="180000"/>
            <a:ext cx="10913917" cy="10512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lv-LV"/>
              <a:t>Atziņas teksts jeb globālas iezīme, kas novērojamas grafikā. Atkarībā no teksta apjoma, fonta izmērs 24-36pt. Šobrīd 28 </a:t>
            </a:r>
            <a:r>
              <a:rPr lang="lv-LV" err="1"/>
              <a:t>pt</a:t>
            </a:r>
            <a:r>
              <a:rPr lang="lv-LV"/>
              <a:t>.</a:t>
            </a:r>
          </a:p>
        </p:txBody>
      </p:sp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7CD49D47-8DFB-6FF8-5A2D-CF89716BC16F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4944000" y="6282000"/>
            <a:ext cx="2304000" cy="360000"/>
          </a:xfrm>
        </p:spPr>
        <p:txBody>
          <a:bodyPr/>
          <a:lstStyle>
            <a:lvl1pPr algn="ctr">
              <a:defRPr>
                <a:solidFill>
                  <a:srgbClr val="8D8D97"/>
                </a:solidFill>
              </a:defRPr>
            </a:lvl1pPr>
          </a:lstStyle>
          <a:p>
            <a:r>
              <a:rPr lang="lv-LV" b="1">
                <a:ea typeface="Open Sans" panose="020B0606030504020204" pitchFamily="34" charset="0"/>
                <a:cs typeface="Open Sans" panose="020B0606030504020204" pitchFamily="34" charset="0"/>
              </a:rPr>
              <a:t>RESTRICTED INFORMATION</a:t>
            </a:r>
          </a:p>
        </p:txBody>
      </p:sp>
    </p:spTree>
    <p:extLst>
      <p:ext uri="{BB962C8B-B14F-4D97-AF65-F5344CB8AC3E}">
        <p14:creationId xmlns:p14="http://schemas.microsoft.com/office/powerpoint/2010/main" val="4078153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grafiks_pa kreisi_teksts_gaiš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isnstūris 9">
            <a:extLst>
              <a:ext uri="{FF2B5EF4-FFF2-40B4-BE49-F238E27FC236}">
                <a16:creationId xmlns:a16="http://schemas.microsoft.com/office/drawing/2014/main" id="{6EC2F74E-6F29-4FA4-88C5-C1E3C70EB7D0}"/>
              </a:ext>
            </a:extLst>
          </p:cNvPr>
          <p:cNvSpPr/>
          <p:nvPr userDrawn="1"/>
        </p:nvSpPr>
        <p:spPr>
          <a:xfrm rot="16200000">
            <a:off x="-533733" y="533734"/>
            <a:ext cx="1440002" cy="3725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" name="Taisnstūris 3">
            <a:extLst>
              <a:ext uri="{FF2B5EF4-FFF2-40B4-BE49-F238E27FC236}">
                <a16:creationId xmlns:a16="http://schemas.microsoft.com/office/drawing/2014/main" id="{B741A562-F606-4E4C-96E2-482DCFBB7FF8}"/>
              </a:ext>
            </a:extLst>
          </p:cNvPr>
          <p:cNvSpPr/>
          <p:nvPr userDrawn="1"/>
        </p:nvSpPr>
        <p:spPr>
          <a:xfrm>
            <a:off x="0" y="1440000"/>
            <a:ext cx="5715000" cy="541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312C1001-261C-449D-A684-BA39C9B8387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6700" y="1656000"/>
            <a:ext cx="4427336" cy="457200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lv-LV"/>
              <a:t>Grafika virsraksts (14-18 </a:t>
            </a:r>
            <a:r>
              <a:rPr lang="lv-LV" err="1"/>
              <a:t>pt</a:t>
            </a:r>
            <a:r>
              <a:rPr lang="lv-LV"/>
              <a:t>)</a:t>
            </a:r>
          </a:p>
        </p:txBody>
      </p:sp>
      <p:sp>
        <p:nvSpPr>
          <p:cNvPr id="9" name="Diagrammas vietturis 8">
            <a:extLst>
              <a:ext uri="{FF2B5EF4-FFF2-40B4-BE49-F238E27FC236}">
                <a16:creationId xmlns:a16="http://schemas.microsoft.com/office/drawing/2014/main" id="{CF9A2706-6B7C-40CA-90B2-1A32D5F9C7E9}"/>
              </a:ext>
            </a:extLst>
          </p:cNvPr>
          <p:cNvSpPr>
            <a:spLocks noGrp="1"/>
          </p:cNvSpPr>
          <p:nvPr>
            <p:ph type="chart" sz="quarter" idx="31" hasCustomPrompt="1"/>
          </p:nvPr>
        </p:nvSpPr>
        <p:spPr>
          <a:xfrm>
            <a:off x="646700" y="2227006"/>
            <a:ext cx="4438105" cy="3780000"/>
          </a:xfrm>
        </p:spPr>
        <p:txBody>
          <a:bodyPr anchor="t"/>
          <a:lstStyle>
            <a:lvl1pPr algn="ctr">
              <a:spcBef>
                <a:spcPts val="0"/>
              </a:spcBef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lv-LV"/>
              <a:t>Grafiks</a:t>
            </a:r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AAF9BFA5-C4E2-42F5-8B6D-F9D119355B6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280800" y="6274800"/>
            <a:ext cx="48347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96AB5CB-324E-4DF2-A5C1-250B3D34230D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15" name="Teksta vietturis 2">
            <a:extLst>
              <a:ext uri="{FF2B5EF4-FFF2-40B4-BE49-F238E27FC236}">
                <a16:creationId xmlns:a16="http://schemas.microsoft.com/office/drawing/2014/main" id="{67143908-C96A-4CCB-B149-A87281BF0D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1427" y="6345238"/>
            <a:ext cx="3910573" cy="207962"/>
          </a:xfrm>
        </p:spPr>
        <p:txBody>
          <a:bodyPr anchor="ctr"/>
          <a:lstStyle>
            <a:lvl1pPr algn="l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  <a:lvl2pPr algn="l">
              <a:defRPr sz="900">
                <a:solidFill>
                  <a:schemeClr val="tx2"/>
                </a:solidFill>
              </a:defRPr>
            </a:lvl2pPr>
            <a:lvl3pPr algn="l">
              <a:defRPr sz="900">
                <a:solidFill>
                  <a:schemeClr val="tx2"/>
                </a:solidFill>
              </a:defRPr>
            </a:lvl3pPr>
            <a:lvl4pPr algn="l">
              <a:defRPr sz="900">
                <a:solidFill>
                  <a:schemeClr val="tx2"/>
                </a:solidFill>
              </a:defRPr>
            </a:lvl4pPr>
            <a:lvl5pPr algn="l"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lv-LV"/>
              <a:t>Vieta grafika avota tekstam</a:t>
            </a:r>
          </a:p>
        </p:txBody>
      </p:sp>
      <p:sp>
        <p:nvSpPr>
          <p:cNvPr id="16" name="Virsraksts 4">
            <a:extLst>
              <a:ext uri="{FF2B5EF4-FFF2-40B4-BE49-F238E27FC236}">
                <a16:creationId xmlns:a16="http://schemas.microsoft.com/office/drawing/2014/main" id="{F722829A-9796-458B-7C3B-EDAA6CAF8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699" y="180000"/>
            <a:ext cx="10913917" cy="10512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lv-LV"/>
              <a:t>Atziņas teksts jeb globālas iezīme, kas novērojamas grafikā. Atkarībā no teksta apjoma, fonta izmērs 24-36pt. Šobrīd 28 </a:t>
            </a:r>
            <a:r>
              <a:rPr lang="lv-LV" err="1"/>
              <a:t>pt</a:t>
            </a:r>
            <a:r>
              <a:rPr lang="lv-LV"/>
              <a:t>.</a:t>
            </a:r>
          </a:p>
        </p:txBody>
      </p:sp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29972388-80D4-C420-EC45-36477B71DF58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6368131" y="6281535"/>
            <a:ext cx="2304000" cy="360000"/>
          </a:xfrm>
        </p:spPr>
        <p:txBody>
          <a:bodyPr/>
          <a:lstStyle>
            <a:lvl1pPr algn="ctr">
              <a:defRPr>
                <a:solidFill>
                  <a:srgbClr val="8D8D97"/>
                </a:solidFill>
              </a:defRPr>
            </a:lvl1pPr>
          </a:lstStyle>
          <a:p>
            <a:r>
              <a:rPr lang="lv-LV" b="1">
                <a:ea typeface="Open Sans" panose="020B0606030504020204" pitchFamily="34" charset="0"/>
                <a:cs typeface="Open Sans" panose="020B0606030504020204" pitchFamily="34" charset="0"/>
              </a:rPr>
              <a:t>RESTRICTED INFORMATION</a:t>
            </a: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54EF53AF-5CD9-B0A4-2F7C-9B073D17F1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8802" y="6231672"/>
            <a:ext cx="1017867" cy="360000"/>
          </a:xfrm>
          <a:prstGeom prst="rect">
            <a:avLst/>
          </a:prstGeom>
        </p:spPr>
      </p:pic>
      <p:sp>
        <p:nvSpPr>
          <p:cNvPr id="7" name="Teksta vietturis 6">
            <a:extLst>
              <a:ext uri="{FF2B5EF4-FFF2-40B4-BE49-F238E27FC236}">
                <a16:creationId xmlns:a16="http://schemas.microsoft.com/office/drawing/2014/main" id="{EE912D13-DC42-74BE-C26F-EF1781CF34B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67463" y="1655763"/>
            <a:ext cx="5192712" cy="443611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lv-LV"/>
              <a:t>Neliels grafika apraksta teksts.</a:t>
            </a:r>
          </a:p>
        </p:txBody>
      </p:sp>
    </p:spTree>
    <p:extLst>
      <p:ext uri="{BB962C8B-B14F-4D97-AF65-F5344CB8AC3E}">
        <p14:creationId xmlns:p14="http://schemas.microsoft.com/office/powerpoint/2010/main" val="2915631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ielais grafiks_gaiš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isnstūris 9">
            <a:extLst>
              <a:ext uri="{FF2B5EF4-FFF2-40B4-BE49-F238E27FC236}">
                <a16:creationId xmlns:a16="http://schemas.microsoft.com/office/drawing/2014/main" id="{6EC2F74E-6F29-4FA4-88C5-C1E3C70EB7D0}"/>
              </a:ext>
            </a:extLst>
          </p:cNvPr>
          <p:cNvSpPr/>
          <p:nvPr userDrawn="1"/>
        </p:nvSpPr>
        <p:spPr>
          <a:xfrm rot="16200000">
            <a:off x="-510595" y="510595"/>
            <a:ext cx="1393725" cy="3725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" name="Taisnstūris 3">
            <a:extLst>
              <a:ext uri="{FF2B5EF4-FFF2-40B4-BE49-F238E27FC236}">
                <a16:creationId xmlns:a16="http://schemas.microsoft.com/office/drawing/2014/main" id="{B741A562-F606-4E4C-96E2-482DCFBB7FF8}"/>
              </a:ext>
            </a:extLst>
          </p:cNvPr>
          <p:cNvSpPr/>
          <p:nvPr userDrawn="1"/>
        </p:nvSpPr>
        <p:spPr>
          <a:xfrm>
            <a:off x="0" y="1393723"/>
            <a:ext cx="12191999" cy="5464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3" name="Teksta vietturis 4">
            <a:extLst>
              <a:ext uri="{FF2B5EF4-FFF2-40B4-BE49-F238E27FC236}">
                <a16:creationId xmlns:a16="http://schemas.microsoft.com/office/drawing/2014/main" id="{3A1DDAA5-FB2E-45DE-8616-805CA099DC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6699" y="1656000"/>
            <a:ext cx="10883873" cy="457200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lv-LV"/>
              <a:t>Grafika virsraksts. Virsraksta teksta izmērs atkarīgs no teksta apjoma. (14-18 </a:t>
            </a:r>
            <a:r>
              <a:rPr lang="lv-LV" err="1"/>
              <a:t>pt</a:t>
            </a:r>
            <a:r>
              <a:rPr lang="lv-LV"/>
              <a:t>)</a:t>
            </a:r>
          </a:p>
        </p:txBody>
      </p:sp>
      <p:sp>
        <p:nvSpPr>
          <p:cNvPr id="14" name="Diagrammas vietturis 8">
            <a:extLst>
              <a:ext uri="{FF2B5EF4-FFF2-40B4-BE49-F238E27FC236}">
                <a16:creationId xmlns:a16="http://schemas.microsoft.com/office/drawing/2014/main" id="{56E6F45A-40A5-4022-A14A-5682DAB57EEB}"/>
              </a:ext>
            </a:extLst>
          </p:cNvPr>
          <p:cNvSpPr>
            <a:spLocks noGrp="1"/>
          </p:cNvSpPr>
          <p:nvPr>
            <p:ph type="chart" sz="quarter" idx="33" hasCustomPrompt="1"/>
          </p:nvPr>
        </p:nvSpPr>
        <p:spPr>
          <a:xfrm>
            <a:off x="646699" y="2219633"/>
            <a:ext cx="10883873" cy="3846368"/>
          </a:xfrm>
        </p:spPr>
        <p:txBody>
          <a:bodyPr anchor="t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lv-LV"/>
              <a:t>Grafiks</a:t>
            </a:r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AAF9BFA5-C4E2-42F5-8B6D-F9D119355B6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280800" y="6274800"/>
            <a:ext cx="48347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96AB5CB-324E-4DF2-A5C1-250B3D34230D}" type="slidenum">
              <a:rPr lang="lv-LV" smtClean="0"/>
              <a:pPr/>
              <a:t>‹#›</a:t>
            </a:fld>
            <a:endParaRPr lang="lv-LV"/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3F486ACA-C5E2-4340-A61B-C236D03C2A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8802" y="6231672"/>
            <a:ext cx="1017867" cy="360000"/>
          </a:xfrm>
          <a:prstGeom prst="rect">
            <a:avLst/>
          </a:prstGeom>
        </p:spPr>
      </p:pic>
      <p:sp>
        <p:nvSpPr>
          <p:cNvPr id="17" name="Teksta vietturis 2">
            <a:extLst>
              <a:ext uri="{FF2B5EF4-FFF2-40B4-BE49-F238E27FC236}">
                <a16:creationId xmlns:a16="http://schemas.microsoft.com/office/drawing/2014/main" id="{4BB9826D-E498-43C0-B5D4-15637011E01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6699" y="6353381"/>
            <a:ext cx="3160253" cy="207962"/>
          </a:xfrm>
        </p:spPr>
        <p:txBody>
          <a:bodyPr anchor="ctr"/>
          <a:lstStyle>
            <a:lvl1pPr algn="l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  <a:lvl2pPr algn="l">
              <a:defRPr sz="900">
                <a:solidFill>
                  <a:schemeClr val="tx2"/>
                </a:solidFill>
              </a:defRPr>
            </a:lvl2pPr>
            <a:lvl3pPr algn="l">
              <a:defRPr sz="900">
                <a:solidFill>
                  <a:schemeClr val="tx2"/>
                </a:solidFill>
              </a:defRPr>
            </a:lvl3pPr>
            <a:lvl4pPr algn="l">
              <a:defRPr sz="900">
                <a:solidFill>
                  <a:schemeClr val="tx2"/>
                </a:solidFill>
              </a:defRPr>
            </a:lvl4pPr>
            <a:lvl5pPr algn="l"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lv-LV"/>
              <a:t>Vieta grafika avota tekstam</a:t>
            </a:r>
          </a:p>
        </p:txBody>
      </p:sp>
      <p:sp>
        <p:nvSpPr>
          <p:cNvPr id="11" name="Virsraksts 4">
            <a:extLst>
              <a:ext uri="{FF2B5EF4-FFF2-40B4-BE49-F238E27FC236}">
                <a16:creationId xmlns:a16="http://schemas.microsoft.com/office/drawing/2014/main" id="{3A75B30E-8D66-E1E0-0ED6-6F4C72112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699" y="180000"/>
            <a:ext cx="10913917" cy="10512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lv-LV"/>
              <a:t>Atziņas teksts jeb globālas iezīme, kas novērojamas grafikā. Atkarībā no teksta apjoma, fonta izmērs 24-36pt. Šobrīd 28 </a:t>
            </a:r>
            <a:r>
              <a:rPr lang="lv-LV" err="1"/>
              <a:t>pt</a:t>
            </a:r>
            <a:r>
              <a:rPr lang="lv-LV"/>
              <a:t>.</a:t>
            </a:r>
          </a:p>
        </p:txBody>
      </p:sp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7CD49D47-8DFB-6FF8-5A2D-CF89716BC16F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4944000" y="6282000"/>
            <a:ext cx="2304000" cy="360000"/>
          </a:xfrm>
        </p:spPr>
        <p:txBody>
          <a:bodyPr/>
          <a:lstStyle>
            <a:lvl1pPr algn="ctr">
              <a:defRPr>
                <a:solidFill>
                  <a:srgbClr val="8D8D97"/>
                </a:solidFill>
              </a:defRPr>
            </a:lvl1pPr>
          </a:lstStyle>
          <a:p>
            <a:r>
              <a:rPr lang="lv-LV" b="1">
                <a:ea typeface="Open Sans" panose="020B0606030504020204" pitchFamily="34" charset="0"/>
                <a:cs typeface="Open Sans" panose="020B0606030504020204" pitchFamily="34" charset="0"/>
              </a:rPr>
              <a:t>RESTRICTED INFORMATION</a:t>
            </a:r>
          </a:p>
        </p:txBody>
      </p:sp>
    </p:spTree>
    <p:extLst>
      <p:ext uri="{BB962C8B-B14F-4D97-AF65-F5344CB8AC3E}">
        <p14:creationId xmlns:p14="http://schemas.microsoft.com/office/powerpoint/2010/main" val="2420390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grafik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isnstūris 9">
            <a:extLst>
              <a:ext uri="{FF2B5EF4-FFF2-40B4-BE49-F238E27FC236}">
                <a16:creationId xmlns:a16="http://schemas.microsoft.com/office/drawing/2014/main" id="{6EC2F74E-6F29-4FA4-88C5-C1E3C70EB7D0}"/>
              </a:ext>
            </a:extLst>
          </p:cNvPr>
          <p:cNvSpPr/>
          <p:nvPr userDrawn="1"/>
        </p:nvSpPr>
        <p:spPr>
          <a:xfrm rot="16200000">
            <a:off x="-533733" y="533734"/>
            <a:ext cx="1440002" cy="3725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" name="Taisnstūris 3">
            <a:extLst>
              <a:ext uri="{FF2B5EF4-FFF2-40B4-BE49-F238E27FC236}">
                <a16:creationId xmlns:a16="http://schemas.microsoft.com/office/drawing/2014/main" id="{B741A562-F606-4E4C-96E2-482DCFBB7FF8}"/>
              </a:ext>
            </a:extLst>
          </p:cNvPr>
          <p:cNvSpPr/>
          <p:nvPr userDrawn="1"/>
        </p:nvSpPr>
        <p:spPr>
          <a:xfrm>
            <a:off x="0" y="1440000"/>
            <a:ext cx="12192000" cy="541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312C1001-261C-449D-A684-BA39C9B8387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2534" y="1656000"/>
            <a:ext cx="3600000" cy="457200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lv-LV"/>
              <a:t>Grafika virsraksts (14-16 </a:t>
            </a:r>
            <a:r>
              <a:rPr lang="lv-LV" err="1"/>
              <a:t>pt</a:t>
            </a:r>
            <a:r>
              <a:rPr lang="lv-LV"/>
              <a:t>)</a:t>
            </a:r>
          </a:p>
        </p:txBody>
      </p:sp>
      <p:sp>
        <p:nvSpPr>
          <p:cNvPr id="9" name="Diagrammas vietturis 8">
            <a:extLst>
              <a:ext uri="{FF2B5EF4-FFF2-40B4-BE49-F238E27FC236}">
                <a16:creationId xmlns:a16="http://schemas.microsoft.com/office/drawing/2014/main" id="{CF9A2706-6B7C-40CA-90B2-1A32D5F9C7E9}"/>
              </a:ext>
            </a:extLst>
          </p:cNvPr>
          <p:cNvSpPr>
            <a:spLocks noGrp="1"/>
          </p:cNvSpPr>
          <p:nvPr>
            <p:ph type="chart" sz="quarter" idx="31" hasCustomPrompt="1"/>
          </p:nvPr>
        </p:nvSpPr>
        <p:spPr>
          <a:xfrm>
            <a:off x="372534" y="2227006"/>
            <a:ext cx="3600000" cy="3813432"/>
          </a:xfrm>
        </p:spPr>
        <p:txBody>
          <a:bodyPr anchor="t"/>
          <a:lstStyle>
            <a:lvl1pPr algn="ctr">
              <a:spcBef>
                <a:spcPts val="0"/>
              </a:spcBef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lv-LV"/>
              <a:t>Grafiks</a:t>
            </a:r>
          </a:p>
        </p:txBody>
      </p:sp>
      <p:sp>
        <p:nvSpPr>
          <p:cNvPr id="13" name="Teksta vietturis 4">
            <a:extLst>
              <a:ext uri="{FF2B5EF4-FFF2-40B4-BE49-F238E27FC236}">
                <a16:creationId xmlns:a16="http://schemas.microsoft.com/office/drawing/2014/main" id="{3A1DDAA5-FB2E-45DE-8616-805CA099DC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96000" y="1656000"/>
            <a:ext cx="3600000" cy="457200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lv-LV"/>
              <a:t>Grafika virsraksts (14-16 </a:t>
            </a:r>
            <a:r>
              <a:rPr lang="lv-LV" err="1"/>
              <a:t>pt</a:t>
            </a:r>
            <a:r>
              <a:rPr lang="lv-LV"/>
              <a:t>)</a:t>
            </a:r>
          </a:p>
        </p:txBody>
      </p:sp>
      <p:sp>
        <p:nvSpPr>
          <p:cNvPr id="14" name="Diagrammas vietturis 8">
            <a:extLst>
              <a:ext uri="{FF2B5EF4-FFF2-40B4-BE49-F238E27FC236}">
                <a16:creationId xmlns:a16="http://schemas.microsoft.com/office/drawing/2014/main" id="{56E6F45A-40A5-4022-A14A-5682DAB57EEB}"/>
              </a:ext>
            </a:extLst>
          </p:cNvPr>
          <p:cNvSpPr>
            <a:spLocks noGrp="1"/>
          </p:cNvSpPr>
          <p:nvPr>
            <p:ph type="chart" sz="quarter" idx="33" hasCustomPrompt="1"/>
          </p:nvPr>
        </p:nvSpPr>
        <p:spPr>
          <a:xfrm>
            <a:off x="4296000" y="2227006"/>
            <a:ext cx="3600000" cy="3813432"/>
          </a:xfrm>
        </p:spPr>
        <p:txBody>
          <a:bodyPr anchor="t"/>
          <a:lstStyle>
            <a:lvl1pPr algn="ctr">
              <a:spcBef>
                <a:spcPts val="0"/>
              </a:spcBef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lv-LV"/>
              <a:t>Grafiks</a:t>
            </a:r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AAF9BFA5-C4E2-42F5-8B6D-F9D119355B6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280800" y="6274800"/>
            <a:ext cx="4834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6AB5CB-324E-4DF2-A5C1-250B3D34230D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15" name="Teksta vietturis 2">
            <a:extLst>
              <a:ext uri="{FF2B5EF4-FFF2-40B4-BE49-F238E27FC236}">
                <a16:creationId xmlns:a16="http://schemas.microsoft.com/office/drawing/2014/main" id="{67143908-C96A-4CCB-B149-A87281BF0D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61427" y="6345238"/>
            <a:ext cx="3910573" cy="207962"/>
          </a:xfrm>
        </p:spPr>
        <p:txBody>
          <a:bodyPr anchor="ctr"/>
          <a:lstStyle>
            <a:lvl1pPr algn="l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  <a:lvl2pPr algn="l">
              <a:defRPr sz="900">
                <a:solidFill>
                  <a:schemeClr val="tx2"/>
                </a:solidFill>
              </a:defRPr>
            </a:lvl2pPr>
            <a:lvl3pPr algn="l">
              <a:defRPr sz="900">
                <a:solidFill>
                  <a:schemeClr val="tx2"/>
                </a:solidFill>
              </a:defRPr>
            </a:lvl3pPr>
            <a:lvl4pPr algn="l">
              <a:defRPr sz="900">
                <a:solidFill>
                  <a:schemeClr val="tx2"/>
                </a:solidFill>
              </a:defRPr>
            </a:lvl4pPr>
            <a:lvl5pPr algn="l"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lv-LV"/>
              <a:t>Vieta grafika avota tekstam</a:t>
            </a:r>
          </a:p>
        </p:txBody>
      </p:sp>
      <p:sp>
        <p:nvSpPr>
          <p:cNvPr id="16" name="Virsraksts 4">
            <a:extLst>
              <a:ext uri="{FF2B5EF4-FFF2-40B4-BE49-F238E27FC236}">
                <a16:creationId xmlns:a16="http://schemas.microsoft.com/office/drawing/2014/main" id="{F722829A-9796-458B-7C3B-EDAA6CAF8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699" y="180000"/>
            <a:ext cx="10913917" cy="10512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lv-LV"/>
              <a:t>Atziņas teksts jeb globālas iezīme, kas novērojamas grafikā. Atkarībā no teksta apjoma, fonta izmērs 24-36pt. Šobrīd 28 </a:t>
            </a:r>
            <a:r>
              <a:rPr lang="lv-LV" err="1"/>
              <a:t>pt</a:t>
            </a:r>
            <a:r>
              <a:rPr lang="lv-LV"/>
              <a:t>.</a:t>
            </a:r>
          </a:p>
        </p:txBody>
      </p:sp>
      <p:sp>
        <p:nvSpPr>
          <p:cNvPr id="2" name="Kājenes vietturis 1">
            <a:extLst>
              <a:ext uri="{FF2B5EF4-FFF2-40B4-BE49-F238E27FC236}">
                <a16:creationId xmlns:a16="http://schemas.microsoft.com/office/drawing/2014/main" id="{29972388-80D4-C420-EC45-36477B71DF58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4944000" y="6281535"/>
            <a:ext cx="2304000" cy="360000"/>
          </a:xfrm>
        </p:spPr>
        <p:txBody>
          <a:bodyPr/>
          <a:lstStyle>
            <a:lvl1pPr algn="ctr">
              <a:defRPr>
                <a:solidFill>
                  <a:srgbClr val="8D8D97"/>
                </a:solidFill>
              </a:defRPr>
            </a:lvl1pPr>
          </a:lstStyle>
          <a:p>
            <a:r>
              <a:rPr lang="lv-LV" b="1">
                <a:ea typeface="Open Sans" panose="020B0606030504020204" pitchFamily="34" charset="0"/>
                <a:cs typeface="Open Sans" panose="020B0606030504020204" pitchFamily="34" charset="0"/>
              </a:rPr>
              <a:t>RESTRICTED INFORMATION</a:t>
            </a:r>
          </a:p>
        </p:txBody>
      </p:sp>
      <p:sp>
        <p:nvSpPr>
          <p:cNvPr id="17" name="Teksta vietturis 4">
            <a:extLst>
              <a:ext uri="{FF2B5EF4-FFF2-40B4-BE49-F238E27FC236}">
                <a16:creationId xmlns:a16="http://schemas.microsoft.com/office/drawing/2014/main" id="{F9A9A220-5DC3-1BC3-5C77-DAE98BF93F2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9466" y="1656000"/>
            <a:ext cx="3600000" cy="457200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lv-LV"/>
              <a:t>Grafika virsraksts (14-16 </a:t>
            </a:r>
            <a:r>
              <a:rPr lang="lv-LV" err="1"/>
              <a:t>pt</a:t>
            </a:r>
            <a:r>
              <a:rPr lang="lv-LV"/>
              <a:t>)</a:t>
            </a:r>
          </a:p>
        </p:txBody>
      </p:sp>
      <p:sp>
        <p:nvSpPr>
          <p:cNvPr id="18" name="Diagrammas vietturis 8">
            <a:extLst>
              <a:ext uri="{FF2B5EF4-FFF2-40B4-BE49-F238E27FC236}">
                <a16:creationId xmlns:a16="http://schemas.microsoft.com/office/drawing/2014/main" id="{7CA4B60A-8587-D7B5-3AAB-864C430108C5}"/>
              </a:ext>
            </a:extLst>
          </p:cNvPr>
          <p:cNvSpPr>
            <a:spLocks noGrp="1"/>
          </p:cNvSpPr>
          <p:nvPr>
            <p:ph type="chart" sz="quarter" idx="39" hasCustomPrompt="1"/>
          </p:nvPr>
        </p:nvSpPr>
        <p:spPr>
          <a:xfrm>
            <a:off x="8219466" y="2227006"/>
            <a:ext cx="3600000" cy="3813432"/>
          </a:xfrm>
        </p:spPr>
        <p:txBody>
          <a:bodyPr anchor="t"/>
          <a:lstStyle>
            <a:lvl1pPr algn="ctr">
              <a:spcBef>
                <a:spcPts val="0"/>
              </a:spcBef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lv-LV"/>
              <a:t>Grafiks</a:t>
            </a:r>
          </a:p>
        </p:txBody>
      </p:sp>
      <p:pic>
        <p:nvPicPr>
          <p:cNvPr id="20" name="Grafika 19">
            <a:extLst>
              <a:ext uri="{FF2B5EF4-FFF2-40B4-BE49-F238E27FC236}">
                <a16:creationId xmlns:a16="http://schemas.microsoft.com/office/drawing/2014/main" id="{BD0AA9C2-BDC7-562B-6CB1-647196A120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8802" y="6231672"/>
            <a:ext cx="101786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34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473B2-ED2A-3158-9A22-BF8F9C6A5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11DAD-3C98-B610-0355-D15CA951A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99BB0-2EC5-C7B3-14A8-B7F49D05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1430-7ECD-4835-A17B-DD4876BA5EA8}" type="datetimeFigureOut">
              <a:rPr lang="lv-LV" smtClean="0"/>
              <a:t>01.03.2023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34873-B6AE-3570-26DF-16A7737FF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19A32-1E74-22DD-1232-000959250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7FBE-E0E1-4CBC-87DE-F160BF06CDF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0855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0ED74-8DD3-7622-79C6-BD2782A20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8540C-D228-BCE9-8E99-BA13E11F2F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794D71-9ADD-24F2-016D-BEBEFDF3B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E997B8-A425-3E5A-04F7-F1E1ABE78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1430-7ECD-4835-A17B-DD4876BA5EA8}" type="datetimeFigureOut">
              <a:rPr lang="lv-LV" smtClean="0"/>
              <a:t>01.03.2023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47AA-4B9F-ABA6-28C0-880E3F760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1E198-33B9-281D-E873-28655B03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7FBE-E0E1-4CBC-87DE-F160BF06CDF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8128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27F0-BA65-C56A-0D54-55B41D71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3F7B5-3FC8-4E4B-0306-098B9A16B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98D6E-E123-C626-3FA5-46CCF2A13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BC3174-6E69-BFE3-700F-DE4E2E3B2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D2BC5F-0B79-14FF-E030-3A4C608D18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0372C1-D7E8-B95B-C919-C4BB78AB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1430-7ECD-4835-A17B-DD4876BA5EA8}" type="datetimeFigureOut">
              <a:rPr lang="lv-LV" smtClean="0"/>
              <a:t>01.03.2023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0E3885-8978-AB33-A5C7-75927388A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741503-332A-6CFD-B0FB-342BD9A16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7FBE-E0E1-4CBC-87DE-F160BF06CDF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8004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599ED-9925-655D-DFC3-CA07FE569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F2B50-51BC-44CC-96E2-CAD1C5E7C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1430-7ECD-4835-A17B-DD4876BA5EA8}" type="datetimeFigureOut">
              <a:rPr lang="lv-LV" smtClean="0"/>
              <a:t>01.03.2023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707BE-1248-A946-4A5F-DA0CCC17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8CA87-74F3-B89D-B81E-3F9833B4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7FBE-E0E1-4CBC-87DE-F160BF06CDF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61322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F54EA9-6669-2FF3-B583-8069010C0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1430-7ECD-4835-A17B-DD4876BA5EA8}" type="datetimeFigureOut">
              <a:rPr lang="lv-LV" smtClean="0"/>
              <a:t>01.03.2023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7EA6A8-0E1E-51EF-5B9E-964909334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2272A-374F-D4E4-E705-C1D449D17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7FBE-E0E1-4CBC-87DE-F160BF06CDF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99791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475B2-814D-5278-ECEF-B624F62A7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EC776-4A4C-C6F0-E793-5934613D7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666E5-AE2A-9456-32A5-6087EEFB7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7B8E5-A235-7018-39FD-B30135198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1430-7ECD-4835-A17B-DD4876BA5EA8}" type="datetimeFigureOut">
              <a:rPr lang="lv-LV" smtClean="0"/>
              <a:t>01.03.2023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9FACE-B885-1BD7-29EF-377D15FC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232C3-F195-B24F-E15B-54020BF4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7FBE-E0E1-4CBC-87DE-F160BF06CDF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82811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309E5-9133-77C3-DB3E-DF09E92A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F40DA-51A0-E931-7AA9-25B4122257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1A8329-87B2-495B-8FDF-6D81B3205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D0943-07D9-4AAD-72E5-91BE8AE6F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1430-7ECD-4835-A17B-DD4876BA5EA8}" type="datetimeFigureOut">
              <a:rPr lang="lv-LV" smtClean="0"/>
              <a:t>01.03.2023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B2BF5-C3E0-ECC9-9378-91EF0C831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0E3B8-D824-AD05-5AA6-36B988A16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87FBE-E0E1-4CBC-87DE-F160BF06CDF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73969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966FFC-958C-CEEE-9BFB-430BEE08E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858E5-42EF-5538-7D59-B32B22652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B6D80-4772-FD3A-9B7F-4C489763C2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01430-7ECD-4835-A17B-DD4876BA5EA8}" type="datetimeFigureOut">
              <a:rPr lang="lv-LV" smtClean="0"/>
              <a:t>01.03.2023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7554D-AF52-B1D0-AED1-65BCC96DC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21A68-FE6B-3E54-18A3-B6D5C9E1C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87FBE-E0E1-4CBC-87DE-F160BF06CDF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0790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8" r:id="rId14"/>
    <p:sldLayoutId id="2147483679" r:id="rId15"/>
    <p:sldLayoutId id="214748368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A3974552-D769-410C-92A7-B9864FDE8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9D2A1E0B-2B67-44E9-80BB-AFF5856A5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35B2E975-1EF8-429A-8ADE-DF690E239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0800" y="6274800"/>
            <a:ext cx="48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fld id="{0C9F65A0-2F09-4141-8FCD-F0391BF63056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2F78835B-9CAE-E054-2C91-C50B3EE7F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68400" y="6084000"/>
            <a:ext cx="3794400" cy="360000"/>
          </a:xfrm>
          <a:prstGeom prst="rect">
            <a:avLst/>
          </a:prstGeom>
        </p:spPr>
        <p:txBody>
          <a:bodyPr vert="horz" lIns="82800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v-LV" b="1" spc="350">
                <a:ea typeface="Open Sans" panose="020B0606030504020204" pitchFamily="34" charset="0"/>
                <a:cs typeface="Open Sans" panose="020B0606030504020204" pitchFamily="34" charset="0"/>
              </a:rPr>
              <a:t>RESTRICTED INFORMATION</a:t>
            </a:r>
          </a:p>
        </p:txBody>
      </p:sp>
    </p:spTree>
    <p:extLst>
      <p:ext uri="{BB962C8B-B14F-4D97-AF65-F5344CB8AC3E}">
        <p14:creationId xmlns:p14="http://schemas.microsoft.com/office/powerpoint/2010/main" val="279978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3"/>
        </a:buClr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3"/>
        </a:buClr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3"/>
        </a:buClr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3"/>
        </a:buClr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3"/>
        </a:buClr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2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krajobligacijas.lv/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40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41.png"/><Relationship Id="rId4" Type="http://schemas.microsoft.com/office/2007/relationships/hdphoto" Target="../media/hdphoto2.wdp"/><Relationship Id="rId9" Type="http://schemas.microsoft.com/office/2007/relationships/diagramDrawing" Target="../diagrams/drawing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image" Target="../media/image47.svg"/><Relationship Id="rId3" Type="http://schemas.openxmlformats.org/officeDocument/2006/relationships/image" Target="../media/image42.jpeg"/><Relationship Id="rId7" Type="http://schemas.openxmlformats.org/officeDocument/2006/relationships/diagramQuickStyle" Target="../diagrams/quickStyle8.xml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45.svg"/><Relationship Id="rId5" Type="http://schemas.openxmlformats.org/officeDocument/2006/relationships/diagramData" Target="../diagrams/data8.xml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microsoft.com/office/2007/relationships/diagramDrawing" Target="../diagrams/drawing8.xml"/><Relationship Id="rId1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13" Type="http://schemas.openxmlformats.org/officeDocument/2006/relationships/image" Target="../media/image55.png"/><Relationship Id="rId18" Type="http://schemas.openxmlformats.org/officeDocument/2006/relationships/image" Target="../media/image60.svg"/><Relationship Id="rId3" Type="http://schemas.openxmlformats.org/officeDocument/2006/relationships/image" Target="../media/image52.png"/><Relationship Id="rId7" Type="http://schemas.openxmlformats.org/officeDocument/2006/relationships/diagramLayout" Target="../diagrams/layout9.xml"/><Relationship Id="rId12" Type="http://schemas.openxmlformats.org/officeDocument/2006/relationships/image" Target="../media/image54.sv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11" Type="http://schemas.openxmlformats.org/officeDocument/2006/relationships/image" Target="../media/image53.png"/><Relationship Id="rId5" Type="http://schemas.openxmlformats.org/officeDocument/2006/relationships/image" Target="../media/image43.png"/><Relationship Id="rId15" Type="http://schemas.openxmlformats.org/officeDocument/2006/relationships/image" Target="../media/image57.png"/><Relationship Id="rId10" Type="http://schemas.microsoft.com/office/2007/relationships/diagramDrawing" Target="../diagrams/drawing9.xml"/><Relationship Id="rId4" Type="http://schemas.microsoft.com/office/2007/relationships/hdphoto" Target="../media/hdphoto3.wdp"/><Relationship Id="rId9" Type="http://schemas.openxmlformats.org/officeDocument/2006/relationships/diagramColors" Target="../diagrams/colors9.xml"/><Relationship Id="rId14" Type="http://schemas.openxmlformats.org/officeDocument/2006/relationships/image" Target="../media/image5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52.png"/><Relationship Id="rId7" Type="http://schemas.openxmlformats.org/officeDocument/2006/relationships/diagramLayout" Target="../diagrams/layout10.xml"/><Relationship Id="rId12" Type="http://schemas.openxmlformats.org/officeDocument/2006/relationships/hyperlink" Target="https://kredex.ee/en/who-we-are/sa-krede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11" Type="http://schemas.openxmlformats.org/officeDocument/2006/relationships/hyperlink" Target="https://kredex.ee/en/who-we-are/kredex-krediidikindlustus" TargetMode="External"/><Relationship Id="rId5" Type="http://schemas.openxmlformats.org/officeDocument/2006/relationships/image" Target="../media/image43.png"/><Relationship Id="rId10" Type="http://schemas.microsoft.com/office/2007/relationships/diagramDrawing" Target="../diagrams/drawing10.xml"/><Relationship Id="rId4" Type="http://schemas.microsoft.com/office/2007/relationships/hdphoto" Target="../media/hdphoto3.wdp"/><Relationship Id="rId9" Type="http://schemas.openxmlformats.org/officeDocument/2006/relationships/diagramColors" Target="../diagrams/colors1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42.jpeg"/><Relationship Id="rId7" Type="http://schemas.openxmlformats.org/officeDocument/2006/relationships/diagramQuickStyle" Target="../diagrams/quickStyle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43.png"/><Relationship Id="rId9" Type="http://schemas.microsoft.com/office/2007/relationships/diagramDrawing" Target="../diagrams/drawing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64.png"/><Relationship Id="rId7" Type="http://schemas.openxmlformats.org/officeDocument/2006/relationships/diagramQuickStyle" Target="../diagrams/quickStyle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microsoft.com/office/2007/relationships/hdphoto" Target="../media/hdphoto4.wdp"/><Relationship Id="rId9" Type="http://schemas.microsoft.com/office/2007/relationships/diagramDrawing" Target="../diagrams/drawing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7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228EE30-4F5B-4DF4-AF43-20F26F1D93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lv-LV" sz="4400"/>
              <a:t>Finanšu sistēma ilgtspējīgai tautsaimniecībai</a:t>
            </a:r>
            <a:endParaRPr lang="en-GB" sz="4400"/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F519471E-B39C-4398-B064-63111DAAA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588" y="4306185"/>
            <a:ext cx="3541748" cy="1394691"/>
          </a:xfrm>
        </p:spPr>
        <p:txBody>
          <a:bodyPr/>
          <a:lstStyle/>
          <a:p>
            <a:r>
              <a:rPr lang="lv-LV" sz="1400"/>
              <a:t>  </a:t>
            </a:r>
            <a:br>
              <a:rPr lang="en-GB" sz="1400"/>
            </a:br>
            <a:endParaRPr lang="lv-LV"/>
          </a:p>
        </p:txBody>
      </p:sp>
      <p:sp>
        <p:nvSpPr>
          <p:cNvPr id="6" name="Teksta vietturis 5">
            <a:extLst>
              <a:ext uri="{FF2B5EF4-FFF2-40B4-BE49-F238E27FC236}">
                <a16:creationId xmlns:a16="http://schemas.microsoft.com/office/drawing/2014/main" id="{2D7255C5-E90B-4F4A-9975-6E7F80EB62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7588" y="4885485"/>
            <a:ext cx="2761818" cy="1394691"/>
          </a:xfrm>
        </p:spPr>
        <p:txBody>
          <a:bodyPr/>
          <a:lstStyle/>
          <a:p>
            <a:pPr>
              <a:spcBef>
                <a:spcPts val="2400"/>
              </a:spcBef>
            </a:pPr>
            <a:endParaRPr lang="en-US" sz="1100"/>
          </a:p>
          <a:p>
            <a:pPr>
              <a:spcBef>
                <a:spcPts val="2400"/>
              </a:spcBef>
            </a:pPr>
            <a:r>
              <a:rPr lang="lv-LV" sz="1100"/>
              <a:t>2023.g. 1.marts</a:t>
            </a:r>
            <a:endParaRPr lang="en-US" sz="1100"/>
          </a:p>
        </p:txBody>
      </p:sp>
      <p:sp>
        <p:nvSpPr>
          <p:cNvPr id="9" name="Teksta vietturis 8">
            <a:extLst>
              <a:ext uri="{FF2B5EF4-FFF2-40B4-BE49-F238E27FC236}">
                <a16:creationId xmlns:a16="http://schemas.microsoft.com/office/drawing/2014/main" id="{1C618258-91B8-4CD7-B8DB-9576242A3F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19226A5-7BD3-9854-984C-90C28E98D0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31721B-BA27-F108-9A7D-EDD3D0DC7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749"/>
            <a:ext cx="6129798" cy="69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45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EAC4B9-C06B-CDF8-5AB5-37DE866DCE3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lv-LV" sz="1500"/>
              <a:t>Fondēto pensiju</a:t>
            </a:r>
            <a:r>
              <a:rPr lang="lv-LV" sz="1500" baseline="0"/>
              <a:t> ieguldījumu izmaksas, % no aktīviem, 2021 (vai pēdējā pieejamajā gadā)</a:t>
            </a:r>
            <a:endParaRPr lang="en-US" sz="1500"/>
          </a:p>
        </p:txBody>
      </p:sp>
      <p:graphicFrame>
        <p:nvGraphicFramePr>
          <p:cNvPr id="11" name="Chart Placeholder 10">
            <a:extLst>
              <a:ext uri="{FF2B5EF4-FFF2-40B4-BE49-F238E27FC236}">
                <a16:creationId xmlns:a16="http://schemas.microsoft.com/office/drawing/2014/main" id="{72A3C8E2-095D-6DFF-533E-C8F3F771F76A}"/>
              </a:ext>
            </a:extLst>
          </p:cNvPr>
          <p:cNvGraphicFramePr>
            <a:graphicFrameLocks noGrp="1"/>
          </p:cNvGraphicFramePr>
          <p:nvPr>
            <p:ph type="chart" sz="quarter" idx="31"/>
          </p:nvPr>
        </p:nvGraphicFramePr>
        <p:xfrm>
          <a:off x="646113" y="2227263"/>
          <a:ext cx="4438650" cy="3779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FEBDB-9EB8-232A-DE49-666A47137414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AB5CB-324E-4DF2-A5C1-250B3D34230D}" type="slidenum">
              <a:rPr kumimoji="0" lang="lv-LV" sz="900" b="0" i="0" u="none" strike="noStrike" kern="1200" cap="none" spc="0" normalizeH="0" baseline="0" noProof="0" smtClean="0">
                <a:ln>
                  <a:noFill/>
                </a:ln>
                <a:solidFill>
                  <a:srgbClr val="F0F0F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lv-LV" sz="900" b="0" i="0" u="none" strike="noStrike" kern="1200" cap="none" spc="0" normalizeH="0" baseline="0" noProof="0">
              <a:ln>
                <a:noFill/>
              </a:ln>
              <a:solidFill>
                <a:srgbClr val="F0F0F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7F5456-69EC-0D9B-0631-4D4115D3FE4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lv-LV"/>
              <a:t>Avots: OECD</a:t>
            </a:r>
            <a:endParaRPr lang="en-AU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5031EB8-0DCB-6976-E86F-3F190E5F9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Lai gan P2L komisiju maksa kopš 2018. gada ir samazināta, relatīvi pret citām OECD valstīm tās vēl ir mazliet ~13 </a:t>
            </a:r>
            <a:r>
              <a:rPr lang="lv-LV" err="1"/>
              <a:t>bp</a:t>
            </a:r>
            <a:r>
              <a:rPr lang="lv-LV"/>
              <a:t> lielākas kā vidēji OECD valstīs</a:t>
            </a:r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2A407C-975F-FB23-50C9-DBC3165D18F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993389" y="1396429"/>
            <a:ext cx="5917811" cy="5052790"/>
          </a:xfrm>
        </p:spPr>
        <p:txBody>
          <a:bodyPr/>
          <a:lstStyle/>
          <a:p>
            <a:r>
              <a:rPr lang="lv-LV"/>
              <a:t>Atdevi varētu palielināt: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/>
              <a:t>Vēl mazliet samazināt pārvaldīšanas izmaksas atbilstoši ieguldījumu stratēģijai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/>
              <a:t>Mazināt riskus VFP2L 100% izmaksu nelabvēlīgā tirgus situācijā – piem., izmaksu veicot pakāpeniski, vai noteiktā periodā daļu ieguldījumu konvertējot īstermiņa parāda instrumentos (kas mērķēti uz izmaksām noteiktos laka brīžos)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b="1"/>
              <a:t>Droša ieguldījumu vide ir izaugsmes un kapitāla pieauguma pamatā. </a:t>
            </a:r>
            <a:r>
              <a:rPr lang="lv-LV"/>
              <a:t>Tas ir pretstatā obligātiem ieguldījumiem, kas sagrauj uzticību ieguldījumu videi un aizbiedē investorus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00869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819175" y="2865120"/>
            <a:ext cx="8412480" cy="1600518"/>
          </a:xfrm>
        </p:spPr>
        <p:txBody>
          <a:bodyPr anchor="ctr">
            <a:normAutofit/>
          </a:bodyPr>
          <a:lstStyle/>
          <a:p>
            <a:r>
              <a:rPr lang="lv-LV" altLang="lv-LV" sz="2800"/>
              <a:t>Finanšu sektora Ilgtspējīgas attīstības politika un ietekme uz Latvijas ekonomikas ilgtspēju</a:t>
            </a:r>
          </a:p>
        </p:txBody>
      </p:sp>
      <p:sp>
        <p:nvSpPr>
          <p:cNvPr id="11268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lv-LV" altLang="lv-LV"/>
              <a:t>Ilgtspējīgas attīstības komisijas sēde 2023.gada 1.martā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8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2F8158-BE4E-49AB-A407-C5120851B918}" type="slidenum">
              <a:rPr kumimoji="0" lang="en-US" altLang="lv-LV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38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lv-LV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106BA9C-F233-4623-923E-DBC907E7B3DD}"/>
              </a:ext>
            </a:extLst>
          </p:cNvPr>
          <p:cNvGraphicFramePr/>
          <p:nvPr/>
        </p:nvGraphicFramePr>
        <p:xfrm>
          <a:off x="1323976" y="1817686"/>
          <a:ext cx="5453896" cy="3904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B81A26-A894-42C5-B766-35CF8D295508}"/>
              </a:ext>
            </a:extLst>
          </p:cNvPr>
          <p:cNvSpPr txBox="1">
            <a:spLocks/>
          </p:cNvSpPr>
          <p:nvPr/>
        </p:nvSpPr>
        <p:spPr bwMode="auto">
          <a:xfrm>
            <a:off x="2582678" y="934724"/>
            <a:ext cx="8788145" cy="9541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382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73163" indent="-233363" algn="l" defTabSz="9382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43063" indent="-233363" algn="l" defTabSz="9382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112963" indent="-233363" algn="l" defTabSz="9382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lv-LV" altLang="lv-LV" sz="1600">
                <a:solidFill>
                  <a:schemeClr val="tx1"/>
                </a:solidFill>
                <a:cs typeface="Times New Roman" panose="02020603050405020304" pitchFamily="18" charset="0"/>
              </a:rPr>
              <a:t>FSAP 2021.-2023.gadam sniedz finanšu sektora </a:t>
            </a:r>
            <a:r>
              <a:rPr lang="lv-LV" altLang="lv-LV" sz="1600" err="1">
                <a:solidFill>
                  <a:schemeClr val="tx1"/>
                </a:solidFill>
                <a:cs typeface="Times New Roman" panose="02020603050405020304" pitchFamily="18" charset="0"/>
              </a:rPr>
              <a:t>izvērtējumu</a:t>
            </a:r>
            <a:r>
              <a:rPr lang="lv-LV" altLang="lv-LV" sz="1600">
                <a:solidFill>
                  <a:schemeClr val="tx1"/>
                </a:solidFill>
                <a:cs typeface="Times New Roman" panose="02020603050405020304" pitchFamily="18" charset="0"/>
              </a:rPr>
              <a:t> un nosaka sasniedzamās prioritātes un par uzdevumiem atbildīgās institūcijas un uzdevumu izpildes termiņus, un plāna izpildes uzraudzības kārtību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93EA6C2-0CA4-45FF-8946-21C263AD10C7}"/>
              </a:ext>
            </a:extLst>
          </p:cNvPr>
          <p:cNvSpPr txBox="1">
            <a:spLocks/>
          </p:cNvSpPr>
          <p:nvPr/>
        </p:nvSpPr>
        <p:spPr bwMode="auto">
          <a:xfrm>
            <a:off x="2582678" y="375139"/>
            <a:ext cx="7746989" cy="55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algn="l" defTabSz="938213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/>
              <a:t>Finanšu sektora attīstības plāns 2021-2023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6E15B2-365C-4503-BDD3-14BC33D1C797}"/>
              </a:ext>
            </a:extLst>
          </p:cNvPr>
          <p:cNvSpPr txBox="1">
            <a:spLocks/>
          </p:cNvSpPr>
          <p:nvPr/>
        </p:nvSpPr>
        <p:spPr bwMode="auto">
          <a:xfrm>
            <a:off x="5586398" y="2530986"/>
            <a:ext cx="4563855" cy="17960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382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73163" indent="-233363" algn="l" defTabSz="9382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43063" indent="-233363" algn="l" defTabSz="9382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112963" indent="-233363" algn="l" defTabSz="9382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lv-LV" altLang="lv-LV" sz="1600"/>
          </a:p>
          <a:p>
            <a:r>
              <a:rPr lang="lv-LV" altLang="lv-LV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Mērķis: turpināt attīstīt inovatīvu un pieejamu finanšu sektoru, kas sekmē un atbalsta ilgtspējīgu tautsaimniecības izaugsmi</a:t>
            </a:r>
            <a:endParaRPr lang="lv-LV" altLang="lv-LV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A2246-A56E-4787-80C2-813BE493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851" y="309880"/>
            <a:ext cx="7905548" cy="851034"/>
          </a:xfrm>
        </p:spPr>
        <p:txBody>
          <a:bodyPr>
            <a:normAutofit/>
          </a:bodyPr>
          <a:lstStyle/>
          <a:p>
            <a:r>
              <a:rPr lang="lv-LV"/>
              <a:t>Finansējuma pieejamība un investīciju iespējas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0F4A0433-537B-1147-A866-A2F20B5C833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46329" y="1417642"/>
          <a:ext cx="10236072" cy="4906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9EB366-C3B2-407F-97E1-15DAC211166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B582915-0310-4CDD-9A79-BDC3E59340E8}" type="slidenum">
              <a:rPr lang="en-US" altLang="lv-LV" smtClean="0"/>
              <a:pPr/>
              <a:t>13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594264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002E4-BA57-413D-A285-F9C5766B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850" y="381000"/>
            <a:ext cx="8972550" cy="547895"/>
          </a:xfrm>
        </p:spPr>
        <p:txBody>
          <a:bodyPr>
            <a:normAutofit fontScale="90000"/>
          </a:bodyPr>
          <a:lstStyle/>
          <a:p>
            <a:r>
              <a:rPr lang="lv-LV"/>
              <a:t>Potenciāls ieguldījumu un alternatīvu finansējuma piesaistes veidu attīstībai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8E864-01D4-425E-9618-79F97D3F21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B582915-0310-4CDD-9A79-BDC3E59340E8}" type="slidenum">
              <a:rPr lang="en-US" altLang="lv-LV" smtClean="0"/>
              <a:pPr/>
              <a:t>14</a:t>
            </a:fld>
            <a:endParaRPr lang="en-US" altLang="lv-LV"/>
          </a:p>
        </p:txBody>
      </p:sp>
      <p:graphicFrame>
        <p:nvGraphicFramePr>
          <p:cNvPr id="7" name="mpp_ppt_322">
            <a:extLst>
              <a:ext uri="{FF2B5EF4-FFF2-40B4-BE49-F238E27FC236}">
                <a16:creationId xmlns:a16="http://schemas.microsoft.com/office/drawing/2014/main" id="{F584E206-0E13-4D89-A8E9-9C7D024144D4}"/>
              </a:ext>
            </a:extLst>
          </p:cNvPr>
          <p:cNvGraphicFramePr>
            <a:graphicFrameLocks/>
          </p:cNvGraphicFramePr>
          <p:nvPr/>
        </p:nvGraphicFramePr>
        <p:xfrm>
          <a:off x="694034" y="3633558"/>
          <a:ext cx="5104580" cy="2452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ksta vietturis 1">
            <a:extLst>
              <a:ext uri="{FF2B5EF4-FFF2-40B4-BE49-F238E27FC236}">
                <a16:creationId xmlns:a16="http://schemas.microsoft.com/office/drawing/2014/main" id="{5DA270BD-ECFA-4E41-9181-2E74B431CC81}"/>
              </a:ext>
            </a:extLst>
          </p:cNvPr>
          <p:cNvSpPr txBox="1">
            <a:spLocks/>
          </p:cNvSpPr>
          <p:nvPr/>
        </p:nvSpPr>
        <p:spPr>
          <a:xfrm>
            <a:off x="694035" y="3224442"/>
            <a:ext cx="5104580" cy="517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12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Iekšzemes mājsaimniecību un uzņēmumu aizdevumu un noguldījumu atlikums Latvijā (01.2015. = 100)</a:t>
            </a:r>
            <a:endParaRPr lang="en-GB" sz="1200" b="1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27C5E7F-DBB5-4326-A0C7-8FC44BDB64C5}"/>
              </a:ext>
            </a:extLst>
          </p:cNvPr>
          <p:cNvSpPr txBox="1">
            <a:spLocks/>
          </p:cNvSpPr>
          <p:nvPr/>
        </p:nvSpPr>
        <p:spPr>
          <a:xfrm>
            <a:off x="10438925" y="6506475"/>
            <a:ext cx="3160253" cy="2079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800">
                <a:latin typeface="Verdana" panose="020B0604030504040204" pitchFamily="34" charset="0"/>
                <a:ea typeface="Verdana" panose="020B0604030504040204" pitchFamily="34" charset="0"/>
              </a:rPr>
              <a:t>Avots: ECB SDW</a:t>
            </a:r>
          </a:p>
        </p:txBody>
      </p:sp>
      <p:graphicFrame>
        <p:nvGraphicFramePr>
          <p:cNvPr id="14" name="Diagrammas vietturis 10">
            <a:extLst>
              <a:ext uri="{FF2B5EF4-FFF2-40B4-BE49-F238E27FC236}">
                <a16:creationId xmlns:a16="http://schemas.microsoft.com/office/drawing/2014/main" id="{DBC1ABA9-8824-487C-8F33-F45343AAD483}"/>
              </a:ext>
            </a:extLst>
          </p:cNvPr>
          <p:cNvGraphicFramePr>
            <a:graphicFrameLocks/>
          </p:cNvGraphicFramePr>
          <p:nvPr/>
        </p:nvGraphicFramePr>
        <p:xfrm>
          <a:off x="6109202" y="1916057"/>
          <a:ext cx="5587498" cy="1959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ksta vietturis 1">
            <a:extLst>
              <a:ext uri="{FF2B5EF4-FFF2-40B4-BE49-F238E27FC236}">
                <a16:creationId xmlns:a16="http://schemas.microsoft.com/office/drawing/2014/main" id="{3BA5677E-5DB4-4B9D-B16B-8974AEA96BA0}"/>
              </a:ext>
            </a:extLst>
          </p:cNvPr>
          <p:cNvSpPr txBox="1">
            <a:spLocks/>
          </p:cNvSpPr>
          <p:nvPr/>
        </p:nvSpPr>
        <p:spPr>
          <a:xfrm>
            <a:off x="6096000" y="1416778"/>
            <a:ext cx="5104580" cy="517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</a:pPr>
            <a:r>
              <a:rPr lang="lv-LV" sz="1200">
                <a:latin typeface="Verdana" panose="020B0604030504040204" pitchFamily="34" charset="0"/>
                <a:ea typeface="Verdana" panose="020B0604030504040204" pitchFamily="34" charset="0"/>
              </a:rPr>
              <a:t>MFI no mājsaimniecībām piesaistīto noguldījumu atlikumu procentu likme </a:t>
            </a:r>
            <a:r>
              <a:rPr lang="lv-LV" sz="1200" b="0">
                <a:latin typeface="Verdana" panose="020B0604030504040204" pitchFamily="34" charset="0"/>
                <a:ea typeface="Verdana" panose="020B0604030504040204" pitchFamily="34" charset="0"/>
              </a:rPr>
              <a:t>(%)</a:t>
            </a:r>
            <a:endParaRPr lang="en-GB" sz="1200" b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6" name="Diagrammas vietturis 10">
            <a:extLst>
              <a:ext uri="{FF2B5EF4-FFF2-40B4-BE49-F238E27FC236}">
                <a16:creationId xmlns:a16="http://schemas.microsoft.com/office/drawing/2014/main" id="{8AD92909-5DDD-47A8-B889-A9D644B39578}"/>
              </a:ext>
            </a:extLst>
          </p:cNvPr>
          <p:cNvGraphicFramePr>
            <a:graphicFrameLocks/>
          </p:cNvGraphicFramePr>
          <p:nvPr/>
        </p:nvGraphicFramePr>
        <p:xfrm>
          <a:off x="6096000" y="4392274"/>
          <a:ext cx="5600700" cy="2029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A6AB494-F953-479B-9852-311B582EA8AA}"/>
              </a:ext>
            </a:extLst>
          </p:cNvPr>
          <p:cNvSpPr txBox="1"/>
          <p:nvPr/>
        </p:nvSpPr>
        <p:spPr>
          <a:xfrm>
            <a:off x="6229350" y="3856851"/>
            <a:ext cx="5949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Eiro zonas un Latvijas procentu likmes aizdevumiem uzņēmumiem (%)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237AF3-EBA0-479F-8218-39DBA675492F}"/>
              </a:ext>
            </a:extLst>
          </p:cNvPr>
          <p:cNvSpPr txBox="1"/>
          <p:nvPr/>
        </p:nvSpPr>
        <p:spPr>
          <a:xfrm>
            <a:off x="694034" y="1696451"/>
            <a:ext cx="5104580" cy="11695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lv-LV" sz="120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Latvijā kreditēšana jau ilgstoši attīstījusies gausi, bet noguldījumi auguši straujāk kā vidēji  eiro zonā</a:t>
            </a:r>
          </a:p>
          <a:p>
            <a:pPr>
              <a:spcBef>
                <a:spcPts val="1200"/>
              </a:spcBef>
            </a:pPr>
            <a:r>
              <a:rPr lang="lv-LV" sz="120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Procentu likmes uzņēmumu kredītiem šobrīd ir </a:t>
            </a:r>
            <a:br>
              <a:rPr lang="lv-LV" sz="120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lv-LV" sz="120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augstākās eiro zonā, savukārt no mājsaimniecībām piesaistīto noguldījumu procentu likmes – starp zemākajām</a:t>
            </a:r>
            <a:endParaRPr lang="en-GB" sz="120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656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766046" y="1542859"/>
            <a:ext cx="5361212" cy="468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lv-LV" sz="1200" b="1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Krājobligācijas</a:t>
            </a:r>
            <a:r>
              <a:rPr lang="lv-LV"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lv-LV"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valsts nodrošināts ieguldījumu instruments, kas ir pieejams </a:t>
            </a:r>
            <a:r>
              <a:rPr lang="lv-LV"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tikai privātpersonām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620" y="465424"/>
            <a:ext cx="9734256" cy="932853"/>
          </a:xfrm>
        </p:spPr>
        <p:txBody>
          <a:bodyPr>
            <a:noAutofit/>
          </a:bodyPr>
          <a:lstStyle/>
          <a:p>
            <a:r>
              <a:rPr lang="lv-LV"/>
              <a:t>Krājobligācijas veicina iedzīvotāju kā investoru aktīvāku iesaisti Latvijas kapitāla tirgū</a:t>
            </a:r>
            <a:endParaRPr lang="lv-LV">
              <a:solidFill>
                <a:srgbClr val="FF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268739" y="2148484"/>
            <a:ext cx="5508757" cy="48010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lv-LV" sz="1200" b="1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Krājobligāciju</a:t>
            </a:r>
            <a:r>
              <a:rPr lang="lv-LV"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lv-LV"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procentu likmes: </a:t>
            </a:r>
            <a:r>
              <a:rPr lang="lv-LV"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atbilst finanšu resursu piesaistes aktuālajām izmaksām finanšu tirgū attiecīgajam termiņam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50414" y="2143327"/>
            <a:ext cx="5376844" cy="47969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lv-LV"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Izplatīšanas kanāls: </a:t>
            </a:r>
            <a:r>
              <a:rPr lang="en-US"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www.krajobligacijas.lv</a:t>
            </a:r>
            <a:r>
              <a:rPr lang="lv-LV"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84369" y="1530745"/>
            <a:ext cx="5469682" cy="48010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lv-LV" sz="1200" b="1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Krājobligāciju</a:t>
            </a:r>
            <a:r>
              <a:rPr lang="lv-LV" sz="1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termiņi: </a:t>
            </a:r>
            <a:r>
              <a:rPr lang="lv-LV"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 mēneši, 5 gadi un 10 gadi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7678" y="2951653"/>
            <a:ext cx="4748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b="1">
                <a:latin typeface="Verdana" panose="020B0604030504040204" pitchFamily="34" charset="0"/>
                <a:ea typeface="Verdana" panose="020B0604030504040204" pitchFamily="34" charset="0"/>
              </a:rPr>
              <a:t>Privātpersonu īpašumā esošais</a:t>
            </a:r>
          </a:p>
          <a:p>
            <a:pPr algn="ctr"/>
            <a:r>
              <a:rPr lang="lv-LV" sz="1200" b="1" err="1">
                <a:latin typeface="Verdana" panose="020B0604030504040204" pitchFamily="34" charset="0"/>
                <a:ea typeface="Verdana" panose="020B0604030504040204" pitchFamily="34" charset="0"/>
              </a:rPr>
              <a:t>krājobligāciju</a:t>
            </a:r>
            <a:r>
              <a:rPr lang="lv-LV" sz="1200" b="1">
                <a:latin typeface="Verdana" panose="020B0604030504040204" pitchFamily="34" charset="0"/>
                <a:ea typeface="Verdana" panose="020B0604030504040204" pitchFamily="34" charset="0"/>
              </a:rPr>
              <a:t> apjoms </a:t>
            </a:r>
            <a:r>
              <a:rPr lang="lv-LV" sz="110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sz="1100">
                <a:latin typeface="Verdana" panose="020B0604030504040204" pitchFamily="34" charset="0"/>
                <a:ea typeface="Verdana" panose="020B0604030504040204" pitchFamily="34" charset="0"/>
              </a:rPr>
              <a:t>27.02.2023.; </a:t>
            </a:r>
            <a:r>
              <a:rPr lang="lv-LV" sz="1100">
                <a:latin typeface="Verdana" panose="020B0604030504040204" pitchFamily="34" charset="0"/>
                <a:ea typeface="Verdana" panose="020B0604030504040204" pitchFamily="34" charset="0"/>
              </a:rPr>
              <a:t>milj. EUR)</a:t>
            </a:r>
            <a:endParaRPr lang="lv-LV" sz="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69914" y="2951653"/>
            <a:ext cx="355177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b="1" err="1">
                <a:latin typeface="Verdana" panose="020B0604030504040204" pitchFamily="34" charset="0"/>
                <a:ea typeface="Verdana" panose="020B0604030504040204" pitchFamily="34" charset="0"/>
              </a:rPr>
              <a:t>Krājobligāciju</a:t>
            </a:r>
            <a:r>
              <a:rPr lang="lv-LV" sz="1200" b="1">
                <a:latin typeface="Verdana" panose="020B0604030504040204" pitchFamily="34" charset="0"/>
                <a:ea typeface="Verdana" panose="020B0604030504040204" pitchFamily="34" charset="0"/>
              </a:rPr>
              <a:t> aktuālās likmes </a:t>
            </a:r>
            <a:endParaRPr lang="en-US" sz="1200" b="1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(2022.gada 1.janvāris – </a:t>
            </a:r>
            <a:r>
              <a:rPr lang="lv-LV" sz="1050">
                <a:latin typeface="Verdana" panose="020B0604030504040204" pitchFamily="34" charset="0"/>
                <a:ea typeface="Verdana" panose="020B0604030504040204" pitchFamily="34" charset="0"/>
              </a:rPr>
              <a:t>202</a:t>
            </a:r>
            <a:r>
              <a:rPr lang="en-US" sz="1050">
                <a:latin typeface="Verdana" panose="020B0604030504040204" pitchFamily="34" charset="0"/>
                <a:ea typeface="Verdana" panose="020B0604030504040204" pitchFamily="34" charset="0"/>
              </a:rPr>
              <a:t>3.gada 27.februāris)</a:t>
            </a:r>
            <a:endParaRPr lang="lv-LV" sz="7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29BA5-2BB1-49D7-A57A-985D0A63A93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29876" y="6546691"/>
            <a:ext cx="562124" cy="304800"/>
          </a:xfrm>
        </p:spPr>
        <p:txBody>
          <a:bodyPr/>
          <a:lstStyle/>
          <a:p>
            <a:fld id="{0B582915-0310-4CDD-9A79-BDC3E59340E8}" type="slidenum">
              <a:rPr lang="en-US" altLang="lv-LV" smtClean="0"/>
              <a:pPr/>
              <a:t>15</a:t>
            </a:fld>
            <a:endParaRPr lang="en-US" altLang="lv-LV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149" y="3479641"/>
            <a:ext cx="5000625" cy="3219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78" y="3479641"/>
            <a:ext cx="4962076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51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A2246-A56E-4787-80C2-813BE493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851" y="381000"/>
            <a:ext cx="7905548" cy="851034"/>
          </a:xfrm>
        </p:spPr>
        <p:txBody>
          <a:bodyPr>
            <a:normAutofit/>
          </a:bodyPr>
          <a:lstStyle/>
          <a:p>
            <a:r>
              <a:rPr lang="lv-LV" altLang="lv-LV"/>
              <a:t>Digitalizācija un inovatīvu pakalpojumu pieejamība</a:t>
            </a:r>
            <a:endParaRPr lang="en-GB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0F4A0433-537B-1147-A866-A2F20B5C833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46329" y="1417642"/>
          <a:ext cx="10236072" cy="4906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9EB366-C3B2-407F-97E1-15DAC211166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B582915-0310-4CDD-9A79-BDC3E59340E8}" type="slidenum">
              <a:rPr lang="en-US" altLang="lv-LV" smtClean="0"/>
              <a:pPr/>
              <a:t>16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268277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A2246-A56E-4787-80C2-813BE493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851" y="381000"/>
            <a:ext cx="7905548" cy="851034"/>
          </a:xfrm>
        </p:spPr>
        <p:txBody>
          <a:bodyPr anchor="ctr">
            <a:normAutofit/>
          </a:bodyPr>
          <a:lstStyle/>
          <a:p>
            <a:r>
              <a:rPr lang="lv-LV" altLang="lv-LV"/>
              <a:t>Ilgtspējīgas finanses</a:t>
            </a:r>
            <a:endParaRPr lang="en-GB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0F4A0433-537B-1147-A866-A2F20B5C833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46329" y="1417642"/>
          <a:ext cx="10236072" cy="4906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9EB366-C3B2-407F-97E1-15DAC211166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B582915-0310-4CDD-9A79-BDC3E59340E8}" type="slidenum">
              <a:rPr lang="en-US" altLang="lv-LV" smtClean="0"/>
              <a:pPr/>
              <a:t>17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724410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B1AA4-8EE4-4220-6612-1B365C041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025" y="381000"/>
            <a:ext cx="9096375" cy="847725"/>
          </a:xfrm>
          <a:noFill/>
        </p:spPr>
        <p:txBody>
          <a:bodyPr/>
          <a:lstStyle/>
          <a:p>
            <a:r>
              <a:rPr lang="lv-LV"/>
              <a:t>Būtiskākie regulējuma elementi ilgtspējīgu finanšu jomā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29936-0297-17E6-2CA7-B312B9B87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1336" y="1792542"/>
            <a:ext cx="7010401" cy="4211651"/>
          </a:xfrm>
        </p:spPr>
        <p:txBody>
          <a:bodyPr>
            <a:normAutofit/>
          </a:bodyPr>
          <a:lstStyle/>
          <a:p>
            <a:pPr marL="71438" lvl="5" indent="0" algn="just" defTabSz="914400">
              <a:spcBef>
                <a:spcPts val="600"/>
              </a:spcBef>
              <a:spcAft>
                <a:spcPts val="600"/>
              </a:spcAft>
              <a:buClr>
                <a:srgbClr val="43B02A"/>
              </a:buClr>
              <a:buSzPct val="120000"/>
              <a:buNone/>
              <a:defRPr/>
            </a:pPr>
            <a:r>
              <a:rPr kumimoji="0" lang="lv-LV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ES </a:t>
            </a:r>
            <a:r>
              <a:rPr kumimoji="0" lang="lv-LV" sz="16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Taksonomija</a:t>
            </a:r>
            <a:r>
              <a:rPr kumimoji="0" lang="lv-LV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un tās deleģētie akti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kumimoji="0" lang="lv-LV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regulējums, kas definē, kas ir ilgtspējīgas ekonomiskās aktivitātes. Šobrīd ir izstrādāta tikai attiecībā uz klimata un vides mērķiem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1438" lvl="5" indent="0" algn="just" defTabSz="914400">
              <a:spcBef>
                <a:spcPts val="600"/>
              </a:spcBef>
              <a:spcAft>
                <a:spcPts val="600"/>
              </a:spcAft>
              <a:buClr>
                <a:srgbClr val="43B02A"/>
              </a:buClr>
              <a:buSzPct val="120000"/>
              <a:buNone/>
              <a:defRPr/>
            </a:pPr>
            <a:r>
              <a:rPr kumimoji="0" lang="lv-LV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Korporatīvās ilgtspējas ziņošanas direktīva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(CSRD)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kumimoji="0" lang="lv-LV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direktīvas mērķis ir būtiski paplašināt uzņēmumu loku, kam būs pienākums ziņot par savu ESG sniegumu</a:t>
            </a:r>
          </a:p>
          <a:p>
            <a:pPr marL="71438" lvl="6" indent="0" algn="just" defTabSz="914400">
              <a:spcBef>
                <a:spcPts val="600"/>
              </a:spcBef>
              <a:spcAft>
                <a:spcPts val="600"/>
              </a:spcAft>
              <a:buClr>
                <a:srgbClr val="43B02A"/>
              </a:buClr>
              <a:buSzPct val="120000"/>
              <a:buNone/>
              <a:defRPr/>
            </a:pPr>
            <a:r>
              <a:rPr kumimoji="0" lang="lv-LV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Eiropas ilgtspējas ziņošanas standarti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kumimoji="0" lang="lv-LV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patlaban tiek izstrādāti. Vērsti uz to, lai nodrošinātu vienotus atklātības principus saskaņā ar CSRD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1438" lvl="5" indent="0" algn="just" defTabSz="914400">
              <a:spcBef>
                <a:spcPts val="600"/>
              </a:spcBef>
              <a:spcAft>
                <a:spcPts val="600"/>
              </a:spcAft>
              <a:buClr>
                <a:srgbClr val="43B02A"/>
              </a:buClr>
              <a:buSzPct val="120000"/>
              <a:buNone/>
              <a:defRPr/>
            </a:pPr>
            <a:r>
              <a:rPr kumimoji="0" lang="lv-LV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Papildu prasības finanšu sektoram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lv-LV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– Regula par informācijas atklāšanu, kas saistīta ar ilgtspēju, finanšu pakalpojumu nozarē (SFDR)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kumimoji="0" lang="lv-LV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Eiropas Centrālās bankas un Eiropas banku uzraudzības institūcijas vadlīnijas</a:t>
            </a:r>
          </a:p>
          <a:p>
            <a:pPr algn="just"/>
            <a:endParaRPr lang="lv-LV" sz="16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1331-C278-5F66-5DCF-A714D7F1AE2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B582915-0310-4CDD-9A79-BDC3E59340E8}" type="slidenum">
              <a:rPr lang="en-US" altLang="lv-LV" smtClean="0"/>
              <a:pPr/>
              <a:t>18</a:t>
            </a:fld>
            <a:endParaRPr lang="en-US" altLang="lv-LV"/>
          </a:p>
        </p:txBody>
      </p:sp>
      <p:pic>
        <p:nvPicPr>
          <p:cNvPr id="8" name="Picture 7" descr="Row of white windmills">
            <a:extLst>
              <a:ext uri="{FF2B5EF4-FFF2-40B4-BE49-F238E27FC236}">
                <a16:creationId xmlns:a16="http://schemas.microsoft.com/office/drawing/2014/main" id="{F9BBB844-01F1-4FC5-A052-324E84F8A6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99" y="1765056"/>
            <a:ext cx="3833132" cy="38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12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1855C-FB2C-71C4-ECDB-72DD6B409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025" y="381000"/>
            <a:ext cx="9096375" cy="1036642"/>
          </a:xfrm>
          <a:noFill/>
        </p:spPr>
        <p:txBody>
          <a:bodyPr>
            <a:normAutofit/>
          </a:bodyPr>
          <a:lstStyle/>
          <a:p>
            <a:r>
              <a:rPr lang="lv-LV"/>
              <a:t>Projekts “ES Taksonomijas ieviešana un ilgtspējīgu finanšu </a:t>
            </a:r>
            <a:r>
              <a:rPr lang="lv-LV" err="1"/>
              <a:t>ceļakartes</a:t>
            </a:r>
            <a:r>
              <a:rPr lang="lv-LV"/>
              <a:t> izveide Igaunijā un Latvijā”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C9AC6-EA3C-9225-BE87-A14E2AE86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246" y="1459069"/>
            <a:ext cx="10647154" cy="16529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lv-LV" sz="1400" b="1"/>
              <a:t>ES Strukturālo reformu programmas projekts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lv-LV" sz="1400" b="1"/>
              <a:t>Projektu īsteno: </a:t>
            </a:r>
            <a:r>
              <a:rPr lang="lv-LV" sz="1400"/>
              <a:t>Latvijas Finanšu ministrija un Igaunijas Vides ministrija, sadarbībā ar EK DG </a:t>
            </a:r>
            <a:r>
              <a:rPr lang="lv-LV" sz="1400" err="1"/>
              <a:t>Reform</a:t>
            </a:r>
            <a:r>
              <a:rPr lang="lv-LV" sz="1400"/>
              <a:t> un Eiropas Rekonstrukcijas un attīstības banku  (konsultanti: KPMG – Eversheds Sutherland ZAB)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lv-LV" sz="1400" b="1"/>
              <a:t>Dalībnieki un iesaistītās puses: </a:t>
            </a:r>
            <a:r>
              <a:rPr lang="lv-LV" sz="1400"/>
              <a:t>VARAM, EM, SM, ZM, FKTK, LB un finanšu sektora un nozaru asociācijas, NVO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lv-LV" sz="1400" b="1"/>
              <a:t>Norise:</a:t>
            </a:r>
            <a:r>
              <a:rPr lang="lv-LV" sz="1400"/>
              <a:t> 2022. gada februāris – 2023. gada augusts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lv-LV" sz="1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1ECD2-0DCF-6E2B-7E2C-37F31B9514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B582915-0310-4CDD-9A79-BDC3E59340E8}" type="slidenum">
              <a:rPr lang="en-US" altLang="lv-LV" smtClean="0"/>
              <a:pPr/>
              <a:t>19</a:t>
            </a:fld>
            <a:endParaRPr lang="en-US" altLang="lv-LV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2FF1C7-C3E6-4945-A760-3DD2A0C3E0CF}"/>
              </a:ext>
            </a:extLst>
          </p:cNvPr>
          <p:cNvSpPr txBox="1"/>
          <p:nvPr/>
        </p:nvSpPr>
        <p:spPr>
          <a:xfrm>
            <a:off x="5329646" y="3305413"/>
            <a:ext cx="6252754" cy="33239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sz="1400" b="1">
                <a:latin typeface="Verdana" panose="020B0604030504040204" pitchFamily="34" charset="0"/>
                <a:ea typeface="Verdana" panose="020B0604030504040204" pitchFamily="34" charset="0"/>
              </a:rPr>
              <a:t>Projekta mērķi:</a:t>
            </a:r>
          </a:p>
          <a:p>
            <a:endParaRPr lang="lv-LV" sz="14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lv-LV" sz="1400" b="1">
                <a:latin typeface="Verdana" panose="020B0604030504040204" pitchFamily="34" charset="0"/>
                <a:ea typeface="Verdana" panose="020B0604030504040204" pitchFamily="34" charset="0"/>
              </a:rPr>
              <a:t>Īstermiņā: </a:t>
            </a:r>
          </a:p>
          <a:p>
            <a:pPr marL="762000" lvl="1" indent="0"/>
            <a:r>
              <a:rPr lang="lv-LV" sz="1400">
                <a:latin typeface="Verdana" panose="020B0604030504040204" pitchFamily="34" charset="0"/>
                <a:ea typeface="Verdana" panose="020B0604030504040204" pitchFamily="34" charset="0"/>
              </a:rPr>
              <a:t>palielināt privātā sektora dalībnieku izpratni par ES </a:t>
            </a:r>
            <a:r>
              <a:rPr lang="lv-LV" sz="1400" err="1">
                <a:latin typeface="Verdana" panose="020B0604030504040204" pitchFamily="34" charset="0"/>
                <a:ea typeface="Verdana" panose="020B0604030504040204" pitchFamily="34" charset="0"/>
              </a:rPr>
              <a:t>taksonomijas</a:t>
            </a:r>
            <a:r>
              <a:rPr lang="lv-LV" sz="1400">
                <a:latin typeface="Verdana" panose="020B0604030504040204" pitchFamily="34" charset="0"/>
                <a:ea typeface="Verdana" panose="020B0604030504040204" pitchFamily="34" charset="0"/>
              </a:rPr>
              <a:t> un ESG prasību un standartu integrāciju uzņēmējdarbībā;</a:t>
            </a:r>
          </a:p>
          <a:p>
            <a:r>
              <a:rPr lang="lv-LV" sz="1400" b="1">
                <a:latin typeface="Verdana" panose="020B0604030504040204" pitchFamily="34" charset="0"/>
                <a:ea typeface="Verdana" panose="020B0604030504040204" pitchFamily="34" charset="0"/>
              </a:rPr>
              <a:t>Vidējā termiņā:</a:t>
            </a:r>
          </a:p>
          <a:p>
            <a:pPr marL="762000" lvl="1" indent="0"/>
            <a:r>
              <a:rPr lang="lv-LV" sz="1400">
                <a:latin typeface="Verdana" panose="020B0604030504040204" pitchFamily="34" charset="0"/>
                <a:ea typeface="Verdana" panose="020B0604030504040204" pitchFamily="34" charset="0"/>
              </a:rPr>
              <a:t>veicināt jaunu ilgtspējīgu finanšu produktu izstrādi un izstrādāt piemērus atbilstošai un ticamai ar ESG saistītai informācijai;</a:t>
            </a:r>
          </a:p>
          <a:p>
            <a:r>
              <a:rPr lang="lv-LV" sz="1400" b="1">
                <a:latin typeface="Verdana" panose="020B0604030504040204" pitchFamily="34" charset="0"/>
                <a:ea typeface="Verdana" panose="020B0604030504040204" pitchFamily="34" charset="0"/>
              </a:rPr>
              <a:t>Ilgtermiņā:</a:t>
            </a:r>
          </a:p>
          <a:p>
            <a:pPr marL="762000" lvl="1" indent="0"/>
            <a:r>
              <a:rPr lang="lv-LV" sz="1400">
                <a:latin typeface="Verdana" panose="020B0604030504040204" pitchFamily="34" charset="0"/>
                <a:ea typeface="Verdana" panose="020B0604030504040204" pitchFamily="34" charset="0"/>
              </a:rPr>
              <a:t>mobilizēt publisko un privāto finansējumu, lai atbalstītu tehnoloģijas, kas virza uz ilgtspējību orientētu inovāciju un pārveidi</a:t>
            </a:r>
          </a:p>
          <a:p>
            <a:endParaRPr lang="en-GB" sz="14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 descr="Roads running through forest">
            <a:extLst>
              <a:ext uri="{FF2B5EF4-FFF2-40B4-BE49-F238E27FC236}">
                <a16:creationId xmlns:a16="http://schemas.microsoft.com/office/drawing/2014/main" id="{4C2515EB-3A56-46D2-8E70-44A3DDC874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46" y="3305412"/>
            <a:ext cx="4154984" cy="33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51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21C3B-480E-F9AC-45EC-DDDBCE84CCA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AB5CB-324E-4DF2-A5C1-250B3D34230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8285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8285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F8523F0-0681-EFC9-7A8C-C23C9BAFB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 </a:t>
            </a:r>
            <a:endParaRPr lang="en-GB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8F35608-78B0-BA43-1BA5-7864A46145A9}"/>
              </a:ext>
            </a:extLst>
          </p:cNvPr>
          <p:cNvGraphicFramePr/>
          <p:nvPr/>
        </p:nvGraphicFramePr>
        <p:xfrm>
          <a:off x="2207066" y="1569028"/>
          <a:ext cx="7793181" cy="5060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8308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219A1-3D3A-AB07-EFE0-1D7C59CAA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25" y="381000"/>
            <a:ext cx="9248775" cy="88582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lv-LV"/>
              <a:t>Projekta īstenošanas posmi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A9BFD-99DC-37CA-0C45-EB77F0F396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B582915-0310-4CDD-9A79-BDC3E59340E8}" type="slidenum">
              <a:rPr lang="en-US" altLang="lv-LV" smtClean="0"/>
              <a:pPr/>
              <a:t>20</a:t>
            </a:fld>
            <a:endParaRPr lang="en-US" altLang="lv-LV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0BB181C-2DCD-3275-3E33-44FC9E2D781D}"/>
              </a:ext>
            </a:extLst>
          </p:cNvPr>
          <p:cNvGraphicFramePr/>
          <p:nvPr/>
        </p:nvGraphicFramePr>
        <p:xfrm>
          <a:off x="2128177" y="1054080"/>
          <a:ext cx="8748450" cy="4469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9831B89-1F63-0AE3-7B9E-4CBD5A0ADAE2}"/>
              </a:ext>
            </a:extLst>
          </p:cNvPr>
          <p:cNvSpPr/>
          <p:nvPr/>
        </p:nvSpPr>
        <p:spPr>
          <a:xfrm>
            <a:off x="1341120" y="5803920"/>
            <a:ext cx="8900624" cy="5770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lv-LV" sz="1600" i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Projekta ietvaros izstrādātās rekomendācijas tiks ietvertas Finanšu sektora attīstības plāna 2024.-2026.projektā </a:t>
            </a:r>
          </a:p>
        </p:txBody>
      </p:sp>
    </p:spTree>
    <p:extLst>
      <p:ext uri="{BB962C8B-B14F-4D97-AF65-F5344CB8AC3E}">
        <p14:creationId xmlns:p14="http://schemas.microsoft.com/office/powerpoint/2010/main" val="945422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A67A1-AD60-401C-96BF-125C4B76ED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39" y="2119960"/>
            <a:ext cx="5174105" cy="2041508"/>
          </a:xfrm>
        </p:spPr>
        <p:txBody>
          <a:bodyPr>
            <a:normAutofit/>
          </a:bodyPr>
          <a:lstStyle/>
          <a:p>
            <a:r>
              <a:rPr lang="lv-LV" sz="2800">
                <a:solidFill>
                  <a:srgbClr val="1B717F"/>
                </a:solidFill>
              </a:rPr>
              <a:t>Ilgtspējīga, uz attīstību vērsta ekonomika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29DC1-5F18-8B4C-54B1-B21D968EC7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391" y="4794868"/>
            <a:ext cx="4657806" cy="329283"/>
          </a:xfrm>
        </p:spPr>
        <p:txBody>
          <a:bodyPr>
            <a:noAutofit/>
          </a:bodyPr>
          <a:lstStyle/>
          <a:p>
            <a:r>
              <a:rPr lang="lv-LV" sz="1800" b="1">
                <a:solidFill>
                  <a:schemeClr val="tx1">
                    <a:lumMod val="75000"/>
                    <a:lumOff val="25000"/>
                  </a:schemeClr>
                </a:solidFill>
              </a:rPr>
              <a:t>Raimonds Lapiņš</a:t>
            </a:r>
          </a:p>
          <a:p>
            <a:r>
              <a:rPr lang="lv-LV" sz="1800" b="1">
                <a:solidFill>
                  <a:schemeClr val="tx1">
                    <a:lumMod val="75000"/>
                    <a:lumOff val="25000"/>
                  </a:schemeClr>
                </a:solidFill>
              </a:rPr>
              <a:t>EKONOMIKAS MINISTRIJAS </a:t>
            </a:r>
          </a:p>
          <a:p>
            <a:r>
              <a:rPr lang="lv-LV" sz="1800">
                <a:solidFill>
                  <a:schemeClr val="tx1">
                    <a:lumMod val="75000"/>
                    <a:lumOff val="25000"/>
                  </a:schemeClr>
                </a:solidFill>
              </a:rPr>
              <a:t>Valsts sekretāra vietnieks tautsaimniecības jautājumos</a:t>
            </a: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8556BEA7-EC33-C4F4-1F94-E0EB76C43CC2}"/>
              </a:ext>
            </a:extLst>
          </p:cNvPr>
          <p:cNvSpPr/>
          <p:nvPr/>
        </p:nvSpPr>
        <p:spPr>
          <a:xfrm>
            <a:off x="6875430" y="1696089"/>
            <a:ext cx="1332689" cy="1215957"/>
          </a:xfrm>
          <a:prstGeom prst="diamond">
            <a:avLst/>
          </a:prstGeom>
          <a:blipFill>
            <a:blip r:embed="rId3">
              <a:duotone>
                <a:prstClr val="black"/>
                <a:srgbClr val="009999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solidFill>
              <a:srgbClr val="00999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4D3FC3AC-F8E3-708A-05DC-85E004FCFC3E}"/>
              </a:ext>
            </a:extLst>
          </p:cNvPr>
          <p:cNvSpPr/>
          <p:nvPr/>
        </p:nvSpPr>
        <p:spPr>
          <a:xfrm>
            <a:off x="7826497" y="2404464"/>
            <a:ext cx="1332689" cy="1215957"/>
          </a:xfrm>
          <a:prstGeom prst="diamond">
            <a:avLst/>
          </a:prstGeom>
          <a:blipFill>
            <a:blip r:embed="rId3">
              <a:duotone>
                <a:prstClr val="black"/>
                <a:srgbClr val="009999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solidFill>
              <a:srgbClr val="00999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D77F29AA-8B8A-74F9-8ABF-5178EB6D1323}"/>
              </a:ext>
            </a:extLst>
          </p:cNvPr>
          <p:cNvSpPr>
            <a:spLocks/>
          </p:cNvSpPr>
          <p:nvPr/>
        </p:nvSpPr>
        <p:spPr>
          <a:xfrm>
            <a:off x="8716502" y="3241662"/>
            <a:ext cx="1332689" cy="1215957"/>
          </a:xfrm>
          <a:prstGeom prst="diamond">
            <a:avLst/>
          </a:prstGeom>
          <a:blipFill>
            <a:blip r:embed="rId3">
              <a:duotone>
                <a:prstClr val="black"/>
                <a:srgbClr val="009999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solidFill>
              <a:srgbClr val="00999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9F1BFE82-ECBA-6DD1-3FDF-95B3F1F58BDE}"/>
              </a:ext>
            </a:extLst>
          </p:cNvPr>
          <p:cNvSpPr>
            <a:spLocks/>
          </p:cNvSpPr>
          <p:nvPr/>
        </p:nvSpPr>
        <p:spPr>
          <a:xfrm>
            <a:off x="6833759" y="3207723"/>
            <a:ext cx="1332689" cy="1215957"/>
          </a:xfrm>
          <a:prstGeom prst="diamond">
            <a:avLst/>
          </a:prstGeom>
          <a:blipFill>
            <a:blip r:embed="rId3">
              <a:duotone>
                <a:prstClr val="black"/>
                <a:srgbClr val="009999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solidFill>
              <a:srgbClr val="00999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93B9C400-95D3-9A33-F286-FD1210C38E9C}"/>
              </a:ext>
            </a:extLst>
          </p:cNvPr>
          <p:cNvSpPr/>
          <p:nvPr/>
        </p:nvSpPr>
        <p:spPr>
          <a:xfrm>
            <a:off x="8725984" y="1677259"/>
            <a:ext cx="1332689" cy="1215957"/>
          </a:xfrm>
          <a:prstGeom prst="diamond">
            <a:avLst/>
          </a:prstGeom>
          <a:blipFill>
            <a:blip r:embed="rId3">
              <a:duotone>
                <a:prstClr val="black"/>
                <a:srgbClr val="009999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solidFill>
              <a:srgbClr val="00999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96027661-852D-33A5-9A59-D712B2CA208D}"/>
              </a:ext>
            </a:extLst>
          </p:cNvPr>
          <p:cNvSpPr/>
          <p:nvPr/>
        </p:nvSpPr>
        <p:spPr>
          <a:xfrm>
            <a:off x="9607019" y="2447514"/>
            <a:ext cx="1332689" cy="1215957"/>
          </a:xfrm>
          <a:prstGeom prst="diamond">
            <a:avLst/>
          </a:prstGeom>
          <a:blipFill>
            <a:blip r:embed="rId3">
              <a:duotone>
                <a:prstClr val="black"/>
                <a:srgbClr val="009999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solidFill>
              <a:srgbClr val="00999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12BD3003-8092-83FE-7507-F60E06CB0E99}"/>
              </a:ext>
            </a:extLst>
          </p:cNvPr>
          <p:cNvSpPr>
            <a:spLocks/>
          </p:cNvSpPr>
          <p:nvPr/>
        </p:nvSpPr>
        <p:spPr>
          <a:xfrm>
            <a:off x="7835876" y="4074021"/>
            <a:ext cx="1332689" cy="1215957"/>
          </a:xfrm>
          <a:prstGeom prst="diamond">
            <a:avLst/>
          </a:prstGeom>
          <a:blipFill>
            <a:blip r:embed="rId3">
              <a:duotone>
                <a:prstClr val="black"/>
                <a:srgbClr val="009999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solidFill>
              <a:srgbClr val="00999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F20051BE-2099-D276-4AC9-E50C5BFCE144}"/>
              </a:ext>
            </a:extLst>
          </p:cNvPr>
          <p:cNvSpPr/>
          <p:nvPr/>
        </p:nvSpPr>
        <p:spPr>
          <a:xfrm>
            <a:off x="7747564" y="904003"/>
            <a:ext cx="1332689" cy="1215957"/>
          </a:xfrm>
          <a:prstGeom prst="diamond">
            <a:avLst/>
          </a:prstGeom>
          <a:blipFill>
            <a:blip r:embed="rId3">
              <a:duotone>
                <a:prstClr val="black"/>
                <a:srgbClr val="009999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solidFill>
              <a:srgbClr val="00999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C27FFDF0-00D5-00E3-4BE4-79488BCE3D8F}"/>
              </a:ext>
            </a:extLst>
          </p:cNvPr>
          <p:cNvSpPr/>
          <p:nvPr/>
        </p:nvSpPr>
        <p:spPr>
          <a:xfrm>
            <a:off x="9650892" y="3918318"/>
            <a:ext cx="1332689" cy="1215957"/>
          </a:xfrm>
          <a:prstGeom prst="diamond">
            <a:avLst/>
          </a:prstGeom>
          <a:blipFill>
            <a:blip r:embed="rId3">
              <a:duotone>
                <a:prstClr val="black"/>
                <a:srgbClr val="009999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solidFill>
              <a:srgbClr val="00999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A2997D63-088C-2F43-7C54-B128251EABBC}"/>
              </a:ext>
            </a:extLst>
          </p:cNvPr>
          <p:cNvSpPr>
            <a:spLocks/>
          </p:cNvSpPr>
          <p:nvPr/>
        </p:nvSpPr>
        <p:spPr>
          <a:xfrm>
            <a:off x="8743384" y="4818766"/>
            <a:ext cx="1332689" cy="1215957"/>
          </a:xfrm>
          <a:prstGeom prst="diamond">
            <a:avLst/>
          </a:prstGeom>
          <a:blipFill>
            <a:blip r:embed="rId3">
              <a:duotone>
                <a:prstClr val="black"/>
                <a:srgbClr val="009999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solidFill>
              <a:srgbClr val="00999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EB4F91A6-C7E6-E8F9-5029-C49DDDA2814E}"/>
              </a:ext>
            </a:extLst>
          </p:cNvPr>
          <p:cNvSpPr>
            <a:spLocks/>
          </p:cNvSpPr>
          <p:nvPr/>
        </p:nvSpPr>
        <p:spPr>
          <a:xfrm>
            <a:off x="10488053" y="1658962"/>
            <a:ext cx="1332689" cy="1215957"/>
          </a:xfrm>
          <a:prstGeom prst="diamond">
            <a:avLst/>
          </a:prstGeom>
          <a:blipFill>
            <a:blip r:embed="rId3">
              <a:duotone>
                <a:prstClr val="black"/>
                <a:srgbClr val="009999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solidFill>
              <a:srgbClr val="00999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D09DBB9D-B5C9-B7AF-5702-D8464B52FF15}"/>
              </a:ext>
            </a:extLst>
          </p:cNvPr>
          <p:cNvSpPr/>
          <p:nvPr/>
        </p:nvSpPr>
        <p:spPr>
          <a:xfrm>
            <a:off x="7019006" y="4794868"/>
            <a:ext cx="1332689" cy="1215957"/>
          </a:xfrm>
          <a:prstGeom prst="diamond">
            <a:avLst/>
          </a:prstGeom>
          <a:blipFill>
            <a:blip r:embed="rId3">
              <a:duotone>
                <a:prstClr val="black"/>
                <a:srgbClr val="009999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solidFill>
              <a:srgbClr val="00999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DDFF6588-128A-309B-5BF4-19D5BF30D364}"/>
              </a:ext>
            </a:extLst>
          </p:cNvPr>
          <p:cNvSpPr/>
          <p:nvPr/>
        </p:nvSpPr>
        <p:spPr>
          <a:xfrm>
            <a:off x="9575260" y="861644"/>
            <a:ext cx="1332689" cy="1215957"/>
          </a:xfrm>
          <a:prstGeom prst="diamond">
            <a:avLst/>
          </a:prstGeom>
          <a:blipFill>
            <a:blip r:embed="rId3">
              <a:duotone>
                <a:prstClr val="black"/>
                <a:srgbClr val="009999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solidFill>
              <a:srgbClr val="00999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4CCB92B3-F86F-3245-FF1B-EF2050C021E5}"/>
              </a:ext>
            </a:extLst>
          </p:cNvPr>
          <p:cNvSpPr/>
          <p:nvPr/>
        </p:nvSpPr>
        <p:spPr>
          <a:xfrm>
            <a:off x="10460630" y="3145536"/>
            <a:ext cx="1332689" cy="1215957"/>
          </a:xfrm>
          <a:prstGeom prst="diamond">
            <a:avLst/>
          </a:prstGeom>
          <a:blipFill>
            <a:blip r:embed="rId3">
              <a:duotone>
                <a:prstClr val="black"/>
                <a:srgbClr val="009999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solidFill>
              <a:srgbClr val="00999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44530EAF-09BD-2486-14F6-9D78C7E5DBEA}"/>
              </a:ext>
            </a:extLst>
          </p:cNvPr>
          <p:cNvSpPr/>
          <p:nvPr/>
        </p:nvSpPr>
        <p:spPr>
          <a:xfrm>
            <a:off x="10460629" y="4712405"/>
            <a:ext cx="1332689" cy="1215957"/>
          </a:xfrm>
          <a:prstGeom prst="diamond">
            <a:avLst/>
          </a:prstGeom>
          <a:blipFill>
            <a:blip r:embed="rId3">
              <a:duotone>
                <a:prstClr val="black"/>
                <a:srgbClr val="009999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solidFill>
              <a:srgbClr val="00999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38" name="Diamond 37">
            <a:extLst>
              <a:ext uri="{FF2B5EF4-FFF2-40B4-BE49-F238E27FC236}">
                <a16:creationId xmlns:a16="http://schemas.microsoft.com/office/drawing/2014/main" id="{B1BE4CE9-6782-B0D1-1CB6-420D9EA14B1D}"/>
              </a:ext>
            </a:extLst>
          </p:cNvPr>
          <p:cNvSpPr>
            <a:spLocks/>
          </p:cNvSpPr>
          <p:nvPr/>
        </p:nvSpPr>
        <p:spPr>
          <a:xfrm>
            <a:off x="10493831" y="183532"/>
            <a:ext cx="1332689" cy="1215957"/>
          </a:xfrm>
          <a:prstGeom prst="diamond">
            <a:avLst/>
          </a:prstGeom>
          <a:blipFill>
            <a:blip r:embed="rId3">
              <a:duotone>
                <a:prstClr val="black"/>
                <a:srgbClr val="009999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solidFill>
              <a:srgbClr val="00999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39" name="Diamond 38">
            <a:extLst>
              <a:ext uri="{FF2B5EF4-FFF2-40B4-BE49-F238E27FC236}">
                <a16:creationId xmlns:a16="http://schemas.microsoft.com/office/drawing/2014/main" id="{9111BAB9-4C03-7F8F-5676-40FFF37AE8D6}"/>
              </a:ext>
            </a:extLst>
          </p:cNvPr>
          <p:cNvSpPr>
            <a:spLocks/>
          </p:cNvSpPr>
          <p:nvPr/>
        </p:nvSpPr>
        <p:spPr>
          <a:xfrm>
            <a:off x="8699373" y="201355"/>
            <a:ext cx="1332689" cy="1215957"/>
          </a:xfrm>
          <a:prstGeom prst="diamond">
            <a:avLst/>
          </a:prstGeom>
          <a:blipFill>
            <a:blip r:embed="rId3">
              <a:duotone>
                <a:prstClr val="black"/>
                <a:srgbClr val="009999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solidFill>
              <a:srgbClr val="00999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40" name="Diamond 39">
            <a:extLst>
              <a:ext uri="{FF2B5EF4-FFF2-40B4-BE49-F238E27FC236}">
                <a16:creationId xmlns:a16="http://schemas.microsoft.com/office/drawing/2014/main" id="{D21AA343-2A95-DB42-E0F0-FF124F72DF9A}"/>
              </a:ext>
            </a:extLst>
          </p:cNvPr>
          <p:cNvSpPr>
            <a:spLocks/>
          </p:cNvSpPr>
          <p:nvPr/>
        </p:nvSpPr>
        <p:spPr>
          <a:xfrm>
            <a:off x="6875803" y="164349"/>
            <a:ext cx="1332689" cy="1215957"/>
          </a:xfrm>
          <a:prstGeom prst="diamond">
            <a:avLst/>
          </a:prstGeom>
          <a:blipFill>
            <a:blip r:embed="rId3">
              <a:duotone>
                <a:prstClr val="black"/>
                <a:srgbClr val="009999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solidFill>
              <a:srgbClr val="00999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D1F22DE8-9FFC-E99E-252B-DEEAEE32847A}"/>
              </a:ext>
            </a:extLst>
          </p:cNvPr>
          <p:cNvSpPr txBox="1">
            <a:spLocks/>
          </p:cNvSpPr>
          <p:nvPr/>
        </p:nvSpPr>
        <p:spPr>
          <a:xfrm>
            <a:off x="643517" y="5928362"/>
            <a:ext cx="4657806" cy="329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84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/>
              <a:t>01.03.2023.</a:t>
            </a:r>
          </a:p>
        </p:txBody>
      </p:sp>
    </p:spTree>
    <p:extLst>
      <p:ext uri="{BB962C8B-B14F-4D97-AF65-F5344CB8AC3E}">
        <p14:creationId xmlns:p14="http://schemas.microsoft.com/office/powerpoint/2010/main" val="2643366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928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583B2A-BAE8-B3AD-D3DC-05C3FF68E75C}"/>
              </a:ext>
            </a:extLst>
          </p:cNvPr>
          <p:cNvSpPr/>
          <p:nvPr/>
        </p:nvSpPr>
        <p:spPr>
          <a:xfrm>
            <a:off x="712007" y="521718"/>
            <a:ext cx="10914435" cy="6238806"/>
          </a:xfrm>
          <a:prstGeom prst="roundRect">
            <a:avLst/>
          </a:prstGeom>
          <a:solidFill>
            <a:schemeClr val="bg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2099D0-E3AF-FA9C-A96B-A7C45984B9AD}"/>
              </a:ext>
            </a:extLst>
          </p:cNvPr>
          <p:cNvSpPr txBox="1"/>
          <p:nvPr/>
        </p:nvSpPr>
        <p:spPr>
          <a:xfrm>
            <a:off x="2466641" y="58765"/>
            <a:ext cx="725871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400" b="1">
                <a:solidFill>
                  <a:srgbClr val="1B717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LATVIJAS RAŽOTĀJU EKSPORTA POLITIKA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1" i="0" u="none" strike="noStrike" kern="1200" cap="none" spc="0" normalizeH="0" baseline="0" noProof="0">
              <a:ln>
                <a:noFill/>
              </a:ln>
              <a:solidFill>
                <a:srgbClr val="00434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V" sz="2400" b="1" i="0" u="none" strike="noStrike" kern="1200" cap="none" spc="0" normalizeH="0" baseline="0" noProof="0">
                <a:ln>
                  <a:noFill/>
                </a:ln>
                <a:solidFill>
                  <a:srgbClr val="00434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Nacionālā industriālā politika 2021-2027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24DEA5-5CAE-0BEE-B554-E25D8538556D}"/>
              </a:ext>
            </a:extLst>
          </p:cNvPr>
          <p:cNvGrpSpPr/>
          <p:nvPr/>
        </p:nvGrpSpPr>
        <p:grpSpPr>
          <a:xfrm>
            <a:off x="837417" y="1140375"/>
            <a:ext cx="10517166" cy="1055356"/>
            <a:chOff x="1552755" y="1466491"/>
            <a:chExt cx="14958203" cy="150099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03C23D-028C-D073-A018-5B032BFC902E}"/>
                </a:ext>
              </a:extLst>
            </p:cNvPr>
            <p:cNvSpPr/>
            <p:nvPr/>
          </p:nvSpPr>
          <p:spPr>
            <a:xfrm>
              <a:off x="1552755" y="1466491"/>
              <a:ext cx="14958203" cy="621101"/>
            </a:xfrm>
            <a:prstGeom prst="rect">
              <a:avLst/>
            </a:prstGeom>
            <a:solidFill>
              <a:srgbClr val="228B9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LV" sz="126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M  Ē  R  Ķ  I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92D0E42-A6F2-3969-0772-2AFCD515270D}"/>
                </a:ext>
              </a:extLst>
            </p:cNvPr>
            <p:cNvSpPr/>
            <p:nvPr/>
          </p:nvSpPr>
          <p:spPr>
            <a:xfrm>
              <a:off x="1552755" y="2139350"/>
              <a:ext cx="14958203" cy="828137"/>
            </a:xfrm>
            <a:prstGeom prst="rect">
              <a:avLst/>
            </a:prstGeom>
            <a:noFill/>
            <a:ln>
              <a:solidFill>
                <a:srgbClr val="008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LV" sz="126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DD597E-E1CE-7395-908F-215448430D9F}"/>
                </a:ext>
              </a:extLst>
            </p:cNvPr>
            <p:cNvSpPr txBox="1"/>
            <p:nvPr/>
          </p:nvSpPr>
          <p:spPr>
            <a:xfrm>
              <a:off x="3930270" y="2225616"/>
              <a:ext cx="3971529" cy="612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LV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Palielināt eksporta apjomu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LV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līdz 27 miljardiem EUR (2027)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E38A4C-D7A6-B818-7028-2B0C224EB270}"/>
                </a:ext>
              </a:extLst>
            </p:cNvPr>
            <p:cNvSpPr txBox="1"/>
            <p:nvPr/>
          </p:nvSpPr>
          <p:spPr>
            <a:xfrm>
              <a:off x="9655332" y="2242870"/>
              <a:ext cx="5337377" cy="612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LV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Palielināt pētniecības un attīstības izdevumus līdz 600 miljoniem EUR (2027)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53444E8-10BF-01FE-953C-6AAC5CF3D94F}"/>
              </a:ext>
            </a:extLst>
          </p:cNvPr>
          <p:cNvGrpSpPr/>
          <p:nvPr/>
        </p:nvGrpSpPr>
        <p:grpSpPr>
          <a:xfrm>
            <a:off x="837417" y="3573978"/>
            <a:ext cx="10517166" cy="1680890"/>
            <a:chOff x="1191029" y="5083000"/>
            <a:chExt cx="14958203" cy="239067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AD4FCDF-1474-EC2A-AED4-E414EEB077D5}"/>
                </a:ext>
              </a:extLst>
            </p:cNvPr>
            <p:cNvSpPr/>
            <p:nvPr/>
          </p:nvSpPr>
          <p:spPr>
            <a:xfrm>
              <a:off x="1191029" y="5083000"/>
              <a:ext cx="14958203" cy="742784"/>
            </a:xfrm>
            <a:prstGeom prst="rect">
              <a:avLst/>
            </a:prstGeom>
            <a:solidFill>
              <a:srgbClr val="228B9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LATVIJAS VIEDĀS SPECIALIZĀCIJAS JOMAS</a:t>
              </a:r>
              <a:endParaRPr kumimoji="0" lang="en-LV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80FD9F-0A95-BD8C-6F19-D52EA3E971B3}"/>
                </a:ext>
              </a:extLst>
            </p:cNvPr>
            <p:cNvSpPr/>
            <p:nvPr/>
          </p:nvSpPr>
          <p:spPr>
            <a:xfrm>
              <a:off x="1191029" y="5887682"/>
              <a:ext cx="14958203" cy="1571293"/>
            </a:xfrm>
            <a:prstGeom prst="rect">
              <a:avLst/>
            </a:prstGeom>
            <a:noFill/>
            <a:ln>
              <a:solidFill>
                <a:srgbClr val="008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LV" sz="126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7ACB77-B6EE-92D5-C240-903E2624462D}"/>
                </a:ext>
              </a:extLst>
            </p:cNvPr>
            <p:cNvSpPr txBox="1"/>
            <p:nvPr/>
          </p:nvSpPr>
          <p:spPr>
            <a:xfrm>
              <a:off x="1505071" y="6350162"/>
              <a:ext cx="2428574" cy="685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LV" sz="1266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Viedie materiāli un fotonika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6E41C00-122C-3553-A498-CE89B1CB2430}"/>
                </a:ext>
              </a:extLst>
            </p:cNvPr>
            <p:cNvCxnSpPr>
              <a:cxnSpLocks/>
            </p:cNvCxnSpPr>
            <p:nvPr/>
          </p:nvCxnSpPr>
          <p:spPr>
            <a:xfrm>
              <a:off x="4440644" y="5902380"/>
              <a:ext cx="0" cy="1571293"/>
            </a:xfrm>
            <a:prstGeom prst="line">
              <a:avLst/>
            </a:prstGeom>
            <a:ln>
              <a:solidFill>
                <a:srgbClr val="34B0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68C2E14-973C-2777-048E-649890F5A024}"/>
                </a:ext>
              </a:extLst>
            </p:cNvPr>
            <p:cNvCxnSpPr>
              <a:cxnSpLocks/>
            </p:cNvCxnSpPr>
            <p:nvPr/>
          </p:nvCxnSpPr>
          <p:spPr>
            <a:xfrm>
              <a:off x="7540071" y="5887681"/>
              <a:ext cx="0" cy="1571293"/>
            </a:xfrm>
            <a:prstGeom prst="line">
              <a:avLst/>
            </a:prstGeom>
            <a:ln>
              <a:solidFill>
                <a:srgbClr val="34B0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C15C2B-260B-B374-1E4F-BC7D2E6BA782}"/>
                </a:ext>
              </a:extLst>
            </p:cNvPr>
            <p:cNvCxnSpPr>
              <a:cxnSpLocks/>
            </p:cNvCxnSpPr>
            <p:nvPr/>
          </p:nvCxnSpPr>
          <p:spPr>
            <a:xfrm>
              <a:off x="10439908" y="5917078"/>
              <a:ext cx="0" cy="1541896"/>
            </a:xfrm>
            <a:prstGeom prst="line">
              <a:avLst/>
            </a:prstGeom>
            <a:ln>
              <a:solidFill>
                <a:srgbClr val="34B0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163112-C011-9C79-4C49-B108FBDBA66C}"/>
                </a:ext>
              </a:extLst>
            </p:cNvPr>
            <p:cNvCxnSpPr>
              <a:cxnSpLocks/>
            </p:cNvCxnSpPr>
            <p:nvPr/>
          </p:nvCxnSpPr>
          <p:spPr>
            <a:xfrm>
              <a:off x="13247550" y="5887681"/>
              <a:ext cx="0" cy="1571293"/>
            </a:xfrm>
            <a:prstGeom prst="line">
              <a:avLst/>
            </a:prstGeom>
            <a:ln>
              <a:solidFill>
                <a:srgbClr val="34B0C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CAC4F87-9B9D-5A90-D56F-0A435C0B9115}"/>
                </a:ext>
              </a:extLst>
            </p:cNvPr>
            <p:cNvSpPr txBox="1"/>
            <p:nvPr/>
          </p:nvSpPr>
          <p:spPr>
            <a:xfrm>
              <a:off x="4645018" y="6350160"/>
              <a:ext cx="2578750" cy="685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LV" sz="1266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Zināšanu ietilpīga bioekonomika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6050FE9-6580-CA3F-153E-98EEB2473915}"/>
                </a:ext>
              </a:extLst>
            </p:cNvPr>
            <p:cNvSpPr txBox="1"/>
            <p:nvPr/>
          </p:nvSpPr>
          <p:spPr>
            <a:xfrm>
              <a:off x="7746713" y="6087860"/>
              <a:ext cx="2578750" cy="1239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LV" sz="1266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Biomedicīna, medicīnas tehnoloģijas un biofarmācija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46F4F71-70D7-E459-E969-6A82C74B80A0}"/>
                </a:ext>
              </a:extLst>
            </p:cNvPr>
            <p:cNvSpPr txBox="1"/>
            <p:nvPr/>
          </p:nvSpPr>
          <p:spPr>
            <a:xfrm>
              <a:off x="10554355" y="6350159"/>
              <a:ext cx="2578750" cy="685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LV" sz="1266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Viedā enerģētika un mobilitāte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469B438-2AC3-102F-16F2-DA45D56ED9BC}"/>
                </a:ext>
              </a:extLst>
            </p:cNvPr>
            <p:cNvSpPr txBox="1"/>
            <p:nvPr/>
          </p:nvSpPr>
          <p:spPr>
            <a:xfrm>
              <a:off x="13429715" y="6226361"/>
              <a:ext cx="2578750" cy="962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LV" sz="1266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Informācijas un komunikāciju tehnoloģijas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CE578A5-4476-C392-0530-21B451D0DAD0}"/>
              </a:ext>
            </a:extLst>
          </p:cNvPr>
          <p:cNvGrpSpPr/>
          <p:nvPr/>
        </p:nvGrpSpPr>
        <p:grpSpPr>
          <a:xfrm>
            <a:off x="837417" y="5397967"/>
            <a:ext cx="10517166" cy="1063443"/>
            <a:chOff x="1191029" y="7677195"/>
            <a:chExt cx="14958203" cy="151249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610CD5D-EF92-BFC7-A49F-AB7DEF7C87FE}"/>
                </a:ext>
              </a:extLst>
            </p:cNvPr>
            <p:cNvSpPr/>
            <p:nvPr/>
          </p:nvSpPr>
          <p:spPr>
            <a:xfrm>
              <a:off x="1191029" y="7677195"/>
              <a:ext cx="14958203" cy="1334533"/>
            </a:xfrm>
            <a:prstGeom prst="rect">
              <a:avLst/>
            </a:prstGeom>
            <a:solidFill>
              <a:srgbClr val="5878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LV" sz="1266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2966A54-4645-CB25-3D6C-57F5A9B687D4}"/>
                </a:ext>
              </a:extLst>
            </p:cNvPr>
            <p:cNvSpPr txBox="1"/>
            <p:nvPr/>
          </p:nvSpPr>
          <p:spPr>
            <a:xfrm>
              <a:off x="1930719" y="7981254"/>
              <a:ext cx="2566357" cy="685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LV" sz="1266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FINANSĒJUMA AVOTI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E69A02B-9A7B-503B-F7E3-4CA182E0A51F}"/>
                </a:ext>
              </a:extLst>
            </p:cNvPr>
            <p:cNvCxnSpPr/>
            <p:nvPr/>
          </p:nvCxnSpPr>
          <p:spPr>
            <a:xfrm>
              <a:off x="5418790" y="7677195"/>
              <a:ext cx="0" cy="151249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2E1DF86-CBD5-DAAC-A0C4-0DC27CAF1CB6}"/>
                </a:ext>
              </a:extLst>
            </p:cNvPr>
            <p:cNvCxnSpPr/>
            <p:nvPr/>
          </p:nvCxnSpPr>
          <p:spPr>
            <a:xfrm>
              <a:off x="8943109" y="7677195"/>
              <a:ext cx="0" cy="151249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8970917-D317-4C09-5A45-C41251B132DB}"/>
                </a:ext>
              </a:extLst>
            </p:cNvPr>
            <p:cNvCxnSpPr/>
            <p:nvPr/>
          </p:nvCxnSpPr>
          <p:spPr>
            <a:xfrm>
              <a:off x="12543342" y="7677195"/>
              <a:ext cx="0" cy="151249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57C0DB5-58FC-FF5A-DE2E-2A7A04620D17}"/>
                </a:ext>
              </a:extLst>
            </p:cNvPr>
            <p:cNvSpPr txBox="1"/>
            <p:nvPr/>
          </p:nvSpPr>
          <p:spPr>
            <a:xfrm>
              <a:off x="6141719" y="8042902"/>
              <a:ext cx="2164095" cy="623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LV" sz="112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VALSTS BUDŽETS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FD11F20-FBBA-AB9C-B3A0-8D16E512537B}"/>
                </a:ext>
              </a:extLst>
            </p:cNvPr>
            <p:cNvSpPr txBox="1"/>
            <p:nvPr/>
          </p:nvSpPr>
          <p:spPr>
            <a:xfrm>
              <a:off x="9477006" y="8044565"/>
              <a:ext cx="2608353" cy="623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LV" sz="112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ES DAUDZGADU BUDŽETS (ESF)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1F613EB-D696-5BBD-D553-42274086252C}"/>
                </a:ext>
              </a:extLst>
            </p:cNvPr>
            <p:cNvSpPr txBox="1"/>
            <p:nvPr/>
          </p:nvSpPr>
          <p:spPr>
            <a:xfrm>
              <a:off x="13042111" y="8042902"/>
              <a:ext cx="2608353" cy="623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LV" sz="112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ATVESEĻOŠANAS FONDS (AF)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B93ADF1-6834-6E3C-B8E0-099910BECA26}"/>
              </a:ext>
            </a:extLst>
          </p:cNvPr>
          <p:cNvGrpSpPr/>
          <p:nvPr/>
        </p:nvGrpSpPr>
        <p:grpSpPr>
          <a:xfrm>
            <a:off x="837417" y="2355449"/>
            <a:ext cx="10599306" cy="1073551"/>
            <a:chOff x="1191029" y="3349925"/>
            <a:chExt cx="15075029" cy="152687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832F64A-7B5E-7AF5-3C74-97A4CF020606}"/>
                </a:ext>
              </a:extLst>
            </p:cNvPr>
            <p:cNvGrpSpPr/>
            <p:nvPr/>
          </p:nvGrpSpPr>
          <p:grpSpPr>
            <a:xfrm>
              <a:off x="1191029" y="3349925"/>
              <a:ext cx="15075029" cy="1526875"/>
              <a:chOff x="1191029" y="3349925"/>
              <a:chExt cx="15075029" cy="152687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C0EFDDE-5D56-8C5D-06DA-D2D28AB293C5}"/>
                  </a:ext>
                </a:extLst>
              </p:cNvPr>
              <p:cNvSpPr/>
              <p:nvPr/>
            </p:nvSpPr>
            <p:spPr>
              <a:xfrm>
                <a:off x="1191029" y="3364302"/>
                <a:ext cx="14958203" cy="1512498"/>
              </a:xfrm>
              <a:prstGeom prst="rect">
                <a:avLst/>
              </a:prstGeom>
              <a:solidFill>
                <a:srgbClr val="58788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LV" sz="1266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5AD7F4-5616-B536-683B-7E856BA7A551}"/>
                  </a:ext>
                </a:extLst>
              </p:cNvPr>
              <p:cNvSpPr txBox="1"/>
              <p:nvPr/>
            </p:nvSpPr>
            <p:spPr>
              <a:xfrm>
                <a:off x="1367288" y="3705052"/>
                <a:ext cx="2566358" cy="685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LV" sz="1266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RĪCĪBAS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LV" sz="1266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VIRZIENI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3E8E4BF-94FB-D516-868C-C18B45253701}"/>
                  </a:ext>
                </a:extLst>
              </p:cNvPr>
              <p:cNvCxnSpPr/>
              <p:nvPr/>
            </p:nvCxnSpPr>
            <p:spPr>
              <a:xfrm>
                <a:off x="3933645" y="3364302"/>
                <a:ext cx="0" cy="151249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6B95666-0BD4-05A9-CA23-F3FE2EB04D72}"/>
                  </a:ext>
                </a:extLst>
              </p:cNvPr>
              <p:cNvCxnSpPr/>
              <p:nvPr/>
            </p:nvCxnSpPr>
            <p:spPr>
              <a:xfrm>
                <a:off x="6466935" y="3349926"/>
                <a:ext cx="0" cy="151249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E53CAD0-A87F-D009-B63E-7D45208A08CA}"/>
                  </a:ext>
                </a:extLst>
              </p:cNvPr>
              <p:cNvCxnSpPr/>
              <p:nvPr/>
            </p:nvCxnSpPr>
            <p:spPr>
              <a:xfrm>
                <a:off x="8911670" y="3364302"/>
                <a:ext cx="0" cy="151249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A02952B-5ECE-7BE9-D07D-DC38EEAD25E4}"/>
                  </a:ext>
                </a:extLst>
              </p:cNvPr>
              <p:cNvCxnSpPr/>
              <p:nvPr/>
            </p:nvCxnSpPr>
            <p:spPr>
              <a:xfrm>
                <a:off x="11329358" y="3349925"/>
                <a:ext cx="0" cy="151249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21F78CF-C5CD-AE3E-35A4-D948B05966B3}"/>
                  </a:ext>
                </a:extLst>
              </p:cNvPr>
              <p:cNvCxnSpPr/>
              <p:nvPr/>
            </p:nvCxnSpPr>
            <p:spPr>
              <a:xfrm>
                <a:off x="13722335" y="3364302"/>
                <a:ext cx="0" cy="151249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Picture 38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54E28EC-C71D-377A-E952-A05783119A49}"/>
                  </a:ext>
                </a:extLst>
              </p:cNvPr>
              <p:cNvPicPr/>
              <p:nvPr/>
            </p:nvPicPr>
            <p:blipFill>
              <a:blip r:embed="rId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310757" y="3570633"/>
                <a:ext cx="519522" cy="491034"/>
              </a:xfrm>
              <a:prstGeom prst="rect">
                <a:avLst/>
              </a:prstGeom>
              <a:noFill/>
            </p:spPr>
          </p:pic>
          <p:pic>
            <p:nvPicPr>
              <p:cNvPr id="22" name="Picture 3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FAA83C66-8194-8195-26C2-3124503EAD95}"/>
                  </a:ext>
                </a:extLst>
              </p:cNvPr>
              <p:cNvPicPr/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719090" y="3584880"/>
                <a:ext cx="555924" cy="462540"/>
              </a:xfrm>
              <a:prstGeom prst="rect">
                <a:avLst/>
              </a:prstGeom>
              <a:noFill/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2080C4B-A866-F350-D614-08A0B4897950}"/>
                  </a:ext>
                </a:extLst>
              </p:cNvPr>
              <p:cNvSpPr txBox="1"/>
              <p:nvPr/>
            </p:nvSpPr>
            <p:spPr>
              <a:xfrm>
                <a:off x="8595637" y="4200777"/>
                <a:ext cx="3063889" cy="5690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LV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BIZNESA VIDE EKSPORTSPĒJAI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6AE8A2C-2CB0-4CFC-D271-BF0362D7861A}"/>
                  </a:ext>
                </a:extLst>
              </p:cNvPr>
              <p:cNvSpPr txBox="1"/>
              <p:nvPr/>
            </p:nvSpPr>
            <p:spPr>
              <a:xfrm>
                <a:off x="11266342" y="4186399"/>
                <a:ext cx="2608351" cy="3501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LV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FINANŠU PIEEJAMĪBA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2C03702-1C5F-5EAB-38FB-DF7D35A21347}"/>
                  </a:ext>
                </a:extLst>
              </p:cNvPr>
              <p:cNvSpPr txBox="1"/>
              <p:nvPr/>
            </p:nvSpPr>
            <p:spPr>
              <a:xfrm>
                <a:off x="13657707" y="4258508"/>
                <a:ext cx="2608351" cy="3501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LV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INFRASTRUKTŪRA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2616CD1-BFB8-59D3-42E5-1F8F5F007A6C}"/>
                  </a:ext>
                </a:extLst>
              </p:cNvPr>
              <p:cNvSpPr txBox="1"/>
              <p:nvPr/>
            </p:nvSpPr>
            <p:spPr>
              <a:xfrm>
                <a:off x="6442974" y="4273455"/>
                <a:ext cx="2608351" cy="3501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LV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INOVĀCIJAS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A858E2C-452A-3291-34B2-291538144B74}"/>
                  </a:ext>
                </a:extLst>
              </p:cNvPr>
              <p:cNvSpPr txBox="1"/>
              <p:nvPr/>
            </p:nvSpPr>
            <p:spPr>
              <a:xfrm>
                <a:off x="3872106" y="4287833"/>
                <a:ext cx="2608351" cy="3501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LV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CILVĒKKAPITĀLS</a:t>
                </a:r>
              </a:p>
            </p:txBody>
          </p:sp>
        </p:grpSp>
        <p:pic>
          <p:nvPicPr>
            <p:cNvPr id="59" name="Picture 35" descr="A close up of a logo&#10;&#10;Description automatically generated">
              <a:extLst>
                <a:ext uri="{FF2B5EF4-FFF2-40B4-BE49-F238E27FC236}">
                  <a16:creationId xmlns:a16="http://schemas.microsoft.com/office/drawing/2014/main" id="{DB2297A5-06C6-5C86-6B6A-C68D1C542155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6344" y="3480914"/>
              <a:ext cx="439877" cy="580753"/>
            </a:xfrm>
            <a:prstGeom prst="rect">
              <a:avLst/>
            </a:prstGeom>
          </p:spPr>
        </p:pic>
        <p:pic>
          <p:nvPicPr>
            <p:cNvPr id="61" name="Picture 36" descr="A close up of a logo&#10;&#10;Description automatically generated">
              <a:extLst>
                <a:ext uri="{FF2B5EF4-FFF2-40B4-BE49-F238E27FC236}">
                  <a16:creationId xmlns:a16="http://schemas.microsoft.com/office/drawing/2014/main" id="{77B92C28-59E9-5DDD-ACCB-60512FBCED35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812" y="3489104"/>
              <a:ext cx="444698" cy="580047"/>
            </a:xfrm>
            <a:prstGeom prst="rect">
              <a:avLst/>
            </a:prstGeom>
            <a:noFill/>
          </p:spPr>
        </p:pic>
        <p:pic>
          <p:nvPicPr>
            <p:cNvPr id="62" name="Picture 37">
              <a:extLst>
                <a:ext uri="{FF2B5EF4-FFF2-40B4-BE49-F238E27FC236}">
                  <a16:creationId xmlns:a16="http://schemas.microsoft.com/office/drawing/2014/main" id="{7153C399-454D-B484-DB9A-1327143BFDEB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442" y="3524159"/>
              <a:ext cx="562755" cy="58398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832396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7FFA94F-674E-4F18-B40D-B2F60794CC16}"/>
              </a:ext>
            </a:extLst>
          </p:cNvPr>
          <p:cNvSpPr/>
          <p:nvPr/>
        </p:nvSpPr>
        <p:spPr>
          <a:xfrm>
            <a:off x="6362588" y="2030798"/>
            <a:ext cx="2774037" cy="4656669"/>
          </a:xfrm>
          <a:prstGeom prst="rect">
            <a:avLst/>
          </a:prstGeom>
          <a:solidFill>
            <a:srgbClr val="C0D7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6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6FE602-EE99-417F-B7FA-5CB4F7ACB13C}"/>
              </a:ext>
            </a:extLst>
          </p:cNvPr>
          <p:cNvSpPr/>
          <p:nvPr/>
        </p:nvSpPr>
        <p:spPr>
          <a:xfrm>
            <a:off x="563402" y="2057072"/>
            <a:ext cx="2774037" cy="4656669"/>
          </a:xfrm>
          <a:prstGeom prst="rect">
            <a:avLst/>
          </a:prstGeom>
          <a:solidFill>
            <a:srgbClr val="C0D7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6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5935C8-EFEC-484D-B19D-7F2EC2290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0E789-633A-46A7-8606-C525B790CAEA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5A8ABD-2BF8-4152-94AE-F6BA9BBCF2DE}"/>
              </a:ext>
            </a:extLst>
          </p:cNvPr>
          <p:cNvSpPr/>
          <p:nvPr/>
        </p:nvSpPr>
        <p:spPr>
          <a:xfrm>
            <a:off x="3566199" y="1277771"/>
            <a:ext cx="2410198" cy="676190"/>
          </a:xfrm>
          <a:prstGeom prst="rect">
            <a:avLst/>
          </a:prstGeom>
          <a:solidFill>
            <a:srgbClr val="228B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PRODUKTIVITĀTE</a:t>
            </a:r>
            <a:endParaRPr kumimoji="0" lang="en-AU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9F79EA-B417-4AF7-B3A5-F35DD148D5B9}"/>
              </a:ext>
            </a:extLst>
          </p:cNvPr>
          <p:cNvSpPr/>
          <p:nvPr/>
        </p:nvSpPr>
        <p:spPr>
          <a:xfrm>
            <a:off x="669029" y="1283066"/>
            <a:ext cx="2410198" cy="676190"/>
          </a:xfrm>
          <a:prstGeom prst="rect">
            <a:avLst/>
          </a:prstGeom>
          <a:solidFill>
            <a:srgbClr val="228B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DIGITĀLĀ TRANFORMĀCIJA</a:t>
            </a:r>
            <a:endParaRPr kumimoji="0" lang="en-AU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6625E2-448E-4BE6-8A98-06D1D4C6A0BF}"/>
              </a:ext>
            </a:extLst>
          </p:cNvPr>
          <p:cNvSpPr/>
          <p:nvPr/>
        </p:nvSpPr>
        <p:spPr>
          <a:xfrm>
            <a:off x="6544507" y="1259095"/>
            <a:ext cx="2410198" cy="676190"/>
          </a:xfrm>
          <a:prstGeom prst="rect">
            <a:avLst/>
          </a:prstGeom>
          <a:solidFill>
            <a:srgbClr val="228B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NEVIENLĪDZĪBAS MAZINĀŠANA</a:t>
            </a:r>
            <a:endParaRPr kumimoji="0" lang="en-AU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B29B84-A830-47C5-90C1-E3ECD9C603CC}"/>
              </a:ext>
            </a:extLst>
          </p:cNvPr>
          <p:cNvSpPr/>
          <p:nvPr/>
        </p:nvSpPr>
        <p:spPr>
          <a:xfrm>
            <a:off x="9338784" y="1259095"/>
            <a:ext cx="2410198" cy="676190"/>
          </a:xfrm>
          <a:prstGeom prst="rect">
            <a:avLst/>
          </a:prstGeom>
          <a:solidFill>
            <a:srgbClr val="228B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ENERGOEFEKTIVITĀTE</a:t>
            </a:r>
            <a:endParaRPr kumimoji="0" lang="en-AU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A47D6A-D18A-4154-A2A0-CA954DAC67F1}"/>
              </a:ext>
            </a:extLst>
          </p:cNvPr>
          <p:cNvSpPr txBox="1"/>
          <p:nvPr/>
        </p:nvSpPr>
        <p:spPr>
          <a:xfrm>
            <a:off x="1389109" y="2226857"/>
            <a:ext cx="2022600" cy="454512"/>
          </a:xfrm>
          <a:prstGeom prst="rect">
            <a:avLst/>
          </a:prstGeom>
          <a:noFill/>
        </p:spPr>
        <p:txBody>
          <a:bodyPr wrap="square" lIns="64290" tIns="32145" rIns="64290" bIns="32145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Digitālo prasmju attīstība (prasmes)</a:t>
            </a:r>
            <a:endParaRPr kumimoji="0" lang="lv-LV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808E2F-D5D6-4EB6-B018-F754E1EFA2CA}"/>
              </a:ext>
            </a:extLst>
          </p:cNvPr>
          <p:cNvSpPr txBox="1"/>
          <p:nvPr/>
        </p:nvSpPr>
        <p:spPr>
          <a:xfrm>
            <a:off x="1382099" y="3005267"/>
            <a:ext cx="2022600" cy="454512"/>
          </a:xfrm>
          <a:prstGeom prst="rect">
            <a:avLst/>
          </a:prstGeom>
          <a:noFill/>
        </p:spPr>
        <p:txBody>
          <a:bodyPr wrap="square" lIns="64290" tIns="32145" rIns="64290" bIns="32145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EDIC un digitālā brieduma tests  </a:t>
            </a:r>
            <a:endParaRPr kumimoji="0" lang="lv-LV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D4F49F-999F-4D3B-96B5-3A9C6B0850F6}"/>
              </a:ext>
            </a:extLst>
          </p:cNvPr>
          <p:cNvSpPr txBox="1"/>
          <p:nvPr/>
        </p:nvSpPr>
        <p:spPr>
          <a:xfrm>
            <a:off x="1383849" y="3726909"/>
            <a:ext cx="2022600" cy="454512"/>
          </a:xfrm>
          <a:prstGeom prst="rect">
            <a:avLst/>
          </a:prstGeom>
          <a:noFill/>
        </p:spPr>
        <p:txBody>
          <a:bodyPr wrap="square" lIns="64290" tIns="32145" rIns="64290" bIns="32145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Finanšu instrumenti digitalizācijai</a:t>
            </a:r>
            <a:endParaRPr kumimoji="0" lang="lv-LV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2A0DDD7-2ABF-48F7-90AF-7E300E204AD6}"/>
              </a:ext>
            </a:extLst>
          </p:cNvPr>
          <p:cNvSpPr/>
          <p:nvPr/>
        </p:nvSpPr>
        <p:spPr>
          <a:xfrm>
            <a:off x="630730" y="2144749"/>
            <a:ext cx="637217" cy="649309"/>
          </a:xfrm>
          <a:prstGeom prst="ellipse">
            <a:avLst/>
          </a:prstGeom>
          <a:solidFill>
            <a:srgbClr val="228B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C96A98B-86BC-45A4-942E-E176914DD99A}"/>
              </a:ext>
            </a:extLst>
          </p:cNvPr>
          <p:cNvSpPr/>
          <p:nvPr/>
        </p:nvSpPr>
        <p:spPr>
          <a:xfrm>
            <a:off x="632695" y="2901567"/>
            <a:ext cx="637217" cy="649309"/>
          </a:xfrm>
          <a:prstGeom prst="ellipse">
            <a:avLst/>
          </a:prstGeom>
          <a:solidFill>
            <a:srgbClr val="228B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2DF79C8-5B33-4ADF-A978-ED39BC9146BF}"/>
              </a:ext>
            </a:extLst>
          </p:cNvPr>
          <p:cNvSpPr/>
          <p:nvPr/>
        </p:nvSpPr>
        <p:spPr>
          <a:xfrm>
            <a:off x="635673" y="3673825"/>
            <a:ext cx="637217" cy="649309"/>
          </a:xfrm>
          <a:prstGeom prst="ellipse">
            <a:avLst/>
          </a:prstGeom>
          <a:solidFill>
            <a:srgbClr val="228B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A1B617A-A066-4E17-8529-D18A2D518B72}"/>
              </a:ext>
            </a:extLst>
          </p:cNvPr>
          <p:cNvSpPr/>
          <p:nvPr/>
        </p:nvSpPr>
        <p:spPr>
          <a:xfrm>
            <a:off x="3409402" y="2292201"/>
            <a:ext cx="637217" cy="649309"/>
          </a:xfrm>
          <a:prstGeom prst="ellipse">
            <a:avLst/>
          </a:prstGeom>
          <a:solidFill>
            <a:srgbClr val="228B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5FDE6FF-8F22-4E56-8D76-3443454619EC}"/>
              </a:ext>
            </a:extLst>
          </p:cNvPr>
          <p:cNvSpPr/>
          <p:nvPr/>
        </p:nvSpPr>
        <p:spPr>
          <a:xfrm>
            <a:off x="3409403" y="3009687"/>
            <a:ext cx="637217" cy="649309"/>
          </a:xfrm>
          <a:prstGeom prst="ellipse">
            <a:avLst/>
          </a:prstGeom>
          <a:solidFill>
            <a:srgbClr val="228B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9A06BC7-5EA4-4405-B4A5-70CE60D6C335}"/>
              </a:ext>
            </a:extLst>
          </p:cNvPr>
          <p:cNvSpPr/>
          <p:nvPr/>
        </p:nvSpPr>
        <p:spPr>
          <a:xfrm>
            <a:off x="3400187" y="3709823"/>
            <a:ext cx="637217" cy="649309"/>
          </a:xfrm>
          <a:prstGeom prst="ellipse">
            <a:avLst/>
          </a:prstGeom>
          <a:solidFill>
            <a:srgbClr val="228B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83AC9BB-2175-41EC-B634-16EAE7FC8401}"/>
              </a:ext>
            </a:extLst>
          </p:cNvPr>
          <p:cNvSpPr/>
          <p:nvPr/>
        </p:nvSpPr>
        <p:spPr>
          <a:xfrm>
            <a:off x="6479115" y="2254054"/>
            <a:ext cx="637217" cy="649309"/>
          </a:xfrm>
          <a:prstGeom prst="ellipse">
            <a:avLst/>
          </a:prstGeom>
          <a:solidFill>
            <a:srgbClr val="228B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2DE2A7A-5F78-4074-9EB8-A97696710440}"/>
              </a:ext>
            </a:extLst>
          </p:cNvPr>
          <p:cNvSpPr/>
          <p:nvPr/>
        </p:nvSpPr>
        <p:spPr>
          <a:xfrm>
            <a:off x="6484223" y="2973412"/>
            <a:ext cx="637217" cy="649309"/>
          </a:xfrm>
          <a:prstGeom prst="ellipse">
            <a:avLst/>
          </a:prstGeom>
          <a:solidFill>
            <a:srgbClr val="228B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0D20517-D7C2-4920-8374-1F8F4597BE48}"/>
              </a:ext>
            </a:extLst>
          </p:cNvPr>
          <p:cNvSpPr/>
          <p:nvPr/>
        </p:nvSpPr>
        <p:spPr>
          <a:xfrm>
            <a:off x="9353632" y="2125485"/>
            <a:ext cx="637217" cy="649309"/>
          </a:xfrm>
          <a:prstGeom prst="ellipse">
            <a:avLst/>
          </a:prstGeom>
          <a:solidFill>
            <a:srgbClr val="228B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44E49FA-1311-453E-94C5-F3CE107B4894}"/>
              </a:ext>
            </a:extLst>
          </p:cNvPr>
          <p:cNvSpPr/>
          <p:nvPr/>
        </p:nvSpPr>
        <p:spPr>
          <a:xfrm>
            <a:off x="9353632" y="2825811"/>
            <a:ext cx="637217" cy="649309"/>
          </a:xfrm>
          <a:prstGeom prst="ellipse">
            <a:avLst/>
          </a:prstGeom>
          <a:solidFill>
            <a:srgbClr val="228B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6270707-EBB6-4D82-BD19-89F665283340}"/>
              </a:ext>
            </a:extLst>
          </p:cNvPr>
          <p:cNvSpPr/>
          <p:nvPr/>
        </p:nvSpPr>
        <p:spPr>
          <a:xfrm>
            <a:off x="9349804" y="3538017"/>
            <a:ext cx="637217" cy="649309"/>
          </a:xfrm>
          <a:prstGeom prst="ellipse">
            <a:avLst/>
          </a:prstGeom>
          <a:solidFill>
            <a:srgbClr val="228B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C6D3B47-C91C-4F6D-9E14-FFF5B36FDD82}"/>
              </a:ext>
            </a:extLst>
          </p:cNvPr>
          <p:cNvSpPr txBox="1"/>
          <p:nvPr/>
        </p:nvSpPr>
        <p:spPr>
          <a:xfrm>
            <a:off x="4190543" y="2254053"/>
            <a:ext cx="2236828" cy="649309"/>
          </a:xfrm>
          <a:prstGeom prst="rect">
            <a:avLst/>
          </a:prstGeom>
          <a:noFill/>
        </p:spPr>
        <p:txBody>
          <a:bodyPr wrap="square" lIns="64290" tIns="32145" rIns="64290" bIns="32145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Atbalsts MVU uzņēmējdarbības attīstībai</a:t>
            </a:r>
            <a:endParaRPr kumimoji="0" lang="lv-LV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BC58E6-690A-4A1C-81A5-EE1365624B96}"/>
              </a:ext>
            </a:extLst>
          </p:cNvPr>
          <p:cNvSpPr txBox="1"/>
          <p:nvPr/>
        </p:nvSpPr>
        <p:spPr>
          <a:xfrm>
            <a:off x="4116331" y="2996756"/>
            <a:ext cx="2120843" cy="844105"/>
          </a:xfrm>
          <a:prstGeom prst="rect">
            <a:avLst/>
          </a:prstGeom>
          <a:noFill/>
        </p:spPr>
        <p:txBody>
          <a:bodyPr wrap="square" lIns="64290" tIns="32145" rIns="64290" bIns="32145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Atbalsts P&amp;A jaunu produktu, tehnoloģiju un pakalpojumu izstrādē</a:t>
            </a:r>
            <a:endParaRPr kumimoji="0" lang="lv-LV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FBA8445-6B1A-40FE-A83A-CF5B12CC0437}"/>
              </a:ext>
            </a:extLst>
          </p:cNvPr>
          <p:cNvSpPr txBox="1"/>
          <p:nvPr/>
        </p:nvSpPr>
        <p:spPr>
          <a:xfrm>
            <a:off x="4156042" y="3846022"/>
            <a:ext cx="2022600" cy="454512"/>
          </a:xfrm>
          <a:prstGeom prst="rect">
            <a:avLst/>
          </a:prstGeom>
          <a:noFill/>
        </p:spPr>
        <p:txBody>
          <a:bodyPr wrap="square" lIns="64290" tIns="32145" rIns="64290" bIns="32145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Finanšu instrumenti P&amp;A un MVU attīstībai</a:t>
            </a:r>
            <a:endParaRPr kumimoji="0" lang="lv-LV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B809E1C-8892-40F6-86F7-F4075A0ECFE7}"/>
              </a:ext>
            </a:extLst>
          </p:cNvPr>
          <p:cNvSpPr txBox="1"/>
          <p:nvPr/>
        </p:nvSpPr>
        <p:spPr>
          <a:xfrm>
            <a:off x="7232859" y="2292200"/>
            <a:ext cx="2236828" cy="454512"/>
          </a:xfrm>
          <a:prstGeom prst="rect">
            <a:avLst/>
          </a:prstGeom>
          <a:noFill/>
        </p:spPr>
        <p:txBody>
          <a:bodyPr wrap="square" lIns="64290" tIns="32145" rIns="64290" bIns="32145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Sociālo mājokļu pieejamība </a:t>
            </a:r>
            <a:endParaRPr kumimoji="0" lang="lv-LV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25DB1D-8E78-4DBB-A658-1D587E951035}"/>
              </a:ext>
            </a:extLst>
          </p:cNvPr>
          <p:cNvSpPr txBox="1"/>
          <p:nvPr/>
        </p:nvSpPr>
        <p:spPr>
          <a:xfrm>
            <a:off x="7205619" y="3108224"/>
            <a:ext cx="2022600" cy="454512"/>
          </a:xfrm>
          <a:prstGeom prst="rect">
            <a:avLst/>
          </a:prstGeom>
          <a:noFill/>
        </p:spPr>
        <p:txBody>
          <a:bodyPr wrap="square" lIns="64290" tIns="32145" rIns="64290" bIns="32145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Vides pieejamības uzlabošana </a:t>
            </a:r>
            <a:endParaRPr kumimoji="0" lang="lv-LV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F1751C-8337-44BC-86AB-3B86DDDDA4FB}"/>
              </a:ext>
            </a:extLst>
          </p:cNvPr>
          <p:cNvSpPr txBox="1"/>
          <p:nvPr/>
        </p:nvSpPr>
        <p:spPr>
          <a:xfrm>
            <a:off x="10092800" y="2257324"/>
            <a:ext cx="2236828" cy="454512"/>
          </a:xfrm>
          <a:prstGeom prst="rect">
            <a:avLst/>
          </a:prstGeom>
          <a:noFill/>
        </p:spPr>
        <p:txBody>
          <a:bodyPr wrap="square" lIns="64290" tIns="32145" rIns="64290" bIns="32145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Energoefektivitāte dzīvojamās ēkās </a:t>
            </a:r>
            <a:endParaRPr kumimoji="0" lang="lv-LV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216107A-284F-497E-87CD-CDE2E3665D79}"/>
              </a:ext>
            </a:extLst>
          </p:cNvPr>
          <p:cNvSpPr txBox="1"/>
          <p:nvPr/>
        </p:nvSpPr>
        <p:spPr>
          <a:xfrm>
            <a:off x="10092800" y="2874396"/>
            <a:ext cx="1656182" cy="454512"/>
          </a:xfrm>
          <a:prstGeom prst="rect">
            <a:avLst/>
          </a:prstGeom>
          <a:noFill/>
        </p:spPr>
        <p:txBody>
          <a:bodyPr wrap="square" lIns="64290" tIns="32145" rIns="64290" bIns="32145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Energoefektivitāte valsts ēkās </a:t>
            </a:r>
            <a:endParaRPr kumimoji="0" lang="lv-LV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673D807-5473-490E-9531-D2EFB3250FC1}"/>
              </a:ext>
            </a:extLst>
          </p:cNvPr>
          <p:cNvSpPr txBox="1"/>
          <p:nvPr/>
        </p:nvSpPr>
        <p:spPr>
          <a:xfrm>
            <a:off x="10092800" y="3562736"/>
            <a:ext cx="1656182" cy="454512"/>
          </a:xfrm>
          <a:prstGeom prst="rect">
            <a:avLst/>
          </a:prstGeom>
          <a:noFill/>
        </p:spPr>
        <p:txBody>
          <a:bodyPr wrap="square" lIns="64290" tIns="32145" rIns="64290" bIns="32145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Energoefektivitāte uzņēmējdarbībā</a:t>
            </a:r>
          </a:p>
        </p:txBody>
      </p:sp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2419EB40-3B53-429A-B429-B15ADD645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78" y="192839"/>
            <a:ext cx="1113713" cy="974033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E918305A-2D91-427F-8161-33795AD83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60" y="336441"/>
            <a:ext cx="818023" cy="848320"/>
          </a:xfrm>
          <a:prstGeom prst="rect">
            <a:avLst/>
          </a:prstGeom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58DBBE41-B579-4187-8A3C-889A8FCBE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818" y="215651"/>
            <a:ext cx="1113713" cy="971157"/>
          </a:xfrm>
          <a:prstGeom prst="rect">
            <a:avLst/>
          </a:prstGeom>
        </p:spPr>
      </p:pic>
      <p:pic>
        <p:nvPicPr>
          <p:cNvPr id="61" name="Picture 60" descr="A picture containing icon&#10;&#10;Description automatically generated">
            <a:extLst>
              <a:ext uri="{FF2B5EF4-FFF2-40B4-BE49-F238E27FC236}">
                <a16:creationId xmlns:a16="http://schemas.microsoft.com/office/drawing/2014/main" id="{1EC55B22-BEA6-43A9-B89C-0E5642E4D9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47" y="261788"/>
            <a:ext cx="1048389" cy="946299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46586C06-63D1-46AB-9131-EDFECA9FFEF8}"/>
              </a:ext>
            </a:extLst>
          </p:cNvPr>
          <p:cNvSpPr txBox="1"/>
          <p:nvPr/>
        </p:nvSpPr>
        <p:spPr>
          <a:xfrm>
            <a:off x="722819" y="2234695"/>
            <a:ext cx="590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M EUR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F93FE47-8920-4E95-901A-0E426295707F}"/>
              </a:ext>
            </a:extLst>
          </p:cNvPr>
          <p:cNvSpPr txBox="1"/>
          <p:nvPr/>
        </p:nvSpPr>
        <p:spPr>
          <a:xfrm>
            <a:off x="741933" y="3000871"/>
            <a:ext cx="590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M EUR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AE3BFBB-AB5F-43E1-9025-53C40D34355B}"/>
              </a:ext>
            </a:extLst>
          </p:cNvPr>
          <p:cNvSpPr txBox="1"/>
          <p:nvPr/>
        </p:nvSpPr>
        <p:spPr>
          <a:xfrm>
            <a:off x="741933" y="3757689"/>
            <a:ext cx="590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M EUR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F90D43D-8E93-4C4A-8A03-04F3B992D44C}"/>
              </a:ext>
            </a:extLst>
          </p:cNvPr>
          <p:cNvSpPr txBox="1"/>
          <p:nvPr/>
        </p:nvSpPr>
        <p:spPr>
          <a:xfrm>
            <a:off x="3458257" y="2394924"/>
            <a:ext cx="678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109,7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 EUR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68F2B69-893B-42BE-948C-3D4F028DAA49}"/>
              </a:ext>
            </a:extLst>
          </p:cNvPr>
          <p:cNvSpPr txBox="1"/>
          <p:nvPr/>
        </p:nvSpPr>
        <p:spPr>
          <a:xfrm>
            <a:off x="3467405" y="3099053"/>
            <a:ext cx="590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51,76 M EUR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989E3A-5EBA-4E02-87D5-AD308360E082}"/>
              </a:ext>
            </a:extLst>
          </p:cNvPr>
          <p:cNvSpPr txBox="1"/>
          <p:nvPr/>
        </p:nvSpPr>
        <p:spPr>
          <a:xfrm>
            <a:off x="3459338" y="3825746"/>
            <a:ext cx="590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228,9 M EUR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00FA4A0-2A90-4185-99ED-DC333229DA5C}"/>
              </a:ext>
            </a:extLst>
          </p:cNvPr>
          <p:cNvSpPr txBox="1"/>
          <p:nvPr/>
        </p:nvSpPr>
        <p:spPr>
          <a:xfrm>
            <a:off x="6525407" y="2343907"/>
            <a:ext cx="590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60,9 M EUR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5CB3D94-2BBB-4628-9C04-BD31938AEF6D}"/>
              </a:ext>
            </a:extLst>
          </p:cNvPr>
          <p:cNvSpPr txBox="1"/>
          <p:nvPr/>
        </p:nvSpPr>
        <p:spPr>
          <a:xfrm>
            <a:off x="6530515" y="3044233"/>
            <a:ext cx="590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21,75 M EUR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2F692DC-5446-4DC4-ABC5-B2EC7498B3DB}"/>
              </a:ext>
            </a:extLst>
          </p:cNvPr>
          <p:cNvSpPr txBox="1"/>
          <p:nvPr/>
        </p:nvSpPr>
        <p:spPr>
          <a:xfrm>
            <a:off x="9384149" y="2255741"/>
            <a:ext cx="590925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173,2M EUR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18A5ECB-B374-403F-A1B2-B7B7D9EFE62D}"/>
              </a:ext>
            </a:extLst>
          </p:cNvPr>
          <p:cNvSpPr txBox="1"/>
          <p:nvPr/>
        </p:nvSpPr>
        <p:spPr>
          <a:xfrm>
            <a:off x="9372951" y="2941509"/>
            <a:ext cx="590925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149,5M EUR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98F2D9B-E4CE-4F8F-B5E2-A8B9A2E6F670}"/>
              </a:ext>
            </a:extLst>
          </p:cNvPr>
          <p:cNvSpPr txBox="1"/>
          <p:nvPr/>
        </p:nvSpPr>
        <p:spPr>
          <a:xfrm>
            <a:off x="9372952" y="3661144"/>
            <a:ext cx="590925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108,5 M EUR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511B8CF-60ED-429B-A1B6-759A57E55C8C}"/>
              </a:ext>
            </a:extLst>
          </p:cNvPr>
          <p:cNvSpPr/>
          <p:nvPr/>
        </p:nvSpPr>
        <p:spPr>
          <a:xfrm>
            <a:off x="997921" y="5940243"/>
            <a:ext cx="1831075" cy="571165"/>
          </a:xfrm>
          <a:prstGeom prst="rect">
            <a:avLst/>
          </a:prstGeom>
          <a:solidFill>
            <a:srgbClr val="228B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1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44,15 MEUR</a:t>
            </a:r>
            <a:endParaRPr kumimoji="0" lang="en-AU" sz="210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22285A2-FDBA-4C09-872E-7CC90BE80F49}"/>
              </a:ext>
            </a:extLst>
          </p:cNvPr>
          <p:cNvSpPr/>
          <p:nvPr/>
        </p:nvSpPr>
        <p:spPr>
          <a:xfrm>
            <a:off x="3855760" y="5938968"/>
            <a:ext cx="1831075" cy="571165"/>
          </a:xfrm>
          <a:prstGeom prst="rect">
            <a:avLst/>
          </a:prstGeom>
          <a:solidFill>
            <a:srgbClr val="228B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1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390,36 MEUR</a:t>
            </a:r>
            <a:endParaRPr kumimoji="0" lang="en-AU" sz="210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CC9B317-88B3-49F7-B929-6060DC9CC74B}"/>
              </a:ext>
            </a:extLst>
          </p:cNvPr>
          <p:cNvSpPr/>
          <p:nvPr/>
        </p:nvSpPr>
        <p:spPr>
          <a:xfrm>
            <a:off x="6835697" y="5920775"/>
            <a:ext cx="1831075" cy="571165"/>
          </a:xfrm>
          <a:prstGeom prst="rect">
            <a:avLst/>
          </a:prstGeom>
          <a:solidFill>
            <a:srgbClr val="228B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10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82.65 MEUR</a:t>
            </a:r>
            <a:endParaRPr kumimoji="0" lang="en-AU" sz="210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C4C86F9-60BB-4677-B298-067460B31D3F}"/>
              </a:ext>
            </a:extLst>
          </p:cNvPr>
          <p:cNvSpPr/>
          <p:nvPr/>
        </p:nvSpPr>
        <p:spPr>
          <a:xfrm>
            <a:off x="9679611" y="5920775"/>
            <a:ext cx="1831075" cy="571165"/>
          </a:xfrm>
          <a:prstGeom prst="rect">
            <a:avLst/>
          </a:prstGeom>
          <a:solidFill>
            <a:srgbClr val="228B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431.2 MEUR</a:t>
            </a:r>
            <a:endParaRPr kumimoji="0" lang="en-AU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E8A63BE-6B13-46C3-8EB6-08A0B67D190D}"/>
              </a:ext>
            </a:extLst>
          </p:cNvPr>
          <p:cNvSpPr txBox="1"/>
          <p:nvPr/>
        </p:nvSpPr>
        <p:spPr>
          <a:xfrm>
            <a:off x="8114" y="6062986"/>
            <a:ext cx="89821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500" b="1" i="0" u="none" strike="noStrike" kern="1200" cap="none" spc="0" normalizeH="0" baseline="0" noProof="0">
                <a:ln>
                  <a:noFill/>
                </a:ln>
                <a:solidFill>
                  <a:srgbClr val="228B9D"/>
                </a:solidFill>
                <a:effectLst/>
                <a:uLnTx/>
                <a:uFillTx/>
                <a:latin typeface="WordVisi_MSFontService"/>
                <a:ea typeface="+mn-ea"/>
                <a:cs typeface="+mn-cs"/>
              </a:rPr>
              <a:t>ERAF:</a:t>
            </a:r>
            <a:endParaRPr kumimoji="0" lang="en-AU" sz="1500" b="1" i="0" u="none" strike="noStrike" kern="1200" cap="none" spc="0" normalizeH="0" baseline="0" noProof="0">
              <a:ln>
                <a:noFill/>
              </a:ln>
              <a:solidFill>
                <a:srgbClr val="228B9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79B1402-DFE0-465F-A551-1823D89AEF6E}"/>
              </a:ext>
            </a:extLst>
          </p:cNvPr>
          <p:cNvSpPr/>
          <p:nvPr/>
        </p:nvSpPr>
        <p:spPr>
          <a:xfrm>
            <a:off x="655163" y="4376041"/>
            <a:ext cx="637217" cy="649309"/>
          </a:xfrm>
          <a:prstGeom prst="ellipse">
            <a:avLst/>
          </a:prstGeom>
          <a:solidFill>
            <a:srgbClr val="228B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5E15CA-36F9-6684-3790-93C0077E2A89}"/>
              </a:ext>
            </a:extLst>
          </p:cNvPr>
          <p:cNvSpPr txBox="1"/>
          <p:nvPr/>
        </p:nvSpPr>
        <p:spPr>
          <a:xfrm>
            <a:off x="704369" y="4465769"/>
            <a:ext cx="590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21,15 M EUR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D23B7-236E-6EC5-A05E-8D7A950F806F}"/>
              </a:ext>
            </a:extLst>
          </p:cNvPr>
          <p:cNvSpPr txBox="1"/>
          <p:nvPr/>
        </p:nvSpPr>
        <p:spPr>
          <a:xfrm>
            <a:off x="1369564" y="4427309"/>
            <a:ext cx="2022600" cy="454512"/>
          </a:xfrm>
          <a:prstGeom prst="rect">
            <a:avLst/>
          </a:prstGeom>
          <a:noFill/>
        </p:spPr>
        <p:txBody>
          <a:bodyPr wrap="square" lIns="64290" tIns="32145" rIns="64290" bIns="32145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6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Jaunu produktu un pakalpojumu izstrāde</a:t>
            </a:r>
            <a:endParaRPr kumimoji="0" lang="lv-LV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D9E8885-3A56-BD0A-3802-484358B076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38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rgbClr val="0099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6E8C8-3895-1917-6441-0A61FA152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416" y="365125"/>
            <a:ext cx="5439383" cy="1325563"/>
          </a:xfrm>
        </p:spPr>
        <p:txBody>
          <a:bodyPr>
            <a:normAutofit/>
          </a:bodyPr>
          <a:lstStyle/>
          <a:p>
            <a:pPr algn="r"/>
            <a:r>
              <a:rPr lang="lv-LV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ATBALSTA VEIDI LATVIJĀ</a:t>
            </a:r>
            <a:endParaRPr lang="en-AU" sz="24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8A17B4E-53EC-2918-096A-7E27144F91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1956436"/>
              </p:ext>
            </p:extLst>
          </p:nvPr>
        </p:nvGraphicFramePr>
        <p:xfrm>
          <a:off x="838201" y="1809345"/>
          <a:ext cx="10796081" cy="4899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1E0791B-9266-7C95-89A7-55F855EF1F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928" y="295563"/>
            <a:ext cx="4762500" cy="1295400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effectLst>
            <a:reflection stA="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95794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duotone>
              <a:prstClr val="black"/>
              <a:schemeClr val="accent5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D03DEEC-4A60-7883-BD53-B9BCD4E67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" y="0"/>
            <a:ext cx="12182535" cy="6858000"/>
          </a:xfrm>
          <a:prstGeom prst="rect">
            <a:avLst/>
          </a:prstGeom>
          <a:solidFill>
            <a:srgbClr val="1B717F">
              <a:alpha val="0"/>
            </a:srgbClr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2E02C4-0F0A-D216-E6C7-1474CAEFF311}"/>
              </a:ext>
            </a:extLst>
          </p:cNvPr>
          <p:cNvSpPr/>
          <p:nvPr/>
        </p:nvSpPr>
        <p:spPr>
          <a:xfrm>
            <a:off x="249382" y="304800"/>
            <a:ext cx="11416145" cy="554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10751" hangingPunct="0">
              <a:defRPr/>
            </a:pPr>
            <a:r>
              <a:rPr lang="lv-LV" b="1" ker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sym typeface="Helvetica Neue"/>
              </a:rPr>
              <a:t>LATVIJAS FINANŠU TIRGUS AKTIVIZĒŠANA = ALTUM SINDICĒŠANAS NOSACĪJUMI </a:t>
            </a:r>
            <a:endParaRPr lang="en-LV" b="1" ker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sym typeface="Helvetica Neue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D7F26FD-7108-5909-496C-414F2E38DA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3227195"/>
              </p:ext>
            </p:extLst>
          </p:nvPr>
        </p:nvGraphicFramePr>
        <p:xfrm>
          <a:off x="1" y="858982"/>
          <a:ext cx="11545454" cy="577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Graphic 5" descr="Boardroom outline">
            <a:extLst>
              <a:ext uri="{FF2B5EF4-FFF2-40B4-BE49-F238E27FC236}">
                <a16:creationId xmlns:a16="http://schemas.microsoft.com/office/drawing/2014/main" id="{E850E742-48FB-8FD2-1DBF-3B5AA23ACD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23622" y="955964"/>
            <a:ext cx="914400" cy="914400"/>
          </a:xfrm>
          <a:prstGeom prst="rect">
            <a:avLst/>
          </a:prstGeom>
        </p:spPr>
      </p:pic>
      <p:pic>
        <p:nvPicPr>
          <p:cNvPr id="9" name="Graphic 8" descr="Open envelope outline">
            <a:extLst>
              <a:ext uri="{FF2B5EF4-FFF2-40B4-BE49-F238E27FC236}">
                <a16:creationId xmlns:a16="http://schemas.microsoft.com/office/drawing/2014/main" id="{8A46A846-51B4-182D-CDD6-B086858AE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773267" y="2424545"/>
            <a:ext cx="815109" cy="815109"/>
          </a:xfrm>
          <a:prstGeom prst="rect">
            <a:avLst/>
          </a:prstGeom>
        </p:spPr>
      </p:pic>
      <p:pic>
        <p:nvPicPr>
          <p:cNvPr id="12" name="Graphic 11" descr="Double Tap Gesture outline">
            <a:extLst>
              <a:ext uri="{FF2B5EF4-FFF2-40B4-BE49-F238E27FC236}">
                <a16:creationId xmlns:a16="http://schemas.microsoft.com/office/drawing/2014/main" id="{D3374B1D-00CB-E112-A0FC-1BC3EBE0B5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20027" y="4021282"/>
            <a:ext cx="914400" cy="914400"/>
          </a:xfrm>
          <a:prstGeom prst="rect">
            <a:avLst/>
          </a:prstGeom>
        </p:spPr>
      </p:pic>
      <p:pic>
        <p:nvPicPr>
          <p:cNvPr id="14" name="Graphic 13" descr="Circles with arrows with solid fill">
            <a:extLst>
              <a:ext uri="{FF2B5EF4-FFF2-40B4-BE49-F238E27FC236}">
                <a16:creationId xmlns:a16="http://schemas.microsoft.com/office/drawing/2014/main" id="{67ED8EE5-261D-DB8E-A239-0CBC9878D3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20027" y="5638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18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0BF660-E9AF-F03F-4A7E-E022722B7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5" y="0"/>
            <a:ext cx="12182535" cy="6858000"/>
          </a:xfrm>
          <a:prstGeom prst="rect">
            <a:avLst/>
          </a:prstGeom>
          <a:solidFill>
            <a:srgbClr val="1B717F">
              <a:alpha val="0"/>
            </a:srgbClr>
          </a:solidFill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71CFA00C-022A-48D8-E544-9CFD910706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9066209"/>
              </p:ext>
            </p:extLst>
          </p:nvPr>
        </p:nvGraphicFramePr>
        <p:xfrm>
          <a:off x="812800" y="1902691"/>
          <a:ext cx="11610109" cy="4763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861" name="DARĪJUMU PROFILS"/>
          <p:cNvSpPr txBox="1"/>
          <p:nvPr/>
        </p:nvSpPr>
        <p:spPr>
          <a:xfrm>
            <a:off x="608677" y="286466"/>
            <a:ext cx="749820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Century Gothic"/>
              </a:rPr>
              <a:t>PRODUKTU</a:t>
            </a:r>
            <a:r>
              <a:rPr kumimoji="0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Century Gothic"/>
              </a:rPr>
              <a:t> </a:t>
            </a:r>
            <a:r>
              <a:rPr kumimoji="0" lang="lv-LV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Century Gothic"/>
              </a:rPr>
              <a:t>P</a:t>
            </a:r>
            <a:r>
              <a:rPr lang="lv-LV" sz="3200" kern="0">
                <a:latin typeface="Verdana" panose="020B0604030504040204" pitchFamily="34" charset="0"/>
                <a:ea typeface="Verdana" panose="020B0604030504040204" pitchFamily="34" charset="0"/>
                <a:sym typeface="Century Gothic"/>
              </a:rPr>
              <a:t>ROFILS 2021-2027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Century Gothic"/>
            </a:endParaRPr>
          </a:p>
        </p:txBody>
      </p:sp>
      <p:pic>
        <p:nvPicPr>
          <p:cNvPr id="4" name="Graphic 3" descr="Harvey Balls 80% with solid fill">
            <a:extLst>
              <a:ext uri="{FF2B5EF4-FFF2-40B4-BE49-F238E27FC236}">
                <a16:creationId xmlns:a16="http://schemas.microsoft.com/office/drawing/2014/main" id="{B59491BA-E393-3DCD-494B-EA5569269D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24514" y="1093343"/>
            <a:ext cx="914400" cy="914400"/>
          </a:xfrm>
          <a:prstGeom prst="rect">
            <a:avLst/>
          </a:prstGeom>
        </p:spPr>
      </p:pic>
      <p:pic>
        <p:nvPicPr>
          <p:cNvPr id="6" name="Graphic 5" descr="Piggy Bank with solid fill">
            <a:extLst>
              <a:ext uri="{FF2B5EF4-FFF2-40B4-BE49-F238E27FC236}">
                <a16:creationId xmlns:a16="http://schemas.microsoft.com/office/drawing/2014/main" id="{92C04CB3-9C49-4890-3FBC-2249E40886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57088" y="1160745"/>
            <a:ext cx="914400" cy="914400"/>
          </a:xfrm>
          <a:prstGeom prst="rect">
            <a:avLst/>
          </a:prstGeom>
        </p:spPr>
      </p:pic>
      <p:pic>
        <p:nvPicPr>
          <p:cNvPr id="8" name="Graphic 7" descr="Hourglass Finished with solid fill">
            <a:extLst>
              <a:ext uri="{FF2B5EF4-FFF2-40B4-BE49-F238E27FC236}">
                <a16:creationId xmlns:a16="http://schemas.microsoft.com/office/drawing/2014/main" id="{73FB8393-1CD6-6FE6-BFBE-4713CA7562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964215" y="1225074"/>
            <a:ext cx="731359" cy="731359"/>
          </a:xfrm>
          <a:prstGeom prst="rect">
            <a:avLst/>
          </a:prstGeom>
        </p:spPr>
      </p:pic>
      <p:pic>
        <p:nvPicPr>
          <p:cNvPr id="13" name="Graphic 12" descr="Wallet outline">
            <a:extLst>
              <a:ext uri="{FF2B5EF4-FFF2-40B4-BE49-F238E27FC236}">
                <a16:creationId xmlns:a16="http://schemas.microsoft.com/office/drawing/2014/main" id="{F32E55F3-6719-69FF-3BFA-2B403D2AE6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98478" y="1160745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0BF660-E9AF-F03F-4A7E-E022722B7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5" y="-130629"/>
            <a:ext cx="12182535" cy="6858000"/>
          </a:xfrm>
          <a:prstGeom prst="rect">
            <a:avLst/>
          </a:prstGeom>
          <a:solidFill>
            <a:srgbClr val="1B717F">
              <a:alpha val="0"/>
            </a:srgbClr>
          </a:solidFill>
        </p:spPr>
      </p:pic>
      <p:sp>
        <p:nvSpPr>
          <p:cNvPr id="6861" name="DARĪJUMU PROFILS"/>
          <p:cNvSpPr txBox="1"/>
          <p:nvPr/>
        </p:nvSpPr>
        <p:spPr>
          <a:xfrm>
            <a:off x="608677" y="286466"/>
            <a:ext cx="784765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4000" b="1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Century Gothic"/>
              </a:rPr>
              <a:t>Eksporta darījuma apdrošināšana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ED4B7B7-1B16-D255-E970-89AB1CBD0D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0976422"/>
              </p:ext>
            </p:extLst>
          </p:nvPr>
        </p:nvGraphicFramePr>
        <p:xfrm>
          <a:off x="543364" y="1106091"/>
          <a:ext cx="9582272" cy="5559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5FACDA3-A76A-F092-D3E5-AB59F9CEB2AA}"/>
              </a:ext>
            </a:extLst>
          </p:cNvPr>
          <p:cNvSpPr txBox="1"/>
          <p:nvPr/>
        </p:nvSpPr>
        <p:spPr>
          <a:xfrm>
            <a:off x="3307977" y="1267457"/>
            <a:ext cx="56555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1200" b="0" i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ALTUM īsteno eksporta garantiju programmu tirgus segmentos, kur specifiski ir privātā tirgus darbības nepilnība</a:t>
            </a:r>
          </a:p>
          <a:p>
            <a:pPr algn="just"/>
            <a:endParaRPr lang="lv-LV" sz="1200" b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lv-LV" sz="1200" b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Labvēlīgi eksportētājiem nosacījumi attiecas uz ES valstīm līdz 2023.gada beigām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21E945-FF66-CF25-0408-5924672A198C}"/>
              </a:ext>
            </a:extLst>
          </p:cNvPr>
          <p:cNvSpPr txBox="1"/>
          <p:nvPr/>
        </p:nvSpPr>
        <p:spPr>
          <a:xfrm>
            <a:off x="3205455" y="3072412"/>
            <a:ext cx="56555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lv-LV" sz="1400" b="0" i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irgū esošie privātie apdrošinātāji nenodrošina pietiekamus eksporta darījumu apdrošināšanas pakalpojumus Latvijas eksportētājiem</a:t>
            </a:r>
          </a:p>
          <a:p>
            <a:endParaRPr lang="lv-LV" sz="1400" b="0" i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lv-LV" sz="1400" b="1" i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ALTUM aizņem tikai 0.02% - 0.06% </a:t>
            </a:r>
            <a:r>
              <a:rPr lang="lv-LV" sz="1400" b="0" i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 eksporta darījumu apdrošināšanas </a:t>
            </a:r>
            <a:endParaRPr lang="lv-LV" sz="14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060FA-C8C3-A31F-82EB-2840995772F2}"/>
              </a:ext>
            </a:extLst>
          </p:cNvPr>
          <p:cNvSpPr txBox="1"/>
          <p:nvPr/>
        </p:nvSpPr>
        <p:spPr>
          <a:xfrm>
            <a:off x="3205455" y="5217459"/>
            <a:ext cx="5557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Igaunijā eksporta darījumu apdrošināšanai darbojas apdrošināšanas </a:t>
            </a:r>
            <a:r>
              <a:rPr lang="lv-LV" sz="140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akcijju</a:t>
            </a:r>
            <a:r>
              <a:rPr lang="lv-LV" sz="140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sabiedrība “</a:t>
            </a:r>
            <a:r>
              <a:rPr lang="lv-LV" sz="1400" u="sng" err="1">
                <a:solidFill>
                  <a:srgbClr val="0563C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11"/>
              </a:rPr>
              <a:t>KredEx</a:t>
            </a:r>
            <a:r>
              <a:rPr lang="lv-LV" sz="1400" u="sng">
                <a:solidFill>
                  <a:srgbClr val="0563C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11"/>
              </a:rPr>
              <a:t> </a:t>
            </a:r>
            <a:r>
              <a:rPr lang="lv-LV" sz="1400" u="sng" err="1">
                <a:solidFill>
                  <a:srgbClr val="0563C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11"/>
              </a:rPr>
              <a:t>Krediidikindlustus</a:t>
            </a:r>
            <a:r>
              <a:rPr lang="lv-LV" sz="1400" u="sng">
                <a:solidFill>
                  <a:srgbClr val="0563C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11"/>
              </a:rPr>
              <a:t>”,</a:t>
            </a:r>
            <a:r>
              <a:rPr lang="lv-LV" sz="140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kas ir attīstības finanšu institūcijas “</a:t>
            </a:r>
            <a:r>
              <a:rPr lang="lv-LV" sz="1400" u="sng" err="1">
                <a:solidFill>
                  <a:srgbClr val="0563C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12"/>
              </a:rPr>
              <a:t>KredEx</a:t>
            </a:r>
            <a:r>
              <a:rPr lang="lv-LV" sz="140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” meitas sabiedrība</a:t>
            </a:r>
            <a:endParaRPr lang="lv-LV" sz="14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132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duotone>
              <a:prstClr val="black"/>
              <a:schemeClr val="accent5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D03DEEC-4A60-7883-BD53-B9BCD4E67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2535" cy="6858000"/>
          </a:xfrm>
          <a:prstGeom prst="rect">
            <a:avLst/>
          </a:prstGeom>
          <a:solidFill>
            <a:srgbClr val="1B717F">
              <a:alpha val="0"/>
            </a:srgbClr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2E02C4-0F0A-D216-E6C7-1474CAEFF311}"/>
              </a:ext>
            </a:extLst>
          </p:cNvPr>
          <p:cNvSpPr/>
          <p:nvPr/>
        </p:nvSpPr>
        <p:spPr>
          <a:xfrm>
            <a:off x="249382" y="304800"/>
            <a:ext cx="11416145" cy="554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>
              <a:defRPr/>
            </a:pPr>
            <a:r>
              <a:rPr lang="lv-LV" sz="3200" b="1" ker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Helvetica Neue"/>
              </a:rPr>
              <a:t>Kreditēšana Baltijā/Eiropas Savienībā</a:t>
            </a:r>
            <a:endParaRPr lang="en-LV" sz="3200" b="1" ker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D7F26FD-7108-5909-496C-414F2E38DA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1729157"/>
              </p:ext>
            </p:extLst>
          </p:nvPr>
        </p:nvGraphicFramePr>
        <p:xfrm>
          <a:off x="1" y="858982"/>
          <a:ext cx="11545454" cy="577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Arrow: Chevron 3">
            <a:extLst>
              <a:ext uri="{FF2B5EF4-FFF2-40B4-BE49-F238E27FC236}">
                <a16:creationId xmlns:a16="http://schemas.microsoft.com/office/drawing/2014/main" id="{7230405D-1A99-4C5F-5154-60911D28D923}"/>
              </a:ext>
            </a:extLst>
          </p:cNvPr>
          <p:cNvSpPr/>
          <p:nvPr/>
        </p:nvSpPr>
        <p:spPr>
          <a:xfrm>
            <a:off x="707570" y="1063090"/>
            <a:ext cx="10776857" cy="1208313"/>
          </a:xfrm>
          <a:prstGeom prst="chevron">
            <a:avLst/>
          </a:prstGeom>
          <a:solidFill>
            <a:schemeClr val="tx2">
              <a:lumMod val="20000"/>
              <a:lumOff val="8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40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Procentu likmes uzņēmumu kredītiem šobrīd </a:t>
            </a:r>
            <a:r>
              <a:rPr lang="lv-LV" sz="1400" b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ir augstākās eiro zonā</a:t>
            </a:r>
            <a:r>
              <a:rPr lang="lv-LV" sz="140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savukārt no mājsaimniecībām piesaistīto noguldījumu % likmes starp zemākajām </a:t>
            </a:r>
          </a:p>
          <a:p>
            <a:r>
              <a:rPr lang="lv-LV" sz="140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</a:t>
            </a:r>
            <a:r>
              <a:rPr lang="lv-LV" sz="1400">
                <a:latin typeface="Verdana" panose="020B0604030504040204" pitchFamily="34" charset="0"/>
                <a:ea typeface="Verdana" panose="020B0604030504040204" pitchFamily="34" charset="0"/>
              </a:rPr>
              <a:t>2021 gada septembrī–2022. gada februārī izsniegts par 12.2% mazāk jauno kredītu nekā iepriekšējos 6 mēnešos</a:t>
            </a:r>
            <a:endParaRPr lang="lv-LV" sz="1400" i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B966D44-63D8-3D9F-5D0D-27CBC202509A}"/>
              </a:ext>
            </a:extLst>
          </p:cNvPr>
          <p:cNvSpPr/>
          <p:nvPr/>
        </p:nvSpPr>
        <p:spPr>
          <a:xfrm>
            <a:off x="646545" y="2401141"/>
            <a:ext cx="10776857" cy="1027859"/>
          </a:xfrm>
          <a:prstGeom prst="chevron">
            <a:avLst/>
          </a:prstGeom>
          <a:solidFill>
            <a:schemeClr val="tx2">
              <a:lumMod val="20000"/>
              <a:lumOff val="8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40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Uzņēmumiem izsniegto aizdevumu % likmes Baltijā </a:t>
            </a:r>
            <a:r>
              <a:rPr lang="lv-LV" sz="1400" b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nevar skaidrot ar zemāku kredītportfeļa kvalitāti </a:t>
            </a:r>
            <a:r>
              <a:rPr lang="lv-LV" sz="140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jeb augstāku risku. 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A8715A8F-CD08-E528-7873-D943BCF061F2}"/>
              </a:ext>
            </a:extLst>
          </p:cNvPr>
          <p:cNvSpPr/>
          <p:nvPr/>
        </p:nvSpPr>
        <p:spPr>
          <a:xfrm>
            <a:off x="707570" y="3572165"/>
            <a:ext cx="10776857" cy="1360142"/>
          </a:xfrm>
          <a:prstGeom prst="chevron">
            <a:avLst/>
          </a:prstGeom>
          <a:solidFill>
            <a:schemeClr val="tx2">
              <a:lumMod val="20000"/>
              <a:lumOff val="8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40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Lielo uzņēmumu darbība ir stabilāka, un līdz ar to šie uzņēmumi ir arī drošāki, tomēr </a:t>
            </a:r>
            <a:r>
              <a:rPr lang="lv-LV" sz="1400" b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arī lielo uzņēmumu segmentā no jauna izsniegto kredītu % likmes ir starp augstākajām </a:t>
            </a:r>
            <a:r>
              <a:rPr lang="lv-LV" sz="140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eiro zonā.</a:t>
            </a:r>
          </a:p>
          <a:p>
            <a:pPr>
              <a:spcBef>
                <a:spcPts val="600"/>
              </a:spcBef>
            </a:pPr>
            <a:r>
              <a:rPr lang="lv-LV" sz="1400">
                <a:latin typeface="Verdana" panose="020B0604030504040204" pitchFamily="34" charset="0"/>
                <a:ea typeface="Verdana" panose="020B0604030504040204" pitchFamily="34" charset="0"/>
              </a:rPr>
              <a:t>2021. gada oktobrī %likme  sasniedza minimumu (2.1%), bet nākamajos mēnešos jau tuvojās iepriekšējam līmenim (2022. gada februārī – 2.9%, 2021. gadā vidēji – 3.0%, </a:t>
            </a:r>
            <a:r>
              <a:rPr lang="lv-LV" sz="1400" i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2022.gada </a:t>
            </a:r>
            <a:r>
              <a:rPr lang="lv-LV" sz="1400">
                <a:latin typeface="Verdana" panose="020B0604030504040204" pitchFamily="34" charset="0"/>
                <a:ea typeface="Verdana" panose="020B0604030504040204" pitchFamily="34" charset="0"/>
              </a:rPr>
              <a:t>februārī -– jūlijam 2,9%)</a:t>
            </a:r>
            <a:endParaRPr lang="lv-LV" sz="140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9B5B8342-BEA8-D330-5592-FC9D588962F5}"/>
              </a:ext>
            </a:extLst>
          </p:cNvPr>
          <p:cNvSpPr/>
          <p:nvPr/>
        </p:nvSpPr>
        <p:spPr>
          <a:xfrm>
            <a:off x="646545" y="5085805"/>
            <a:ext cx="10776857" cy="1208313"/>
          </a:xfrm>
          <a:prstGeom prst="chevron">
            <a:avLst/>
          </a:prstGeom>
          <a:solidFill>
            <a:schemeClr val="tx2">
              <a:lumMod val="20000"/>
              <a:lumOff val="8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40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Inflācijas apstākļos uzņēmējiem </a:t>
            </a:r>
            <a:r>
              <a:rPr lang="lv-LV" sz="1400" b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vairāk izsniedz īstermiņa aizdevumus</a:t>
            </a:r>
            <a:r>
              <a:rPr lang="lv-LV" sz="140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kuriem ir zemākas % likmes  </a:t>
            </a:r>
          </a:p>
        </p:txBody>
      </p:sp>
    </p:spTree>
    <p:extLst>
      <p:ext uri="{BB962C8B-B14F-4D97-AF65-F5344CB8AC3E}">
        <p14:creationId xmlns:p14="http://schemas.microsoft.com/office/powerpoint/2010/main" val="4169404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13FA26-88D8-59FD-DE66-768FD8D01E3E}"/>
              </a:ext>
            </a:extLst>
          </p:cNvPr>
          <p:cNvSpPr/>
          <p:nvPr/>
        </p:nvSpPr>
        <p:spPr>
          <a:xfrm>
            <a:off x="530985" y="3142673"/>
            <a:ext cx="3288145" cy="572654"/>
          </a:xfrm>
          <a:prstGeom prst="rect">
            <a:avLst/>
          </a:prstGeom>
          <a:solidFill>
            <a:schemeClr val="bg2">
              <a:lumMod val="9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A4C96A-9568-D2FF-E5C1-4623315B0F5F}"/>
              </a:ext>
            </a:extLst>
          </p:cNvPr>
          <p:cNvSpPr/>
          <p:nvPr/>
        </p:nvSpPr>
        <p:spPr>
          <a:xfrm>
            <a:off x="4571357" y="2185689"/>
            <a:ext cx="3288145" cy="572654"/>
          </a:xfrm>
          <a:prstGeom prst="rect">
            <a:avLst/>
          </a:prstGeom>
          <a:solidFill>
            <a:schemeClr val="bg2">
              <a:lumMod val="9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2981A5-3606-F552-3E91-C900253E0970}"/>
              </a:ext>
            </a:extLst>
          </p:cNvPr>
          <p:cNvSpPr/>
          <p:nvPr/>
        </p:nvSpPr>
        <p:spPr>
          <a:xfrm>
            <a:off x="8640082" y="1129521"/>
            <a:ext cx="3288145" cy="572654"/>
          </a:xfrm>
          <a:prstGeom prst="rect">
            <a:avLst/>
          </a:prstGeom>
          <a:solidFill>
            <a:schemeClr val="bg2">
              <a:lumMod val="9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57E513-FE2E-50E6-A860-504B970409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717F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59FC449-E7EA-D0A6-767F-00397BB55B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3522487"/>
              </p:ext>
            </p:extLst>
          </p:nvPr>
        </p:nvGraphicFramePr>
        <p:xfrm>
          <a:off x="133927" y="0"/>
          <a:ext cx="11924145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32132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276BC0-8191-BCCC-B925-DE000B74E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Reputāciju ir ietekmējis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F1808E-DD07-A908-26D5-8C84D55A2861}"/>
              </a:ext>
            </a:extLst>
          </p:cNvPr>
          <p:cNvSpPr txBox="1"/>
          <p:nvPr/>
        </p:nvSpPr>
        <p:spPr>
          <a:xfrm>
            <a:off x="196425" y="1586605"/>
            <a:ext cx="1181446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Pārvaldības problēmas publiskā apgrozībā esošos uzņēmumos 90-os gados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Lielā Finanšu Krīze (GFC) – LV īpaši smaga, iesakņojusies gan aizdevēju, gan aizņēmēju prātos (arī kapitāla prasību modeļos)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Ēnu ekonomika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Korupcijas uztvere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Naudas mazgāšanas problēmas, "pelēkā saraksta" drauds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Aktuālie finansējuma pieejamību un arī reputāciju ietekmējoši faktori uzskatīti LB 2022. un 2021. gada Finanšu stabilitātes pārskatos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sz="1800" b="0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Koordinēta, stratēģiska un paredzama rīcība, kas vairo iedzīvotāju un investoru uzticību ir pamatā ilgtspējīgai tautsaimniecības un finanšu sektora attīstībai</a:t>
            </a:r>
          </a:p>
        </p:txBody>
      </p:sp>
      <p:sp>
        <p:nvSpPr>
          <p:cNvPr id="8" name="Slaida numura vietturis 7">
            <a:extLst>
              <a:ext uri="{FF2B5EF4-FFF2-40B4-BE49-F238E27FC236}">
                <a16:creationId xmlns:a16="http://schemas.microsoft.com/office/drawing/2014/main" id="{94865693-1F12-ABE5-0391-F25F563F7115}"/>
              </a:ext>
            </a:extLst>
          </p:cNvPr>
          <p:cNvSpPr txBox="1">
            <a:spLocks/>
          </p:cNvSpPr>
          <p:nvPr/>
        </p:nvSpPr>
        <p:spPr>
          <a:xfrm>
            <a:off x="-1" y="6595200"/>
            <a:ext cx="350729" cy="92890"/>
          </a:xfrm>
          <a:prstGeom prst="rect">
            <a:avLst/>
          </a:prstGeom>
        </p:spPr>
        <p:txBody>
          <a:bodyPr/>
          <a:lstStyle>
            <a:defPPr>
              <a:defRPr lang="lv-LV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A77D27-D4D8-4AD6-9673-C66E2A3C220B}" type="slidenum">
              <a:rPr kumimoji="0" lang="en-US" sz="850" b="0" i="0" u="none" strike="noStrike" kern="1200" cap="none" spc="0" normalizeH="0" baseline="0" noProof="0" smtClean="0">
                <a:ln>
                  <a:noFill/>
                </a:ln>
                <a:solidFill>
                  <a:srgbClr val="28285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srgbClr val="28285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696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21C3B-480E-F9AC-45EC-DDDBCE84CCA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AB5CB-324E-4DF2-A5C1-250B3D34230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8285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8285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627B-268D-B77A-B883-EEC60770009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81628" y="6400800"/>
            <a:ext cx="9754602" cy="4572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b="0" i="0">
                <a:solidFill>
                  <a:srgbClr val="000000"/>
                </a:solidFill>
                <a:effectLst/>
                <a:latin typeface="Open Sans" pitchFamily="2" charset="0"/>
              </a:rPr>
              <a:t>A country’s </a:t>
            </a:r>
            <a:r>
              <a:rPr lang="en-US" b="1" i="0">
                <a:solidFill>
                  <a:srgbClr val="000000"/>
                </a:solidFill>
                <a:effectLst/>
                <a:latin typeface="Open Sans" pitchFamily="2" charset="0"/>
              </a:rPr>
              <a:t>score</a:t>
            </a:r>
            <a:r>
              <a:rPr lang="en-US" b="0" i="0">
                <a:solidFill>
                  <a:srgbClr val="000000"/>
                </a:solidFill>
                <a:effectLst/>
                <a:latin typeface="Open Sans" pitchFamily="2" charset="0"/>
              </a:rPr>
              <a:t> is the perceived level of public sector corruption on a scale of 0-100, where 0 means highly corrupt and 100 means very clean.</a:t>
            </a:r>
            <a:endParaRPr lang="lv-LV" b="0" i="0">
              <a:solidFill>
                <a:srgbClr val="000000"/>
              </a:solidFill>
              <a:effectLst/>
              <a:latin typeface="Open Sans" pitchFamily="2" charset="0"/>
            </a:endParaRPr>
          </a:p>
          <a:p>
            <a:pPr>
              <a:spcAft>
                <a:spcPts val="0"/>
              </a:spcAft>
            </a:pPr>
            <a:r>
              <a:rPr lang="lv-LV" b="0" i="0">
                <a:solidFill>
                  <a:srgbClr val="000000"/>
                </a:solidFill>
                <a:effectLst/>
                <a:latin typeface="Open Sans" pitchFamily="2" charset="0"/>
              </a:rPr>
              <a:t>A </a:t>
            </a:r>
            <a:r>
              <a:rPr lang="en-US" b="0" i="0">
                <a:solidFill>
                  <a:srgbClr val="000000"/>
                </a:solidFill>
                <a:effectLst/>
                <a:latin typeface="Open Sans" pitchFamily="2" charset="0"/>
              </a:rPr>
              <a:t>country's </a:t>
            </a:r>
            <a:r>
              <a:rPr lang="en-US" b="1" i="0">
                <a:solidFill>
                  <a:srgbClr val="000000"/>
                </a:solidFill>
                <a:effectLst/>
                <a:latin typeface="Open Sans" pitchFamily="2" charset="0"/>
              </a:rPr>
              <a:t>rank</a:t>
            </a:r>
            <a:r>
              <a:rPr lang="en-US" b="0" i="0">
                <a:solidFill>
                  <a:srgbClr val="000000"/>
                </a:solidFill>
                <a:effectLst/>
                <a:latin typeface="Open Sans" pitchFamily="2" charset="0"/>
              </a:rPr>
              <a:t> is its position relative to the other countries in the index. Ranks can change merely if the number of countries included in the index changes.</a:t>
            </a:r>
            <a:endParaRPr lang="lv-LV" b="0" i="0">
              <a:solidFill>
                <a:srgbClr val="000000"/>
              </a:solidFill>
              <a:effectLst/>
              <a:latin typeface="Open Sans" pitchFamily="2" charset="0"/>
            </a:endParaRPr>
          </a:p>
          <a:p>
            <a:pPr>
              <a:spcAft>
                <a:spcPts val="0"/>
              </a:spcAft>
            </a:pPr>
            <a:r>
              <a:rPr lang="lv-LV">
                <a:solidFill>
                  <a:srgbClr val="000000"/>
                </a:solidFill>
                <a:latin typeface="Open Sans" pitchFamily="2" charset="0"/>
              </a:rPr>
              <a:t>Avots: </a:t>
            </a:r>
            <a:r>
              <a:rPr lang="lv-LV" b="0" i="0" err="1">
                <a:solidFill>
                  <a:srgbClr val="000000"/>
                </a:solidFill>
                <a:effectLst/>
                <a:latin typeface="Open Sans" pitchFamily="2" charset="0"/>
              </a:rPr>
              <a:t>Transparency</a:t>
            </a:r>
            <a:r>
              <a:rPr lang="lv-LV" b="0" i="0">
                <a:solidFill>
                  <a:srgbClr val="000000"/>
                </a:solidFill>
                <a:effectLst/>
                <a:latin typeface="Open Sans" pitchFamily="2" charset="0"/>
              </a:rPr>
              <a:t> </a:t>
            </a:r>
            <a:r>
              <a:rPr lang="lv-LV" b="0" i="0" err="1">
                <a:solidFill>
                  <a:srgbClr val="000000"/>
                </a:solidFill>
                <a:effectLst/>
                <a:latin typeface="Open Sans" pitchFamily="2" charset="0"/>
              </a:rPr>
              <a:t>International</a:t>
            </a:r>
            <a:endParaRPr lang="lv-LV"/>
          </a:p>
          <a:p>
            <a:pPr>
              <a:spcAft>
                <a:spcPts val="0"/>
              </a:spcAft>
            </a:pP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F8523F0-0681-EFC9-7A8C-C23C9BAFB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Korupcijas uztvere  &amp; ēnu ekonomika Latvijā ir augtāka kā citās reģiona valstīs</a:t>
            </a:r>
            <a:endParaRPr lang="en-GB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83D8DCC-E919-5747-8758-A96DAAA90E2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14399" y="1491437"/>
            <a:ext cx="4831773" cy="457200"/>
          </a:xfrm>
        </p:spPr>
        <p:txBody>
          <a:bodyPr/>
          <a:lstStyle/>
          <a:p>
            <a:pPr algn="ctr"/>
            <a:r>
              <a:rPr lang="lv-LV"/>
              <a:t>Korupcijas uztveres indekss, 2022</a:t>
            </a:r>
          </a:p>
          <a:p>
            <a:pPr algn="ctr"/>
            <a:endParaRPr lang="lv-LV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B7D1F7-4A38-1193-1BAD-F4740CACF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057" y="1936291"/>
            <a:ext cx="3817570" cy="3303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09AEDC-E1BF-2C9E-A49B-6CE588CC7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58" y="4802149"/>
            <a:ext cx="2189636" cy="1401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9BE7D3-DF4C-0797-E0FA-9D9EFE8F1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58" y="1936291"/>
            <a:ext cx="2193619" cy="1401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823F37-62BF-F8AE-C2FE-9026CEE8A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03" y="3337377"/>
            <a:ext cx="2309327" cy="1401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120081-E995-A95D-B0B7-B648F08FD4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4317" y="1923289"/>
            <a:ext cx="5385043" cy="1414088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99CA9B7-AB53-4078-E0CA-4A093EF8D3FA}"/>
              </a:ext>
            </a:extLst>
          </p:cNvPr>
          <p:cNvSpPr txBox="1">
            <a:spLocks/>
          </p:cNvSpPr>
          <p:nvPr/>
        </p:nvSpPr>
        <p:spPr>
          <a:xfrm>
            <a:off x="7237542" y="1491437"/>
            <a:ext cx="3898594" cy="5855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89E9E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lv-LV" sz="1600" b="1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Ēnu ekonomikas indekss, 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89E9E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lv-LV" sz="1600" b="1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E15EE0-E43E-A0C4-13E5-F70CC89068AC}"/>
              </a:ext>
            </a:extLst>
          </p:cNvPr>
          <p:cNvSpPr txBox="1"/>
          <p:nvPr/>
        </p:nvSpPr>
        <p:spPr>
          <a:xfrm>
            <a:off x="6321507" y="4068869"/>
            <a:ext cx="57516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buFontTx/>
              <a:buNone/>
              <a:tabLst>
                <a:tab pos="363538" algn="l"/>
              </a:tabLst>
              <a:defRPr/>
            </a:pPr>
            <a:r>
              <a:rPr kumimoji="0" lang="lv-LV" sz="1800" b="1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Reitings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►"/>
              <a:tabLst>
                <a:tab pos="363538" algn="l"/>
              </a:tabLst>
              <a:defRPr/>
            </a:pP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Reitingu ietekmē gan finanšu rādītāji, gan rādītāji, kas tos var ietekmēt – stabilitāte, lēmumu pārdomātība, demogrāfija u.c.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►"/>
              <a:tabLst>
                <a:tab pos="363538" algn="l"/>
              </a:tabLst>
              <a:defRPr/>
            </a:pP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Reitinga samazinājums par vienu pakāpi šīs dienas apstākļos finansējuma izmaksas palielinātu par ~0.17%p (valsts budžetā tas radītu ~3milj.eiro zaudējumus</a:t>
            </a:r>
            <a:endParaRPr kumimoji="0" lang="lv-LV" sz="1800" b="1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363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F15C26-E27D-C833-60A1-4FE73EDD58E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r>
              <a:rPr lang="lv-LV">
                <a:solidFill>
                  <a:schemeClr val="bg1"/>
                </a:solidFill>
              </a:rPr>
              <a:t>Lielbritānijas 30 gadu obligācijas atdeve (pretēja vērtības dinamikai) no 01.09-31.12.2022</a:t>
            </a:r>
            <a:endParaRPr lang="en-AU">
              <a:solidFill>
                <a:schemeClr val="bg1"/>
              </a:solidFill>
            </a:endParaRPr>
          </a:p>
        </p:txBody>
      </p:sp>
      <p:graphicFrame>
        <p:nvGraphicFramePr>
          <p:cNvPr id="7" name="Chart Placeholder 6">
            <a:extLst>
              <a:ext uri="{FF2B5EF4-FFF2-40B4-BE49-F238E27FC236}">
                <a16:creationId xmlns:a16="http://schemas.microsoft.com/office/drawing/2014/main" id="{8423270D-7509-4F05-90B5-1BA920F8225A}"/>
              </a:ext>
            </a:extLst>
          </p:cNvPr>
          <p:cNvGraphicFramePr>
            <a:graphicFrameLocks noGrp="1"/>
          </p:cNvGraphicFramePr>
          <p:nvPr>
            <p:ph type="chart" sz="quarter" idx="33"/>
          </p:nvPr>
        </p:nvGraphicFramePr>
        <p:xfrm>
          <a:off x="646113" y="2219325"/>
          <a:ext cx="10883900" cy="3846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F24B1-CD16-5EA9-294D-A7CA378781A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AB5CB-324E-4DF2-A5C1-250B3D34230D}" type="slidenum">
              <a:rPr kumimoji="0" lang="lv-LV" sz="900" b="0" i="0" u="none" strike="noStrike" kern="1200" cap="none" spc="0" normalizeH="0" baseline="0" noProof="0" smtClean="0">
                <a:ln>
                  <a:noFill/>
                </a:ln>
                <a:solidFill>
                  <a:srgbClr val="F0F0F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lv-LV" sz="900" b="0" i="0" u="none" strike="noStrike" kern="1200" cap="none" spc="0" normalizeH="0" baseline="0" noProof="0">
              <a:ln>
                <a:noFill/>
              </a:ln>
              <a:solidFill>
                <a:srgbClr val="F0F0F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43EB38-FB3E-82E2-01AC-2E924C67F95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lv-LV"/>
              <a:t>Avots: </a:t>
            </a:r>
            <a:r>
              <a:rPr lang="lv-LV" err="1"/>
              <a:t>Bloomberg</a:t>
            </a:r>
            <a:endParaRPr lang="en-AU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E6EA093-8405-3C08-196C-32BC42825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98" y="180000"/>
            <a:ext cx="11545301" cy="1051200"/>
          </a:xfrm>
        </p:spPr>
        <p:txBody>
          <a:bodyPr/>
          <a:lstStyle/>
          <a:p>
            <a:r>
              <a:rPr lang="lv-LV"/>
              <a:t>Piemērs, ārpus Latvijas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1779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21C3B-480E-F9AC-45EC-DDDBCE84CCA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AB5CB-324E-4DF2-A5C1-250B3D34230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8285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8285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F8523F0-0681-EFC9-7A8C-C23C9BAFB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Baltija – viens tirgus</a:t>
            </a:r>
            <a:endParaRPr lang="en-GB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83D8DCC-E919-5747-8758-A96DAAA90E2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6698" y="1574578"/>
            <a:ext cx="9474046" cy="457200"/>
          </a:xfrm>
        </p:spPr>
        <p:txBody>
          <a:bodyPr/>
          <a:lstStyle/>
          <a:p>
            <a:pPr algn="ctr"/>
            <a:r>
              <a:rPr lang="lv-LV"/>
              <a:t>  </a:t>
            </a:r>
          </a:p>
          <a:p>
            <a:pPr algn="ctr"/>
            <a:endParaRPr lang="lv-LV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C8A9EE-E1D3-7719-C01C-343949994256}"/>
              </a:ext>
            </a:extLst>
          </p:cNvPr>
          <p:cNvSpPr txBox="1"/>
          <p:nvPr/>
        </p:nvSpPr>
        <p:spPr>
          <a:xfrm>
            <a:off x="5223896" y="1955251"/>
            <a:ext cx="696810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buFontTx/>
              <a:buNone/>
              <a:tabLst>
                <a:tab pos="363538" algn="l"/>
              </a:tabLst>
              <a:defRPr/>
            </a:pPr>
            <a:r>
              <a:rPr kumimoji="0" lang="lv-LV" sz="1800" b="1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Mēroga ekonomika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►"/>
              <a:tabLst>
                <a:tab pos="363538" algn="l"/>
              </a:tabLst>
              <a:defRPr/>
            </a:pP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Investori Baltijas tirgu redz kā vienu tirgu –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►"/>
              <a:tabLst>
                <a:tab pos="363538" algn="l"/>
              </a:tabLst>
              <a:defRPr/>
            </a:pP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6 milj. iedzīvotāju,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►"/>
              <a:tabLst>
                <a:tab pos="363538" algn="l"/>
              </a:tabLst>
              <a:defRPr/>
            </a:pP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119 mljrd. eiro ekonomika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►"/>
              <a:tabLst>
                <a:tab pos="363538" algn="l"/>
              </a:tabLst>
              <a:defRPr/>
            </a:pP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LV investori (arī pensiju fondi) var ieguldīt EE reģistrētā fondā, kurš, savukārt, var ieguldīt LV aktīvos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buFontTx/>
              <a:buNone/>
              <a:tabLst>
                <a:tab pos="363538" algn="l"/>
              </a:tabLst>
              <a:defRPr/>
            </a:pPr>
            <a:endParaRPr kumimoji="0" lang="lv-LV" sz="1800" b="1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buFontTx/>
              <a:buNone/>
              <a:tabLst>
                <a:tab pos="363538" algn="l"/>
              </a:tabLst>
              <a:defRPr/>
            </a:pPr>
            <a:r>
              <a:rPr kumimoji="0" lang="lv-LV" sz="1800" b="1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Nodokļu un regulatīvā arbitrāža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►"/>
              <a:tabLst>
                <a:tab pos="363538" algn="l"/>
              </a:tabLst>
              <a:defRPr/>
            </a:pP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Uzņēmēji izmantos labāko elementu no nodokļiem vai regulējuma katrā valstī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endParaRPr kumimoji="0" lang="lv-LV" sz="1400" b="0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►"/>
              <a:tabLst>
                <a:tab pos="363538" algn="l"/>
              </a:tabLst>
              <a:defRPr/>
            </a:pPr>
            <a:r>
              <a:rPr kumimoji="0" lang="lv-LV" sz="1400" b="0" i="1" u="none" strike="noStrike" kern="1200" cap="none" spc="0" normalizeH="0" baseline="0" noProof="0" err="1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Race-to-the</a:t>
            </a:r>
            <a:r>
              <a:rPr kumimoji="0" lang="lv-LV" sz="1400" b="0" i="1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-</a:t>
            </a:r>
            <a:r>
              <a:rPr kumimoji="0" lang="lv-LV" sz="1400" b="0" i="1" u="none" strike="noStrike" kern="1200" cap="none" spc="0" normalizeH="0" baseline="0" noProof="0" err="1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bottom</a:t>
            </a:r>
            <a:r>
              <a:rPr kumimoji="0" lang="lv-LV" sz="1400" b="0" i="1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,</a:t>
            </a:r>
            <a:r>
              <a:rPr kumimoji="0" lang="lv-LV" sz="1400" b="0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vienpusēji cenšoties kļūt pievilcīgākam investoriem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►"/>
              <a:tabLst>
                <a:tab pos="363538" algn="l"/>
              </a:tabLst>
              <a:defRPr/>
            </a:pPr>
            <a:endParaRPr kumimoji="0" lang="lv-LV" sz="1800" b="1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SzTx/>
              <a:buFontTx/>
              <a:buNone/>
              <a:tabLst>
                <a:tab pos="363538" algn="l"/>
              </a:tabLst>
              <a:defRPr/>
            </a:pPr>
            <a:r>
              <a:rPr kumimoji="0" lang="lv-LV" sz="1800" b="1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Pēc iespējas jācenšas vienoties par šiem elementiem Baltijas valstu starpā gan arbitrāžas mazināšanai, gan mēroga ekonomikas iespēju izmantošanai</a:t>
            </a:r>
            <a:endParaRPr kumimoji="0" lang="lv-LV" sz="1400" b="0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143917-8BA8-E4E2-F453-57661F4365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-40000"/>
          </a:blip>
          <a:srcRect l="19323" t="37091" r="20869" b="20602"/>
          <a:stretch/>
        </p:blipFill>
        <p:spPr>
          <a:xfrm>
            <a:off x="0" y="1803178"/>
            <a:ext cx="5506421" cy="399348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24B705-9CEB-E706-B01D-62E3C3EE01F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72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82B69B08-A9FD-FC7C-7E03-57F478E9647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7230" y="1969530"/>
            <a:ext cx="3598862" cy="299010"/>
          </a:xfrm>
        </p:spPr>
        <p:txBody>
          <a:bodyPr/>
          <a:lstStyle/>
          <a:p>
            <a:r>
              <a:rPr lang="lv-LV" sz="1300"/>
              <a:t>Aizdevumi uzņēmumiem</a:t>
            </a:r>
            <a:endParaRPr lang="lv-LV" sz="1300" b="0"/>
          </a:p>
        </p:txBody>
      </p:sp>
      <p:sp>
        <p:nvSpPr>
          <p:cNvPr id="7" name="Teksta vietturis 6">
            <a:extLst>
              <a:ext uri="{FF2B5EF4-FFF2-40B4-BE49-F238E27FC236}">
                <a16:creationId xmlns:a16="http://schemas.microsoft.com/office/drawing/2014/main" id="{BDDD6E66-D0F8-AD47-0B35-6DFE8415406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61427" y="6345238"/>
            <a:ext cx="5923523" cy="207962"/>
          </a:xfrm>
        </p:spPr>
        <p:txBody>
          <a:bodyPr anchor="ctr"/>
          <a:lstStyle/>
          <a:p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28285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Avots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8285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:</a:t>
            </a:r>
            <a:r>
              <a:rPr kumimoji="0" lang="lv-LV" sz="800" b="0" i="0" u="none" strike="noStrike" kern="1200" cap="none" spc="0" normalizeH="0" baseline="0" noProof="0">
                <a:ln>
                  <a:noFill/>
                </a:ln>
                <a:solidFill>
                  <a:srgbClr val="28285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ECB datu krātuve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28285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Virsraksts 7">
            <a:extLst>
              <a:ext uri="{FF2B5EF4-FFF2-40B4-BE49-F238E27FC236}">
                <a16:creationId xmlns:a16="http://schemas.microsoft.com/office/drawing/2014/main" id="{42FFD566-2CFB-ED19-EFF7-D7F669836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Baltijas valstīs likmes aizdevumiem augstākas nekā vidēji eiro zonā</a:t>
            </a:r>
          </a:p>
        </p:txBody>
      </p:sp>
      <p:sp>
        <p:nvSpPr>
          <p:cNvPr id="10" name="Teksta vietturis 9">
            <a:extLst>
              <a:ext uri="{FF2B5EF4-FFF2-40B4-BE49-F238E27FC236}">
                <a16:creationId xmlns:a16="http://schemas.microsoft.com/office/drawing/2014/main" id="{DCF709FB-A0EE-04F7-F9BC-B4DFE5F6817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017164" y="1969530"/>
            <a:ext cx="4169207" cy="308644"/>
          </a:xfrm>
        </p:spPr>
        <p:txBody>
          <a:bodyPr/>
          <a:lstStyle/>
          <a:p>
            <a:r>
              <a:rPr lang="lv-LV" sz="1300"/>
              <a:t>Patēriņa un pārējie aizdevumi mājsaimniecībām</a:t>
            </a:r>
          </a:p>
        </p:txBody>
      </p:sp>
      <p:graphicFrame>
        <p:nvGraphicFramePr>
          <p:cNvPr id="14" name="Chart Placeholder 16">
            <a:extLst>
              <a:ext uri="{FF2B5EF4-FFF2-40B4-BE49-F238E27FC236}">
                <a16:creationId xmlns:a16="http://schemas.microsoft.com/office/drawing/2014/main" id="{80240531-CD33-28B9-F716-6D994C7A9C2A}"/>
              </a:ext>
            </a:extLst>
          </p:cNvPr>
          <p:cNvGraphicFramePr>
            <a:graphicFrameLocks noGrp="1"/>
          </p:cNvGraphicFramePr>
          <p:nvPr>
            <p:ph type="chart" sz="quarter" idx="31"/>
          </p:nvPr>
        </p:nvGraphicFramePr>
        <p:xfrm>
          <a:off x="330333" y="2268541"/>
          <a:ext cx="3598862" cy="4045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8E6B822B-606B-E148-9D27-96ACB70C8427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AB5CB-324E-4DF2-A5C1-250B3D34230D}" type="slidenum">
              <a:rPr kumimoji="0" lang="lv-LV" sz="900" b="0" i="0" u="none" strike="noStrike" kern="1200" cap="none" spc="0" normalizeH="0" baseline="0" noProof="0" smtClean="0">
                <a:ln>
                  <a:noFill/>
                </a:ln>
                <a:solidFill>
                  <a:srgbClr val="28285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lv-LV" sz="900" b="0" i="0" u="none" strike="noStrike" kern="1200" cap="none" spc="0" normalizeH="0" baseline="0" noProof="0">
              <a:ln>
                <a:noFill/>
              </a:ln>
              <a:solidFill>
                <a:srgbClr val="28285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6" name="Teksta vietturis 1">
            <a:extLst>
              <a:ext uri="{FF2B5EF4-FFF2-40B4-BE49-F238E27FC236}">
                <a16:creationId xmlns:a16="http://schemas.microsoft.com/office/drawing/2014/main" id="{827870A2-E66E-2865-DB63-A35D5C88C31A}"/>
              </a:ext>
            </a:extLst>
          </p:cNvPr>
          <p:cNvSpPr txBox="1">
            <a:spLocks/>
          </p:cNvSpPr>
          <p:nvPr/>
        </p:nvSpPr>
        <p:spPr>
          <a:xfrm>
            <a:off x="4295999" y="1979164"/>
            <a:ext cx="3598862" cy="2990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89E9E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lv-LV" sz="1300" b="1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Mājokļa aizdevumi mājsaimniecībām</a:t>
            </a:r>
            <a:endParaRPr kumimoji="0" lang="lv-LV" sz="1300" b="0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aphicFrame>
        <p:nvGraphicFramePr>
          <p:cNvPr id="17" name="Chart Placeholder 16">
            <a:extLst>
              <a:ext uri="{FF2B5EF4-FFF2-40B4-BE49-F238E27FC236}">
                <a16:creationId xmlns:a16="http://schemas.microsoft.com/office/drawing/2014/main" id="{9AEE76FC-AC82-DDF5-5B8E-08773DC19B30}"/>
              </a:ext>
            </a:extLst>
          </p:cNvPr>
          <p:cNvGraphicFramePr>
            <a:graphicFrameLocks/>
          </p:cNvGraphicFramePr>
          <p:nvPr/>
        </p:nvGraphicFramePr>
        <p:xfrm>
          <a:off x="4288114" y="2268541"/>
          <a:ext cx="3598862" cy="4022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Chart Placeholder 16">
            <a:extLst>
              <a:ext uri="{FF2B5EF4-FFF2-40B4-BE49-F238E27FC236}">
                <a16:creationId xmlns:a16="http://schemas.microsoft.com/office/drawing/2014/main" id="{1D8C4B7F-707F-A43B-AB32-D357081747C5}"/>
              </a:ext>
            </a:extLst>
          </p:cNvPr>
          <p:cNvGraphicFramePr>
            <a:graphicFrameLocks/>
          </p:cNvGraphicFramePr>
          <p:nvPr/>
        </p:nvGraphicFramePr>
        <p:xfrm>
          <a:off x="8245909" y="2268541"/>
          <a:ext cx="3598862" cy="4022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Teksta vietturis 1">
            <a:extLst>
              <a:ext uri="{FF2B5EF4-FFF2-40B4-BE49-F238E27FC236}">
                <a16:creationId xmlns:a16="http://schemas.microsoft.com/office/drawing/2014/main" id="{36FA3607-31B4-6292-C5B7-8BA19BAC9AA5}"/>
              </a:ext>
            </a:extLst>
          </p:cNvPr>
          <p:cNvSpPr txBox="1">
            <a:spLocks/>
          </p:cNvSpPr>
          <p:nvPr/>
        </p:nvSpPr>
        <p:spPr>
          <a:xfrm>
            <a:off x="0" y="1604405"/>
            <a:ext cx="12186371" cy="3651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89E9E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lv-LV" sz="1500" b="1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Likmes</a:t>
            </a:r>
            <a:r>
              <a:rPr kumimoji="0" lang="lv-LV" sz="1500" b="0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(%) </a:t>
            </a:r>
            <a:r>
              <a:rPr kumimoji="0" lang="lv-LV" sz="1500" b="1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"tīri" jaunajiem eiro aizdevumiem mājsaimniecībām un uzņēmumiem Baltijas valstīs</a:t>
            </a:r>
            <a:endParaRPr kumimoji="0" lang="lv-LV" sz="1500" b="0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722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a vietturis 6">
            <a:extLst>
              <a:ext uri="{FF2B5EF4-FFF2-40B4-BE49-F238E27FC236}">
                <a16:creationId xmlns:a16="http://schemas.microsoft.com/office/drawing/2014/main" id="{BDDD6E66-D0F8-AD47-0B35-6DFE8415406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61427" y="6345238"/>
            <a:ext cx="5923523" cy="207962"/>
          </a:xfrm>
        </p:spPr>
        <p:txBody>
          <a:bodyPr anchor="ctr"/>
          <a:lstStyle/>
          <a:p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28285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Avots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8285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:</a:t>
            </a:r>
            <a:r>
              <a:rPr kumimoji="0" lang="lv-LV" sz="800" b="0" i="0" u="none" strike="noStrike" kern="1200" cap="none" spc="0" normalizeH="0" baseline="0" noProof="0">
                <a:ln>
                  <a:noFill/>
                </a:ln>
                <a:solidFill>
                  <a:srgbClr val="28285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ECB datu krātuve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28285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Virsraksts 7">
            <a:extLst>
              <a:ext uri="{FF2B5EF4-FFF2-40B4-BE49-F238E27FC236}">
                <a16:creationId xmlns:a16="http://schemas.microsoft.com/office/drawing/2014/main" id="{42FFD566-2CFB-ED19-EFF7-D7F669836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Noguldījumiem Igaunijā likmes ir augstākas, banku konkurence nedaudz augstāka, kapitāla tirgus attīstītāks. Arī pieprasījuma noguldījumu īpatsvars sarūk straujāk</a:t>
            </a:r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8E6B822B-606B-E148-9D27-96ACB70C8427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AB5CB-324E-4DF2-A5C1-250B3D34230D}" type="slidenum">
              <a:rPr kumimoji="0" lang="lv-LV" sz="900" b="0" i="0" u="none" strike="noStrike" kern="1200" cap="none" spc="0" normalizeH="0" baseline="0" noProof="0" smtClean="0">
                <a:ln>
                  <a:noFill/>
                </a:ln>
                <a:solidFill>
                  <a:srgbClr val="28285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lv-LV" sz="900" b="0" i="0" u="none" strike="noStrike" kern="1200" cap="none" spc="0" normalizeH="0" baseline="0" noProof="0">
              <a:ln>
                <a:noFill/>
              </a:ln>
              <a:solidFill>
                <a:srgbClr val="28285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aphicFrame>
        <p:nvGraphicFramePr>
          <p:cNvPr id="24" name="Chart Placeholder 16">
            <a:extLst>
              <a:ext uri="{FF2B5EF4-FFF2-40B4-BE49-F238E27FC236}">
                <a16:creationId xmlns:a16="http://schemas.microsoft.com/office/drawing/2014/main" id="{1D8C4B7F-707F-A43B-AB32-D357081747C5}"/>
              </a:ext>
            </a:extLst>
          </p:cNvPr>
          <p:cNvGraphicFramePr>
            <a:graphicFrameLocks/>
          </p:cNvGraphicFramePr>
          <p:nvPr/>
        </p:nvGraphicFramePr>
        <p:xfrm>
          <a:off x="1052946" y="1969530"/>
          <a:ext cx="10049164" cy="4288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Teksta vietturis 1">
            <a:extLst>
              <a:ext uri="{FF2B5EF4-FFF2-40B4-BE49-F238E27FC236}">
                <a16:creationId xmlns:a16="http://schemas.microsoft.com/office/drawing/2014/main" id="{36FA3607-31B4-6292-C5B7-8BA19BAC9AA5}"/>
              </a:ext>
            </a:extLst>
          </p:cNvPr>
          <p:cNvSpPr txBox="1">
            <a:spLocks/>
          </p:cNvSpPr>
          <p:nvPr/>
        </p:nvSpPr>
        <p:spPr>
          <a:xfrm>
            <a:off x="0" y="1604405"/>
            <a:ext cx="12186371" cy="3651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89E9E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lv-LV" sz="1500" b="1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Likmes</a:t>
            </a:r>
            <a:r>
              <a:rPr kumimoji="0" lang="lv-LV" sz="1500" b="0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(%) </a:t>
            </a:r>
            <a:r>
              <a:rPr kumimoji="0" lang="lv-LV" sz="1500" b="1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eiro</a:t>
            </a:r>
            <a:r>
              <a:rPr kumimoji="0" lang="lv-LV" sz="1500" b="0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lv-LV" sz="1500" b="1" i="0" u="none" strike="noStrike" kern="1200" cap="none" spc="0" normalizeH="0" baseline="0" noProof="0">
                <a:ln>
                  <a:noFill/>
                </a:ln>
                <a:solidFill>
                  <a:srgbClr val="444780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noguldījumu atlikumam mājsaimniecībām un uzņēmumiem Baltijas valstīs</a:t>
            </a:r>
            <a:endParaRPr kumimoji="0" lang="lv-LV" sz="1500" b="0" i="0" u="none" strike="noStrike" kern="1200" cap="none" spc="0" normalizeH="0" baseline="0" noProof="0">
              <a:ln>
                <a:noFill/>
              </a:ln>
              <a:solidFill>
                <a:srgbClr val="444780">
                  <a:lumMod val="75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431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a vietturis 23">
            <a:extLst>
              <a:ext uri="{FF2B5EF4-FFF2-40B4-BE49-F238E27FC236}">
                <a16:creationId xmlns:a16="http://schemas.microsoft.com/office/drawing/2014/main" id="{6F7339F1-1E42-482B-B5CC-0327F90E3E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40161" y="1598053"/>
            <a:ext cx="10987564" cy="580491"/>
          </a:xfrm>
        </p:spPr>
        <p:txBody>
          <a:bodyPr/>
          <a:lstStyle/>
          <a:p>
            <a:r>
              <a:rPr lang="lv-LV"/>
              <a:t>Iekšzemes mājsaimniecību un uzņēmumu  eiro pieprasījuma noguldījumu atlikuma īpatsvars to kopējos noguldījumos kredītiestādēs (%)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9CD1F90A-A85B-473C-89D6-76D3E134F65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46699" y="6345238"/>
            <a:ext cx="3160253" cy="157162"/>
          </a:xfrm>
        </p:spPr>
        <p:txBody>
          <a:bodyPr/>
          <a:lstStyle/>
          <a:p>
            <a:r>
              <a:rPr lang="lv-LV"/>
              <a:t>Avots: ECB SDW.</a:t>
            </a:r>
          </a:p>
        </p:txBody>
      </p:sp>
      <p:sp>
        <p:nvSpPr>
          <p:cNvPr id="10" name="Virsraksts 9">
            <a:extLst>
              <a:ext uri="{FF2B5EF4-FFF2-40B4-BE49-F238E27FC236}">
                <a16:creationId xmlns:a16="http://schemas.microsoft.com/office/drawing/2014/main" id="{12BAAE6E-B064-81A3-90BC-B185672D5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LV ir noguldījumu atlikums būtiski pārsniedz kredītu atlikumu – tie ir līdzekļi, kurus varētu izvietot prasmīgāk</a:t>
            </a:r>
          </a:p>
        </p:txBody>
      </p:sp>
      <p:graphicFrame>
        <p:nvGraphicFramePr>
          <p:cNvPr id="26" name="Chart 4">
            <a:extLst>
              <a:ext uri="{FF2B5EF4-FFF2-40B4-BE49-F238E27FC236}">
                <a16:creationId xmlns:a16="http://schemas.microsoft.com/office/drawing/2014/main" id="{FBFF4903-6137-4BBD-A70A-73C8DD39F5BA}"/>
              </a:ext>
            </a:extLst>
          </p:cNvPr>
          <p:cNvGraphicFramePr/>
          <p:nvPr/>
        </p:nvGraphicFramePr>
        <p:xfrm>
          <a:off x="764275" y="2025824"/>
          <a:ext cx="9891992" cy="4242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aida numura vietturis 1">
            <a:extLst>
              <a:ext uri="{FF2B5EF4-FFF2-40B4-BE49-F238E27FC236}">
                <a16:creationId xmlns:a16="http://schemas.microsoft.com/office/drawing/2014/main" id="{3B05F28B-7031-828F-76A2-3D39CDBA891B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AB5CB-324E-4DF2-A5C1-250B3D34230D}" type="slidenum">
              <a:rPr kumimoji="0" lang="lv-LV" sz="900" b="0" i="0" u="none" strike="noStrike" kern="1200" cap="none" spc="0" normalizeH="0" baseline="0" noProof="0" smtClean="0">
                <a:ln>
                  <a:noFill/>
                </a:ln>
                <a:solidFill>
                  <a:srgbClr val="28285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lv-LV" sz="900" b="0" i="0" u="none" strike="noStrike" kern="1200" cap="none" spc="0" normalizeH="0" baseline="0" noProof="0">
              <a:ln>
                <a:noFill/>
              </a:ln>
              <a:solidFill>
                <a:srgbClr val="28285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33414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tulslaidi">
  <a:themeElements>
    <a:clrScheme name="LB_PTT_2022_2604-3">
      <a:dk1>
        <a:srgbClr val="282850"/>
      </a:dk1>
      <a:lt1>
        <a:srgbClr val="CBAC88"/>
      </a:lt1>
      <a:dk2>
        <a:srgbClr val="282850"/>
      </a:dk2>
      <a:lt2>
        <a:srgbClr val="F0F0F5"/>
      </a:lt2>
      <a:accent1>
        <a:srgbClr val="444780"/>
      </a:accent1>
      <a:accent2>
        <a:srgbClr val="CBAC88"/>
      </a:accent2>
      <a:accent3>
        <a:srgbClr val="489E9E"/>
      </a:accent3>
      <a:accent4>
        <a:srgbClr val="2878A1"/>
      </a:accent4>
      <a:accent5>
        <a:srgbClr val="7F7F85"/>
      </a:accent5>
      <a:accent6>
        <a:srgbClr val="D34F73"/>
      </a:accent6>
      <a:hlink>
        <a:srgbClr val="79B9FC"/>
      </a:hlink>
      <a:folHlink>
        <a:srgbClr val="246391"/>
      </a:folHlink>
    </a:clrScheme>
    <a:fontScheme name="LB_2022">
      <a:majorFont>
        <a:latin typeface="Lora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atvijasBanka_PPT_veidne_01092022.potx" id="{BEF94E54-A335-4BB4-B3AD-E6118E13029C}" vid="{33C6F96D-1A25-4E23-A198-974F9B62757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B_PTT_2022_2604-3">
    <a:dk1>
      <a:srgbClr val="282850"/>
    </a:dk1>
    <a:lt1>
      <a:srgbClr val="CBAC88"/>
    </a:lt1>
    <a:dk2>
      <a:srgbClr val="282850"/>
    </a:dk2>
    <a:lt2>
      <a:srgbClr val="F0F0F5"/>
    </a:lt2>
    <a:accent1>
      <a:srgbClr val="444780"/>
    </a:accent1>
    <a:accent2>
      <a:srgbClr val="CBAC88"/>
    </a:accent2>
    <a:accent3>
      <a:srgbClr val="489E9E"/>
    </a:accent3>
    <a:accent4>
      <a:srgbClr val="2878A1"/>
    </a:accent4>
    <a:accent5>
      <a:srgbClr val="7F7F85"/>
    </a:accent5>
    <a:accent6>
      <a:srgbClr val="D34F73"/>
    </a:accent6>
    <a:hlink>
      <a:srgbClr val="79B9FC"/>
    </a:hlink>
    <a:folHlink>
      <a:srgbClr val="246391"/>
    </a:folHlink>
  </a:clrScheme>
</a:themeOverride>
</file>

<file path=ppt/theme/themeOverride2.xml><?xml version="1.0" encoding="utf-8"?>
<a:themeOverride xmlns:a="http://schemas.openxmlformats.org/drawingml/2006/main">
  <a:clrScheme name="LB_PTT_2022_2604-3">
    <a:dk1>
      <a:srgbClr val="282850"/>
    </a:dk1>
    <a:lt1>
      <a:srgbClr val="CBAC88"/>
    </a:lt1>
    <a:dk2>
      <a:srgbClr val="282850"/>
    </a:dk2>
    <a:lt2>
      <a:srgbClr val="F0F0F5"/>
    </a:lt2>
    <a:accent1>
      <a:srgbClr val="444780"/>
    </a:accent1>
    <a:accent2>
      <a:srgbClr val="CBAC88"/>
    </a:accent2>
    <a:accent3>
      <a:srgbClr val="489E9E"/>
    </a:accent3>
    <a:accent4>
      <a:srgbClr val="2878A1"/>
    </a:accent4>
    <a:accent5>
      <a:srgbClr val="7F7F85"/>
    </a:accent5>
    <a:accent6>
      <a:srgbClr val="D34F73"/>
    </a:accent6>
    <a:hlink>
      <a:srgbClr val="79B9FC"/>
    </a:hlink>
    <a:folHlink>
      <a:srgbClr val="2463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3043</Words>
  <Application>Microsoft Office PowerPoint</Application>
  <PresentationFormat>Widescreen</PresentationFormat>
  <Paragraphs>376</Paragraphs>
  <Slides>29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Calibri</vt:lpstr>
      <vt:lpstr>Calibri Light</vt:lpstr>
      <vt:lpstr>Lora</vt:lpstr>
      <vt:lpstr>Open Sans</vt:lpstr>
      <vt:lpstr>Symbol</vt:lpstr>
      <vt:lpstr>Times New Roman</vt:lpstr>
      <vt:lpstr>Verdana</vt:lpstr>
      <vt:lpstr>Wingdings</vt:lpstr>
      <vt:lpstr>WordVisi_MSFontService</vt:lpstr>
      <vt:lpstr>1_Office Theme</vt:lpstr>
      <vt:lpstr>1_Titulslaidi</vt:lpstr>
      <vt:lpstr>Finanšu sistēma ilgtspējīgai tautsaimniecībai</vt:lpstr>
      <vt:lpstr> </vt:lpstr>
      <vt:lpstr>Reputāciju ir ietekmējis</vt:lpstr>
      <vt:lpstr>Korupcijas uztvere  &amp; ēnu ekonomika Latvijā ir augtāka kā citās reģiona valstīs</vt:lpstr>
      <vt:lpstr>Piemērs, ārpus Latvijas</vt:lpstr>
      <vt:lpstr>Baltija – viens tirgus</vt:lpstr>
      <vt:lpstr>Baltijas valstīs likmes aizdevumiem augstākas nekā vidēji eiro zonā</vt:lpstr>
      <vt:lpstr>Noguldījumiem Igaunijā likmes ir augstākas, banku konkurence nedaudz augstāka, kapitāla tirgus attīstītāks. Arī pieprasījuma noguldījumu īpatsvars sarūk straujāk</vt:lpstr>
      <vt:lpstr>LV ir noguldījumu atlikums būtiski pārsniedz kredītu atlikumu – tie ir līdzekļi, kurus varētu izvietot prasmīgāk</vt:lpstr>
      <vt:lpstr>Lai gan P2L komisiju maksa kopš 2018. gada ir samazināta, relatīvi pret citām OECD valstīm tās vēl ir mazliet ~13 bp lielākas kā vidēji OECD valstīs</vt:lpstr>
      <vt:lpstr>Finanšu sektora Ilgtspējīgas attīstības politika un ietekme uz Latvijas ekonomikas ilgtspēju</vt:lpstr>
      <vt:lpstr>PowerPoint Presentation</vt:lpstr>
      <vt:lpstr>Finansējuma pieejamība un investīciju iespējas</vt:lpstr>
      <vt:lpstr>Potenciāls ieguldījumu un alternatīvu finansējuma piesaistes veidu attīstībai</vt:lpstr>
      <vt:lpstr>Krājobligācijas veicina iedzīvotāju kā investoru aktīvāku iesaisti Latvijas kapitāla tirgū</vt:lpstr>
      <vt:lpstr>Digitalizācija un inovatīvu pakalpojumu pieejamība</vt:lpstr>
      <vt:lpstr>Ilgtspējīgas finanses</vt:lpstr>
      <vt:lpstr>Būtiskākie regulējuma elementi ilgtspējīgu finanšu jomā</vt:lpstr>
      <vt:lpstr>Projekts “ES Taksonomijas ieviešana un ilgtspējīgu finanšu ceļakartes izveide Igaunijā un Latvijā” </vt:lpstr>
      <vt:lpstr>Projekta īstenošanas posmi</vt:lpstr>
      <vt:lpstr>PowerPoint Presentation</vt:lpstr>
      <vt:lpstr>PowerPoint Presentation</vt:lpstr>
      <vt:lpstr>PowerPoint Presentation</vt:lpstr>
      <vt:lpstr>ATBALSTA VEIDI LATVIJĀ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Ilze Baltābola</dc:creator>
  <cp:lastModifiedBy>Ilze Baltābola</cp:lastModifiedBy>
  <cp:revision>3</cp:revision>
  <dcterms:created xsi:type="dcterms:W3CDTF">2023-02-24T09:00:49Z</dcterms:created>
  <dcterms:modified xsi:type="dcterms:W3CDTF">2023-03-01T08:40:00Z</dcterms:modified>
</cp:coreProperties>
</file>