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6" r:id="rId3"/>
    <p:sldMasterId id="2147483694" r:id="rId4"/>
    <p:sldMasterId id="2147483706" r:id="rId5"/>
    <p:sldMasterId id="2147483720" r:id="rId6"/>
  </p:sldMasterIdLst>
  <p:notesMasterIdLst>
    <p:notesMasterId r:id="rId27"/>
  </p:notesMasterIdLst>
  <p:sldIdLst>
    <p:sldId id="257" r:id="rId7"/>
    <p:sldId id="5048" r:id="rId8"/>
    <p:sldId id="5084" r:id="rId9"/>
    <p:sldId id="5095" r:id="rId10"/>
    <p:sldId id="345" r:id="rId11"/>
    <p:sldId id="362" r:id="rId12"/>
    <p:sldId id="5083" r:id="rId13"/>
    <p:sldId id="5085" r:id="rId14"/>
    <p:sldId id="354" r:id="rId15"/>
    <p:sldId id="331" r:id="rId16"/>
    <p:sldId id="319" r:id="rId17"/>
    <p:sldId id="355" r:id="rId18"/>
    <p:sldId id="5094" r:id="rId19"/>
    <p:sldId id="5093" r:id="rId20"/>
    <p:sldId id="1634" r:id="rId21"/>
    <p:sldId id="3587" r:id="rId22"/>
    <p:sldId id="3612" r:id="rId23"/>
    <p:sldId id="3614" r:id="rId24"/>
    <p:sldId id="3599" r:id="rId25"/>
    <p:sldId id="290" r:id="rId26"/>
  </p:sldIdLst>
  <p:sldSz cx="12192000" cy="6858000"/>
  <p:notesSz cx="6735763" cy="98663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6C8FCE"/>
    <a:srgbClr val="00338D"/>
    <a:srgbClr val="FFCC66"/>
    <a:srgbClr val="012269"/>
    <a:srgbClr val="C57143"/>
    <a:srgbClr val="FFFFFF"/>
    <a:srgbClr val="D3DE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8983" autoAdjust="0"/>
  </p:normalViewPr>
  <p:slideViewPr>
    <p:cSldViewPr snapToGrid="0">
      <p:cViewPr varScale="1">
        <p:scale>
          <a:sx n="117" d="100"/>
          <a:sy n="117" d="100"/>
        </p:scale>
        <p:origin x="3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fi-prokn\Documents\Copy%20of%20Nebanku%20kreditesanas%20inf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fi-prokn\Desktop\EC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818028114583837E-2"/>
          <c:y val="4.0680731541742871E-2"/>
          <c:w val="0.88948630500941983"/>
          <c:h val="0.7221136784469806"/>
        </c:manualLayout>
      </c:layout>
      <c:lineChart>
        <c:grouping val="standard"/>
        <c:varyColors val="0"/>
        <c:ser>
          <c:idx val="0"/>
          <c:order val="0"/>
          <c:tx>
            <c:strRef>
              <c:f>Sheet1!$B$1</c:f>
              <c:strCache>
                <c:ptCount val="1"/>
                <c:pt idx="0">
                  <c:v>Igaunija</c:v>
                </c:pt>
              </c:strCache>
            </c:strRef>
          </c:tx>
          <c:spPr>
            <a:ln w="28575" cap="rnd">
              <a:solidFill>
                <a:srgbClr val="4472C4">
                  <a:lumMod val="75000"/>
                </a:srgbClr>
              </a:solidFill>
              <a:round/>
            </a:ln>
            <a:effectLst/>
          </c:spPr>
          <c:marker>
            <c:symbol val="none"/>
          </c:marker>
          <c:cat>
            <c:strRef>
              <c:f>Sheet1!$A$2:$A$23</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Sheet1!$B$2:$B$23</c:f>
              <c:numCache>
                <c:formatCode>0.0</c:formatCode>
                <c:ptCount val="22"/>
                <c:pt idx="0">
                  <c:v>100</c:v>
                </c:pt>
                <c:pt idx="1">
                  <c:v>113.01853486319506</c:v>
                </c:pt>
                <c:pt idx="2">
                  <c:v>139.66082461228092</c:v>
                </c:pt>
                <c:pt idx="3">
                  <c:v>164.42861345773969</c:v>
                </c:pt>
                <c:pt idx="4">
                  <c:v>173.48589921405457</c:v>
                </c:pt>
                <c:pt idx="5">
                  <c:v>200.24797209263232</c:v>
                </c:pt>
                <c:pt idx="6">
                  <c:v>245.82860505190604</c:v>
                </c:pt>
                <c:pt idx="7">
                  <c:v>271.16588912705424</c:v>
                </c:pt>
                <c:pt idx="8">
                  <c:v>235.62812591938805</c:v>
                </c:pt>
                <c:pt idx="9">
                  <c:v>147.98259992434751</c:v>
                </c:pt>
                <c:pt idx="10">
                  <c:v>144.72113646870929</c:v>
                </c:pt>
                <c:pt idx="11">
                  <c:v>196.24679527592147</c:v>
                </c:pt>
                <c:pt idx="12">
                  <c:v>219.68225948808472</c:v>
                </c:pt>
                <c:pt idx="13">
                  <c:v>222.96473752784433</c:v>
                </c:pt>
                <c:pt idx="14">
                  <c:v>217.00920438784519</c:v>
                </c:pt>
                <c:pt idx="15">
                  <c:v>210.14584121380238</c:v>
                </c:pt>
                <c:pt idx="16">
                  <c:v>220.88639515823982</c:v>
                </c:pt>
                <c:pt idx="17">
                  <c:v>251.45841213802379</c:v>
                </c:pt>
                <c:pt idx="18">
                  <c:v>277.92207792207796</c:v>
                </c:pt>
                <c:pt idx="19">
                  <c:v>267.75312066574202</c:v>
                </c:pt>
                <c:pt idx="20">
                  <c:v>333.76623376623377</c:v>
                </c:pt>
                <c:pt idx="21">
                  <c:v>343.05047703105959</c:v>
                </c:pt>
              </c:numCache>
            </c:numRef>
          </c:val>
          <c:smooth val="0"/>
          <c:extLst>
            <c:ext xmlns:c16="http://schemas.microsoft.com/office/drawing/2014/chart" uri="{C3380CC4-5D6E-409C-BE32-E72D297353CC}">
              <c16:uniqueId val="{00000000-C5C3-44E0-B6AB-14F28268BE98}"/>
            </c:ext>
          </c:extLst>
        </c:ser>
        <c:ser>
          <c:idx val="1"/>
          <c:order val="1"/>
          <c:tx>
            <c:strRef>
              <c:f>Sheet1!$C$1</c:f>
              <c:strCache>
                <c:ptCount val="1"/>
                <c:pt idx="0">
                  <c:v>Latvija</c:v>
                </c:pt>
              </c:strCache>
            </c:strRef>
          </c:tx>
          <c:spPr>
            <a:ln w="28575" cap="rnd">
              <a:solidFill>
                <a:srgbClr val="FFC000"/>
              </a:solidFill>
              <a:round/>
            </a:ln>
            <a:effectLst/>
          </c:spPr>
          <c:marker>
            <c:symbol val="none"/>
          </c:marker>
          <c:cat>
            <c:strRef>
              <c:f>Sheet1!$A$2:$A$23</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Sheet1!$C$2:$C$23</c:f>
              <c:numCache>
                <c:formatCode>0.0</c:formatCode>
                <c:ptCount val="22"/>
                <c:pt idx="0">
                  <c:v>100</c:v>
                </c:pt>
                <c:pt idx="1">
                  <c:v>119.31477144591898</c:v>
                </c:pt>
                <c:pt idx="2">
                  <c:v>114.65348252233498</c:v>
                </c:pt>
                <c:pt idx="3">
                  <c:v>127.07606904328215</c:v>
                </c:pt>
                <c:pt idx="4">
                  <c:v>163.10521294127852</c:v>
                </c:pt>
                <c:pt idx="5">
                  <c:v>197.18449128285192</c:v>
                </c:pt>
                <c:pt idx="6">
                  <c:v>225.44713331598575</c:v>
                </c:pt>
                <c:pt idx="7">
                  <c:v>275.86087258218407</c:v>
                </c:pt>
                <c:pt idx="8">
                  <c:v>247.7560933298638</c:v>
                </c:pt>
                <c:pt idx="9">
                  <c:v>162.09211553473847</c:v>
                </c:pt>
                <c:pt idx="10">
                  <c:v>130.11362650706911</c:v>
                </c:pt>
                <c:pt idx="11">
                  <c:v>163.78870673952639</c:v>
                </c:pt>
                <c:pt idx="12">
                  <c:v>192.71402550091074</c:v>
                </c:pt>
                <c:pt idx="13">
                  <c:v>184.17555729031139</c:v>
                </c:pt>
                <c:pt idx="14">
                  <c:v>177.01448521120653</c:v>
                </c:pt>
                <c:pt idx="15">
                  <c:v>173.47558331164888</c:v>
                </c:pt>
                <c:pt idx="16">
                  <c:v>159.17772573510277</c:v>
                </c:pt>
                <c:pt idx="17">
                  <c:v>177.34235406366551</c:v>
                </c:pt>
                <c:pt idx="18">
                  <c:v>198.17156735189522</c:v>
                </c:pt>
                <c:pt idx="19">
                  <c:v>211.91430306184404</c:v>
                </c:pt>
                <c:pt idx="20">
                  <c:v>206.49145632752189</c:v>
                </c:pt>
                <c:pt idx="21">
                  <c:v>212.51452858010236</c:v>
                </c:pt>
              </c:numCache>
            </c:numRef>
          </c:val>
          <c:smooth val="0"/>
          <c:extLst>
            <c:ext xmlns:c16="http://schemas.microsoft.com/office/drawing/2014/chart" uri="{C3380CC4-5D6E-409C-BE32-E72D297353CC}">
              <c16:uniqueId val="{00000001-C5C3-44E0-B6AB-14F28268BE98}"/>
            </c:ext>
          </c:extLst>
        </c:ser>
        <c:ser>
          <c:idx val="2"/>
          <c:order val="2"/>
          <c:tx>
            <c:strRef>
              <c:f>Sheet1!$D$1</c:f>
              <c:strCache>
                <c:ptCount val="1"/>
                <c:pt idx="0">
                  <c:v>Lietuva</c:v>
                </c:pt>
              </c:strCache>
            </c:strRef>
          </c:tx>
          <c:spPr>
            <a:ln w="28575" cap="rnd">
              <a:solidFill>
                <a:schemeClr val="accent3"/>
              </a:solidFill>
              <a:round/>
            </a:ln>
            <a:effectLst/>
          </c:spPr>
          <c:marker>
            <c:symbol val="none"/>
          </c:marker>
          <c:cat>
            <c:strRef>
              <c:f>Sheet1!$A$2:$A$23</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Sheet1!$D$2:$D$23</c:f>
              <c:numCache>
                <c:formatCode>0.0</c:formatCode>
                <c:ptCount val="22"/>
                <c:pt idx="0">
                  <c:v>100</c:v>
                </c:pt>
                <c:pt idx="1">
                  <c:v>112.73372458031936</c:v>
                </c:pt>
                <c:pt idx="2">
                  <c:v>125.23088121559529</c:v>
                </c:pt>
                <c:pt idx="3">
                  <c:v>142.83699558709793</c:v>
                </c:pt>
                <c:pt idx="4">
                  <c:v>165.411036804513</c:v>
                </c:pt>
                <c:pt idx="5">
                  <c:v>184.3865156271325</c:v>
                </c:pt>
                <c:pt idx="6">
                  <c:v>220.51317046540188</c:v>
                </c:pt>
                <c:pt idx="7">
                  <c:v>269.7647968700241</c:v>
                </c:pt>
                <c:pt idx="8">
                  <c:v>258.98275783631317</c:v>
                </c:pt>
                <c:pt idx="9">
                  <c:v>158.23210954915606</c:v>
                </c:pt>
                <c:pt idx="10">
                  <c:v>160.56594331468085</c:v>
                </c:pt>
                <c:pt idx="11">
                  <c:v>192.91660979937217</c:v>
                </c:pt>
                <c:pt idx="12">
                  <c:v>189.48409990446294</c:v>
                </c:pt>
                <c:pt idx="13">
                  <c:v>205.21131886629362</c:v>
                </c:pt>
                <c:pt idx="14">
                  <c:v>216.93508029661982</c:v>
                </c:pt>
                <c:pt idx="15">
                  <c:v>227.46917792639096</c:v>
                </c:pt>
                <c:pt idx="16">
                  <c:v>235.14398798962736</c:v>
                </c:pt>
                <c:pt idx="17">
                  <c:v>256.08252581775167</c:v>
                </c:pt>
                <c:pt idx="18">
                  <c:v>281.75242254674487</c:v>
                </c:pt>
                <c:pt idx="19">
                  <c:v>300.4526636640735</c:v>
                </c:pt>
                <c:pt idx="20">
                  <c:v>299.84304626723082</c:v>
                </c:pt>
                <c:pt idx="21">
                  <c:v>323.34061234702693</c:v>
                </c:pt>
              </c:numCache>
            </c:numRef>
          </c:val>
          <c:smooth val="0"/>
          <c:extLst>
            <c:ext xmlns:c16="http://schemas.microsoft.com/office/drawing/2014/chart" uri="{C3380CC4-5D6E-409C-BE32-E72D297353CC}">
              <c16:uniqueId val="{00000002-C5C3-44E0-B6AB-14F28268BE98}"/>
            </c:ext>
          </c:extLst>
        </c:ser>
        <c:dLbls>
          <c:showLegendKey val="0"/>
          <c:showVal val="0"/>
          <c:showCatName val="0"/>
          <c:showSerName val="0"/>
          <c:showPercent val="0"/>
          <c:showBubbleSize val="0"/>
        </c:dLbls>
        <c:smooth val="0"/>
        <c:axId val="557852552"/>
        <c:axId val="548256848"/>
      </c:lineChart>
      <c:catAx>
        <c:axId val="557852552"/>
        <c:scaling>
          <c:orientation val="minMax"/>
        </c:scaling>
        <c:delete val="0"/>
        <c:axPos val="b"/>
        <c:numFmt formatCode="General" sourceLinked="1"/>
        <c:majorTickMark val="none"/>
        <c:minorTickMark val="none"/>
        <c:tickLblPos val="nextTo"/>
        <c:spPr>
          <a:noFill/>
          <a:ln w="9525" cap="flat" cmpd="sng" algn="ctr">
            <a:solidFill>
              <a:schemeClr val="accent1">
                <a:lumMod val="20000"/>
                <a:lumOff val="80000"/>
              </a:schemeClr>
            </a:solidFill>
            <a:round/>
          </a:ln>
          <a:effectLst/>
        </c:spPr>
        <c:txPr>
          <a:bodyPr rot="-5400000" spcFirstLastPara="1" vertOverflow="ellipsis" wrap="square" anchor="ctr" anchorCtr="1"/>
          <a:lstStyle/>
          <a:p>
            <a:pPr algn="ct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548256848"/>
        <c:crosses val="autoZero"/>
        <c:auto val="1"/>
        <c:lblAlgn val="ctr"/>
        <c:lblOffset val="100"/>
        <c:tickLblSkip val="1"/>
        <c:noMultiLvlLbl val="0"/>
      </c:catAx>
      <c:valAx>
        <c:axId val="548256848"/>
        <c:scaling>
          <c:orientation val="minMax"/>
          <c:max val="350"/>
          <c:min val="100"/>
        </c:scaling>
        <c:delete val="0"/>
        <c:axPos val="l"/>
        <c:majorGridlines>
          <c:spPr>
            <a:ln w="9525" cap="flat" cmpd="sng" algn="ctr">
              <a:noFill/>
              <a:round/>
            </a:ln>
            <a:effectLst/>
          </c:spPr>
        </c:majorGridlines>
        <c:numFmt formatCode="0" sourceLinked="0"/>
        <c:majorTickMark val="none"/>
        <c:minorTickMark val="none"/>
        <c:tickLblPos val="nextTo"/>
        <c:spPr>
          <a:noFill/>
          <a:ln>
            <a:solidFill>
              <a:schemeClr val="accent1">
                <a:lumMod val="20000"/>
                <a:lumOff val="80000"/>
              </a:schemeClr>
            </a:solidFill>
          </a:ln>
          <a:effectLst/>
        </c:spPr>
        <c:txPr>
          <a:bodyPr rot="-60000000" spcFirstLastPara="1" vertOverflow="ellipsis" vert="horz" wrap="square" anchor="ctr" anchorCtr="1"/>
          <a:lstStyle/>
          <a:p>
            <a:pPr algn="ct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crossAx val="557852552"/>
        <c:crosses val="autoZero"/>
        <c:crossBetween val="between"/>
      </c:valAx>
      <c:spPr>
        <a:noFill/>
        <a:ln>
          <a:noFill/>
        </a:ln>
        <a:effectLst/>
      </c:spPr>
    </c:plotArea>
    <c:legend>
      <c:legendPos val="b"/>
      <c:layout>
        <c:manualLayout>
          <c:xMode val="edge"/>
          <c:yMode val="edge"/>
          <c:x val="0.15479677310274867"/>
          <c:y val="0.93215468836958859"/>
          <c:w val="0.6904062605671224"/>
          <c:h val="6.7845416143805279E-2"/>
        </c:manualLayout>
      </c:layout>
      <c:overlay val="0"/>
      <c:spPr>
        <a:noFill/>
        <a:ln>
          <a:noFill/>
        </a:ln>
        <a:effectLst/>
      </c:spPr>
      <c:txPr>
        <a:bodyPr rot="0" spcFirstLastPara="1" vertOverflow="ellipsis" vert="horz" wrap="square" anchor="ctr" anchorCtr="1"/>
        <a:lstStyle/>
        <a:p>
          <a:pPr algn="ctr">
            <a:defRPr sz="1200" b="0"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Verdana" panose="020B0604030504040204" pitchFamily="34" charset="0"/>
          <a:ea typeface="Verdana" panose="020B0604030504040204" pitchFamily="34" charset="0"/>
        </a:defRPr>
      </a:pPr>
      <a:endParaRPr lang="lv-LV"/>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4.0665702145741493E-2"/>
          <c:y val="3.7529729249578064E-2"/>
          <c:w val="0.80061794195019609"/>
          <c:h val="0.80865155894817253"/>
        </c:manualLayout>
      </c:layout>
      <c:lineChart>
        <c:grouping val="standard"/>
        <c:varyColors val="0"/>
        <c:ser>
          <c:idx val="0"/>
          <c:order val="0"/>
          <c:tx>
            <c:strRef>
              <c:f>Sheet1!$B$1</c:f>
              <c:strCache>
                <c:ptCount val="1"/>
                <c:pt idx="0">
                  <c:v>Estonia</c:v>
                </c:pt>
              </c:strCache>
            </c:strRef>
          </c:tx>
          <c:spPr>
            <a:ln w="19050" cap="rnd">
              <a:solidFill>
                <a:srgbClr val="00338D"/>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Sheet1!$B$2:$B$61</c:f>
              <c:numCache>
                <c:formatCode>0.00</c:formatCode>
                <c:ptCount val="60"/>
                <c:pt idx="1">
                  <c:v>0.18</c:v>
                </c:pt>
                <c:pt idx="2">
                  <c:v>0.18</c:v>
                </c:pt>
                <c:pt idx="3">
                  <c:v>0.18</c:v>
                </c:pt>
                <c:pt idx="4">
                  <c:v>0.18</c:v>
                </c:pt>
                <c:pt idx="5">
                  <c:v>0.19</c:v>
                </c:pt>
                <c:pt idx="6">
                  <c:v>0.19</c:v>
                </c:pt>
                <c:pt idx="7">
                  <c:v>0.2</c:v>
                </c:pt>
                <c:pt idx="8">
                  <c:v>0.2</c:v>
                </c:pt>
                <c:pt idx="9">
                  <c:v>0.2</c:v>
                </c:pt>
                <c:pt idx="10">
                  <c:v>0.2</c:v>
                </c:pt>
                <c:pt idx="11">
                  <c:v>0.21</c:v>
                </c:pt>
                <c:pt idx="12">
                  <c:v>0.21</c:v>
                </c:pt>
                <c:pt idx="13">
                  <c:v>0.21</c:v>
                </c:pt>
                <c:pt idx="14">
                  <c:v>0.21</c:v>
                </c:pt>
                <c:pt idx="15">
                  <c:v>0.22</c:v>
                </c:pt>
                <c:pt idx="16">
                  <c:v>0.23</c:v>
                </c:pt>
                <c:pt idx="17">
                  <c:v>0.24</c:v>
                </c:pt>
                <c:pt idx="18">
                  <c:v>0.25</c:v>
                </c:pt>
                <c:pt idx="19">
                  <c:v>0.26</c:v>
                </c:pt>
                <c:pt idx="20">
                  <c:v>0.26</c:v>
                </c:pt>
                <c:pt idx="21">
                  <c:v>0.27</c:v>
                </c:pt>
                <c:pt idx="22">
                  <c:v>0.26</c:v>
                </c:pt>
                <c:pt idx="23">
                  <c:v>0.26</c:v>
                </c:pt>
                <c:pt idx="24">
                  <c:v>0.26</c:v>
                </c:pt>
                <c:pt idx="25">
                  <c:v>0.25</c:v>
                </c:pt>
                <c:pt idx="26">
                  <c:v>0.25</c:v>
                </c:pt>
                <c:pt idx="27">
                  <c:v>0.25</c:v>
                </c:pt>
                <c:pt idx="28">
                  <c:v>0.24</c:v>
                </c:pt>
                <c:pt idx="29">
                  <c:v>0.24</c:v>
                </c:pt>
                <c:pt idx="30">
                  <c:v>0.23</c:v>
                </c:pt>
                <c:pt idx="31">
                  <c:v>0.22</c:v>
                </c:pt>
                <c:pt idx="32">
                  <c:v>0.22</c:v>
                </c:pt>
                <c:pt idx="33">
                  <c:v>0.21</c:v>
                </c:pt>
                <c:pt idx="34">
                  <c:v>0.21</c:v>
                </c:pt>
                <c:pt idx="35">
                  <c:v>0.2</c:v>
                </c:pt>
                <c:pt idx="36">
                  <c:v>0.2</c:v>
                </c:pt>
                <c:pt idx="37">
                  <c:v>0.19</c:v>
                </c:pt>
                <c:pt idx="38">
                  <c:v>0.18</c:v>
                </c:pt>
                <c:pt idx="39">
                  <c:v>0.18</c:v>
                </c:pt>
                <c:pt idx="40">
                  <c:v>0.18</c:v>
                </c:pt>
                <c:pt idx="41">
                  <c:v>0.17</c:v>
                </c:pt>
                <c:pt idx="42">
                  <c:v>0.17</c:v>
                </c:pt>
                <c:pt idx="43">
                  <c:v>0.17</c:v>
                </c:pt>
                <c:pt idx="44">
                  <c:v>0.17</c:v>
                </c:pt>
                <c:pt idx="45">
                  <c:v>0.17</c:v>
                </c:pt>
                <c:pt idx="46">
                  <c:v>0.17</c:v>
                </c:pt>
                <c:pt idx="47">
                  <c:v>0.17</c:v>
                </c:pt>
                <c:pt idx="48">
                  <c:v>0.17</c:v>
                </c:pt>
                <c:pt idx="49">
                  <c:v>0.17</c:v>
                </c:pt>
                <c:pt idx="50">
                  <c:v>0.17</c:v>
                </c:pt>
                <c:pt idx="51">
                  <c:v>0.18</c:v>
                </c:pt>
                <c:pt idx="52">
                  <c:v>0.18</c:v>
                </c:pt>
                <c:pt idx="53">
                  <c:v>0.18</c:v>
                </c:pt>
                <c:pt idx="54">
                  <c:v>0.19</c:v>
                </c:pt>
                <c:pt idx="55">
                  <c:v>0.21</c:v>
                </c:pt>
                <c:pt idx="56">
                  <c:v>0.23</c:v>
                </c:pt>
                <c:pt idx="57">
                  <c:v>0.28000000000000003</c:v>
                </c:pt>
                <c:pt idx="58">
                  <c:v>0.35</c:v>
                </c:pt>
                <c:pt idx="59">
                  <c:v>0.39</c:v>
                </c:pt>
              </c:numCache>
            </c:numRef>
          </c:val>
          <c:smooth val="0"/>
          <c:extLst>
            <c:ext xmlns:c16="http://schemas.microsoft.com/office/drawing/2014/chart" uri="{C3380CC4-5D6E-409C-BE32-E72D297353CC}">
              <c16:uniqueId val="{00000000-A081-4D1D-8522-0CB275D835EF}"/>
            </c:ext>
          </c:extLst>
        </c:ser>
        <c:ser>
          <c:idx val="1"/>
          <c:order val="1"/>
          <c:tx>
            <c:strRef>
              <c:f>Sheet1!$C$1</c:f>
              <c:strCache>
                <c:ptCount val="1"/>
                <c:pt idx="0">
                  <c:v>Lithuania</c:v>
                </c:pt>
              </c:strCache>
            </c:strRef>
          </c:tx>
          <c:spPr>
            <a:ln w="19050" cap="rnd">
              <a:solidFill>
                <a:sysClr val="window" lastClr="FFFFFF">
                  <a:lumMod val="50000"/>
                </a:sysClr>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Sheet1!$C$2:$C$61</c:f>
              <c:numCache>
                <c:formatCode>0.00</c:formatCode>
                <c:ptCount val="60"/>
                <c:pt idx="1">
                  <c:v>0.12</c:v>
                </c:pt>
                <c:pt idx="2">
                  <c:v>0.12</c:v>
                </c:pt>
                <c:pt idx="3">
                  <c:v>0.12</c:v>
                </c:pt>
                <c:pt idx="4">
                  <c:v>0.12</c:v>
                </c:pt>
                <c:pt idx="5">
                  <c:v>0.12</c:v>
                </c:pt>
                <c:pt idx="6">
                  <c:v>0.12</c:v>
                </c:pt>
                <c:pt idx="7">
                  <c:v>0.12</c:v>
                </c:pt>
                <c:pt idx="8">
                  <c:v>0.12</c:v>
                </c:pt>
                <c:pt idx="9">
                  <c:v>0.12</c:v>
                </c:pt>
                <c:pt idx="10">
                  <c:v>0.11</c:v>
                </c:pt>
                <c:pt idx="11">
                  <c:v>0.11</c:v>
                </c:pt>
                <c:pt idx="12">
                  <c:v>0.12</c:v>
                </c:pt>
                <c:pt idx="13">
                  <c:v>0.12</c:v>
                </c:pt>
                <c:pt idx="14">
                  <c:v>0.12</c:v>
                </c:pt>
                <c:pt idx="15">
                  <c:v>0.12</c:v>
                </c:pt>
                <c:pt idx="16">
                  <c:v>0.12</c:v>
                </c:pt>
                <c:pt idx="17">
                  <c:v>0.12</c:v>
                </c:pt>
                <c:pt idx="18">
                  <c:v>0.12</c:v>
                </c:pt>
                <c:pt idx="19">
                  <c:v>0.12</c:v>
                </c:pt>
                <c:pt idx="20">
                  <c:v>0.12</c:v>
                </c:pt>
                <c:pt idx="21">
                  <c:v>0.12</c:v>
                </c:pt>
                <c:pt idx="22">
                  <c:v>0.12</c:v>
                </c:pt>
                <c:pt idx="23">
                  <c:v>0.12</c:v>
                </c:pt>
                <c:pt idx="24">
                  <c:v>0.12</c:v>
                </c:pt>
                <c:pt idx="25">
                  <c:v>0.12</c:v>
                </c:pt>
                <c:pt idx="26">
                  <c:v>0.12</c:v>
                </c:pt>
                <c:pt idx="27">
                  <c:v>0.11</c:v>
                </c:pt>
                <c:pt idx="28">
                  <c:v>0.11</c:v>
                </c:pt>
                <c:pt idx="29">
                  <c:v>0.11</c:v>
                </c:pt>
                <c:pt idx="30">
                  <c:v>0.11</c:v>
                </c:pt>
                <c:pt idx="31">
                  <c:v>0.11</c:v>
                </c:pt>
                <c:pt idx="32">
                  <c:v>0.11</c:v>
                </c:pt>
                <c:pt idx="33">
                  <c:v>0.11</c:v>
                </c:pt>
                <c:pt idx="34">
                  <c:v>0.11</c:v>
                </c:pt>
                <c:pt idx="35">
                  <c:v>0.11</c:v>
                </c:pt>
                <c:pt idx="36">
                  <c:v>0.1</c:v>
                </c:pt>
                <c:pt idx="37">
                  <c:v>0.1</c:v>
                </c:pt>
                <c:pt idx="38">
                  <c:v>0.1</c:v>
                </c:pt>
                <c:pt idx="39">
                  <c:v>0.1</c:v>
                </c:pt>
                <c:pt idx="40">
                  <c:v>0.1</c:v>
                </c:pt>
                <c:pt idx="41">
                  <c:v>0.1</c:v>
                </c:pt>
                <c:pt idx="42">
                  <c:v>0.1</c:v>
                </c:pt>
                <c:pt idx="43">
                  <c:v>0.1</c:v>
                </c:pt>
                <c:pt idx="44">
                  <c:v>0.1</c:v>
                </c:pt>
                <c:pt idx="45">
                  <c:v>0.1</c:v>
                </c:pt>
                <c:pt idx="46">
                  <c:v>0.1</c:v>
                </c:pt>
                <c:pt idx="47">
                  <c:v>0.11</c:v>
                </c:pt>
                <c:pt idx="48">
                  <c:v>0.11</c:v>
                </c:pt>
                <c:pt idx="49">
                  <c:v>0.11</c:v>
                </c:pt>
                <c:pt idx="50">
                  <c:v>0.1</c:v>
                </c:pt>
                <c:pt idx="51">
                  <c:v>0.1</c:v>
                </c:pt>
                <c:pt idx="52">
                  <c:v>0.1</c:v>
                </c:pt>
                <c:pt idx="53">
                  <c:v>0.1</c:v>
                </c:pt>
                <c:pt idx="54">
                  <c:v>0.1</c:v>
                </c:pt>
                <c:pt idx="55">
                  <c:v>0.1</c:v>
                </c:pt>
                <c:pt idx="56">
                  <c:v>0.1</c:v>
                </c:pt>
                <c:pt idx="57">
                  <c:v>0.11</c:v>
                </c:pt>
                <c:pt idx="58">
                  <c:v>0.12</c:v>
                </c:pt>
                <c:pt idx="59">
                  <c:v>0.13</c:v>
                </c:pt>
              </c:numCache>
            </c:numRef>
          </c:val>
          <c:smooth val="0"/>
          <c:extLst>
            <c:ext xmlns:c16="http://schemas.microsoft.com/office/drawing/2014/chart" uri="{C3380CC4-5D6E-409C-BE32-E72D297353CC}">
              <c16:uniqueId val="{00000001-A081-4D1D-8522-0CB275D835EF}"/>
            </c:ext>
          </c:extLst>
        </c:ser>
        <c:ser>
          <c:idx val="2"/>
          <c:order val="2"/>
          <c:tx>
            <c:strRef>
              <c:f>Sheet1!$D$1</c:f>
              <c:strCache>
                <c:ptCount val="1"/>
                <c:pt idx="0">
                  <c:v>Latvia</c:v>
                </c:pt>
              </c:strCache>
            </c:strRef>
          </c:tx>
          <c:spPr>
            <a:ln w="19050" cap="rnd">
              <a:solidFill>
                <a:srgbClr val="FFC000"/>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Sheet1!$D$2:$D$61</c:f>
              <c:numCache>
                <c:formatCode>0.00</c:formatCode>
                <c:ptCount val="60"/>
                <c:pt idx="1">
                  <c:v>0.16</c:v>
                </c:pt>
                <c:pt idx="2">
                  <c:v>0.16</c:v>
                </c:pt>
                <c:pt idx="3">
                  <c:v>0.16</c:v>
                </c:pt>
                <c:pt idx="4">
                  <c:v>0.16</c:v>
                </c:pt>
                <c:pt idx="5">
                  <c:v>0.15</c:v>
                </c:pt>
                <c:pt idx="6">
                  <c:v>0.15</c:v>
                </c:pt>
                <c:pt idx="7">
                  <c:v>0.15</c:v>
                </c:pt>
                <c:pt idx="8">
                  <c:v>0.15</c:v>
                </c:pt>
                <c:pt idx="9">
                  <c:v>0.16</c:v>
                </c:pt>
                <c:pt idx="10">
                  <c:v>0.16</c:v>
                </c:pt>
                <c:pt idx="11">
                  <c:v>0.16</c:v>
                </c:pt>
                <c:pt idx="12">
                  <c:v>0.17</c:v>
                </c:pt>
                <c:pt idx="13">
                  <c:v>0.18</c:v>
                </c:pt>
                <c:pt idx="14">
                  <c:v>0.18</c:v>
                </c:pt>
                <c:pt idx="15">
                  <c:v>0.2</c:v>
                </c:pt>
                <c:pt idx="16">
                  <c:v>0.2</c:v>
                </c:pt>
                <c:pt idx="17">
                  <c:v>0.19</c:v>
                </c:pt>
                <c:pt idx="18">
                  <c:v>0.18</c:v>
                </c:pt>
                <c:pt idx="19">
                  <c:v>0.18</c:v>
                </c:pt>
                <c:pt idx="20">
                  <c:v>0.18</c:v>
                </c:pt>
                <c:pt idx="21">
                  <c:v>0.18</c:v>
                </c:pt>
                <c:pt idx="22">
                  <c:v>0.18</c:v>
                </c:pt>
                <c:pt idx="23">
                  <c:v>0.19</c:v>
                </c:pt>
                <c:pt idx="24">
                  <c:v>0.19</c:v>
                </c:pt>
                <c:pt idx="25">
                  <c:v>0.2</c:v>
                </c:pt>
                <c:pt idx="26">
                  <c:v>0.2</c:v>
                </c:pt>
                <c:pt idx="27">
                  <c:v>0.19</c:v>
                </c:pt>
                <c:pt idx="28">
                  <c:v>0.19</c:v>
                </c:pt>
                <c:pt idx="29">
                  <c:v>0.2</c:v>
                </c:pt>
                <c:pt idx="30">
                  <c:v>0.2</c:v>
                </c:pt>
                <c:pt idx="31">
                  <c:v>0.2</c:v>
                </c:pt>
                <c:pt idx="32">
                  <c:v>0.19</c:v>
                </c:pt>
                <c:pt idx="33">
                  <c:v>0.18</c:v>
                </c:pt>
                <c:pt idx="34">
                  <c:v>0.16</c:v>
                </c:pt>
                <c:pt idx="35">
                  <c:v>0.15</c:v>
                </c:pt>
                <c:pt idx="36">
                  <c:v>0.15</c:v>
                </c:pt>
                <c:pt idx="37">
                  <c:v>0.15</c:v>
                </c:pt>
                <c:pt idx="38">
                  <c:v>0.14000000000000001</c:v>
                </c:pt>
                <c:pt idx="39">
                  <c:v>0.14000000000000001</c:v>
                </c:pt>
                <c:pt idx="40">
                  <c:v>0.13</c:v>
                </c:pt>
                <c:pt idx="41">
                  <c:v>0.13</c:v>
                </c:pt>
                <c:pt idx="42">
                  <c:v>0.12</c:v>
                </c:pt>
                <c:pt idx="43">
                  <c:v>0.12</c:v>
                </c:pt>
                <c:pt idx="44">
                  <c:v>0.12</c:v>
                </c:pt>
                <c:pt idx="45">
                  <c:v>0.11</c:v>
                </c:pt>
                <c:pt idx="46">
                  <c:v>0.1</c:v>
                </c:pt>
                <c:pt idx="47">
                  <c:v>0.09</c:v>
                </c:pt>
                <c:pt idx="48">
                  <c:v>0.08</c:v>
                </c:pt>
                <c:pt idx="49">
                  <c:v>0.08</c:v>
                </c:pt>
                <c:pt idx="50">
                  <c:v>7.0000000000000007E-2</c:v>
                </c:pt>
                <c:pt idx="51">
                  <c:v>7.0000000000000007E-2</c:v>
                </c:pt>
                <c:pt idx="52">
                  <c:v>7.0000000000000007E-2</c:v>
                </c:pt>
                <c:pt idx="53">
                  <c:v>7.0000000000000007E-2</c:v>
                </c:pt>
                <c:pt idx="54">
                  <c:v>7.0000000000000007E-2</c:v>
                </c:pt>
                <c:pt idx="55">
                  <c:v>7.0000000000000007E-2</c:v>
                </c:pt>
                <c:pt idx="56">
                  <c:v>7.0000000000000007E-2</c:v>
                </c:pt>
                <c:pt idx="57">
                  <c:v>7.0000000000000007E-2</c:v>
                </c:pt>
                <c:pt idx="58">
                  <c:v>0.08</c:v>
                </c:pt>
                <c:pt idx="59">
                  <c:v>0.08</c:v>
                </c:pt>
              </c:numCache>
            </c:numRef>
          </c:val>
          <c:smooth val="0"/>
          <c:extLst>
            <c:ext xmlns:c16="http://schemas.microsoft.com/office/drawing/2014/chart" uri="{C3380CC4-5D6E-409C-BE32-E72D297353CC}">
              <c16:uniqueId val="{00000002-A081-4D1D-8522-0CB275D835EF}"/>
            </c:ext>
          </c:extLst>
        </c:ser>
        <c:ser>
          <c:idx val="3"/>
          <c:order val="3"/>
          <c:tx>
            <c:strRef>
              <c:f>Sheet1!$E$1</c:f>
              <c:strCache>
                <c:ptCount val="1"/>
                <c:pt idx="0">
                  <c:v>Euro Area</c:v>
                </c:pt>
              </c:strCache>
            </c:strRef>
          </c:tx>
          <c:spPr>
            <a:ln w="19050" cap="rnd">
              <a:solidFill>
                <a:srgbClr val="C00000"/>
              </a:solidFill>
              <a:prstDash val="sysDash"/>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Sheet1!$E$2:$E$61</c:f>
              <c:numCache>
                <c:formatCode>0.00</c:formatCode>
                <c:ptCount val="60"/>
                <c:pt idx="1">
                  <c:v>0.36</c:v>
                </c:pt>
                <c:pt idx="2">
                  <c:v>0.35</c:v>
                </c:pt>
                <c:pt idx="3">
                  <c:v>0.35</c:v>
                </c:pt>
                <c:pt idx="4">
                  <c:v>0.35</c:v>
                </c:pt>
                <c:pt idx="5">
                  <c:v>0.35</c:v>
                </c:pt>
                <c:pt idx="6">
                  <c:v>0.34</c:v>
                </c:pt>
                <c:pt idx="7">
                  <c:v>0.34</c:v>
                </c:pt>
                <c:pt idx="8">
                  <c:v>0.34</c:v>
                </c:pt>
                <c:pt idx="9">
                  <c:v>0.33</c:v>
                </c:pt>
                <c:pt idx="10">
                  <c:v>0.33</c:v>
                </c:pt>
                <c:pt idx="11">
                  <c:v>0.32</c:v>
                </c:pt>
                <c:pt idx="12">
                  <c:v>0.32</c:v>
                </c:pt>
                <c:pt idx="13">
                  <c:v>0.32</c:v>
                </c:pt>
                <c:pt idx="14">
                  <c:v>0.31</c:v>
                </c:pt>
                <c:pt idx="15">
                  <c:v>0.31</c:v>
                </c:pt>
                <c:pt idx="16">
                  <c:v>0.31</c:v>
                </c:pt>
                <c:pt idx="17">
                  <c:v>0.31</c:v>
                </c:pt>
                <c:pt idx="18">
                  <c:v>0.31</c:v>
                </c:pt>
                <c:pt idx="19">
                  <c:v>0.3</c:v>
                </c:pt>
                <c:pt idx="20">
                  <c:v>0.3</c:v>
                </c:pt>
                <c:pt idx="21">
                  <c:v>0.3</c:v>
                </c:pt>
                <c:pt idx="22">
                  <c:v>0.28999999999999998</c:v>
                </c:pt>
                <c:pt idx="23">
                  <c:v>0.28999999999999998</c:v>
                </c:pt>
                <c:pt idx="24">
                  <c:v>0.28000000000000003</c:v>
                </c:pt>
                <c:pt idx="25">
                  <c:v>0.27</c:v>
                </c:pt>
                <c:pt idx="26">
                  <c:v>0.26</c:v>
                </c:pt>
                <c:pt idx="27">
                  <c:v>0.26</c:v>
                </c:pt>
                <c:pt idx="28">
                  <c:v>0.25</c:v>
                </c:pt>
                <c:pt idx="29">
                  <c:v>0.25</c:v>
                </c:pt>
                <c:pt idx="30">
                  <c:v>0.24</c:v>
                </c:pt>
                <c:pt idx="31">
                  <c:v>0.24</c:v>
                </c:pt>
                <c:pt idx="32">
                  <c:v>0.24</c:v>
                </c:pt>
                <c:pt idx="33">
                  <c:v>0.23</c:v>
                </c:pt>
                <c:pt idx="34">
                  <c:v>0.23</c:v>
                </c:pt>
                <c:pt idx="35">
                  <c:v>0.23</c:v>
                </c:pt>
                <c:pt idx="36">
                  <c:v>0.23</c:v>
                </c:pt>
                <c:pt idx="37">
                  <c:v>0.23</c:v>
                </c:pt>
                <c:pt idx="38">
                  <c:v>0.22</c:v>
                </c:pt>
                <c:pt idx="39">
                  <c:v>0.22</c:v>
                </c:pt>
                <c:pt idx="40">
                  <c:v>0.22</c:v>
                </c:pt>
                <c:pt idx="41">
                  <c:v>0.21</c:v>
                </c:pt>
                <c:pt idx="42">
                  <c:v>0.21</c:v>
                </c:pt>
                <c:pt idx="43">
                  <c:v>0.21</c:v>
                </c:pt>
                <c:pt idx="44">
                  <c:v>0.21</c:v>
                </c:pt>
                <c:pt idx="45">
                  <c:v>0.2</c:v>
                </c:pt>
                <c:pt idx="46">
                  <c:v>0.2</c:v>
                </c:pt>
                <c:pt idx="47">
                  <c:v>0.2</c:v>
                </c:pt>
                <c:pt idx="48">
                  <c:v>0.2</c:v>
                </c:pt>
                <c:pt idx="49">
                  <c:v>0.21</c:v>
                </c:pt>
                <c:pt idx="50">
                  <c:v>0.22</c:v>
                </c:pt>
                <c:pt idx="51">
                  <c:v>0.22</c:v>
                </c:pt>
                <c:pt idx="52">
                  <c:v>0.22</c:v>
                </c:pt>
                <c:pt idx="53">
                  <c:v>0.22</c:v>
                </c:pt>
                <c:pt idx="54">
                  <c:v>0.25</c:v>
                </c:pt>
                <c:pt idx="55">
                  <c:v>0.28999999999999998</c:v>
                </c:pt>
                <c:pt idx="56">
                  <c:v>0.33</c:v>
                </c:pt>
                <c:pt idx="57">
                  <c:v>0.35</c:v>
                </c:pt>
                <c:pt idx="58">
                  <c:v>0.39</c:v>
                </c:pt>
                <c:pt idx="59">
                  <c:v>0.42</c:v>
                </c:pt>
              </c:numCache>
            </c:numRef>
          </c:val>
          <c:smooth val="0"/>
          <c:extLst>
            <c:ext xmlns:c16="http://schemas.microsoft.com/office/drawing/2014/chart" uri="{C3380CC4-5D6E-409C-BE32-E72D297353CC}">
              <c16:uniqueId val="{00000003-A081-4D1D-8522-0CB275D835EF}"/>
            </c:ext>
          </c:extLst>
        </c:ser>
        <c:dLbls>
          <c:showLegendKey val="0"/>
          <c:showVal val="0"/>
          <c:showCatName val="0"/>
          <c:showSerName val="0"/>
          <c:showPercent val="0"/>
          <c:showBubbleSize val="0"/>
        </c:dLbls>
        <c:smooth val="0"/>
        <c:axId val="763454416"/>
        <c:axId val="763454744"/>
      </c:lineChart>
      <c:dateAx>
        <c:axId val="763454416"/>
        <c:scaling>
          <c:orientation val="minMax"/>
        </c:scaling>
        <c:delete val="0"/>
        <c:axPos val="b"/>
        <c:numFmt formatCode="mm/yyyy/" sourceLinked="0"/>
        <c:majorTickMark val="none"/>
        <c:minorTickMark val="none"/>
        <c:tickLblPos val="nextTo"/>
        <c:spPr>
          <a:noFill/>
          <a:ln w="9525" cap="flat" cmpd="sng" algn="ctr">
            <a:solidFill>
              <a:schemeClr val="accent1">
                <a:lumMod val="20000"/>
                <a:lumOff val="80000"/>
              </a:schemeClr>
            </a:solidFill>
            <a:round/>
          </a:ln>
          <a:effectLst/>
        </c:spPr>
        <c:txPr>
          <a:bodyPr rot="-2700000" spcFirstLastPara="1" vertOverflow="ellipsis"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744"/>
        <c:crosses val="autoZero"/>
        <c:auto val="1"/>
        <c:lblOffset val="100"/>
        <c:baseTimeUnit val="months"/>
        <c:majorUnit val="6"/>
        <c:majorTimeUnit val="months"/>
      </c:dateAx>
      <c:valAx>
        <c:axId val="763454744"/>
        <c:scaling>
          <c:orientation val="minMax"/>
        </c:scaling>
        <c:delete val="0"/>
        <c:axPos val="l"/>
        <c:numFmt formatCode="0.0\ &quot;%&quot;" sourceLinked="0"/>
        <c:majorTickMark val="none"/>
        <c:minorTickMark val="none"/>
        <c:tickLblPos val="nextTo"/>
        <c:spPr>
          <a:noFill/>
          <a:ln>
            <a:solidFill>
              <a:schemeClr val="accent1">
                <a:lumMod val="20000"/>
                <a:lumOff val="80000"/>
              </a:schemeClr>
            </a:solidFill>
          </a:ln>
          <a:effectLst/>
        </c:spPr>
        <c:txPr>
          <a:bodyPr rot="-600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416"/>
        <c:crosses val="autoZero"/>
        <c:crossBetween val="between"/>
        <c:majorUnit val="0.1"/>
      </c:valAx>
      <c:spPr>
        <a:noFill/>
        <a:ln w="3175">
          <a:solidFill>
            <a:schemeClr val="accent5">
              <a:lumMod val="20000"/>
              <a:lumOff val="80000"/>
            </a:schemeClr>
          </a:solidFill>
        </a:ln>
        <a:effectLst/>
      </c:spPr>
    </c:plotArea>
    <c:legend>
      <c:legendPos val="r"/>
      <c:layout>
        <c:manualLayout>
          <c:xMode val="edge"/>
          <c:yMode val="edge"/>
          <c:x val="0.87102389810734504"/>
          <c:y val="0.59872086196677909"/>
          <c:w val="0.1112830878270073"/>
          <c:h val="0.2467196178487109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accent1">
              <a:lumMod val="75000"/>
            </a:schemeClr>
          </a:solidFill>
        </a:defRPr>
      </a:pPr>
      <a:endParaRPr lang="lv-LV"/>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lv-LV" sz="1200" dirty="0">
                <a:solidFill>
                  <a:schemeClr val="tx1"/>
                </a:solidFill>
                <a:latin typeface="Verdana" panose="020B0604030504040204" pitchFamily="34" charset="0"/>
                <a:ea typeface="Verdana" panose="020B0604030504040204" pitchFamily="34" charset="0"/>
                <a:cs typeface="Times New Roman" panose="02020603050405020304" pitchFamily="18" charset="0"/>
              </a:rPr>
              <a:t>2022.gads, milj. EUR</a:t>
            </a:r>
            <a:endParaRPr lang="en-US" sz="120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3.6991649472743221E-2"/>
          <c:y val="0.27031814815099348"/>
          <c:w val="0.78813873483792518"/>
          <c:h val="0.57549742705856777"/>
        </c:manualLayout>
      </c:layout>
      <c:barChart>
        <c:barDir val="col"/>
        <c:grouping val="clustered"/>
        <c:varyColors val="0"/>
        <c:ser>
          <c:idx val="0"/>
          <c:order val="0"/>
          <c:tx>
            <c:strRef>
              <c:f>Sheet1!$B$1</c:f>
              <c:strCache>
                <c:ptCount val="1"/>
                <c:pt idx="0">
                  <c:v>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spPr>
              <a:solidFill>
                <a:schemeClr val="bg1">
                  <a:lumMod val="6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93E3-40C3-9604-D77D1984621F}"/>
              </c:ext>
            </c:extLst>
          </c:dPt>
          <c:dPt>
            <c:idx val="2"/>
            <c:invertIfNegative val="0"/>
            <c:bubble3D val="0"/>
            <c:spPr>
              <a:solidFill>
                <a:srgbClr val="FFCC6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D5B-4AA9-A205-23EF56E6EF5A}"/>
              </c:ext>
            </c:extLst>
          </c:dPt>
          <c:dLbls>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F0000"/>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extLst>
                <c:ext xmlns:c16="http://schemas.microsoft.com/office/drawing/2014/chart" uri="{C3380CC4-5D6E-409C-BE32-E72D297353CC}">
                  <c16:uniqueId val="{00000001-AD5B-4AA9-A205-23EF56E6EF5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EE</c:v>
                </c:pt>
                <c:pt idx="1">
                  <c:v>LT</c:v>
                </c:pt>
                <c:pt idx="2">
                  <c:v>LV</c:v>
                </c:pt>
              </c:strCache>
            </c:strRef>
          </c:cat>
          <c:val>
            <c:numRef>
              <c:f>Sheet1!$B$2:$B$4</c:f>
              <c:numCache>
                <c:formatCode>#\ ###\ ##0.0</c:formatCode>
                <c:ptCount val="3"/>
                <c:pt idx="0">
                  <c:v>377.90031174540007</c:v>
                </c:pt>
                <c:pt idx="1">
                  <c:v>240.19128673780003</c:v>
                </c:pt>
                <c:pt idx="2">
                  <c:v>11.414822374599998</c:v>
                </c:pt>
              </c:numCache>
            </c:numRef>
          </c:val>
          <c:extLst>
            <c:ext xmlns:c16="http://schemas.microsoft.com/office/drawing/2014/chart" uri="{C3380CC4-5D6E-409C-BE32-E72D297353CC}">
              <c16:uniqueId val="{00000000-AD5B-4AA9-A205-23EF56E6EF5A}"/>
            </c:ext>
          </c:extLst>
        </c:ser>
        <c:dLbls>
          <c:showLegendKey val="0"/>
          <c:showVal val="0"/>
          <c:showCatName val="0"/>
          <c:showSerName val="0"/>
          <c:showPercent val="0"/>
          <c:showBubbleSize val="0"/>
        </c:dLbls>
        <c:gapWidth val="100"/>
        <c:overlap val="-24"/>
        <c:axId val="1765470816"/>
        <c:axId val="1765474144"/>
      </c:barChart>
      <c:catAx>
        <c:axId val="17654708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crossAx val="1765474144"/>
        <c:crosses val="autoZero"/>
        <c:auto val="1"/>
        <c:lblAlgn val="ctr"/>
        <c:lblOffset val="100"/>
        <c:noMultiLvlLbl val="0"/>
      </c:catAx>
      <c:valAx>
        <c:axId val="1765474144"/>
        <c:scaling>
          <c:orientation val="minMax"/>
        </c:scaling>
        <c:delete val="1"/>
        <c:axPos val="l"/>
        <c:majorGridlines>
          <c:spPr>
            <a:ln w="9525" cap="flat" cmpd="sng" algn="ctr">
              <a:solidFill>
                <a:schemeClr val="tx1">
                  <a:lumMod val="15000"/>
                  <a:lumOff val="85000"/>
                </a:schemeClr>
              </a:solidFill>
              <a:round/>
            </a:ln>
            <a:effectLst/>
          </c:spPr>
        </c:majorGridlines>
        <c:numFmt formatCode="#\ ###\ ##0.0" sourceLinked="1"/>
        <c:majorTickMark val="none"/>
        <c:minorTickMark val="none"/>
        <c:tickLblPos val="nextTo"/>
        <c:crossAx val="17654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83619302126427"/>
          <c:y val="0.14483488842603409"/>
          <c:w val="0.59223249062965211"/>
          <c:h val="0.57566508513731474"/>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3B3-4190-8940-85843860FF84}"/>
              </c:ext>
            </c:extLst>
          </c:dPt>
          <c:dPt>
            <c:idx val="1"/>
            <c:bubble3D val="0"/>
            <c:spPr>
              <a:solidFill>
                <a:schemeClr val="accent3"/>
              </a:solidFill>
              <a:ln w="19050">
                <a:noFill/>
              </a:ln>
              <a:effectLst/>
            </c:spPr>
            <c:extLst>
              <c:ext xmlns:c16="http://schemas.microsoft.com/office/drawing/2014/chart" uri="{C3380CC4-5D6E-409C-BE32-E72D297353CC}">
                <c16:uniqueId val="{00000003-A3B3-4190-8940-85843860FF84}"/>
              </c:ext>
            </c:extLst>
          </c:dPt>
          <c:dPt>
            <c:idx val="2"/>
            <c:bubble3D val="0"/>
            <c:spPr>
              <a:solidFill>
                <a:schemeClr val="accent5"/>
              </a:solidFill>
              <a:ln w="19050">
                <a:noFill/>
              </a:ln>
              <a:effectLst/>
            </c:spPr>
            <c:extLst>
              <c:ext xmlns:c16="http://schemas.microsoft.com/office/drawing/2014/chart" uri="{C3380CC4-5D6E-409C-BE32-E72D297353CC}">
                <c16:uniqueId val="{00000005-A3B3-4190-8940-85843860FF84}"/>
              </c:ext>
            </c:extLst>
          </c:dPt>
          <c:dLbls>
            <c:dLbl>
              <c:idx val="0"/>
              <c:layout>
                <c:manualLayout>
                  <c:x val="0.12142408461059678"/>
                  <c:y val="0.173698017107203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B3-4190-8940-85843860FF84}"/>
                </c:ext>
              </c:extLst>
            </c:dLbl>
            <c:dLbl>
              <c:idx val="1"/>
              <c:layout>
                <c:manualLayout>
                  <c:x val="-0.12547155409761671"/>
                  <c:y val="-0.156328215396482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B3-4190-8940-85843860FF84}"/>
                </c:ext>
              </c:extLst>
            </c:dLbl>
            <c:dLbl>
              <c:idx val="2"/>
              <c:layout>
                <c:manualLayout>
                  <c:x val="-0.11332914563655699"/>
                  <c:y val="-9.9876359836641795E-2"/>
                </c:manualLayout>
              </c:layout>
              <c:spPr>
                <a:noFill/>
                <a:ln>
                  <a:noFill/>
                </a:ln>
                <a:effectLst/>
              </c:spPr>
              <c:txPr>
                <a:bodyPr rot="0" spcFirstLastPara="1" vertOverflow="ellipsis" vert="horz" wrap="square" anchor="ctr" anchorCtr="1"/>
                <a:lstStyle/>
                <a:p>
                  <a:pPr>
                    <a:defRPr sz="1197"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B3-4190-8940-85843860FF84}"/>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EE</c:v>
                </c:pt>
                <c:pt idx="1">
                  <c:v>LT</c:v>
                </c:pt>
                <c:pt idx="2">
                  <c:v>LV</c:v>
                </c:pt>
              </c:strCache>
            </c:strRef>
          </c:cat>
          <c:val>
            <c:numRef>
              <c:f>Sheet1!$B$2:$B$4</c:f>
              <c:numCache>
                <c:formatCode>0.0%</c:formatCode>
                <c:ptCount val="3"/>
                <c:pt idx="0">
                  <c:v>0.60031208455420093</c:v>
                </c:pt>
                <c:pt idx="1">
                  <c:v>0.38155494333243206</c:v>
                </c:pt>
                <c:pt idx="2">
                  <c:v>1.8132972113367063E-2</c:v>
                </c:pt>
              </c:numCache>
            </c:numRef>
          </c:val>
          <c:extLst>
            <c:ext xmlns:c16="http://schemas.microsoft.com/office/drawing/2014/chart" uri="{C3380CC4-5D6E-409C-BE32-E72D297353CC}">
              <c16:uniqueId val="{00000006-A3B3-4190-8940-85843860FF8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9746200766043807"/>
          <c:y val="0.79580840766410144"/>
          <c:w val="0.42191065561764352"/>
          <c:h val="0.1024125352165008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96308325264516"/>
          <c:y val="0.22885050687179354"/>
          <c:w val="0.7716020952018382"/>
          <c:h val="0.61863947704893896"/>
        </c:manualLayout>
      </c:layout>
      <c:barChart>
        <c:barDir val="col"/>
        <c:grouping val="clustered"/>
        <c:varyColors val="0"/>
        <c:ser>
          <c:idx val="0"/>
          <c:order val="0"/>
          <c:tx>
            <c:strRef>
              <c:f>Sheet1!$B$1</c:f>
              <c:strCache>
                <c:ptCount val="1"/>
                <c:pt idx="0">
                  <c:v>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00338D"/>
              </a:solidFill>
              <a:ln>
                <a:noFill/>
              </a:ln>
              <a:effectLst/>
            </c:spPr>
            <c:extLst>
              <c:ext xmlns:c16="http://schemas.microsoft.com/office/drawing/2014/chart" uri="{C3380CC4-5D6E-409C-BE32-E72D297353CC}">
                <c16:uniqueId val="{00000000-74B2-4B8A-81F9-CD29F9AB670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1-74B2-4B8A-81F9-CD29F9AB6704}"/>
              </c:ext>
            </c:extLst>
          </c:dPt>
          <c:dPt>
            <c:idx val="3"/>
            <c:invertIfNegative val="0"/>
            <c:bubble3D val="0"/>
            <c:spPr>
              <a:solidFill>
                <a:srgbClr val="FFCC66"/>
              </a:solidFill>
              <a:ln>
                <a:noFill/>
              </a:ln>
              <a:effectLst/>
            </c:spPr>
            <c:extLst>
              <c:ext xmlns:c16="http://schemas.microsoft.com/office/drawing/2014/chart" uri="{C3380CC4-5D6E-409C-BE32-E72D297353CC}">
                <c16:uniqueId val="{00000003-5A42-44E0-8E89-FEEA79D24B0A}"/>
              </c:ext>
            </c:extLst>
          </c:dPt>
          <c:dLbls>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extLst>
                <c:ext xmlns:c16="http://schemas.microsoft.com/office/drawing/2014/chart" uri="{C3380CC4-5D6E-409C-BE32-E72D297353CC}">
                  <c16:uniqueId val="{00000000-74B2-4B8A-81F9-CD29F9AB6704}"/>
                </c:ext>
              </c:extLst>
            </c:dLbl>
            <c:dLbl>
              <c:idx val="1"/>
              <c:layout>
                <c:manualLayout>
                  <c:x val="3.717315430898292E-3"/>
                  <c:y val="-1.1454718804521959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89616337923291"/>
                      <c:h val="0.2102924484858705"/>
                    </c:manualLayout>
                  </c15:layout>
                </c:ext>
                <c:ext xmlns:c16="http://schemas.microsoft.com/office/drawing/2014/chart" uri="{C3380CC4-5D6E-409C-BE32-E72D297353CC}">
                  <c16:uniqueId val="{00000003-74B2-4B8A-81F9-CD29F9AB6704}"/>
                </c:ext>
              </c:extLst>
            </c:dLbl>
            <c:dLbl>
              <c:idx val="2"/>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extLst>
                <c:ext xmlns:c16="http://schemas.microsoft.com/office/drawing/2014/chart" uri="{C3380CC4-5D6E-409C-BE32-E72D297353CC}">
                  <c16:uniqueId val="{00000001-74B2-4B8A-81F9-CD29F9AB6704}"/>
                </c:ext>
              </c:extLst>
            </c:dLbl>
            <c:dLbl>
              <c:idx val="3"/>
              <c:layout>
                <c:manualLayout>
                  <c:x val="8.2290240963996224E-3"/>
                  <c:y val="3.8096458059034541E-2"/>
                </c:manualLayout>
              </c:layout>
              <c:tx>
                <c:rich>
                  <a:bodyPr rot="0" spcFirstLastPara="1" vertOverflow="ellipsis" vert="horz" wrap="square" lIns="38100" tIns="19050" rIns="38100" bIns="19050" anchor="ctr" anchorCtr="0">
                    <a:noAutofit/>
                  </a:bodyPr>
                  <a:lstStyle/>
                  <a:p>
                    <a:pPr algn="l">
                      <a:defRPr sz="800" b="1" i="0" u="none" strike="noStrike" kern="1200" baseline="0">
                        <a:solidFill>
                          <a:schemeClr val="tx2"/>
                        </a:solidFill>
                        <a:latin typeface="Verdana" panose="020B0604030504040204" pitchFamily="34" charset="0"/>
                        <a:ea typeface="Verdana" panose="020B0604030504040204" pitchFamily="34" charset="0"/>
                        <a:cs typeface="Times New Roman" panose="02020603050405020304" pitchFamily="18" charset="0"/>
                      </a:defRPr>
                    </a:pPr>
                    <a:fld id="{E8284C77-6528-45DF-B37F-1BFC1CA7413C}" type="VALUE">
                      <a:rPr lang="en-US" sz="800">
                        <a:solidFill>
                          <a:srgbClr val="FF0000"/>
                        </a:solidFill>
                        <a:latin typeface="Verdana" panose="020B0604030504040204" pitchFamily="34" charset="0"/>
                        <a:ea typeface="Verdana" panose="020B0604030504040204" pitchFamily="34" charset="0"/>
                      </a:rPr>
                      <a:pPr algn="l">
                        <a:defRPr sz="800" b="1">
                          <a:latin typeface="Verdana" panose="020B0604030504040204" pitchFamily="34" charset="0"/>
                          <a:ea typeface="Verdana" panose="020B0604030504040204" pitchFamily="34" charset="0"/>
                          <a:cs typeface="Times New Roman" panose="02020603050405020304" pitchFamily="18" charset="0"/>
                        </a:defRPr>
                      </a:pPr>
                      <a:t>[VALUE]</a:t>
                    </a:fld>
                    <a:endParaRPr lang="lv-LV"/>
                  </a:p>
                </c:rich>
              </c:tx>
              <c:spPr>
                <a:noFill/>
                <a:ln>
                  <a:noFill/>
                </a:ln>
                <a:effectLst/>
              </c:spPr>
              <c:txPr>
                <a:bodyPr rot="0" spcFirstLastPara="1" vertOverflow="ellipsis" vert="horz" wrap="square" lIns="38100" tIns="19050" rIns="38100" bIns="19050" anchor="ctr" anchorCtr="0">
                  <a:noAutofit/>
                </a:bodyPr>
                <a:lstStyle/>
                <a:p>
                  <a:pPr algn="l">
                    <a:defRPr sz="800" b="1" i="0" u="none" strike="noStrike" kern="1200" baseline="0">
                      <a:solidFill>
                        <a:schemeClr val="tx2"/>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0.2407427137690534"/>
                      <c:h val="0.29266316861351271"/>
                    </c:manualLayout>
                  </c15:layout>
                  <c15:dlblFieldTable/>
                  <c15:showDataLabelsRange val="0"/>
                </c:ext>
                <c:ext xmlns:c16="http://schemas.microsoft.com/office/drawing/2014/chart" uri="{C3380CC4-5D6E-409C-BE32-E72D297353CC}">
                  <c16:uniqueId val="{00000003-5A42-44E0-8E89-FEEA79D24B0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2"/>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EU</c:v>
                </c:pt>
                <c:pt idx="1">
                  <c:v>EE</c:v>
                </c:pt>
                <c:pt idx="2">
                  <c:v>LT</c:v>
                </c:pt>
                <c:pt idx="3">
                  <c:v>LV</c:v>
                </c:pt>
              </c:strCache>
            </c:strRef>
          </c:cat>
          <c:val>
            <c:numRef>
              <c:f>Sheet1!$B$2:$B$5</c:f>
              <c:numCache>
                <c:formatCode>0.0%</c:formatCode>
                <c:ptCount val="4"/>
                <c:pt idx="0" formatCode="0%">
                  <c:v>0.54</c:v>
                </c:pt>
                <c:pt idx="1">
                  <c:v>0.17407045676915603</c:v>
                </c:pt>
                <c:pt idx="2">
                  <c:v>9.3301592769960501E-2</c:v>
                </c:pt>
                <c:pt idx="3">
                  <c:v>2.9951185022598525E-2</c:v>
                </c:pt>
              </c:numCache>
            </c:numRef>
          </c:val>
          <c:extLst>
            <c:ext xmlns:c16="http://schemas.microsoft.com/office/drawing/2014/chart" uri="{C3380CC4-5D6E-409C-BE32-E72D297353CC}">
              <c16:uniqueId val="{00000002-74B2-4B8A-81F9-CD29F9AB6704}"/>
            </c:ext>
          </c:extLst>
        </c:ser>
        <c:dLbls>
          <c:showLegendKey val="0"/>
          <c:showVal val="0"/>
          <c:showCatName val="0"/>
          <c:showSerName val="0"/>
          <c:showPercent val="0"/>
          <c:showBubbleSize val="0"/>
        </c:dLbls>
        <c:gapWidth val="100"/>
        <c:overlap val="-24"/>
        <c:axId val="1254405136"/>
        <c:axId val="1254405552"/>
      </c:barChart>
      <c:catAx>
        <c:axId val="12544051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crossAx val="1254405552"/>
        <c:crosses val="autoZero"/>
        <c:auto val="1"/>
        <c:lblAlgn val="ctr"/>
        <c:lblOffset val="100"/>
        <c:noMultiLvlLbl val="0"/>
      </c:catAx>
      <c:valAx>
        <c:axId val="1254405552"/>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254405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EE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layout>
                <c:manualLayout>
                  <c:x val="0"/>
                  <c:y val="-2.1140267757304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B8-4C09-AE4C-698C5A7C0FFE}"/>
                </c:ext>
              </c:extLst>
            </c:dLbl>
            <c:dLbl>
              <c:idx val="1"/>
              <c:layout>
                <c:manualLayout>
                  <c:x val="3.2739316671168196E-3"/>
                  <c:y val="-3.1710401635957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B8-4C09-AE4C-698C5A7C0FF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2021</c:v>
                </c:pt>
                <c:pt idx="1">
                  <c:v>2022</c:v>
                </c:pt>
              </c:strCache>
            </c:strRef>
          </c:cat>
          <c:val>
            <c:numRef>
              <c:f>Sheet1!$B$2:$C$2</c:f>
              <c:numCache>
                <c:formatCode>#\ ###\ ##0</c:formatCode>
                <c:ptCount val="2"/>
                <c:pt idx="0">
                  <c:v>5337.0176115880004</c:v>
                </c:pt>
                <c:pt idx="1">
                  <c:v>4708.1235041559994</c:v>
                </c:pt>
              </c:numCache>
            </c:numRef>
          </c:val>
          <c:extLst>
            <c:ext xmlns:c16="http://schemas.microsoft.com/office/drawing/2014/chart" uri="{C3380CC4-5D6E-409C-BE32-E72D297353CC}">
              <c16:uniqueId val="{00000000-23B8-4C09-AE4C-698C5A7C0FFE}"/>
            </c:ext>
          </c:extLst>
        </c:ser>
        <c:ser>
          <c:idx val="1"/>
          <c:order val="1"/>
          <c:tx>
            <c:strRef>
              <c:f>Sheet1!$A$3</c:f>
              <c:strCache>
                <c:ptCount val="1"/>
                <c:pt idx="0">
                  <c:v>LT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dLbl>
              <c:idx val="0"/>
              <c:layout>
                <c:manualLayout>
                  <c:x val="1.3095726668467759E-2"/>
                  <c:y val="1.05701338786523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B8-4C09-AE4C-698C5A7C0FFE}"/>
                </c:ext>
              </c:extLst>
            </c:dLbl>
            <c:dLbl>
              <c:idx val="1"/>
              <c:layout>
                <c:manualLayout>
                  <c:x val="-6.5478633342339991E-3"/>
                  <c:y val="2.11402677573047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B8-4C09-AE4C-698C5A7C0FF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2021</c:v>
                </c:pt>
                <c:pt idx="1">
                  <c:v>2022</c:v>
                </c:pt>
              </c:strCache>
            </c:strRef>
          </c:cat>
          <c:val>
            <c:numRef>
              <c:f>Sheet1!$B$3:$C$3</c:f>
              <c:numCache>
                <c:formatCode>#\ ###\ ##0</c:formatCode>
                <c:ptCount val="2"/>
                <c:pt idx="0">
                  <c:v>5167.3314425379995</c:v>
                </c:pt>
                <c:pt idx="1">
                  <c:v>4752.1176607259995</c:v>
                </c:pt>
              </c:numCache>
            </c:numRef>
          </c:val>
          <c:extLst>
            <c:ext xmlns:c16="http://schemas.microsoft.com/office/drawing/2014/chart" uri="{C3380CC4-5D6E-409C-BE32-E72D297353CC}">
              <c16:uniqueId val="{00000001-23B8-4C09-AE4C-698C5A7C0FFE}"/>
            </c:ext>
          </c:extLst>
        </c:ser>
        <c:ser>
          <c:idx val="2"/>
          <c:order val="2"/>
          <c:tx>
            <c:strRef>
              <c:f>Sheet1!$A$4</c:f>
              <c:strCache>
                <c:ptCount val="1"/>
                <c:pt idx="0">
                  <c:v>LV</c:v>
                </c:pt>
              </c:strCache>
            </c:strRef>
          </c:tx>
          <c:spPr>
            <a:solidFill>
              <a:srgbClr val="FFCC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F0000"/>
                    </a:solidFill>
                    <a:latin typeface="Verdana" panose="020B0604030504040204" pitchFamily="34" charset="0"/>
                    <a:ea typeface="Verdana" panose="020B0604030504040204" pitchFamily="34"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Sheet1!$B$1:$C$1</c:f>
              <c:strCache>
                <c:ptCount val="2"/>
                <c:pt idx="0">
                  <c:v>2021</c:v>
                </c:pt>
                <c:pt idx="1">
                  <c:v>2022</c:v>
                </c:pt>
              </c:strCache>
            </c:strRef>
          </c:cat>
          <c:val>
            <c:numRef>
              <c:f>Sheet1!$B$4:$C$4</c:f>
              <c:numCache>
                <c:formatCode>#\ ###\ ##0</c:formatCode>
                <c:ptCount val="2"/>
                <c:pt idx="0">
                  <c:v>986.0678889065</c:v>
                </c:pt>
                <c:pt idx="1">
                  <c:v>737.26271747659996</c:v>
                </c:pt>
              </c:numCache>
            </c:numRef>
          </c:val>
          <c:extLst>
            <c:ext xmlns:c16="http://schemas.microsoft.com/office/drawing/2014/chart" uri="{C3380CC4-5D6E-409C-BE32-E72D297353CC}">
              <c16:uniqueId val="{00000002-23B8-4C09-AE4C-698C5A7C0FFE}"/>
            </c:ext>
          </c:extLst>
        </c:ser>
        <c:dLbls>
          <c:showLegendKey val="0"/>
          <c:showVal val="0"/>
          <c:showCatName val="0"/>
          <c:showSerName val="0"/>
          <c:showPercent val="0"/>
          <c:showBubbleSize val="0"/>
        </c:dLbls>
        <c:gapWidth val="100"/>
        <c:overlap val="-24"/>
        <c:axId val="1266222400"/>
        <c:axId val="1266221984"/>
      </c:barChart>
      <c:catAx>
        <c:axId val="12662224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crossAx val="1266221984"/>
        <c:crosses val="autoZero"/>
        <c:auto val="1"/>
        <c:lblAlgn val="ctr"/>
        <c:lblOffset val="100"/>
        <c:noMultiLvlLbl val="0"/>
      </c:catAx>
      <c:valAx>
        <c:axId val="1266221984"/>
        <c:scaling>
          <c:orientation val="minMax"/>
        </c:scaling>
        <c:delete val="1"/>
        <c:axPos val="l"/>
        <c:majorGridlines>
          <c:spPr>
            <a:ln w="9525" cap="flat" cmpd="sng" algn="ctr">
              <a:solidFill>
                <a:schemeClr val="tx2">
                  <a:lumMod val="15000"/>
                  <a:lumOff val="85000"/>
                </a:schemeClr>
              </a:solidFill>
              <a:round/>
            </a:ln>
            <a:effectLst/>
          </c:spPr>
        </c:majorGridlines>
        <c:numFmt formatCode="#\ ###\ ##0" sourceLinked="1"/>
        <c:majorTickMark val="none"/>
        <c:minorTickMark val="none"/>
        <c:tickLblPos val="nextTo"/>
        <c:crossAx val="1266222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Verdana" panose="020B0604030504040204" pitchFamily="34" charset="0"/>
              <a:ea typeface="Verdana" panose="020B0604030504040204" pitchFamily="34" charset="0"/>
              <a:cs typeface="Times New Roman" panose="02020603050405020304" pitchFamily="18" charset="0"/>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Nefinanšu sabiedrības</c:v>
                </c:pt>
              </c:strCache>
            </c:strRef>
          </c:tx>
          <c:spPr>
            <a:solidFill>
              <a:schemeClr val="accent5">
                <a:lumMod val="75000"/>
              </a:schemeClr>
            </a:solidFill>
            <a:ln>
              <a:noFill/>
            </a:ln>
            <a:effectLst/>
          </c:spPr>
          <c:invertIfNegative val="0"/>
          <c:dLbls>
            <c:delete val="1"/>
          </c:dLbls>
          <c:cat>
            <c:strRef>
              <c:f>Sheet1!$A$2:$A$21</c:f>
              <c:strCache>
                <c:ptCount val="20"/>
                <c:pt idx="0">
                  <c:v>IE</c:v>
                </c:pt>
                <c:pt idx="1">
                  <c:v>LV</c:v>
                </c:pt>
                <c:pt idx="2">
                  <c:v>LT</c:v>
                </c:pt>
                <c:pt idx="3">
                  <c:v>SI</c:v>
                </c:pt>
                <c:pt idx="4">
                  <c:v>GR</c:v>
                </c:pt>
                <c:pt idx="5">
                  <c:v>EE</c:v>
                </c:pt>
                <c:pt idx="6">
                  <c:v>SK</c:v>
                </c:pt>
                <c:pt idx="7">
                  <c:v>MT</c:v>
                </c:pt>
                <c:pt idx="8">
                  <c:v>IT</c:v>
                </c:pt>
                <c:pt idx="9">
                  <c:v>BE</c:v>
                </c:pt>
                <c:pt idx="10">
                  <c:v>DE</c:v>
                </c:pt>
                <c:pt idx="11">
                  <c:v>Eiro zona</c:v>
                </c:pt>
                <c:pt idx="12">
                  <c:v>AT</c:v>
                </c:pt>
                <c:pt idx="13">
                  <c:v>PT</c:v>
                </c:pt>
                <c:pt idx="14">
                  <c:v>SP</c:v>
                </c:pt>
                <c:pt idx="15">
                  <c:v>CY</c:v>
                </c:pt>
                <c:pt idx="16">
                  <c:v>FI</c:v>
                </c:pt>
                <c:pt idx="17">
                  <c:v>NL</c:v>
                </c:pt>
                <c:pt idx="18">
                  <c:v>LU</c:v>
                </c:pt>
                <c:pt idx="19">
                  <c:v>FR</c:v>
                </c:pt>
              </c:strCache>
            </c:strRef>
          </c:cat>
          <c:val>
            <c:numRef>
              <c:f>Sheet1!$B$2:$B$21</c:f>
              <c:numCache>
                <c:formatCode>General</c:formatCode>
                <c:ptCount val="20"/>
                <c:pt idx="0">
                  <c:v>6.7027514284705436</c:v>
                </c:pt>
                <c:pt idx="1">
                  <c:v>14.345759266513506</c:v>
                </c:pt>
                <c:pt idx="2">
                  <c:v>15.743976742028268</c:v>
                </c:pt>
                <c:pt idx="3">
                  <c:v>18.764142988973013</c:v>
                </c:pt>
                <c:pt idx="4">
                  <c:v>30.899727959536971</c:v>
                </c:pt>
                <c:pt idx="5">
                  <c:v>25.512169695870913</c:v>
                </c:pt>
                <c:pt idx="6">
                  <c:v>21.814745573299174</c:v>
                </c:pt>
                <c:pt idx="7">
                  <c:v>26.425996077810392</c:v>
                </c:pt>
                <c:pt idx="8">
                  <c:v>37.721385946176447</c:v>
                </c:pt>
                <c:pt idx="9">
                  <c:v>30.861096209696814</c:v>
                </c:pt>
                <c:pt idx="10">
                  <c:v>30.425067359177838</c:v>
                </c:pt>
                <c:pt idx="11">
                  <c:v>35.584736036385614</c:v>
                </c:pt>
                <c:pt idx="12">
                  <c:v>45.437402370134279</c:v>
                </c:pt>
                <c:pt idx="13">
                  <c:v>32.898437862023158</c:v>
                </c:pt>
                <c:pt idx="14">
                  <c:v>36.49159903636459</c:v>
                </c:pt>
                <c:pt idx="15">
                  <c:v>43.510909174074129</c:v>
                </c:pt>
                <c:pt idx="16">
                  <c:v>39.720534948120225</c:v>
                </c:pt>
                <c:pt idx="17">
                  <c:v>29.144996064179463</c:v>
                </c:pt>
                <c:pt idx="18">
                  <c:v>36.949680495824332</c:v>
                </c:pt>
                <c:pt idx="19">
                  <c:v>50.02853088165908</c:v>
                </c:pt>
              </c:numCache>
            </c:numRef>
          </c:val>
          <c:extLst>
            <c:ext xmlns:c16="http://schemas.microsoft.com/office/drawing/2014/chart" uri="{C3380CC4-5D6E-409C-BE32-E72D297353CC}">
              <c16:uniqueId val="{00000000-4B49-42BE-B684-4B49949C2485}"/>
            </c:ext>
          </c:extLst>
        </c:ser>
        <c:ser>
          <c:idx val="1"/>
          <c:order val="1"/>
          <c:tx>
            <c:strRef>
              <c:f>Sheet1!$C$1</c:f>
              <c:strCache>
                <c:ptCount val="1"/>
                <c:pt idx="0">
                  <c:v>Mājsaimniecības</c:v>
                </c:pt>
              </c:strCache>
            </c:strRef>
          </c:tx>
          <c:spPr>
            <a:solidFill>
              <a:schemeClr val="accent4"/>
            </a:solidFill>
            <a:ln>
              <a:noFill/>
            </a:ln>
            <a:effectLst/>
          </c:spPr>
          <c:invertIfNegative val="0"/>
          <c:dLbls>
            <c:delete val="1"/>
          </c:dLbls>
          <c:cat>
            <c:strRef>
              <c:f>Sheet1!$A$2:$A$21</c:f>
              <c:strCache>
                <c:ptCount val="20"/>
                <c:pt idx="0">
                  <c:v>IE</c:v>
                </c:pt>
                <c:pt idx="1">
                  <c:v>LV</c:v>
                </c:pt>
                <c:pt idx="2">
                  <c:v>LT</c:v>
                </c:pt>
                <c:pt idx="3">
                  <c:v>SI</c:v>
                </c:pt>
                <c:pt idx="4">
                  <c:v>GR</c:v>
                </c:pt>
                <c:pt idx="5">
                  <c:v>EE</c:v>
                </c:pt>
                <c:pt idx="6">
                  <c:v>SK</c:v>
                </c:pt>
                <c:pt idx="7">
                  <c:v>MT</c:v>
                </c:pt>
                <c:pt idx="8">
                  <c:v>IT</c:v>
                </c:pt>
                <c:pt idx="9">
                  <c:v>BE</c:v>
                </c:pt>
                <c:pt idx="10">
                  <c:v>DE</c:v>
                </c:pt>
                <c:pt idx="11">
                  <c:v>Eiro zona</c:v>
                </c:pt>
                <c:pt idx="12">
                  <c:v>AT</c:v>
                </c:pt>
                <c:pt idx="13">
                  <c:v>PT</c:v>
                </c:pt>
                <c:pt idx="14">
                  <c:v>SP</c:v>
                </c:pt>
                <c:pt idx="15">
                  <c:v>CY</c:v>
                </c:pt>
                <c:pt idx="16">
                  <c:v>FI</c:v>
                </c:pt>
                <c:pt idx="17">
                  <c:v>NL</c:v>
                </c:pt>
                <c:pt idx="18">
                  <c:v>LU</c:v>
                </c:pt>
                <c:pt idx="19">
                  <c:v>FR</c:v>
                </c:pt>
              </c:strCache>
            </c:strRef>
          </c:cat>
          <c:val>
            <c:numRef>
              <c:f>Sheet1!$C$2:$C$21</c:f>
              <c:numCache>
                <c:formatCode>General</c:formatCode>
                <c:ptCount val="20"/>
                <c:pt idx="0">
                  <c:v>21.177504211158166</c:v>
                </c:pt>
                <c:pt idx="1">
                  <c:v>14.808952600764403</c:v>
                </c:pt>
                <c:pt idx="2">
                  <c:v>20.726502335075619</c:v>
                </c:pt>
                <c:pt idx="3">
                  <c:v>21.352879153299178</c:v>
                </c:pt>
                <c:pt idx="4">
                  <c:v>21.824565812252192</c:v>
                </c:pt>
                <c:pt idx="5">
                  <c:v>31.781149435706833</c:v>
                </c:pt>
                <c:pt idx="6">
                  <c:v>46.898237864967221</c:v>
                </c:pt>
                <c:pt idx="7">
                  <c:v>47.313178313458465</c:v>
                </c:pt>
                <c:pt idx="8">
                  <c:v>37.065314207932744</c:v>
                </c:pt>
                <c:pt idx="9">
                  <c:v>50.479476127934298</c:v>
                </c:pt>
                <c:pt idx="10">
                  <c:v>52.845625669970318</c:v>
                </c:pt>
                <c:pt idx="11">
                  <c:v>51.566831126153389</c:v>
                </c:pt>
                <c:pt idx="12">
                  <c:v>43.63669278358433</c:v>
                </c:pt>
                <c:pt idx="13">
                  <c:v>56.263243075328276</c:v>
                </c:pt>
                <c:pt idx="14">
                  <c:v>53.95224699172396</c:v>
                </c:pt>
                <c:pt idx="15">
                  <c:v>47.738118834525132</c:v>
                </c:pt>
                <c:pt idx="16">
                  <c:v>54.231508579179888</c:v>
                </c:pt>
                <c:pt idx="17">
                  <c:v>64.909138616006544</c:v>
                </c:pt>
                <c:pt idx="18">
                  <c:v>59.724527793979085</c:v>
                </c:pt>
                <c:pt idx="19">
                  <c:v>65.181386067740348</c:v>
                </c:pt>
              </c:numCache>
            </c:numRef>
          </c:val>
          <c:extLst>
            <c:ext xmlns:c16="http://schemas.microsoft.com/office/drawing/2014/chart" uri="{C3380CC4-5D6E-409C-BE32-E72D297353CC}">
              <c16:uniqueId val="{00000001-4B49-42BE-B684-4B49949C2485}"/>
            </c:ext>
          </c:extLst>
        </c:ser>
        <c:ser>
          <c:idx val="2"/>
          <c:order val="2"/>
          <c:tx>
            <c:strRef>
              <c:f>Sheet1!$D$1</c:f>
              <c:strCache>
                <c:ptCount val="1"/>
                <c:pt idx="0">
                  <c:v>kopā</c:v>
                </c:pt>
              </c:strCache>
            </c:strRef>
          </c:tx>
          <c:spPr>
            <a:no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4B49-42BE-B684-4B49949C2485}"/>
                </c:ext>
              </c:extLst>
            </c:dLbl>
            <c:dLbl>
              <c:idx val="1"/>
              <c:layout>
                <c:manualLayout>
                  <c:x val="0"/>
                  <c:y val="6.80222454037037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49-42BE-B684-4B49949C2485}"/>
                </c:ext>
              </c:extLst>
            </c:dLbl>
            <c:dLbl>
              <c:idx val="2"/>
              <c:layout>
                <c:manualLayout>
                  <c:x val="-4.6633630227992549E-3"/>
                  <c:y val="9.0481679500994297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lv-LV"/>
                </a:p>
              </c:txPr>
              <c:dLblPos val="ctr"/>
              <c:showLegendKey val="0"/>
              <c:showVal val="1"/>
              <c:showCatName val="0"/>
              <c:showSerName val="0"/>
              <c:showPercent val="0"/>
              <c:showBubbleSize val="0"/>
              <c:extLst>
                <c:ext xmlns:c15="http://schemas.microsoft.com/office/drawing/2012/chart" uri="{CE6537A1-D6FC-4f65-9D91-7224C49458BB}">
                  <c15:layout>
                    <c:manualLayout>
                      <c:w val="5.6648294117938654E-2"/>
                      <c:h val="5.6514077194334045E-2"/>
                    </c:manualLayout>
                  </c15:layout>
                </c:ext>
                <c:ext xmlns:c16="http://schemas.microsoft.com/office/drawing/2014/chart" uri="{C3380CC4-5D6E-409C-BE32-E72D297353CC}">
                  <c16:uniqueId val="{00000004-4B49-42BE-B684-4B49949C2485}"/>
                </c:ext>
              </c:extLst>
            </c:dLbl>
            <c:dLbl>
              <c:idx val="3"/>
              <c:delete val="1"/>
              <c:extLst>
                <c:ext xmlns:c15="http://schemas.microsoft.com/office/drawing/2012/chart" uri="{CE6537A1-D6FC-4f65-9D91-7224C49458BB}"/>
                <c:ext xmlns:c16="http://schemas.microsoft.com/office/drawing/2014/chart" uri="{C3380CC4-5D6E-409C-BE32-E72D297353CC}">
                  <c16:uniqueId val="{00000005-4B49-42BE-B684-4B49949C2485}"/>
                </c:ext>
              </c:extLst>
            </c:dLbl>
            <c:dLbl>
              <c:idx val="4"/>
              <c:delete val="1"/>
              <c:extLst>
                <c:ext xmlns:c15="http://schemas.microsoft.com/office/drawing/2012/chart" uri="{CE6537A1-D6FC-4f65-9D91-7224C49458BB}"/>
                <c:ext xmlns:c16="http://schemas.microsoft.com/office/drawing/2014/chart" uri="{C3380CC4-5D6E-409C-BE32-E72D297353CC}">
                  <c16:uniqueId val="{00000006-4B49-42BE-B684-4B49949C2485}"/>
                </c:ext>
              </c:extLst>
            </c:dLbl>
            <c:dLbl>
              <c:idx val="6"/>
              <c:delete val="1"/>
              <c:extLst>
                <c:ext xmlns:c15="http://schemas.microsoft.com/office/drawing/2012/chart" uri="{CE6537A1-D6FC-4f65-9D91-7224C49458BB}"/>
                <c:ext xmlns:c16="http://schemas.microsoft.com/office/drawing/2014/chart" uri="{C3380CC4-5D6E-409C-BE32-E72D297353CC}">
                  <c16:uniqueId val="{00000007-4B49-42BE-B684-4B49949C2485}"/>
                </c:ext>
              </c:extLst>
            </c:dLbl>
            <c:dLbl>
              <c:idx val="7"/>
              <c:delete val="1"/>
              <c:extLst>
                <c:ext xmlns:c15="http://schemas.microsoft.com/office/drawing/2012/chart" uri="{CE6537A1-D6FC-4f65-9D91-7224C49458BB}"/>
                <c:ext xmlns:c16="http://schemas.microsoft.com/office/drawing/2014/chart" uri="{C3380CC4-5D6E-409C-BE32-E72D297353CC}">
                  <c16:uniqueId val="{00000008-4B49-42BE-B684-4B49949C2485}"/>
                </c:ext>
              </c:extLst>
            </c:dLbl>
            <c:dLbl>
              <c:idx val="8"/>
              <c:delete val="1"/>
              <c:extLst>
                <c:ext xmlns:c15="http://schemas.microsoft.com/office/drawing/2012/chart" uri="{CE6537A1-D6FC-4f65-9D91-7224C49458BB}"/>
                <c:ext xmlns:c16="http://schemas.microsoft.com/office/drawing/2014/chart" uri="{C3380CC4-5D6E-409C-BE32-E72D297353CC}">
                  <c16:uniqueId val="{00000009-4B49-42BE-B684-4B49949C2485}"/>
                </c:ext>
              </c:extLst>
            </c:dLbl>
            <c:dLbl>
              <c:idx val="9"/>
              <c:delete val="1"/>
              <c:extLst>
                <c:ext xmlns:c15="http://schemas.microsoft.com/office/drawing/2012/chart" uri="{CE6537A1-D6FC-4f65-9D91-7224C49458BB}"/>
                <c:ext xmlns:c16="http://schemas.microsoft.com/office/drawing/2014/chart" uri="{C3380CC4-5D6E-409C-BE32-E72D297353CC}">
                  <c16:uniqueId val="{0000000A-4B49-42BE-B684-4B49949C2485}"/>
                </c:ext>
              </c:extLst>
            </c:dLbl>
            <c:dLbl>
              <c:idx val="10"/>
              <c:delete val="1"/>
              <c:extLst>
                <c:ext xmlns:c15="http://schemas.microsoft.com/office/drawing/2012/chart" uri="{CE6537A1-D6FC-4f65-9D91-7224C49458BB}"/>
                <c:ext xmlns:c16="http://schemas.microsoft.com/office/drawing/2014/chart" uri="{C3380CC4-5D6E-409C-BE32-E72D297353CC}">
                  <c16:uniqueId val="{0000000B-4B49-42BE-B684-4B49949C2485}"/>
                </c:ext>
              </c:extLst>
            </c:dLbl>
            <c:dLbl>
              <c:idx val="12"/>
              <c:delete val="1"/>
              <c:extLst>
                <c:ext xmlns:c15="http://schemas.microsoft.com/office/drawing/2012/chart" uri="{CE6537A1-D6FC-4f65-9D91-7224C49458BB}"/>
                <c:ext xmlns:c16="http://schemas.microsoft.com/office/drawing/2014/chart" uri="{C3380CC4-5D6E-409C-BE32-E72D297353CC}">
                  <c16:uniqueId val="{0000000C-4B49-42BE-B684-4B49949C2485}"/>
                </c:ext>
              </c:extLst>
            </c:dLbl>
            <c:dLbl>
              <c:idx val="13"/>
              <c:delete val="1"/>
              <c:extLst>
                <c:ext xmlns:c15="http://schemas.microsoft.com/office/drawing/2012/chart" uri="{CE6537A1-D6FC-4f65-9D91-7224C49458BB}"/>
                <c:ext xmlns:c16="http://schemas.microsoft.com/office/drawing/2014/chart" uri="{C3380CC4-5D6E-409C-BE32-E72D297353CC}">
                  <c16:uniqueId val="{0000000D-4B49-42BE-B684-4B49949C2485}"/>
                </c:ext>
              </c:extLst>
            </c:dLbl>
            <c:dLbl>
              <c:idx val="14"/>
              <c:delete val="1"/>
              <c:extLst>
                <c:ext xmlns:c15="http://schemas.microsoft.com/office/drawing/2012/chart" uri="{CE6537A1-D6FC-4f65-9D91-7224C49458BB}"/>
                <c:ext xmlns:c16="http://schemas.microsoft.com/office/drawing/2014/chart" uri="{C3380CC4-5D6E-409C-BE32-E72D297353CC}">
                  <c16:uniqueId val="{0000000E-4B49-42BE-B684-4B49949C2485}"/>
                </c:ext>
              </c:extLst>
            </c:dLbl>
            <c:dLbl>
              <c:idx val="15"/>
              <c:delete val="1"/>
              <c:extLst>
                <c:ext xmlns:c15="http://schemas.microsoft.com/office/drawing/2012/chart" uri="{CE6537A1-D6FC-4f65-9D91-7224C49458BB}"/>
                <c:ext xmlns:c16="http://schemas.microsoft.com/office/drawing/2014/chart" uri="{C3380CC4-5D6E-409C-BE32-E72D297353CC}">
                  <c16:uniqueId val="{0000000F-4B49-42BE-B684-4B49949C2485}"/>
                </c:ext>
              </c:extLst>
            </c:dLbl>
            <c:dLbl>
              <c:idx val="16"/>
              <c:delete val="1"/>
              <c:extLst>
                <c:ext xmlns:c15="http://schemas.microsoft.com/office/drawing/2012/chart" uri="{CE6537A1-D6FC-4f65-9D91-7224C49458BB}"/>
                <c:ext xmlns:c16="http://schemas.microsoft.com/office/drawing/2014/chart" uri="{C3380CC4-5D6E-409C-BE32-E72D297353CC}">
                  <c16:uniqueId val="{00000010-4B49-42BE-B684-4B49949C2485}"/>
                </c:ext>
              </c:extLst>
            </c:dLbl>
            <c:dLbl>
              <c:idx val="17"/>
              <c:delete val="1"/>
              <c:extLst>
                <c:ext xmlns:c15="http://schemas.microsoft.com/office/drawing/2012/chart" uri="{CE6537A1-D6FC-4f65-9D91-7224C49458BB}"/>
                <c:ext xmlns:c16="http://schemas.microsoft.com/office/drawing/2014/chart" uri="{C3380CC4-5D6E-409C-BE32-E72D297353CC}">
                  <c16:uniqueId val="{00000011-4B49-42BE-B684-4B49949C2485}"/>
                </c:ext>
              </c:extLst>
            </c:dLbl>
            <c:dLbl>
              <c:idx val="18"/>
              <c:delete val="1"/>
              <c:extLst>
                <c:ext xmlns:c15="http://schemas.microsoft.com/office/drawing/2012/chart" uri="{CE6537A1-D6FC-4f65-9D91-7224C49458BB}"/>
                <c:ext xmlns:c16="http://schemas.microsoft.com/office/drawing/2014/chart" uri="{C3380CC4-5D6E-409C-BE32-E72D297353CC}">
                  <c16:uniqueId val="{00000012-4B49-42BE-B684-4B49949C2485}"/>
                </c:ext>
              </c:extLst>
            </c:dLbl>
            <c:dLbl>
              <c:idx val="19"/>
              <c:delete val="1"/>
              <c:extLst>
                <c:ext xmlns:c15="http://schemas.microsoft.com/office/drawing/2012/chart" uri="{CE6537A1-D6FC-4f65-9D91-7224C49458BB}"/>
                <c:ext xmlns:c16="http://schemas.microsoft.com/office/drawing/2014/chart" uri="{C3380CC4-5D6E-409C-BE32-E72D297353CC}">
                  <c16:uniqueId val="{00000013-4B49-42BE-B684-4B49949C24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lv-LV"/>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IE</c:v>
                </c:pt>
                <c:pt idx="1">
                  <c:v>LV</c:v>
                </c:pt>
                <c:pt idx="2">
                  <c:v>LT</c:v>
                </c:pt>
                <c:pt idx="3">
                  <c:v>SI</c:v>
                </c:pt>
                <c:pt idx="4">
                  <c:v>GR</c:v>
                </c:pt>
                <c:pt idx="5">
                  <c:v>EE</c:v>
                </c:pt>
                <c:pt idx="6">
                  <c:v>SK</c:v>
                </c:pt>
                <c:pt idx="7">
                  <c:v>MT</c:v>
                </c:pt>
                <c:pt idx="8">
                  <c:v>IT</c:v>
                </c:pt>
                <c:pt idx="9">
                  <c:v>BE</c:v>
                </c:pt>
                <c:pt idx="10">
                  <c:v>DE</c:v>
                </c:pt>
                <c:pt idx="11">
                  <c:v>Eiro zona</c:v>
                </c:pt>
                <c:pt idx="12">
                  <c:v>AT</c:v>
                </c:pt>
                <c:pt idx="13">
                  <c:v>PT</c:v>
                </c:pt>
                <c:pt idx="14">
                  <c:v>SP</c:v>
                </c:pt>
                <c:pt idx="15">
                  <c:v>CY</c:v>
                </c:pt>
                <c:pt idx="16">
                  <c:v>FI</c:v>
                </c:pt>
                <c:pt idx="17">
                  <c:v>NL</c:v>
                </c:pt>
                <c:pt idx="18">
                  <c:v>LU</c:v>
                </c:pt>
                <c:pt idx="19">
                  <c:v>FR</c:v>
                </c:pt>
              </c:strCache>
            </c:strRef>
          </c:cat>
          <c:val>
            <c:numRef>
              <c:f>Sheet1!$D$2:$D$21</c:f>
              <c:numCache>
                <c:formatCode>General</c:formatCode>
                <c:ptCount val="20"/>
                <c:pt idx="0">
                  <c:v>27.880255639628707</c:v>
                </c:pt>
                <c:pt idx="1">
                  <c:v>29.154711867277911</c:v>
                </c:pt>
                <c:pt idx="2">
                  <c:v>36.470479077103889</c:v>
                </c:pt>
                <c:pt idx="3">
                  <c:v>40.117022142272191</c:v>
                </c:pt>
                <c:pt idx="4">
                  <c:v>52.724293771789164</c:v>
                </c:pt>
                <c:pt idx="5">
                  <c:v>57.293319131577746</c:v>
                </c:pt>
                <c:pt idx="6">
                  <c:v>68.712983438266392</c:v>
                </c:pt>
                <c:pt idx="7">
                  <c:v>73.739174391268861</c:v>
                </c:pt>
                <c:pt idx="8">
                  <c:v>74.786700154109184</c:v>
                </c:pt>
                <c:pt idx="9">
                  <c:v>81.340572337631116</c:v>
                </c:pt>
                <c:pt idx="10">
                  <c:v>83.270693029148163</c:v>
                </c:pt>
                <c:pt idx="11">
                  <c:v>87.15156716253901</c:v>
                </c:pt>
                <c:pt idx="12">
                  <c:v>89.074095153718616</c:v>
                </c:pt>
                <c:pt idx="13">
                  <c:v>89.161680937351434</c:v>
                </c:pt>
                <c:pt idx="14">
                  <c:v>90.443846028088558</c:v>
                </c:pt>
                <c:pt idx="15">
                  <c:v>91.249028008599254</c:v>
                </c:pt>
                <c:pt idx="16">
                  <c:v>93.952043527300106</c:v>
                </c:pt>
                <c:pt idx="17">
                  <c:v>94.05413468018601</c:v>
                </c:pt>
                <c:pt idx="18">
                  <c:v>96.674208289803417</c:v>
                </c:pt>
                <c:pt idx="19">
                  <c:v>115.20991694939943</c:v>
                </c:pt>
              </c:numCache>
            </c:numRef>
          </c:val>
          <c:extLst>
            <c:ext xmlns:c16="http://schemas.microsoft.com/office/drawing/2014/chart" uri="{C3380CC4-5D6E-409C-BE32-E72D297353CC}">
              <c16:uniqueId val="{00000014-4B49-42BE-B684-4B49949C2485}"/>
            </c:ext>
          </c:extLst>
        </c:ser>
        <c:dLbls>
          <c:showLegendKey val="0"/>
          <c:showVal val="1"/>
          <c:showCatName val="0"/>
          <c:showSerName val="0"/>
          <c:showPercent val="0"/>
          <c:showBubbleSize val="0"/>
        </c:dLbls>
        <c:gapWidth val="75"/>
        <c:overlap val="100"/>
        <c:axId val="1180766672"/>
        <c:axId val="1180767328"/>
      </c:barChart>
      <c:catAx>
        <c:axId val="11807666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396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180767328"/>
        <c:crosses val="autoZero"/>
        <c:auto val="1"/>
        <c:lblAlgn val="ctr"/>
        <c:lblOffset val="100"/>
        <c:noMultiLvlLbl val="0"/>
      </c:catAx>
      <c:valAx>
        <c:axId val="1180767328"/>
        <c:scaling>
          <c:orientation val="minMax"/>
          <c:max val="1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180766672"/>
        <c:crosses val="autoZero"/>
        <c:crossBetween val="between"/>
        <c:majorUnit val="30"/>
        <c:dispUnits>
          <c:builtInUnit val="hundreds"/>
        </c:dispUnits>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EE</c:v>
                </c:pt>
              </c:strCache>
            </c:strRef>
          </c:tx>
          <c:spPr>
            <a:solidFill>
              <a:srgbClr val="5B9BD5">
                <a:lumMod val="50000"/>
              </a:srgbClr>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Sheet1!$B$2:$B$12</c:f>
              <c:numCache>
                <c:formatCode>General</c:formatCode>
                <c:ptCount val="11"/>
                <c:pt idx="0">
                  <c:v>3.3</c:v>
                </c:pt>
                <c:pt idx="1">
                  <c:v>3.8</c:v>
                </c:pt>
                <c:pt idx="2">
                  <c:v>3.6</c:v>
                </c:pt>
                <c:pt idx="3">
                  <c:v>6</c:v>
                </c:pt>
                <c:pt idx="4">
                  <c:v>6.7</c:v>
                </c:pt>
                <c:pt idx="5">
                  <c:v>5.8</c:v>
                </c:pt>
                <c:pt idx="6">
                  <c:v>4.7</c:v>
                </c:pt>
                <c:pt idx="7">
                  <c:v>2.7</c:v>
                </c:pt>
                <c:pt idx="8" formatCode="0.0">
                  <c:v>3.4</c:v>
                </c:pt>
                <c:pt idx="9" formatCode="0.0">
                  <c:v>6.8</c:v>
                </c:pt>
                <c:pt idx="10" formatCode="0.0">
                  <c:v>13.2</c:v>
                </c:pt>
              </c:numCache>
            </c:numRef>
          </c:val>
          <c:extLst>
            <c:ext xmlns:c16="http://schemas.microsoft.com/office/drawing/2014/chart" uri="{C3380CC4-5D6E-409C-BE32-E72D297353CC}">
              <c16:uniqueId val="{00000000-6B8D-475C-A0FA-6149E7F55C6D}"/>
            </c:ext>
          </c:extLst>
        </c:ser>
        <c:ser>
          <c:idx val="1"/>
          <c:order val="1"/>
          <c:tx>
            <c:strRef>
              <c:f>Sheet1!$C$1</c:f>
              <c:strCache>
                <c:ptCount val="1"/>
                <c:pt idx="0">
                  <c:v>LT</c:v>
                </c:pt>
              </c:strCache>
            </c:strRef>
          </c:tx>
          <c:spPr>
            <a:solidFill>
              <a:sysClr val="window" lastClr="FFFFFF">
                <a:lumMod val="65000"/>
              </a:sysClr>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Sheet1!$C$2:$C$12</c:f>
              <c:numCache>
                <c:formatCode>General</c:formatCode>
                <c:ptCount val="11"/>
                <c:pt idx="0">
                  <c:v>2.7</c:v>
                </c:pt>
                <c:pt idx="1">
                  <c:v>-3.1</c:v>
                </c:pt>
                <c:pt idx="2">
                  <c:v>-1.3</c:v>
                </c:pt>
                <c:pt idx="3">
                  <c:v>3.1</c:v>
                </c:pt>
                <c:pt idx="4">
                  <c:v>9.4</c:v>
                </c:pt>
                <c:pt idx="5">
                  <c:v>5.5</c:v>
                </c:pt>
                <c:pt idx="6">
                  <c:v>4.7</c:v>
                </c:pt>
                <c:pt idx="7">
                  <c:v>-0.8</c:v>
                </c:pt>
                <c:pt idx="8" formatCode="0.0">
                  <c:v>-12.7</c:v>
                </c:pt>
                <c:pt idx="9" formatCode="0.0">
                  <c:v>11.7</c:v>
                </c:pt>
                <c:pt idx="10" formatCode="0.0">
                  <c:v>17.3</c:v>
                </c:pt>
              </c:numCache>
            </c:numRef>
          </c:val>
          <c:extLst>
            <c:ext xmlns:c16="http://schemas.microsoft.com/office/drawing/2014/chart" uri="{C3380CC4-5D6E-409C-BE32-E72D297353CC}">
              <c16:uniqueId val="{00000001-6B8D-475C-A0FA-6149E7F55C6D}"/>
            </c:ext>
          </c:extLst>
        </c:ser>
        <c:ser>
          <c:idx val="2"/>
          <c:order val="2"/>
          <c:tx>
            <c:strRef>
              <c:f>Sheet1!$D$1</c:f>
              <c:strCache>
                <c:ptCount val="1"/>
                <c:pt idx="0">
                  <c:v>LV</c:v>
                </c:pt>
              </c:strCache>
            </c:strRef>
          </c:tx>
          <c:spPr>
            <a:solidFill>
              <a:srgbClr val="FFC000"/>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Sheet1!$D$2:$D$12</c:f>
              <c:numCache>
                <c:formatCode>General</c:formatCode>
                <c:ptCount val="11"/>
                <c:pt idx="0">
                  <c:v>2.5</c:v>
                </c:pt>
                <c:pt idx="1">
                  <c:v>-1.6</c:v>
                </c:pt>
                <c:pt idx="2">
                  <c:v>-6</c:v>
                </c:pt>
                <c:pt idx="3">
                  <c:v>-0.2</c:v>
                </c:pt>
                <c:pt idx="4">
                  <c:v>3.8</c:v>
                </c:pt>
                <c:pt idx="5">
                  <c:v>2.7</c:v>
                </c:pt>
                <c:pt idx="6">
                  <c:v>3.9</c:v>
                </c:pt>
                <c:pt idx="7">
                  <c:v>-0.8</c:v>
                </c:pt>
                <c:pt idx="8" formatCode="0.0">
                  <c:v>-1</c:v>
                </c:pt>
                <c:pt idx="9" formatCode="0.0">
                  <c:v>-0.8</c:v>
                </c:pt>
                <c:pt idx="10" formatCode="0.0">
                  <c:v>10.199999999999999</c:v>
                </c:pt>
              </c:numCache>
            </c:numRef>
          </c:val>
          <c:extLst>
            <c:ext xmlns:c16="http://schemas.microsoft.com/office/drawing/2014/chart" uri="{C3380CC4-5D6E-409C-BE32-E72D297353CC}">
              <c16:uniqueId val="{00000002-6B8D-475C-A0FA-6149E7F55C6D}"/>
            </c:ext>
          </c:extLst>
        </c:ser>
        <c:ser>
          <c:idx val="3"/>
          <c:order val="3"/>
          <c:tx>
            <c:strRef>
              <c:f>Sheet1!$E$1</c:f>
              <c:strCache>
                <c:ptCount val="1"/>
                <c:pt idx="0">
                  <c:v>Eiro zona</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Sheet1!$E$2:$E$12</c:f>
              <c:numCache>
                <c:formatCode>General</c:formatCode>
                <c:ptCount val="11"/>
                <c:pt idx="0">
                  <c:v>-1.6</c:v>
                </c:pt>
                <c:pt idx="1">
                  <c:v>-3.3</c:v>
                </c:pt>
                <c:pt idx="2">
                  <c:v>-1.7</c:v>
                </c:pt>
                <c:pt idx="3">
                  <c:v>0.5</c:v>
                </c:pt>
                <c:pt idx="4">
                  <c:v>1.8</c:v>
                </c:pt>
                <c:pt idx="5">
                  <c:v>2.9</c:v>
                </c:pt>
                <c:pt idx="6">
                  <c:v>3.4</c:v>
                </c:pt>
                <c:pt idx="7">
                  <c:v>2.6</c:v>
                </c:pt>
                <c:pt idx="8" formatCode="0.0">
                  <c:v>7.6</c:v>
                </c:pt>
                <c:pt idx="9" formatCode="0.0">
                  <c:v>3.5</c:v>
                </c:pt>
                <c:pt idx="10" formatCode="0.0">
                  <c:v>7.9</c:v>
                </c:pt>
              </c:numCache>
            </c:numRef>
          </c:val>
          <c:extLst>
            <c:ext xmlns:c16="http://schemas.microsoft.com/office/drawing/2014/chart" uri="{C3380CC4-5D6E-409C-BE32-E72D297353CC}">
              <c16:uniqueId val="{00000003-6B8D-475C-A0FA-6149E7F55C6D}"/>
            </c:ext>
          </c:extLst>
        </c:ser>
        <c:dLbls>
          <c:showLegendKey val="0"/>
          <c:showVal val="0"/>
          <c:showCatName val="0"/>
          <c:showSerName val="0"/>
          <c:showPercent val="0"/>
          <c:showBubbleSize val="0"/>
        </c:dLbls>
        <c:gapWidth val="100"/>
        <c:overlap val="-24"/>
        <c:axId val="502820575"/>
        <c:axId val="502821407"/>
      </c:barChart>
      <c:catAx>
        <c:axId val="502820575"/>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v-LV"/>
          </a:p>
        </c:txPr>
        <c:crossAx val="502821407"/>
        <c:crosses val="autoZero"/>
        <c:auto val="1"/>
        <c:lblAlgn val="ctr"/>
        <c:lblOffset val="100"/>
        <c:noMultiLvlLbl val="0"/>
      </c:catAx>
      <c:valAx>
        <c:axId val="502821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v-LV"/>
          </a:p>
        </c:txPr>
        <c:crossAx val="50282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EE</c:v>
                </c:pt>
              </c:strCache>
            </c:strRef>
          </c:tx>
          <c:spPr>
            <a:solidFill>
              <a:schemeClr val="accent1">
                <a:lumMod val="50000"/>
              </a:schemeClr>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Sheet1!$B$2:$B$12</c:f>
              <c:numCache>
                <c:formatCode>General</c:formatCode>
                <c:ptCount val="11"/>
                <c:pt idx="0">
                  <c:v>-2.4</c:v>
                </c:pt>
                <c:pt idx="1">
                  <c:v>0.4</c:v>
                </c:pt>
                <c:pt idx="2">
                  <c:v>2.5</c:v>
                </c:pt>
                <c:pt idx="3">
                  <c:v>4</c:v>
                </c:pt>
                <c:pt idx="4">
                  <c:v>5.3</c:v>
                </c:pt>
                <c:pt idx="5">
                  <c:v>7.1</c:v>
                </c:pt>
                <c:pt idx="6">
                  <c:v>6.6</c:v>
                </c:pt>
                <c:pt idx="7">
                  <c:v>6.4</c:v>
                </c:pt>
                <c:pt idx="8">
                  <c:v>5.0999999999999996</c:v>
                </c:pt>
                <c:pt idx="9">
                  <c:v>7.9</c:v>
                </c:pt>
                <c:pt idx="10">
                  <c:v>11.7</c:v>
                </c:pt>
              </c:numCache>
            </c:numRef>
          </c:val>
          <c:extLst>
            <c:ext xmlns:c16="http://schemas.microsoft.com/office/drawing/2014/chart" uri="{C3380CC4-5D6E-409C-BE32-E72D297353CC}">
              <c16:uniqueId val="{00000000-0A72-455B-AF21-6BD2B7A7FE72}"/>
            </c:ext>
          </c:extLst>
        </c:ser>
        <c:ser>
          <c:idx val="1"/>
          <c:order val="1"/>
          <c:tx>
            <c:strRef>
              <c:f>Sheet1!$C$1</c:f>
              <c:strCache>
                <c:ptCount val="1"/>
                <c:pt idx="0">
                  <c:v>LT</c:v>
                </c:pt>
              </c:strCache>
            </c:strRef>
          </c:tx>
          <c:spPr>
            <a:solidFill>
              <a:sysClr val="window" lastClr="FFFFFF">
                <a:lumMod val="65000"/>
              </a:sysClr>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Sheet1!$C$2:$C$12</c:f>
              <c:numCache>
                <c:formatCode>General</c:formatCode>
                <c:ptCount val="11"/>
                <c:pt idx="0">
                  <c:v>-1.5</c:v>
                </c:pt>
                <c:pt idx="1">
                  <c:v>0</c:v>
                </c:pt>
                <c:pt idx="2">
                  <c:v>1.6</c:v>
                </c:pt>
                <c:pt idx="3">
                  <c:v>4.8</c:v>
                </c:pt>
                <c:pt idx="4">
                  <c:v>8.3000000000000007</c:v>
                </c:pt>
                <c:pt idx="5">
                  <c:v>7.6</c:v>
                </c:pt>
                <c:pt idx="6">
                  <c:v>8.6</c:v>
                </c:pt>
                <c:pt idx="7">
                  <c:v>7.2</c:v>
                </c:pt>
                <c:pt idx="8">
                  <c:v>6.5</c:v>
                </c:pt>
                <c:pt idx="9">
                  <c:v>10.7</c:v>
                </c:pt>
                <c:pt idx="10">
                  <c:v>11.7</c:v>
                </c:pt>
              </c:numCache>
            </c:numRef>
          </c:val>
          <c:extLst>
            <c:ext xmlns:c16="http://schemas.microsoft.com/office/drawing/2014/chart" uri="{C3380CC4-5D6E-409C-BE32-E72D297353CC}">
              <c16:uniqueId val="{00000001-0A72-455B-AF21-6BD2B7A7FE72}"/>
            </c:ext>
          </c:extLst>
        </c:ser>
        <c:ser>
          <c:idx val="2"/>
          <c:order val="2"/>
          <c:tx>
            <c:strRef>
              <c:f>Sheet1!$D$1</c:f>
              <c:strCache>
                <c:ptCount val="1"/>
                <c:pt idx="0">
                  <c:v>LV</c:v>
                </c:pt>
              </c:strCache>
            </c:strRef>
          </c:tx>
          <c:spPr>
            <a:solidFill>
              <a:srgbClr val="FFC000"/>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Sheet1!$D$2:$D$12</c:f>
              <c:numCache>
                <c:formatCode>General</c:formatCode>
                <c:ptCount val="11"/>
                <c:pt idx="0">
                  <c:v>-5.3</c:v>
                </c:pt>
                <c:pt idx="1">
                  <c:v>-4.8</c:v>
                </c:pt>
                <c:pt idx="2">
                  <c:v>-4</c:v>
                </c:pt>
                <c:pt idx="3">
                  <c:v>-2.6</c:v>
                </c:pt>
                <c:pt idx="4">
                  <c:v>0.1</c:v>
                </c:pt>
                <c:pt idx="5">
                  <c:v>0.5</c:v>
                </c:pt>
                <c:pt idx="6">
                  <c:v>0.8</c:v>
                </c:pt>
                <c:pt idx="7">
                  <c:v>1.3</c:v>
                </c:pt>
                <c:pt idx="8">
                  <c:v>0.5</c:v>
                </c:pt>
                <c:pt idx="9">
                  <c:v>6.4</c:v>
                </c:pt>
                <c:pt idx="10">
                  <c:v>4.7</c:v>
                </c:pt>
              </c:numCache>
            </c:numRef>
          </c:val>
          <c:extLst>
            <c:ext xmlns:c16="http://schemas.microsoft.com/office/drawing/2014/chart" uri="{C3380CC4-5D6E-409C-BE32-E72D297353CC}">
              <c16:uniqueId val="{00000002-0A72-455B-AF21-6BD2B7A7FE72}"/>
            </c:ext>
          </c:extLst>
        </c:ser>
        <c:ser>
          <c:idx val="3"/>
          <c:order val="3"/>
          <c:tx>
            <c:strRef>
              <c:f>Sheet1!$E$1</c:f>
              <c:strCache>
                <c:ptCount val="1"/>
                <c:pt idx="0">
                  <c:v>Eiro zona</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Nov. 2022</c:v>
                </c:pt>
              </c:strCache>
            </c:strRef>
          </c:cat>
          <c:val>
            <c:numRef>
              <c:f>Sheet1!$E$2:$E$12</c:f>
              <c:numCache>
                <c:formatCode>General</c:formatCode>
                <c:ptCount val="11"/>
                <c:pt idx="0">
                  <c:v>0.1</c:v>
                </c:pt>
                <c:pt idx="1">
                  <c:v>-0.3</c:v>
                </c:pt>
                <c:pt idx="2">
                  <c:v>0.1</c:v>
                </c:pt>
                <c:pt idx="3">
                  <c:v>1.3</c:v>
                </c:pt>
                <c:pt idx="4">
                  <c:v>2</c:v>
                </c:pt>
                <c:pt idx="5">
                  <c:v>2.9</c:v>
                </c:pt>
                <c:pt idx="6">
                  <c:v>3.2</c:v>
                </c:pt>
                <c:pt idx="7">
                  <c:v>3.6</c:v>
                </c:pt>
                <c:pt idx="8">
                  <c:v>3</c:v>
                </c:pt>
                <c:pt idx="9">
                  <c:v>4.0999999999999996</c:v>
                </c:pt>
                <c:pt idx="10">
                  <c:v>4</c:v>
                </c:pt>
              </c:numCache>
            </c:numRef>
          </c:val>
          <c:extLst>
            <c:ext xmlns:c16="http://schemas.microsoft.com/office/drawing/2014/chart" uri="{C3380CC4-5D6E-409C-BE32-E72D297353CC}">
              <c16:uniqueId val="{00000003-0A72-455B-AF21-6BD2B7A7FE72}"/>
            </c:ext>
          </c:extLst>
        </c:ser>
        <c:dLbls>
          <c:showLegendKey val="0"/>
          <c:showVal val="0"/>
          <c:showCatName val="0"/>
          <c:showSerName val="0"/>
          <c:showPercent val="0"/>
          <c:showBubbleSize val="0"/>
        </c:dLbls>
        <c:gapWidth val="100"/>
        <c:overlap val="-24"/>
        <c:axId val="502820575"/>
        <c:axId val="502821407"/>
      </c:barChart>
      <c:catAx>
        <c:axId val="502820575"/>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502821407"/>
        <c:crosses val="autoZero"/>
        <c:auto val="1"/>
        <c:lblAlgn val="ctr"/>
        <c:lblOffset val="100"/>
        <c:noMultiLvlLbl val="0"/>
      </c:catAx>
      <c:valAx>
        <c:axId val="502821407"/>
        <c:scaling>
          <c:orientation val="minMax"/>
          <c:max val="12"/>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50282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pivotSource>
    <c:name>[Copy of Nebanku kreditesanas info.xlsx]Pivot!PivotTable3</c:name>
    <c:fmtId val="5"/>
  </c:pivotSource>
  <c:chart>
    <c:autoTitleDeleted val="0"/>
    <c:pivotFmts>
      <c:pivotFm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4"/>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7"/>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9"/>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2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2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22"/>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23"/>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Pivot!$B$1</c:f>
              <c:strCache>
                <c:ptCount val="1"/>
                <c:pt idx="0">
                  <c:v>Citi nebanku finanšu sektora (ne līzinga) aizdevumi mājsaimniecībām </c:v>
                </c:pt>
              </c:strCache>
            </c:strRef>
          </c:tx>
          <c:spPr>
            <a:gradFill rotWithShape="1">
              <a:gsLst>
                <a:gs pos="0">
                  <a:schemeClr val="accent1">
                    <a:tint val="46000"/>
                    <a:shade val="51000"/>
                    <a:satMod val="130000"/>
                  </a:schemeClr>
                </a:gs>
                <a:gs pos="80000">
                  <a:schemeClr val="accent1">
                    <a:tint val="46000"/>
                    <a:shade val="93000"/>
                    <a:satMod val="130000"/>
                  </a:schemeClr>
                </a:gs>
                <a:gs pos="100000">
                  <a:schemeClr val="accent1">
                    <a:tint val="46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Pivot!$B$2:$B$7</c:f>
              <c:numCache>
                <c:formatCode>#,##0</c:formatCode>
                <c:ptCount val="5"/>
                <c:pt idx="0">
                  <c:v>1248609992</c:v>
                </c:pt>
                <c:pt idx="1">
                  <c:v>1414649167</c:v>
                </c:pt>
                <c:pt idx="2">
                  <c:v>1364667849</c:v>
                </c:pt>
                <c:pt idx="3">
                  <c:v>1491939112</c:v>
                </c:pt>
                <c:pt idx="4">
                  <c:v>1814160346</c:v>
                </c:pt>
              </c:numCache>
            </c:numRef>
          </c:val>
          <c:extLst>
            <c:ext xmlns:c16="http://schemas.microsoft.com/office/drawing/2014/chart" uri="{C3380CC4-5D6E-409C-BE32-E72D297353CC}">
              <c16:uniqueId val="{00000000-FBB7-470F-A59E-C3EE0487B07D}"/>
            </c:ext>
          </c:extLst>
        </c:ser>
        <c:ser>
          <c:idx val="1"/>
          <c:order val="1"/>
          <c:tx>
            <c:strRef>
              <c:f>Pivot!$C$1</c:f>
              <c:strCache>
                <c:ptCount val="1"/>
                <c:pt idx="0">
                  <c:v>Citi nebanku finanšu sektora (ne līzinga) aizdevumi mājsaimniecībām (Patēriņa kredīts) </c:v>
                </c:pt>
              </c:strCache>
            </c:strRef>
          </c:tx>
          <c:spPr>
            <a:gradFill rotWithShape="1">
              <a:gsLst>
                <a:gs pos="0">
                  <a:schemeClr val="accent1">
                    <a:tint val="62000"/>
                    <a:shade val="51000"/>
                    <a:satMod val="130000"/>
                  </a:schemeClr>
                </a:gs>
                <a:gs pos="80000">
                  <a:schemeClr val="accent1">
                    <a:tint val="62000"/>
                    <a:shade val="93000"/>
                    <a:satMod val="130000"/>
                  </a:schemeClr>
                </a:gs>
                <a:gs pos="100000">
                  <a:schemeClr val="accent1">
                    <a:tint val="62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Pivot!$C$2:$C$7</c:f>
              <c:numCache>
                <c:formatCode>#,##0</c:formatCode>
                <c:ptCount val="5"/>
                <c:pt idx="0">
                  <c:v>698315846</c:v>
                </c:pt>
                <c:pt idx="1">
                  <c:v>774184564</c:v>
                </c:pt>
                <c:pt idx="2">
                  <c:v>708476941</c:v>
                </c:pt>
                <c:pt idx="3">
                  <c:v>793464349</c:v>
                </c:pt>
                <c:pt idx="4">
                  <c:v>1044299751</c:v>
                </c:pt>
              </c:numCache>
            </c:numRef>
          </c:val>
          <c:extLst>
            <c:ext xmlns:c16="http://schemas.microsoft.com/office/drawing/2014/chart" uri="{C3380CC4-5D6E-409C-BE32-E72D297353CC}">
              <c16:uniqueId val="{00000001-FBB7-470F-A59E-C3EE0487B07D}"/>
            </c:ext>
          </c:extLst>
        </c:ser>
        <c:ser>
          <c:idx val="2"/>
          <c:order val="2"/>
          <c:tx>
            <c:strRef>
              <c:f>Pivot!$D$1</c:f>
              <c:strCache>
                <c:ptCount val="1"/>
                <c:pt idx="0">
                  <c:v>Citi nebanku finanšu sektora (ne līzinga) aizdevumi mājsaimniecībām (Hipotekārais kredīts) </c:v>
                </c:pt>
              </c:strCache>
            </c:strRef>
          </c:tx>
          <c:spPr>
            <a:gradFill rotWithShape="1">
              <a:gsLst>
                <a:gs pos="0">
                  <a:schemeClr val="accent1">
                    <a:tint val="77000"/>
                    <a:shade val="51000"/>
                    <a:satMod val="130000"/>
                  </a:schemeClr>
                </a:gs>
                <a:gs pos="80000">
                  <a:schemeClr val="accent1">
                    <a:tint val="77000"/>
                    <a:shade val="93000"/>
                    <a:satMod val="130000"/>
                  </a:schemeClr>
                </a:gs>
                <a:gs pos="100000">
                  <a:schemeClr val="accent1">
                    <a:tint val="77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Pivot!$D$2:$D$7</c:f>
              <c:numCache>
                <c:formatCode>#,##0</c:formatCode>
                <c:ptCount val="5"/>
                <c:pt idx="0">
                  <c:v>80782942</c:v>
                </c:pt>
                <c:pt idx="1">
                  <c:v>109424572</c:v>
                </c:pt>
                <c:pt idx="2">
                  <c:v>105061375</c:v>
                </c:pt>
                <c:pt idx="3">
                  <c:v>97954871</c:v>
                </c:pt>
                <c:pt idx="4">
                  <c:v>86491121</c:v>
                </c:pt>
              </c:numCache>
            </c:numRef>
          </c:val>
          <c:extLst>
            <c:ext xmlns:c16="http://schemas.microsoft.com/office/drawing/2014/chart" uri="{C3380CC4-5D6E-409C-BE32-E72D297353CC}">
              <c16:uniqueId val="{00000002-FBB7-470F-A59E-C3EE0487B07D}"/>
            </c:ext>
          </c:extLst>
        </c:ser>
        <c:ser>
          <c:idx val="3"/>
          <c:order val="3"/>
          <c:tx>
            <c:strRef>
              <c:f>Pivot!$E$1</c:f>
              <c:strCache>
                <c:ptCount val="1"/>
                <c:pt idx="0">
                  <c:v>Citi nebanku finanšu sektora (ne līzinga) aizdevumi mājsaimniecībām (Cits kredīts) </c:v>
                </c:pt>
              </c:strCache>
            </c:strRef>
          </c:tx>
          <c:spPr>
            <a:gradFill rotWithShape="1">
              <a:gsLst>
                <a:gs pos="0">
                  <a:schemeClr val="accent1">
                    <a:tint val="93000"/>
                    <a:shade val="51000"/>
                    <a:satMod val="130000"/>
                  </a:schemeClr>
                </a:gs>
                <a:gs pos="80000">
                  <a:schemeClr val="accent1">
                    <a:tint val="93000"/>
                    <a:shade val="93000"/>
                    <a:satMod val="130000"/>
                  </a:schemeClr>
                </a:gs>
                <a:gs pos="100000">
                  <a:schemeClr val="accent1">
                    <a:tint val="93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Pivot!$E$2:$E$7</c:f>
              <c:numCache>
                <c:formatCode>#,##0</c:formatCode>
                <c:ptCount val="5"/>
                <c:pt idx="0">
                  <c:v>469511204</c:v>
                </c:pt>
                <c:pt idx="1">
                  <c:v>531040031</c:v>
                </c:pt>
                <c:pt idx="2">
                  <c:v>551129533</c:v>
                </c:pt>
                <c:pt idx="3">
                  <c:v>600519892</c:v>
                </c:pt>
                <c:pt idx="4">
                  <c:v>683369474</c:v>
                </c:pt>
              </c:numCache>
            </c:numRef>
          </c:val>
          <c:extLst>
            <c:ext xmlns:c16="http://schemas.microsoft.com/office/drawing/2014/chart" uri="{C3380CC4-5D6E-409C-BE32-E72D297353CC}">
              <c16:uniqueId val="{00000003-FBB7-470F-A59E-C3EE0487B07D}"/>
            </c:ext>
          </c:extLst>
        </c:ser>
        <c:ser>
          <c:idx val="4"/>
          <c:order val="4"/>
          <c:tx>
            <c:strRef>
              <c:f>Pivot!$F$1</c:f>
              <c:strCache>
                <c:ptCount val="1"/>
                <c:pt idx="0">
                  <c:v>Līzinga sabiedrību aizdevumi mājsaimniecībām </c:v>
                </c:pt>
              </c:strCache>
            </c:strRef>
          </c:tx>
          <c:spPr>
            <a:gradFill rotWithShape="1">
              <a:gsLst>
                <a:gs pos="0">
                  <a:schemeClr val="accent1">
                    <a:shade val="92000"/>
                    <a:shade val="51000"/>
                    <a:satMod val="130000"/>
                  </a:schemeClr>
                </a:gs>
                <a:gs pos="80000">
                  <a:schemeClr val="accent1">
                    <a:shade val="92000"/>
                    <a:shade val="93000"/>
                    <a:satMod val="130000"/>
                  </a:schemeClr>
                </a:gs>
                <a:gs pos="100000">
                  <a:schemeClr val="accent1">
                    <a:shade val="92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Pivot!$F$2:$F$7</c:f>
              <c:numCache>
                <c:formatCode>#,##0</c:formatCode>
                <c:ptCount val="5"/>
                <c:pt idx="0">
                  <c:v>1455982366</c:v>
                </c:pt>
                <c:pt idx="1">
                  <c:v>1572808413</c:v>
                </c:pt>
                <c:pt idx="2">
                  <c:v>1686296914</c:v>
                </c:pt>
                <c:pt idx="3">
                  <c:v>1811359021</c:v>
                </c:pt>
                <c:pt idx="4">
                  <c:v>2000602786</c:v>
                </c:pt>
              </c:numCache>
            </c:numRef>
          </c:val>
          <c:extLst>
            <c:ext xmlns:c16="http://schemas.microsoft.com/office/drawing/2014/chart" uri="{C3380CC4-5D6E-409C-BE32-E72D297353CC}">
              <c16:uniqueId val="{00000004-FBB7-470F-A59E-C3EE0487B07D}"/>
            </c:ext>
          </c:extLst>
        </c:ser>
        <c:ser>
          <c:idx val="5"/>
          <c:order val="5"/>
          <c:tx>
            <c:strRef>
              <c:f>Pivot!$G$1</c:f>
              <c:strCache>
                <c:ptCount val="1"/>
                <c:pt idx="0">
                  <c:v>Līzinga sabiedrību aizdevumi mājsaimniecībām (Patēriņa kredīts) </c:v>
                </c:pt>
              </c:strCache>
            </c:strRef>
          </c:tx>
          <c:spPr>
            <a:gradFill rotWithShape="1">
              <a:gsLst>
                <a:gs pos="0">
                  <a:schemeClr val="accent1">
                    <a:shade val="76000"/>
                    <a:shade val="51000"/>
                    <a:satMod val="130000"/>
                  </a:schemeClr>
                </a:gs>
                <a:gs pos="80000">
                  <a:schemeClr val="accent1">
                    <a:shade val="76000"/>
                    <a:shade val="93000"/>
                    <a:satMod val="130000"/>
                  </a:schemeClr>
                </a:gs>
                <a:gs pos="100000">
                  <a:schemeClr val="accent1">
                    <a:shade val="76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Pivot!$G$2:$G$7</c:f>
              <c:numCache>
                <c:formatCode>#,##0</c:formatCode>
                <c:ptCount val="5"/>
                <c:pt idx="0">
                  <c:v>318028010</c:v>
                </c:pt>
                <c:pt idx="1">
                  <c:v>328616716</c:v>
                </c:pt>
                <c:pt idx="2">
                  <c:v>332372734</c:v>
                </c:pt>
                <c:pt idx="3">
                  <c:v>392239070</c:v>
                </c:pt>
                <c:pt idx="4">
                  <c:v>462656689</c:v>
                </c:pt>
              </c:numCache>
            </c:numRef>
          </c:val>
          <c:extLst>
            <c:ext xmlns:c16="http://schemas.microsoft.com/office/drawing/2014/chart" uri="{C3380CC4-5D6E-409C-BE32-E72D297353CC}">
              <c16:uniqueId val="{00000005-FBB7-470F-A59E-C3EE0487B07D}"/>
            </c:ext>
          </c:extLst>
        </c:ser>
        <c:ser>
          <c:idx val="6"/>
          <c:order val="6"/>
          <c:tx>
            <c:strRef>
              <c:f>Pivot!$H$1</c:f>
              <c:strCache>
                <c:ptCount val="1"/>
                <c:pt idx="0">
                  <c:v>Līzinga sabiedrību aizdevumi mājsaimniecībām (Hipotekārais kredīts) </c:v>
                </c:pt>
              </c:strCache>
            </c:strRef>
          </c:tx>
          <c:spPr>
            <a:gradFill rotWithShape="1">
              <a:gsLst>
                <a:gs pos="0">
                  <a:schemeClr val="accent1">
                    <a:shade val="61000"/>
                    <a:shade val="51000"/>
                    <a:satMod val="130000"/>
                  </a:schemeClr>
                </a:gs>
                <a:gs pos="80000">
                  <a:schemeClr val="accent1">
                    <a:shade val="61000"/>
                    <a:shade val="93000"/>
                    <a:satMod val="130000"/>
                  </a:schemeClr>
                </a:gs>
                <a:gs pos="100000">
                  <a:schemeClr val="accent1">
                    <a:shade val="61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Pivot!$H$2:$H$7</c:f>
              <c:numCache>
                <c:formatCode>#,##0</c:formatCode>
                <c:ptCount val="5"/>
                <c:pt idx="0">
                  <c:v>0</c:v>
                </c:pt>
                <c:pt idx="1">
                  <c:v>0</c:v>
                </c:pt>
                <c:pt idx="2">
                  <c:v>10193041</c:v>
                </c:pt>
                <c:pt idx="3">
                  <c:v>11863607</c:v>
                </c:pt>
                <c:pt idx="4">
                  <c:v>17995498</c:v>
                </c:pt>
              </c:numCache>
            </c:numRef>
          </c:val>
          <c:extLst>
            <c:ext xmlns:c16="http://schemas.microsoft.com/office/drawing/2014/chart" uri="{C3380CC4-5D6E-409C-BE32-E72D297353CC}">
              <c16:uniqueId val="{00000006-FBB7-470F-A59E-C3EE0487B07D}"/>
            </c:ext>
          </c:extLst>
        </c:ser>
        <c:ser>
          <c:idx val="7"/>
          <c:order val="7"/>
          <c:tx>
            <c:strRef>
              <c:f>Pivot!$I$1</c:f>
              <c:strCache>
                <c:ptCount val="1"/>
                <c:pt idx="0">
                  <c:v>Līzinga sabiedrību aizdevumi mājsaimniecībām (Cits kredīts) </c:v>
                </c:pt>
              </c:strCache>
            </c:strRef>
          </c:tx>
          <c:spPr>
            <a:gradFill rotWithShape="1">
              <a:gsLst>
                <a:gs pos="0">
                  <a:schemeClr val="accent1">
                    <a:shade val="45000"/>
                    <a:shade val="51000"/>
                    <a:satMod val="130000"/>
                  </a:schemeClr>
                </a:gs>
                <a:gs pos="80000">
                  <a:schemeClr val="accent1">
                    <a:shade val="45000"/>
                    <a:shade val="93000"/>
                    <a:satMod val="130000"/>
                  </a:schemeClr>
                </a:gs>
                <a:gs pos="100000">
                  <a:schemeClr val="accent1">
                    <a:shade val="45000"/>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Pivot!$A$2:$A$7</c:f>
              <c:strCache>
                <c:ptCount val="5"/>
                <c:pt idx="0">
                  <c:v>2018</c:v>
                </c:pt>
                <c:pt idx="1">
                  <c:v>2019</c:v>
                </c:pt>
                <c:pt idx="2">
                  <c:v>2020</c:v>
                </c:pt>
                <c:pt idx="3">
                  <c:v>2021</c:v>
                </c:pt>
                <c:pt idx="4">
                  <c:v>2022</c:v>
                </c:pt>
              </c:strCache>
            </c:strRef>
          </c:cat>
          <c:val>
            <c:numRef>
              <c:f>Pivot!$I$2:$I$7</c:f>
              <c:numCache>
                <c:formatCode>#,##0</c:formatCode>
                <c:ptCount val="5"/>
                <c:pt idx="0">
                  <c:v>1137954356</c:v>
                </c:pt>
                <c:pt idx="1">
                  <c:v>1244191697</c:v>
                </c:pt>
                <c:pt idx="2">
                  <c:v>1343731139</c:v>
                </c:pt>
                <c:pt idx="3">
                  <c:v>1407256344</c:v>
                </c:pt>
                <c:pt idx="4">
                  <c:v>1519950599</c:v>
                </c:pt>
              </c:numCache>
            </c:numRef>
          </c:val>
          <c:extLst>
            <c:ext xmlns:c16="http://schemas.microsoft.com/office/drawing/2014/chart" uri="{C3380CC4-5D6E-409C-BE32-E72D297353CC}">
              <c16:uniqueId val="{00000007-FBB7-470F-A59E-C3EE0487B07D}"/>
            </c:ext>
          </c:extLst>
        </c:ser>
        <c:dLbls>
          <c:showLegendKey val="0"/>
          <c:showVal val="0"/>
          <c:showCatName val="0"/>
          <c:showSerName val="0"/>
          <c:showPercent val="0"/>
          <c:showBubbleSize val="0"/>
        </c:dLbls>
        <c:gapWidth val="150"/>
        <c:overlap val="100"/>
        <c:axId val="500391279"/>
        <c:axId val="500391759"/>
      </c:barChart>
      <c:catAx>
        <c:axId val="50039127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v-LV"/>
          </a:p>
        </c:txPr>
        <c:crossAx val="500391759"/>
        <c:crosses val="autoZero"/>
        <c:auto val="1"/>
        <c:lblAlgn val="ctr"/>
        <c:lblOffset val="100"/>
        <c:noMultiLvlLbl val="0"/>
      </c:catAx>
      <c:valAx>
        <c:axId val="500391759"/>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v-LV"/>
          </a:p>
        </c:txPr>
        <c:crossAx val="500391279"/>
        <c:crosses val="autoZero"/>
        <c:crossBetween val="between"/>
        <c:dispUnits>
          <c:builtInUnit val="millions"/>
          <c:dispUnitsLbl>
            <c:spPr>
              <a:noFill/>
              <a:ln>
                <a:noFill/>
              </a:ln>
              <a:effectLst/>
            </c:spPr>
            <c:txPr>
              <a:bodyPr rot="-54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lv-LV"/>
              </a:p>
            </c:txPr>
          </c:dispUnitsLbl>
        </c:dispUnits>
      </c:valAx>
      <c:spPr>
        <a:noFill/>
        <a:ln>
          <a:noFill/>
        </a:ln>
        <a:effectLst/>
      </c:spPr>
    </c:plotArea>
    <c:legend>
      <c:legendPos val="r"/>
      <c:layout>
        <c:manualLayout>
          <c:xMode val="edge"/>
          <c:yMode val="edge"/>
          <c:x val="0.66256568629297152"/>
          <c:y val="6.7854973164900093E-2"/>
          <c:w val="0.3292347920124607"/>
          <c:h val="0.8994419424162861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[ECB.xlsx]Sheet1!$D$3</c:f>
              <c:strCache>
                <c:ptCount val="1"/>
                <c:pt idx="0">
                  <c:v>Refinansēšanas likmes </c:v>
                </c:pt>
              </c:strCache>
            </c:strRef>
          </c:tx>
          <c:spPr>
            <a:ln w="25400" cap="rnd">
              <a:solidFill>
                <a:schemeClr val="lt1"/>
              </a:solidFill>
              <a:round/>
            </a:ln>
            <a:effectLst>
              <a:outerShdw dist="25400" dir="2700000" algn="tl" rotWithShape="0">
                <a:schemeClr val="accent1"/>
              </a:outerShdw>
            </a:effectLst>
          </c:spPr>
          <c:marker>
            <c:symbol val="none"/>
          </c:marker>
          <c:dLbls>
            <c:spPr>
              <a:solidFill>
                <a:schemeClr val="accent1">
                  <a:lumMod val="5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multiLvlStrRef>
              <c:f>[ECB.xlsx]Sheet1!$B$4:$C$21</c:f>
              <c:multiLvlStrCache>
                <c:ptCount val="18"/>
                <c:lvl>
                  <c:pt idx="0">
                    <c:v>22 Mar.</c:v>
                  </c:pt>
                  <c:pt idx="1">
                    <c:v>8 Feb.</c:v>
                  </c:pt>
                  <c:pt idx="2">
                    <c:v>21 Dec.</c:v>
                  </c:pt>
                  <c:pt idx="3">
                    <c:v>2 Nov.</c:v>
                  </c:pt>
                  <c:pt idx="4">
                    <c:v>14 Sep.</c:v>
                  </c:pt>
                  <c:pt idx="5">
                    <c:v>27 Jul.</c:v>
                  </c:pt>
                  <c:pt idx="6">
                    <c:v>18 Sep.</c:v>
                  </c:pt>
                  <c:pt idx="7">
                    <c:v>16 Mar.</c:v>
                  </c:pt>
                  <c:pt idx="8">
                    <c:v>9 Dec.</c:v>
                  </c:pt>
                  <c:pt idx="9">
                    <c:v>10 Sep.</c:v>
                  </c:pt>
                  <c:pt idx="10">
                    <c:v>11 Jun.</c:v>
                  </c:pt>
                  <c:pt idx="11">
                    <c:v>13 Nov.</c:v>
                  </c:pt>
                  <c:pt idx="12">
                    <c:v>8 May.</c:v>
                  </c:pt>
                  <c:pt idx="13">
                    <c:v>11 Jul.</c:v>
                  </c:pt>
                  <c:pt idx="14">
                    <c:v>14 Dec.</c:v>
                  </c:pt>
                  <c:pt idx="15">
                    <c:v>9 Nov.</c:v>
                  </c:pt>
                  <c:pt idx="16">
                    <c:v>13 Jul.</c:v>
                  </c:pt>
                  <c:pt idx="17">
                    <c:v>13 Apr.</c:v>
                  </c:pt>
                </c:lvl>
                <c:lvl>
                  <c:pt idx="0">
                    <c:v>2023</c:v>
                  </c:pt>
                  <c:pt idx="2">
                    <c:v>2022</c:v>
                  </c:pt>
                  <c:pt idx="6">
                    <c:v>2019</c:v>
                  </c:pt>
                  <c:pt idx="7">
                    <c:v>2016</c:v>
                  </c:pt>
                  <c:pt idx="8">
                    <c:v>2015</c:v>
                  </c:pt>
                  <c:pt idx="9">
                    <c:v>2014</c:v>
                  </c:pt>
                  <c:pt idx="11">
                    <c:v>2013</c:v>
                  </c:pt>
                  <c:pt idx="13">
                    <c:v>2012</c:v>
                  </c:pt>
                  <c:pt idx="14">
                    <c:v>2011</c:v>
                  </c:pt>
                </c:lvl>
              </c:multiLvlStrCache>
            </c:multiLvlStrRef>
          </c:cat>
          <c:val>
            <c:numRef>
              <c:f>[ECB.xlsx]Sheet1!$D$4:$D$21</c:f>
              <c:numCache>
                <c:formatCode>0.00%</c:formatCode>
                <c:ptCount val="18"/>
                <c:pt idx="0">
                  <c:v>3.7499999999999999E-2</c:v>
                </c:pt>
                <c:pt idx="1">
                  <c:v>3.2500000000000001E-2</c:v>
                </c:pt>
                <c:pt idx="2">
                  <c:v>2.75E-2</c:v>
                </c:pt>
                <c:pt idx="3">
                  <c:v>2.2499999999999999E-2</c:v>
                </c:pt>
                <c:pt idx="4">
                  <c:v>1.4999999999999999E-2</c:v>
                </c:pt>
                <c:pt idx="5">
                  <c:v>7.4999999999999997E-3</c:v>
                </c:pt>
                <c:pt idx="6">
                  <c:v>2.5000000000000001E-3</c:v>
                </c:pt>
                <c:pt idx="7">
                  <c:v>2.5000000000000001E-3</c:v>
                </c:pt>
                <c:pt idx="8">
                  <c:v>3.0000000000000001E-3</c:v>
                </c:pt>
                <c:pt idx="9">
                  <c:v>3.0000000000000001E-3</c:v>
                </c:pt>
                <c:pt idx="10">
                  <c:v>4.0000000000000001E-3</c:v>
                </c:pt>
                <c:pt idx="11">
                  <c:v>7.4999999999999997E-3</c:v>
                </c:pt>
                <c:pt idx="12">
                  <c:v>0.01</c:v>
                </c:pt>
                <c:pt idx="13">
                  <c:v>1.4999999999999999E-2</c:v>
                </c:pt>
                <c:pt idx="14">
                  <c:v>1.7500000000000002E-2</c:v>
                </c:pt>
                <c:pt idx="15">
                  <c:v>0.02</c:v>
                </c:pt>
                <c:pt idx="16">
                  <c:v>2.2499999999999999E-2</c:v>
                </c:pt>
                <c:pt idx="17">
                  <c:v>0.02</c:v>
                </c:pt>
              </c:numCache>
            </c:numRef>
          </c:val>
          <c:smooth val="0"/>
          <c:extLst>
            <c:ext xmlns:c16="http://schemas.microsoft.com/office/drawing/2014/chart" uri="{C3380CC4-5D6E-409C-BE32-E72D297353CC}">
              <c16:uniqueId val="{00000000-AEF3-4594-A10D-91DA63E291BE}"/>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001925423"/>
        <c:axId val="1001926383"/>
      </c:lineChart>
      <c:catAx>
        <c:axId val="1001925423"/>
        <c:scaling>
          <c:orientation val="maxMin"/>
        </c:scaling>
        <c:delete val="0"/>
        <c:axPos val="b"/>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spc="30" baseline="0">
                <a:solidFill>
                  <a:schemeClr val="lt1"/>
                </a:solidFill>
                <a:latin typeface="+mn-lt"/>
                <a:ea typeface="+mn-ea"/>
                <a:cs typeface="+mn-cs"/>
              </a:defRPr>
            </a:pPr>
            <a:endParaRPr lang="lv-LV"/>
          </a:p>
        </c:txPr>
        <c:crossAx val="1001926383"/>
        <c:crosses val="autoZero"/>
        <c:auto val="1"/>
        <c:lblAlgn val="ctr"/>
        <c:lblOffset val="100"/>
        <c:noMultiLvlLbl val="0"/>
      </c:catAx>
      <c:valAx>
        <c:axId val="1001926383"/>
        <c:scaling>
          <c:orientation val="minMax"/>
        </c:scaling>
        <c:delete val="1"/>
        <c:axPos val="r"/>
        <c:numFmt formatCode="0.00%" sourceLinked="1"/>
        <c:majorTickMark val="none"/>
        <c:minorTickMark val="none"/>
        <c:tickLblPos val="nextTo"/>
        <c:crossAx val="1001925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lumMod val="50000"/>
      </a:schemeClr>
    </a:solidFill>
    <a:ln w="9525" cap="flat" cmpd="sng" algn="ctr">
      <a:solidFill>
        <a:schemeClr val="lt1">
          <a:lumMod val="85000"/>
        </a:schemeClr>
      </a:solid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951788648745075"/>
          <c:y val="3.7529729249578064E-2"/>
          <c:w val="0.80571747402373306"/>
          <c:h val="0.66464330530453641"/>
        </c:manualLayout>
      </c:layout>
      <c:lineChart>
        <c:grouping val="standard"/>
        <c:varyColors val="0"/>
        <c:ser>
          <c:idx val="0"/>
          <c:order val="0"/>
          <c:tx>
            <c:strRef>
              <c:f>Sheet1!$B$1</c:f>
              <c:strCache>
                <c:ptCount val="1"/>
                <c:pt idx="0">
                  <c:v>Estonia</c:v>
                </c:pt>
              </c:strCache>
            </c:strRef>
          </c:tx>
          <c:spPr>
            <a:ln w="19050" cap="rnd">
              <a:solidFill>
                <a:srgbClr val="012269"/>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Sheet1!$B$2:$B$61</c:f>
              <c:numCache>
                <c:formatCode>0.00</c:formatCode>
                <c:ptCount val="60"/>
                <c:pt idx="1">
                  <c:v>2.94</c:v>
                </c:pt>
                <c:pt idx="2">
                  <c:v>2.95</c:v>
                </c:pt>
                <c:pt idx="3">
                  <c:v>2.7</c:v>
                </c:pt>
                <c:pt idx="4">
                  <c:v>2.31</c:v>
                </c:pt>
                <c:pt idx="5">
                  <c:v>2.54</c:v>
                </c:pt>
                <c:pt idx="6">
                  <c:v>2.83</c:v>
                </c:pt>
                <c:pt idx="7">
                  <c:v>3.4</c:v>
                </c:pt>
                <c:pt idx="8">
                  <c:v>3.28</c:v>
                </c:pt>
                <c:pt idx="9">
                  <c:v>2.88</c:v>
                </c:pt>
                <c:pt idx="10">
                  <c:v>2.37</c:v>
                </c:pt>
                <c:pt idx="11">
                  <c:v>2.1800000000000002</c:v>
                </c:pt>
                <c:pt idx="12">
                  <c:v>2.9</c:v>
                </c:pt>
                <c:pt idx="13">
                  <c:v>3.5</c:v>
                </c:pt>
                <c:pt idx="14">
                  <c:v>3.66</c:v>
                </c:pt>
                <c:pt idx="15">
                  <c:v>3.38</c:v>
                </c:pt>
                <c:pt idx="16">
                  <c:v>3.18</c:v>
                </c:pt>
                <c:pt idx="17">
                  <c:v>3.26</c:v>
                </c:pt>
                <c:pt idx="18">
                  <c:v>3.29</c:v>
                </c:pt>
                <c:pt idx="19">
                  <c:v>3.62</c:v>
                </c:pt>
                <c:pt idx="20">
                  <c:v>3.68</c:v>
                </c:pt>
                <c:pt idx="21">
                  <c:v>3.47</c:v>
                </c:pt>
                <c:pt idx="22">
                  <c:v>3.16</c:v>
                </c:pt>
                <c:pt idx="23">
                  <c:v>2.96</c:v>
                </c:pt>
                <c:pt idx="24">
                  <c:v>3.42</c:v>
                </c:pt>
                <c:pt idx="25">
                  <c:v>3.15</c:v>
                </c:pt>
                <c:pt idx="26">
                  <c:v>3.48</c:v>
                </c:pt>
                <c:pt idx="27">
                  <c:v>3</c:v>
                </c:pt>
                <c:pt idx="28">
                  <c:v>3.37</c:v>
                </c:pt>
                <c:pt idx="29">
                  <c:v>3.41</c:v>
                </c:pt>
                <c:pt idx="30">
                  <c:v>3.9</c:v>
                </c:pt>
                <c:pt idx="31">
                  <c:v>3.54</c:v>
                </c:pt>
                <c:pt idx="32">
                  <c:v>3.39</c:v>
                </c:pt>
                <c:pt idx="33">
                  <c:v>2.97</c:v>
                </c:pt>
                <c:pt idx="34">
                  <c:v>3.23</c:v>
                </c:pt>
                <c:pt idx="35">
                  <c:v>3.47</c:v>
                </c:pt>
                <c:pt idx="36">
                  <c:v>3.85</c:v>
                </c:pt>
                <c:pt idx="37">
                  <c:v>3.89</c:v>
                </c:pt>
                <c:pt idx="38">
                  <c:v>3.7</c:v>
                </c:pt>
                <c:pt idx="39">
                  <c:v>3.36</c:v>
                </c:pt>
                <c:pt idx="40">
                  <c:v>3.33</c:v>
                </c:pt>
                <c:pt idx="41">
                  <c:v>3.3</c:v>
                </c:pt>
                <c:pt idx="42">
                  <c:v>3.27</c:v>
                </c:pt>
                <c:pt idx="43">
                  <c:v>3.21</c:v>
                </c:pt>
                <c:pt idx="44">
                  <c:v>2.74</c:v>
                </c:pt>
                <c:pt idx="45">
                  <c:v>3.01</c:v>
                </c:pt>
                <c:pt idx="46">
                  <c:v>2.92</c:v>
                </c:pt>
                <c:pt idx="47">
                  <c:v>3.01</c:v>
                </c:pt>
                <c:pt idx="48">
                  <c:v>2.8</c:v>
                </c:pt>
                <c:pt idx="49">
                  <c:v>2.86</c:v>
                </c:pt>
                <c:pt idx="50">
                  <c:v>2.99</c:v>
                </c:pt>
                <c:pt idx="51">
                  <c:v>3.03</c:v>
                </c:pt>
                <c:pt idx="52">
                  <c:v>3.03</c:v>
                </c:pt>
                <c:pt idx="53">
                  <c:v>3.34</c:v>
                </c:pt>
                <c:pt idx="54">
                  <c:v>3.3</c:v>
                </c:pt>
                <c:pt idx="55">
                  <c:v>3.7</c:v>
                </c:pt>
                <c:pt idx="56">
                  <c:v>3.72</c:v>
                </c:pt>
                <c:pt idx="57">
                  <c:v>4.63</c:v>
                </c:pt>
                <c:pt idx="58">
                  <c:v>4.8899999999999997</c:v>
                </c:pt>
                <c:pt idx="59">
                  <c:v>5.39</c:v>
                </c:pt>
              </c:numCache>
            </c:numRef>
          </c:val>
          <c:smooth val="0"/>
          <c:extLst>
            <c:ext xmlns:c16="http://schemas.microsoft.com/office/drawing/2014/chart" uri="{C3380CC4-5D6E-409C-BE32-E72D297353CC}">
              <c16:uniqueId val="{00000000-ED27-489A-9B23-A83F6192AC43}"/>
            </c:ext>
          </c:extLst>
        </c:ser>
        <c:ser>
          <c:idx val="1"/>
          <c:order val="1"/>
          <c:tx>
            <c:strRef>
              <c:f>Sheet1!$C$1</c:f>
              <c:strCache>
                <c:ptCount val="1"/>
                <c:pt idx="0">
                  <c:v>Lithuania</c:v>
                </c:pt>
              </c:strCache>
            </c:strRef>
          </c:tx>
          <c:spPr>
            <a:ln w="19050" cap="rnd">
              <a:solidFill>
                <a:sysClr val="window" lastClr="FFFFFF">
                  <a:lumMod val="65000"/>
                </a:sysClr>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Sheet1!$C$2:$C$61</c:f>
              <c:numCache>
                <c:formatCode>0.00</c:formatCode>
                <c:ptCount val="60"/>
                <c:pt idx="1">
                  <c:v>2.6</c:v>
                </c:pt>
                <c:pt idx="2">
                  <c:v>2.61</c:v>
                </c:pt>
                <c:pt idx="3">
                  <c:v>2.65</c:v>
                </c:pt>
                <c:pt idx="4">
                  <c:v>2.5299999999999998</c:v>
                </c:pt>
                <c:pt idx="5">
                  <c:v>2.5499999999999998</c:v>
                </c:pt>
                <c:pt idx="6">
                  <c:v>2.85</c:v>
                </c:pt>
                <c:pt idx="7">
                  <c:v>2.83</c:v>
                </c:pt>
                <c:pt idx="8">
                  <c:v>2.93</c:v>
                </c:pt>
                <c:pt idx="9">
                  <c:v>2.8</c:v>
                </c:pt>
                <c:pt idx="10">
                  <c:v>3.04</c:v>
                </c:pt>
                <c:pt idx="11">
                  <c:v>3.25</c:v>
                </c:pt>
                <c:pt idx="12">
                  <c:v>3.36</c:v>
                </c:pt>
                <c:pt idx="13">
                  <c:v>2.9</c:v>
                </c:pt>
                <c:pt idx="14">
                  <c:v>2.77</c:v>
                </c:pt>
                <c:pt idx="15">
                  <c:v>2.84</c:v>
                </c:pt>
                <c:pt idx="16">
                  <c:v>3.05</c:v>
                </c:pt>
                <c:pt idx="17">
                  <c:v>3</c:v>
                </c:pt>
                <c:pt idx="18">
                  <c:v>2.92</c:v>
                </c:pt>
                <c:pt idx="19">
                  <c:v>2.97</c:v>
                </c:pt>
                <c:pt idx="20">
                  <c:v>2.97</c:v>
                </c:pt>
                <c:pt idx="21">
                  <c:v>2.93</c:v>
                </c:pt>
                <c:pt idx="22">
                  <c:v>3.05</c:v>
                </c:pt>
                <c:pt idx="23">
                  <c:v>3.11</c:v>
                </c:pt>
                <c:pt idx="24">
                  <c:v>3.2</c:v>
                </c:pt>
                <c:pt idx="25">
                  <c:v>3.09</c:v>
                </c:pt>
                <c:pt idx="26">
                  <c:v>3.11</c:v>
                </c:pt>
                <c:pt idx="27">
                  <c:v>3.07</c:v>
                </c:pt>
                <c:pt idx="28">
                  <c:v>3.08</c:v>
                </c:pt>
                <c:pt idx="29">
                  <c:v>3.1</c:v>
                </c:pt>
                <c:pt idx="30">
                  <c:v>2.99</c:v>
                </c:pt>
                <c:pt idx="31">
                  <c:v>2.96</c:v>
                </c:pt>
                <c:pt idx="32">
                  <c:v>2.77</c:v>
                </c:pt>
                <c:pt idx="33">
                  <c:v>2.91</c:v>
                </c:pt>
                <c:pt idx="34">
                  <c:v>3.03</c:v>
                </c:pt>
                <c:pt idx="35">
                  <c:v>2.99</c:v>
                </c:pt>
                <c:pt idx="36">
                  <c:v>2.9</c:v>
                </c:pt>
                <c:pt idx="37">
                  <c:v>2.77</c:v>
                </c:pt>
                <c:pt idx="38">
                  <c:v>2.88</c:v>
                </c:pt>
                <c:pt idx="39">
                  <c:v>2.82</c:v>
                </c:pt>
                <c:pt idx="40">
                  <c:v>2.8</c:v>
                </c:pt>
                <c:pt idx="41">
                  <c:v>2.75</c:v>
                </c:pt>
                <c:pt idx="42">
                  <c:v>2.79</c:v>
                </c:pt>
                <c:pt idx="43">
                  <c:v>2.7</c:v>
                </c:pt>
                <c:pt idx="44">
                  <c:v>2.66</c:v>
                </c:pt>
                <c:pt idx="45">
                  <c:v>2.54</c:v>
                </c:pt>
                <c:pt idx="46">
                  <c:v>2.61</c:v>
                </c:pt>
                <c:pt idx="47">
                  <c:v>2.71</c:v>
                </c:pt>
                <c:pt idx="48">
                  <c:v>2.83</c:v>
                </c:pt>
                <c:pt idx="49">
                  <c:v>2.95</c:v>
                </c:pt>
                <c:pt idx="50">
                  <c:v>2.87</c:v>
                </c:pt>
                <c:pt idx="51">
                  <c:v>2.69</c:v>
                </c:pt>
                <c:pt idx="52">
                  <c:v>2.76</c:v>
                </c:pt>
                <c:pt idx="53">
                  <c:v>3.11</c:v>
                </c:pt>
                <c:pt idx="54">
                  <c:v>3.62</c:v>
                </c:pt>
                <c:pt idx="55">
                  <c:v>3.78</c:v>
                </c:pt>
                <c:pt idx="56">
                  <c:v>3.89</c:v>
                </c:pt>
                <c:pt idx="57">
                  <c:v>4.21</c:v>
                </c:pt>
                <c:pt idx="58">
                  <c:v>4.6100000000000003</c:v>
                </c:pt>
                <c:pt idx="59">
                  <c:v>4.91</c:v>
                </c:pt>
              </c:numCache>
            </c:numRef>
          </c:val>
          <c:smooth val="0"/>
          <c:extLst>
            <c:ext xmlns:c16="http://schemas.microsoft.com/office/drawing/2014/chart" uri="{C3380CC4-5D6E-409C-BE32-E72D297353CC}">
              <c16:uniqueId val="{00000001-ED27-489A-9B23-A83F6192AC43}"/>
            </c:ext>
          </c:extLst>
        </c:ser>
        <c:ser>
          <c:idx val="2"/>
          <c:order val="2"/>
          <c:tx>
            <c:strRef>
              <c:f>Sheet1!$D$1</c:f>
              <c:strCache>
                <c:ptCount val="1"/>
                <c:pt idx="0">
                  <c:v>Latvia</c:v>
                </c:pt>
              </c:strCache>
            </c:strRef>
          </c:tx>
          <c:spPr>
            <a:ln w="19050" cap="rnd">
              <a:solidFill>
                <a:srgbClr val="FFC000"/>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Sheet1!$D$2:$D$61</c:f>
              <c:numCache>
                <c:formatCode>0.00</c:formatCode>
                <c:ptCount val="60"/>
                <c:pt idx="1">
                  <c:v>3.65</c:v>
                </c:pt>
                <c:pt idx="2">
                  <c:v>3.69</c:v>
                </c:pt>
                <c:pt idx="3">
                  <c:v>3.62</c:v>
                </c:pt>
                <c:pt idx="4">
                  <c:v>3.44</c:v>
                </c:pt>
                <c:pt idx="5">
                  <c:v>3.36</c:v>
                </c:pt>
                <c:pt idx="6">
                  <c:v>3.23</c:v>
                </c:pt>
                <c:pt idx="7">
                  <c:v>3.27</c:v>
                </c:pt>
                <c:pt idx="8">
                  <c:v>3.2</c:v>
                </c:pt>
                <c:pt idx="9">
                  <c:v>3.17</c:v>
                </c:pt>
                <c:pt idx="10">
                  <c:v>2.79</c:v>
                </c:pt>
                <c:pt idx="11">
                  <c:v>2.82</c:v>
                </c:pt>
                <c:pt idx="12">
                  <c:v>2.69</c:v>
                </c:pt>
                <c:pt idx="13">
                  <c:v>2.97</c:v>
                </c:pt>
                <c:pt idx="14">
                  <c:v>3.39</c:v>
                </c:pt>
                <c:pt idx="15">
                  <c:v>3.64</c:v>
                </c:pt>
                <c:pt idx="16">
                  <c:v>3.82</c:v>
                </c:pt>
                <c:pt idx="17">
                  <c:v>3.39</c:v>
                </c:pt>
                <c:pt idx="18">
                  <c:v>3.48</c:v>
                </c:pt>
                <c:pt idx="19">
                  <c:v>3.37</c:v>
                </c:pt>
                <c:pt idx="20">
                  <c:v>3.23</c:v>
                </c:pt>
                <c:pt idx="21">
                  <c:v>3.67</c:v>
                </c:pt>
                <c:pt idx="22">
                  <c:v>3.81</c:v>
                </c:pt>
                <c:pt idx="23">
                  <c:v>3.92</c:v>
                </c:pt>
                <c:pt idx="24">
                  <c:v>2.94</c:v>
                </c:pt>
                <c:pt idx="25">
                  <c:v>2.61</c:v>
                </c:pt>
                <c:pt idx="26">
                  <c:v>2.92</c:v>
                </c:pt>
                <c:pt idx="27">
                  <c:v>4</c:v>
                </c:pt>
                <c:pt idx="28">
                  <c:v>3.79</c:v>
                </c:pt>
                <c:pt idx="29">
                  <c:v>3.78</c:v>
                </c:pt>
                <c:pt idx="30">
                  <c:v>3.19</c:v>
                </c:pt>
                <c:pt idx="31">
                  <c:v>4.21</c:v>
                </c:pt>
                <c:pt idx="32">
                  <c:v>4.08</c:v>
                </c:pt>
                <c:pt idx="33">
                  <c:v>4.25</c:v>
                </c:pt>
                <c:pt idx="34">
                  <c:v>3.56</c:v>
                </c:pt>
                <c:pt idx="35">
                  <c:v>3.54</c:v>
                </c:pt>
                <c:pt idx="36">
                  <c:v>3.57</c:v>
                </c:pt>
                <c:pt idx="37">
                  <c:v>3.44</c:v>
                </c:pt>
                <c:pt idx="38">
                  <c:v>3.49</c:v>
                </c:pt>
                <c:pt idx="39">
                  <c:v>3.26</c:v>
                </c:pt>
                <c:pt idx="40">
                  <c:v>3.56</c:v>
                </c:pt>
                <c:pt idx="41">
                  <c:v>3.18</c:v>
                </c:pt>
                <c:pt idx="42">
                  <c:v>2.69</c:v>
                </c:pt>
                <c:pt idx="43">
                  <c:v>2.89</c:v>
                </c:pt>
                <c:pt idx="44">
                  <c:v>3.14</c:v>
                </c:pt>
                <c:pt idx="45">
                  <c:v>3.72</c:v>
                </c:pt>
                <c:pt idx="46">
                  <c:v>3.5</c:v>
                </c:pt>
                <c:pt idx="47">
                  <c:v>3.54</c:v>
                </c:pt>
                <c:pt idx="48">
                  <c:v>3.46</c:v>
                </c:pt>
                <c:pt idx="49">
                  <c:v>3.37</c:v>
                </c:pt>
                <c:pt idx="50">
                  <c:v>3.09</c:v>
                </c:pt>
                <c:pt idx="51">
                  <c:v>2.61</c:v>
                </c:pt>
                <c:pt idx="52">
                  <c:v>2.58</c:v>
                </c:pt>
                <c:pt idx="53">
                  <c:v>2.64</c:v>
                </c:pt>
                <c:pt idx="54">
                  <c:v>3</c:v>
                </c:pt>
                <c:pt idx="55">
                  <c:v>3.34</c:v>
                </c:pt>
                <c:pt idx="56">
                  <c:v>3.46</c:v>
                </c:pt>
                <c:pt idx="57">
                  <c:v>3.65</c:v>
                </c:pt>
                <c:pt idx="58">
                  <c:v>3.88</c:v>
                </c:pt>
                <c:pt idx="59">
                  <c:v>4.22</c:v>
                </c:pt>
              </c:numCache>
            </c:numRef>
          </c:val>
          <c:smooth val="0"/>
          <c:extLst>
            <c:ext xmlns:c16="http://schemas.microsoft.com/office/drawing/2014/chart" uri="{C3380CC4-5D6E-409C-BE32-E72D297353CC}">
              <c16:uniqueId val="{00000002-ED27-489A-9B23-A83F6192AC43}"/>
            </c:ext>
          </c:extLst>
        </c:ser>
        <c:ser>
          <c:idx val="3"/>
          <c:order val="3"/>
          <c:tx>
            <c:strRef>
              <c:f>Sheet1!$E$1</c:f>
              <c:strCache>
                <c:ptCount val="1"/>
                <c:pt idx="0">
                  <c:v>Euro Area</c:v>
                </c:pt>
              </c:strCache>
            </c:strRef>
          </c:tx>
          <c:spPr>
            <a:ln w="19050" cap="rnd">
              <a:solidFill>
                <a:srgbClr val="C00000"/>
              </a:solidFill>
              <a:prstDash val="sysDash"/>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Sheet1!$E$2:$E$61</c:f>
              <c:numCache>
                <c:formatCode>0.00</c:formatCode>
                <c:ptCount val="60"/>
                <c:pt idx="1">
                  <c:v>1.48</c:v>
                </c:pt>
                <c:pt idx="2">
                  <c:v>1.52</c:v>
                </c:pt>
                <c:pt idx="3">
                  <c:v>1.48</c:v>
                </c:pt>
                <c:pt idx="4">
                  <c:v>1.47</c:v>
                </c:pt>
                <c:pt idx="5">
                  <c:v>1.44</c:v>
                </c:pt>
                <c:pt idx="6">
                  <c:v>1.44</c:v>
                </c:pt>
                <c:pt idx="7">
                  <c:v>1.43</c:v>
                </c:pt>
                <c:pt idx="8">
                  <c:v>1.43</c:v>
                </c:pt>
                <c:pt idx="9">
                  <c:v>1.46</c:v>
                </c:pt>
                <c:pt idx="10">
                  <c:v>1.46</c:v>
                </c:pt>
                <c:pt idx="11">
                  <c:v>1.45</c:v>
                </c:pt>
                <c:pt idx="12">
                  <c:v>1.43</c:v>
                </c:pt>
                <c:pt idx="13">
                  <c:v>1.44</c:v>
                </c:pt>
                <c:pt idx="14">
                  <c:v>1.44</c:v>
                </c:pt>
                <c:pt idx="15">
                  <c:v>1.42</c:v>
                </c:pt>
                <c:pt idx="16">
                  <c:v>1.38</c:v>
                </c:pt>
                <c:pt idx="17">
                  <c:v>1.38</c:v>
                </c:pt>
                <c:pt idx="18">
                  <c:v>1.36</c:v>
                </c:pt>
                <c:pt idx="19">
                  <c:v>1.36</c:v>
                </c:pt>
                <c:pt idx="20">
                  <c:v>1.35</c:v>
                </c:pt>
                <c:pt idx="21">
                  <c:v>1.37</c:v>
                </c:pt>
                <c:pt idx="22">
                  <c:v>1.38</c:v>
                </c:pt>
                <c:pt idx="23">
                  <c:v>1.37</c:v>
                </c:pt>
                <c:pt idx="24">
                  <c:v>1.36</c:v>
                </c:pt>
                <c:pt idx="25">
                  <c:v>1.31</c:v>
                </c:pt>
                <c:pt idx="26">
                  <c:v>1.26</c:v>
                </c:pt>
                <c:pt idx="27">
                  <c:v>1.24</c:v>
                </c:pt>
                <c:pt idx="28">
                  <c:v>1.26</c:v>
                </c:pt>
                <c:pt idx="29">
                  <c:v>1.31</c:v>
                </c:pt>
                <c:pt idx="30">
                  <c:v>1.35</c:v>
                </c:pt>
                <c:pt idx="31">
                  <c:v>1.38</c:v>
                </c:pt>
                <c:pt idx="32">
                  <c:v>1.39</c:v>
                </c:pt>
                <c:pt idx="33">
                  <c:v>1.39</c:v>
                </c:pt>
                <c:pt idx="34">
                  <c:v>1.4</c:v>
                </c:pt>
                <c:pt idx="35">
                  <c:v>1.37</c:v>
                </c:pt>
                <c:pt idx="36">
                  <c:v>1.34</c:v>
                </c:pt>
                <c:pt idx="37">
                  <c:v>1.25</c:v>
                </c:pt>
                <c:pt idx="38">
                  <c:v>1.29</c:v>
                </c:pt>
                <c:pt idx="39">
                  <c:v>1.28</c:v>
                </c:pt>
                <c:pt idx="40">
                  <c:v>1.34</c:v>
                </c:pt>
                <c:pt idx="41">
                  <c:v>1.31</c:v>
                </c:pt>
                <c:pt idx="42">
                  <c:v>1.29</c:v>
                </c:pt>
                <c:pt idx="43">
                  <c:v>1.32</c:v>
                </c:pt>
                <c:pt idx="44">
                  <c:v>1.3</c:v>
                </c:pt>
                <c:pt idx="45">
                  <c:v>1.29</c:v>
                </c:pt>
                <c:pt idx="46">
                  <c:v>1.23</c:v>
                </c:pt>
                <c:pt idx="47">
                  <c:v>1.23</c:v>
                </c:pt>
                <c:pt idx="48">
                  <c:v>1.25</c:v>
                </c:pt>
                <c:pt idx="49">
                  <c:v>1.31</c:v>
                </c:pt>
                <c:pt idx="50">
                  <c:v>1.33</c:v>
                </c:pt>
                <c:pt idx="51">
                  <c:v>1.38</c:v>
                </c:pt>
                <c:pt idx="52">
                  <c:v>1.54</c:v>
                </c:pt>
                <c:pt idx="53">
                  <c:v>1.65</c:v>
                </c:pt>
                <c:pt idx="54">
                  <c:v>1.79</c:v>
                </c:pt>
                <c:pt idx="55">
                  <c:v>1.97</c:v>
                </c:pt>
                <c:pt idx="56">
                  <c:v>2.2999999999999998</c:v>
                </c:pt>
                <c:pt idx="57">
                  <c:v>2.74</c:v>
                </c:pt>
                <c:pt idx="58">
                  <c:v>3.09</c:v>
                </c:pt>
                <c:pt idx="59">
                  <c:v>3.29</c:v>
                </c:pt>
              </c:numCache>
            </c:numRef>
          </c:val>
          <c:smooth val="0"/>
          <c:extLst>
            <c:ext xmlns:c16="http://schemas.microsoft.com/office/drawing/2014/chart" uri="{C3380CC4-5D6E-409C-BE32-E72D297353CC}">
              <c16:uniqueId val="{00000003-ED27-489A-9B23-A83F6192AC43}"/>
            </c:ext>
          </c:extLst>
        </c:ser>
        <c:dLbls>
          <c:showLegendKey val="0"/>
          <c:showVal val="0"/>
          <c:showCatName val="0"/>
          <c:showSerName val="0"/>
          <c:showPercent val="0"/>
          <c:showBubbleSize val="0"/>
        </c:dLbls>
        <c:smooth val="0"/>
        <c:axId val="763454416"/>
        <c:axId val="763454744"/>
      </c:lineChart>
      <c:dateAx>
        <c:axId val="763454416"/>
        <c:scaling>
          <c:orientation val="minMax"/>
        </c:scaling>
        <c:delete val="0"/>
        <c:axPos val="b"/>
        <c:numFmt formatCode="mm/yyyy/" sourceLinked="0"/>
        <c:majorTickMark val="none"/>
        <c:minorTickMark val="none"/>
        <c:tickLblPos val="nextTo"/>
        <c:spPr>
          <a:noFill/>
          <a:ln w="9525" cap="flat" cmpd="sng" algn="ctr">
            <a:solidFill>
              <a:schemeClr val="accent1">
                <a:lumMod val="20000"/>
                <a:lumOff val="80000"/>
              </a:schemeClr>
            </a:solidFill>
            <a:round/>
          </a:ln>
          <a:effectLst/>
        </c:spPr>
        <c:txPr>
          <a:bodyPr rot="-2700000" spcFirstLastPara="1" vertOverflow="ellipsis"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744"/>
        <c:crosses val="autoZero"/>
        <c:auto val="1"/>
        <c:lblOffset val="100"/>
        <c:baseTimeUnit val="months"/>
        <c:majorUnit val="6"/>
        <c:majorTimeUnit val="months"/>
      </c:dateAx>
      <c:valAx>
        <c:axId val="763454744"/>
        <c:scaling>
          <c:orientation val="minMax"/>
          <c:max val="8"/>
        </c:scaling>
        <c:delete val="0"/>
        <c:axPos val="l"/>
        <c:numFmt formatCode="0\ &quot;%&quot;" sourceLinked="0"/>
        <c:majorTickMark val="none"/>
        <c:minorTickMark val="none"/>
        <c:tickLblPos val="nextTo"/>
        <c:spPr>
          <a:noFill/>
          <a:ln>
            <a:solidFill>
              <a:schemeClr val="accent1">
                <a:lumMod val="20000"/>
                <a:lumOff val="80000"/>
              </a:schemeClr>
            </a:solidFill>
          </a:ln>
          <a:effectLst/>
        </c:spPr>
        <c:txPr>
          <a:bodyPr rot="-600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416"/>
        <c:crosses val="autoZero"/>
        <c:crossBetween val="between"/>
        <c:majorUnit val="2"/>
      </c:valAx>
      <c:spPr>
        <a:noFill/>
        <a:ln w="3175">
          <a:solidFill>
            <a:schemeClr val="accent5">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accent1">
              <a:lumMod val="75000"/>
            </a:schemeClr>
          </a:solidFill>
        </a:defRPr>
      </a:pPr>
      <a:endParaRPr lang="lv-LV"/>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951788648745075"/>
          <c:y val="3.7529729249578064E-2"/>
          <c:w val="0.80571747402373306"/>
          <c:h val="0.66464330530453641"/>
        </c:manualLayout>
      </c:layout>
      <c:lineChart>
        <c:grouping val="standard"/>
        <c:varyColors val="0"/>
        <c:ser>
          <c:idx val="0"/>
          <c:order val="0"/>
          <c:tx>
            <c:strRef>
              <c:f>Sheet1!$B$1</c:f>
              <c:strCache>
                <c:ptCount val="1"/>
                <c:pt idx="0">
                  <c:v>Estonia</c:v>
                </c:pt>
              </c:strCache>
            </c:strRef>
          </c:tx>
          <c:spPr>
            <a:ln w="19050" cap="rnd">
              <a:solidFill>
                <a:srgbClr val="00338D"/>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Sheet1!$B$2:$B$61</c:f>
              <c:numCache>
                <c:formatCode>0.00</c:formatCode>
                <c:ptCount val="60"/>
                <c:pt idx="1">
                  <c:v>2.54</c:v>
                </c:pt>
                <c:pt idx="2">
                  <c:v>2.56</c:v>
                </c:pt>
                <c:pt idx="3">
                  <c:v>2.6</c:v>
                </c:pt>
                <c:pt idx="4">
                  <c:v>2.63</c:v>
                </c:pt>
                <c:pt idx="5">
                  <c:v>2.67</c:v>
                </c:pt>
                <c:pt idx="6">
                  <c:v>2.71</c:v>
                </c:pt>
                <c:pt idx="7">
                  <c:v>2.72</c:v>
                </c:pt>
                <c:pt idx="8">
                  <c:v>2.69</c:v>
                </c:pt>
                <c:pt idx="9">
                  <c:v>2.65</c:v>
                </c:pt>
                <c:pt idx="10">
                  <c:v>2.69</c:v>
                </c:pt>
                <c:pt idx="11">
                  <c:v>2.68</c:v>
                </c:pt>
                <c:pt idx="12">
                  <c:v>2.69</c:v>
                </c:pt>
                <c:pt idx="13">
                  <c:v>2.62</c:v>
                </c:pt>
                <c:pt idx="14">
                  <c:v>2.63</c:v>
                </c:pt>
                <c:pt idx="15">
                  <c:v>2.65</c:v>
                </c:pt>
                <c:pt idx="16">
                  <c:v>2.67</c:v>
                </c:pt>
                <c:pt idx="17">
                  <c:v>2.69</c:v>
                </c:pt>
                <c:pt idx="18">
                  <c:v>2.73</c:v>
                </c:pt>
                <c:pt idx="19">
                  <c:v>2.74</c:v>
                </c:pt>
                <c:pt idx="20">
                  <c:v>2.74</c:v>
                </c:pt>
                <c:pt idx="21">
                  <c:v>2.68</c:v>
                </c:pt>
                <c:pt idx="22">
                  <c:v>2.63</c:v>
                </c:pt>
                <c:pt idx="23">
                  <c:v>2.64</c:v>
                </c:pt>
                <c:pt idx="24">
                  <c:v>2.65</c:v>
                </c:pt>
                <c:pt idx="25">
                  <c:v>2.68</c:v>
                </c:pt>
                <c:pt idx="26">
                  <c:v>2.69</c:v>
                </c:pt>
                <c:pt idx="27">
                  <c:v>2.77</c:v>
                </c:pt>
                <c:pt idx="28">
                  <c:v>2.83</c:v>
                </c:pt>
                <c:pt idx="29">
                  <c:v>2.82</c:v>
                </c:pt>
                <c:pt idx="30">
                  <c:v>2.74</c:v>
                </c:pt>
                <c:pt idx="31">
                  <c:v>2.66</c:v>
                </c:pt>
                <c:pt idx="32">
                  <c:v>2.56</c:v>
                </c:pt>
                <c:pt idx="33">
                  <c:v>2.48</c:v>
                </c:pt>
                <c:pt idx="34">
                  <c:v>2.42</c:v>
                </c:pt>
                <c:pt idx="35">
                  <c:v>2.39</c:v>
                </c:pt>
                <c:pt idx="36">
                  <c:v>2.34</c:v>
                </c:pt>
                <c:pt idx="37">
                  <c:v>2.2799999999999998</c:v>
                </c:pt>
                <c:pt idx="38">
                  <c:v>2.25</c:v>
                </c:pt>
                <c:pt idx="39">
                  <c:v>2.25</c:v>
                </c:pt>
                <c:pt idx="40">
                  <c:v>2.27</c:v>
                </c:pt>
                <c:pt idx="41">
                  <c:v>2.27</c:v>
                </c:pt>
                <c:pt idx="42">
                  <c:v>2.27</c:v>
                </c:pt>
                <c:pt idx="43">
                  <c:v>2.23</c:v>
                </c:pt>
                <c:pt idx="44">
                  <c:v>2.1800000000000002</c:v>
                </c:pt>
                <c:pt idx="45">
                  <c:v>2.12</c:v>
                </c:pt>
                <c:pt idx="46">
                  <c:v>2.09</c:v>
                </c:pt>
                <c:pt idx="47">
                  <c:v>2.08</c:v>
                </c:pt>
                <c:pt idx="48">
                  <c:v>2.09</c:v>
                </c:pt>
                <c:pt idx="49">
                  <c:v>2.1</c:v>
                </c:pt>
                <c:pt idx="50">
                  <c:v>2.11</c:v>
                </c:pt>
                <c:pt idx="51">
                  <c:v>2.11</c:v>
                </c:pt>
                <c:pt idx="52">
                  <c:v>2.15</c:v>
                </c:pt>
                <c:pt idx="53">
                  <c:v>2.2999999999999998</c:v>
                </c:pt>
                <c:pt idx="54">
                  <c:v>2.57</c:v>
                </c:pt>
                <c:pt idx="55">
                  <c:v>3.04</c:v>
                </c:pt>
                <c:pt idx="56">
                  <c:v>3.54</c:v>
                </c:pt>
                <c:pt idx="57">
                  <c:v>4.01</c:v>
                </c:pt>
                <c:pt idx="58">
                  <c:v>4.28</c:v>
                </c:pt>
                <c:pt idx="59">
                  <c:v>4.3899999999999997</c:v>
                </c:pt>
              </c:numCache>
            </c:numRef>
          </c:val>
          <c:smooth val="0"/>
          <c:extLst>
            <c:ext xmlns:c16="http://schemas.microsoft.com/office/drawing/2014/chart" uri="{C3380CC4-5D6E-409C-BE32-E72D297353CC}">
              <c16:uniqueId val="{00000000-CDDD-458C-AC8A-D8B1A883114E}"/>
            </c:ext>
          </c:extLst>
        </c:ser>
        <c:ser>
          <c:idx val="1"/>
          <c:order val="1"/>
          <c:tx>
            <c:strRef>
              <c:f>Sheet1!$C$1</c:f>
              <c:strCache>
                <c:ptCount val="1"/>
                <c:pt idx="0">
                  <c:v>Lithuania</c:v>
                </c:pt>
              </c:strCache>
            </c:strRef>
          </c:tx>
          <c:spPr>
            <a:ln w="19050" cap="rnd">
              <a:solidFill>
                <a:sysClr val="window" lastClr="FFFFFF">
                  <a:lumMod val="50000"/>
                </a:sysClr>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Sheet1!$C$2:$C$61</c:f>
              <c:numCache>
                <c:formatCode>0.00</c:formatCode>
                <c:ptCount val="60"/>
                <c:pt idx="1">
                  <c:v>2.15</c:v>
                </c:pt>
                <c:pt idx="2">
                  <c:v>2.2000000000000002</c:v>
                </c:pt>
                <c:pt idx="3">
                  <c:v>2.23</c:v>
                </c:pt>
                <c:pt idx="4">
                  <c:v>2.2599999999999998</c:v>
                </c:pt>
                <c:pt idx="5">
                  <c:v>2.2799999999999998</c:v>
                </c:pt>
                <c:pt idx="6">
                  <c:v>2.3199999999999998</c:v>
                </c:pt>
                <c:pt idx="7">
                  <c:v>2.3199999999999998</c:v>
                </c:pt>
                <c:pt idx="8">
                  <c:v>2.29</c:v>
                </c:pt>
                <c:pt idx="9">
                  <c:v>2.31</c:v>
                </c:pt>
                <c:pt idx="10">
                  <c:v>2.33</c:v>
                </c:pt>
                <c:pt idx="11">
                  <c:v>2.35</c:v>
                </c:pt>
                <c:pt idx="12">
                  <c:v>2.3199999999999998</c:v>
                </c:pt>
                <c:pt idx="13">
                  <c:v>2.33</c:v>
                </c:pt>
                <c:pt idx="14">
                  <c:v>2.39</c:v>
                </c:pt>
                <c:pt idx="15">
                  <c:v>2.44</c:v>
                </c:pt>
                <c:pt idx="16">
                  <c:v>2.4500000000000002</c:v>
                </c:pt>
                <c:pt idx="17">
                  <c:v>2.44</c:v>
                </c:pt>
                <c:pt idx="18">
                  <c:v>2.44</c:v>
                </c:pt>
                <c:pt idx="19">
                  <c:v>2.44</c:v>
                </c:pt>
                <c:pt idx="20">
                  <c:v>2.4300000000000002</c:v>
                </c:pt>
                <c:pt idx="21">
                  <c:v>2.4</c:v>
                </c:pt>
                <c:pt idx="22">
                  <c:v>2.39</c:v>
                </c:pt>
                <c:pt idx="23">
                  <c:v>2.38</c:v>
                </c:pt>
                <c:pt idx="24">
                  <c:v>2.4</c:v>
                </c:pt>
                <c:pt idx="25">
                  <c:v>2.39</c:v>
                </c:pt>
                <c:pt idx="26">
                  <c:v>2.41</c:v>
                </c:pt>
                <c:pt idx="27">
                  <c:v>2.4300000000000002</c:v>
                </c:pt>
                <c:pt idx="28">
                  <c:v>2.44</c:v>
                </c:pt>
                <c:pt idx="29">
                  <c:v>2.44</c:v>
                </c:pt>
                <c:pt idx="30">
                  <c:v>2.4</c:v>
                </c:pt>
                <c:pt idx="31">
                  <c:v>2.37</c:v>
                </c:pt>
                <c:pt idx="32">
                  <c:v>2.31</c:v>
                </c:pt>
                <c:pt idx="33">
                  <c:v>2.27</c:v>
                </c:pt>
                <c:pt idx="34">
                  <c:v>2.23</c:v>
                </c:pt>
                <c:pt idx="35">
                  <c:v>2.2000000000000002</c:v>
                </c:pt>
                <c:pt idx="36">
                  <c:v>2.2000000000000002</c:v>
                </c:pt>
                <c:pt idx="37">
                  <c:v>2.21</c:v>
                </c:pt>
                <c:pt idx="38">
                  <c:v>2.21</c:v>
                </c:pt>
                <c:pt idx="39">
                  <c:v>2.2000000000000002</c:v>
                </c:pt>
                <c:pt idx="40">
                  <c:v>2.2000000000000002</c:v>
                </c:pt>
                <c:pt idx="41">
                  <c:v>2.2000000000000002</c:v>
                </c:pt>
                <c:pt idx="42">
                  <c:v>2.1800000000000002</c:v>
                </c:pt>
                <c:pt idx="43">
                  <c:v>2.16</c:v>
                </c:pt>
                <c:pt idx="44">
                  <c:v>2.12</c:v>
                </c:pt>
                <c:pt idx="45">
                  <c:v>2.08</c:v>
                </c:pt>
                <c:pt idx="46">
                  <c:v>2.0499999999999998</c:v>
                </c:pt>
                <c:pt idx="47">
                  <c:v>2.04</c:v>
                </c:pt>
                <c:pt idx="48">
                  <c:v>2.0299999999999998</c:v>
                </c:pt>
                <c:pt idx="49">
                  <c:v>2.0299999999999998</c:v>
                </c:pt>
                <c:pt idx="50">
                  <c:v>2.0299999999999998</c:v>
                </c:pt>
                <c:pt idx="51">
                  <c:v>2.04</c:v>
                </c:pt>
                <c:pt idx="52">
                  <c:v>2.09</c:v>
                </c:pt>
                <c:pt idx="53">
                  <c:v>2.2400000000000002</c:v>
                </c:pt>
                <c:pt idx="54">
                  <c:v>2.4900000000000002</c:v>
                </c:pt>
                <c:pt idx="55">
                  <c:v>2.94</c:v>
                </c:pt>
                <c:pt idx="56">
                  <c:v>3.43</c:v>
                </c:pt>
                <c:pt idx="57">
                  <c:v>3.89</c:v>
                </c:pt>
                <c:pt idx="58">
                  <c:v>4.1900000000000004</c:v>
                </c:pt>
                <c:pt idx="59">
                  <c:v>4.3099999999999996</c:v>
                </c:pt>
              </c:numCache>
            </c:numRef>
          </c:val>
          <c:smooth val="0"/>
          <c:extLst>
            <c:ext xmlns:c16="http://schemas.microsoft.com/office/drawing/2014/chart" uri="{C3380CC4-5D6E-409C-BE32-E72D297353CC}">
              <c16:uniqueId val="{00000001-CDDD-458C-AC8A-D8B1A883114E}"/>
            </c:ext>
          </c:extLst>
        </c:ser>
        <c:ser>
          <c:idx val="2"/>
          <c:order val="2"/>
          <c:tx>
            <c:strRef>
              <c:f>Sheet1!$D$1</c:f>
              <c:strCache>
                <c:ptCount val="1"/>
                <c:pt idx="0">
                  <c:v>Latvia</c:v>
                </c:pt>
              </c:strCache>
            </c:strRef>
          </c:tx>
          <c:spPr>
            <a:ln w="19050" cap="rnd">
              <a:solidFill>
                <a:srgbClr val="FFC000"/>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Sheet1!$D$2:$D$61</c:f>
              <c:numCache>
                <c:formatCode>0.00</c:formatCode>
                <c:ptCount val="60"/>
                <c:pt idx="1">
                  <c:v>2.73</c:v>
                </c:pt>
                <c:pt idx="2">
                  <c:v>2.75</c:v>
                </c:pt>
                <c:pt idx="3">
                  <c:v>2.76</c:v>
                </c:pt>
                <c:pt idx="4">
                  <c:v>2.79</c:v>
                </c:pt>
                <c:pt idx="5">
                  <c:v>2.83</c:v>
                </c:pt>
                <c:pt idx="6">
                  <c:v>2.83</c:v>
                </c:pt>
                <c:pt idx="7">
                  <c:v>2.82</c:v>
                </c:pt>
                <c:pt idx="8">
                  <c:v>2.76</c:v>
                </c:pt>
                <c:pt idx="9">
                  <c:v>2.78</c:v>
                </c:pt>
                <c:pt idx="10">
                  <c:v>2.77</c:v>
                </c:pt>
                <c:pt idx="11">
                  <c:v>2.83</c:v>
                </c:pt>
                <c:pt idx="12">
                  <c:v>2.79</c:v>
                </c:pt>
                <c:pt idx="13">
                  <c:v>2.84</c:v>
                </c:pt>
                <c:pt idx="14">
                  <c:v>2.81</c:v>
                </c:pt>
                <c:pt idx="15">
                  <c:v>2.84</c:v>
                </c:pt>
                <c:pt idx="16">
                  <c:v>2.81</c:v>
                </c:pt>
                <c:pt idx="17">
                  <c:v>2.86</c:v>
                </c:pt>
                <c:pt idx="18">
                  <c:v>2.9</c:v>
                </c:pt>
                <c:pt idx="19">
                  <c:v>2.94</c:v>
                </c:pt>
                <c:pt idx="20">
                  <c:v>2.88</c:v>
                </c:pt>
                <c:pt idx="21">
                  <c:v>2.82</c:v>
                </c:pt>
                <c:pt idx="22">
                  <c:v>2.74</c:v>
                </c:pt>
                <c:pt idx="23">
                  <c:v>2.74</c:v>
                </c:pt>
                <c:pt idx="24">
                  <c:v>2.76</c:v>
                </c:pt>
                <c:pt idx="25">
                  <c:v>2.84</c:v>
                </c:pt>
                <c:pt idx="26">
                  <c:v>2.99</c:v>
                </c:pt>
                <c:pt idx="27">
                  <c:v>3.32</c:v>
                </c:pt>
                <c:pt idx="28">
                  <c:v>3.45</c:v>
                </c:pt>
                <c:pt idx="29">
                  <c:v>3.49</c:v>
                </c:pt>
                <c:pt idx="30">
                  <c:v>3.24</c:v>
                </c:pt>
                <c:pt idx="31">
                  <c:v>3.11</c:v>
                </c:pt>
                <c:pt idx="32">
                  <c:v>2.91</c:v>
                </c:pt>
                <c:pt idx="33">
                  <c:v>2.75</c:v>
                </c:pt>
                <c:pt idx="34">
                  <c:v>2.61</c:v>
                </c:pt>
                <c:pt idx="35">
                  <c:v>2.5299999999999998</c:v>
                </c:pt>
                <c:pt idx="36">
                  <c:v>2.48</c:v>
                </c:pt>
                <c:pt idx="37">
                  <c:v>2.4700000000000002</c:v>
                </c:pt>
                <c:pt idx="38">
                  <c:v>2.5099999999999998</c:v>
                </c:pt>
                <c:pt idx="39">
                  <c:v>2.54</c:v>
                </c:pt>
                <c:pt idx="40">
                  <c:v>2.59</c:v>
                </c:pt>
                <c:pt idx="41">
                  <c:v>2.57</c:v>
                </c:pt>
                <c:pt idx="42">
                  <c:v>2.5499999999999998</c:v>
                </c:pt>
                <c:pt idx="43">
                  <c:v>2.5299999999999998</c:v>
                </c:pt>
                <c:pt idx="44">
                  <c:v>2.48</c:v>
                </c:pt>
                <c:pt idx="45">
                  <c:v>2.44</c:v>
                </c:pt>
                <c:pt idx="46">
                  <c:v>2.36</c:v>
                </c:pt>
                <c:pt idx="47">
                  <c:v>2.36</c:v>
                </c:pt>
                <c:pt idx="48">
                  <c:v>2.36</c:v>
                </c:pt>
                <c:pt idx="49">
                  <c:v>2.4300000000000002</c:v>
                </c:pt>
                <c:pt idx="50">
                  <c:v>2.4900000000000002</c:v>
                </c:pt>
                <c:pt idx="51">
                  <c:v>2.56</c:v>
                </c:pt>
                <c:pt idx="52">
                  <c:v>2.61</c:v>
                </c:pt>
                <c:pt idx="53">
                  <c:v>2.72</c:v>
                </c:pt>
                <c:pt idx="54">
                  <c:v>2.94</c:v>
                </c:pt>
                <c:pt idx="55">
                  <c:v>3.37</c:v>
                </c:pt>
                <c:pt idx="56">
                  <c:v>3.83</c:v>
                </c:pt>
                <c:pt idx="57">
                  <c:v>4.26</c:v>
                </c:pt>
                <c:pt idx="58">
                  <c:v>4.51</c:v>
                </c:pt>
                <c:pt idx="59">
                  <c:v>4.6100000000000003</c:v>
                </c:pt>
              </c:numCache>
            </c:numRef>
          </c:val>
          <c:smooth val="0"/>
          <c:extLst>
            <c:ext xmlns:c16="http://schemas.microsoft.com/office/drawing/2014/chart" uri="{C3380CC4-5D6E-409C-BE32-E72D297353CC}">
              <c16:uniqueId val="{00000002-CDDD-458C-AC8A-D8B1A883114E}"/>
            </c:ext>
          </c:extLst>
        </c:ser>
        <c:ser>
          <c:idx val="3"/>
          <c:order val="3"/>
          <c:tx>
            <c:strRef>
              <c:f>Sheet1!$E$1</c:f>
              <c:strCache>
                <c:ptCount val="1"/>
                <c:pt idx="0">
                  <c:v>Euro Area</c:v>
                </c:pt>
              </c:strCache>
            </c:strRef>
          </c:tx>
          <c:spPr>
            <a:ln w="19050" cap="rnd">
              <a:solidFill>
                <a:srgbClr val="C00000"/>
              </a:solidFill>
              <a:prstDash val="sysDash"/>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Sheet1!$E$2:$E$61</c:f>
              <c:numCache>
                <c:formatCode>0.00</c:formatCode>
                <c:ptCount val="60"/>
                <c:pt idx="1">
                  <c:v>1.8</c:v>
                </c:pt>
                <c:pt idx="2">
                  <c:v>1.81</c:v>
                </c:pt>
                <c:pt idx="3">
                  <c:v>1.8</c:v>
                </c:pt>
                <c:pt idx="4">
                  <c:v>1.79</c:v>
                </c:pt>
                <c:pt idx="5">
                  <c:v>1.78</c:v>
                </c:pt>
                <c:pt idx="6">
                  <c:v>1.77</c:v>
                </c:pt>
                <c:pt idx="7">
                  <c:v>1.77</c:v>
                </c:pt>
                <c:pt idx="8">
                  <c:v>1.77</c:v>
                </c:pt>
                <c:pt idx="9">
                  <c:v>1.77</c:v>
                </c:pt>
                <c:pt idx="10">
                  <c:v>1.77</c:v>
                </c:pt>
                <c:pt idx="11">
                  <c:v>1.78</c:v>
                </c:pt>
                <c:pt idx="12">
                  <c:v>1.77</c:v>
                </c:pt>
                <c:pt idx="13">
                  <c:v>1.76</c:v>
                </c:pt>
                <c:pt idx="14">
                  <c:v>1.73</c:v>
                </c:pt>
                <c:pt idx="15">
                  <c:v>1.7</c:v>
                </c:pt>
                <c:pt idx="16">
                  <c:v>1.66</c:v>
                </c:pt>
                <c:pt idx="17">
                  <c:v>1.61</c:v>
                </c:pt>
                <c:pt idx="18">
                  <c:v>1.54</c:v>
                </c:pt>
                <c:pt idx="19">
                  <c:v>1.48</c:v>
                </c:pt>
                <c:pt idx="20">
                  <c:v>1.42</c:v>
                </c:pt>
                <c:pt idx="21">
                  <c:v>1.38</c:v>
                </c:pt>
                <c:pt idx="22">
                  <c:v>1.37</c:v>
                </c:pt>
                <c:pt idx="23">
                  <c:v>1.37</c:v>
                </c:pt>
                <c:pt idx="24">
                  <c:v>1.36</c:v>
                </c:pt>
                <c:pt idx="25">
                  <c:v>1.34</c:v>
                </c:pt>
                <c:pt idx="26">
                  <c:v>1.32</c:v>
                </c:pt>
                <c:pt idx="27">
                  <c:v>1.31</c:v>
                </c:pt>
                <c:pt idx="28">
                  <c:v>1.31</c:v>
                </c:pt>
                <c:pt idx="29">
                  <c:v>1.33</c:v>
                </c:pt>
                <c:pt idx="30">
                  <c:v>1.34</c:v>
                </c:pt>
                <c:pt idx="31">
                  <c:v>1.34</c:v>
                </c:pt>
                <c:pt idx="32">
                  <c:v>1.34</c:v>
                </c:pt>
                <c:pt idx="33">
                  <c:v>1.33</c:v>
                </c:pt>
                <c:pt idx="34">
                  <c:v>1.31</c:v>
                </c:pt>
                <c:pt idx="35">
                  <c:v>1.3</c:v>
                </c:pt>
                <c:pt idx="36">
                  <c:v>1.28</c:v>
                </c:pt>
                <c:pt idx="37">
                  <c:v>1.27</c:v>
                </c:pt>
                <c:pt idx="38">
                  <c:v>1.26</c:v>
                </c:pt>
                <c:pt idx="39">
                  <c:v>1.27</c:v>
                </c:pt>
                <c:pt idx="40">
                  <c:v>1.27</c:v>
                </c:pt>
                <c:pt idx="41">
                  <c:v>1.27</c:v>
                </c:pt>
                <c:pt idx="42">
                  <c:v>1.27</c:v>
                </c:pt>
                <c:pt idx="43">
                  <c:v>1.27</c:v>
                </c:pt>
                <c:pt idx="44">
                  <c:v>1.27</c:v>
                </c:pt>
                <c:pt idx="45">
                  <c:v>1.28</c:v>
                </c:pt>
                <c:pt idx="46">
                  <c:v>1.29</c:v>
                </c:pt>
                <c:pt idx="47">
                  <c:v>1.3</c:v>
                </c:pt>
                <c:pt idx="48">
                  <c:v>1.32</c:v>
                </c:pt>
                <c:pt idx="49">
                  <c:v>1.38</c:v>
                </c:pt>
                <c:pt idx="50">
                  <c:v>1.47</c:v>
                </c:pt>
                <c:pt idx="51">
                  <c:v>1.6</c:v>
                </c:pt>
                <c:pt idx="52">
                  <c:v>1.76</c:v>
                </c:pt>
                <c:pt idx="53">
                  <c:v>1.92</c:v>
                </c:pt>
                <c:pt idx="54">
                  <c:v>2.0699999999999998</c:v>
                </c:pt>
                <c:pt idx="55">
                  <c:v>2.23</c:v>
                </c:pt>
                <c:pt idx="56">
                  <c:v>2.42</c:v>
                </c:pt>
                <c:pt idx="57">
                  <c:v>2.63</c:v>
                </c:pt>
                <c:pt idx="58">
                  <c:v>2.82</c:v>
                </c:pt>
                <c:pt idx="59">
                  <c:v>2.9</c:v>
                </c:pt>
              </c:numCache>
            </c:numRef>
          </c:val>
          <c:smooth val="0"/>
          <c:extLst>
            <c:ext xmlns:c16="http://schemas.microsoft.com/office/drawing/2014/chart" uri="{C3380CC4-5D6E-409C-BE32-E72D297353CC}">
              <c16:uniqueId val="{00000003-CDDD-458C-AC8A-D8B1A883114E}"/>
            </c:ext>
          </c:extLst>
        </c:ser>
        <c:dLbls>
          <c:showLegendKey val="0"/>
          <c:showVal val="0"/>
          <c:showCatName val="0"/>
          <c:showSerName val="0"/>
          <c:showPercent val="0"/>
          <c:showBubbleSize val="0"/>
        </c:dLbls>
        <c:smooth val="0"/>
        <c:axId val="763454416"/>
        <c:axId val="763454744"/>
      </c:lineChart>
      <c:dateAx>
        <c:axId val="763454416"/>
        <c:scaling>
          <c:orientation val="minMax"/>
        </c:scaling>
        <c:delete val="0"/>
        <c:axPos val="b"/>
        <c:numFmt formatCode="mm/yyyy/" sourceLinked="0"/>
        <c:majorTickMark val="none"/>
        <c:minorTickMark val="none"/>
        <c:tickLblPos val="nextTo"/>
        <c:spPr>
          <a:noFill/>
          <a:ln w="9525" cap="flat" cmpd="sng" algn="ctr">
            <a:solidFill>
              <a:schemeClr val="accent1">
                <a:lumMod val="20000"/>
                <a:lumOff val="80000"/>
              </a:schemeClr>
            </a:solidFill>
            <a:round/>
          </a:ln>
          <a:effectLst/>
        </c:spPr>
        <c:txPr>
          <a:bodyPr rot="-2700000" spcFirstLastPara="1" vertOverflow="ellipsis"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744"/>
        <c:crosses val="autoZero"/>
        <c:auto val="1"/>
        <c:lblOffset val="100"/>
        <c:baseTimeUnit val="months"/>
        <c:majorUnit val="6"/>
        <c:majorTimeUnit val="months"/>
      </c:dateAx>
      <c:valAx>
        <c:axId val="763454744"/>
        <c:scaling>
          <c:orientation val="minMax"/>
          <c:max val="8"/>
        </c:scaling>
        <c:delete val="0"/>
        <c:axPos val="l"/>
        <c:numFmt formatCode="0\ &quot;%&quot;" sourceLinked="0"/>
        <c:majorTickMark val="none"/>
        <c:minorTickMark val="none"/>
        <c:tickLblPos val="nextTo"/>
        <c:spPr>
          <a:noFill/>
          <a:ln>
            <a:solidFill>
              <a:schemeClr val="accent1">
                <a:lumMod val="20000"/>
                <a:lumOff val="80000"/>
              </a:schemeClr>
            </a:solidFill>
          </a:ln>
          <a:effectLst/>
        </c:spPr>
        <c:txPr>
          <a:bodyPr rot="-600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416"/>
        <c:crosses val="autoZero"/>
        <c:crossBetween val="between"/>
        <c:majorUnit val="2"/>
      </c:valAx>
      <c:spPr>
        <a:noFill/>
        <a:ln w="3175">
          <a:solidFill>
            <a:schemeClr val="accent5">
              <a:lumMod val="20000"/>
              <a:lumOff val="80000"/>
            </a:schemeClr>
          </a:solidFill>
        </a:ln>
        <a:effectLst/>
      </c:spPr>
    </c:plotArea>
    <c:legend>
      <c:legendPos val="b"/>
      <c:layout>
        <c:manualLayout>
          <c:xMode val="edge"/>
          <c:yMode val="edge"/>
          <c:x val="0"/>
          <c:y val="0.90733406981384879"/>
          <c:w val="0.99953346363378193"/>
          <c:h val="5.13546278792488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accent1">
              <a:lumMod val="75000"/>
            </a:schemeClr>
          </a:solidFill>
        </a:defRPr>
      </a:pPr>
      <a:endParaRPr lang="lv-LV"/>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2951788648745075"/>
          <c:y val="3.7529729249578064E-2"/>
          <c:w val="0.80571747402373306"/>
          <c:h val="0.66464330530453641"/>
        </c:manualLayout>
      </c:layout>
      <c:lineChart>
        <c:grouping val="standard"/>
        <c:varyColors val="0"/>
        <c:ser>
          <c:idx val="0"/>
          <c:order val="0"/>
          <c:tx>
            <c:strRef>
              <c:f>Sheet1!$B$1</c:f>
              <c:strCache>
                <c:ptCount val="1"/>
                <c:pt idx="0">
                  <c:v>Estonia</c:v>
                </c:pt>
              </c:strCache>
            </c:strRef>
          </c:tx>
          <c:spPr>
            <a:ln w="19050" cap="rnd">
              <a:solidFill>
                <a:srgbClr val="00338D"/>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Sheet1!$B$2:$B$61</c:f>
              <c:numCache>
                <c:formatCode>0.00</c:formatCode>
                <c:ptCount val="60"/>
                <c:pt idx="1">
                  <c:v>14.04</c:v>
                </c:pt>
                <c:pt idx="2">
                  <c:v>14.23</c:v>
                </c:pt>
                <c:pt idx="3">
                  <c:v>14.24</c:v>
                </c:pt>
                <c:pt idx="4">
                  <c:v>14.32</c:v>
                </c:pt>
                <c:pt idx="5">
                  <c:v>14.41</c:v>
                </c:pt>
                <c:pt idx="6">
                  <c:v>14.72</c:v>
                </c:pt>
                <c:pt idx="7">
                  <c:v>14.54</c:v>
                </c:pt>
                <c:pt idx="8">
                  <c:v>14.45</c:v>
                </c:pt>
                <c:pt idx="9">
                  <c:v>14.43</c:v>
                </c:pt>
                <c:pt idx="10">
                  <c:v>14.36</c:v>
                </c:pt>
                <c:pt idx="11">
                  <c:v>14.22</c:v>
                </c:pt>
                <c:pt idx="12">
                  <c:v>13.88</c:v>
                </c:pt>
                <c:pt idx="13">
                  <c:v>13.67</c:v>
                </c:pt>
                <c:pt idx="14">
                  <c:v>14.02</c:v>
                </c:pt>
                <c:pt idx="15">
                  <c:v>14.42</c:v>
                </c:pt>
                <c:pt idx="16">
                  <c:v>14.91</c:v>
                </c:pt>
                <c:pt idx="17">
                  <c:v>15.06</c:v>
                </c:pt>
                <c:pt idx="18">
                  <c:v>15.17</c:v>
                </c:pt>
                <c:pt idx="19">
                  <c:v>15.04</c:v>
                </c:pt>
                <c:pt idx="20">
                  <c:v>14.71</c:v>
                </c:pt>
                <c:pt idx="21">
                  <c:v>14.87</c:v>
                </c:pt>
                <c:pt idx="22">
                  <c:v>15.1</c:v>
                </c:pt>
                <c:pt idx="23">
                  <c:v>15.3</c:v>
                </c:pt>
                <c:pt idx="24">
                  <c:v>14.79</c:v>
                </c:pt>
                <c:pt idx="25">
                  <c:v>14.24</c:v>
                </c:pt>
                <c:pt idx="26">
                  <c:v>14.33</c:v>
                </c:pt>
                <c:pt idx="27">
                  <c:v>14.6</c:v>
                </c:pt>
                <c:pt idx="28">
                  <c:v>15.04</c:v>
                </c:pt>
                <c:pt idx="29">
                  <c:v>14.71</c:v>
                </c:pt>
                <c:pt idx="30">
                  <c:v>14.37</c:v>
                </c:pt>
                <c:pt idx="31">
                  <c:v>13.76</c:v>
                </c:pt>
                <c:pt idx="32">
                  <c:v>13.08</c:v>
                </c:pt>
                <c:pt idx="33">
                  <c:v>12.63</c:v>
                </c:pt>
                <c:pt idx="34">
                  <c:v>12.6</c:v>
                </c:pt>
                <c:pt idx="35">
                  <c:v>12.56</c:v>
                </c:pt>
                <c:pt idx="36">
                  <c:v>12.37</c:v>
                </c:pt>
                <c:pt idx="37">
                  <c:v>11.81</c:v>
                </c:pt>
                <c:pt idx="38">
                  <c:v>10.98</c:v>
                </c:pt>
                <c:pt idx="39">
                  <c:v>10.32</c:v>
                </c:pt>
                <c:pt idx="40">
                  <c:v>9.7799999999999994</c:v>
                </c:pt>
                <c:pt idx="41">
                  <c:v>9.85</c:v>
                </c:pt>
                <c:pt idx="42">
                  <c:v>9.77</c:v>
                </c:pt>
                <c:pt idx="43">
                  <c:v>10.119999999999999</c:v>
                </c:pt>
                <c:pt idx="44">
                  <c:v>10.68</c:v>
                </c:pt>
                <c:pt idx="45">
                  <c:v>10.96</c:v>
                </c:pt>
                <c:pt idx="46">
                  <c:v>11.16</c:v>
                </c:pt>
                <c:pt idx="47">
                  <c:v>11.06</c:v>
                </c:pt>
                <c:pt idx="48">
                  <c:v>10.62</c:v>
                </c:pt>
                <c:pt idx="49">
                  <c:v>10.44</c:v>
                </c:pt>
                <c:pt idx="50">
                  <c:v>10.41</c:v>
                </c:pt>
                <c:pt idx="51">
                  <c:v>10.49</c:v>
                </c:pt>
                <c:pt idx="52">
                  <c:v>10.16</c:v>
                </c:pt>
                <c:pt idx="53">
                  <c:v>9.94</c:v>
                </c:pt>
                <c:pt idx="54">
                  <c:v>10.14</c:v>
                </c:pt>
                <c:pt idx="55">
                  <c:v>10.38</c:v>
                </c:pt>
                <c:pt idx="56">
                  <c:v>10.37</c:v>
                </c:pt>
                <c:pt idx="57">
                  <c:v>10.42</c:v>
                </c:pt>
                <c:pt idx="58">
                  <c:v>10.53</c:v>
                </c:pt>
                <c:pt idx="59">
                  <c:v>10.5</c:v>
                </c:pt>
              </c:numCache>
            </c:numRef>
          </c:val>
          <c:smooth val="0"/>
          <c:extLst>
            <c:ext xmlns:c16="http://schemas.microsoft.com/office/drawing/2014/chart" uri="{C3380CC4-5D6E-409C-BE32-E72D297353CC}">
              <c16:uniqueId val="{00000000-6F87-4344-95D1-A81205A29AB1}"/>
            </c:ext>
          </c:extLst>
        </c:ser>
        <c:ser>
          <c:idx val="1"/>
          <c:order val="1"/>
          <c:tx>
            <c:strRef>
              <c:f>Sheet1!$C$1</c:f>
              <c:strCache>
                <c:ptCount val="1"/>
                <c:pt idx="0">
                  <c:v>Lithuania</c:v>
                </c:pt>
              </c:strCache>
            </c:strRef>
          </c:tx>
          <c:spPr>
            <a:ln w="19050" cap="rnd">
              <a:solidFill>
                <a:sysClr val="window" lastClr="FFFFFF">
                  <a:lumMod val="50000"/>
                </a:sysClr>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Sheet1!$C$2:$C$61</c:f>
              <c:numCache>
                <c:formatCode>0.00</c:formatCode>
                <c:ptCount val="60"/>
                <c:pt idx="1">
                  <c:v>7.8</c:v>
                </c:pt>
                <c:pt idx="2">
                  <c:v>7.52</c:v>
                </c:pt>
                <c:pt idx="3">
                  <c:v>7.34</c:v>
                </c:pt>
                <c:pt idx="4">
                  <c:v>7.46</c:v>
                </c:pt>
                <c:pt idx="5">
                  <c:v>7.66</c:v>
                </c:pt>
                <c:pt idx="6">
                  <c:v>7.95</c:v>
                </c:pt>
                <c:pt idx="7">
                  <c:v>8.2899999999999991</c:v>
                </c:pt>
                <c:pt idx="8">
                  <c:v>7.9</c:v>
                </c:pt>
                <c:pt idx="9">
                  <c:v>7.61</c:v>
                </c:pt>
                <c:pt idx="10">
                  <c:v>7.01</c:v>
                </c:pt>
                <c:pt idx="11">
                  <c:v>7.41</c:v>
                </c:pt>
                <c:pt idx="12">
                  <c:v>7.49</c:v>
                </c:pt>
                <c:pt idx="13">
                  <c:v>7.98</c:v>
                </c:pt>
                <c:pt idx="14">
                  <c:v>7.79</c:v>
                </c:pt>
                <c:pt idx="15">
                  <c:v>7.97</c:v>
                </c:pt>
                <c:pt idx="16">
                  <c:v>7.84</c:v>
                </c:pt>
                <c:pt idx="17">
                  <c:v>8.0399999999999991</c:v>
                </c:pt>
                <c:pt idx="18">
                  <c:v>8</c:v>
                </c:pt>
                <c:pt idx="19">
                  <c:v>8.11</c:v>
                </c:pt>
                <c:pt idx="20">
                  <c:v>7.52</c:v>
                </c:pt>
                <c:pt idx="21">
                  <c:v>7.13</c:v>
                </c:pt>
                <c:pt idx="22">
                  <c:v>6.91</c:v>
                </c:pt>
                <c:pt idx="23">
                  <c:v>7.43</c:v>
                </c:pt>
                <c:pt idx="24">
                  <c:v>7.57</c:v>
                </c:pt>
                <c:pt idx="25">
                  <c:v>7.37</c:v>
                </c:pt>
                <c:pt idx="26">
                  <c:v>6.72</c:v>
                </c:pt>
                <c:pt idx="27">
                  <c:v>6.45</c:v>
                </c:pt>
                <c:pt idx="28">
                  <c:v>6.35</c:v>
                </c:pt>
                <c:pt idx="29">
                  <c:v>6.7</c:v>
                </c:pt>
                <c:pt idx="30">
                  <c:v>6.67</c:v>
                </c:pt>
                <c:pt idx="31">
                  <c:v>6.89</c:v>
                </c:pt>
                <c:pt idx="32">
                  <c:v>6.44</c:v>
                </c:pt>
                <c:pt idx="33">
                  <c:v>6.28</c:v>
                </c:pt>
                <c:pt idx="34">
                  <c:v>5.9</c:v>
                </c:pt>
                <c:pt idx="35">
                  <c:v>6.37</c:v>
                </c:pt>
                <c:pt idx="36">
                  <c:v>6.45</c:v>
                </c:pt>
                <c:pt idx="37">
                  <c:v>6.6</c:v>
                </c:pt>
                <c:pt idx="38">
                  <c:v>6.57</c:v>
                </c:pt>
                <c:pt idx="39">
                  <c:v>6.59</c:v>
                </c:pt>
                <c:pt idx="40">
                  <c:v>6.67</c:v>
                </c:pt>
                <c:pt idx="41">
                  <c:v>6.93</c:v>
                </c:pt>
                <c:pt idx="42">
                  <c:v>7.51</c:v>
                </c:pt>
                <c:pt idx="43">
                  <c:v>7.56</c:v>
                </c:pt>
                <c:pt idx="44">
                  <c:v>6.97</c:v>
                </c:pt>
                <c:pt idx="45">
                  <c:v>6.33</c:v>
                </c:pt>
                <c:pt idx="46">
                  <c:v>6.23</c:v>
                </c:pt>
                <c:pt idx="47">
                  <c:v>6.63</c:v>
                </c:pt>
                <c:pt idx="48">
                  <c:v>6.96</c:v>
                </c:pt>
                <c:pt idx="49">
                  <c:v>7.21</c:v>
                </c:pt>
                <c:pt idx="50">
                  <c:v>7.26</c:v>
                </c:pt>
                <c:pt idx="51">
                  <c:v>7.32</c:v>
                </c:pt>
                <c:pt idx="52">
                  <c:v>7.37</c:v>
                </c:pt>
                <c:pt idx="53">
                  <c:v>7.52</c:v>
                </c:pt>
                <c:pt idx="54">
                  <c:v>7.65</c:v>
                </c:pt>
                <c:pt idx="55">
                  <c:v>7.8</c:v>
                </c:pt>
                <c:pt idx="56">
                  <c:v>7.61</c:v>
                </c:pt>
                <c:pt idx="57">
                  <c:v>7.82</c:v>
                </c:pt>
                <c:pt idx="58">
                  <c:v>8</c:v>
                </c:pt>
                <c:pt idx="59">
                  <c:v>8.48</c:v>
                </c:pt>
              </c:numCache>
            </c:numRef>
          </c:val>
          <c:smooth val="0"/>
          <c:extLst>
            <c:ext xmlns:c16="http://schemas.microsoft.com/office/drawing/2014/chart" uri="{C3380CC4-5D6E-409C-BE32-E72D297353CC}">
              <c16:uniqueId val="{00000001-6F87-4344-95D1-A81205A29AB1}"/>
            </c:ext>
          </c:extLst>
        </c:ser>
        <c:ser>
          <c:idx val="2"/>
          <c:order val="2"/>
          <c:tx>
            <c:strRef>
              <c:f>Sheet1!$D$1</c:f>
              <c:strCache>
                <c:ptCount val="1"/>
                <c:pt idx="0">
                  <c:v>Latvia</c:v>
                </c:pt>
              </c:strCache>
            </c:strRef>
          </c:tx>
          <c:spPr>
            <a:ln w="19050" cap="rnd">
              <a:solidFill>
                <a:srgbClr val="FFC000"/>
              </a:solidFill>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Sheet1!$D$2:$D$61</c:f>
              <c:numCache>
                <c:formatCode>0.00</c:formatCode>
                <c:ptCount val="60"/>
                <c:pt idx="1">
                  <c:v>13.93</c:v>
                </c:pt>
                <c:pt idx="2">
                  <c:v>13.66</c:v>
                </c:pt>
                <c:pt idx="3">
                  <c:v>12.9</c:v>
                </c:pt>
                <c:pt idx="4">
                  <c:v>11.98</c:v>
                </c:pt>
                <c:pt idx="5">
                  <c:v>12.47</c:v>
                </c:pt>
                <c:pt idx="6">
                  <c:v>12.24</c:v>
                </c:pt>
                <c:pt idx="7">
                  <c:v>12.78</c:v>
                </c:pt>
                <c:pt idx="8">
                  <c:v>12.02</c:v>
                </c:pt>
                <c:pt idx="9">
                  <c:v>12.04</c:v>
                </c:pt>
                <c:pt idx="10">
                  <c:v>11.27</c:v>
                </c:pt>
                <c:pt idx="11">
                  <c:v>11.49</c:v>
                </c:pt>
                <c:pt idx="12">
                  <c:v>11.67</c:v>
                </c:pt>
                <c:pt idx="13">
                  <c:v>12.14</c:v>
                </c:pt>
                <c:pt idx="14">
                  <c:v>12.19</c:v>
                </c:pt>
                <c:pt idx="15">
                  <c:v>12.17</c:v>
                </c:pt>
                <c:pt idx="16">
                  <c:v>12.75</c:v>
                </c:pt>
                <c:pt idx="17">
                  <c:v>13.11</c:v>
                </c:pt>
                <c:pt idx="18">
                  <c:v>13.57</c:v>
                </c:pt>
                <c:pt idx="19">
                  <c:v>12.9</c:v>
                </c:pt>
                <c:pt idx="20">
                  <c:v>12.38</c:v>
                </c:pt>
                <c:pt idx="21">
                  <c:v>11.53</c:v>
                </c:pt>
                <c:pt idx="22">
                  <c:v>11.82</c:v>
                </c:pt>
                <c:pt idx="23">
                  <c:v>12.32</c:v>
                </c:pt>
                <c:pt idx="24">
                  <c:v>12.86</c:v>
                </c:pt>
                <c:pt idx="25">
                  <c:v>12.67</c:v>
                </c:pt>
                <c:pt idx="26">
                  <c:v>11.48</c:v>
                </c:pt>
                <c:pt idx="27">
                  <c:v>10.74</c:v>
                </c:pt>
                <c:pt idx="28">
                  <c:v>11.24</c:v>
                </c:pt>
                <c:pt idx="29">
                  <c:v>12.17</c:v>
                </c:pt>
                <c:pt idx="30">
                  <c:v>12.55</c:v>
                </c:pt>
                <c:pt idx="31">
                  <c:v>11.55</c:v>
                </c:pt>
                <c:pt idx="32">
                  <c:v>12.1</c:v>
                </c:pt>
                <c:pt idx="33">
                  <c:v>13.33</c:v>
                </c:pt>
                <c:pt idx="34">
                  <c:v>14.1</c:v>
                </c:pt>
                <c:pt idx="35">
                  <c:v>13.61</c:v>
                </c:pt>
                <c:pt idx="36">
                  <c:v>12.55</c:v>
                </c:pt>
                <c:pt idx="37">
                  <c:v>12.16</c:v>
                </c:pt>
                <c:pt idx="38">
                  <c:v>12.05</c:v>
                </c:pt>
                <c:pt idx="39">
                  <c:v>12.1</c:v>
                </c:pt>
                <c:pt idx="40">
                  <c:v>12.53</c:v>
                </c:pt>
                <c:pt idx="41">
                  <c:v>12.49</c:v>
                </c:pt>
                <c:pt idx="42">
                  <c:v>12.07</c:v>
                </c:pt>
                <c:pt idx="43">
                  <c:v>11.24</c:v>
                </c:pt>
                <c:pt idx="44">
                  <c:v>11.15</c:v>
                </c:pt>
                <c:pt idx="45">
                  <c:v>11.41</c:v>
                </c:pt>
                <c:pt idx="46">
                  <c:v>12.24</c:v>
                </c:pt>
                <c:pt idx="47">
                  <c:v>12.26</c:v>
                </c:pt>
                <c:pt idx="48">
                  <c:v>12.45</c:v>
                </c:pt>
                <c:pt idx="49">
                  <c:v>12.35</c:v>
                </c:pt>
                <c:pt idx="50">
                  <c:v>12.33</c:v>
                </c:pt>
                <c:pt idx="51">
                  <c:v>11.94</c:v>
                </c:pt>
                <c:pt idx="52">
                  <c:v>11.68</c:v>
                </c:pt>
                <c:pt idx="53">
                  <c:v>11.65</c:v>
                </c:pt>
                <c:pt idx="54">
                  <c:v>11.67</c:v>
                </c:pt>
                <c:pt idx="55">
                  <c:v>11.47</c:v>
                </c:pt>
                <c:pt idx="56">
                  <c:v>11.69</c:v>
                </c:pt>
                <c:pt idx="57">
                  <c:v>12.06</c:v>
                </c:pt>
                <c:pt idx="58">
                  <c:v>13.24</c:v>
                </c:pt>
                <c:pt idx="59">
                  <c:v>13.56</c:v>
                </c:pt>
              </c:numCache>
            </c:numRef>
          </c:val>
          <c:smooth val="0"/>
          <c:extLst>
            <c:ext xmlns:c16="http://schemas.microsoft.com/office/drawing/2014/chart" uri="{C3380CC4-5D6E-409C-BE32-E72D297353CC}">
              <c16:uniqueId val="{00000002-6F87-4344-95D1-A81205A29AB1}"/>
            </c:ext>
          </c:extLst>
        </c:ser>
        <c:ser>
          <c:idx val="3"/>
          <c:order val="3"/>
          <c:tx>
            <c:strRef>
              <c:f>Sheet1!$E$1</c:f>
              <c:strCache>
                <c:ptCount val="1"/>
                <c:pt idx="0">
                  <c:v>Euro Area</c:v>
                </c:pt>
              </c:strCache>
            </c:strRef>
          </c:tx>
          <c:spPr>
            <a:ln w="19050" cap="rnd">
              <a:solidFill>
                <a:srgbClr val="C00000"/>
              </a:solidFill>
              <a:prstDash val="sysDash"/>
              <a:round/>
            </a:ln>
            <a:effectLst/>
          </c:spPr>
          <c:marker>
            <c:symbol val="none"/>
          </c:marker>
          <c:cat>
            <c:numRef>
              <c:f>Sheet1!$A$2:$A$61</c:f>
              <c:numCache>
                <c:formatCode>m/d/yyyy</c:formatCode>
                <c:ptCount val="6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numCache>
            </c:numRef>
          </c:cat>
          <c:val>
            <c:numRef>
              <c:f>Sheet1!$E$2:$E$61</c:f>
              <c:numCache>
                <c:formatCode>0.00</c:formatCode>
                <c:ptCount val="60"/>
                <c:pt idx="1">
                  <c:v>4.4400000000000004</c:v>
                </c:pt>
                <c:pt idx="2">
                  <c:v>4.42</c:v>
                </c:pt>
                <c:pt idx="3">
                  <c:v>4.45</c:v>
                </c:pt>
                <c:pt idx="4">
                  <c:v>4.4400000000000004</c:v>
                </c:pt>
                <c:pt idx="5">
                  <c:v>4.43</c:v>
                </c:pt>
                <c:pt idx="6">
                  <c:v>4.4400000000000004</c:v>
                </c:pt>
                <c:pt idx="7">
                  <c:v>4.51</c:v>
                </c:pt>
                <c:pt idx="8">
                  <c:v>4.57</c:v>
                </c:pt>
                <c:pt idx="9">
                  <c:v>4.53</c:v>
                </c:pt>
                <c:pt idx="10">
                  <c:v>4.42</c:v>
                </c:pt>
                <c:pt idx="11">
                  <c:v>4.41</c:v>
                </c:pt>
                <c:pt idx="12">
                  <c:v>4.43</c:v>
                </c:pt>
                <c:pt idx="13">
                  <c:v>4.54</c:v>
                </c:pt>
                <c:pt idx="14">
                  <c:v>4.5199999999999996</c:v>
                </c:pt>
                <c:pt idx="15">
                  <c:v>4.54</c:v>
                </c:pt>
                <c:pt idx="16">
                  <c:v>4.5199999999999996</c:v>
                </c:pt>
                <c:pt idx="17">
                  <c:v>4.5599999999999996</c:v>
                </c:pt>
                <c:pt idx="18">
                  <c:v>4.58</c:v>
                </c:pt>
                <c:pt idx="19">
                  <c:v>4.5999999999999996</c:v>
                </c:pt>
                <c:pt idx="20">
                  <c:v>4.5999999999999996</c:v>
                </c:pt>
                <c:pt idx="21">
                  <c:v>4.54</c:v>
                </c:pt>
                <c:pt idx="22">
                  <c:v>4.38</c:v>
                </c:pt>
                <c:pt idx="23">
                  <c:v>4.3600000000000003</c:v>
                </c:pt>
                <c:pt idx="24">
                  <c:v>4.3899999999999997</c:v>
                </c:pt>
                <c:pt idx="25">
                  <c:v>4.47</c:v>
                </c:pt>
                <c:pt idx="26">
                  <c:v>4.18</c:v>
                </c:pt>
                <c:pt idx="27">
                  <c:v>3.82</c:v>
                </c:pt>
                <c:pt idx="28">
                  <c:v>3.67</c:v>
                </c:pt>
                <c:pt idx="29">
                  <c:v>3.81</c:v>
                </c:pt>
                <c:pt idx="30">
                  <c:v>4.0599999999999996</c:v>
                </c:pt>
                <c:pt idx="31">
                  <c:v>4.18</c:v>
                </c:pt>
                <c:pt idx="32">
                  <c:v>4.22</c:v>
                </c:pt>
                <c:pt idx="33">
                  <c:v>4.21</c:v>
                </c:pt>
                <c:pt idx="34">
                  <c:v>4.0999999999999996</c:v>
                </c:pt>
                <c:pt idx="35">
                  <c:v>4.09</c:v>
                </c:pt>
                <c:pt idx="36">
                  <c:v>4.07</c:v>
                </c:pt>
                <c:pt idx="37">
                  <c:v>4.13</c:v>
                </c:pt>
                <c:pt idx="38">
                  <c:v>4.12</c:v>
                </c:pt>
                <c:pt idx="39">
                  <c:v>4.16</c:v>
                </c:pt>
                <c:pt idx="40">
                  <c:v>4.16</c:v>
                </c:pt>
                <c:pt idx="41">
                  <c:v>4.18</c:v>
                </c:pt>
                <c:pt idx="42">
                  <c:v>4.18</c:v>
                </c:pt>
                <c:pt idx="43">
                  <c:v>4.25</c:v>
                </c:pt>
                <c:pt idx="44">
                  <c:v>4.2699999999999996</c:v>
                </c:pt>
                <c:pt idx="45">
                  <c:v>4.24</c:v>
                </c:pt>
                <c:pt idx="46">
                  <c:v>4.08</c:v>
                </c:pt>
                <c:pt idx="47">
                  <c:v>4.08</c:v>
                </c:pt>
                <c:pt idx="48">
                  <c:v>4.1100000000000003</c:v>
                </c:pt>
                <c:pt idx="49">
                  <c:v>4.25</c:v>
                </c:pt>
                <c:pt idx="50">
                  <c:v>4.28</c:v>
                </c:pt>
                <c:pt idx="51">
                  <c:v>4.4000000000000004</c:v>
                </c:pt>
                <c:pt idx="52">
                  <c:v>4.53</c:v>
                </c:pt>
                <c:pt idx="53">
                  <c:v>4.6900000000000004</c:v>
                </c:pt>
                <c:pt idx="54">
                  <c:v>4.82</c:v>
                </c:pt>
                <c:pt idx="55">
                  <c:v>5</c:v>
                </c:pt>
                <c:pt idx="56">
                  <c:v>5.23</c:v>
                </c:pt>
                <c:pt idx="57">
                  <c:v>5.47</c:v>
                </c:pt>
                <c:pt idx="58">
                  <c:v>5.58</c:v>
                </c:pt>
                <c:pt idx="59">
                  <c:v>5.6</c:v>
                </c:pt>
              </c:numCache>
            </c:numRef>
          </c:val>
          <c:smooth val="0"/>
          <c:extLst>
            <c:ext xmlns:c16="http://schemas.microsoft.com/office/drawing/2014/chart" uri="{C3380CC4-5D6E-409C-BE32-E72D297353CC}">
              <c16:uniqueId val="{00000003-6F87-4344-95D1-A81205A29AB1}"/>
            </c:ext>
          </c:extLst>
        </c:ser>
        <c:dLbls>
          <c:showLegendKey val="0"/>
          <c:showVal val="0"/>
          <c:showCatName val="0"/>
          <c:showSerName val="0"/>
          <c:showPercent val="0"/>
          <c:showBubbleSize val="0"/>
        </c:dLbls>
        <c:smooth val="0"/>
        <c:axId val="763454416"/>
        <c:axId val="763454744"/>
      </c:lineChart>
      <c:dateAx>
        <c:axId val="763454416"/>
        <c:scaling>
          <c:orientation val="minMax"/>
        </c:scaling>
        <c:delete val="0"/>
        <c:axPos val="b"/>
        <c:numFmt formatCode="mm/yyyy/" sourceLinked="0"/>
        <c:majorTickMark val="none"/>
        <c:minorTickMark val="none"/>
        <c:tickLblPos val="nextTo"/>
        <c:spPr>
          <a:noFill/>
          <a:ln w="9525" cap="flat" cmpd="sng" algn="ctr">
            <a:solidFill>
              <a:schemeClr val="accent1">
                <a:lumMod val="20000"/>
                <a:lumOff val="80000"/>
              </a:schemeClr>
            </a:solidFill>
            <a:round/>
          </a:ln>
          <a:effectLst/>
        </c:spPr>
        <c:txPr>
          <a:bodyPr rot="-2700000" spcFirstLastPara="1" vertOverflow="ellipsis"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744"/>
        <c:crosses val="autoZero"/>
        <c:auto val="1"/>
        <c:lblOffset val="100"/>
        <c:baseTimeUnit val="months"/>
        <c:majorUnit val="6"/>
        <c:majorTimeUnit val="months"/>
      </c:dateAx>
      <c:valAx>
        <c:axId val="763454744"/>
        <c:scaling>
          <c:orientation val="minMax"/>
          <c:max val="16"/>
        </c:scaling>
        <c:delete val="0"/>
        <c:axPos val="l"/>
        <c:numFmt formatCode="0\ &quot;%&quot;" sourceLinked="0"/>
        <c:majorTickMark val="none"/>
        <c:minorTickMark val="none"/>
        <c:tickLblPos val="nextTo"/>
        <c:spPr>
          <a:noFill/>
          <a:ln>
            <a:solidFill>
              <a:schemeClr val="accent1">
                <a:lumMod val="20000"/>
                <a:lumOff val="80000"/>
              </a:schemeClr>
            </a:solidFill>
          </a:ln>
          <a:effectLst/>
        </c:spPr>
        <c:txPr>
          <a:bodyPr rot="-600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lv-LV"/>
          </a:p>
        </c:txPr>
        <c:crossAx val="763454416"/>
        <c:crosses val="autoZero"/>
        <c:crossBetween val="between"/>
        <c:majorUnit val="4"/>
      </c:valAx>
      <c:spPr>
        <a:noFill/>
        <a:ln w="3175">
          <a:solidFill>
            <a:schemeClr val="accent5">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accent1">
              <a:lumMod val="75000"/>
            </a:schemeClr>
          </a:solidFill>
        </a:defRPr>
      </a:pPr>
      <a:endParaRPr lang="lv-L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1CEC2-3990-4C84-BB82-A52A467E1D3B}" type="doc">
      <dgm:prSet loTypeId="urn:microsoft.com/office/officeart/2008/layout/BubblePictureList" loCatId="picture" qsTypeId="urn:microsoft.com/office/officeart/2005/8/quickstyle/simple5" qsCatId="simple" csTypeId="urn:microsoft.com/office/officeart/2005/8/colors/accent1_1" csCatId="accent1" phldr="1"/>
      <dgm:spPr/>
      <dgm:t>
        <a:bodyPr/>
        <a:lstStyle/>
        <a:p>
          <a:endParaRPr lang="lv-LV"/>
        </a:p>
      </dgm:t>
    </dgm:pt>
    <dgm:pt modelId="{A4148085-7839-4161-9059-C6376D02B692}">
      <dgm:prSet phldrT="[Text]" custT="1"/>
      <dgm:spPr/>
      <dgm:t>
        <a:bodyPr spcFirstLastPara="0" vert="horz" wrap="square" lIns="0" tIns="13970" rIns="0" bIns="13970" numCol="1" spcCol="1270" anchor="ctr" anchorCtr="0"/>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Nefinanšu uzņēmumu un privātpersonu finansiālais stāvoklis</a:t>
          </a:r>
        </a:p>
      </dgm:t>
    </dgm:pt>
    <dgm:pt modelId="{35FDAD8D-F42D-4B6E-9C37-46F20CCD96D1}" type="sibTrans" cxnId="{D9A2A5F7-1067-4154-8208-18BAB0B11572}">
      <dgm:prSet/>
      <dgm:spPr>
        <a:blipFill rotWithShape="1">
          <a:blip xmlns:r="http://schemas.openxmlformats.org/officeDocument/2006/relationships" r:embed="rId1"/>
          <a:srcRect/>
          <a:stretch>
            <a:fillRect l="-26000" r="-26000"/>
          </a:stretch>
        </a:blipFill>
      </dgm:spPr>
      <dgm:t>
        <a:bodyPr/>
        <a:lstStyle/>
        <a:p>
          <a:endParaRPr lang="lv-LV" sz="1400">
            <a:latin typeface="Verdana" panose="020B0604030504040204" pitchFamily="34" charset="0"/>
            <a:ea typeface="Verdana" panose="020B0604030504040204" pitchFamily="34" charset="0"/>
          </a:endParaRPr>
        </a:p>
      </dgm:t>
    </dgm:pt>
    <dgm:pt modelId="{153770DE-DC48-423E-9906-841E6E6ECA5C}" type="parTrans" cxnId="{D9A2A5F7-1067-4154-8208-18BAB0B11572}">
      <dgm:prSet/>
      <dgm:spPr/>
      <dgm:t>
        <a:bodyPr/>
        <a:lstStyle/>
        <a:p>
          <a:endParaRPr lang="lv-LV" sz="1400">
            <a:latin typeface="Verdana" panose="020B0604030504040204" pitchFamily="34" charset="0"/>
            <a:ea typeface="Verdana" panose="020B0604030504040204" pitchFamily="34" charset="0"/>
          </a:endParaRPr>
        </a:p>
      </dgm:t>
    </dgm:pt>
    <dgm:pt modelId="{A1E9E521-477A-48C1-BBE1-189DE67DDE73}">
      <dgm:prSet phldrT="[Text]" custT="1"/>
      <dgm:spPr/>
      <dgm:t>
        <a:bodyPr spcFirstLastPara="0" vert="horz" wrap="square" lIns="0" tIns="13970" rIns="0" bIns="13970" numCol="1" spcCol="1270" anchor="ctr" anchorCtr="0"/>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Aizdevēju kredītu izsniegšanas politika </a:t>
          </a:r>
        </a:p>
      </dgm:t>
    </dgm:pt>
    <dgm:pt modelId="{780746E2-19BF-43C5-8ED9-0366DC63C27E}" type="sibTrans" cxnId="{7EF1E3C0-4A7B-4242-BBB1-A815F7A9249F}">
      <dgm:prSet/>
      <dgm:spPr>
        <a:blipFill rotWithShape="1">
          <a:blip xmlns:r="http://schemas.openxmlformats.org/officeDocument/2006/relationships" r:embed="rId2"/>
          <a:srcRect/>
          <a:stretch>
            <a:fillRect l="-17000" r="-17000"/>
          </a:stretch>
        </a:blipFill>
      </dgm:spPr>
      <dgm:t>
        <a:bodyPr/>
        <a:lstStyle/>
        <a:p>
          <a:endParaRPr lang="lv-LV" sz="1400">
            <a:latin typeface="Verdana" panose="020B0604030504040204" pitchFamily="34" charset="0"/>
            <a:ea typeface="Verdana" panose="020B0604030504040204" pitchFamily="34" charset="0"/>
          </a:endParaRPr>
        </a:p>
      </dgm:t>
    </dgm:pt>
    <dgm:pt modelId="{4147064C-E2CD-4479-828E-3606FE3C9C9C}" type="parTrans" cxnId="{7EF1E3C0-4A7B-4242-BBB1-A815F7A9249F}">
      <dgm:prSet/>
      <dgm:spPr/>
      <dgm:t>
        <a:bodyPr/>
        <a:lstStyle/>
        <a:p>
          <a:endParaRPr lang="lv-LV" sz="1400">
            <a:latin typeface="Verdana" panose="020B0604030504040204" pitchFamily="34" charset="0"/>
            <a:ea typeface="Verdana" panose="020B0604030504040204" pitchFamily="34" charset="0"/>
          </a:endParaRPr>
        </a:p>
      </dgm:t>
    </dgm:pt>
    <dgm:pt modelId="{8F3E81D6-79F9-4472-80C4-D1F8B2E13F6B}">
      <dgm:prSet phldrT="[Text]" custT="1"/>
      <dgm:spPr/>
      <dgm:t>
        <a:bodyPr spcFirstLastPara="0" vert="horz" wrap="square" lIns="0" tIns="13970" rIns="0" bIns="13970" numCol="1" spcCol="1270" anchor="ctr" anchorCtr="0"/>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Vispārējā ekonomiskā situācija</a:t>
          </a:r>
        </a:p>
      </dgm:t>
    </dgm:pt>
    <dgm:pt modelId="{5C7AF164-3F27-4FF4-928E-1F9D3C68DCF7}" type="sibTrans" cxnId="{4F6738A5-51CE-44EF-9F93-F37879BCC85F}">
      <dgm:prSet/>
      <dgm:spPr>
        <a:blipFill rotWithShape="1">
          <a:blip xmlns:r="http://schemas.openxmlformats.org/officeDocument/2006/relationships" r:embed="rId3"/>
          <a:srcRect/>
          <a:stretch>
            <a:fillRect t="-4000" b="-4000"/>
          </a:stretch>
        </a:blipFill>
      </dgm:spPr>
      <dgm:t>
        <a:bodyPr/>
        <a:lstStyle/>
        <a:p>
          <a:endParaRPr lang="lv-LV" sz="1400">
            <a:latin typeface="Verdana" panose="020B0604030504040204" pitchFamily="34" charset="0"/>
            <a:ea typeface="Verdana" panose="020B0604030504040204" pitchFamily="34" charset="0"/>
          </a:endParaRPr>
        </a:p>
      </dgm:t>
    </dgm:pt>
    <dgm:pt modelId="{F388280B-7F2F-443F-AA4B-DC5CF4951BAD}" type="parTrans" cxnId="{4F6738A5-51CE-44EF-9F93-F37879BCC85F}">
      <dgm:prSet/>
      <dgm:spPr/>
      <dgm:t>
        <a:bodyPr/>
        <a:lstStyle/>
        <a:p>
          <a:endParaRPr lang="lv-LV" sz="1400">
            <a:latin typeface="Verdana" panose="020B0604030504040204" pitchFamily="34" charset="0"/>
            <a:ea typeface="Verdana" panose="020B0604030504040204" pitchFamily="34" charset="0"/>
          </a:endParaRPr>
        </a:p>
      </dgm:t>
    </dgm:pt>
    <dgm:pt modelId="{8D9D2959-FB76-424A-AE02-88997FD48314}">
      <dgm:prSet custT="1"/>
      <dgm:spPr/>
      <dgm:t>
        <a:bodyPr spcFirstLastPara="0" vert="horz" wrap="square" lIns="0" tIns="13970" rIns="0" bIns="13970" numCol="1" spcCol="1270" anchor="ctr" anchorCtr="0"/>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Tiesiskā vide</a:t>
          </a:r>
        </a:p>
      </dgm:t>
    </dgm:pt>
    <dgm:pt modelId="{0152F2C8-5969-4D0E-8A30-CDF526AD6FA0}" type="parTrans" cxnId="{9EEE859B-33A9-4020-840F-DB45919CA177}">
      <dgm:prSet/>
      <dgm:spPr/>
      <dgm:t>
        <a:bodyPr/>
        <a:lstStyle/>
        <a:p>
          <a:endParaRPr lang="lv-LV" sz="1400">
            <a:latin typeface="Verdana" panose="020B0604030504040204" pitchFamily="34" charset="0"/>
            <a:ea typeface="Verdana" panose="020B0604030504040204" pitchFamily="34" charset="0"/>
          </a:endParaRPr>
        </a:p>
      </dgm:t>
    </dgm:pt>
    <dgm:pt modelId="{075E133D-AD4C-4D66-AD21-0174E744F5DA}" type="sibTrans" cxnId="{9EEE859B-33A9-4020-840F-DB45919CA177}">
      <dgm:prSet/>
      <dgm:spPr>
        <a:blipFill rotWithShape="1">
          <a:blip xmlns:r="http://schemas.openxmlformats.org/officeDocument/2006/relationships" r:embed="rId4"/>
          <a:srcRect/>
          <a:stretch>
            <a:fillRect l="-14000" r="-14000"/>
          </a:stretch>
        </a:blipFill>
      </dgm:spPr>
      <dgm:t>
        <a:bodyPr/>
        <a:lstStyle/>
        <a:p>
          <a:endParaRPr lang="lv-LV" sz="1400">
            <a:latin typeface="Verdana" panose="020B0604030504040204" pitchFamily="34" charset="0"/>
            <a:ea typeface="Verdana" panose="020B0604030504040204" pitchFamily="34" charset="0"/>
          </a:endParaRPr>
        </a:p>
      </dgm:t>
    </dgm:pt>
    <dgm:pt modelId="{6F324837-21A3-47FA-995E-6ED05D6BE2D3}">
      <dgm:prSet custT="1"/>
      <dgm:spPr/>
      <dgm:t>
        <a:bodyPr/>
        <a:lstStyle/>
        <a:p>
          <a:r>
            <a:rPr lang="lv-LV" sz="1400" b="1" dirty="0">
              <a:latin typeface="Verdana" panose="020B0604030504040204" pitchFamily="34" charset="0"/>
              <a:ea typeface="Verdana" panose="020B0604030504040204" pitchFamily="34" charset="0"/>
            </a:rPr>
            <a:t>Ēnu ekonomika</a:t>
          </a:r>
        </a:p>
      </dgm:t>
    </dgm:pt>
    <dgm:pt modelId="{BD0095C3-283D-4FA3-B191-B6A5D632A763}" type="parTrans" cxnId="{25669D44-8306-4000-AB43-68C2E4848CD3}">
      <dgm:prSet/>
      <dgm:spPr/>
      <dgm:t>
        <a:bodyPr/>
        <a:lstStyle/>
        <a:p>
          <a:endParaRPr lang="lv-LV" sz="1400">
            <a:latin typeface="Verdana" panose="020B0604030504040204" pitchFamily="34" charset="0"/>
            <a:ea typeface="Verdana" panose="020B0604030504040204" pitchFamily="34" charset="0"/>
          </a:endParaRPr>
        </a:p>
      </dgm:t>
    </dgm:pt>
    <dgm:pt modelId="{EF11FB4E-D5A8-470A-B4F5-07257047A071}" type="sibTrans" cxnId="{25669D44-8306-4000-AB43-68C2E4848CD3}">
      <dgm:prSet/>
      <dgm:spPr>
        <a:blipFill rotWithShape="1">
          <a:blip xmlns:r="http://schemas.openxmlformats.org/officeDocument/2006/relationships" r:embed="rId5"/>
          <a:srcRect/>
          <a:stretch>
            <a:fillRect l="-26000" r="-26000"/>
          </a:stretch>
        </a:blipFill>
      </dgm:spPr>
      <dgm:t>
        <a:bodyPr/>
        <a:lstStyle/>
        <a:p>
          <a:endParaRPr lang="lv-LV" sz="1400">
            <a:latin typeface="Verdana" panose="020B0604030504040204" pitchFamily="34" charset="0"/>
            <a:ea typeface="Verdana" panose="020B0604030504040204" pitchFamily="34" charset="0"/>
          </a:endParaRPr>
        </a:p>
      </dgm:t>
    </dgm:pt>
    <dgm:pt modelId="{95F1B376-B6CE-40F5-B135-960CAB1BF0C5}" type="pres">
      <dgm:prSet presAssocID="{3651CEC2-3990-4C84-BB82-A52A467E1D3B}" presName="Name0" presStyleCnt="0">
        <dgm:presLayoutVars>
          <dgm:chMax val="8"/>
          <dgm:chPref val="8"/>
          <dgm:dir/>
        </dgm:presLayoutVars>
      </dgm:prSet>
      <dgm:spPr/>
      <dgm:t>
        <a:bodyPr/>
        <a:lstStyle/>
        <a:p>
          <a:endParaRPr lang="en-US"/>
        </a:p>
      </dgm:t>
    </dgm:pt>
    <dgm:pt modelId="{45649AFA-1BFD-44E4-BE00-FEB8B1BB2A25}" type="pres">
      <dgm:prSet presAssocID="{A4148085-7839-4161-9059-C6376D02B692}" presName="parent_text_1" presStyleLbl="revTx" presStyleIdx="0" presStyleCnt="5">
        <dgm:presLayoutVars>
          <dgm:chMax val="0"/>
          <dgm:chPref val="0"/>
          <dgm:bulletEnabled val="1"/>
        </dgm:presLayoutVars>
      </dgm:prSet>
      <dgm:spPr/>
      <dgm:t>
        <a:bodyPr/>
        <a:lstStyle/>
        <a:p>
          <a:endParaRPr lang="en-US"/>
        </a:p>
      </dgm:t>
    </dgm:pt>
    <dgm:pt modelId="{01ECBE9C-9FC4-478E-8BBB-EB818E899812}" type="pres">
      <dgm:prSet presAssocID="{A4148085-7839-4161-9059-C6376D02B692}" presName="image_accent_1" presStyleCnt="0"/>
      <dgm:spPr/>
    </dgm:pt>
    <dgm:pt modelId="{E6B4EBEE-9A03-4F46-8A30-6568C1834754}" type="pres">
      <dgm:prSet presAssocID="{A4148085-7839-4161-9059-C6376D02B692}" presName="imageAccentRepeatNode" presStyleLbl="alignNode1" presStyleIdx="0" presStyleCnt="9"/>
      <dgm:spPr/>
    </dgm:pt>
    <dgm:pt modelId="{6587B118-0570-422D-99E0-85F3F451F78E}" type="pres">
      <dgm:prSet presAssocID="{A4148085-7839-4161-9059-C6376D02B692}" presName="accent_1" presStyleLbl="alignNode1" presStyleIdx="1" presStyleCnt="9"/>
      <dgm:spPr/>
    </dgm:pt>
    <dgm:pt modelId="{B8C81641-764C-4EBC-8113-1E48170CBA2D}" type="pres">
      <dgm:prSet presAssocID="{35FDAD8D-F42D-4B6E-9C37-46F20CCD96D1}" presName="image_1" presStyleCnt="0"/>
      <dgm:spPr/>
    </dgm:pt>
    <dgm:pt modelId="{12D8A8F1-A748-4F60-B21B-4E2BEA28CB5E}" type="pres">
      <dgm:prSet presAssocID="{35FDAD8D-F42D-4B6E-9C37-46F20CCD96D1}" presName="imageRepeatNode" presStyleLbl="fgImgPlace1" presStyleIdx="0" presStyleCnt="5"/>
      <dgm:spPr/>
      <dgm:t>
        <a:bodyPr/>
        <a:lstStyle/>
        <a:p>
          <a:endParaRPr lang="en-US"/>
        </a:p>
      </dgm:t>
    </dgm:pt>
    <dgm:pt modelId="{01B82A57-C39B-440E-A524-F8F0682BB9B7}" type="pres">
      <dgm:prSet presAssocID="{A1E9E521-477A-48C1-BBE1-189DE67DDE73}" presName="parent_text_2" presStyleLbl="revTx" presStyleIdx="1" presStyleCnt="5">
        <dgm:presLayoutVars>
          <dgm:chMax val="0"/>
          <dgm:chPref val="0"/>
          <dgm:bulletEnabled val="1"/>
        </dgm:presLayoutVars>
      </dgm:prSet>
      <dgm:spPr/>
      <dgm:t>
        <a:bodyPr/>
        <a:lstStyle/>
        <a:p>
          <a:endParaRPr lang="en-US"/>
        </a:p>
      </dgm:t>
    </dgm:pt>
    <dgm:pt modelId="{B2E3A500-D886-47BB-82DA-A38DC06735D5}" type="pres">
      <dgm:prSet presAssocID="{A1E9E521-477A-48C1-BBE1-189DE67DDE73}" presName="image_accent_2" presStyleCnt="0"/>
      <dgm:spPr/>
    </dgm:pt>
    <dgm:pt modelId="{4AFBF717-200E-4F67-9C46-A56AE5473834}" type="pres">
      <dgm:prSet presAssocID="{A1E9E521-477A-48C1-BBE1-189DE67DDE73}" presName="imageAccentRepeatNode" presStyleLbl="alignNode1" presStyleIdx="2" presStyleCnt="9"/>
      <dgm:spPr/>
    </dgm:pt>
    <dgm:pt modelId="{91EE6231-464E-439B-9B4F-CC500C1597A8}" type="pres">
      <dgm:prSet presAssocID="{780746E2-19BF-43C5-8ED9-0366DC63C27E}" presName="image_2" presStyleCnt="0"/>
      <dgm:spPr/>
    </dgm:pt>
    <dgm:pt modelId="{9236FCB9-E7AC-48B1-BA96-EEEEE3E8CA24}" type="pres">
      <dgm:prSet presAssocID="{780746E2-19BF-43C5-8ED9-0366DC63C27E}" presName="imageRepeatNode" presStyleLbl="fgImgPlace1" presStyleIdx="1" presStyleCnt="5"/>
      <dgm:spPr/>
      <dgm:t>
        <a:bodyPr/>
        <a:lstStyle/>
        <a:p>
          <a:endParaRPr lang="en-US"/>
        </a:p>
      </dgm:t>
    </dgm:pt>
    <dgm:pt modelId="{ECD53F80-BECF-42BB-80E8-B82E67F72342}" type="pres">
      <dgm:prSet presAssocID="{8F3E81D6-79F9-4472-80C4-D1F8B2E13F6B}" presName="image_accent_3" presStyleCnt="0"/>
      <dgm:spPr/>
    </dgm:pt>
    <dgm:pt modelId="{ABA7C023-72F7-47B2-A1FC-6A0310B5CFE2}" type="pres">
      <dgm:prSet presAssocID="{8F3E81D6-79F9-4472-80C4-D1F8B2E13F6B}" presName="imageAccentRepeatNode" presStyleLbl="alignNode1" presStyleIdx="3" presStyleCnt="9"/>
      <dgm:spPr/>
    </dgm:pt>
    <dgm:pt modelId="{276D5DD6-F96D-4F8B-B88B-32B098D5A4C4}" type="pres">
      <dgm:prSet presAssocID="{8F3E81D6-79F9-4472-80C4-D1F8B2E13F6B}" presName="parent_text_3" presStyleLbl="revTx" presStyleIdx="2" presStyleCnt="5">
        <dgm:presLayoutVars>
          <dgm:chMax val="0"/>
          <dgm:chPref val="0"/>
          <dgm:bulletEnabled val="1"/>
        </dgm:presLayoutVars>
      </dgm:prSet>
      <dgm:spPr/>
      <dgm:t>
        <a:bodyPr/>
        <a:lstStyle/>
        <a:p>
          <a:endParaRPr lang="en-US"/>
        </a:p>
      </dgm:t>
    </dgm:pt>
    <dgm:pt modelId="{16617FB9-A56A-42CD-8A5D-1907DB32090E}" type="pres">
      <dgm:prSet presAssocID="{8F3E81D6-79F9-4472-80C4-D1F8B2E13F6B}" presName="accent_2" presStyleLbl="alignNode1" presStyleIdx="4" presStyleCnt="9"/>
      <dgm:spPr/>
    </dgm:pt>
    <dgm:pt modelId="{D394FAB0-76DD-424D-AFE9-7365183CAA8F}" type="pres">
      <dgm:prSet presAssocID="{8F3E81D6-79F9-4472-80C4-D1F8B2E13F6B}" presName="accent_3" presStyleLbl="alignNode1" presStyleIdx="5" presStyleCnt="9"/>
      <dgm:spPr/>
    </dgm:pt>
    <dgm:pt modelId="{310D2676-5E9B-4C4D-9409-DB6566C3B783}" type="pres">
      <dgm:prSet presAssocID="{5C7AF164-3F27-4FF4-928E-1F9D3C68DCF7}" presName="image_3" presStyleCnt="0"/>
      <dgm:spPr/>
    </dgm:pt>
    <dgm:pt modelId="{108E11AF-EE3A-48BD-BF67-BA9E48391332}" type="pres">
      <dgm:prSet presAssocID="{5C7AF164-3F27-4FF4-928E-1F9D3C68DCF7}" presName="imageRepeatNode" presStyleLbl="fgImgPlace1" presStyleIdx="2" presStyleCnt="5"/>
      <dgm:spPr/>
      <dgm:t>
        <a:bodyPr/>
        <a:lstStyle/>
        <a:p>
          <a:endParaRPr lang="en-US"/>
        </a:p>
      </dgm:t>
    </dgm:pt>
    <dgm:pt modelId="{66866DF8-51F9-4CE8-B3E3-93E5F9F82CFF}" type="pres">
      <dgm:prSet presAssocID="{6F324837-21A3-47FA-995E-6ED05D6BE2D3}" presName="image_accent_4" presStyleCnt="0"/>
      <dgm:spPr/>
    </dgm:pt>
    <dgm:pt modelId="{9E51A030-0119-4007-9FFB-6982357406D9}" type="pres">
      <dgm:prSet presAssocID="{6F324837-21A3-47FA-995E-6ED05D6BE2D3}" presName="imageAccentRepeatNode" presStyleLbl="alignNode1" presStyleIdx="6" presStyleCnt="9"/>
      <dgm:spPr/>
    </dgm:pt>
    <dgm:pt modelId="{B80ABD4C-9F74-411B-9565-DFDA8B516652}" type="pres">
      <dgm:prSet presAssocID="{6F324837-21A3-47FA-995E-6ED05D6BE2D3}" presName="parent_text_4" presStyleLbl="revTx" presStyleIdx="3" presStyleCnt="5">
        <dgm:presLayoutVars>
          <dgm:chMax val="0"/>
          <dgm:chPref val="0"/>
          <dgm:bulletEnabled val="1"/>
        </dgm:presLayoutVars>
      </dgm:prSet>
      <dgm:spPr/>
      <dgm:t>
        <a:bodyPr/>
        <a:lstStyle/>
        <a:p>
          <a:endParaRPr lang="en-US"/>
        </a:p>
      </dgm:t>
    </dgm:pt>
    <dgm:pt modelId="{0D4BD487-209D-47D1-BDEB-488526EF6CE4}" type="pres">
      <dgm:prSet presAssocID="{6F324837-21A3-47FA-995E-6ED05D6BE2D3}" presName="accent_4" presStyleLbl="alignNode1" presStyleIdx="7" presStyleCnt="9"/>
      <dgm:spPr/>
    </dgm:pt>
    <dgm:pt modelId="{C21A53DC-56CE-4EC7-909F-B7B5AB96B98A}" type="pres">
      <dgm:prSet presAssocID="{EF11FB4E-D5A8-470A-B4F5-07257047A071}" presName="image_4" presStyleCnt="0"/>
      <dgm:spPr/>
    </dgm:pt>
    <dgm:pt modelId="{7EFDC002-FDB1-4F7D-95C0-AC053F23CAB5}" type="pres">
      <dgm:prSet presAssocID="{EF11FB4E-D5A8-470A-B4F5-07257047A071}" presName="imageRepeatNode" presStyleLbl="fgImgPlace1" presStyleIdx="3" presStyleCnt="5"/>
      <dgm:spPr/>
      <dgm:t>
        <a:bodyPr/>
        <a:lstStyle/>
        <a:p>
          <a:endParaRPr lang="en-US"/>
        </a:p>
      </dgm:t>
    </dgm:pt>
    <dgm:pt modelId="{E707EA68-3094-4269-AB9A-843691C53DE6}" type="pres">
      <dgm:prSet presAssocID="{8D9D2959-FB76-424A-AE02-88997FD48314}" presName="image_accent_5" presStyleCnt="0"/>
      <dgm:spPr/>
    </dgm:pt>
    <dgm:pt modelId="{5AE15100-EEA1-49B1-A18C-7F06953C7755}" type="pres">
      <dgm:prSet presAssocID="{8D9D2959-FB76-424A-AE02-88997FD48314}" presName="imageAccentRepeatNode" presStyleLbl="alignNode1" presStyleIdx="8" presStyleCnt="9"/>
      <dgm:spPr/>
    </dgm:pt>
    <dgm:pt modelId="{AD77D7AC-FBD6-4B5D-B7D9-AB96E8D42793}" type="pres">
      <dgm:prSet presAssocID="{8D9D2959-FB76-424A-AE02-88997FD48314}" presName="parent_text_5" presStyleLbl="revTx" presStyleIdx="4" presStyleCnt="5">
        <dgm:presLayoutVars>
          <dgm:chMax val="0"/>
          <dgm:chPref val="0"/>
          <dgm:bulletEnabled val="1"/>
        </dgm:presLayoutVars>
      </dgm:prSet>
      <dgm:spPr/>
      <dgm:t>
        <a:bodyPr/>
        <a:lstStyle/>
        <a:p>
          <a:endParaRPr lang="en-US"/>
        </a:p>
      </dgm:t>
    </dgm:pt>
    <dgm:pt modelId="{7854499F-6848-4DFC-8E84-24E4786F9FA0}" type="pres">
      <dgm:prSet presAssocID="{075E133D-AD4C-4D66-AD21-0174E744F5DA}" presName="image_5" presStyleCnt="0"/>
      <dgm:spPr/>
    </dgm:pt>
    <dgm:pt modelId="{4F041C89-51D2-4979-8BC9-64C3B29E32D5}" type="pres">
      <dgm:prSet presAssocID="{075E133D-AD4C-4D66-AD21-0174E744F5DA}" presName="imageRepeatNode" presStyleLbl="fgImgPlace1" presStyleIdx="4" presStyleCnt="5"/>
      <dgm:spPr/>
      <dgm:t>
        <a:bodyPr/>
        <a:lstStyle/>
        <a:p>
          <a:endParaRPr lang="en-US"/>
        </a:p>
      </dgm:t>
    </dgm:pt>
  </dgm:ptLst>
  <dgm:cxnLst>
    <dgm:cxn modelId="{8C4CFA23-DE14-46A6-8E2B-62E8030E5406}" type="presOf" srcId="{780746E2-19BF-43C5-8ED9-0366DC63C27E}" destId="{9236FCB9-E7AC-48B1-BA96-EEEEE3E8CA24}" srcOrd="0" destOrd="0" presId="urn:microsoft.com/office/officeart/2008/layout/BubblePictureList"/>
    <dgm:cxn modelId="{463B8195-9668-424B-921B-D846A9D29E00}" type="presOf" srcId="{075E133D-AD4C-4D66-AD21-0174E744F5DA}" destId="{4F041C89-51D2-4979-8BC9-64C3B29E32D5}" srcOrd="0" destOrd="0" presId="urn:microsoft.com/office/officeart/2008/layout/BubblePictureList"/>
    <dgm:cxn modelId="{45B86388-5C59-44C1-9F8B-EA4CF4E7578B}" type="presOf" srcId="{EF11FB4E-D5A8-470A-B4F5-07257047A071}" destId="{7EFDC002-FDB1-4F7D-95C0-AC053F23CAB5}" srcOrd="0" destOrd="0" presId="urn:microsoft.com/office/officeart/2008/layout/BubblePictureList"/>
    <dgm:cxn modelId="{DA68ACF9-B461-48C9-BA2D-55C3E644BDB4}" type="presOf" srcId="{3651CEC2-3990-4C84-BB82-A52A467E1D3B}" destId="{95F1B376-B6CE-40F5-B135-960CAB1BF0C5}" srcOrd="0" destOrd="0" presId="urn:microsoft.com/office/officeart/2008/layout/BubblePictureList"/>
    <dgm:cxn modelId="{25669D44-8306-4000-AB43-68C2E4848CD3}" srcId="{3651CEC2-3990-4C84-BB82-A52A467E1D3B}" destId="{6F324837-21A3-47FA-995E-6ED05D6BE2D3}" srcOrd="3" destOrd="0" parTransId="{BD0095C3-283D-4FA3-B191-B6A5D632A763}" sibTransId="{EF11FB4E-D5A8-470A-B4F5-07257047A071}"/>
    <dgm:cxn modelId="{410A3601-3A93-4B0C-982F-0FFB51F5B8FC}" type="presOf" srcId="{8F3E81D6-79F9-4472-80C4-D1F8B2E13F6B}" destId="{276D5DD6-F96D-4F8B-B88B-32B098D5A4C4}" srcOrd="0" destOrd="0" presId="urn:microsoft.com/office/officeart/2008/layout/BubblePictureList"/>
    <dgm:cxn modelId="{4F6738A5-51CE-44EF-9F93-F37879BCC85F}" srcId="{3651CEC2-3990-4C84-BB82-A52A467E1D3B}" destId="{8F3E81D6-79F9-4472-80C4-D1F8B2E13F6B}" srcOrd="2" destOrd="0" parTransId="{F388280B-7F2F-443F-AA4B-DC5CF4951BAD}" sibTransId="{5C7AF164-3F27-4FF4-928E-1F9D3C68DCF7}"/>
    <dgm:cxn modelId="{1EB339A7-1EEC-4D8F-86CB-6E9746232916}" type="presOf" srcId="{6F324837-21A3-47FA-995E-6ED05D6BE2D3}" destId="{B80ABD4C-9F74-411B-9565-DFDA8B516652}" srcOrd="0" destOrd="0" presId="urn:microsoft.com/office/officeart/2008/layout/BubblePictureList"/>
    <dgm:cxn modelId="{9EEE859B-33A9-4020-840F-DB45919CA177}" srcId="{3651CEC2-3990-4C84-BB82-A52A467E1D3B}" destId="{8D9D2959-FB76-424A-AE02-88997FD48314}" srcOrd="4" destOrd="0" parTransId="{0152F2C8-5969-4D0E-8A30-CDF526AD6FA0}" sibTransId="{075E133D-AD4C-4D66-AD21-0174E744F5DA}"/>
    <dgm:cxn modelId="{A066AF38-D63F-4BC7-BDCE-D5B71ED2E9B3}" type="presOf" srcId="{A1E9E521-477A-48C1-BBE1-189DE67DDE73}" destId="{01B82A57-C39B-440E-A524-F8F0682BB9B7}" srcOrd="0" destOrd="0" presId="urn:microsoft.com/office/officeart/2008/layout/BubblePictureList"/>
    <dgm:cxn modelId="{1C627BAA-D08C-4FD1-9DBB-1F58A533D44F}" type="presOf" srcId="{5C7AF164-3F27-4FF4-928E-1F9D3C68DCF7}" destId="{108E11AF-EE3A-48BD-BF67-BA9E48391332}" srcOrd="0" destOrd="0" presId="urn:microsoft.com/office/officeart/2008/layout/BubblePictureList"/>
    <dgm:cxn modelId="{AD8292A7-2B20-4AE7-B9F6-B4D7E8C8B93E}" type="presOf" srcId="{35FDAD8D-F42D-4B6E-9C37-46F20CCD96D1}" destId="{12D8A8F1-A748-4F60-B21B-4E2BEA28CB5E}" srcOrd="0" destOrd="0" presId="urn:microsoft.com/office/officeart/2008/layout/BubblePictureList"/>
    <dgm:cxn modelId="{D9A2A5F7-1067-4154-8208-18BAB0B11572}" srcId="{3651CEC2-3990-4C84-BB82-A52A467E1D3B}" destId="{A4148085-7839-4161-9059-C6376D02B692}" srcOrd="0" destOrd="0" parTransId="{153770DE-DC48-423E-9906-841E6E6ECA5C}" sibTransId="{35FDAD8D-F42D-4B6E-9C37-46F20CCD96D1}"/>
    <dgm:cxn modelId="{11A20389-554D-41F1-90EA-4FFA4BBD9A24}" type="presOf" srcId="{8D9D2959-FB76-424A-AE02-88997FD48314}" destId="{AD77D7AC-FBD6-4B5D-B7D9-AB96E8D42793}" srcOrd="0" destOrd="0" presId="urn:microsoft.com/office/officeart/2008/layout/BubblePictureList"/>
    <dgm:cxn modelId="{60ACDB60-2BB8-4CDC-B947-D733C0B6309C}" type="presOf" srcId="{A4148085-7839-4161-9059-C6376D02B692}" destId="{45649AFA-1BFD-44E4-BE00-FEB8B1BB2A25}" srcOrd="0" destOrd="0" presId="urn:microsoft.com/office/officeart/2008/layout/BubblePictureList"/>
    <dgm:cxn modelId="{7EF1E3C0-4A7B-4242-BBB1-A815F7A9249F}" srcId="{3651CEC2-3990-4C84-BB82-A52A467E1D3B}" destId="{A1E9E521-477A-48C1-BBE1-189DE67DDE73}" srcOrd="1" destOrd="0" parTransId="{4147064C-E2CD-4479-828E-3606FE3C9C9C}" sibTransId="{780746E2-19BF-43C5-8ED9-0366DC63C27E}"/>
    <dgm:cxn modelId="{B2D5E08F-256F-44F4-8C65-9474961EFBBB}" type="presParOf" srcId="{95F1B376-B6CE-40F5-B135-960CAB1BF0C5}" destId="{45649AFA-1BFD-44E4-BE00-FEB8B1BB2A25}" srcOrd="0" destOrd="0" presId="urn:microsoft.com/office/officeart/2008/layout/BubblePictureList"/>
    <dgm:cxn modelId="{D6BEE8C0-E73F-470E-BAAE-7D93E3888032}" type="presParOf" srcId="{95F1B376-B6CE-40F5-B135-960CAB1BF0C5}" destId="{01ECBE9C-9FC4-478E-8BBB-EB818E899812}" srcOrd="1" destOrd="0" presId="urn:microsoft.com/office/officeart/2008/layout/BubblePictureList"/>
    <dgm:cxn modelId="{C3B0FA4F-EAF6-46E3-A7C7-C97743183C73}" type="presParOf" srcId="{01ECBE9C-9FC4-478E-8BBB-EB818E899812}" destId="{E6B4EBEE-9A03-4F46-8A30-6568C1834754}" srcOrd="0" destOrd="0" presId="urn:microsoft.com/office/officeart/2008/layout/BubblePictureList"/>
    <dgm:cxn modelId="{11E2B3CD-829F-41E4-824B-C7BCC49BD330}" type="presParOf" srcId="{95F1B376-B6CE-40F5-B135-960CAB1BF0C5}" destId="{6587B118-0570-422D-99E0-85F3F451F78E}" srcOrd="2" destOrd="0" presId="urn:microsoft.com/office/officeart/2008/layout/BubblePictureList"/>
    <dgm:cxn modelId="{1F5AE8E6-7B25-4E85-95C7-C4315780BDCD}" type="presParOf" srcId="{95F1B376-B6CE-40F5-B135-960CAB1BF0C5}" destId="{B8C81641-764C-4EBC-8113-1E48170CBA2D}" srcOrd="3" destOrd="0" presId="urn:microsoft.com/office/officeart/2008/layout/BubblePictureList"/>
    <dgm:cxn modelId="{2B1FE420-AFD7-45CD-B9F1-69898231FE29}" type="presParOf" srcId="{B8C81641-764C-4EBC-8113-1E48170CBA2D}" destId="{12D8A8F1-A748-4F60-B21B-4E2BEA28CB5E}" srcOrd="0" destOrd="0" presId="urn:microsoft.com/office/officeart/2008/layout/BubblePictureList"/>
    <dgm:cxn modelId="{E205261A-57E3-42AF-B696-DC6E31533A9E}" type="presParOf" srcId="{95F1B376-B6CE-40F5-B135-960CAB1BF0C5}" destId="{01B82A57-C39B-440E-A524-F8F0682BB9B7}" srcOrd="4" destOrd="0" presId="urn:microsoft.com/office/officeart/2008/layout/BubblePictureList"/>
    <dgm:cxn modelId="{39D56A40-C0BB-4A05-AE6F-416F2479FC7B}" type="presParOf" srcId="{95F1B376-B6CE-40F5-B135-960CAB1BF0C5}" destId="{B2E3A500-D886-47BB-82DA-A38DC06735D5}" srcOrd="5" destOrd="0" presId="urn:microsoft.com/office/officeart/2008/layout/BubblePictureList"/>
    <dgm:cxn modelId="{9798254D-EEB1-4DB5-B4B2-5FB8D2E907FA}" type="presParOf" srcId="{B2E3A500-D886-47BB-82DA-A38DC06735D5}" destId="{4AFBF717-200E-4F67-9C46-A56AE5473834}" srcOrd="0" destOrd="0" presId="urn:microsoft.com/office/officeart/2008/layout/BubblePictureList"/>
    <dgm:cxn modelId="{D6B58487-D030-4ED7-860C-5AD071296EE3}" type="presParOf" srcId="{95F1B376-B6CE-40F5-B135-960CAB1BF0C5}" destId="{91EE6231-464E-439B-9B4F-CC500C1597A8}" srcOrd="6" destOrd="0" presId="urn:microsoft.com/office/officeart/2008/layout/BubblePictureList"/>
    <dgm:cxn modelId="{0A707033-E3D5-4701-9FE2-C7B910305FF0}" type="presParOf" srcId="{91EE6231-464E-439B-9B4F-CC500C1597A8}" destId="{9236FCB9-E7AC-48B1-BA96-EEEEE3E8CA24}" srcOrd="0" destOrd="0" presId="urn:microsoft.com/office/officeart/2008/layout/BubblePictureList"/>
    <dgm:cxn modelId="{24E61987-F9C9-40A6-B545-CB932E4A9124}" type="presParOf" srcId="{95F1B376-B6CE-40F5-B135-960CAB1BF0C5}" destId="{ECD53F80-BECF-42BB-80E8-B82E67F72342}" srcOrd="7" destOrd="0" presId="urn:microsoft.com/office/officeart/2008/layout/BubblePictureList"/>
    <dgm:cxn modelId="{68C38A7F-413C-4C50-80A8-12D94CDF833B}" type="presParOf" srcId="{ECD53F80-BECF-42BB-80E8-B82E67F72342}" destId="{ABA7C023-72F7-47B2-A1FC-6A0310B5CFE2}" srcOrd="0" destOrd="0" presId="urn:microsoft.com/office/officeart/2008/layout/BubblePictureList"/>
    <dgm:cxn modelId="{4AB91EB4-F943-49C5-886F-02CA4BB28797}" type="presParOf" srcId="{95F1B376-B6CE-40F5-B135-960CAB1BF0C5}" destId="{276D5DD6-F96D-4F8B-B88B-32B098D5A4C4}" srcOrd="8" destOrd="0" presId="urn:microsoft.com/office/officeart/2008/layout/BubblePictureList"/>
    <dgm:cxn modelId="{9D0786D0-A974-4048-B2BC-2D626393CC7C}" type="presParOf" srcId="{95F1B376-B6CE-40F5-B135-960CAB1BF0C5}" destId="{16617FB9-A56A-42CD-8A5D-1907DB32090E}" srcOrd="9" destOrd="0" presId="urn:microsoft.com/office/officeart/2008/layout/BubblePictureList"/>
    <dgm:cxn modelId="{3C483503-F8A3-447E-8F98-D9A7EE2F3B10}" type="presParOf" srcId="{95F1B376-B6CE-40F5-B135-960CAB1BF0C5}" destId="{D394FAB0-76DD-424D-AFE9-7365183CAA8F}" srcOrd="10" destOrd="0" presId="urn:microsoft.com/office/officeart/2008/layout/BubblePictureList"/>
    <dgm:cxn modelId="{7DB1EABA-464F-472A-BC70-6C962578F5B7}" type="presParOf" srcId="{95F1B376-B6CE-40F5-B135-960CAB1BF0C5}" destId="{310D2676-5E9B-4C4D-9409-DB6566C3B783}" srcOrd="11" destOrd="0" presId="urn:microsoft.com/office/officeart/2008/layout/BubblePictureList"/>
    <dgm:cxn modelId="{7DFD4841-7E47-49E5-BDE9-2811A8C47E8F}" type="presParOf" srcId="{310D2676-5E9B-4C4D-9409-DB6566C3B783}" destId="{108E11AF-EE3A-48BD-BF67-BA9E48391332}" srcOrd="0" destOrd="0" presId="urn:microsoft.com/office/officeart/2008/layout/BubblePictureList"/>
    <dgm:cxn modelId="{AF8FF713-62A1-4894-BE9B-D185442C0898}" type="presParOf" srcId="{95F1B376-B6CE-40F5-B135-960CAB1BF0C5}" destId="{66866DF8-51F9-4CE8-B3E3-93E5F9F82CFF}" srcOrd="12" destOrd="0" presId="urn:microsoft.com/office/officeart/2008/layout/BubblePictureList"/>
    <dgm:cxn modelId="{7C87D31B-E603-4E3A-9AE4-23E575A1644D}" type="presParOf" srcId="{66866DF8-51F9-4CE8-B3E3-93E5F9F82CFF}" destId="{9E51A030-0119-4007-9FFB-6982357406D9}" srcOrd="0" destOrd="0" presId="urn:microsoft.com/office/officeart/2008/layout/BubblePictureList"/>
    <dgm:cxn modelId="{0987D205-1596-4DF5-8E22-27746AFF866D}" type="presParOf" srcId="{95F1B376-B6CE-40F5-B135-960CAB1BF0C5}" destId="{B80ABD4C-9F74-411B-9565-DFDA8B516652}" srcOrd="13" destOrd="0" presId="urn:microsoft.com/office/officeart/2008/layout/BubblePictureList"/>
    <dgm:cxn modelId="{08B19A78-C56B-4D04-98B7-5D09AC78BD57}" type="presParOf" srcId="{95F1B376-B6CE-40F5-B135-960CAB1BF0C5}" destId="{0D4BD487-209D-47D1-BDEB-488526EF6CE4}" srcOrd="14" destOrd="0" presId="urn:microsoft.com/office/officeart/2008/layout/BubblePictureList"/>
    <dgm:cxn modelId="{070FE255-835F-420B-9A63-41EECD28CEAE}" type="presParOf" srcId="{95F1B376-B6CE-40F5-B135-960CAB1BF0C5}" destId="{C21A53DC-56CE-4EC7-909F-B7B5AB96B98A}" srcOrd="15" destOrd="0" presId="urn:microsoft.com/office/officeart/2008/layout/BubblePictureList"/>
    <dgm:cxn modelId="{97373DAF-C9FA-4D47-848F-F7C18579F728}" type="presParOf" srcId="{C21A53DC-56CE-4EC7-909F-B7B5AB96B98A}" destId="{7EFDC002-FDB1-4F7D-95C0-AC053F23CAB5}" srcOrd="0" destOrd="0" presId="urn:microsoft.com/office/officeart/2008/layout/BubblePictureList"/>
    <dgm:cxn modelId="{6966CB28-0E80-46E5-959D-C225F70B6729}" type="presParOf" srcId="{95F1B376-B6CE-40F5-B135-960CAB1BF0C5}" destId="{E707EA68-3094-4269-AB9A-843691C53DE6}" srcOrd="16" destOrd="0" presId="urn:microsoft.com/office/officeart/2008/layout/BubblePictureList"/>
    <dgm:cxn modelId="{8A78149A-CC8E-41B3-877A-9D39C1DB6F2D}" type="presParOf" srcId="{E707EA68-3094-4269-AB9A-843691C53DE6}" destId="{5AE15100-EEA1-49B1-A18C-7F06953C7755}" srcOrd="0" destOrd="0" presId="urn:microsoft.com/office/officeart/2008/layout/BubblePictureList"/>
    <dgm:cxn modelId="{55009644-DE04-4E62-8477-8E01719803FD}" type="presParOf" srcId="{95F1B376-B6CE-40F5-B135-960CAB1BF0C5}" destId="{AD77D7AC-FBD6-4B5D-B7D9-AB96E8D42793}" srcOrd="17" destOrd="0" presId="urn:microsoft.com/office/officeart/2008/layout/BubblePictureList"/>
    <dgm:cxn modelId="{2A1A72D7-50C3-498B-B625-B01EAD16F7E8}" type="presParOf" srcId="{95F1B376-B6CE-40F5-B135-960CAB1BF0C5}" destId="{7854499F-6848-4DFC-8E84-24E4786F9FA0}" srcOrd="18" destOrd="0" presId="urn:microsoft.com/office/officeart/2008/layout/BubblePictureList"/>
    <dgm:cxn modelId="{6704E4B9-7ECA-4BA2-B2A4-81B4AEBCC5E4}" type="presParOf" srcId="{7854499F-6848-4DFC-8E84-24E4786F9FA0}" destId="{4F041C89-51D2-4979-8BC9-64C3B29E32D5}"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E19A8A-9762-4C8B-98B9-93D3C55C4230}" type="doc">
      <dgm:prSet loTypeId="urn:microsoft.com/office/officeart/2005/8/layout/vList6" loCatId="list" qsTypeId="urn:microsoft.com/office/officeart/2005/8/quickstyle/simple2" qsCatId="simple" csTypeId="urn:microsoft.com/office/officeart/2005/8/colors/accent1_1" csCatId="accent1" phldr="1"/>
      <dgm:spPr/>
      <dgm:t>
        <a:bodyPr/>
        <a:lstStyle/>
        <a:p>
          <a:endParaRPr lang="lv-LV"/>
        </a:p>
      </dgm:t>
    </dgm:pt>
    <dgm:pt modelId="{431B2145-C0ED-4156-9960-14B797196A50}">
      <dgm:prSet phldrT="[Text]" custT="1">
        <dgm:style>
          <a:lnRef idx="2">
            <a:schemeClr val="accent1"/>
          </a:lnRef>
          <a:fillRef idx="1">
            <a:schemeClr val="lt1"/>
          </a:fillRef>
          <a:effectRef idx="0">
            <a:schemeClr val="accent1"/>
          </a:effectRef>
          <a:fontRef idx="minor">
            <a:schemeClr val="dk1"/>
          </a:fontRef>
        </dgm:style>
      </dgm:prSet>
      <dgm:spPr/>
      <dgm:t>
        <a:bodyPr/>
        <a:lstStyle/>
        <a:p>
          <a:pPr algn="just"/>
          <a:r>
            <a:rPr lang="lv-LV" sz="1150" kern="1200" dirty="0">
              <a:latin typeface="Verdana" panose="020B0604030504040204" pitchFamily="34" charset="0"/>
              <a:ea typeface="Verdana" panose="020B0604030504040204" pitchFamily="34" charset="0"/>
              <a:cs typeface="Times New Roman" panose="02020603050405020304" pitchFamily="18" charset="0"/>
            </a:rPr>
            <a:t>Regulāri apkopot un publicēt informāciju par kredītu un noguldījumu likmēm</a:t>
          </a:r>
          <a:endParaRPr lang="lv-LV" sz="1150" b="1" kern="1200" dirty="0">
            <a:latin typeface="Verdana" panose="020B0604030504040204" pitchFamily="34" charset="0"/>
            <a:ea typeface="Verdana" panose="020B0604030504040204" pitchFamily="34" charset="0"/>
            <a:cs typeface="Times New Roman" panose="02020603050405020304" pitchFamily="18" charset="0"/>
          </a:endParaRPr>
        </a:p>
      </dgm:t>
    </dgm:pt>
    <dgm:pt modelId="{8318C491-9DB3-4F36-B2F2-FD5930B40D50}" type="parTrans" cxnId="{69E1DD8D-0686-4A79-AC7E-71D10EFC7130}">
      <dgm:prSet/>
      <dgm:spPr/>
      <dgm:t>
        <a:bodyPr/>
        <a:lstStyle/>
        <a:p>
          <a:endParaRPr lang="lv-LV"/>
        </a:p>
      </dgm:t>
    </dgm:pt>
    <dgm:pt modelId="{B17F9220-20AD-437E-AE66-52A9B8252AEA}" type="sibTrans" cxnId="{69E1DD8D-0686-4A79-AC7E-71D10EFC7130}">
      <dgm:prSet/>
      <dgm:spPr/>
      <dgm:t>
        <a:bodyPr/>
        <a:lstStyle/>
        <a:p>
          <a:endParaRPr lang="lv-LV"/>
        </a:p>
      </dgm:t>
    </dgm:pt>
    <dgm:pt modelId="{3A0A76CC-5706-4D32-9128-609FE1751D55}">
      <dgm:prSet phldrT="[Text]" custT="1">
        <dgm:style>
          <a:lnRef idx="2">
            <a:schemeClr val="accent1"/>
          </a:lnRef>
          <a:fillRef idx="1">
            <a:schemeClr val="lt1"/>
          </a:fillRef>
          <a:effectRef idx="0">
            <a:schemeClr val="accent1"/>
          </a:effectRef>
          <a:fontRef idx="minor">
            <a:schemeClr val="dk1"/>
          </a:fontRef>
        </dgm:style>
      </dgm:prSet>
      <dgm:spPr/>
      <dgm:t>
        <a:bodyPr/>
        <a:lstStyle/>
        <a:p>
          <a:pPr marL="0" lvl="0" indent="0" algn="just" defTabSz="622300">
            <a:lnSpc>
              <a:spcPct val="90000"/>
            </a:lnSpc>
            <a:spcBef>
              <a:spcPct val="0"/>
            </a:spcBef>
            <a:spcAft>
              <a:spcPct val="35000"/>
            </a:spcAft>
            <a:buNone/>
          </a:pPr>
          <a:r>
            <a:rPr lang="lv-LV" sz="1150" kern="1200" dirty="0">
              <a:latin typeface="Verdana" panose="020B0604030504040204" pitchFamily="34" charset="0"/>
              <a:ea typeface="Verdana" panose="020B0604030504040204" pitchFamily="34" charset="0"/>
              <a:cs typeface="Times New Roman" panose="02020603050405020304" pitchFamily="18" charset="0"/>
            </a:rPr>
            <a:t>Regulāri apkopot informāciju par komisijām, kas var ietekmēt kreditēšanu </a:t>
          </a:r>
          <a:endParaRPr lang="lv-LV" sz="1150" b="1" kern="1200" dirty="0">
            <a:latin typeface="Verdana" panose="020B0604030504040204" pitchFamily="34" charset="0"/>
            <a:ea typeface="Verdana" panose="020B0604030504040204" pitchFamily="34" charset="0"/>
            <a:cs typeface="Times New Roman" panose="02020603050405020304" pitchFamily="18" charset="0"/>
          </a:endParaRPr>
        </a:p>
      </dgm:t>
    </dgm:pt>
    <dgm:pt modelId="{7D069BB9-6C14-449C-92CC-1BB31E5E5BE6}" type="parTrans" cxnId="{CD168D86-45C9-4B7F-BB58-8FBF5488E21D}">
      <dgm:prSet/>
      <dgm:spPr/>
      <dgm:t>
        <a:bodyPr/>
        <a:lstStyle/>
        <a:p>
          <a:endParaRPr lang="lv-LV"/>
        </a:p>
      </dgm:t>
    </dgm:pt>
    <dgm:pt modelId="{4A8B6371-9F60-4F09-B415-75B3AE8042B3}" type="sibTrans" cxnId="{CD168D86-45C9-4B7F-BB58-8FBF5488E21D}">
      <dgm:prSet/>
      <dgm:spPr/>
      <dgm:t>
        <a:bodyPr/>
        <a:lstStyle/>
        <a:p>
          <a:endParaRPr lang="lv-LV"/>
        </a:p>
      </dgm:t>
    </dgm:pt>
    <dgm:pt modelId="{C96C1B80-0F3A-43C4-93C4-67D4D480A5DE}">
      <dgm:prSet custT="1">
        <dgm:style>
          <a:lnRef idx="2">
            <a:schemeClr val="accent1"/>
          </a:lnRef>
          <a:fillRef idx="1">
            <a:schemeClr val="lt1"/>
          </a:fillRef>
          <a:effectRef idx="0">
            <a:schemeClr val="accent1"/>
          </a:effectRef>
          <a:fontRef idx="minor">
            <a:schemeClr val="dk1"/>
          </a:fontRef>
        </dgm:style>
      </dgm:prSet>
      <dgm:spPr>
        <a:ln/>
      </dgm:spPr>
      <dgm:t>
        <a:bodyPr spcFirstLastPara="0" vert="horz" wrap="square" lIns="53340" tIns="26670" rIns="53340" bIns="26670" numCol="1" spcCol="1270" anchor="ctr" anchorCtr="0"/>
        <a:lstStyle/>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  </a:t>
          </a:r>
          <a:r>
            <a:rPr lang="lv-LV" sz="1050" b="0" kern="1200" dirty="0">
              <a:latin typeface="Verdana" panose="020B0604030504040204" pitchFamily="34" charset="0"/>
              <a:ea typeface="Verdana" panose="020B0604030504040204" pitchFamily="34" charset="0"/>
              <a:cs typeface="Times New Roman" panose="02020603050405020304" pitchFamily="18" charset="0"/>
            </a:rPr>
            <a:t>Izstrādāt priekšlikumus būvniecības nozares aktuālo jautājumu risināšanai;</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Izstrādāt priekšlikumus daudzdzīvokļu māju siltināšanas aktīvākai kreditēšanas veicināšanai;</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 </a:t>
          </a:r>
          <a:r>
            <a:rPr lang="lv-LV" sz="1050" b="0" kern="1200" dirty="0">
              <a:latin typeface="Verdana" panose="020B0604030504040204" pitchFamily="34" charset="0"/>
              <a:ea typeface="Verdana" panose="020B0604030504040204" pitchFamily="34" charset="0"/>
              <a:cs typeface="Times New Roman" panose="02020603050405020304" pitchFamily="18" charset="0"/>
            </a:rPr>
            <a:t>Pārskatīt FKTK noteikumos Nr.193 6.punktā noteikto ierobežojuma attiecībā uz piemērojamo riska pakāpi (100%) atbilstīgumu, kā arī izskatīt iespēju zemākiem riska svariem ilgtspējīgiem kredītiem;</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regulējumā noteikto ierobežojumu kredīta summai un ienākuma apmēram gadījumos, kad nekustamais īpašums tiek iegādāts </a:t>
          </a:r>
          <a:r>
            <a:rPr lang="lv-LV" sz="1050" b="0" i="1" kern="1200" dirty="0" err="1">
              <a:latin typeface="Verdana" panose="020B0604030504040204" pitchFamily="34" charset="0"/>
              <a:ea typeface="Verdana" panose="020B0604030504040204" pitchFamily="34" charset="0"/>
              <a:cs typeface="Times New Roman" panose="02020603050405020304" pitchFamily="18" charset="0"/>
            </a:rPr>
            <a:t>buy</a:t>
          </a:r>
          <a:r>
            <a:rPr lang="lv-LV" sz="1050" b="0" i="1" kern="1200" dirty="0">
              <a:latin typeface="Verdana" panose="020B0604030504040204" pitchFamily="34" charset="0"/>
              <a:ea typeface="Verdana" panose="020B0604030504040204" pitchFamily="34" charset="0"/>
              <a:cs typeface="Times New Roman" panose="02020603050405020304" pitchFamily="18" charset="0"/>
            </a:rPr>
            <a:t>-to-</a:t>
          </a:r>
          <a:r>
            <a:rPr lang="lv-LV" sz="1050" b="0" i="1" kern="1200" dirty="0" err="1">
              <a:latin typeface="Verdana" panose="020B0604030504040204" pitchFamily="34" charset="0"/>
              <a:ea typeface="Verdana" panose="020B0604030504040204" pitchFamily="34" charset="0"/>
              <a:cs typeface="Times New Roman" panose="02020603050405020304" pitchFamily="18" charset="0"/>
            </a:rPr>
            <a:t>let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ietvaros, atbilstīgumu;</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iespēju samazināt kredītiestāžu esošo ziņošanas Latvijas Bankai slogu uzraudzības jautājumos;</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Darbs ar IRB modeļiem (sadarbība ar ECB un Zviedrijas uzraugu);</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Regulārā Latvijas Bankas ziņojuma par finansējuma pieejamību Latvijā (t.sk. kreditēšanas kanāls, kapitāla tirgus piedāvātās iespējas utt.) publicēšana;</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iespēju regulāri apkopot informāciju no uzņēmumiem par finansējuma (t.sk. kredītu) pieejamības problemātiku Latvijā.</a:t>
          </a:r>
        </a:p>
      </dgm:t>
    </dgm:pt>
    <dgm:pt modelId="{765C1675-324D-4F47-BA59-4EA26933F58F}" type="parTrans" cxnId="{D0A99A7E-D6BC-436D-B343-E50837ED2E0F}">
      <dgm:prSet/>
      <dgm:spPr/>
      <dgm:t>
        <a:bodyPr/>
        <a:lstStyle/>
        <a:p>
          <a:endParaRPr lang="lv-LV"/>
        </a:p>
      </dgm:t>
    </dgm:pt>
    <dgm:pt modelId="{7D1725E5-972B-421C-AB38-05BB04A03230}" type="sibTrans" cxnId="{D0A99A7E-D6BC-436D-B343-E50837ED2E0F}">
      <dgm:prSet/>
      <dgm:spPr/>
      <dgm:t>
        <a:bodyPr/>
        <a:lstStyle/>
        <a:p>
          <a:endParaRPr lang="lv-LV"/>
        </a:p>
      </dgm:t>
    </dgm:pt>
    <dgm:pt modelId="{20A0CA89-CF42-4700-89DD-43A276F0A45D}">
      <dgm:prSet custT="1"/>
      <dgm:spPr>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gm:spPr>
      <dgm:t>
        <a:bodyPr spcFirstLastPara="0" vert="horz" wrap="square" lIns="8255" tIns="8255" rIns="8255" bIns="8255" numCol="1" spcCol="1270" anchor="ctr" anchorCtr="0"/>
        <a:lstStyle/>
        <a:p>
          <a:pPr algn="l">
            <a:buFont typeface="Wingdings" panose="05000000000000000000" pitchFamily="2" charset="2"/>
            <a:buNone/>
          </a:pPr>
          <a:r>
            <a:rPr lang="lv-LV" alt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lv-LV" altLang="lv-LV" sz="12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Labvēlīgas augsnes sagatavošana kreditēšanas palielināšanai</a:t>
          </a:r>
          <a:endParaRPr lang="lv-LV" sz="1300" kern="1200" dirty="0">
            <a:solidFill>
              <a:schemeClr val="bg1"/>
            </a:solidFill>
          </a:endParaRPr>
        </a:p>
      </dgm:t>
    </dgm:pt>
    <dgm:pt modelId="{1CA74E43-CA37-4EF9-9D3E-E50D11D5E071}" type="parTrans" cxnId="{42BBD1BB-B5D1-4E7D-A118-017CADC993D6}">
      <dgm:prSet/>
      <dgm:spPr/>
      <dgm:t>
        <a:bodyPr/>
        <a:lstStyle/>
        <a:p>
          <a:endParaRPr lang="lv-LV"/>
        </a:p>
      </dgm:t>
    </dgm:pt>
    <dgm:pt modelId="{74548085-B545-4DC0-836E-0B15F5B718EC}" type="sibTrans" cxnId="{42BBD1BB-B5D1-4E7D-A118-017CADC993D6}">
      <dgm:prSet/>
      <dgm:spPr/>
      <dgm:t>
        <a:bodyPr/>
        <a:lstStyle/>
        <a:p>
          <a:endParaRPr lang="lv-LV"/>
        </a:p>
      </dgm:t>
    </dgm:pt>
    <dgm:pt modelId="{934461A7-C76E-4115-B972-F35F99474DA6}">
      <dgm:prSet phldrT="[Text]" custScaleX="253255" custT="1"/>
      <dgm:spPr>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gm:spPr>
      <dgm:t>
        <a:bodyPr spcFirstLastPara="0" vert="horz" wrap="square" lIns="8255" tIns="8255" rIns="8255" bIns="8255" numCol="1" spcCol="1270" anchor="ctr" anchorCtr="0"/>
        <a:lstStyle/>
        <a:p>
          <a:pPr algn="l">
            <a:buNone/>
          </a:pPr>
          <a:r>
            <a:rPr lang="lv-LV" alt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lv-LV" altLang="lv-LV" sz="12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Pārskatīt noguldījumu likmes mājsaimniecībām un uzņēmumiem</a:t>
          </a:r>
          <a:endParaRPr 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dgm:t>
    </dgm:pt>
    <dgm:pt modelId="{C9DC8897-AF37-4B5A-80B4-96C08A163CE5}" type="parTrans" cxnId="{04E5F891-023A-461F-B96E-8346F6E9738F}">
      <dgm:prSet/>
      <dgm:spPr/>
      <dgm:t>
        <a:bodyPr/>
        <a:lstStyle/>
        <a:p>
          <a:endParaRPr lang="lv-LV"/>
        </a:p>
      </dgm:t>
    </dgm:pt>
    <dgm:pt modelId="{68F62B65-4FF5-4B15-AF44-AB8094278DC5}" type="sibTrans" cxnId="{04E5F891-023A-461F-B96E-8346F6E9738F}">
      <dgm:prSet/>
      <dgm:spPr/>
      <dgm:t>
        <a:bodyPr/>
        <a:lstStyle/>
        <a:p>
          <a:endParaRPr lang="lv-LV"/>
        </a:p>
      </dgm:t>
    </dgm:pt>
    <dgm:pt modelId="{BE645764-79DD-4569-ACB5-66FA08DB7B89}">
      <dgm:prSet phldrT="[Text]" custT="1"/>
      <dgm:spPr>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gm:spPr>
      <dgm:t>
        <a:bodyPr spcFirstLastPara="0" vert="horz" wrap="square" lIns="8255" tIns="8255" rIns="8255" bIns="8255" numCol="1" spcCol="1270" anchor="ctr" anchorCtr="0"/>
        <a:lstStyle/>
        <a:p>
          <a:pPr marL="114300" lvl="1" indent="-114300" algn="l" defTabSz="577850">
            <a:lnSpc>
              <a:spcPct val="90000"/>
            </a:lnSpc>
            <a:spcBef>
              <a:spcPct val="0"/>
            </a:spcBef>
            <a:spcAft>
              <a:spcPct val="15000"/>
            </a:spcAft>
            <a:buNone/>
          </a:pPr>
          <a:r>
            <a:rPr lang="lv-LV" altLang="lv-LV" sz="130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rPr>
            <a:t>  </a:t>
          </a:r>
          <a:r>
            <a:rPr lang="lv-LV" altLang="lv-LV" sz="115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rPr>
            <a:t>Izmantojot augsto procentu likmju vidi, samazināt citas izmaksas, ar kurām saskaras mājsaimniecības un uzņēmumi</a:t>
          </a:r>
          <a:endParaRPr lang="lv-LV" sz="115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endParaRPr>
        </a:p>
      </dgm:t>
    </dgm:pt>
    <dgm:pt modelId="{8B1A7970-D214-44F9-ABB1-5E18F4BE063D}" type="parTrans" cxnId="{F87BF730-6E8D-4805-9F0F-37E8EBFB2CFF}">
      <dgm:prSet/>
      <dgm:spPr/>
      <dgm:t>
        <a:bodyPr/>
        <a:lstStyle/>
        <a:p>
          <a:endParaRPr lang="lv-LV"/>
        </a:p>
      </dgm:t>
    </dgm:pt>
    <dgm:pt modelId="{49B7C229-6B73-4D05-84E1-AA0D2C619552}" type="sibTrans" cxnId="{F87BF730-6E8D-4805-9F0F-37E8EBFB2CFF}">
      <dgm:prSet/>
      <dgm:spPr/>
      <dgm:t>
        <a:bodyPr/>
        <a:lstStyle/>
        <a:p>
          <a:endParaRPr lang="lv-LV"/>
        </a:p>
      </dgm:t>
    </dgm:pt>
    <dgm:pt modelId="{327FB9E9-9F20-4DBD-B548-6E1D74B30D71}" type="pres">
      <dgm:prSet presAssocID="{C0E19A8A-9762-4C8B-98B9-93D3C55C4230}" presName="Name0" presStyleCnt="0">
        <dgm:presLayoutVars>
          <dgm:dir val="rev"/>
          <dgm:animLvl val="lvl"/>
          <dgm:resizeHandles/>
        </dgm:presLayoutVars>
      </dgm:prSet>
      <dgm:spPr/>
      <dgm:t>
        <a:bodyPr/>
        <a:lstStyle/>
        <a:p>
          <a:endParaRPr lang="en-US"/>
        </a:p>
      </dgm:t>
    </dgm:pt>
    <dgm:pt modelId="{2B014664-B84D-4BC4-AB79-A5EE993FE76E}" type="pres">
      <dgm:prSet presAssocID="{431B2145-C0ED-4156-9960-14B797196A50}" presName="linNode" presStyleCnt="0"/>
      <dgm:spPr/>
    </dgm:pt>
    <dgm:pt modelId="{718136F3-659A-4E3F-A87E-5A7CD57F96F8}" type="pres">
      <dgm:prSet presAssocID="{431B2145-C0ED-4156-9960-14B797196A50}" presName="parentShp" presStyleLbl="node1" presStyleIdx="0" presStyleCnt="3" custScaleX="253255" custScaleY="52719">
        <dgm:presLayoutVars>
          <dgm:bulletEnabled val="1"/>
        </dgm:presLayoutVars>
      </dgm:prSet>
      <dgm:spPr/>
      <dgm:t>
        <a:bodyPr/>
        <a:lstStyle/>
        <a:p>
          <a:endParaRPr lang="en-US"/>
        </a:p>
      </dgm:t>
    </dgm:pt>
    <dgm:pt modelId="{2D5781B5-14DC-4D7E-A6BE-B5530B41B932}" type="pres">
      <dgm:prSet presAssocID="{431B2145-C0ED-4156-9960-14B797196A50}" presName="childShp" presStyleLbl="bgAccFollowNode1" presStyleIdx="0" presStyleCnt="3" custFlipHor="1" custScaleY="71537">
        <dgm:presLayoutVars>
          <dgm:bulletEnabled val="1"/>
        </dgm:presLayoutVars>
      </dgm:prSet>
      <dgm:spPr>
        <a:xfrm rot="10800000" flipH="1">
          <a:off x="6724" y="1000559"/>
          <a:ext cx="3802540" cy="908074"/>
        </a:xfrm>
        <a:prstGeom prst="rightArrow">
          <a:avLst>
            <a:gd name="adj1" fmla="val 75000"/>
            <a:gd name="adj2" fmla="val 50000"/>
          </a:avLst>
        </a:prstGeom>
      </dgm:spPr>
      <dgm:t>
        <a:bodyPr/>
        <a:lstStyle/>
        <a:p>
          <a:endParaRPr lang="en-US"/>
        </a:p>
      </dgm:t>
    </dgm:pt>
    <dgm:pt modelId="{A6966A86-5FC6-49D4-9F0E-F5EE74B42ED3}" type="pres">
      <dgm:prSet presAssocID="{B17F9220-20AD-437E-AE66-52A9B8252AEA}" presName="spacing" presStyleCnt="0"/>
      <dgm:spPr/>
    </dgm:pt>
    <dgm:pt modelId="{7B56EDA0-BE93-4C35-A00F-BE21783A456D}" type="pres">
      <dgm:prSet presAssocID="{3A0A76CC-5706-4D32-9128-609FE1751D55}" presName="linNode" presStyleCnt="0"/>
      <dgm:spPr/>
    </dgm:pt>
    <dgm:pt modelId="{65F80E1F-0637-4356-8E09-B3B197D63AC3}" type="pres">
      <dgm:prSet presAssocID="{3A0A76CC-5706-4D32-9128-609FE1751D55}" presName="parentShp" presStyleLbl="node1" presStyleIdx="1" presStyleCnt="3" custScaleX="248426" custScaleY="47009" custLinFactNeighborX="109" custLinFactNeighborY="-5110">
        <dgm:presLayoutVars>
          <dgm:bulletEnabled val="1"/>
        </dgm:presLayoutVars>
      </dgm:prSet>
      <dgm:spPr/>
      <dgm:t>
        <a:bodyPr/>
        <a:lstStyle/>
        <a:p>
          <a:endParaRPr lang="en-US"/>
        </a:p>
      </dgm:t>
    </dgm:pt>
    <dgm:pt modelId="{E15AEE7A-DE51-4C39-85F8-BDCBE6A09743}" type="pres">
      <dgm:prSet presAssocID="{3A0A76CC-5706-4D32-9128-609FE1751D55}" presName="childShp" presStyleLbl="bgAccFollowNode1" presStyleIdx="1" presStyleCnt="3" custFlipHor="1" custScaleY="90956" custLinFactNeighborY="-5110">
        <dgm:presLayoutVars>
          <dgm:bulletEnabled val="1"/>
        </dgm:presLayoutVars>
      </dgm:prSet>
      <dgm:spPr>
        <a:xfrm rot="10800000" flipH="1">
          <a:off x="4208" y="1999441"/>
          <a:ext cx="3850522" cy="908074"/>
        </a:xfrm>
        <a:prstGeom prst="rightArrow">
          <a:avLst>
            <a:gd name="adj1" fmla="val 75000"/>
            <a:gd name="adj2" fmla="val 50000"/>
          </a:avLst>
        </a:prstGeom>
      </dgm:spPr>
      <dgm:t>
        <a:bodyPr/>
        <a:lstStyle/>
        <a:p>
          <a:endParaRPr lang="en-US"/>
        </a:p>
      </dgm:t>
    </dgm:pt>
    <dgm:pt modelId="{988A1F28-18F7-47D3-941C-4688729F348E}" type="pres">
      <dgm:prSet presAssocID="{4A8B6371-9F60-4F09-B415-75B3AE8042B3}" presName="spacing" presStyleCnt="0"/>
      <dgm:spPr/>
    </dgm:pt>
    <dgm:pt modelId="{2602188E-8B7B-479A-B448-58E672A90289}" type="pres">
      <dgm:prSet presAssocID="{C96C1B80-0F3A-43C4-93C4-67D4D480A5DE}" presName="linNode" presStyleCnt="0"/>
      <dgm:spPr/>
    </dgm:pt>
    <dgm:pt modelId="{457484C0-3947-4FEE-8BC0-631F9DCC3EE4}" type="pres">
      <dgm:prSet presAssocID="{C96C1B80-0F3A-43C4-93C4-67D4D480A5DE}" presName="parentShp" presStyleLbl="node1" presStyleIdx="2" presStyleCnt="3" custScaleX="241296" custScaleY="325169" custLinFactNeighborX="47" custLinFactNeighborY="105">
        <dgm:presLayoutVars>
          <dgm:bulletEnabled val="1"/>
        </dgm:presLayoutVars>
      </dgm:prSet>
      <dgm:spPr>
        <a:xfrm>
          <a:off x="3924342" y="3997205"/>
          <a:ext cx="6309881" cy="908074"/>
        </a:xfrm>
        <a:prstGeom prst="roundRect">
          <a:avLst/>
        </a:prstGeom>
      </dgm:spPr>
      <dgm:t>
        <a:bodyPr/>
        <a:lstStyle/>
        <a:p>
          <a:endParaRPr lang="en-US"/>
        </a:p>
      </dgm:t>
    </dgm:pt>
    <dgm:pt modelId="{396DD36E-464B-4D4E-B5C5-D67221E25642}" type="pres">
      <dgm:prSet presAssocID="{C96C1B80-0F3A-43C4-93C4-67D4D480A5DE}" presName="childShp" presStyleLbl="bgAccFollowNode1" presStyleIdx="2" presStyleCnt="3" custFlipHor="1" custScaleX="97531" custLinFactNeighborY="-8173">
        <dgm:presLayoutVars>
          <dgm:bulletEnabled val="1"/>
        </dgm:presLayoutVars>
      </dgm:prSet>
      <dgm:spPr>
        <a:xfrm rot="10800000" flipH="1">
          <a:off x="1847" y="3997205"/>
          <a:ext cx="3922494" cy="908074"/>
        </a:xfrm>
        <a:prstGeom prst="rightArrow">
          <a:avLst>
            <a:gd name="adj1" fmla="val 75000"/>
            <a:gd name="adj2" fmla="val 50000"/>
          </a:avLst>
        </a:prstGeom>
      </dgm:spPr>
      <dgm:t>
        <a:bodyPr/>
        <a:lstStyle/>
        <a:p>
          <a:endParaRPr lang="en-US"/>
        </a:p>
      </dgm:t>
    </dgm:pt>
  </dgm:ptLst>
  <dgm:cxnLst>
    <dgm:cxn modelId="{42BBD1BB-B5D1-4E7D-A118-017CADC993D6}" srcId="{C96C1B80-0F3A-43C4-93C4-67D4D480A5DE}" destId="{20A0CA89-CF42-4700-89DD-43A276F0A45D}" srcOrd="0" destOrd="0" parTransId="{1CA74E43-CA37-4EF9-9D3E-E50D11D5E071}" sibTransId="{74548085-B545-4DC0-836E-0B15F5B718EC}"/>
    <dgm:cxn modelId="{35BBB642-308E-46CE-B7AF-7A1D3277E3DB}" type="presOf" srcId="{934461A7-C76E-4115-B972-F35F99474DA6}" destId="{2D5781B5-14DC-4D7E-A6BE-B5530B41B932}" srcOrd="0" destOrd="0" presId="urn:microsoft.com/office/officeart/2005/8/layout/vList6"/>
    <dgm:cxn modelId="{CD168D86-45C9-4B7F-BB58-8FBF5488E21D}" srcId="{C0E19A8A-9762-4C8B-98B9-93D3C55C4230}" destId="{3A0A76CC-5706-4D32-9128-609FE1751D55}" srcOrd="1" destOrd="0" parTransId="{7D069BB9-6C14-449C-92CC-1BB31E5E5BE6}" sibTransId="{4A8B6371-9F60-4F09-B415-75B3AE8042B3}"/>
    <dgm:cxn modelId="{D0A99A7E-D6BC-436D-B343-E50837ED2E0F}" srcId="{C0E19A8A-9762-4C8B-98B9-93D3C55C4230}" destId="{C96C1B80-0F3A-43C4-93C4-67D4D480A5DE}" srcOrd="2" destOrd="0" parTransId="{765C1675-324D-4F47-BA59-4EA26933F58F}" sibTransId="{7D1725E5-972B-421C-AB38-05BB04A03230}"/>
    <dgm:cxn modelId="{42663518-DE7E-4716-8066-81F21F890A15}" type="presOf" srcId="{C96C1B80-0F3A-43C4-93C4-67D4D480A5DE}" destId="{457484C0-3947-4FEE-8BC0-631F9DCC3EE4}" srcOrd="0" destOrd="0" presId="urn:microsoft.com/office/officeart/2005/8/layout/vList6"/>
    <dgm:cxn modelId="{04E5F891-023A-461F-B96E-8346F6E9738F}" srcId="{431B2145-C0ED-4156-9960-14B797196A50}" destId="{934461A7-C76E-4115-B972-F35F99474DA6}" srcOrd="0" destOrd="0" parTransId="{C9DC8897-AF37-4B5A-80B4-96C08A163CE5}" sibTransId="{68F62B65-4FF5-4B15-AF44-AB8094278DC5}"/>
    <dgm:cxn modelId="{086873AD-095A-42B0-A67F-3081938C5885}" type="presOf" srcId="{C0E19A8A-9762-4C8B-98B9-93D3C55C4230}" destId="{327FB9E9-9F20-4DBD-B548-6E1D74B30D71}" srcOrd="0" destOrd="0" presId="urn:microsoft.com/office/officeart/2005/8/layout/vList6"/>
    <dgm:cxn modelId="{E29F0466-2B31-4A1D-922F-40FD308AA0A7}" type="presOf" srcId="{431B2145-C0ED-4156-9960-14B797196A50}" destId="{718136F3-659A-4E3F-A87E-5A7CD57F96F8}" srcOrd="0" destOrd="0" presId="urn:microsoft.com/office/officeart/2005/8/layout/vList6"/>
    <dgm:cxn modelId="{69E1DD8D-0686-4A79-AC7E-71D10EFC7130}" srcId="{C0E19A8A-9762-4C8B-98B9-93D3C55C4230}" destId="{431B2145-C0ED-4156-9960-14B797196A50}" srcOrd="0" destOrd="0" parTransId="{8318C491-9DB3-4F36-B2F2-FD5930B40D50}" sibTransId="{B17F9220-20AD-437E-AE66-52A9B8252AEA}"/>
    <dgm:cxn modelId="{F87BF730-6E8D-4805-9F0F-37E8EBFB2CFF}" srcId="{3A0A76CC-5706-4D32-9128-609FE1751D55}" destId="{BE645764-79DD-4569-ACB5-66FA08DB7B89}" srcOrd="0" destOrd="0" parTransId="{8B1A7970-D214-44F9-ABB1-5E18F4BE063D}" sibTransId="{49B7C229-6B73-4D05-84E1-AA0D2C619552}"/>
    <dgm:cxn modelId="{F9C0E509-5EC4-4322-AE2E-0E0F550B5808}" type="presOf" srcId="{3A0A76CC-5706-4D32-9128-609FE1751D55}" destId="{65F80E1F-0637-4356-8E09-B3B197D63AC3}" srcOrd="0" destOrd="0" presId="urn:microsoft.com/office/officeart/2005/8/layout/vList6"/>
    <dgm:cxn modelId="{6E3F02CD-7FDD-4A27-A3B4-8E93835474B5}" type="presOf" srcId="{20A0CA89-CF42-4700-89DD-43A276F0A45D}" destId="{396DD36E-464B-4D4E-B5C5-D67221E25642}" srcOrd="0" destOrd="0" presId="urn:microsoft.com/office/officeart/2005/8/layout/vList6"/>
    <dgm:cxn modelId="{9CF3120C-4045-4394-90BE-712EF6C80E44}" type="presOf" srcId="{BE645764-79DD-4569-ACB5-66FA08DB7B89}" destId="{E15AEE7A-DE51-4C39-85F8-BDCBE6A09743}" srcOrd="0" destOrd="0" presId="urn:microsoft.com/office/officeart/2005/8/layout/vList6"/>
    <dgm:cxn modelId="{3F5C2D3B-F795-48A8-BB50-AC1F71C196F0}" type="presParOf" srcId="{327FB9E9-9F20-4DBD-B548-6E1D74B30D71}" destId="{2B014664-B84D-4BC4-AB79-A5EE993FE76E}" srcOrd="0" destOrd="0" presId="urn:microsoft.com/office/officeart/2005/8/layout/vList6"/>
    <dgm:cxn modelId="{F2F9D2FF-58B3-4F6A-87CE-D138921753C0}" type="presParOf" srcId="{2B014664-B84D-4BC4-AB79-A5EE993FE76E}" destId="{718136F3-659A-4E3F-A87E-5A7CD57F96F8}" srcOrd="0" destOrd="0" presId="urn:microsoft.com/office/officeart/2005/8/layout/vList6"/>
    <dgm:cxn modelId="{79DABD13-01A2-4D46-9E9B-1CF87873652F}" type="presParOf" srcId="{2B014664-B84D-4BC4-AB79-A5EE993FE76E}" destId="{2D5781B5-14DC-4D7E-A6BE-B5530B41B932}" srcOrd="1" destOrd="0" presId="urn:microsoft.com/office/officeart/2005/8/layout/vList6"/>
    <dgm:cxn modelId="{FBFE2980-6C1F-45BF-8D9C-83A2E099A585}" type="presParOf" srcId="{327FB9E9-9F20-4DBD-B548-6E1D74B30D71}" destId="{A6966A86-5FC6-49D4-9F0E-F5EE74B42ED3}" srcOrd="1" destOrd="0" presId="urn:microsoft.com/office/officeart/2005/8/layout/vList6"/>
    <dgm:cxn modelId="{45B19CAA-B9D3-428F-8FFC-CFA9B6F645DF}" type="presParOf" srcId="{327FB9E9-9F20-4DBD-B548-6E1D74B30D71}" destId="{7B56EDA0-BE93-4C35-A00F-BE21783A456D}" srcOrd="2" destOrd="0" presId="urn:microsoft.com/office/officeart/2005/8/layout/vList6"/>
    <dgm:cxn modelId="{49F2E432-DA07-49DC-8FD5-BAE9F7512644}" type="presParOf" srcId="{7B56EDA0-BE93-4C35-A00F-BE21783A456D}" destId="{65F80E1F-0637-4356-8E09-B3B197D63AC3}" srcOrd="0" destOrd="0" presId="urn:microsoft.com/office/officeart/2005/8/layout/vList6"/>
    <dgm:cxn modelId="{E6E27020-5AB7-44EE-B4C9-8165FE8156DD}" type="presParOf" srcId="{7B56EDA0-BE93-4C35-A00F-BE21783A456D}" destId="{E15AEE7A-DE51-4C39-85F8-BDCBE6A09743}" srcOrd="1" destOrd="0" presId="urn:microsoft.com/office/officeart/2005/8/layout/vList6"/>
    <dgm:cxn modelId="{2F23BC24-EF62-4A3D-968E-AD56642F14CD}" type="presParOf" srcId="{327FB9E9-9F20-4DBD-B548-6E1D74B30D71}" destId="{988A1F28-18F7-47D3-941C-4688729F348E}" srcOrd="3" destOrd="0" presId="urn:microsoft.com/office/officeart/2005/8/layout/vList6"/>
    <dgm:cxn modelId="{75D08909-E6E1-4BA9-A063-C34403AE89A7}" type="presParOf" srcId="{327FB9E9-9F20-4DBD-B548-6E1D74B30D71}" destId="{2602188E-8B7B-479A-B448-58E672A90289}" srcOrd="4" destOrd="0" presId="urn:microsoft.com/office/officeart/2005/8/layout/vList6"/>
    <dgm:cxn modelId="{C3F91075-D464-4024-80B8-5A6D8EBB7FC8}" type="presParOf" srcId="{2602188E-8B7B-479A-B448-58E672A90289}" destId="{457484C0-3947-4FEE-8BC0-631F9DCC3EE4}" srcOrd="0" destOrd="0" presId="urn:microsoft.com/office/officeart/2005/8/layout/vList6"/>
    <dgm:cxn modelId="{6F35477C-5CCB-4728-9DAD-F19603347710}" type="presParOf" srcId="{2602188E-8B7B-479A-B448-58E672A90289}" destId="{396DD36E-464B-4D4E-B5C5-D67221E2564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B00211-09B9-449E-93DB-E53BDF121E4B}"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C2FA0875-505E-41D4-9C47-8708FAAEC6BD}">
      <dgm:prSet custT="1"/>
      <dgm:spPr/>
      <dgm:t>
        <a:bodyPr/>
        <a:lstStyle/>
        <a:p>
          <a:pPr algn="ctr">
            <a:lnSpc>
              <a:spcPct val="100000"/>
            </a:lnSpc>
            <a:spcAft>
              <a:spcPts val="0"/>
            </a:spcAft>
          </a:pPr>
          <a:r>
            <a:rPr lang="lv-LV" sz="1000" b="1" dirty="0">
              <a:latin typeface="Verdana" panose="020B0604030504040204" pitchFamily="34" charset="0"/>
              <a:ea typeface="Verdana" panose="020B0604030504040204" pitchFamily="34" charset="0"/>
              <a:cs typeface="Times New Roman" panose="02020603050405020304" pitchFamily="18" charset="0"/>
            </a:rPr>
            <a:t>38% </a:t>
          </a:r>
        </a:p>
        <a:p>
          <a:pPr algn="ctr">
            <a:lnSpc>
              <a:spcPct val="100000"/>
            </a:lnSpc>
            <a:spcAft>
              <a:spcPts val="0"/>
            </a:spcAft>
          </a:pPr>
          <a:r>
            <a:rPr lang="lv-LV" sz="1000" b="1" dirty="0">
              <a:latin typeface="Verdana" panose="020B0604030504040204" pitchFamily="34" charset="0"/>
              <a:ea typeface="Verdana" panose="020B0604030504040204" pitchFamily="34" charset="0"/>
              <a:cs typeface="Times New Roman" panose="02020603050405020304" pitchFamily="18" charset="0"/>
            </a:rPr>
            <a:t>EE</a:t>
          </a:r>
        </a:p>
      </dgm:t>
    </dgm:pt>
    <dgm:pt modelId="{ADEBDCA0-7DF8-432F-8547-9CA03F777CFA}" type="parTrans" cxnId="{664C61D7-2E17-41F8-8151-272D0D983107}">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EBDC4EBF-0054-4692-A5B1-0261B99A4689}" type="sibTrans" cxnId="{664C61D7-2E17-41F8-8151-272D0D983107}">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87896C6F-82BE-4711-82B1-4A2229F8E0DC}">
      <dgm:prSet custT="1"/>
      <dgm:spPr/>
      <dgm:t>
        <a:bodyPr/>
        <a:lstStyle/>
        <a:p>
          <a:pPr>
            <a:spcAft>
              <a:spcPts val="0"/>
            </a:spcAft>
          </a:pPr>
          <a:r>
            <a:rPr lang="lv-LV" sz="1000" b="1" dirty="0">
              <a:latin typeface="Verdana" panose="020B0604030504040204" pitchFamily="34" charset="0"/>
              <a:ea typeface="Verdana" panose="020B0604030504040204" pitchFamily="34" charset="0"/>
              <a:cs typeface="Times New Roman" panose="02020603050405020304" pitchFamily="18" charset="0"/>
            </a:rPr>
            <a:t>36%</a:t>
          </a:r>
        </a:p>
        <a:p>
          <a:pPr>
            <a:spcAft>
              <a:spcPts val="0"/>
            </a:spcAft>
          </a:pPr>
          <a:r>
            <a:rPr lang="lv-LV" sz="1000" b="1" dirty="0">
              <a:latin typeface="Verdana" panose="020B0604030504040204" pitchFamily="34" charset="0"/>
              <a:ea typeface="Verdana" panose="020B0604030504040204" pitchFamily="34" charset="0"/>
              <a:cs typeface="Times New Roman" panose="02020603050405020304" pitchFamily="18" charset="0"/>
            </a:rPr>
            <a:t>LT</a:t>
          </a:r>
        </a:p>
      </dgm:t>
    </dgm:pt>
    <dgm:pt modelId="{FDCA41A2-95FC-4F81-BD70-D01E29A92A49}" type="parTrans" cxnId="{70196119-EB14-4A07-B7A8-41F2DC255A95}">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5C80008A-3D28-437E-84D1-7FDF5827EC1E}" type="sibTrans" cxnId="{70196119-EB14-4A07-B7A8-41F2DC255A95}">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8CE881E8-CF4F-4FE6-B388-01DA6E055055}">
      <dgm:prSet custT="1"/>
      <dgm:spPr/>
      <dgm:t>
        <a:bodyPr/>
        <a:lstStyle/>
        <a:p>
          <a:pPr>
            <a:spcAft>
              <a:spcPts val="0"/>
            </a:spcAft>
          </a:pPr>
          <a:r>
            <a:rPr lang="lv-LV" sz="1000"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0%</a:t>
          </a:r>
        </a:p>
        <a:p>
          <a:pPr>
            <a:spcAft>
              <a:spcPts val="0"/>
            </a:spcAft>
          </a:pPr>
          <a:r>
            <a:rPr lang="lv-LV" sz="1000" b="1" dirty="0">
              <a:latin typeface="Verdana" panose="020B0604030504040204" pitchFamily="34" charset="0"/>
              <a:ea typeface="Verdana" panose="020B0604030504040204" pitchFamily="34" charset="0"/>
              <a:cs typeface="Times New Roman" panose="02020603050405020304" pitchFamily="18" charset="0"/>
            </a:rPr>
            <a:t>LV</a:t>
          </a:r>
        </a:p>
      </dgm:t>
    </dgm:pt>
    <dgm:pt modelId="{B3E4C32B-C3F6-4A2D-8C66-FAB4C235C2F2}" type="parTrans" cxnId="{6100AE05-7471-41D4-9B73-C657CAE73175}">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B4F2194F-ABBD-4C56-B822-C561678EF217}" type="sibTrans" cxnId="{6100AE05-7471-41D4-9B73-C657CAE73175}">
      <dgm:prSet/>
      <dgm:spPr/>
      <dgm:t>
        <a:bodyPr/>
        <a:lstStyle/>
        <a:p>
          <a:endParaRPr lang="en-US" sz="1000">
            <a:latin typeface="Verdana" panose="020B0604030504040204" pitchFamily="34" charset="0"/>
            <a:ea typeface="Verdana" panose="020B0604030504040204" pitchFamily="34" charset="0"/>
            <a:cs typeface="Times New Roman" panose="02020603050405020304" pitchFamily="18" charset="0"/>
          </a:endParaRPr>
        </a:p>
      </dgm:t>
    </dgm:pt>
    <dgm:pt modelId="{3E67871C-D138-4A19-A34B-87EF658D4030}" type="pres">
      <dgm:prSet presAssocID="{24B00211-09B9-449E-93DB-E53BDF121E4B}" presName="diagram" presStyleCnt="0">
        <dgm:presLayoutVars>
          <dgm:chPref val="1"/>
          <dgm:dir/>
          <dgm:animOne val="branch"/>
          <dgm:animLvl val="lvl"/>
          <dgm:resizeHandles/>
        </dgm:presLayoutVars>
      </dgm:prSet>
      <dgm:spPr/>
      <dgm:t>
        <a:bodyPr/>
        <a:lstStyle/>
        <a:p>
          <a:endParaRPr lang="en-US"/>
        </a:p>
      </dgm:t>
    </dgm:pt>
    <dgm:pt modelId="{37602D76-D31C-450E-957A-E3515E9979F7}" type="pres">
      <dgm:prSet presAssocID="{C2FA0875-505E-41D4-9C47-8708FAAEC6BD}" presName="root" presStyleCnt="0"/>
      <dgm:spPr/>
    </dgm:pt>
    <dgm:pt modelId="{A7B6468A-F563-4493-83B2-059232914419}" type="pres">
      <dgm:prSet presAssocID="{C2FA0875-505E-41D4-9C47-8708FAAEC6BD}" presName="rootComposite" presStyleCnt="0"/>
      <dgm:spPr/>
    </dgm:pt>
    <dgm:pt modelId="{BE1D0F8B-47BC-4006-BD88-5A757FE7D178}" type="pres">
      <dgm:prSet presAssocID="{C2FA0875-505E-41D4-9C47-8708FAAEC6BD}" presName="rootText" presStyleLbl="node1" presStyleIdx="0" presStyleCnt="3" custScaleY="284711"/>
      <dgm:spPr/>
      <dgm:t>
        <a:bodyPr/>
        <a:lstStyle/>
        <a:p>
          <a:endParaRPr lang="en-US"/>
        </a:p>
      </dgm:t>
    </dgm:pt>
    <dgm:pt modelId="{1C5C6C01-3591-457E-879A-FB1E7E2B4238}" type="pres">
      <dgm:prSet presAssocID="{C2FA0875-505E-41D4-9C47-8708FAAEC6BD}" presName="rootConnector" presStyleLbl="node1" presStyleIdx="0" presStyleCnt="3"/>
      <dgm:spPr/>
      <dgm:t>
        <a:bodyPr/>
        <a:lstStyle/>
        <a:p>
          <a:endParaRPr lang="en-US"/>
        </a:p>
      </dgm:t>
    </dgm:pt>
    <dgm:pt modelId="{741F09AD-E799-43CE-A5ED-B118ED401A33}" type="pres">
      <dgm:prSet presAssocID="{C2FA0875-505E-41D4-9C47-8708FAAEC6BD}" presName="childShape" presStyleCnt="0"/>
      <dgm:spPr/>
    </dgm:pt>
    <dgm:pt modelId="{951AD785-62D1-4CD7-9866-926A46750402}" type="pres">
      <dgm:prSet presAssocID="{87896C6F-82BE-4711-82B1-4A2229F8E0DC}" presName="root" presStyleCnt="0"/>
      <dgm:spPr/>
    </dgm:pt>
    <dgm:pt modelId="{8B109C31-EE0A-4539-8B7F-7E6D2E5B042A}" type="pres">
      <dgm:prSet presAssocID="{87896C6F-82BE-4711-82B1-4A2229F8E0DC}" presName="rootComposite" presStyleCnt="0"/>
      <dgm:spPr/>
    </dgm:pt>
    <dgm:pt modelId="{475D55C0-27AC-415B-B453-F85CF1A8322B}" type="pres">
      <dgm:prSet presAssocID="{87896C6F-82BE-4711-82B1-4A2229F8E0DC}" presName="rootText" presStyleLbl="node1" presStyleIdx="1" presStyleCnt="3" custScaleY="294334" custLinFactNeighborX="666" custLinFactNeighborY="-1997"/>
      <dgm:spPr/>
      <dgm:t>
        <a:bodyPr/>
        <a:lstStyle/>
        <a:p>
          <a:endParaRPr lang="en-US"/>
        </a:p>
      </dgm:t>
    </dgm:pt>
    <dgm:pt modelId="{7EB17D4B-ACBB-4EE9-B46C-192A58D66AF9}" type="pres">
      <dgm:prSet presAssocID="{87896C6F-82BE-4711-82B1-4A2229F8E0DC}" presName="rootConnector" presStyleLbl="node1" presStyleIdx="1" presStyleCnt="3"/>
      <dgm:spPr/>
      <dgm:t>
        <a:bodyPr/>
        <a:lstStyle/>
        <a:p>
          <a:endParaRPr lang="en-US"/>
        </a:p>
      </dgm:t>
    </dgm:pt>
    <dgm:pt modelId="{65E076D2-1E38-46B7-9CA8-64343B1D83D6}" type="pres">
      <dgm:prSet presAssocID="{87896C6F-82BE-4711-82B1-4A2229F8E0DC}" presName="childShape" presStyleCnt="0"/>
      <dgm:spPr/>
    </dgm:pt>
    <dgm:pt modelId="{B0625C8D-8C54-40CB-8521-F35A15CEFB40}" type="pres">
      <dgm:prSet presAssocID="{8CE881E8-CF4F-4FE6-B388-01DA6E055055}" presName="root" presStyleCnt="0"/>
      <dgm:spPr/>
    </dgm:pt>
    <dgm:pt modelId="{88B82DF3-DA42-455C-B6E3-5FB665E7088B}" type="pres">
      <dgm:prSet presAssocID="{8CE881E8-CF4F-4FE6-B388-01DA6E055055}" presName="rootComposite" presStyleCnt="0"/>
      <dgm:spPr/>
    </dgm:pt>
    <dgm:pt modelId="{DD4589BC-2F28-44EA-AD4F-B99ED8A69B1D}" type="pres">
      <dgm:prSet presAssocID="{8CE881E8-CF4F-4FE6-B388-01DA6E055055}" presName="rootText" presStyleLbl="node1" presStyleIdx="2" presStyleCnt="3" custScaleY="288936"/>
      <dgm:spPr/>
      <dgm:t>
        <a:bodyPr/>
        <a:lstStyle/>
        <a:p>
          <a:endParaRPr lang="en-US"/>
        </a:p>
      </dgm:t>
    </dgm:pt>
    <dgm:pt modelId="{4FDD0E9F-DD7D-4F0D-92FB-04D5AD51CBD2}" type="pres">
      <dgm:prSet presAssocID="{8CE881E8-CF4F-4FE6-B388-01DA6E055055}" presName="rootConnector" presStyleLbl="node1" presStyleIdx="2" presStyleCnt="3"/>
      <dgm:spPr/>
      <dgm:t>
        <a:bodyPr/>
        <a:lstStyle/>
        <a:p>
          <a:endParaRPr lang="en-US"/>
        </a:p>
      </dgm:t>
    </dgm:pt>
    <dgm:pt modelId="{85533DB7-BCA0-4346-859E-31BE80793A55}" type="pres">
      <dgm:prSet presAssocID="{8CE881E8-CF4F-4FE6-B388-01DA6E055055}" presName="childShape" presStyleCnt="0"/>
      <dgm:spPr/>
    </dgm:pt>
  </dgm:ptLst>
  <dgm:cxnLst>
    <dgm:cxn modelId="{A8B61117-178C-42C6-A555-E22E9DAECDEF}" type="presOf" srcId="{24B00211-09B9-449E-93DB-E53BDF121E4B}" destId="{3E67871C-D138-4A19-A34B-87EF658D4030}" srcOrd="0" destOrd="0" presId="urn:microsoft.com/office/officeart/2005/8/layout/hierarchy3"/>
    <dgm:cxn modelId="{D3BCF00F-5DA8-4E79-B13B-DEC0FF376E08}" type="presOf" srcId="{8CE881E8-CF4F-4FE6-B388-01DA6E055055}" destId="{DD4589BC-2F28-44EA-AD4F-B99ED8A69B1D}" srcOrd="0" destOrd="0" presId="urn:microsoft.com/office/officeart/2005/8/layout/hierarchy3"/>
    <dgm:cxn modelId="{70196119-EB14-4A07-B7A8-41F2DC255A95}" srcId="{24B00211-09B9-449E-93DB-E53BDF121E4B}" destId="{87896C6F-82BE-4711-82B1-4A2229F8E0DC}" srcOrd="1" destOrd="0" parTransId="{FDCA41A2-95FC-4F81-BD70-D01E29A92A49}" sibTransId="{5C80008A-3D28-437E-84D1-7FDF5827EC1E}"/>
    <dgm:cxn modelId="{B781A288-6776-4E5F-98AC-22FC2C05C972}" type="presOf" srcId="{87896C6F-82BE-4711-82B1-4A2229F8E0DC}" destId="{475D55C0-27AC-415B-B453-F85CF1A8322B}" srcOrd="0" destOrd="0" presId="urn:microsoft.com/office/officeart/2005/8/layout/hierarchy3"/>
    <dgm:cxn modelId="{4D66F92B-1311-41DD-B08C-3C8FD0C88F46}" type="presOf" srcId="{C2FA0875-505E-41D4-9C47-8708FAAEC6BD}" destId="{BE1D0F8B-47BC-4006-BD88-5A757FE7D178}" srcOrd="0" destOrd="0" presId="urn:microsoft.com/office/officeart/2005/8/layout/hierarchy3"/>
    <dgm:cxn modelId="{664C61D7-2E17-41F8-8151-272D0D983107}" srcId="{24B00211-09B9-449E-93DB-E53BDF121E4B}" destId="{C2FA0875-505E-41D4-9C47-8708FAAEC6BD}" srcOrd="0" destOrd="0" parTransId="{ADEBDCA0-7DF8-432F-8547-9CA03F777CFA}" sibTransId="{EBDC4EBF-0054-4692-A5B1-0261B99A4689}"/>
    <dgm:cxn modelId="{781719DD-455E-42F0-BADD-402EEB0C4ABD}" type="presOf" srcId="{C2FA0875-505E-41D4-9C47-8708FAAEC6BD}" destId="{1C5C6C01-3591-457E-879A-FB1E7E2B4238}" srcOrd="1" destOrd="0" presId="urn:microsoft.com/office/officeart/2005/8/layout/hierarchy3"/>
    <dgm:cxn modelId="{B1817534-4724-46A8-8BB9-3F56DD08B91A}" type="presOf" srcId="{8CE881E8-CF4F-4FE6-B388-01DA6E055055}" destId="{4FDD0E9F-DD7D-4F0D-92FB-04D5AD51CBD2}" srcOrd="1" destOrd="0" presId="urn:microsoft.com/office/officeart/2005/8/layout/hierarchy3"/>
    <dgm:cxn modelId="{6100AE05-7471-41D4-9B73-C657CAE73175}" srcId="{24B00211-09B9-449E-93DB-E53BDF121E4B}" destId="{8CE881E8-CF4F-4FE6-B388-01DA6E055055}" srcOrd="2" destOrd="0" parTransId="{B3E4C32B-C3F6-4A2D-8C66-FAB4C235C2F2}" sibTransId="{B4F2194F-ABBD-4C56-B822-C561678EF217}"/>
    <dgm:cxn modelId="{53CA4A03-00B1-4E38-8A06-151561EAADDF}" type="presOf" srcId="{87896C6F-82BE-4711-82B1-4A2229F8E0DC}" destId="{7EB17D4B-ACBB-4EE9-B46C-192A58D66AF9}" srcOrd="1" destOrd="0" presId="urn:microsoft.com/office/officeart/2005/8/layout/hierarchy3"/>
    <dgm:cxn modelId="{24A839CF-950F-42BD-B1C1-364B7D70F8D9}" type="presParOf" srcId="{3E67871C-D138-4A19-A34B-87EF658D4030}" destId="{37602D76-D31C-450E-957A-E3515E9979F7}" srcOrd="0" destOrd="0" presId="urn:microsoft.com/office/officeart/2005/8/layout/hierarchy3"/>
    <dgm:cxn modelId="{655C8F84-8F50-475D-A723-2EDB4A3866DA}" type="presParOf" srcId="{37602D76-D31C-450E-957A-E3515E9979F7}" destId="{A7B6468A-F563-4493-83B2-059232914419}" srcOrd="0" destOrd="0" presId="urn:microsoft.com/office/officeart/2005/8/layout/hierarchy3"/>
    <dgm:cxn modelId="{57D86D1C-33E3-44FA-971C-983E30983D48}" type="presParOf" srcId="{A7B6468A-F563-4493-83B2-059232914419}" destId="{BE1D0F8B-47BC-4006-BD88-5A757FE7D178}" srcOrd="0" destOrd="0" presId="urn:microsoft.com/office/officeart/2005/8/layout/hierarchy3"/>
    <dgm:cxn modelId="{2A3EF62B-D38D-479C-B1DE-2655A37A15B0}" type="presParOf" srcId="{A7B6468A-F563-4493-83B2-059232914419}" destId="{1C5C6C01-3591-457E-879A-FB1E7E2B4238}" srcOrd="1" destOrd="0" presId="urn:microsoft.com/office/officeart/2005/8/layout/hierarchy3"/>
    <dgm:cxn modelId="{BD42AD3C-084B-4EF9-BD53-88AC00E5FA90}" type="presParOf" srcId="{37602D76-D31C-450E-957A-E3515E9979F7}" destId="{741F09AD-E799-43CE-A5ED-B118ED401A33}" srcOrd="1" destOrd="0" presId="urn:microsoft.com/office/officeart/2005/8/layout/hierarchy3"/>
    <dgm:cxn modelId="{6D5799E8-15D9-4612-BA4F-7FB1A866A061}" type="presParOf" srcId="{3E67871C-D138-4A19-A34B-87EF658D4030}" destId="{951AD785-62D1-4CD7-9866-926A46750402}" srcOrd="1" destOrd="0" presId="urn:microsoft.com/office/officeart/2005/8/layout/hierarchy3"/>
    <dgm:cxn modelId="{8474CEA3-DD60-4BDC-B8D3-5E885695FC4F}" type="presParOf" srcId="{951AD785-62D1-4CD7-9866-926A46750402}" destId="{8B109C31-EE0A-4539-8B7F-7E6D2E5B042A}" srcOrd="0" destOrd="0" presId="urn:microsoft.com/office/officeart/2005/8/layout/hierarchy3"/>
    <dgm:cxn modelId="{D8468FFB-ECB4-4B92-8499-54450957FB27}" type="presParOf" srcId="{8B109C31-EE0A-4539-8B7F-7E6D2E5B042A}" destId="{475D55C0-27AC-415B-B453-F85CF1A8322B}" srcOrd="0" destOrd="0" presId="urn:microsoft.com/office/officeart/2005/8/layout/hierarchy3"/>
    <dgm:cxn modelId="{510D4750-3A17-430A-ABEF-95D6119A846C}" type="presParOf" srcId="{8B109C31-EE0A-4539-8B7F-7E6D2E5B042A}" destId="{7EB17D4B-ACBB-4EE9-B46C-192A58D66AF9}" srcOrd="1" destOrd="0" presId="urn:microsoft.com/office/officeart/2005/8/layout/hierarchy3"/>
    <dgm:cxn modelId="{A3D16790-B722-4CF6-8D44-563138C64BD4}" type="presParOf" srcId="{951AD785-62D1-4CD7-9866-926A46750402}" destId="{65E076D2-1E38-46B7-9CA8-64343B1D83D6}" srcOrd="1" destOrd="0" presId="urn:microsoft.com/office/officeart/2005/8/layout/hierarchy3"/>
    <dgm:cxn modelId="{021678C6-0992-43C5-9710-97F377411805}" type="presParOf" srcId="{3E67871C-D138-4A19-A34B-87EF658D4030}" destId="{B0625C8D-8C54-40CB-8521-F35A15CEFB40}" srcOrd="2" destOrd="0" presId="urn:microsoft.com/office/officeart/2005/8/layout/hierarchy3"/>
    <dgm:cxn modelId="{5B743CEC-E54A-4212-9B2F-E19CBB5E2CF3}" type="presParOf" srcId="{B0625C8D-8C54-40CB-8521-F35A15CEFB40}" destId="{88B82DF3-DA42-455C-B6E3-5FB665E7088B}" srcOrd="0" destOrd="0" presId="urn:microsoft.com/office/officeart/2005/8/layout/hierarchy3"/>
    <dgm:cxn modelId="{DBD3AFE2-3540-44F1-898D-E2ADD7BA3062}" type="presParOf" srcId="{88B82DF3-DA42-455C-B6E3-5FB665E7088B}" destId="{DD4589BC-2F28-44EA-AD4F-B99ED8A69B1D}" srcOrd="0" destOrd="0" presId="urn:microsoft.com/office/officeart/2005/8/layout/hierarchy3"/>
    <dgm:cxn modelId="{B50A198B-8FF6-407A-9631-CC1E2CA31FDD}" type="presParOf" srcId="{88B82DF3-DA42-455C-B6E3-5FB665E7088B}" destId="{4FDD0E9F-DD7D-4F0D-92FB-04D5AD51CBD2}" srcOrd="1" destOrd="0" presId="urn:microsoft.com/office/officeart/2005/8/layout/hierarchy3"/>
    <dgm:cxn modelId="{BE170593-A173-4192-BD28-6402D0EBE6C9}" type="presParOf" srcId="{B0625C8D-8C54-40CB-8521-F35A15CEFB40}" destId="{85533DB7-BCA0-4346-859E-31BE80793A55}"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7C0911-1F65-45C5-A29E-B8F55E4ED629}" type="doc">
      <dgm:prSet loTypeId="urn:microsoft.com/office/officeart/2005/8/layout/chevron2" loCatId="list" qsTypeId="urn:microsoft.com/office/officeart/2005/8/quickstyle/simple3" qsCatId="simple" csTypeId="urn:microsoft.com/office/officeart/2005/8/colors/colorful4" csCatId="colorful" phldr="1"/>
      <dgm:spPr/>
      <dgm:t>
        <a:bodyPr/>
        <a:lstStyle/>
        <a:p>
          <a:endParaRPr lang="en-GB"/>
        </a:p>
      </dgm:t>
    </dgm:pt>
    <dgm:pt modelId="{65C3A3E5-0BD2-4C05-B295-810A587C61B6}">
      <dgm:prSet phldrT="[Text]" custT="1"/>
      <dgm:spPr/>
      <dgm:t>
        <a:bodyPr/>
        <a:lstStyle/>
        <a:p>
          <a:r>
            <a:rPr lang="lv-LV" sz="1200" b="1" dirty="0">
              <a:latin typeface="Verdana" panose="020B0604030504040204" pitchFamily="34" charset="0"/>
              <a:ea typeface="Verdana" panose="020B0604030504040204" pitchFamily="34" charset="0"/>
            </a:rPr>
            <a:t>Akciju tirgus kapitalizācijas pieaugums</a:t>
          </a:r>
          <a:endParaRPr lang="en-GB" sz="1200" b="1" dirty="0">
            <a:latin typeface="Verdana" panose="020B0604030504040204" pitchFamily="34" charset="0"/>
            <a:ea typeface="Verdana" panose="020B0604030504040204" pitchFamily="34" charset="0"/>
          </a:endParaRPr>
        </a:p>
      </dgm:t>
    </dgm:pt>
    <dgm:pt modelId="{715C72DF-36CE-465A-A433-C68A7809E51C}" type="parTrans" cxnId="{2D00C520-ED37-470E-9AAE-4DCF4120462D}">
      <dgm:prSet/>
      <dgm:spPr/>
      <dgm:t>
        <a:bodyPr/>
        <a:lstStyle/>
        <a:p>
          <a:endParaRPr lang="en-GB" sz="1200"/>
        </a:p>
      </dgm:t>
    </dgm:pt>
    <dgm:pt modelId="{E127BA9C-4798-4FEE-814B-D82D1C5CD89F}" type="sibTrans" cxnId="{2D00C520-ED37-470E-9AAE-4DCF4120462D}">
      <dgm:prSet/>
      <dgm:spPr/>
      <dgm:t>
        <a:bodyPr/>
        <a:lstStyle/>
        <a:p>
          <a:endParaRPr lang="en-GB" sz="1200"/>
        </a:p>
      </dgm:t>
    </dgm:pt>
    <dgm:pt modelId="{DD60EDD4-3530-473E-9359-BE6DA2ACB155}">
      <dgm:prSet phldrT="[Text]" custT="1"/>
      <dgm:spPr/>
      <dgm:t>
        <a:bodyPr tIns="396000" bIns="252000"/>
        <a:lstStyle/>
        <a:p>
          <a:pPr>
            <a:lnSpc>
              <a:spcPct val="100000"/>
            </a:lnSpc>
            <a:spcAft>
              <a:spcPts val="600"/>
            </a:spcAft>
            <a:buClrTx/>
            <a:buSzTx/>
            <a:buFont typeface="Wingdings" panose="05000000000000000000" pitchFamily="2" charset="2"/>
            <a:buChar char="§"/>
          </a:pPr>
          <a:r>
            <a:rPr lang="lv-LV" sz="1200" dirty="0">
              <a:latin typeface="Verdana" panose="020B0604030504040204" pitchFamily="34" charset="0"/>
              <a:ea typeface="Verdana" panose="020B0604030504040204" pitchFamily="34" charset="0"/>
              <a:cs typeface="Times New Roman" panose="02020603050405020304" pitchFamily="18" charset="0"/>
            </a:rPr>
            <a:t>Turpināt MVU kotācijas </a:t>
          </a:r>
          <a:r>
            <a:rPr lang="lv-LV" sz="1200" b="1" dirty="0">
              <a:latin typeface="Verdana" panose="020B0604030504040204" pitchFamily="34" charset="0"/>
              <a:ea typeface="Verdana" panose="020B0604030504040204" pitchFamily="34" charset="0"/>
              <a:cs typeface="Times New Roman" panose="02020603050405020304" pitchFamily="18" charset="0"/>
            </a:rPr>
            <a:t>atbalsta programmu</a:t>
          </a:r>
          <a:r>
            <a:rPr lang="lv-LV" sz="1200" b="0" dirty="0">
              <a:latin typeface="Verdana" panose="020B0604030504040204" pitchFamily="34" charset="0"/>
              <a:ea typeface="Verdana" panose="020B0604030504040204" pitchFamily="34" charset="0"/>
              <a:cs typeface="Times New Roman" panose="02020603050405020304" pitchFamily="18" charset="0"/>
            </a:rPr>
            <a:t>, kas daļēji sedz ar IPO vai obligāciju emisiju saistītās izmaksas;</a:t>
          </a:r>
          <a:endParaRPr lang="en-GB" sz="1200" dirty="0"/>
        </a:p>
      </dgm:t>
    </dgm:pt>
    <dgm:pt modelId="{D5786A45-AC64-467F-A0E2-A56531D98C3A}" type="parTrans" cxnId="{B49A3771-DEF1-49A9-A1F8-C47820AD5EED}">
      <dgm:prSet/>
      <dgm:spPr/>
      <dgm:t>
        <a:bodyPr/>
        <a:lstStyle/>
        <a:p>
          <a:endParaRPr lang="en-GB" sz="1200"/>
        </a:p>
      </dgm:t>
    </dgm:pt>
    <dgm:pt modelId="{59C20426-03FA-4752-87C4-E35895FE8D63}" type="sibTrans" cxnId="{B49A3771-DEF1-49A9-A1F8-C47820AD5EED}">
      <dgm:prSet/>
      <dgm:spPr/>
      <dgm:t>
        <a:bodyPr/>
        <a:lstStyle/>
        <a:p>
          <a:endParaRPr lang="en-GB" sz="1200"/>
        </a:p>
      </dgm:t>
    </dgm:pt>
    <dgm:pt modelId="{0D25D7F7-F6C1-4C8B-9B8A-EFCE03E596AA}">
      <dgm:prSet phldrT="[Text]" custT="1"/>
      <dgm:spPr/>
      <dgm:t>
        <a:bodyPr/>
        <a:lstStyle/>
        <a:p>
          <a:r>
            <a:rPr lang="lv-LV" sz="1200" b="1" dirty="0">
              <a:latin typeface="Verdana" panose="020B0604030504040204" pitchFamily="34" charset="0"/>
              <a:ea typeface="Verdana" panose="020B0604030504040204" pitchFamily="34" charset="0"/>
            </a:rPr>
            <a:t>Iedzīvotāju kā investoru aktivitāte</a:t>
          </a:r>
          <a:endParaRPr lang="en-GB" sz="1200" b="1" dirty="0">
            <a:latin typeface="Verdana" panose="020B0604030504040204" pitchFamily="34" charset="0"/>
            <a:ea typeface="Verdana" panose="020B0604030504040204" pitchFamily="34" charset="0"/>
          </a:endParaRPr>
        </a:p>
      </dgm:t>
    </dgm:pt>
    <dgm:pt modelId="{0CDB6B0F-1B9A-4283-98F4-BF8B41E03F56}" type="parTrans" cxnId="{C3E1AE09-6078-44D0-94AF-AE4F421EBA7D}">
      <dgm:prSet/>
      <dgm:spPr/>
      <dgm:t>
        <a:bodyPr/>
        <a:lstStyle/>
        <a:p>
          <a:endParaRPr lang="en-GB" sz="1200"/>
        </a:p>
      </dgm:t>
    </dgm:pt>
    <dgm:pt modelId="{3811439A-8C5D-48B3-950D-5EDD5A43DAD3}" type="sibTrans" cxnId="{C3E1AE09-6078-44D0-94AF-AE4F421EBA7D}">
      <dgm:prSet/>
      <dgm:spPr/>
      <dgm:t>
        <a:bodyPr/>
        <a:lstStyle/>
        <a:p>
          <a:endParaRPr lang="en-GB" sz="1200"/>
        </a:p>
      </dgm:t>
    </dgm:pt>
    <dgm:pt modelId="{B11DCC11-5102-4839-8982-8F06AEAD5829}">
      <dgm:prSet phldrT="[Text]" custT="1"/>
      <dgm:spPr/>
      <dgm:t>
        <a:bodyPr/>
        <a:lstStyle/>
        <a:p>
          <a:pPr>
            <a:lnSpc>
              <a:spcPct val="100000"/>
            </a:lnSpc>
            <a:spcAft>
              <a:spcPts val="600"/>
            </a:spcAft>
            <a:buFont typeface="Wingdings" panose="05000000000000000000" pitchFamily="2" charset="2"/>
            <a:buChar char="§"/>
          </a:pPr>
          <a:r>
            <a:rPr lang="lv-LV" sz="1200">
              <a:latin typeface="Verdana" panose="020B0604030504040204" pitchFamily="34" charset="0"/>
              <a:ea typeface="Verdana" panose="020B0604030504040204" pitchFamily="34" charset="0"/>
              <a:cs typeface="Times New Roman" panose="02020603050405020304" pitchFamily="18" charset="0"/>
            </a:rPr>
            <a:t>Veicināt </a:t>
          </a:r>
          <a:r>
            <a:rPr lang="lv-LV" sz="1200" b="1">
              <a:latin typeface="Verdana" panose="020B0604030504040204" pitchFamily="34" charset="0"/>
              <a:ea typeface="Verdana" panose="020B0604030504040204" pitchFamily="34" charset="0"/>
              <a:cs typeface="Times New Roman" panose="02020603050405020304" pitchFamily="18" charset="0"/>
            </a:rPr>
            <a:t>finanšu pratību </a:t>
          </a:r>
          <a:r>
            <a:rPr lang="lv-LV" sz="1200">
              <a:latin typeface="Verdana" panose="020B0604030504040204" pitchFamily="34" charset="0"/>
              <a:ea typeface="Verdana" panose="020B0604030504040204" pitchFamily="34" charset="0"/>
              <a:cs typeface="Times New Roman" panose="02020603050405020304" pitchFamily="18" charset="0"/>
            </a:rPr>
            <a:t>par iespējām un riskiem kapitāla tirgū un ilgtermiņa uzkrājumu veidošanas un ieguldīšanas kultūru sabiedrībā;</a:t>
          </a:r>
          <a:endParaRPr lang="en-GB" sz="1200" dirty="0"/>
        </a:p>
      </dgm:t>
    </dgm:pt>
    <dgm:pt modelId="{25001029-F743-49D9-8B5F-24E60BF7220A}" type="parTrans" cxnId="{686C13FC-7B9C-4E3D-9864-AA457124BF92}">
      <dgm:prSet/>
      <dgm:spPr/>
      <dgm:t>
        <a:bodyPr/>
        <a:lstStyle/>
        <a:p>
          <a:endParaRPr lang="en-GB" sz="1200"/>
        </a:p>
      </dgm:t>
    </dgm:pt>
    <dgm:pt modelId="{394328A7-0CA6-44D8-A5B0-A52F1C68ED7B}" type="sibTrans" cxnId="{686C13FC-7B9C-4E3D-9864-AA457124BF92}">
      <dgm:prSet/>
      <dgm:spPr/>
      <dgm:t>
        <a:bodyPr/>
        <a:lstStyle/>
        <a:p>
          <a:endParaRPr lang="en-GB" sz="1200"/>
        </a:p>
      </dgm:t>
    </dgm:pt>
    <dgm:pt modelId="{77903290-27D6-4852-89EA-3608C03B8487}">
      <dgm:prSet phldrT="[Text]" custT="1"/>
      <dgm:spPr/>
      <dgm:t>
        <a:bodyPr/>
        <a:lstStyle/>
        <a:p>
          <a:r>
            <a:rPr lang="lv-LV" sz="1200" b="1" dirty="0">
              <a:latin typeface="Verdana" panose="020B0604030504040204" pitchFamily="34" charset="0"/>
              <a:ea typeface="Verdana" panose="020B0604030504040204" pitchFamily="34" charset="0"/>
            </a:rPr>
            <a:t>Ieguldījumu Latvijā veicināšana</a:t>
          </a:r>
          <a:endParaRPr lang="en-GB" sz="1200" b="1" dirty="0">
            <a:latin typeface="Verdana" panose="020B0604030504040204" pitchFamily="34" charset="0"/>
            <a:ea typeface="Verdana" panose="020B0604030504040204" pitchFamily="34" charset="0"/>
          </a:endParaRPr>
        </a:p>
      </dgm:t>
    </dgm:pt>
    <dgm:pt modelId="{A5914A24-E6EB-42DC-96C3-02949FF04443}" type="parTrans" cxnId="{925ABD8A-C4EA-4337-92B3-87B26DF5FF13}">
      <dgm:prSet/>
      <dgm:spPr/>
      <dgm:t>
        <a:bodyPr/>
        <a:lstStyle/>
        <a:p>
          <a:endParaRPr lang="en-GB" sz="1200"/>
        </a:p>
      </dgm:t>
    </dgm:pt>
    <dgm:pt modelId="{F01AE7B6-DE64-479C-8569-EB965EB90333}" type="sibTrans" cxnId="{925ABD8A-C4EA-4337-92B3-87B26DF5FF13}">
      <dgm:prSet/>
      <dgm:spPr/>
      <dgm:t>
        <a:bodyPr/>
        <a:lstStyle/>
        <a:p>
          <a:endParaRPr lang="en-GB" sz="1200"/>
        </a:p>
      </dgm:t>
    </dgm:pt>
    <dgm:pt modelId="{CD6E1DF2-B2E4-4532-8439-D42D03CC0F84}">
      <dgm:prSet phldrT="[Text]" custT="1"/>
      <dgm:spPr/>
      <dgm:t>
        <a:bodyPr/>
        <a:lstStyle/>
        <a:p>
          <a:pPr>
            <a:lnSpc>
              <a:spcPct val="100000"/>
            </a:lnSpc>
            <a:spcAft>
              <a:spcPts val="600"/>
            </a:spcAft>
            <a:buFont typeface="Wingdings" panose="05000000000000000000" pitchFamily="2" charset="2"/>
            <a:buChar char="§"/>
          </a:pPr>
          <a:r>
            <a:rPr lang="lv-LV" sz="1200">
              <a:latin typeface="Verdana" panose="020B0604030504040204" pitchFamily="34" charset="0"/>
              <a:ea typeface="Verdana" panose="020B0604030504040204" pitchFamily="34" charset="0"/>
              <a:cs typeface="Times New Roman" panose="02020603050405020304" pitchFamily="18" charset="0"/>
            </a:rPr>
            <a:t>Izveidot tiesisko ietvaru, kas ļauj </a:t>
          </a:r>
          <a:r>
            <a:rPr lang="lv-LV" sz="1200" b="1">
              <a:latin typeface="Verdana" panose="020B0604030504040204" pitchFamily="34" charset="0"/>
              <a:ea typeface="Verdana" panose="020B0604030504040204" pitchFamily="34" charset="0"/>
              <a:cs typeface="Times New Roman" panose="02020603050405020304" pitchFamily="18" charset="0"/>
            </a:rPr>
            <a:t>Rīgas</a:t>
          </a:r>
          <a:r>
            <a:rPr lang="lv-LV" sz="1200">
              <a:latin typeface="Verdana" panose="020B0604030504040204" pitchFamily="34" charset="0"/>
              <a:ea typeface="Verdana" panose="020B0604030504040204" pitchFamily="34" charset="0"/>
              <a:cs typeface="Times New Roman" panose="02020603050405020304" pitchFamily="18" charset="0"/>
            </a:rPr>
            <a:t> valstpilsētai emitēt </a:t>
          </a:r>
          <a:r>
            <a:rPr lang="lv-LV" sz="1200" b="1">
              <a:latin typeface="Verdana" panose="020B0604030504040204" pitchFamily="34" charset="0"/>
              <a:ea typeface="Verdana" panose="020B0604030504040204" pitchFamily="34" charset="0"/>
              <a:cs typeface="Times New Roman" panose="02020603050405020304" pitchFamily="18" charset="0"/>
            </a:rPr>
            <a:t>obligācijas</a:t>
          </a:r>
          <a:r>
            <a:rPr lang="lv-LV" sz="1200">
              <a:latin typeface="Verdana" panose="020B0604030504040204" pitchFamily="34" charset="0"/>
              <a:ea typeface="Verdana" panose="020B0604030504040204" pitchFamily="34" charset="0"/>
              <a:cs typeface="Times New Roman" panose="02020603050405020304" pitchFamily="18" charset="0"/>
            </a:rPr>
            <a:t> investīciju projektu finansēšanai;</a:t>
          </a:r>
          <a:endParaRPr lang="en-GB" sz="1200" dirty="0"/>
        </a:p>
      </dgm:t>
    </dgm:pt>
    <dgm:pt modelId="{8C47ECDB-B867-4067-8D9E-82A3A5972513}" type="parTrans" cxnId="{C008B1F8-9EA8-4424-AAB9-81CD544C752A}">
      <dgm:prSet/>
      <dgm:spPr/>
      <dgm:t>
        <a:bodyPr/>
        <a:lstStyle/>
        <a:p>
          <a:endParaRPr lang="en-GB" sz="1200"/>
        </a:p>
      </dgm:t>
    </dgm:pt>
    <dgm:pt modelId="{3ADE64DC-363D-4945-9300-E3F874696737}" type="sibTrans" cxnId="{C008B1F8-9EA8-4424-AAB9-81CD544C752A}">
      <dgm:prSet/>
      <dgm:spPr/>
      <dgm:t>
        <a:bodyPr/>
        <a:lstStyle/>
        <a:p>
          <a:endParaRPr lang="en-GB" sz="1200"/>
        </a:p>
      </dgm:t>
    </dgm:pt>
    <dgm:pt modelId="{87370799-D0E5-41C2-BE63-6D959D6C684D}">
      <dgm:prSet phldrT="[Text]" custT="1"/>
      <dgm:spPr/>
      <dgm:t>
        <a:bodyPr tIns="396000" bIns="252000"/>
        <a:lstStyle/>
        <a:p>
          <a:pPr>
            <a:lnSpc>
              <a:spcPct val="100000"/>
            </a:lnSpc>
            <a:spcAft>
              <a:spcPts val="600"/>
            </a:spcAft>
            <a:buClrTx/>
            <a:buSzTx/>
            <a:buFont typeface="Wingdings" panose="05000000000000000000" pitchFamily="2" charset="2"/>
            <a:buChar char="§"/>
          </a:pPr>
          <a:r>
            <a:rPr lang="lv-LV" sz="1200" dirty="0">
              <a:latin typeface="Verdana" panose="020B0604030504040204" pitchFamily="34" charset="0"/>
              <a:ea typeface="Verdana" panose="020B0604030504040204" pitchFamily="34" charset="0"/>
              <a:cs typeface="Times New Roman" panose="02020603050405020304" pitchFamily="18" charset="0"/>
            </a:rPr>
            <a:t>Izveidot </a:t>
          </a:r>
          <a:r>
            <a:rPr lang="lv-LV" sz="1200" b="1" dirty="0">
              <a:latin typeface="Verdana" panose="020B0604030504040204" pitchFamily="34" charset="0"/>
              <a:ea typeface="Verdana" panose="020B0604030504040204" pitchFamily="34" charset="0"/>
              <a:cs typeface="Times New Roman" panose="02020603050405020304" pitchFamily="18" charset="0"/>
            </a:rPr>
            <a:t>IPO fondu </a:t>
          </a:r>
          <a:r>
            <a:rPr lang="lv-LV" sz="1200" dirty="0">
              <a:latin typeface="Verdana" panose="020B0604030504040204" pitchFamily="34" charset="0"/>
              <a:ea typeface="Verdana" panose="020B0604030504040204" pitchFamily="34" charset="0"/>
              <a:cs typeface="Times New Roman" panose="02020603050405020304" pitchFamily="18" charset="0"/>
            </a:rPr>
            <a:t>kā ilgtermiņa tirgus investoru;</a:t>
          </a:r>
          <a:endParaRPr lang="en-GB" sz="1200" dirty="0"/>
        </a:p>
      </dgm:t>
    </dgm:pt>
    <dgm:pt modelId="{69796B6E-3FF4-441F-A607-59E3392F1AAC}" type="parTrans" cxnId="{74C07C6D-9109-4E29-9166-17D4908ADD21}">
      <dgm:prSet/>
      <dgm:spPr/>
      <dgm:t>
        <a:bodyPr/>
        <a:lstStyle/>
        <a:p>
          <a:endParaRPr lang="en-GB" sz="1200"/>
        </a:p>
      </dgm:t>
    </dgm:pt>
    <dgm:pt modelId="{3DF665B3-7375-49C0-8E8A-A248E00F585E}" type="sibTrans" cxnId="{74C07C6D-9109-4E29-9166-17D4908ADD21}">
      <dgm:prSet/>
      <dgm:spPr/>
      <dgm:t>
        <a:bodyPr/>
        <a:lstStyle/>
        <a:p>
          <a:endParaRPr lang="en-GB" sz="1200"/>
        </a:p>
      </dgm:t>
    </dgm:pt>
    <dgm:pt modelId="{6C295F5D-352F-4955-BB01-3E4AD47E8C55}">
      <dgm:prSet phldrT="[Text]" custT="1"/>
      <dgm:spPr/>
      <dgm:t>
        <a:bodyPr tIns="396000" bIns="252000"/>
        <a:lstStyle/>
        <a:p>
          <a:pPr>
            <a:lnSpc>
              <a:spcPct val="100000"/>
            </a:lnSpc>
            <a:spcAft>
              <a:spcPts val="600"/>
            </a:spcAft>
            <a:buClrTx/>
            <a:buSzTx/>
            <a:buFont typeface="Wingdings" panose="05000000000000000000" pitchFamily="2" charset="2"/>
            <a:buChar char="§"/>
          </a:pPr>
          <a:r>
            <a:rPr lang="lv-LV" sz="1200" dirty="0">
              <a:latin typeface="Verdana" panose="020B0604030504040204" pitchFamily="34" charset="0"/>
              <a:ea typeface="Verdana" panose="020B0604030504040204" pitchFamily="34" charset="0"/>
              <a:cs typeface="Times New Roman" panose="02020603050405020304" pitchFamily="18" charset="0"/>
            </a:rPr>
            <a:t>Valsts un pašvaldību </a:t>
          </a:r>
          <a:r>
            <a:rPr lang="lv-LV" sz="1200" b="1" dirty="0">
              <a:latin typeface="Verdana" panose="020B0604030504040204" pitchFamily="34" charset="0"/>
              <a:ea typeface="Verdana" panose="020B0604030504040204" pitchFamily="34" charset="0"/>
              <a:cs typeface="Times New Roman" panose="02020603050405020304" pitchFamily="18" charset="0"/>
            </a:rPr>
            <a:t>kapitālsabiedrību dalība biržā –</a:t>
          </a:r>
          <a:r>
            <a:rPr lang="lv-LV" sz="1200" b="0" dirty="0">
              <a:latin typeface="Verdana" panose="020B0604030504040204" pitchFamily="34" charset="0"/>
              <a:ea typeface="Verdana" panose="020B0604030504040204" pitchFamily="34" charset="0"/>
              <a:cs typeface="Times New Roman" panose="02020603050405020304" pitchFamily="18" charset="0"/>
            </a:rPr>
            <a:t>aktīvi identificējot valsts un pašvaldības kapitālsabiedrības ar potenciālu iziešanai kapitāla tirgos</a:t>
          </a:r>
          <a:endParaRPr lang="en-GB" sz="1200" b="0" dirty="0"/>
        </a:p>
      </dgm:t>
    </dgm:pt>
    <dgm:pt modelId="{0B2E8E09-36E7-47D9-810E-588F9CC1EE45}" type="parTrans" cxnId="{03280F71-F832-43A5-85CD-FA74AF6D8172}">
      <dgm:prSet/>
      <dgm:spPr/>
      <dgm:t>
        <a:bodyPr/>
        <a:lstStyle/>
        <a:p>
          <a:endParaRPr lang="en-GB" sz="1200"/>
        </a:p>
      </dgm:t>
    </dgm:pt>
    <dgm:pt modelId="{1ABCE689-17C6-4AC5-AB2B-4A4D94825972}" type="sibTrans" cxnId="{03280F71-F832-43A5-85CD-FA74AF6D8172}">
      <dgm:prSet/>
      <dgm:spPr/>
      <dgm:t>
        <a:bodyPr/>
        <a:lstStyle/>
        <a:p>
          <a:endParaRPr lang="en-GB" sz="1200"/>
        </a:p>
      </dgm:t>
    </dgm:pt>
    <dgm:pt modelId="{6521ADF0-D21C-4394-BC0E-C7254F4C583D}">
      <dgm:prSet custT="1"/>
      <dgm:spPr/>
      <dgm:t>
        <a:bodyPr/>
        <a:lstStyle/>
        <a:p>
          <a:pPr>
            <a:lnSpc>
              <a:spcPct val="100000"/>
            </a:lnSpc>
            <a:spcAft>
              <a:spcPts val="600"/>
            </a:spcAft>
            <a:buFont typeface="Wingdings" panose="05000000000000000000" pitchFamily="2" charset="2"/>
            <a:buChar char="§"/>
          </a:pPr>
          <a:r>
            <a:rPr lang="lv-LV" sz="1200">
              <a:latin typeface="Verdana" panose="020B0604030504040204" pitchFamily="34" charset="0"/>
              <a:ea typeface="Verdana" panose="020B0604030504040204" pitchFamily="34" charset="0"/>
              <a:cs typeface="Times New Roman" panose="02020603050405020304" pitchFamily="18" charset="0"/>
            </a:rPr>
            <a:t>Popularizēt pieejamo </a:t>
          </a:r>
          <a:r>
            <a:rPr lang="lv-LV" sz="1200" b="1">
              <a:latin typeface="Verdana" panose="020B0604030504040204" pitchFamily="34" charset="0"/>
              <a:ea typeface="Verdana" panose="020B0604030504040204" pitchFamily="34" charset="0"/>
              <a:cs typeface="Times New Roman" panose="02020603050405020304" pitchFamily="18" charset="0"/>
            </a:rPr>
            <a:t>ieguldījumu kontu</a:t>
          </a:r>
          <a:r>
            <a:rPr lang="lv-LV" sz="1200">
              <a:latin typeface="Verdana" panose="020B0604030504040204" pitchFamily="34" charset="0"/>
              <a:ea typeface="Verdana" panose="020B0604030504040204" pitchFamily="34" charset="0"/>
              <a:cs typeface="Times New Roman" panose="02020603050405020304" pitchFamily="18" charset="0"/>
            </a:rPr>
            <a:t>, kas ļauj privātpersonām vienkārši veikt ieguldījumus un aprēķināt nomaksātos nodokļus;</a:t>
          </a:r>
          <a:endParaRPr lang="lv-LV" sz="1200" dirty="0">
            <a:latin typeface="Verdana" panose="020B0604030504040204" pitchFamily="34" charset="0"/>
            <a:ea typeface="Verdana" panose="020B0604030504040204" pitchFamily="34" charset="0"/>
            <a:cs typeface="Times New Roman" panose="02020603050405020304" pitchFamily="18" charset="0"/>
          </a:endParaRPr>
        </a:p>
      </dgm:t>
    </dgm:pt>
    <dgm:pt modelId="{19D731C0-B467-4FA1-A57F-9EF32E5E109C}" type="parTrans" cxnId="{9B56FDBE-42DA-4C5E-B621-41E7361C63C1}">
      <dgm:prSet/>
      <dgm:spPr/>
      <dgm:t>
        <a:bodyPr/>
        <a:lstStyle/>
        <a:p>
          <a:endParaRPr lang="en-GB" sz="1200"/>
        </a:p>
      </dgm:t>
    </dgm:pt>
    <dgm:pt modelId="{37638B21-2032-429A-9276-551EA103896B}" type="sibTrans" cxnId="{9B56FDBE-42DA-4C5E-B621-41E7361C63C1}">
      <dgm:prSet/>
      <dgm:spPr/>
      <dgm:t>
        <a:bodyPr/>
        <a:lstStyle/>
        <a:p>
          <a:endParaRPr lang="en-GB" sz="1200"/>
        </a:p>
      </dgm:t>
    </dgm:pt>
    <dgm:pt modelId="{635BBA2F-6441-412C-9907-D7BAF056AEB3}">
      <dgm:prSet custT="1"/>
      <dgm:spPr/>
      <dgm:t>
        <a:bodyPr/>
        <a:lstStyle/>
        <a:p>
          <a:pPr>
            <a:lnSpc>
              <a:spcPct val="100000"/>
            </a:lnSpc>
            <a:spcAft>
              <a:spcPts val="600"/>
            </a:spcAft>
            <a:buFont typeface="Wingdings" panose="05000000000000000000" pitchFamily="2" charset="2"/>
            <a:buChar char="§"/>
          </a:pPr>
          <a:r>
            <a:rPr lang="lv-LV" sz="1200">
              <a:latin typeface="Verdana" panose="020B0604030504040204" pitchFamily="34" charset="0"/>
              <a:ea typeface="Verdana" panose="020B0604030504040204" pitchFamily="34" charset="0"/>
              <a:cs typeface="Times New Roman" panose="02020603050405020304" pitchFamily="18" charset="0"/>
            </a:rPr>
            <a:t>Modernizēt </a:t>
          </a:r>
          <a:r>
            <a:rPr lang="lv-LV" sz="1200" b="1">
              <a:latin typeface="Verdana" panose="020B0604030504040204" pitchFamily="34" charset="0"/>
              <a:ea typeface="Verdana" panose="020B0604030504040204" pitchFamily="34" charset="0"/>
              <a:cs typeface="Times New Roman" panose="02020603050405020304" pitchFamily="18" charset="0"/>
            </a:rPr>
            <a:t>krājobligāciju</a:t>
          </a:r>
          <a:r>
            <a:rPr lang="lv-LV" sz="1200">
              <a:latin typeface="Verdana" panose="020B0604030504040204" pitchFamily="34" charset="0"/>
              <a:ea typeface="Verdana" panose="020B0604030504040204" pitchFamily="34" charset="0"/>
              <a:cs typeface="Times New Roman" panose="02020603050405020304" pitchFamily="18" charset="0"/>
            </a:rPr>
            <a:t> izplatīšanas kanālu, padarot to iegādi ērtāku un pieejamāku</a:t>
          </a:r>
          <a:endParaRPr lang="lv-LV" sz="1200" dirty="0">
            <a:latin typeface="Verdana" panose="020B0604030504040204" pitchFamily="34" charset="0"/>
            <a:ea typeface="Verdana" panose="020B0604030504040204" pitchFamily="34" charset="0"/>
            <a:cs typeface="Times New Roman" panose="02020603050405020304" pitchFamily="18" charset="0"/>
          </a:endParaRPr>
        </a:p>
      </dgm:t>
    </dgm:pt>
    <dgm:pt modelId="{2270AD30-2057-41AD-B288-54D83EEF83B1}" type="parTrans" cxnId="{84BE18E3-ED99-4ACA-B048-9613DBC0CBC2}">
      <dgm:prSet/>
      <dgm:spPr/>
      <dgm:t>
        <a:bodyPr/>
        <a:lstStyle/>
        <a:p>
          <a:endParaRPr lang="en-GB" sz="1200"/>
        </a:p>
      </dgm:t>
    </dgm:pt>
    <dgm:pt modelId="{B1BB44BF-4CD8-4C2C-AE2A-AD60F0DC56DE}" type="sibTrans" cxnId="{84BE18E3-ED99-4ACA-B048-9613DBC0CBC2}">
      <dgm:prSet/>
      <dgm:spPr/>
      <dgm:t>
        <a:bodyPr/>
        <a:lstStyle/>
        <a:p>
          <a:endParaRPr lang="en-GB" sz="1200"/>
        </a:p>
      </dgm:t>
    </dgm:pt>
    <dgm:pt modelId="{B486D2F8-BAB5-4679-9917-3F6C7A5E161D}">
      <dgm:prSet custT="1"/>
      <dgm:spPr/>
      <dgm:t>
        <a:bodyPr/>
        <a:lstStyle/>
        <a:p>
          <a:pPr>
            <a:lnSpc>
              <a:spcPct val="100000"/>
            </a:lnSpc>
            <a:spcAft>
              <a:spcPts val="600"/>
            </a:spcAft>
            <a:buFont typeface="Wingdings" panose="05000000000000000000" pitchFamily="2" charset="2"/>
            <a:buChar char="§"/>
          </a:pPr>
          <a:r>
            <a:rPr lang="lv-LV" sz="1200">
              <a:latin typeface="Verdana" panose="020B0604030504040204" pitchFamily="34" charset="0"/>
              <a:ea typeface="Verdana" panose="020B0604030504040204" pitchFamily="34" charset="0"/>
              <a:cs typeface="Times New Roman" panose="02020603050405020304" pitchFamily="18" charset="0"/>
            </a:rPr>
            <a:t>Veidot jaunus </a:t>
          </a:r>
          <a:r>
            <a:rPr lang="lv-LV" sz="1200" b="1">
              <a:latin typeface="Verdana" panose="020B0604030504040204" pitchFamily="34" charset="0"/>
              <a:ea typeface="Verdana" panose="020B0604030504040204" pitchFamily="34" charset="0"/>
              <a:cs typeface="Times New Roman" panose="02020603050405020304" pitchFamily="18" charset="0"/>
            </a:rPr>
            <a:t>ieguldījumu instrumentus </a:t>
          </a:r>
          <a:r>
            <a:rPr lang="lv-LV" sz="1200">
              <a:latin typeface="Verdana" panose="020B0604030504040204" pitchFamily="34" charset="0"/>
              <a:ea typeface="Verdana" panose="020B0604030504040204" pitchFamily="34" charset="0"/>
              <a:cs typeface="Times New Roman" panose="02020603050405020304" pitchFamily="18" charset="0"/>
            </a:rPr>
            <a:t>(piemēram, Altum kapitāla fonds, potenciāli - īres namu fonds);</a:t>
          </a:r>
          <a:endParaRPr lang="lv-LV" sz="1200" dirty="0">
            <a:latin typeface="Verdana" panose="020B0604030504040204" pitchFamily="34" charset="0"/>
            <a:ea typeface="Verdana" panose="020B0604030504040204" pitchFamily="34" charset="0"/>
            <a:cs typeface="Times New Roman" panose="02020603050405020304" pitchFamily="18" charset="0"/>
          </a:endParaRPr>
        </a:p>
      </dgm:t>
    </dgm:pt>
    <dgm:pt modelId="{4C2BC9E9-064C-4F5B-A18E-5AC2CF9DDAB7}" type="parTrans" cxnId="{E2507CD5-6F90-4ACA-83C5-BB2863B02406}">
      <dgm:prSet/>
      <dgm:spPr/>
      <dgm:t>
        <a:bodyPr/>
        <a:lstStyle/>
        <a:p>
          <a:endParaRPr lang="en-GB" sz="1200"/>
        </a:p>
      </dgm:t>
    </dgm:pt>
    <dgm:pt modelId="{BFB789C6-3671-4B6B-844B-763416E97460}" type="sibTrans" cxnId="{E2507CD5-6F90-4ACA-83C5-BB2863B02406}">
      <dgm:prSet/>
      <dgm:spPr/>
      <dgm:t>
        <a:bodyPr/>
        <a:lstStyle/>
        <a:p>
          <a:endParaRPr lang="en-GB" sz="1200"/>
        </a:p>
      </dgm:t>
    </dgm:pt>
    <dgm:pt modelId="{6902E61A-DAD4-437A-8FDD-4C8B37CDFEED}">
      <dgm:prSet custT="1"/>
      <dgm:spPr/>
      <dgm:t>
        <a:bodyPr/>
        <a:lstStyle/>
        <a:p>
          <a:pPr>
            <a:lnSpc>
              <a:spcPct val="100000"/>
            </a:lnSpc>
            <a:spcAft>
              <a:spcPts val="600"/>
            </a:spcAft>
            <a:buFont typeface="Wingdings" panose="05000000000000000000" pitchFamily="2" charset="2"/>
            <a:buChar char="§"/>
          </a:pPr>
          <a:r>
            <a:rPr lang="lv-LV" sz="1200" dirty="0">
              <a:latin typeface="Verdana" panose="020B0604030504040204" pitchFamily="34" charset="0"/>
              <a:ea typeface="Verdana" panose="020B0604030504040204" pitchFamily="34" charset="0"/>
              <a:cs typeface="Times New Roman" panose="02020603050405020304" pitchFamily="18" charset="0"/>
            </a:rPr>
            <a:t>Privātā un </a:t>
          </a:r>
          <a:r>
            <a:rPr lang="lv-LV" sz="1200" b="1" dirty="0">
              <a:latin typeface="Verdana" panose="020B0604030504040204" pitchFamily="34" charset="0"/>
              <a:ea typeface="Verdana" panose="020B0604030504040204" pitchFamily="34" charset="0"/>
              <a:cs typeface="Times New Roman" panose="02020603050405020304" pitchFamily="18" charset="0"/>
            </a:rPr>
            <a:t>iespēju kapitāla attīstība </a:t>
          </a:r>
          <a:r>
            <a:rPr lang="lv-LV" sz="1200" dirty="0">
              <a:latin typeface="Verdana" panose="020B0604030504040204" pitchFamily="34" charset="0"/>
              <a:ea typeface="Verdana" panose="020B0604030504040204" pitchFamily="34" charset="0"/>
              <a:cs typeface="Times New Roman" panose="02020603050405020304" pitchFamily="18" charset="0"/>
            </a:rPr>
            <a:t>un publiskās-privātās partnerības plašāka izmantošana infrastruktūras attīstībā</a:t>
          </a:r>
        </a:p>
      </dgm:t>
    </dgm:pt>
    <dgm:pt modelId="{6C006126-AC8A-4653-8580-452FF8B83D31}" type="parTrans" cxnId="{21E63CA4-0D41-47A1-AE93-057AB0E2E96A}">
      <dgm:prSet/>
      <dgm:spPr/>
      <dgm:t>
        <a:bodyPr/>
        <a:lstStyle/>
        <a:p>
          <a:endParaRPr lang="en-GB" sz="1200"/>
        </a:p>
      </dgm:t>
    </dgm:pt>
    <dgm:pt modelId="{23C36C9E-B631-47D9-8713-7B920E044B4E}" type="sibTrans" cxnId="{21E63CA4-0D41-47A1-AE93-057AB0E2E96A}">
      <dgm:prSet/>
      <dgm:spPr/>
      <dgm:t>
        <a:bodyPr/>
        <a:lstStyle/>
        <a:p>
          <a:endParaRPr lang="en-GB" sz="1200"/>
        </a:p>
      </dgm:t>
    </dgm:pt>
    <dgm:pt modelId="{60C2F7C8-A9BB-4E5B-9587-F3528CDC3655}" type="pres">
      <dgm:prSet presAssocID="{647C0911-1F65-45C5-A29E-B8F55E4ED629}" presName="linearFlow" presStyleCnt="0">
        <dgm:presLayoutVars>
          <dgm:dir/>
          <dgm:animLvl val="lvl"/>
          <dgm:resizeHandles val="exact"/>
        </dgm:presLayoutVars>
      </dgm:prSet>
      <dgm:spPr/>
      <dgm:t>
        <a:bodyPr/>
        <a:lstStyle/>
        <a:p>
          <a:endParaRPr lang="en-US"/>
        </a:p>
      </dgm:t>
    </dgm:pt>
    <dgm:pt modelId="{69024CF2-3249-480F-81E9-57656597C74E}" type="pres">
      <dgm:prSet presAssocID="{65C3A3E5-0BD2-4C05-B295-810A587C61B6}" presName="composite" presStyleCnt="0"/>
      <dgm:spPr/>
    </dgm:pt>
    <dgm:pt modelId="{BF278349-5205-4ED4-8BD8-25595D787618}" type="pres">
      <dgm:prSet presAssocID="{65C3A3E5-0BD2-4C05-B295-810A587C61B6}" presName="parentText" presStyleLbl="alignNode1" presStyleIdx="0" presStyleCnt="3">
        <dgm:presLayoutVars>
          <dgm:chMax val="1"/>
          <dgm:bulletEnabled val="1"/>
        </dgm:presLayoutVars>
      </dgm:prSet>
      <dgm:spPr/>
      <dgm:t>
        <a:bodyPr/>
        <a:lstStyle/>
        <a:p>
          <a:endParaRPr lang="en-US"/>
        </a:p>
      </dgm:t>
    </dgm:pt>
    <dgm:pt modelId="{2306D2D6-BB12-4E86-917A-E02745A17723}" type="pres">
      <dgm:prSet presAssocID="{65C3A3E5-0BD2-4C05-B295-810A587C61B6}" presName="descendantText" presStyleLbl="alignAcc1" presStyleIdx="0" presStyleCnt="3" custLinFactNeighborX="0" custLinFactNeighborY="-473">
        <dgm:presLayoutVars>
          <dgm:bulletEnabled val="1"/>
        </dgm:presLayoutVars>
      </dgm:prSet>
      <dgm:spPr/>
      <dgm:t>
        <a:bodyPr/>
        <a:lstStyle/>
        <a:p>
          <a:endParaRPr lang="en-US"/>
        </a:p>
      </dgm:t>
    </dgm:pt>
    <dgm:pt modelId="{F41A29E0-FD9B-44EF-BCD1-099A6D6AEC29}" type="pres">
      <dgm:prSet presAssocID="{E127BA9C-4798-4FEE-814B-D82D1C5CD89F}" presName="sp" presStyleCnt="0"/>
      <dgm:spPr/>
    </dgm:pt>
    <dgm:pt modelId="{3AFC7198-E455-49F6-974B-85CFA8E17932}" type="pres">
      <dgm:prSet presAssocID="{0D25D7F7-F6C1-4C8B-9B8A-EFCE03E596AA}" presName="composite" presStyleCnt="0"/>
      <dgm:spPr/>
    </dgm:pt>
    <dgm:pt modelId="{D49CC358-2723-40C2-9BCB-C4618948D7E4}" type="pres">
      <dgm:prSet presAssocID="{0D25D7F7-F6C1-4C8B-9B8A-EFCE03E596AA}" presName="parentText" presStyleLbl="alignNode1" presStyleIdx="1" presStyleCnt="3">
        <dgm:presLayoutVars>
          <dgm:chMax val="1"/>
          <dgm:bulletEnabled val="1"/>
        </dgm:presLayoutVars>
      </dgm:prSet>
      <dgm:spPr/>
      <dgm:t>
        <a:bodyPr/>
        <a:lstStyle/>
        <a:p>
          <a:endParaRPr lang="en-US"/>
        </a:p>
      </dgm:t>
    </dgm:pt>
    <dgm:pt modelId="{39D8CBE7-803B-4149-992C-F255C82C0E71}" type="pres">
      <dgm:prSet presAssocID="{0D25D7F7-F6C1-4C8B-9B8A-EFCE03E596AA}" presName="descendantText" presStyleLbl="alignAcc1" presStyleIdx="1" presStyleCnt="3">
        <dgm:presLayoutVars>
          <dgm:bulletEnabled val="1"/>
        </dgm:presLayoutVars>
      </dgm:prSet>
      <dgm:spPr/>
      <dgm:t>
        <a:bodyPr/>
        <a:lstStyle/>
        <a:p>
          <a:endParaRPr lang="en-US"/>
        </a:p>
      </dgm:t>
    </dgm:pt>
    <dgm:pt modelId="{486828C3-8D9A-490A-8664-7E340C32D5CD}" type="pres">
      <dgm:prSet presAssocID="{3811439A-8C5D-48B3-950D-5EDD5A43DAD3}" presName="sp" presStyleCnt="0"/>
      <dgm:spPr/>
    </dgm:pt>
    <dgm:pt modelId="{7B23D559-FC32-4DF2-B032-6851A4DC918B}" type="pres">
      <dgm:prSet presAssocID="{77903290-27D6-4852-89EA-3608C03B8487}" presName="composite" presStyleCnt="0"/>
      <dgm:spPr/>
    </dgm:pt>
    <dgm:pt modelId="{0E44B727-13A0-44FC-AEB4-2BC7EB5F8B91}" type="pres">
      <dgm:prSet presAssocID="{77903290-27D6-4852-89EA-3608C03B8487}" presName="parentText" presStyleLbl="alignNode1" presStyleIdx="2" presStyleCnt="3">
        <dgm:presLayoutVars>
          <dgm:chMax val="1"/>
          <dgm:bulletEnabled val="1"/>
        </dgm:presLayoutVars>
      </dgm:prSet>
      <dgm:spPr/>
      <dgm:t>
        <a:bodyPr/>
        <a:lstStyle/>
        <a:p>
          <a:endParaRPr lang="en-US"/>
        </a:p>
      </dgm:t>
    </dgm:pt>
    <dgm:pt modelId="{AB1C43A6-608C-44CE-8B0D-9E792B2ED183}" type="pres">
      <dgm:prSet presAssocID="{77903290-27D6-4852-89EA-3608C03B8487}" presName="descendantText" presStyleLbl="alignAcc1" presStyleIdx="2" presStyleCnt="3">
        <dgm:presLayoutVars>
          <dgm:bulletEnabled val="1"/>
        </dgm:presLayoutVars>
      </dgm:prSet>
      <dgm:spPr/>
      <dgm:t>
        <a:bodyPr/>
        <a:lstStyle/>
        <a:p>
          <a:endParaRPr lang="en-US"/>
        </a:p>
      </dgm:t>
    </dgm:pt>
  </dgm:ptLst>
  <dgm:cxnLst>
    <dgm:cxn modelId="{38991E45-EC43-4F4C-9F27-7C4E9755ACA7}" type="presOf" srcId="{635BBA2F-6441-412C-9907-D7BAF056AEB3}" destId="{39D8CBE7-803B-4149-992C-F255C82C0E71}" srcOrd="0" destOrd="2" presId="urn:microsoft.com/office/officeart/2005/8/layout/chevron2"/>
    <dgm:cxn modelId="{74C07C6D-9109-4E29-9166-17D4908ADD21}" srcId="{65C3A3E5-0BD2-4C05-B295-810A587C61B6}" destId="{87370799-D0E5-41C2-BE63-6D959D6C684D}" srcOrd="1" destOrd="0" parTransId="{69796B6E-3FF4-441F-A607-59E3392F1AAC}" sibTransId="{3DF665B3-7375-49C0-8E8A-A248E00F585E}"/>
    <dgm:cxn modelId="{03280F71-F832-43A5-85CD-FA74AF6D8172}" srcId="{65C3A3E5-0BD2-4C05-B295-810A587C61B6}" destId="{6C295F5D-352F-4955-BB01-3E4AD47E8C55}" srcOrd="2" destOrd="0" parTransId="{0B2E8E09-36E7-47D9-810E-588F9CC1EE45}" sibTransId="{1ABCE689-17C6-4AC5-AB2B-4A4D94825972}"/>
    <dgm:cxn modelId="{E8872A76-DFEB-4BD3-9CC6-B4CED30E1606}" type="presOf" srcId="{87370799-D0E5-41C2-BE63-6D959D6C684D}" destId="{2306D2D6-BB12-4E86-917A-E02745A17723}" srcOrd="0" destOrd="1" presId="urn:microsoft.com/office/officeart/2005/8/layout/chevron2"/>
    <dgm:cxn modelId="{2D00C520-ED37-470E-9AAE-4DCF4120462D}" srcId="{647C0911-1F65-45C5-A29E-B8F55E4ED629}" destId="{65C3A3E5-0BD2-4C05-B295-810A587C61B6}" srcOrd="0" destOrd="0" parTransId="{715C72DF-36CE-465A-A433-C68A7809E51C}" sibTransId="{E127BA9C-4798-4FEE-814B-D82D1C5CD89F}"/>
    <dgm:cxn modelId="{4FC690DF-E58C-47CC-90FF-A62469F74F82}" type="presOf" srcId="{6902E61A-DAD4-437A-8FDD-4C8B37CDFEED}" destId="{AB1C43A6-608C-44CE-8B0D-9E792B2ED183}" srcOrd="0" destOrd="2" presId="urn:microsoft.com/office/officeart/2005/8/layout/chevron2"/>
    <dgm:cxn modelId="{93716576-E897-47AA-AA68-D54BB48BB455}" type="presOf" srcId="{77903290-27D6-4852-89EA-3608C03B8487}" destId="{0E44B727-13A0-44FC-AEB4-2BC7EB5F8B91}" srcOrd="0" destOrd="0" presId="urn:microsoft.com/office/officeart/2005/8/layout/chevron2"/>
    <dgm:cxn modelId="{21E63CA4-0D41-47A1-AE93-057AB0E2E96A}" srcId="{77903290-27D6-4852-89EA-3608C03B8487}" destId="{6902E61A-DAD4-437A-8FDD-4C8B37CDFEED}" srcOrd="2" destOrd="0" parTransId="{6C006126-AC8A-4653-8580-452FF8B83D31}" sibTransId="{23C36C9E-B631-47D9-8713-7B920E044B4E}"/>
    <dgm:cxn modelId="{84BE18E3-ED99-4ACA-B048-9613DBC0CBC2}" srcId="{0D25D7F7-F6C1-4C8B-9B8A-EFCE03E596AA}" destId="{635BBA2F-6441-412C-9907-D7BAF056AEB3}" srcOrd="2" destOrd="0" parTransId="{2270AD30-2057-41AD-B288-54D83EEF83B1}" sibTransId="{B1BB44BF-4CD8-4C2C-AE2A-AD60F0DC56DE}"/>
    <dgm:cxn modelId="{0CE3AF44-DBC3-40BA-A855-CCB181481FC8}" type="presOf" srcId="{CD6E1DF2-B2E4-4532-8439-D42D03CC0F84}" destId="{AB1C43A6-608C-44CE-8B0D-9E792B2ED183}" srcOrd="0" destOrd="0" presId="urn:microsoft.com/office/officeart/2005/8/layout/chevron2"/>
    <dgm:cxn modelId="{84FB8B82-D2EF-48B5-AB1C-C0D5646AD5CF}" type="presOf" srcId="{6521ADF0-D21C-4394-BC0E-C7254F4C583D}" destId="{39D8CBE7-803B-4149-992C-F255C82C0E71}" srcOrd="0" destOrd="1" presId="urn:microsoft.com/office/officeart/2005/8/layout/chevron2"/>
    <dgm:cxn modelId="{FB9C1CAB-C377-45A5-9A0B-93F4215FFB67}" type="presOf" srcId="{B11DCC11-5102-4839-8982-8F06AEAD5829}" destId="{39D8CBE7-803B-4149-992C-F255C82C0E71}" srcOrd="0" destOrd="0" presId="urn:microsoft.com/office/officeart/2005/8/layout/chevron2"/>
    <dgm:cxn modelId="{C008B1F8-9EA8-4424-AAB9-81CD544C752A}" srcId="{77903290-27D6-4852-89EA-3608C03B8487}" destId="{CD6E1DF2-B2E4-4532-8439-D42D03CC0F84}" srcOrd="0" destOrd="0" parTransId="{8C47ECDB-B867-4067-8D9E-82A3A5972513}" sibTransId="{3ADE64DC-363D-4945-9300-E3F874696737}"/>
    <dgm:cxn modelId="{E2507CD5-6F90-4ACA-83C5-BB2863B02406}" srcId="{77903290-27D6-4852-89EA-3608C03B8487}" destId="{B486D2F8-BAB5-4679-9917-3F6C7A5E161D}" srcOrd="1" destOrd="0" parTransId="{4C2BC9E9-064C-4F5B-A18E-5AC2CF9DDAB7}" sibTransId="{BFB789C6-3671-4B6B-844B-763416E97460}"/>
    <dgm:cxn modelId="{925ABD8A-C4EA-4337-92B3-87B26DF5FF13}" srcId="{647C0911-1F65-45C5-A29E-B8F55E4ED629}" destId="{77903290-27D6-4852-89EA-3608C03B8487}" srcOrd="2" destOrd="0" parTransId="{A5914A24-E6EB-42DC-96C3-02949FF04443}" sibTransId="{F01AE7B6-DE64-479C-8569-EB965EB90333}"/>
    <dgm:cxn modelId="{875F5985-3262-418E-B670-ABDBAD51D4A4}" type="presOf" srcId="{B486D2F8-BAB5-4679-9917-3F6C7A5E161D}" destId="{AB1C43A6-608C-44CE-8B0D-9E792B2ED183}" srcOrd="0" destOrd="1" presId="urn:microsoft.com/office/officeart/2005/8/layout/chevron2"/>
    <dgm:cxn modelId="{686C13FC-7B9C-4E3D-9864-AA457124BF92}" srcId="{0D25D7F7-F6C1-4C8B-9B8A-EFCE03E596AA}" destId="{B11DCC11-5102-4839-8982-8F06AEAD5829}" srcOrd="0" destOrd="0" parTransId="{25001029-F743-49D9-8B5F-24E60BF7220A}" sibTransId="{394328A7-0CA6-44D8-A5B0-A52F1C68ED7B}"/>
    <dgm:cxn modelId="{89CFC8E2-AA93-4C25-8517-99293FB578E1}" type="presOf" srcId="{647C0911-1F65-45C5-A29E-B8F55E4ED629}" destId="{60C2F7C8-A9BB-4E5B-9587-F3528CDC3655}" srcOrd="0" destOrd="0" presId="urn:microsoft.com/office/officeart/2005/8/layout/chevron2"/>
    <dgm:cxn modelId="{4D63E292-FE78-496F-9E50-0641F1BE2199}" type="presOf" srcId="{65C3A3E5-0BD2-4C05-B295-810A587C61B6}" destId="{BF278349-5205-4ED4-8BD8-25595D787618}" srcOrd="0" destOrd="0" presId="urn:microsoft.com/office/officeart/2005/8/layout/chevron2"/>
    <dgm:cxn modelId="{C3E1AE09-6078-44D0-94AF-AE4F421EBA7D}" srcId="{647C0911-1F65-45C5-A29E-B8F55E4ED629}" destId="{0D25D7F7-F6C1-4C8B-9B8A-EFCE03E596AA}" srcOrd="1" destOrd="0" parTransId="{0CDB6B0F-1B9A-4283-98F4-BF8B41E03F56}" sibTransId="{3811439A-8C5D-48B3-950D-5EDD5A43DAD3}"/>
    <dgm:cxn modelId="{7716FAC3-48A7-4D58-89CE-1B3D4E228AEA}" type="presOf" srcId="{0D25D7F7-F6C1-4C8B-9B8A-EFCE03E596AA}" destId="{D49CC358-2723-40C2-9BCB-C4618948D7E4}" srcOrd="0" destOrd="0" presId="urn:microsoft.com/office/officeart/2005/8/layout/chevron2"/>
    <dgm:cxn modelId="{9B56FDBE-42DA-4C5E-B621-41E7361C63C1}" srcId="{0D25D7F7-F6C1-4C8B-9B8A-EFCE03E596AA}" destId="{6521ADF0-D21C-4394-BC0E-C7254F4C583D}" srcOrd="1" destOrd="0" parTransId="{19D731C0-B467-4FA1-A57F-9EF32E5E109C}" sibTransId="{37638B21-2032-429A-9276-551EA103896B}"/>
    <dgm:cxn modelId="{60F960D8-19CD-4FE9-893A-D4A29A4D343F}" type="presOf" srcId="{DD60EDD4-3530-473E-9359-BE6DA2ACB155}" destId="{2306D2D6-BB12-4E86-917A-E02745A17723}" srcOrd="0" destOrd="0" presId="urn:microsoft.com/office/officeart/2005/8/layout/chevron2"/>
    <dgm:cxn modelId="{E842E747-2188-4F0F-A829-389E4790632E}" type="presOf" srcId="{6C295F5D-352F-4955-BB01-3E4AD47E8C55}" destId="{2306D2D6-BB12-4E86-917A-E02745A17723}" srcOrd="0" destOrd="2" presId="urn:microsoft.com/office/officeart/2005/8/layout/chevron2"/>
    <dgm:cxn modelId="{B49A3771-DEF1-49A9-A1F8-C47820AD5EED}" srcId="{65C3A3E5-0BD2-4C05-B295-810A587C61B6}" destId="{DD60EDD4-3530-473E-9359-BE6DA2ACB155}" srcOrd="0" destOrd="0" parTransId="{D5786A45-AC64-467F-A0E2-A56531D98C3A}" sibTransId="{59C20426-03FA-4752-87C4-E35895FE8D63}"/>
    <dgm:cxn modelId="{4827D0EC-A8EC-441D-A8F6-EB36D76CBAAF}" type="presParOf" srcId="{60C2F7C8-A9BB-4E5B-9587-F3528CDC3655}" destId="{69024CF2-3249-480F-81E9-57656597C74E}" srcOrd="0" destOrd="0" presId="urn:microsoft.com/office/officeart/2005/8/layout/chevron2"/>
    <dgm:cxn modelId="{34EA057A-9936-4F67-A129-0F555CC411D9}" type="presParOf" srcId="{69024CF2-3249-480F-81E9-57656597C74E}" destId="{BF278349-5205-4ED4-8BD8-25595D787618}" srcOrd="0" destOrd="0" presId="urn:microsoft.com/office/officeart/2005/8/layout/chevron2"/>
    <dgm:cxn modelId="{8B0E7088-362A-44DF-BA54-C81DE3945CFF}" type="presParOf" srcId="{69024CF2-3249-480F-81E9-57656597C74E}" destId="{2306D2D6-BB12-4E86-917A-E02745A17723}" srcOrd="1" destOrd="0" presId="urn:microsoft.com/office/officeart/2005/8/layout/chevron2"/>
    <dgm:cxn modelId="{F07D4FF1-F85A-47D0-8238-D3E764D987AC}" type="presParOf" srcId="{60C2F7C8-A9BB-4E5B-9587-F3528CDC3655}" destId="{F41A29E0-FD9B-44EF-BCD1-099A6D6AEC29}" srcOrd="1" destOrd="0" presId="urn:microsoft.com/office/officeart/2005/8/layout/chevron2"/>
    <dgm:cxn modelId="{F50C31CE-0766-4902-A712-22E95591A4E7}" type="presParOf" srcId="{60C2F7C8-A9BB-4E5B-9587-F3528CDC3655}" destId="{3AFC7198-E455-49F6-974B-85CFA8E17932}" srcOrd="2" destOrd="0" presId="urn:microsoft.com/office/officeart/2005/8/layout/chevron2"/>
    <dgm:cxn modelId="{EFF1DBA2-B9D0-473E-84E0-72CC5D0F3738}" type="presParOf" srcId="{3AFC7198-E455-49F6-974B-85CFA8E17932}" destId="{D49CC358-2723-40C2-9BCB-C4618948D7E4}" srcOrd="0" destOrd="0" presId="urn:microsoft.com/office/officeart/2005/8/layout/chevron2"/>
    <dgm:cxn modelId="{E1D3A5A1-5ED7-4EA6-869A-6606A979AFA5}" type="presParOf" srcId="{3AFC7198-E455-49F6-974B-85CFA8E17932}" destId="{39D8CBE7-803B-4149-992C-F255C82C0E71}" srcOrd="1" destOrd="0" presId="urn:microsoft.com/office/officeart/2005/8/layout/chevron2"/>
    <dgm:cxn modelId="{ADFC2DA2-7D78-4D54-8A94-E7CF50548E21}" type="presParOf" srcId="{60C2F7C8-A9BB-4E5B-9587-F3528CDC3655}" destId="{486828C3-8D9A-490A-8664-7E340C32D5CD}" srcOrd="3" destOrd="0" presId="urn:microsoft.com/office/officeart/2005/8/layout/chevron2"/>
    <dgm:cxn modelId="{AEB3C2E4-CB4D-4FC6-A833-9783DB4A6005}" type="presParOf" srcId="{60C2F7C8-A9BB-4E5B-9587-F3528CDC3655}" destId="{7B23D559-FC32-4DF2-B032-6851A4DC918B}" srcOrd="4" destOrd="0" presId="urn:microsoft.com/office/officeart/2005/8/layout/chevron2"/>
    <dgm:cxn modelId="{0570A95A-7912-4816-9FC2-21531AE7DD74}" type="presParOf" srcId="{7B23D559-FC32-4DF2-B032-6851A4DC918B}" destId="{0E44B727-13A0-44FC-AEB4-2BC7EB5F8B91}" srcOrd="0" destOrd="0" presId="urn:microsoft.com/office/officeart/2005/8/layout/chevron2"/>
    <dgm:cxn modelId="{C6DC1D99-DB25-437B-A09F-CE7BF453342F}" type="presParOf" srcId="{7B23D559-FC32-4DF2-B032-6851A4DC918B}" destId="{AB1C43A6-608C-44CE-8B0D-9E792B2ED18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BBD617-5336-41AC-9083-0B1D336A514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48698214-A893-4DC9-8080-B95C0DE73385}">
      <dgm:prSet phldrT="[Text]"/>
      <dgm:spPr/>
      <dgm:t>
        <a:bodyPr/>
        <a:lstStyle/>
        <a:p>
          <a:r>
            <a:rPr lang="lv-LV" b="0" dirty="0"/>
            <a:t>Kapitāla tirgus </a:t>
          </a:r>
          <a:r>
            <a:rPr lang="lv-LV" b="0"/>
            <a:t>attīstības ziņojuma </a:t>
          </a:r>
          <a:r>
            <a:rPr lang="lv-LV" b="0" dirty="0"/>
            <a:t>izskatīšana FSAP</a:t>
          </a:r>
          <a:endParaRPr lang="en-GB" b="0" dirty="0"/>
        </a:p>
      </dgm:t>
    </dgm:pt>
    <dgm:pt modelId="{13C04DE2-C39A-4BDD-9E32-7F7D8AE5BDCB}" type="parTrans" cxnId="{0780D356-1D7B-432C-8FE7-4E455A8F7ABB}">
      <dgm:prSet/>
      <dgm:spPr/>
      <dgm:t>
        <a:bodyPr/>
        <a:lstStyle/>
        <a:p>
          <a:endParaRPr lang="en-GB"/>
        </a:p>
      </dgm:t>
    </dgm:pt>
    <dgm:pt modelId="{D22017DE-56E0-4701-BFEE-0DA550755569}" type="sibTrans" cxnId="{0780D356-1D7B-432C-8FE7-4E455A8F7ABB}">
      <dgm:prSet/>
      <dgm:spPr/>
      <dgm:t>
        <a:bodyPr/>
        <a:lstStyle/>
        <a:p>
          <a:endParaRPr lang="en-GB"/>
        </a:p>
      </dgm:t>
    </dgm:pt>
    <dgm:pt modelId="{5418B7F9-97B9-445B-8F9C-B200072D39C0}">
      <dgm:prSet phldrT="[Text]"/>
      <dgm:spPr/>
      <dgm:t>
        <a:bodyPr/>
        <a:lstStyle/>
        <a:p>
          <a:r>
            <a:rPr lang="lv-LV" dirty="0"/>
            <a:t>Kapitāla tirgus attīstības ziņojuma apstiprināšana  Ministru kabinetā</a:t>
          </a:r>
          <a:endParaRPr lang="en-GB" dirty="0"/>
        </a:p>
      </dgm:t>
    </dgm:pt>
    <dgm:pt modelId="{65E3CD22-FC1C-4B8D-9C16-008B31CB9CEF}" type="parTrans" cxnId="{F7BC5A52-EE8F-4623-ACDD-660A4054AB13}">
      <dgm:prSet/>
      <dgm:spPr/>
      <dgm:t>
        <a:bodyPr/>
        <a:lstStyle/>
        <a:p>
          <a:endParaRPr lang="en-GB"/>
        </a:p>
      </dgm:t>
    </dgm:pt>
    <dgm:pt modelId="{0A4A958C-8E49-40AA-AA0A-E2092888A7AD}" type="sibTrans" cxnId="{F7BC5A52-EE8F-4623-ACDD-660A4054AB13}">
      <dgm:prSet/>
      <dgm:spPr/>
      <dgm:t>
        <a:bodyPr/>
        <a:lstStyle/>
        <a:p>
          <a:endParaRPr lang="en-GB"/>
        </a:p>
      </dgm:t>
    </dgm:pt>
    <dgm:pt modelId="{965C4DAC-B5C7-4BE7-9421-D3110127EC0B}">
      <dgm:prSet phldrT="[Text]"/>
      <dgm:spPr/>
      <dgm:t>
        <a:bodyPr/>
        <a:lstStyle/>
        <a:p>
          <a:r>
            <a:rPr lang="lv-LV" dirty="0"/>
            <a:t>Kreditēšanas ziņojuma izskatīšana FSAP</a:t>
          </a:r>
          <a:endParaRPr lang="en-GB" dirty="0"/>
        </a:p>
      </dgm:t>
    </dgm:pt>
    <dgm:pt modelId="{B185F8F9-8E90-42F0-97FE-CFBF5C64A57C}" type="parTrans" cxnId="{AB42BCD7-4060-4047-AB99-994BF4648433}">
      <dgm:prSet/>
      <dgm:spPr/>
      <dgm:t>
        <a:bodyPr/>
        <a:lstStyle/>
        <a:p>
          <a:endParaRPr lang="en-GB"/>
        </a:p>
      </dgm:t>
    </dgm:pt>
    <dgm:pt modelId="{34970D27-A690-48B2-801A-748CB1485295}" type="sibTrans" cxnId="{AB42BCD7-4060-4047-AB99-994BF4648433}">
      <dgm:prSet/>
      <dgm:spPr/>
      <dgm:t>
        <a:bodyPr/>
        <a:lstStyle/>
        <a:p>
          <a:endParaRPr lang="en-GB"/>
        </a:p>
      </dgm:t>
    </dgm:pt>
    <dgm:pt modelId="{F262089E-3135-444C-92AC-1870EC846E5A}">
      <dgm:prSet phldrT="[Text]"/>
      <dgm:spPr/>
      <dgm:t>
        <a:bodyPr/>
        <a:lstStyle/>
        <a:p>
          <a:r>
            <a:rPr lang="lv-LV" dirty="0"/>
            <a:t>Izstrādāta ilgtspējīgu finanšu ceļa karte</a:t>
          </a:r>
          <a:endParaRPr lang="en-GB" dirty="0"/>
        </a:p>
      </dgm:t>
    </dgm:pt>
    <dgm:pt modelId="{23F935A2-670C-443D-8F59-01CFBA5FA6EA}" type="parTrans" cxnId="{0098A5A7-D793-44DA-BBD4-4385149A5D3C}">
      <dgm:prSet/>
      <dgm:spPr/>
      <dgm:t>
        <a:bodyPr/>
        <a:lstStyle/>
        <a:p>
          <a:endParaRPr lang="en-GB"/>
        </a:p>
      </dgm:t>
    </dgm:pt>
    <dgm:pt modelId="{2CFF689D-1181-4840-979B-BE5C0C0818C6}" type="sibTrans" cxnId="{0098A5A7-D793-44DA-BBD4-4385149A5D3C}">
      <dgm:prSet/>
      <dgm:spPr/>
      <dgm:t>
        <a:bodyPr/>
        <a:lstStyle/>
        <a:p>
          <a:endParaRPr lang="en-GB"/>
        </a:p>
      </dgm:t>
    </dgm:pt>
    <dgm:pt modelId="{2A920D57-C4F5-4F00-AB7A-42A97212C872}">
      <dgm:prSet phldrT="[Text]"/>
      <dgm:spPr/>
      <dgm:t>
        <a:bodyPr/>
        <a:lstStyle/>
        <a:p>
          <a:r>
            <a:rPr lang="lv-LV" dirty="0"/>
            <a:t>Finanšu sektora attīstības plāns 2024.-2026.gadam</a:t>
          </a:r>
        </a:p>
        <a:p>
          <a:endParaRPr lang="en-GB" dirty="0"/>
        </a:p>
      </dgm:t>
    </dgm:pt>
    <dgm:pt modelId="{B89AB72C-A8A0-4882-8D80-D9537C6C3C02}" type="parTrans" cxnId="{33BD5236-D2C7-47DE-8895-AF15A9628099}">
      <dgm:prSet/>
      <dgm:spPr/>
      <dgm:t>
        <a:bodyPr/>
        <a:lstStyle/>
        <a:p>
          <a:endParaRPr lang="en-GB"/>
        </a:p>
      </dgm:t>
    </dgm:pt>
    <dgm:pt modelId="{647CA2D4-7AFF-435E-B251-3B607609F8C7}" type="sibTrans" cxnId="{33BD5236-D2C7-47DE-8895-AF15A9628099}">
      <dgm:prSet/>
      <dgm:spPr/>
      <dgm:t>
        <a:bodyPr/>
        <a:lstStyle/>
        <a:p>
          <a:endParaRPr lang="en-GB"/>
        </a:p>
      </dgm:t>
    </dgm:pt>
    <dgm:pt modelId="{1E639604-69D6-4297-BEA4-66BF0C263F06}" type="pres">
      <dgm:prSet presAssocID="{DFBBD617-5336-41AC-9083-0B1D336A5149}" presName="arrowDiagram" presStyleCnt="0">
        <dgm:presLayoutVars>
          <dgm:chMax val="5"/>
          <dgm:dir/>
          <dgm:resizeHandles val="exact"/>
        </dgm:presLayoutVars>
      </dgm:prSet>
      <dgm:spPr/>
      <dgm:t>
        <a:bodyPr/>
        <a:lstStyle/>
        <a:p>
          <a:endParaRPr lang="en-US"/>
        </a:p>
      </dgm:t>
    </dgm:pt>
    <dgm:pt modelId="{456E80C0-B8C7-4F77-92B0-A79722AE2697}" type="pres">
      <dgm:prSet presAssocID="{DFBBD617-5336-41AC-9083-0B1D336A5149}" presName="arrow" presStyleLbl="bgShp" presStyleIdx="0" presStyleCnt="1" custLinFactNeighborX="1439" custLinFactNeighborY="0"/>
      <dgm:spPr/>
    </dgm:pt>
    <dgm:pt modelId="{F6DC651C-3649-4792-BAFB-4F825A866EDA}" type="pres">
      <dgm:prSet presAssocID="{DFBBD617-5336-41AC-9083-0B1D336A5149}" presName="arrowDiagram5" presStyleCnt="0"/>
      <dgm:spPr/>
    </dgm:pt>
    <dgm:pt modelId="{8A2AF7EE-5139-4EE4-8B75-EF5C7D368C02}" type="pres">
      <dgm:prSet presAssocID="{48698214-A893-4DC9-8080-B95C0DE73385}" presName="bullet5a" presStyleLbl="node1" presStyleIdx="0" presStyleCnt="5"/>
      <dgm:spPr>
        <a:solidFill>
          <a:schemeClr val="accent6">
            <a:lumMod val="75000"/>
          </a:schemeClr>
        </a:solidFill>
      </dgm:spPr>
    </dgm:pt>
    <dgm:pt modelId="{C7069176-A990-464F-B338-EEA27ED05146}" type="pres">
      <dgm:prSet presAssocID="{48698214-A893-4DC9-8080-B95C0DE73385}" presName="textBox5a" presStyleLbl="revTx" presStyleIdx="0" presStyleCnt="5">
        <dgm:presLayoutVars>
          <dgm:bulletEnabled val="1"/>
        </dgm:presLayoutVars>
      </dgm:prSet>
      <dgm:spPr/>
      <dgm:t>
        <a:bodyPr/>
        <a:lstStyle/>
        <a:p>
          <a:endParaRPr lang="en-US"/>
        </a:p>
      </dgm:t>
    </dgm:pt>
    <dgm:pt modelId="{908183AA-1C73-4298-9020-512CC14E9F9D}" type="pres">
      <dgm:prSet presAssocID="{5418B7F9-97B9-445B-8F9C-B200072D39C0}" presName="bullet5b" presStyleLbl="node1" presStyleIdx="1" presStyleCnt="5"/>
      <dgm:spPr>
        <a:solidFill>
          <a:srgbClr val="FFC000"/>
        </a:solidFill>
      </dgm:spPr>
    </dgm:pt>
    <dgm:pt modelId="{75DAC656-BEA1-4054-AFC5-CA8663AEE372}" type="pres">
      <dgm:prSet presAssocID="{5418B7F9-97B9-445B-8F9C-B200072D39C0}" presName="textBox5b" presStyleLbl="revTx" presStyleIdx="1" presStyleCnt="5">
        <dgm:presLayoutVars>
          <dgm:bulletEnabled val="1"/>
        </dgm:presLayoutVars>
      </dgm:prSet>
      <dgm:spPr/>
      <dgm:t>
        <a:bodyPr/>
        <a:lstStyle/>
        <a:p>
          <a:endParaRPr lang="en-US"/>
        </a:p>
      </dgm:t>
    </dgm:pt>
    <dgm:pt modelId="{9516960C-B2B9-4C54-9657-B53C8A655C99}" type="pres">
      <dgm:prSet presAssocID="{965C4DAC-B5C7-4BE7-9421-D3110127EC0B}" presName="bullet5c" presStyleLbl="node1" presStyleIdx="2" presStyleCnt="5"/>
      <dgm:spPr>
        <a:solidFill>
          <a:srgbClr val="C00000"/>
        </a:solidFill>
      </dgm:spPr>
    </dgm:pt>
    <dgm:pt modelId="{84E71720-7E44-4657-B3B9-268085D136F9}" type="pres">
      <dgm:prSet presAssocID="{965C4DAC-B5C7-4BE7-9421-D3110127EC0B}" presName="textBox5c" presStyleLbl="revTx" presStyleIdx="2" presStyleCnt="5">
        <dgm:presLayoutVars>
          <dgm:bulletEnabled val="1"/>
        </dgm:presLayoutVars>
      </dgm:prSet>
      <dgm:spPr/>
      <dgm:t>
        <a:bodyPr/>
        <a:lstStyle/>
        <a:p>
          <a:endParaRPr lang="en-US"/>
        </a:p>
      </dgm:t>
    </dgm:pt>
    <dgm:pt modelId="{0B4D2FB5-4A68-4829-A88B-03AE90C72347}" type="pres">
      <dgm:prSet presAssocID="{F262089E-3135-444C-92AC-1870EC846E5A}" presName="bullet5d" presStyleLbl="node1" presStyleIdx="3" presStyleCnt="5"/>
      <dgm:spPr>
        <a:solidFill>
          <a:srgbClr val="C00000"/>
        </a:solidFill>
      </dgm:spPr>
    </dgm:pt>
    <dgm:pt modelId="{016D9702-2F54-4BAC-BBCE-47D161C0A539}" type="pres">
      <dgm:prSet presAssocID="{F262089E-3135-444C-92AC-1870EC846E5A}" presName="textBox5d" presStyleLbl="revTx" presStyleIdx="3" presStyleCnt="5">
        <dgm:presLayoutVars>
          <dgm:bulletEnabled val="1"/>
        </dgm:presLayoutVars>
      </dgm:prSet>
      <dgm:spPr/>
      <dgm:t>
        <a:bodyPr/>
        <a:lstStyle/>
        <a:p>
          <a:endParaRPr lang="en-US"/>
        </a:p>
      </dgm:t>
    </dgm:pt>
    <dgm:pt modelId="{9E4618F3-1972-4E84-9598-2D6876FDCFF7}" type="pres">
      <dgm:prSet presAssocID="{2A920D57-C4F5-4F00-AB7A-42A97212C872}" presName="bullet5e" presStyleLbl="node1" presStyleIdx="4" presStyleCnt="5"/>
      <dgm:spPr>
        <a:solidFill>
          <a:srgbClr val="C00000"/>
        </a:solidFill>
      </dgm:spPr>
    </dgm:pt>
    <dgm:pt modelId="{85F44934-8486-4D9F-A6BA-72941C6EF1BA}" type="pres">
      <dgm:prSet presAssocID="{2A920D57-C4F5-4F00-AB7A-42A97212C872}" presName="textBox5e" presStyleLbl="revTx" presStyleIdx="4" presStyleCnt="5" custScaleX="111497" custLinFactNeighborX="16010" custLinFactNeighborY="-243">
        <dgm:presLayoutVars>
          <dgm:bulletEnabled val="1"/>
        </dgm:presLayoutVars>
      </dgm:prSet>
      <dgm:spPr/>
      <dgm:t>
        <a:bodyPr/>
        <a:lstStyle/>
        <a:p>
          <a:endParaRPr lang="en-US"/>
        </a:p>
      </dgm:t>
    </dgm:pt>
  </dgm:ptLst>
  <dgm:cxnLst>
    <dgm:cxn modelId="{C061DE4B-F777-4498-BDFC-3B054EDB5EA4}" type="presOf" srcId="{F262089E-3135-444C-92AC-1870EC846E5A}" destId="{016D9702-2F54-4BAC-BBCE-47D161C0A539}" srcOrd="0" destOrd="0" presId="urn:microsoft.com/office/officeart/2005/8/layout/arrow2"/>
    <dgm:cxn modelId="{B9A56663-6E2C-4906-A5ED-96CCA2DDBF2F}" type="presOf" srcId="{965C4DAC-B5C7-4BE7-9421-D3110127EC0B}" destId="{84E71720-7E44-4657-B3B9-268085D136F9}" srcOrd="0" destOrd="0" presId="urn:microsoft.com/office/officeart/2005/8/layout/arrow2"/>
    <dgm:cxn modelId="{0780D356-1D7B-432C-8FE7-4E455A8F7ABB}" srcId="{DFBBD617-5336-41AC-9083-0B1D336A5149}" destId="{48698214-A893-4DC9-8080-B95C0DE73385}" srcOrd="0" destOrd="0" parTransId="{13C04DE2-C39A-4BDD-9E32-7F7D8AE5BDCB}" sibTransId="{D22017DE-56E0-4701-BFEE-0DA550755569}"/>
    <dgm:cxn modelId="{F7BC5A52-EE8F-4623-ACDD-660A4054AB13}" srcId="{DFBBD617-5336-41AC-9083-0B1D336A5149}" destId="{5418B7F9-97B9-445B-8F9C-B200072D39C0}" srcOrd="1" destOrd="0" parTransId="{65E3CD22-FC1C-4B8D-9C16-008B31CB9CEF}" sibTransId="{0A4A958C-8E49-40AA-AA0A-E2092888A7AD}"/>
    <dgm:cxn modelId="{A11C1806-A87C-4022-82F7-6EC89A043123}" type="presOf" srcId="{48698214-A893-4DC9-8080-B95C0DE73385}" destId="{C7069176-A990-464F-B338-EEA27ED05146}" srcOrd="0" destOrd="0" presId="urn:microsoft.com/office/officeart/2005/8/layout/arrow2"/>
    <dgm:cxn modelId="{0098A5A7-D793-44DA-BBD4-4385149A5D3C}" srcId="{DFBBD617-5336-41AC-9083-0B1D336A5149}" destId="{F262089E-3135-444C-92AC-1870EC846E5A}" srcOrd="3" destOrd="0" parTransId="{23F935A2-670C-443D-8F59-01CFBA5FA6EA}" sibTransId="{2CFF689D-1181-4840-979B-BE5C0C0818C6}"/>
    <dgm:cxn modelId="{33BD5236-D2C7-47DE-8895-AF15A9628099}" srcId="{DFBBD617-5336-41AC-9083-0B1D336A5149}" destId="{2A920D57-C4F5-4F00-AB7A-42A97212C872}" srcOrd="4" destOrd="0" parTransId="{B89AB72C-A8A0-4882-8D80-D9537C6C3C02}" sibTransId="{647CA2D4-7AFF-435E-B251-3B607609F8C7}"/>
    <dgm:cxn modelId="{D2C6888F-961F-406D-A9AE-FB688D6DC234}" type="presOf" srcId="{2A920D57-C4F5-4F00-AB7A-42A97212C872}" destId="{85F44934-8486-4D9F-A6BA-72941C6EF1BA}" srcOrd="0" destOrd="0" presId="urn:microsoft.com/office/officeart/2005/8/layout/arrow2"/>
    <dgm:cxn modelId="{1A87F65F-B499-4B91-896C-20CC260DF295}" type="presOf" srcId="{DFBBD617-5336-41AC-9083-0B1D336A5149}" destId="{1E639604-69D6-4297-BEA4-66BF0C263F06}" srcOrd="0" destOrd="0" presId="urn:microsoft.com/office/officeart/2005/8/layout/arrow2"/>
    <dgm:cxn modelId="{AB42BCD7-4060-4047-AB99-994BF4648433}" srcId="{DFBBD617-5336-41AC-9083-0B1D336A5149}" destId="{965C4DAC-B5C7-4BE7-9421-D3110127EC0B}" srcOrd="2" destOrd="0" parTransId="{B185F8F9-8E90-42F0-97FE-CFBF5C64A57C}" sibTransId="{34970D27-A690-48B2-801A-748CB1485295}"/>
    <dgm:cxn modelId="{8CB03558-7970-4EE5-81D2-10D7CBEB4B4A}" type="presOf" srcId="{5418B7F9-97B9-445B-8F9C-B200072D39C0}" destId="{75DAC656-BEA1-4054-AFC5-CA8663AEE372}" srcOrd="0" destOrd="0" presId="urn:microsoft.com/office/officeart/2005/8/layout/arrow2"/>
    <dgm:cxn modelId="{A2381258-AB6C-476C-88C2-91882501F026}" type="presParOf" srcId="{1E639604-69D6-4297-BEA4-66BF0C263F06}" destId="{456E80C0-B8C7-4F77-92B0-A79722AE2697}" srcOrd="0" destOrd="0" presId="urn:microsoft.com/office/officeart/2005/8/layout/arrow2"/>
    <dgm:cxn modelId="{EF591F39-C11F-45CB-9378-A5B4014C636F}" type="presParOf" srcId="{1E639604-69D6-4297-BEA4-66BF0C263F06}" destId="{F6DC651C-3649-4792-BAFB-4F825A866EDA}" srcOrd="1" destOrd="0" presId="urn:microsoft.com/office/officeart/2005/8/layout/arrow2"/>
    <dgm:cxn modelId="{35E0A8A4-9099-4FC5-8E03-E5077CC85270}" type="presParOf" srcId="{F6DC651C-3649-4792-BAFB-4F825A866EDA}" destId="{8A2AF7EE-5139-4EE4-8B75-EF5C7D368C02}" srcOrd="0" destOrd="0" presId="urn:microsoft.com/office/officeart/2005/8/layout/arrow2"/>
    <dgm:cxn modelId="{3B761FAC-C85A-4C82-A665-F40EA161E0C0}" type="presParOf" srcId="{F6DC651C-3649-4792-BAFB-4F825A866EDA}" destId="{C7069176-A990-464F-B338-EEA27ED05146}" srcOrd="1" destOrd="0" presId="urn:microsoft.com/office/officeart/2005/8/layout/arrow2"/>
    <dgm:cxn modelId="{D11B4357-BB49-4C75-8970-440114551FA1}" type="presParOf" srcId="{F6DC651C-3649-4792-BAFB-4F825A866EDA}" destId="{908183AA-1C73-4298-9020-512CC14E9F9D}" srcOrd="2" destOrd="0" presId="urn:microsoft.com/office/officeart/2005/8/layout/arrow2"/>
    <dgm:cxn modelId="{508DC0BF-E211-4D12-9170-A7F2DF458C30}" type="presParOf" srcId="{F6DC651C-3649-4792-BAFB-4F825A866EDA}" destId="{75DAC656-BEA1-4054-AFC5-CA8663AEE372}" srcOrd="3" destOrd="0" presId="urn:microsoft.com/office/officeart/2005/8/layout/arrow2"/>
    <dgm:cxn modelId="{1EF66205-CC03-4059-B860-6B293E126DF9}" type="presParOf" srcId="{F6DC651C-3649-4792-BAFB-4F825A866EDA}" destId="{9516960C-B2B9-4C54-9657-B53C8A655C99}" srcOrd="4" destOrd="0" presId="urn:microsoft.com/office/officeart/2005/8/layout/arrow2"/>
    <dgm:cxn modelId="{F69D93D6-4EE3-4661-BE08-EE4B3BE98677}" type="presParOf" srcId="{F6DC651C-3649-4792-BAFB-4F825A866EDA}" destId="{84E71720-7E44-4657-B3B9-268085D136F9}" srcOrd="5" destOrd="0" presId="urn:microsoft.com/office/officeart/2005/8/layout/arrow2"/>
    <dgm:cxn modelId="{E7261192-11F5-4768-A3DC-06FD4AA7AC9F}" type="presParOf" srcId="{F6DC651C-3649-4792-BAFB-4F825A866EDA}" destId="{0B4D2FB5-4A68-4829-A88B-03AE90C72347}" srcOrd="6" destOrd="0" presId="urn:microsoft.com/office/officeart/2005/8/layout/arrow2"/>
    <dgm:cxn modelId="{310989A1-B812-421B-B4C7-C2234CC5DB9D}" type="presParOf" srcId="{F6DC651C-3649-4792-BAFB-4F825A866EDA}" destId="{016D9702-2F54-4BAC-BBCE-47D161C0A539}" srcOrd="7" destOrd="0" presId="urn:microsoft.com/office/officeart/2005/8/layout/arrow2"/>
    <dgm:cxn modelId="{937B0F52-E8A4-4CDE-B7C5-537D4B29ACF7}" type="presParOf" srcId="{F6DC651C-3649-4792-BAFB-4F825A866EDA}" destId="{9E4618F3-1972-4E84-9598-2D6876FDCFF7}" srcOrd="8" destOrd="0" presId="urn:microsoft.com/office/officeart/2005/8/layout/arrow2"/>
    <dgm:cxn modelId="{62E8FA4D-048D-4864-84BC-EB5235DFB72F}" type="presParOf" srcId="{F6DC651C-3649-4792-BAFB-4F825A866EDA}" destId="{85F44934-8486-4D9F-A6BA-72941C6EF1BA}"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51CEC2-3990-4C84-BB82-A52A467E1D3B}" type="doc">
      <dgm:prSet loTypeId="urn:microsoft.com/office/officeart/2008/layout/BubblePictureList" loCatId="picture" qsTypeId="urn:microsoft.com/office/officeart/2005/8/quickstyle/simple5" qsCatId="simple" csTypeId="urn:microsoft.com/office/officeart/2005/8/colors/accent1_2" csCatId="accent1" phldr="1"/>
      <dgm:spPr/>
      <dgm:t>
        <a:bodyPr/>
        <a:lstStyle/>
        <a:p>
          <a:endParaRPr lang="lv-LV"/>
        </a:p>
      </dgm:t>
    </dgm:pt>
    <dgm:pt modelId="{A4148085-7839-4161-9059-C6376D02B692}">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nchor="ctr"/>
        <a:lstStyle/>
        <a:p>
          <a:r>
            <a:rPr lang="lv-LV" sz="1200" b="1" i="1" dirty="0">
              <a:solidFill>
                <a:schemeClr val="accent3">
                  <a:lumMod val="50000"/>
                </a:schemeClr>
              </a:solidFill>
              <a:latin typeface="Verdana" panose="020B0604030504040204" pitchFamily="34" charset="0"/>
              <a:ea typeface="Verdana" panose="020B0604030504040204" pitchFamily="34" charset="0"/>
            </a:rPr>
            <a:t>Ilgtspējīgas finanses</a:t>
          </a:r>
        </a:p>
      </dgm:t>
    </dgm:pt>
    <dgm:pt modelId="{35FDAD8D-F42D-4B6E-9C37-46F20CCD96D1}" type="sibTrans" cxnId="{D9A2A5F7-1067-4154-8208-18BAB0B11572}">
      <dgm:prSet/>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16000" r="-16000"/>
          </a:stretch>
        </a:blipFill>
      </dgm:spPr>
      <dgm:t>
        <a:bodyPr/>
        <a:lstStyle/>
        <a:p>
          <a:endParaRPr lang="lv-LV"/>
        </a:p>
      </dgm:t>
      <dgm:extLst>
        <a:ext uri="{E40237B7-FDA0-4F09-8148-C483321AD2D9}">
          <dgm14:cNvPr xmlns:dgm14="http://schemas.microsoft.com/office/drawing/2010/diagram" id="0" name="" descr="Wind farm at twilight"/>
        </a:ext>
      </dgm:extLst>
    </dgm:pt>
    <dgm:pt modelId="{153770DE-DC48-423E-9906-841E6E6ECA5C}" type="parTrans" cxnId="{D9A2A5F7-1067-4154-8208-18BAB0B11572}">
      <dgm:prSet/>
      <dgm:spPr/>
      <dgm:t>
        <a:bodyPr/>
        <a:lstStyle/>
        <a:p>
          <a:endParaRPr lang="lv-LV"/>
        </a:p>
      </dgm:t>
    </dgm:pt>
    <dgm:pt modelId="{A1E9E521-477A-48C1-BBE1-189DE67DDE73}">
      <dgm:prSet phldrT="[Text]" custT="1">
        <dgm:style>
          <a:lnRef idx="0">
            <a:scrgbClr r="0" g="0" b="0"/>
          </a:lnRef>
          <a:fillRef idx="0">
            <a:scrgbClr r="0" g="0" b="0"/>
          </a:fillRef>
          <a:effectRef idx="0">
            <a:scrgbClr r="0" g="0" b="0"/>
          </a:effectRef>
          <a:fontRef idx="minor">
            <a:schemeClr val="dk1"/>
          </a:fontRef>
        </dgm:style>
      </dgm:prSet>
      <dgm:spPr>
        <a:noFill/>
        <a:ln>
          <a:noFill/>
        </a:ln>
      </dgm:spPr>
      <dgm:t>
        <a:bodyPr/>
        <a:lstStyle/>
        <a:p>
          <a:pPr marL="0" lvl="0" indent="0" algn="l" defTabSz="533400">
            <a:lnSpc>
              <a:spcPct val="90000"/>
            </a:lnSpc>
            <a:spcBef>
              <a:spcPct val="0"/>
            </a:spcBef>
            <a:spcAft>
              <a:spcPct val="35000"/>
            </a:spcAft>
            <a:buNone/>
          </a:pPr>
          <a:r>
            <a:rPr lang="lv-LV" sz="1200" b="1" i="1" kern="1200" dirty="0" err="1">
              <a:solidFill>
                <a:schemeClr val="accent3">
                  <a:lumMod val="50000"/>
                </a:schemeClr>
              </a:solidFill>
              <a:latin typeface="Verdana" panose="020B0604030504040204" pitchFamily="34" charset="0"/>
              <a:ea typeface="Verdana" panose="020B0604030504040204" pitchFamily="34" charset="0"/>
              <a:cs typeface="+mn-cs"/>
            </a:rPr>
            <a:t>Digitalizācija</a:t>
          </a:r>
          <a:endParaRPr lang="lv-LV" sz="1200" b="1" i="1" kern="1200" dirty="0">
            <a:solidFill>
              <a:schemeClr val="accent3">
                <a:lumMod val="50000"/>
              </a:schemeClr>
            </a:solidFill>
            <a:latin typeface="Verdana" panose="020B0604030504040204" pitchFamily="34" charset="0"/>
            <a:ea typeface="Verdana" panose="020B0604030504040204" pitchFamily="34" charset="0"/>
            <a:cs typeface="+mn-cs"/>
          </a:endParaRPr>
        </a:p>
      </dgm:t>
    </dgm:pt>
    <dgm:pt modelId="{780746E2-19BF-43C5-8ED9-0366DC63C27E}" type="sibTrans" cxnId="{7EF1E3C0-4A7B-4242-BBB1-A815F7A9249F}">
      <dgm:prSet/>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15000" r="-15000"/>
          </a:stretch>
        </a:blipFill>
      </dgm:spPr>
      <dgm:t>
        <a:bodyPr/>
        <a:lstStyle/>
        <a:p>
          <a:endParaRPr lang="lv-LV"/>
        </a:p>
      </dgm:t>
      <dgm:extLst>
        <a:ext uri="{E40237B7-FDA0-4F09-8148-C483321AD2D9}">
          <dgm14:cNvPr xmlns:dgm14="http://schemas.microsoft.com/office/drawing/2010/diagram" id="0" name="" descr="Circuit board"/>
        </a:ext>
      </dgm:extLst>
    </dgm:pt>
    <dgm:pt modelId="{4147064C-E2CD-4479-828E-3606FE3C9C9C}" type="parTrans" cxnId="{7EF1E3C0-4A7B-4242-BBB1-A815F7A9249F}">
      <dgm:prSet/>
      <dgm:spPr/>
      <dgm:t>
        <a:bodyPr/>
        <a:lstStyle/>
        <a:p>
          <a:endParaRPr lang="lv-LV"/>
        </a:p>
      </dgm:t>
    </dgm:pt>
    <dgm:pt modelId="{8F3E81D6-79F9-4472-80C4-D1F8B2E13F6B}">
      <dgm:prSet phldrT="[Text]" custT="1">
        <dgm:style>
          <a:lnRef idx="0">
            <a:scrgbClr r="0" g="0" b="0"/>
          </a:lnRef>
          <a:fillRef idx="0">
            <a:scrgbClr r="0" g="0" b="0"/>
          </a:fillRef>
          <a:effectRef idx="0">
            <a:scrgbClr r="0" g="0" b="0"/>
          </a:effectRef>
          <a:fontRef idx="minor">
            <a:schemeClr val="dk1"/>
          </a:fontRef>
        </dgm:style>
      </dgm:prSet>
      <dgm:spPr>
        <a:ln/>
      </dgm:spPr>
      <dgm:t>
        <a:bodyPr spcFirstLastPara="0" vert="horz" wrap="square" lIns="15240" tIns="15240" rIns="15240" bIns="1524" numCol="1" spcCol="1270" anchor="ctr" anchorCtr="0"/>
        <a:lstStyle/>
        <a:p>
          <a:pPr marL="0" lvl="0" indent="0" algn="l" defTabSz="533400">
            <a:lnSpc>
              <a:spcPct val="90000"/>
            </a:lnSpc>
            <a:spcBef>
              <a:spcPct val="0"/>
            </a:spcBef>
            <a:spcAft>
              <a:spcPct val="35000"/>
            </a:spcAft>
            <a:buNone/>
          </a:pPr>
          <a:r>
            <a:rPr lang="lv-LV" sz="1200" b="1" i="1" kern="1200" dirty="0">
              <a:solidFill>
                <a:schemeClr val="accent3">
                  <a:lumMod val="50000"/>
                </a:schemeClr>
              </a:solidFill>
              <a:latin typeface="Verdana" panose="020B0604030504040204" pitchFamily="34" charset="0"/>
              <a:ea typeface="Verdana" panose="020B0604030504040204" pitchFamily="34" charset="0"/>
              <a:cs typeface="+mn-cs"/>
            </a:rPr>
            <a:t>Finansējuma pieejamība</a:t>
          </a:r>
        </a:p>
      </dgm:t>
    </dgm:pt>
    <dgm:pt modelId="{5C7AF164-3F27-4FF4-928E-1F9D3C68DCF7}" type="sibTrans" cxnId="{4F6738A5-51CE-44EF-9F93-F37879BCC85F}">
      <dgm:prSet/>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5000" r="-15000"/>
          </a:stretch>
        </a:blipFill>
      </dgm:spPr>
      <dgm:t>
        <a:bodyPr/>
        <a:lstStyle/>
        <a:p>
          <a:endParaRPr lang="lv-LV"/>
        </a:p>
      </dgm:t>
      <dgm:extLst>
        <a:ext uri="{E40237B7-FDA0-4F09-8148-C483321AD2D9}">
          <dgm14:cNvPr xmlns:dgm14="http://schemas.microsoft.com/office/drawing/2010/diagram" id="0" name="" descr="Display with stock market charts"/>
        </a:ext>
      </dgm:extLst>
    </dgm:pt>
    <dgm:pt modelId="{F388280B-7F2F-443F-AA4B-DC5CF4951BAD}" type="parTrans" cxnId="{4F6738A5-51CE-44EF-9F93-F37879BCC85F}">
      <dgm:prSet/>
      <dgm:spPr/>
      <dgm:t>
        <a:bodyPr/>
        <a:lstStyle/>
        <a:p>
          <a:endParaRPr lang="lv-LV"/>
        </a:p>
      </dgm:t>
    </dgm:pt>
    <dgm:pt modelId="{E7E2C431-C7D1-459A-9E4F-CA2B78E741EC}" type="pres">
      <dgm:prSet presAssocID="{3651CEC2-3990-4C84-BB82-A52A467E1D3B}" presName="Name0" presStyleCnt="0">
        <dgm:presLayoutVars>
          <dgm:chMax val="8"/>
          <dgm:chPref val="8"/>
          <dgm:dir/>
        </dgm:presLayoutVars>
      </dgm:prSet>
      <dgm:spPr/>
      <dgm:t>
        <a:bodyPr/>
        <a:lstStyle/>
        <a:p>
          <a:endParaRPr lang="en-US"/>
        </a:p>
      </dgm:t>
    </dgm:pt>
    <dgm:pt modelId="{07AB45B3-97AF-40D6-B6F2-81DC3FC0882F}" type="pres">
      <dgm:prSet presAssocID="{A4148085-7839-4161-9059-C6376D02B692}" presName="parent_text_1" presStyleLbl="revTx" presStyleIdx="0" presStyleCnt="3">
        <dgm:presLayoutVars>
          <dgm:chMax val="0"/>
          <dgm:chPref val="0"/>
          <dgm:bulletEnabled val="1"/>
        </dgm:presLayoutVars>
      </dgm:prSet>
      <dgm:spPr/>
      <dgm:t>
        <a:bodyPr/>
        <a:lstStyle/>
        <a:p>
          <a:endParaRPr lang="en-US"/>
        </a:p>
      </dgm:t>
    </dgm:pt>
    <dgm:pt modelId="{BFADA684-5E29-47EF-9E19-A110EEACBA03}" type="pres">
      <dgm:prSet presAssocID="{A4148085-7839-4161-9059-C6376D02B692}" presName="image_accent_1" presStyleCnt="0"/>
      <dgm:spPr/>
    </dgm:pt>
    <dgm:pt modelId="{99E3C5A7-63BB-4592-AACC-88CE50C20D97}" type="pres">
      <dgm:prSet presAssocID="{A4148085-7839-4161-9059-C6376D02B692}" presName="imageAccentRepeatNode" presStyleLbl="alignNode1" presStyleIdx="0" presStyleCnt="6"/>
      <dgm:spPr>
        <a:solidFill>
          <a:srgbClr val="CFD5EA"/>
        </a:solidFill>
      </dgm:spPr>
    </dgm:pt>
    <dgm:pt modelId="{DA93E52F-FD8E-47EC-B23F-C4CE2C9E492A}" type="pres">
      <dgm:prSet presAssocID="{A4148085-7839-4161-9059-C6376D02B692}" presName="accent_1" presStyleLbl="alignNode1" presStyleIdx="1" presStyleCnt="6"/>
      <dgm:spPr>
        <a:solidFill>
          <a:srgbClr val="CFD5EA"/>
        </a:solidFill>
      </dgm:spPr>
    </dgm:pt>
    <dgm:pt modelId="{AF519101-5E36-4273-88C7-7702297D14C3}" type="pres">
      <dgm:prSet presAssocID="{35FDAD8D-F42D-4B6E-9C37-46F20CCD96D1}" presName="image_1" presStyleCnt="0"/>
      <dgm:spPr/>
    </dgm:pt>
    <dgm:pt modelId="{FAF486C3-F7C6-40C9-8CFB-0ED157E06EE9}" type="pres">
      <dgm:prSet presAssocID="{35FDAD8D-F42D-4B6E-9C37-46F20CCD96D1}" presName="imageRepeatNode" presStyleLbl="fgImgPlace1" presStyleIdx="0" presStyleCnt="3"/>
      <dgm:spPr/>
      <dgm:t>
        <a:bodyPr/>
        <a:lstStyle/>
        <a:p>
          <a:endParaRPr lang="en-US"/>
        </a:p>
      </dgm:t>
    </dgm:pt>
    <dgm:pt modelId="{AE4A14E4-178A-4E7A-A02A-FA77F0122595}" type="pres">
      <dgm:prSet presAssocID="{A1E9E521-477A-48C1-BBE1-189DE67DDE73}" presName="parent_text_2" presStyleLbl="revTx" presStyleIdx="1" presStyleCnt="3">
        <dgm:presLayoutVars>
          <dgm:chMax val="0"/>
          <dgm:chPref val="0"/>
          <dgm:bulletEnabled val="1"/>
        </dgm:presLayoutVars>
      </dgm:prSet>
      <dgm:spPr/>
      <dgm:t>
        <a:bodyPr/>
        <a:lstStyle/>
        <a:p>
          <a:endParaRPr lang="en-US"/>
        </a:p>
      </dgm:t>
    </dgm:pt>
    <dgm:pt modelId="{2D0B3037-7EE8-4374-9C9F-2EF9F9C8711B}" type="pres">
      <dgm:prSet presAssocID="{A1E9E521-477A-48C1-BBE1-189DE67DDE73}" presName="image_accent_2" presStyleCnt="0"/>
      <dgm:spPr/>
    </dgm:pt>
    <dgm:pt modelId="{1671BCFC-D52B-4682-857F-3A79F2A6B705}" type="pres">
      <dgm:prSet presAssocID="{A1E9E521-477A-48C1-BBE1-189DE67DDE73}" presName="imageAccentRepeatNode" presStyleLbl="alignNode1" presStyleIdx="2" presStyleCnt="6"/>
      <dgm:spPr>
        <a:solidFill>
          <a:srgbClr val="CFD5EA"/>
        </a:solidFill>
      </dgm:spPr>
    </dgm:pt>
    <dgm:pt modelId="{626F7362-93A2-4B5B-B106-BCC91EFFA7D1}" type="pres">
      <dgm:prSet presAssocID="{780746E2-19BF-43C5-8ED9-0366DC63C27E}" presName="image_2" presStyleCnt="0"/>
      <dgm:spPr/>
    </dgm:pt>
    <dgm:pt modelId="{ED482116-6A2B-4AA9-B109-524127F4D20A}" type="pres">
      <dgm:prSet presAssocID="{780746E2-19BF-43C5-8ED9-0366DC63C27E}" presName="imageRepeatNode" presStyleLbl="fgImgPlace1" presStyleIdx="1" presStyleCnt="3"/>
      <dgm:spPr/>
      <dgm:t>
        <a:bodyPr/>
        <a:lstStyle/>
        <a:p>
          <a:endParaRPr lang="en-US"/>
        </a:p>
      </dgm:t>
    </dgm:pt>
    <dgm:pt modelId="{6097BCA0-1EB2-4365-BCE4-EDE3C77EBCAC}" type="pres">
      <dgm:prSet presAssocID="{8F3E81D6-79F9-4472-80C4-D1F8B2E13F6B}" presName="image_accent_3" presStyleCnt="0"/>
      <dgm:spPr/>
    </dgm:pt>
    <dgm:pt modelId="{84E42EA4-D59E-4F61-9F7F-7B5B5CE60E9E}" type="pres">
      <dgm:prSet presAssocID="{8F3E81D6-79F9-4472-80C4-D1F8B2E13F6B}" presName="imageAccentRepeatNode" presStyleLbl="alignNode1" presStyleIdx="3" presStyleCnt="6"/>
      <dgm:spPr>
        <a:solidFill>
          <a:srgbClr val="CFD5EA"/>
        </a:solidFill>
      </dgm:spPr>
    </dgm:pt>
    <dgm:pt modelId="{EF5CC3DE-F73A-4802-A41A-7EFB7D6D6BDD}" type="pres">
      <dgm:prSet presAssocID="{8F3E81D6-79F9-4472-80C4-D1F8B2E13F6B}" presName="parent_text_3" presStyleLbl="revTx" presStyleIdx="2" presStyleCnt="3">
        <dgm:presLayoutVars>
          <dgm:chMax val="0"/>
          <dgm:chPref val="0"/>
          <dgm:bulletEnabled val="1"/>
        </dgm:presLayoutVars>
      </dgm:prSet>
      <dgm:spPr>
        <a:xfrm>
          <a:off x="3039511" y="866065"/>
          <a:ext cx="1709845" cy="691487"/>
        </a:xfrm>
        <a:prstGeom prst="rect">
          <a:avLst/>
        </a:prstGeom>
      </dgm:spPr>
      <dgm:t>
        <a:bodyPr/>
        <a:lstStyle/>
        <a:p>
          <a:endParaRPr lang="en-US"/>
        </a:p>
      </dgm:t>
    </dgm:pt>
    <dgm:pt modelId="{FA269931-DCEE-46C6-9D58-5DF8EF2B35AC}" type="pres">
      <dgm:prSet presAssocID="{8F3E81D6-79F9-4472-80C4-D1F8B2E13F6B}" presName="accent_2" presStyleLbl="alignNode1" presStyleIdx="4" presStyleCnt="6"/>
      <dgm:spPr>
        <a:solidFill>
          <a:srgbClr val="CFD5EA"/>
        </a:solidFill>
      </dgm:spPr>
    </dgm:pt>
    <dgm:pt modelId="{EBC81615-CE42-4E01-B1C6-10BA31549015}" type="pres">
      <dgm:prSet presAssocID="{8F3E81D6-79F9-4472-80C4-D1F8B2E13F6B}" presName="accent_3" presStyleLbl="alignNode1" presStyleIdx="5" presStyleCnt="6"/>
      <dgm:spPr>
        <a:solidFill>
          <a:srgbClr val="CFD5EA"/>
        </a:solidFill>
      </dgm:spPr>
    </dgm:pt>
    <dgm:pt modelId="{27EFA0F7-AA1D-4596-BF21-13CBDD0FE593}" type="pres">
      <dgm:prSet presAssocID="{5C7AF164-3F27-4FF4-928E-1F9D3C68DCF7}" presName="image_3" presStyleCnt="0"/>
      <dgm:spPr/>
    </dgm:pt>
    <dgm:pt modelId="{20C8BFEF-4483-4767-8548-19411E94769E}" type="pres">
      <dgm:prSet presAssocID="{5C7AF164-3F27-4FF4-928E-1F9D3C68DCF7}" presName="imageRepeatNode" presStyleLbl="fgImgPlace1" presStyleIdx="2" presStyleCnt="3"/>
      <dgm:spPr/>
      <dgm:t>
        <a:bodyPr/>
        <a:lstStyle/>
        <a:p>
          <a:endParaRPr lang="en-US"/>
        </a:p>
      </dgm:t>
    </dgm:pt>
  </dgm:ptLst>
  <dgm:cxnLst>
    <dgm:cxn modelId="{4F6738A5-51CE-44EF-9F93-F37879BCC85F}" srcId="{3651CEC2-3990-4C84-BB82-A52A467E1D3B}" destId="{8F3E81D6-79F9-4472-80C4-D1F8B2E13F6B}" srcOrd="2" destOrd="0" parTransId="{F388280B-7F2F-443F-AA4B-DC5CF4951BAD}" sibTransId="{5C7AF164-3F27-4FF4-928E-1F9D3C68DCF7}"/>
    <dgm:cxn modelId="{DEB30BC8-04DE-48AC-A64D-EBC5580EE2EB}" type="presOf" srcId="{35FDAD8D-F42D-4B6E-9C37-46F20CCD96D1}" destId="{FAF486C3-F7C6-40C9-8CFB-0ED157E06EE9}" srcOrd="0" destOrd="0" presId="urn:microsoft.com/office/officeart/2008/layout/BubblePictureList"/>
    <dgm:cxn modelId="{14C06CE9-A06A-41D1-8770-E3C4DD8B69F6}" type="presOf" srcId="{780746E2-19BF-43C5-8ED9-0366DC63C27E}" destId="{ED482116-6A2B-4AA9-B109-524127F4D20A}" srcOrd="0" destOrd="0" presId="urn:microsoft.com/office/officeart/2008/layout/BubblePictureList"/>
    <dgm:cxn modelId="{8C12BE20-AD9E-407C-964F-06C3803AAAB3}" type="presOf" srcId="{5C7AF164-3F27-4FF4-928E-1F9D3C68DCF7}" destId="{20C8BFEF-4483-4767-8548-19411E94769E}" srcOrd="0" destOrd="0" presId="urn:microsoft.com/office/officeart/2008/layout/BubblePictureList"/>
    <dgm:cxn modelId="{5190E8AD-F569-4A64-839A-64279F6C3913}" type="presOf" srcId="{A1E9E521-477A-48C1-BBE1-189DE67DDE73}" destId="{AE4A14E4-178A-4E7A-A02A-FA77F0122595}" srcOrd="0" destOrd="0" presId="urn:microsoft.com/office/officeart/2008/layout/BubblePictureList"/>
    <dgm:cxn modelId="{BE3FDE11-FA32-4A07-BA13-7DB33DBCC38D}" type="presOf" srcId="{A4148085-7839-4161-9059-C6376D02B692}" destId="{07AB45B3-97AF-40D6-B6F2-81DC3FC0882F}" srcOrd="0" destOrd="0" presId="urn:microsoft.com/office/officeart/2008/layout/BubblePictureList"/>
    <dgm:cxn modelId="{D9A2A5F7-1067-4154-8208-18BAB0B11572}" srcId="{3651CEC2-3990-4C84-BB82-A52A467E1D3B}" destId="{A4148085-7839-4161-9059-C6376D02B692}" srcOrd="0" destOrd="0" parTransId="{153770DE-DC48-423E-9906-841E6E6ECA5C}" sibTransId="{35FDAD8D-F42D-4B6E-9C37-46F20CCD96D1}"/>
    <dgm:cxn modelId="{77B9A844-A671-4A6F-BF94-52B68347CA16}" type="presOf" srcId="{8F3E81D6-79F9-4472-80C4-D1F8B2E13F6B}" destId="{EF5CC3DE-F73A-4802-A41A-7EFB7D6D6BDD}" srcOrd="0" destOrd="0" presId="urn:microsoft.com/office/officeart/2008/layout/BubblePictureList"/>
    <dgm:cxn modelId="{7EF1E3C0-4A7B-4242-BBB1-A815F7A9249F}" srcId="{3651CEC2-3990-4C84-BB82-A52A467E1D3B}" destId="{A1E9E521-477A-48C1-BBE1-189DE67DDE73}" srcOrd="1" destOrd="0" parTransId="{4147064C-E2CD-4479-828E-3606FE3C9C9C}" sibTransId="{780746E2-19BF-43C5-8ED9-0366DC63C27E}"/>
    <dgm:cxn modelId="{1C34DA12-11D2-44D7-97BD-EC0114B2C60B}" type="presOf" srcId="{3651CEC2-3990-4C84-BB82-A52A467E1D3B}" destId="{E7E2C431-C7D1-459A-9E4F-CA2B78E741EC}" srcOrd="0" destOrd="0" presId="urn:microsoft.com/office/officeart/2008/layout/BubblePictureList"/>
    <dgm:cxn modelId="{6A43288F-2F01-41FD-97BD-BC59D06E592E}" type="presParOf" srcId="{E7E2C431-C7D1-459A-9E4F-CA2B78E741EC}" destId="{07AB45B3-97AF-40D6-B6F2-81DC3FC0882F}" srcOrd="0" destOrd="0" presId="urn:microsoft.com/office/officeart/2008/layout/BubblePictureList"/>
    <dgm:cxn modelId="{6ED95737-ACA0-4F37-9EAF-54BF87CFA560}" type="presParOf" srcId="{E7E2C431-C7D1-459A-9E4F-CA2B78E741EC}" destId="{BFADA684-5E29-47EF-9E19-A110EEACBA03}" srcOrd="1" destOrd="0" presId="urn:microsoft.com/office/officeart/2008/layout/BubblePictureList"/>
    <dgm:cxn modelId="{82788B01-2B30-439A-8EE2-D7BD61DE0FF8}" type="presParOf" srcId="{BFADA684-5E29-47EF-9E19-A110EEACBA03}" destId="{99E3C5A7-63BB-4592-AACC-88CE50C20D97}" srcOrd="0" destOrd="0" presId="urn:microsoft.com/office/officeart/2008/layout/BubblePictureList"/>
    <dgm:cxn modelId="{0C3D8770-7846-4BD8-8EBE-868D55C73468}" type="presParOf" srcId="{E7E2C431-C7D1-459A-9E4F-CA2B78E741EC}" destId="{DA93E52F-FD8E-47EC-B23F-C4CE2C9E492A}" srcOrd="2" destOrd="0" presId="urn:microsoft.com/office/officeart/2008/layout/BubblePictureList"/>
    <dgm:cxn modelId="{8EEF0036-7287-451D-BAED-7C6D1EEA5D1D}" type="presParOf" srcId="{E7E2C431-C7D1-459A-9E4F-CA2B78E741EC}" destId="{AF519101-5E36-4273-88C7-7702297D14C3}" srcOrd="3" destOrd="0" presId="urn:microsoft.com/office/officeart/2008/layout/BubblePictureList"/>
    <dgm:cxn modelId="{9385EF46-016C-4185-A5F4-AA170C24DCF1}" type="presParOf" srcId="{AF519101-5E36-4273-88C7-7702297D14C3}" destId="{FAF486C3-F7C6-40C9-8CFB-0ED157E06EE9}" srcOrd="0" destOrd="0" presId="urn:microsoft.com/office/officeart/2008/layout/BubblePictureList"/>
    <dgm:cxn modelId="{B992D3D6-C0B6-4EBA-8818-CD130B78DA93}" type="presParOf" srcId="{E7E2C431-C7D1-459A-9E4F-CA2B78E741EC}" destId="{AE4A14E4-178A-4E7A-A02A-FA77F0122595}" srcOrd="4" destOrd="0" presId="urn:microsoft.com/office/officeart/2008/layout/BubblePictureList"/>
    <dgm:cxn modelId="{AB1DFC8F-811D-4DE2-AD5F-5191254F99D2}" type="presParOf" srcId="{E7E2C431-C7D1-459A-9E4F-CA2B78E741EC}" destId="{2D0B3037-7EE8-4374-9C9F-2EF9F9C8711B}" srcOrd="5" destOrd="0" presId="urn:microsoft.com/office/officeart/2008/layout/BubblePictureList"/>
    <dgm:cxn modelId="{5833ED02-6782-4C6A-90CE-093439DC2A6C}" type="presParOf" srcId="{2D0B3037-7EE8-4374-9C9F-2EF9F9C8711B}" destId="{1671BCFC-D52B-4682-857F-3A79F2A6B705}" srcOrd="0" destOrd="0" presId="urn:microsoft.com/office/officeart/2008/layout/BubblePictureList"/>
    <dgm:cxn modelId="{60650389-1878-4435-86A1-089448C779A9}" type="presParOf" srcId="{E7E2C431-C7D1-459A-9E4F-CA2B78E741EC}" destId="{626F7362-93A2-4B5B-B106-BCC91EFFA7D1}" srcOrd="6" destOrd="0" presId="urn:microsoft.com/office/officeart/2008/layout/BubblePictureList"/>
    <dgm:cxn modelId="{E471F8E2-2433-43F5-9CE1-ACA43F5D3E40}" type="presParOf" srcId="{626F7362-93A2-4B5B-B106-BCC91EFFA7D1}" destId="{ED482116-6A2B-4AA9-B109-524127F4D20A}" srcOrd="0" destOrd="0" presId="urn:microsoft.com/office/officeart/2008/layout/BubblePictureList"/>
    <dgm:cxn modelId="{7B9FAD4E-C068-4441-843A-04E045CE1F10}" type="presParOf" srcId="{E7E2C431-C7D1-459A-9E4F-CA2B78E741EC}" destId="{6097BCA0-1EB2-4365-BCE4-EDE3C77EBCAC}" srcOrd="7" destOrd="0" presId="urn:microsoft.com/office/officeart/2008/layout/BubblePictureList"/>
    <dgm:cxn modelId="{6BA004A5-BB98-4573-A4F9-4F0DA404E8AB}" type="presParOf" srcId="{6097BCA0-1EB2-4365-BCE4-EDE3C77EBCAC}" destId="{84E42EA4-D59E-4F61-9F7F-7B5B5CE60E9E}" srcOrd="0" destOrd="0" presId="urn:microsoft.com/office/officeart/2008/layout/BubblePictureList"/>
    <dgm:cxn modelId="{0EE6CDD1-DF5E-4CC5-A1C9-F0B500CE2A98}" type="presParOf" srcId="{E7E2C431-C7D1-459A-9E4F-CA2B78E741EC}" destId="{EF5CC3DE-F73A-4802-A41A-7EFB7D6D6BDD}" srcOrd="8" destOrd="0" presId="urn:microsoft.com/office/officeart/2008/layout/BubblePictureList"/>
    <dgm:cxn modelId="{EE7AE1C4-B80E-45C8-8B5D-1049050E20C5}" type="presParOf" srcId="{E7E2C431-C7D1-459A-9E4F-CA2B78E741EC}" destId="{FA269931-DCEE-46C6-9D58-5DF8EF2B35AC}" srcOrd="9" destOrd="0" presId="urn:microsoft.com/office/officeart/2008/layout/BubblePictureList"/>
    <dgm:cxn modelId="{93D17156-C800-40FD-A35F-11AA717555D3}" type="presParOf" srcId="{E7E2C431-C7D1-459A-9E4F-CA2B78E741EC}" destId="{EBC81615-CE42-4E01-B1C6-10BA31549015}" srcOrd="10" destOrd="0" presId="urn:microsoft.com/office/officeart/2008/layout/BubblePictureList"/>
    <dgm:cxn modelId="{8C9B52CA-1560-458C-BA4B-24819A541423}" type="presParOf" srcId="{E7E2C431-C7D1-459A-9E4F-CA2B78E741EC}" destId="{27EFA0F7-AA1D-4596-BF21-13CBDD0FE593}" srcOrd="11" destOrd="0" presId="urn:microsoft.com/office/officeart/2008/layout/BubblePictureList"/>
    <dgm:cxn modelId="{D401CF7B-314F-46EA-9F66-886B97C01C61}" type="presParOf" srcId="{27EFA0F7-AA1D-4596-BF21-13CBDD0FE593}" destId="{20C8BFEF-4483-4767-8548-19411E94769E}" srcOrd="0" destOrd="0" presId="urn:microsoft.com/office/officeart/2008/layout/Bubble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B5796C-F26B-4B1D-B374-5D1A65CBA4F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AU"/>
        </a:p>
      </dgm:t>
    </dgm:pt>
    <dgm:pt modelId="{F86815C6-3D72-4E54-8A01-8FEEDC6C81CF}">
      <dgm:prSet custT="1"/>
      <dgm:spPr/>
      <dgm:t>
        <a:bodyPr/>
        <a:lstStyle/>
        <a:p>
          <a:r>
            <a:rPr lang="lv-LV" sz="1600" b="1" dirty="0">
              <a:solidFill>
                <a:srgbClr val="1B717F"/>
              </a:solidFill>
              <a:latin typeface="Verdana" panose="020B0604030504040204" pitchFamily="34" charset="0"/>
              <a:ea typeface="Verdana" panose="020B0604030504040204" pitchFamily="34" charset="0"/>
            </a:rPr>
            <a:t>Konkurētspējas pamatnosacījumi</a:t>
          </a:r>
        </a:p>
        <a:p>
          <a:endParaRPr lang="lv-LV" sz="1600" dirty="0">
            <a:solidFill>
              <a:schemeClr val="bg1"/>
            </a:solidFill>
            <a:latin typeface="Verdana" panose="020B0604030504040204" pitchFamily="34" charset="0"/>
            <a:ea typeface="Verdana" panose="020B0604030504040204" pitchFamily="34" charset="0"/>
          </a:endParaRPr>
        </a:p>
      </dgm:t>
    </dgm:pt>
    <dgm:pt modelId="{CF2C39DF-0921-4132-8F91-CBCE38B5BD01}" type="parTrans" cxnId="{2B67FA21-A0B7-411C-9990-64B770305AAE}">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86A4AD03-8E03-4E6F-99CC-54E1549FFAD9}" type="sibTrans" cxnId="{2B67FA21-A0B7-411C-9990-64B770305AAE}">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4124EAD7-FB2A-4BF0-97E4-5F29AB5E10A2}">
      <dgm:prSet custT="1"/>
      <dgm:spPr/>
      <dgm:t>
        <a:bodyPr/>
        <a:lstStyle/>
        <a:p>
          <a:r>
            <a:rPr lang="lv-LV" sz="1600" b="1">
              <a:solidFill>
                <a:schemeClr val="bg1"/>
              </a:solidFill>
              <a:latin typeface="Verdana" panose="020B0604030504040204" pitchFamily="34" charset="0"/>
              <a:ea typeface="Verdana" panose="020B0604030504040204" pitchFamily="34" charset="0"/>
            </a:rPr>
            <a:t>Investīciju fonds</a:t>
          </a:r>
          <a:endParaRPr lang="lv-LV" sz="1200">
            <a:solidFill>
              <a:schemeClr val="bg1"/>
            </a:solidFill>
            <a:latin typeface="Verdana" panose="020B0604030504040204" pitchFamily="34" charset="0"/>
            <a:ea typeface="Verdana" panose="020B0604030504040204" pitchFamily="34" charset="0"/>
          </a:endParaRPr>
        </a:p>
      </dgm:t>
    </dgm:pt>
    <dgm:pt modelId="{0A215BEF-50A6-41BC-ACF7-BEC2AF3E0F34}" type="parTrans" cxnId="{0D73560F-A9AF-48E6-BBAF-20539A6BE47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6085A5F8-A21D-495F-814E-ACB924E864B1}" type="sibTrans" cxnId="{0D73560F-A9AF-48E6-BBAF-20539A6BE47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3E6FD987-BFA8-48B7-B37D-96EB65F81C31}">
      <dgm:prSet custT="1"/>
      <dgm:spPr/>
      <dgm:t>
        <a:bodyPr/>
        <a:lstStyle/>
        <a:p>
          <a:r>
            <a:rPr lang="lv-LV" sz="1600" b="1" dirty="0">
              <a:solidFill>
                <a:schemeClr val="bg1"/>
              </a:solidFill>
              <a:latin typeface="Verdana" panose="020B0604030504040204" pitchFamily="34" charset="0"/>
              <a:ea typeface="Verdana" panose="020B0604030504040204" pitchFamily="34" charset="0"/>
            </a:rPr>
            <a:t>Jauni finanšu sektora tirgus spēlētāji</a:t>
          </a:r>
          <a:endParaRPr lang="en-AU" sz="1600" dirty="0">
            <a:solidFill>
              <a:schemeClr val="bg1"/>
            </a:solidFill>
            <a:latin typeface="Verdana" panose="020B0604030504040204" pitchFamily="34" charset="0"/>
            <a:ea typeface="Verdana" panose="020B0604030504040204" pitchFamily="34" charset="0"/>
          </a:endParaRPr>
        </a:p>
      </dgm:t>
    </dgm:pt>
    <dgm:pt modelId="{2A71BF70-4948-488F-9D33-7CE04BCC13D5}" type="parTrans" cxnId="{D821A31F-0E25-4664-B775-F4249F009E49}">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307BE5C2-1993-4A64-B6EB-76DB35F404D0}" type="sibTrans" cxnId="{D821A31F-0E25-4664-B775-F4249F009E49}">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FFA8F618-B676-45EA-AA43-2F5ED1B65D05}">
      <dgm:prSet custT="1"/>
      <dgm:spPr/>
      <dgm:t>
        <a:bodyPr/>
        <a:lstStyle/>
        <a:p>
          <a:r>
            <a:rPr lang="lv-LV" sz="1600" b="1" dirty="0">
              <a:solidFill>
                <a:srgbClr val="1B717F"/>
              </a:solidFill>
              <a:latin typeface="Verdana" panose="020B0604030504040204" pitchFamily="34" charset="0"/>
              <a:ea typeface="Verdana" panose="020B0604030504040204" pitchFamily="34" charset="0"/>
            </a:rPr>
            <a:t>Tautsaimniecības vajadzību cikls</a:t>
          </a:r>
        </a:p>
        <a:p>
          <a:endParaRPr lang="lv-LV" sz="1600" dirty="0">
            <a:solidFill>
              <a:schemeClr val="bg1"/>
            </a:solidFill>
            <a:latin typeface="Verdana" panose="020B0604030504040204" pitchFamily="34" charset="0"/>
            <a:ea typeface="Verdana" panose="020B0604030504040204" pitchFamily="34" charset="0"/>
          </a:endParaRPr>
        </a:p>
      </dgm:t>
    </dgm:pt>
    <dgm:pt modelId="{95F2C99D-C8EC-4B70-B43C-F0EB9409AA73}" type="parTrans" cxnId="{F92DFF91-032D-4A64-A8D4-1790999832BE}">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67A36951-3CEF-4957-971F-12A81DC767CC}" type="sibTrans" cxnId="{F92DFF91-032D-4A64-A8D4-1790999832BE}">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0715A420-65F7-4001-86AA-2D47BC8A1E8E}">
      <dgm:prSet custT="1"/>
      <dgm:spPr/>
      <dgm:t>
        <a:bodyPr/>
        <a:lstStyle/>
        <a:p>
          <a:r>
            <a:rPr lang="lv-LV" sz="1600" b="1" dirty="0">
              <a:solidFill>
                <a:schemeClr val="bg1"/>
              </a:solidFill>
              <a:latin typeface="Verdana" panose="020B0604030504040204" pitchFamily="34" charset="0"/>
              <a:ea typeface="Verdana" panose="020B0604030504040204" pitchFamily="34" charset="0"/>
            </a:rPr>
            <a:t>Eksporta darījumu apdrošināšana Latvijā</a:t>
          </a:r>
          <a:endParaRPr lang="lv-LV" sz="1200" dirty="0">
            <a:solidFill>
              <a:schemeClr val="bg1"/>
            </a:solidFill>
            <a:latin typeface="Verdana" panose="020B0604030504040204" pitchFamily="34" charset="0"/>
            <a:ea typeface="Verdana" panose="020B0604030504040204" pitchFamily="34" charset="0"/>
          </a:endParaRPr>
        </a:p>
      </dgm:t>
    </dgm:pt>
    <dgm:pt modelId="{62024D20-50E8-455F-9F80-DB377E7CC1E1}" type="parTrans" cxnId="{E4177A3A-88B2-4512-8F8B-889BBFFC69F9}">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A5943719-2790-4527-B3DB-7EEA8D94F11F}" type="sibTrans" cxnId="{E4177A3A-88B2-4512-8F8B-889BBFFC69F9}">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C481733A-EB80-4DE9-AD45-49D1D70E5E41}">
      <dgm:prSet custT="1"/>
      <dgm:spPr/>
      <dgm:t>
        <a:bodyPr/>
        <a:lstStyle/>
        <a:p>
          <a:r>
            <a:rPr lang="lv-LV" sz="1600" b="1">
              <a:solidFill>
                <a:schemeClr val="bg1"/>
              </a:solidFill>
              <a:latin typeface="Verdana" panose="020B0604030504040204" pitchFamily="34" charset="0"/>
              <a:ea typeface="Verdana" panose="020B0604030504040204" pitchFamily="34" charset="0"/>
            </a:rPr>
            <a:t>Latvijas uzņēmumiem mērķēta biržas fondu izveide</a:t>
          </a:r>
          <a:endParaRPr lang="lv-LV" sz="1200">
            <a:solidFill>
              <a:schemeClr val="bg1"/>
            </a:solidFill>
            <a:latin typeface="Verdana" panose="020B0604030504040204" pitchFamily="34" charset="0"/>
            <a:ea typeface="Verdana" panose="020B0604030504040204" pitchFamily="34" charset="0"/>
          </a:endParaRPr>
        </a:p>
      </dgm:t>
    </dgm:pt>
    <dgm:pt modelId="{6B7D2FD0-FB3E-4057-98F3-EAFCF9393A95}" type="parTrans" cxnId="{888F3B75-305C-406A-A87A-4AB2BDCCCE3C}">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41CC76E7-9523-489A-9203-3303164906DD}" type="sibTrans" cxnId="{888F3B75-305C-406A-A87A-4AB2BDCCCE3C}">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7EC66956-FB3D-4739-9803-495E371F87B0}">
      <dgm:prSet custT="1"/>
      <dgm:spPr/>
      <dgm:t>
        <a:bodyPr/>
        <a:lstStyle/>
        <a:p>
          <a:r>
            <a:rPr lang="lv-LV" sz="1600" b="1" dirty="0">
              <a:solidFill>
                <a:schemeClr val="bg1"/>
              </a:solidFill>
              <a:latin typeface="Verdana" panose="020B0604030504040204" pitchFamily="34" charset="0"/>
              <a:ea typeface="Verdana" panose="020B0604030504040204" pitchFamily="34" charset="0"/>
              <a:cs typeface="Times New Roman" panose="02020603050405020304" pitchFamily="18" charset="0"/>
            </a:rPr>
            <a:t>Konkurētspējīgi aizdevumu nosacījumi</a:t>
          </a:r>
          <a:endParaRPr lang="lv-LV" sz="1600" dirty="0">
            <a:solidFill>
              <a:schemeClr val="bg1"/>
            </a:solidFill>
            <a:latin typeface="Verdana" panose="020B0604030504040204" pitchFamily="34" charset="0"/>
            <a:ea typeface="Verdana" panose="020B0604030504040204" pitchFamily="34" charset="0"/>
          </a:endParaRPr>
        </a:p>
      </dgm:t>
    </dgm:pt>
    <dgm:pt modelId="{1997E25E-7BB9-4700-ACAD-1AA431C5BE1F}" type="parTrans" cxnId="{95EF9568-AA05-4453-9F48-9352A741B28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901DB29C-74C0-4822-87D1-92706AA72CEC}" type="sibTrans" cxnId="{95EF9568-AA05-4453-9F48-9352A741B28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17806108-41D0-4A8D-84FA-4C842E9F1793}">
      <dgm:prSet custT="1"/>
      <dgm:spPr/>
      <dgm:t>
        <a:bodyPr/>
        <a:lstStyle/>
        <a:p>
          <a:r>
            <a:rPr lang="lv-LV" sz="1600" b="1" dirty="0">
              <a:solidFill>
                <a:schemeClr val="bg1"/>
              </a:solidFill>
              <a:latin typeface="Verdana" panose="020B0604030504040204" pitchFamily="34" charset="0"/>
              <a:ea typeface="Verdana" panose="020B0604030504040204" pitchFamily="34" charset="0"/>
            </a:rPr>
            <a:t>Paradumu maiņa\mobilitāte</a:t>
          </a:r>
          <a:endParaRPr lang="lv-LV" sz="1600" dirty="0">
            <a:solidFill>
              <a:schemeClr val="bg1"/>
            </a:solidFill>
            <a:latin typeface="Verdana" panose="020B0604030504040204" pitchFamily="34" charset="0"/>
            <a:ea typeface="Verdana" panose="020B0604030504040204" pitchFamily="34" charset="0"/>
          </a:endParaRPr>
        </a:p>
      </dgm:t>
    </dgm:pt>
    <dgm:pt modelId="{BDB93592-7C10-4CE5-8328-ACB73CCFB66B}" type="parTrans" cxnId="{8B2AD03A-2602-47E6-9CDC-814B23FF6081}">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2566A24E-C076-4476-BDC0-D56D015451F9}" type="sibTrans" cxnId="{8B2AD03A-2602-47E6-9CDC-814B23FF6081}">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AAF033E2-71F3-43DE-B2F2-08422FB57058}">
      <dgm:prSet custT="1"/>
      <dgm:spPr/>
      <dgm:t>
        <a:bodyPr/>
        <a:lstStyle/>
        <a:p>
          <a:r>
            <a:rPr lang="lv-LV" sz="1600" b="1" dirty="0">
              <a:solidFill>
                <a:srgbClr val="1B717F"/>
              </a:solidFill>
              <a:latin typeface="Verdana" panose="020B0604030504040204" pitchFamily="34" charset="0"/>
              <a:ea typeface="Verdana" panose="020B0604030504040204" pitchFamily="34" charset="0"/>
            </a:rPr>
            <a:t>Mērķēti instrumenti ekonomikas transformācijai</a:t>
          </a:r>
        </a:p>
        <a:p>
          <a:endParaRPr lang="lv-LV" sz="1600" dirty="0">
            <a:solidFill>
              <a:schemeClr val="bg1"/>
            </a:solidFill>
            <a:latin typeface="Verdana" panose="020B0604030504040204" pitchFamily="34" charset="0"/>
            <a:ea typeface="Verdana" panose="020B0604030504040204" pitchFamily="34" charset="0"/>
          </a:endParaRPr>
        </a:p>
      </dgm:t>
    </dgm:pt>
    <dgm:pt modelId="{C5CF73F2-BA2E-4511-9EB1-5907BAF7BA7E}" type="parTrans" cxnId="{8C614D54-3F43-4A7B-933F-A79A7BF1201F}">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50ED512D-0957-465D-8C3B-5545FF15200D}" type="sibTrans" cxnId="{8C614D54-3F43-4A7B-933F-A79A7BF1201F}">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77EB9A3B-B1FE-45DA-BEE5-2FAA8E685A4E}">
      <dgm:prSet custT="1"/>
      <dgm:spPr/>
      <dgm:t>
        <a:bodyPr/>
        <a:lstStyle/>
        <a:p>
          <a:r>
            <a:rPr lang="lv-LV" sz="1600" b="1">
              <a:solidFill>
                <a:schemeClr val="bg1"/>
              </a:solidFill>
              <a:latin typeface="Verdana" panose="020B0604030504040204" pitchFamily="34" charset="0"/>
              <a:ea typeface="Verdana" panose="020B0604030504040204" pitchFamily="34" charset="0"/>
            </a:rPr>
            <a:t>Produktu ievienotās vērtības radīšana</a:t>
          </a:r>
          <a:endParaRPr lang="lv-LV" sz="1600">
            <a:solidFill>
              <a:schemeClr val="bg1"/>
            </a:solidFill>
            <a:latin typeface="Verdana" panose="020B0604030504040204" pitchFamily="34" charset="0"/>
            <a:ea typeface="Verdana" panose="020B0604030504040204" pitchFamily="34" charset="0"/>
          </a:endParaRPr>
        </a:p>
      </dgm:t>
    </dgm:pt>
    <dgm:pt modelId="{AB31D7F9-1994-4F51-90B2-77EB71EA53F6}" type="parTrans" cxnId="{0B96D99C-6B80-4431-AB11-B8B60AF3FB9B}">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C155B29C-F626-4E4D-91BB-DE991A255BFA}" type="sibTrans" cxnId="{0B96D99C-6B80-4431-AB11-B8B60AF3FB9B}">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EC1C12EA-BF8C-4792-8EA4-96D609886D40}">
      <dgm:prSet custT="1"/>
      <dgm:spPr/>
      <dgm:t>
        <a:bodyPr/>
        <a:lstStyle/>
        <a:p>
          <a:r>
            <a:rPr lang="lv-LV" sz="1600" b="1">
              <a:solidFill>
                <a:schemeClr val="bg1"/>
              </a:solidFill>
              <a:latin typeface="Verdana" panose="020B0604030504040204" pitchFamily="34" charset="0"/>
              <a:ea typeface="Verdana" panose="020B0604030504040204" pitchFamily="34" charset="0"/>
            </a:rPr>
            <a:t>Eksportspējas attīstība</a:t>
          </a:r>
          <a:endParaRPr lang="lv-LV" sz="1600">
            <a:solidFill>
              <a:schemeClr val="bg1"/>
            </a:solidFill>
            <a:latin typeface="Verdana" panose="020B0604030504040204" pitchFamily="34" charset="0"/>
            <a:ea typeface="Verdana" panose="020B0604030504040204" pitchFamily="34" charset="0"/>
          </a:endParaRPr>
        </a:p>
      </dgm:t>
    </dgm:pt>
    <dgm:pt modelId="{BB10C2D6-6B94-4487-98FE-7478C1BB5F94}" type="parTrans" cxnId="{F286C78E-C8A2-4ED3-ACDB-AA66912BD371}">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56913671-0BD5-491F-86EF-80988C69BD17}" type="sibTrans" cxnId="{F286C78E-C8A2-4ED3-ACDB-AA66912BD371}">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4C8D8EF1-411F-44E7-93B3-4BF69A9324C9}">
      <dgm:prSet custT="1"/>
      <dgm:spPr/>
      <dgm:t>
        <a:bodyPr/>
        <a:lstStyle/>
        <a:p>
          <a:r>
            <a:rPr lang="lv-LV" sz="1600" b="1" dirty="0">
              <a:solidFill>
                <a:schemeClr val="bg1"/>
              </a:solidFill>
              <a:latin typeface="Verdana" panose="020B0604030504040204" pitchFamily="34" charset="0"/>
              <a:ea typeface="Verdana" panose="020B0604030504040204" pitchFamily="34" charset="0"/>
              <a:cs typeface="Times New Roman" panose="02020603050405020304" pitchFamily="18" charset="0"/>
            </a:rPr>
            <a:t>Labvēlīgas % likmes uzņēmējiem </a:t>
          </a:r>
          <a:endParaRPr lang="lv-LV" sz="1600" dirty="0">
            <a:solidFill>
              <a:schemeClr val="bg1"/>
            </a:solidFill>
            <a:latin typeface="Verdana" panose="020B0604030504040204" pitchFamily="34" charset="0"/>
            <a:ea typeface="Verdana" panose="020B0604030504040204" pitchFamily="34" charset="0"/>
          </a:endParaRPr>
        </a:p>
      </dgm:t>
    </dgm:pt>
    <dgm:pt modelId="{7E75F349-3F69-4994-8118-45237FCE9B06}" type="parTrans" cxnId="{DDF3B85F-E281-480E-A4C0-843D5DB4167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1FC53A13-0752-4DB9-A786-C790E5B8CF41}" type="sibTrans" cxnId="{DDF3B85F-E281-480E-A4C0-843D5DB41670}">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35DF269E-4415-450A-892B-D1371670CFED}">
      <dgm:prSet custT="1"/>
      <dgm:spPr/>
      <dgm:t>
        <a:bodyPr/>
        <a:lstStyle/>
        <a:p>
          <a:r>
            <a:rPr lang="lv-LV" sz="1600" b="1" dirty="0">
              <a:solidFill>
                <a:schemeClr val="bg1"/>
              </a:solidFill>
              <a:latin typeface="Verdana" panose="020B0604030504040204" pitchFamily="34" charset="0"/>
              <a:ea typeface="Verdana" panose="020B0604030504040204" pitchFamily="34" charset="0"/>
            </a:rPr>
            <a:t>Kapitāla tirgus attīstība un sakārtota uzņēmējdarbības vide</a:t>
          </a:r>
          <a:endParaRPr lang="en-AU" sz="1600" b="1" dirty="0">
            <a:solidFill>
              <a:schemeClr val="bg1"/>
            </a:solidFill>
            <a:latin typeface="Verdana" panose="020B0604030504040204" pitchFamily="34" charset="0"/>
            <a:ea typeface="Verdana" panose="020B0604030504040204" pitchFamily="34" charset="0"/>
          </a:endParaRPr>
        </a:p>
      </dgm:t>
    </dgm:pt>
    <dgm:pt modelId="{3B594BCF-F37D-4E9A-A99C-30A5AB1DFE84}" type="parTrans" cxnId="{886FA199-2FF7-4D6E-920E-8715834E25BB}">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A1EE885C-AB09-4603-BCEA-72408B2F941B}" type="sibTrans" cxnId="{886FA199-2FF7-4D6E-920E-8715834E25BB}">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CB2B9185-B0D0-4B5B-8B1E-E85399E9D48C}">
      <dgm:prSet custT="1"/>
      <dgm:spPr/>
      <dgm:t>
        <a:bodyPr/>
        <a:lstStyle/>
        <a:p>
          <a:r>
            <a:rPr lang="lv-LV" sz="1600" b="1" dirty="0">
              <a:solidFill>
                <a:schemeClr val="bg1"/>
              </a:solidFill>
              <a:latin typeface="Verdana" panose="020B0604030504040204" pitchFamily="34" charset="0"/>
              <a:ea typeface="Verdana" panose="020B0604030504040204" pitchFamily="34" charset="0"/>
            </a:rPr>
            <a:t>Tirgus vajadzībām pielāgoti maksājumi saistībās pret valsti</a:t>
          </a:r>
          <a:endParaRPr lang="lv-LV" sz="1200" dirty="0">
            <a:solidFill>
              <a:schemeClr val="bg1"/>
            </a:solidFill>
            <a:latin typeface="Verdana" panose="020B0604030504040204" pitchFamily="34" charset="0"/>
            <a:ea typeface="Verdana" panose="020B0604030504040204" pitchFamily="34" charset="0"/>
          </a:endParaRPr>
        </a:p>
      </dgm:t>
    </dgm:pt>
    <dgm:pt modelId="{FDDBF6DB-D259-43CA-B8EC-A41EF9E014A4}" type="parTrans" cxnId="{7868520E-7249-4B39-AAAE-FA29EE30A54F}">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AB08507E-F38B-453F-A22A-DFCD40226845}" type="sibTrans" cxnId="{7868520E-7249-4B39-AAAE-FA29EE30A54F}">
      <dgm:prSet/>
      <dgm:spPr/>
      <dgm:t>
        <a:bodyPr/>
        <a:lstStyle/>
        <a:p>
          <a:endParaRPr lang="en-AU" sz="1600">
            <a:solidFill>
              <a:schemeClr val="bg1"/>
            </a:solidFill>
            <a:latin typeface="Verdana" panose="020B0604030504040204" pitchFamily="34" charset="0"/>
            <a:ea typeface="Verdana" panose="020B0604030504040204" pitchFamily="34" charset="0"/>
          </a:endParaRPr>
        </a:p>
      </dgm:t>
    </dgm:pt>
    <dgm:pt modelId="{EEAF3620-DF60-450E-A687-AC80F2118948}">
      <dgm:prSet custT="1"/>
      <dgm:spPr/>
      <dgm:t>
        <a:bodyPr/>
        <a:lstStyle/>
        <a:p>
          <a:r>
            <a:rPr lang="lv-LV" sz="1600" b="1">
              <a:solidFill>
                <a:schemeClr val="bg1"/>
              </a:solidFill>
              <a:latin typeface="Verdana" panose="020B0604030504040204" pitchFamily="34" charset="0"/>
              <a:ea typeface="Verdana" panose="020B0604030504040204" pitchFamily="34" charset="0"/>
            </a:rPr>
            <a:t>Tehnoloģiskā industrializācija</a:t>
          </a:r>
          <a:endParaRPr lang="lv-LV" sz="1600">
            <a:solidFill>
              <a:schemeClr val="bg1"/>
            </a:solidFill>
            <a:latin typeface="Verdana" panose="020B0604030504040204" pitchFamily="34" charset="0"/>
            <a:ea typeface="Verdana" panose="020B0604030504040204" pitchFamily="34" charset="0"/>
          </a:endParaRPr>
        </a:p>
      </dgm:t>
    </dgm:pt>
    <dgm:pt modelId="{8B637151-BF94-4AF0-9E54-A8D4D3FEF3ED}" type="parTrans" cxnId="{14B803BE-14E3-40E5-95C1-AA6438E1AC8E}">
      <dgm:prSet/>
      <dgm:spPr/>
      <dgm:t>
        <a:bodyPr/>
        <a:lstStyle/>
        <a:p>
          <a:endParaRPr lang="en-AU"/>
        </a:p>
      </dgm:t>
    </dgm:pt>
    <dgm:pt modelId="{C66AF833-2C80-411F-A1F7-EF52AA0F9FEA}" type="sibTrans" cxnId="{14B803BE-14E3-40E5-95C1-AA6438E1AC8E}">
      <dgm:prSet/>
      <dgm:spPr/>
      <dgm:t>
        <a:bodyPr/>
        <a:lstStyle/>
        <a:p>
          <a:endParaRPr lang="en-AU"/>
        </a:p>
      </dgm:t>
    </dgm:pt>
    <dgm:pt modelId="{00A7E4CC-2B9F-4B73-9C74-0E607774049D}">
      <dgm:prSet custT="1"/>
      <dgm:spPr/>
      <dgm:t>
        <a:bodyPr/>
        <a:lstStyle/>
        <a:p>
          <a:endParaRPr lang="lv-LV" sz="1200">
            <a:solidFill>
              <a:schemeClr val="bg1"/>
            </a:solidFill>
            <a:latin typeface="Verdana" panose="020B0604030504040204" pitchFamily="34" charset="0"/>
            <a:ea typeface="Verdana" panose="020B0604030504040204" pitchFamily="34" charset="0"/>
          </a:endParaRPr>
        </a:p>
      </dgm:t>
    </dgm:pt>
    <dgm:pt modelId="{8511D895-2AC6-4E2E-B0FD-E2BDC14139A6}" type="parTrans" cxnId="{62D23CB1-3D0C-4C45-A9EF-7168999345EA}">
      <dgm:prSet/>
      <dgm:spPr/>
      <dgm:t>
        <a:bodyPr/>
        <a:lstStyle/>
        <a:p>
          <a:endParaRPr lang="en-AU"/>
        </a:p>
      </dgm:t>
    </dgm:pt>
    <dgm:pt modelId="{9276427F-5A99-4F59-A804-75B055E03E76}" type="sibTrans" cxnId="{62D23CB1-3D0C-4C45-A9EF-7168999345EA}">
      <dgm:prSet/>
      <dgm:spPr/>
      <dgm:t>
        <a:bodyPr/>
        <a:lstStyle/>
        <a:p>
          <a:endParaRPr lang="en-AU"/>
        </a:p>
      </dgm:t>
    </dgm:pt>
    <dgm:pt modelId="{05770ED0-4795-4E26-8AF0-B56E5CE4D811}">
      <dgm:prSet custT="1"/>
      <dgm:spPr/>
      <dgm:t>
        <a:bodyPr/>
        <a:lstStyle/>
        <a:p>
          <a:endParaRPr lang="lv-LV" sz="1600">
            <a:solidFill>
              <a:schemeClr val="bg1"/>
            </a:solidFill>
            <a:latin typeface="Verdana" panose="020B0604030504040204" pitchFamily="34" charset="0"/>
            <a:ea typeface="Verdana" panose="020B0604030504040204" pitchFamily="34" charset="0"/>
          </a:endParaRPr>
        </a:p>
      </dgm:t>
    </dgm:pt>
    <dgm:pt modelId="{73F2C339-9E74-4844-BE75-D2926CA61345}" type="parTrans" cxnId="{20D20205-ADB4-492B-AF22-655A65D46B22}">
      <dgm:prSet/>
      <dgm:spPr/>
      <dgm:t>
        <a:bodyPr/>
        <a:lstStyle/>
        <a:p>
          <a:endParaRPr lang="en-AU"/>
        </a:p>
      </dgm:t>
    </dgm:pt>
    <dgm:pt modelId="{6688C0BA-4F08-407C-993F-81517C6F003B}" type="sibTrans" cxnId="{20D20205-ADB4-492B-AF22-655A65D46B22}">
      <dgm:prSet/>
      <dgm:spPr/>
      <dgm:t>
        <a:bodyPr/>
        <a:lstStyle/>
        <a:p>
          <a:endParaRPr lang="en-AU"/>
        </a:p>
      </dgm:t>
    </dgm:pt>
    <dgm:pt modelId="{CF383EF0-7C21-4E9A-9406-968211E63B76}">
      <dgm:prSet custT="1"/>
      <dgm:spPr/>
      <dgm:t>
        <a:bodyPr/>
        <a:lstStyle/>
        <a:p>
          <a:endParaRPr lang="lv-LV" sz="1600">
            <a:solidFill>
              <a:schemeClr val="bg1"/>
            </a:solidFill>
            <a:latin typeface="Verdana" panose="020B0604030504040204" pitchFamily="34" charset="0"/>
            <a:ea typeface="Verdana" panose="020B0604030504040204" pitchFamily="34" charset="0"/>
          </a:endParaRPr>
        </a:p>
      </dgm:t>
    </dgm:pt>
    <dgm:pt modelId="{E2FFA4BD-610D-4842-A620-92623960E504}" type="parTrans" cxnId="{BB2B8F5A-89A2-40C6-9538-5C3A39C93F42}">
      <dgm:prSet/>
      <dgm:spPr/>
      <dgm:t>
        <a:bodyPr/>
        <a:lstStyle/>
        <a:p>
          <a:endParaRPr lang="en-AU"/>
        </a:p>
      </dgm:t>
    </dgm:pt>
    <dgm:pt modelId="{D3CB5708-9241-44DA-97FA-79AC225BB5DB}" type="sibTrans" cxnId="{BB2B8F5A-89A2-40C6-9538-5C3A39C93F42}">
      <dgm:prSet/>
      <dgm:spPr/>
      <dgm:t>
        <a:bodyPr/>
        <a:lstStyle/>
        <a:p>
          <a:endParaRPr lang="en-AU"/>
        </a:p>
      </dgm:t>
    </dgm:pt>
    <dgm:pt modelId="{4A203184-44AD-47E6-A706-21729D131853}">
      <dgm:prSet custT="1"/>
      <dgm:spPr/>
      <dgm:t>
        <a:bodyPr/>
        <a:lstStyle/>
        <a:p>
          <a:endParaRPr lang="lv-LV" sz="1600" dirty="0">
            <a:solidFill>
              <a:schemeClr val="bg1"/>
            </a:solidFill>
            <a:latin typeface="Verdana" panose="020B0604030504040204" pitchFamily="34" charset="0"/>
            <a:ea typeface="Verdana" panose="020B0604030504040204" pitchFamily="34" charset="0"/>
          </a:endParaRPr>
        </a:p>
      </dgm:t>
    </dgm:pt>
    <dgm:pt modelId="{163EF133-23FE-4DEC-94BA-A45BE808BBEC}" type="parTrans" cxnId="{CBEB9F36-1B75-4945-893A-9C0BE5E3F5A1}">
      <dgm:prSet/>
      <dgm:spPr/>
      <dgm:t>
        <a:bodyPr/>
        <a:lstStyle/>
        <a:p>
          <a:endParaRPr lang="en-AU"/>
        </a:p>
      </dgm:t>
    </dgm:pt>
    <dgm:pt modelId="{17895B0C-D5AB-4D9D-9D93-5554082ACBAA}" type="sibTrans" cxnId="{CBEB9F36-1B75-4945-893A-9C0BE5E3F5A1}">
      <dgm:prSet/>
      <dgm:spPr/>
      <dgm:t>
        <a:bodyPr/>
        <a:lstStyle/>
        <a:p>
          <a:endParaRPr lang="en-AU"/>
        </a:p>
      </dgm:t>
    </dgm:pt>
    <dgm:pt modelId="{A1D293C3-3243-4929-B0E2-31203A47E0DC}">
      <dgm:prSet custT="1"/>
      <dgm:spPr/>
      <dgm:t>
        <a:bodyPr/>
        <a:lstStyle/>
        <a:p>
          <a:endParaRPr lang="lv-LV" sz="1600" dirty="0">
            <a:solidFill>
              <a:schemeClr val="bg1"/>
            </a:solidFill>
            <a:latin typeface="Verdana" panose="020B0604030504040204" pitchFamily="34" charset="0"/>
            <a:ea typeface="Verdana" panose="020B0604030504040204" pitchFamily="34" charset="0"/>
          </a:endParaRPr>
        </a:p>
      </dgm:t>
    </dgm:pt>
    <dgm:pt modelId="{55C3B520-28B1-4F83-BA79-C9795A531626}" type="parTrans" cxnId="{F5AF310E-42DD-40FF-89AE-F6E24035BE3C}">
      <dgm:prSet/>
      <dgm:spPr/>
      <dgm:t>
        <a:bodyPr/>
        <a:lstStyle/>
        <a:p>
          <a:endParaRPr lang="en-AU"/>
        </a:p>
      </dgm:t>
    </dgm:pt>
    <dgm:pt modelId="{D9B332E5-7592-4014-994D-53BFBB94617C}" type="sibTrans" cxnId="{F5AF310E-42DD-40FF-89AE-F6E24035BE3C}">
      <dgm:prSet/>
      <dgm:spPr/>
      <dgm:t>
        <a:bodyPr/>
        <a:lstStyle/>
        <a:p>
          <a:endParaRPr lang="en-AU"/>
        </a:p>
      </dgm:t>
    </dgm:pt>
    <dgm:pt modelId="{976B9428-66AC-4EA8-9682-476878FFA446}">
      <dgm:prSet custT="1"/>
      <dgm:spPr/>
      <dgm:t>
        <a:bodyPr/>
        <a:lstStyle/>
        <a:p>
          <a:endParaRPr lang="lv-LV" sz="1600">
            <a:solidFill>
              <a:schemeClr val="bg1"/>
            </a:solidFill>
            <a:latin typeface="Verdana" panose="020B0604030504040204" pitchFamily="34" charset="0"/>
            <a:ea typeface="Verdana" panose="020B0604030504040204" pitchFamily="34" charset="0"/>
          </a:endParaRPr>
        </a:p>
      </dgm:t>
    </dgm:pt>
    <dgm:pt modelId="{FFDD6EA8-A0AA-4015-AA84-BBF55BA32323}" type="parTrans" cxnId="{AEDAB2DA-3679-4C3F-AA8B-7DE43866CB5F}">
      <dgm:prSet/>
      <dgm:spPr/>
      <dgm:t>
        <a:bodyPr/>
        <a:lstStyle/>
        <a:p>
          <a:endParaRPr lang="en-AU"/>
        </a:p>
      </dgm:t>
    </dgm:pt>
    <dgm:pt modelId="{96C45706-CA6D-4887-9F77-F38CAEAC550C}" type="sibTrans" cxnId="{AEDAB2DA-3679-4C3F-AA8B-7DE43866CB5F}">
      <dgm:prSet/>
      <dgm:spPr/>
      <dgm:t>
        <a:bodyPr/>
        <a:lstStyle/>
        <a:p>
          <a:endParaRPr lang="en-AU"/>
        </a:p>
      </dgm:t>
    </dgm:pt>
    <dgm:pt modelId="{19FBEED8-5188-4E11-93B0-F2F2F07AD7A2}">
      <dgm:prSet custT="1"/>
      <dgm:spPr/>
      <dgm:t>
        <a:bodyPr/>
        <a:lstStyle/>
        <a:p>
          <a:endParaRPr lang="lv-LV" sz="1200">
            <a:solidFill>
              <a:schemeClr val="bg1"/>
            </a:solidFill>
            <a:latin typeface="Verdana" panose="020B0604030504040204" pitchFamily="34" charset="0"/>
            <a:ea typeface="Verdana" panose="020B0604030504040204" pitchFamily="34" charset="0"/>
          </a:endParaRPr>
        </a:p>
      </dgm:t>
    </dgm:pt>
    <dgm:pt modelId="{7640686E-FCC8-48E1-B03B-84C1EDF090A7}" type="parTrans" cxnId="{8E211D94-FC4E-4AB4-9C46-FA710D39731A}">
      <dgm:prSet/>
      <dgm:spPr/>
      <dgm:t>
        <a:bodyPr/>
        <a:lstStyle/>
        <a:p>
          <a:endParaRPr lang="en-AU"/>
        </a:p>
      </dgm:t>
    </dgm:pt>
    <dgm:pt modelId="{8253D80D-B24A-43AE-9337-DB6253DBC8D6}" type="sibTrans" cxnId="{8E211D94-FC4E-4AB4-9C46-FA710D39731A}">
      <dgm:prSet/>
      <dgm:spPr/>
      <dgm:t>
        <a:bodyPr/>
        <a:lstStyle/>
        <a:p>
          <a:endParaRPr lang="en-AU"/>
        </a:p>
      </dgm:t>
    </dgm:pt>
    <dgm:pt modelId="{0E5D9B4C-F0B5-41B3-8C48-2C1F6A052F49}">
      <dgm:prSet custT="1"/>
      <dgm:spPr/>
      <dgm:t>
        <a:bodyPr/>
        <a:lstStyle/>
        <a:p>
          <a:endParaRPr lang="lv-LV" sz="1200">
            <a:solidFill>
              <a:schemeClr val="bg1"/>
            </a:solidFill>
            <a:latin typeface="Verdana" panose="020B0604030504040204" pitchFamily="34" charset="0"/>
            <a:ea typeface="Verdana" panose="020B0604030504040204" pitchFamily="34" charset="0"/>
          </a:endParaRPr>
        </a:p>
      </dgm:t>
    </dgm:pt>
    <dgm:pt modelId="{B18EFC82-444E-4E49-AFCB-77798986E818}" type="parTrans" cxnId="{D020E108-4FC6-43BC-B707-E793ABF80166}">
      <dgm:prSet/>
      <dgm:spPr/>
      <dgm:t>
        <a:bodyPr/>
        <a:lstStyle/>
        <a:p>
          <a:endParaRPr lang="en-AU"/>
        </a:p>
      </dgm:t>
    </dgm:pt>
    <dgm:pt modelId="{25785EF4-9250-4439-9247-B42E3D83FAFC}" type="sibTrans" cxnId="{D020E108-4FC6-43BC-B707-E793ABF80166}">
      <dgm:prSet/>
      <dgm:spPr/>
      <dgm:t>
        <a:bodyPr/>
        <a:lstStyle/>
        <a:p>
          <a:endParaRPr lang="en-AU"/>
        </a:p>
      </dgm:t>
    </dgm:pt>
    <dgm:pt modelId="{B14A58A9-3AFB-4139-B339-95B237B775C2}" type="pres">
      <dgm:prSet presAssocID="{2EB5796C-F26B-4B1D-B374-5D1A65CBA4FF}" presName="rootnode" presStyleCnt="0">
        <dgm:presLayoutVars>
          <dgm:chMax/>
          <dgm:chPref/>
          <dgm:dir/>
          <dgm:animLvl val="lvl"/>
        </dgm:presLayoutVars>
      </dgm:prSet>
      <dgm:spPr/>
      <dgm:t>
        <a:bodyPr/>
        <a:lstStyle/>
        <a:p>
          <a:endParaRPr lang="en-US"/>
        </a:p>
      </dgm:t>
    </dgm:pt>
    <dgm:pt modelId="{6C3508A7-448F-4E65-A44B-D2A9B9680661}" type="pres">
      <dgm:prSet presAssocID="{F86815C6-3D72-4E54-8A01-8FEEDC6C81CF}" presName="composite" presStyleCnt="0"/>
      <dgm:spPr/>
    </dgm:pt>
    <dgm:pt modelId="{40F3253B-73BE-4B6D-BBFB-9B6A5401DE4F}" type="pres">
      <dgm:prSet presAssocID="{F86815C6-3D72-4E54-8A01-8FEEDC6C81CF}" presName="LShape" presStyleLbl="alignNode1" presStyleIdx="0" presStyleCnt="5" custScaleX="114504" custLinFactNeighborX="2880" custLinFactNeighborY="-7428"/>
      <dgm:spPr>
        <a:solidFill>
          <a:srgbClr val="009999"/>
        </a:solidFill>
        <a:ln>
          <a:solidFill>
            <a:srgbClr val="009999"/>
          </a:solidFill>
        </a:ln>
      </dgm:spPr>
    </dgm:pt>
    <dgm:pt modelId="{199C4704-3C19-4EEE-9C88-C76347C6B797}" type="pres">
      <dgm:prSet presAssocID="{F86815C6-3D72-4E54-8A01-8FEEDC6C81CF}" presName="ParentText" presStyleLbl="revTx" presStyleIdx="0" presStyleCnt="3" custScaleX="138134" custScaleY="96322" custLinFactNeighborX="13942" custLinFactNeighborY="-5125">
        <dgm:presLayoutVars>
          <dgm:chMax val="0"/>
          <dgm:chPref val="0"/>
          <dgm:bulletEnabled val="1"/>
        </dgm:presLayoutVars>
      </dgm:prSet>
      <dgm:spPr/>
      <dgm:t>
        <a:bodyPr/>
        <a:lstStyle/>
        <a:p>
          <a:endParaRPr lang="en-US"/>
        </a:p>
      </dgm:t>
    </dgm:pt>
    <dgm:pt modelId="{E44AF4CC-3FD8-4082-85F1-04A34DEBFE3F}" type="pres">
      <dgm:prSet presAssocID="{F86815C6-3D72-4E54-8A01-8FEEDC6C81CF}" presName="Triangle" presStyleLbl="alignNode1" presStyleIdx="1" presStyleCnt="5" custLinFactNeighborX="60571" custLinFactNeighborY="21639"/>
      <dgm:spPr>
        <a:solidFill>
          <a:srgbClr val="009999"/>
        </a:solidFill>
      </dgm:spPr>
    </dgm:pt>
    <dgm:pt modelId="{1A23909E-EBAF-4466-A2AD-AFB441956C80}" type="pres">
      <dgm:prSet presAssocID="{86A4AD03-8E03-4E6F-99CC-54E1549FFAD9}" presName="sibTrans" presStyleCnt="0"/>
      <dgm:spPr/>
    </dgm:pt>
    <dgm:pt modelId="{11C42CF9-04C1-4FC7-BF93-D0C2B3CECF33}" type="pres">
      <dgm:prSet presAssocID="{86A4AD03-8E03-4E6F-99CC-54E1549FFAD9}" presName="space" presStyleCnt="0"/>
      <dgm:spPr/>
    </dgm:pt>
    <dgm:pt modelId="{38F81CD4-C333-4189-B7D4-9CD38764C82E}" type="pres">
      <dgm:prSet presAssocID="{FFA8F618-B676-45EA-AA43-2F5ED1B65D05}" presName="composite" presStyleCnt="0"/>
      <dgm:spPr/>
    </dgm:pt>
    <dgm:pt modelId="{1DFC3F81-5DD3-4F23-AF7B-1668A2E081E8}" type="pres">
      <dgm:prSet presAssocID="{FFA8F618-B676-45EA-AA43-2F5ED1B65D05}" presName="LShape" presStyleLbl="alignNode1" presStyleIdx="2" presStyleCnt="5" custScaleX="109639" custLinFactNeighborX="-6382" custLinFactNeighborY="-13769"/>
      <dgm:spPr>
        <a:solidFill>
          <a:srgbClr val="009999"/>
        </a:solidFill>
      </dgm:spPr>
    </dgm:pt>
    <dgm:pt modelId="{D0B17A8E-B9CD-436F-A12D-139B6674AF61}" type="pres">
      <dgm:prSet presAssocID="{FFA8F618-B676-45EA-AA43-2F5ED1B65D05}" presName="ParentText" presStyleLbl="revTx" presStyleIdx="1" presStyleCnt="3" custScaleX="114835" custLinFactNeighborX="1169" custLinFactNeighborY="-7192">
        <dgm:presLayoutVars>
          <dgm:chMax val="0"/>
          <dgm:chPref val="0"/>
          <dgm:bulletEnabled val="1"/>
        </dgm:presLayoutVars>
      </dgm:prSet>
      <dgm:spPr/>
      <dgm:t>
        <a:bodyPr/>
        <a:lstStyle/>
        <a:p>
          <a:endParaRPr lang="en-US"/>
        </a:p>
      </dgm:t>
    </dgm:pt>
    <dgm:pt modelId="{D6DC420E-F3EF-4106-AB71-55AE3AB68CE9}" type="pres">
      <dgm:prSet presAssocID="{FFA8F618-B676-45EA-AA43-2F5ED1B65D05}" presName="Triangle" presStyleLbl="alignNode1" presStyleIdx="3" presStyleCnt="5" custLinFactNeighborX="17864" custLinFactNeighborY="-9319"/>
      <dgm:spPr>
        <a:solidFill>
          <a:srgbClr val="009999"/>
        </a:solidFill>
      </dgm:spPr>
    </dgm:pt>
    <dgm:pt modelId="{FB99077C-4F70-4E8D-9D1D-152EBF139499}" type="pres">
      <dgm:prSet presAssocID="{67A36951-3CEF-4957-971F-12A81DC767CC}" presName="sibTrans" presStyleCnt="0"/>
      <dgm:spPr/>
    </dgm:pt>
    <dgm:pt modelId="{45FC127D-A09E-4CCE-9C3B-BED376E7E573}" type="pres">
      <dgm:prSet presAssocID="{67A36951-3CEF-4957-971F-12A81DC767CC}" presName="space" presStyleCnt="0"/>
      <dgm:spPr/>
    </dgm:pt>
    <dgm:pt modelId="{F9DEC984-DE4C-40BB-9A1B-BC78A06FAAC5}" type="pres">
      <dgm:prSet presAssocID="{AAF033E2-71F3-43DE-B2F2-08422FB57058}" presName="composite" presStyleCnt="0"/>
      <dgm:spPr/>
    </dgm:pt>
    <dgm:pt modelId="{B1BABA53-8F8A-4D44-ACFD-9E2D501D5809}" type="pres">
      <dgm:prSet presAssocID="{AAF033E2-71F3-43DE-B2F2-08422FB57058}" presName="LShape" presStyleLbl="alignNode1" presStyleIdx="4" presStyleCnt="5" custLinFactNeighborX="-13824" custLinFactNeighborY="-25990"/>
      <dgm:spPr>
        <a:solidFill>
          <a:srgbClr val="009999"/>
        </a:solidFill>
      </dgm:spPr>
    </dgm:pt>
    <dgm:pt modelId="{47731AEB-8520-41B9-B44B-7FA0B2507CFF}" type="pres">
      <dgm:prSet presAssocID="{AAF033E2-71F3-43DE-B2F2-08422FB57058}" presName="ParentText" presStyleLbl="revTx" presStyleIdx="2" presStyleCnt="3" custScaleX="121676" custLinFactNeighborX="1046" custLinFactNeighborY="-15279">
        <dgm:presLayoutVars>
          <dgm:chMax val="0"/>
          <dgm:chPref val="0"/>
          <dgm:bulletEnabled val="1"/>
        </dgm:presLayoutVars>
      </dgm:prSet>
      <dgm:spPr/>
      <dgm:t>
        <a:bodyPr/>
        <a:lstStyle/>
        <a:p>
          <a:endParaRPr lang="en-US"/>
        </a:p>
      </dgm:t>
    </dgm:pt>
  </dgm:ptLst>
  <dgm:cxnLst>
    <dgm:cxn modelId="{D821A31F-0E25-4664-B775-F4249F009E49}" srcId="{F86815C6-3D72-4E54-8A01-8FEEDC6C81CF}" destId="{3E6FD987-BFA8-48B7-B37D-96EB65F81C31}" srcOrd="4" destOrd="0" parTransId="{2A71BF70-4948-488F-9D33-7CE04BCC13D5}" sibTransId="{307BE5C2-1993-4A64-B6EB-76DB35F404D0}"/>
    <dgm:cxn modelId="{8E211D94-FC4E-4AB4-9C46-FA710D39731A}" srcId="{AAF033E2-71F3-43DE-B2F2-08422FB57058}" destId="{19FBEED8-5188-4E11-93B0-F2F2F07AD7A2}" srcOrd="1" destOrd="0" parTransId="{7640686E-FCC8-48E1-B03B-84C1EDF090A7}" sibTransId="{8253D80D-B24A-43AE-9337-DB6253DBC8D6}"/>
    <dgm:cxn modelId="{B9CC1E54-4809-4646-AD64-AAD1A6A405DE}" type="presOf" srcId="{EC1C12EA-BF8C-4792-8EA4-96D609886D40}" destId="{D0B17A8E-B9CD-436F-A12D-139B6674AF61}" srcOrd="0" destOrd="7" presId="urn:microsoft.com/office/officeart/2009/3/layout/StepUpProcess"/>
    <dgm:cxn modelId="{8B2AD03A-2602-47E6-9CDC-814B23FF6081}" srcId="{FFA8F618-B676-45EA-AA43-2F5ED1B65D05}" destId="{17806108-41D0-4A8D-84FA-4C842E9F1793}" srcOrd="0" destOrd="0" parTransId="{BDB93592-7C10-4CE5-8328-ACB73CCFB66B}" sibTransId="{2566A24E-C076-4476-BDC0-D56D015451F9}"/>
    <dgm:cxn modelId="{434878BF-ADC0-4A19-ABE7-A6FFF446FFAD}" type="presOf" srcId="{17806108-41D0-4A8D-84FA-4C842E9F1793}" destId="{D0B17A8E-B9CD-436F-A12D-139B6674AF61}" srcOrd="0" destOrd="1" presId="urn:microsoft.com/office/officeart/2009/3/layout/StepUpProcess"/>
    <dgm:cxn modelId="{5E10C51C-EC7F-4E26-AE25-620859047A1B}" type="presOf" srcId="{00A7E4CC-2B9F-4B73-9C74-0E607774049D}" destId="{47731AEB-8520-41B9-B44B-7FA0B2507CFF}" srcOrd="0" destOrd="4" presId="urn:microsoft.com/office/officeart/2009/3/layout/StepUpProcess"/>
    <dgm:cxn modelId="{AEDAB2DA-3679-4C3F-AA8B-7DE43866CB5F}" srcId="{F86815C6-3D72-4E54-8A01-8FEEDC6C81CF}" destId="{976B9428-66AC-4EA8-9682-476878FFA446}" srcOrd="3" destOrd="0" parTransId="{FFDD6EA8-A0AA-4015-AA84-BBF55BA32323}" sibTransId="{96C45706-CA6D-4887-9F77-F38CAEAC550C}"/>
    <dgm:cxn modelId="{03DDC3A7-C5B6-45FE-892C-ECFBDF148EF4}" type="presOf" srcId="{05770ED0-4795-4E26-8AF0-B56E5CE4D811}" destId="{D0B17A8E-B9CD-436F-A12D-139B6674AF61}" srcOrd="0" destOrd="2" presId="urn:microsoft.com/office/officeart/2009/3/layout/StepUpProcess"/>
    <dgm:cxn modelId="{76FE3C3A-0E4B-4986-9BD3-1D4E065A5A1A}" type="presOf" srcId="{CB2B9185-B0D0-4B5B-8B1E-E85399E9D48C}" destId="{47731AEB-8520-41B9-B44B-7FA0B2507CFF}" srcOrd="0" destOrd="7" presId="urn:microsoft.com/office/officeart/2009/3/layout/StepUpProcess"/>
    <dgm:cxn modelId="{7868520E-7249-4B39-AAAE-FA29EE30A54F}" srcId="{AAF033E2-71F3-43DE-B2F2-08422FB57058}" destId="{CB2B9185-B0D0-4B5B-8B1E-E85399E9D48C}" srcOrd="6" destOrd="0" parTransId="{FDDBF6DB-D259-43CA-B8EC-A41EF9E014A4}" sibTransId="{AB08507E-F38B-453F-A22A-DFCD40226845}"/>
    <dgm:cxn modelId="{8C614D54-3F43-4A7B-933F-A79A7BF1201F}" srcId="{2EB5796C-F26B-4B1D-B374-5D1A65CBA4FF}" destId="{AAF033E2-71F3-43DE-B2F2-08422FB57058}" srcOrd="2" destOrd="0" parTransId="{C5CF73F2-BA2E-4511-9EB1-5907BAF7BA7E}" sibTransId="{50ED512D-0957-465D-8C3B-5545FF15200D}"/>
    <dgm:cxn modelId="{20D20205-ADB4-492B-AF22-655A65D46B22}" srcId="{FFA8F618-B676-45EA-AA43-2F5ED1B65D05}" destId="{05770ED0-4795-4E26-8AF0-B56E5CE4D811}" srcOrd="1" destOrd="0" parTransId="{73F2C339-9E74-4844-BE75-D2926CA61345}" sibTransId="{6688C0BA-4F08-407C-993F-81517C6F003B}"/>
    <dgm:cxn modelId="{727679CF-3B1A-4240-A13E-D66B0510AE5C}" type="presOf" srcId="{35DF269E-4415-450A-892B-D1371670CFED}" destId="{199C4704-3C19-4EEE-9C88-C76347C6B797}" srcOrd="0" destOrd="6" presId="urn:microsoft.com/office/officeart/2009/3/layout/StepUpProcess"/>
    <dgm:cxn modelId="{2B67FA21-A0B7-411C-9990-64B770305AAE}" srcId="{2EB5796C-F26B-4B1D-B374-5D1A65CBA4FF}" destId="{F86815C6-3D72-4E54-8A01-8FEEDC6C81CF}" srcOrd="0" destOrd="0" parTransId="{CF2C39DF-0921-4132-8F91-CBCE38B5BD01}" sibTransId="{86A4AD03-8E03-4E6F-99CC-54E1549FFAD9}"/>
    <dgm:cxn modelId="{D95775B8-3321-4544-BF75-198F831BF1B3}" type="presOf" srcId="{4C8D8EF1-411F-44E7-93B3-4BF69A9324C9}" destId="{199C4704-3C19-4EEE-9C88-C76347C6B797}" srcOrd="0" destOrd="3" presId="urn:microsoft.com/office/officeart/2009/3/layout/StepUpProcess"/>
    <dgm:cxn modelId="{F5AF310E-42DD-40FF-89AE-F6E24035BE3C}" srcId="{F86815C6-3D72-4E54-8A01-8FEEDC6C81CF}" destId="{A1D293C3-3243-4929-B0E2-31203A47E0DC}" srcOrd="1" destOrd="0" parTransId="{55C3B520-28B1-4F83-BA79-C9795A531626}" sibTransId="{D9B332E5-7592-4014-994D-53BFBB94617C}"/>
    <dgm:cxn modelId="{3610CDB0-D125-429A-B5DD-EDAFAAC37294}" type="presOf" srcId="{0E5D9B4C-F0B5-41B3-8C48-2C1F6A052F49}" destId="{47731AEB-8520-41B9-B44B-7FA0B2507CFF}" srcOrd="0" destOrd="6" presId="urn:microsoft.com/office/officeart/2009/3/layout/StepUpProcess"/>
    <dgm:cxn modelId="{886FA199-2FF7-4D6E-920E-8715834E25BB}" srcId="{F86815C6-3D72-4E54-8A01-8FEEDC6C81CF}" destId="{35DF269E-4415-450A-892B-D1371670CFED}" srcOrd="5" destOrd="0" parTransId="{3B594BCF-F37D-4E9A-A99C-30A5AB1DFE84}" sibTransId="{A1EE885C-AB09-4603-BCEA-72408B2F941B}"/>
    <dgm:cxn modelId="{9B485C05-4AF4-4217-A9CE-ECF398208D66}" type="presOf" srcId="{0715A420-65F7-4001-86AA-2D47BC8A1E8E}" destId="{47731AEB-8520-41B9-B44B-7FA0B2507CFF}" srcOrd="0" destOrd="3" presId="urn:microsoft.com/office/officeart/2009/3/layout/StepUpProcess"/>
    <dgm:cxn modelId="{BB2B8F5A-89A2-40C6-9538-5C3A39C93F42}" srcId="{FFA8F618-B676-45EA-AA43-2F5ED1B65D05}" destId="{CF383EF0-7C21-4E9A-9406-968211E63B76}" srcOrd="3" destOrd="0" parTransId="{E2FFA4BD-610D-4842-A620-92623960E504}" sibTransId="{D3CB5708-9241-44DA-97FA-79AC225BB5DB}"/>
    <dgm:cxn modelId="{A96CC40A-5296-4EBE-9660-FF4F649FD1DA}" type="presOf" srcId="{77EB9A3B-B1FE-45DA-BEE5-2FAA8E685A4E}" destId="{D0B17A8E-B9CD-436F-A12D-139B6674AF61}" srcOrd="0" destOrd="5" presId="urn:microsoft.com/office/officeart/2009/3/layout/StepUpProcess"/>
    <dgm:cxn modelId="{560620B8-2881-40D4-8AA5-1AC0E695A4E2}" type="presOf" srcId="{F86815C6-3D72-4E54-8A01-8FEEDC6C81CF}" destId="{199C4704-3C19-4EEE-9C88-C76347C6B797}" srcOrd="0" destOrd="0" presId="urn:microsoft.com/office/officeart/2009/3/layout/StepUpProcess"/>
    <dgm:cxn modelId="{8F5BDB9D-67F5-477A-94D5-BC01F0F84492}" type="presOf" srcId="{3E6FD987-BFA8-48B7-B37D-96EB65F81C31}" destId="{199C4704-3C19-4EEE-9C88-C76347C6B797}" srcOrd="0" destOrd="5" presId="urn:microsoft.com/office/officeart/2009/3/layout/StepUpProcess"/>
    <dgm:cxn modelId="{95EF9568-AA05-4453-9F48-9352A741B280}" srcId="{F86815C6-3D72-4E54-8A01-8FEEDC6C81CF}" destId="{7EC66956-FB3D-4739-9803-495E371F87B0}" srcOrd="0" destOrd="0" parTransId="{1997E25E-7BB9-4700-ACAD-1AA431C5BE1F}" sibTransId="{901DB29C-74C0-4822-87D1-92706AA72CEC}"/>
    <dgm:cxn modelId="{947029D9-25BC-4992-A5A5-AD9C625986BD}" type="presOf" srcId="{AAF033E2-71F3-43DE-B2F2-08422FB57058}" destId="{47731AEB-8520-41B9-B44B-7FA0B2507CFF}" srcOrd="0" destOrd="0" presId="urn:microsoft.com/office/officeart/2009/3/layout/StepUpProcess"/>
    <dgm:cxn modelId="{888F3B75-305C-406A-A87A-4AB2BDCCCE3C}" srcId="{AAF033E2-71F3-43DE-B2F2-08422FB57058}" destId="{C481733A-EB80-4DE9-AD45-49D1D70E5E41}" srcOrd="4" destOrd="0" parTransId="{6B7D2FD0-FB3E-4057-98F3-EAFCF9393A95}" sibTransId="{41CC76E7-9523-489A-9203-3303164906DD}"/>
    <dgm:cxn modelId="{F3CE2E22-B97A-4501-A816-6F657415AF66}" type="presOf" srcId="{FFA8F618-B676-45EA-AA43-2F5ED1B65D05}" destId="{D0B17A8E-B9CD-436F-A12D-139B6674AF61}" srcOrd="0" destOrd="0" presId="urn:microsoft.com/office/officeart/2009/3/layout/StepUpProcess"/>
    <dgm:cxn modelId="{DDF3B85F-E281-480E-A4C0-843D5DB41670}" srcId="{F86815C6-3D72-4E54-8A01-8FEEDC6C81CF}" destId="{4C8D8EF1-411F-44E7-93B3-4BF69A9324C9}" srcOrd="2" destOrd="0" parTransId="{7E75F349-3F69-4994-8118-45237FCE9B06}" sibTransId="{1FC53A13-0752-4DB9-A786-C790E5B8CF41}"/>
    <dgm:cxn modelId="{F29B03B3-9A0F-4EB7-B4B5-53A1EB3D075C}" type="presOf" srcId="{976B9428-66AC-4EA8-9682-476878FFA446}" destId="{199C4704-3C19-4EEE-9C88-C76347C6B797}" srcOrd="0" destOrd="4" presId="urn:microsoft.com/office/officeart/2009/3/layout/StepUpProcess"/>
    <dgm:cxn modelId="{14B803BE-14E3-40E5-95C1-AA6438E1AC8E}" srcId="{FFA8F618-B676-45EA-AA43-2F5ED1B65D05}" destId="{EEAF3620-DF60-450E-A687-AC80F2118948}" srcOrd="2" destOrd="0" parTransId="{8B637151-BF94-4AF0-9E54-A8D4D3FEF3ED}" sibTransId="{C66AF833-2C80-411F-A1F7-EF52AA0F9FEA}"/>
    <dgm:cxn modelId="{D020E108-4FC6-43BC-B707-E793ABF80166}" srcId="{AAF033E2-71F3-43DE-B2F2-08422FB57058}" destId="{0E5D9B4C-F0B5-41B3-8C48-2C1F6A052F49}" srcOrd="5" destOrd="0" parTransId="{B18EFC82-444E-4E49-AFCB-77798986E818}" sibTransId="{25785EF4-9250-4439-9247-B42E3D83FAFC}"/>
    <dgm:cxn modelId="{F2F47AC5-9B7D-4F62-98D3-03DC6C65399A}" type="presOf" srcId="{4A203184-44AD-47E6-A706-21729D131853}" destId="{D0B17A8E-B9CD-436F-A12D-139B6674AF61}" srcOrd="0" destOrd="6" presId="urn:microsoft.com/office/officeart/2009/3/layout/StepUpProcess"/>
    <dgm:cxn modelId="{8A6B6321-C1B3-45D1-A931-9F1EECFADA74}" type="presOf" srcId="{19FBEED8-5188-4E11-93B0-F2F2F07AD7A2}" destId="{47731AEB-8520-41B9-B44B-7FA0B2507CFF}" srcOrd="0" destOrd="2" presId="urn:microsoft.com/office/officeart/2009/3/layout/StepUpProcess"/>
    <dgm:cxn modelId="{87E07BB0-0499-4F54-B32B-2E50F2A13A91}" type="presOf" srcId="{7EC66956-FB3D-4739-9803-495E371F87B0}" destId="{199C4704-3C19-4EEE-9C88-C76347C6B797}" srcOrd="0" destOrd="1" presId="urn:microsoft.com/office/officeart/2009/3/layout/StepUpProcess"/>
    <dgm:cxn modelId="{4CF3490C-B562-4D7C-A8DF-DEB7A4F5DDFA}" type="presOf" srcId="{CF383EF0-7C21-4E9A-9406-968211E63B76}" destId="{D0B17A8E-B9CD-436F-A12D-139B6674AF61}" srcOrd="0" destOrd="4" presId="urn:microsoft.com/office/officeart/2009/3/layout/StepUpProcess"/>
    <dgm:cxn modelId="{62D23CB1-3D0C-4C45-A9EF-7168999345EA}" srcId="{AAF033E2-71F3-43DE-B2F2-08422FB57058}" destId="{00A7E4CC-2B9F-4B73-9C74-0E607774049D}" srcOrd="3" destOrd="0" parTransId="{8511D895-2AC6-4E2E-B0FD-E2BDC14139A6}" sibTransId="{9276427F-5A99-4F59-A804-75B055E03E76}"/>
    <dgm:cxn modelId="{0D73560F-A9AF-48E6-BBAF-20539A6BE470}" srcId="{AAF033E2-71F3-43DE-B2F2-08422FB57058}" destId="{4124EAD7-FB2A-4BF0-97E4-5F29AB5E10A2}" srcOrd="0" destOrd="0" parTransId="{0A215BEF-50A6-41BC-ACF7-BEC2AF3E0F34}" sibTransId="{6085A5F8-A21D-495F-814E-ACB924E864B1}"/>
    <dgm:cxn modelId="{2F93257E-1455-4469-AB69-96E410786B9A}" type="presOf" srcId="{A1D293C3-3243-4929-B0E2-31203A47E0DC}" destId="{199C4704-3C19-4EEE-9C88-C76347C6B797}" srcOrd="0" destOrd="2" presId="urn:microsoft.com/office/officeart/2009/3/layout/StepUpProcess"/>
    <dgm:cxn modelId="{F92DFF91-032D-4A64-A8D4-1790999832BE}" srcId="{2EB5796C-F26B-4B1D-B374-5D1A65CBA4FF}" destId="{FFA8F618-B676-45EA-AA43-2F5ED1B65D05}" srcOrd="1" destOrd="0" parTransId="{95F2C99D-C8EC-4B70-B43C-F0EB9409AA73}" sibTransId="{67A36951-3CEF-4957-971F-12A81DC767CC}"/>
    <dgm:cxn modelId="{CBEB9F36-1B75-4945-893A-9C0BE5E3F5A1}" srcId="{FFA8F618-B676-45EA-AA43-2F5ED1B65D05}" destId="{4A203184-44AD-47E6-A706-21729D131853}" srcOrd="5" destOrd="0" parTransId="{163EF133-23FE-4DEC-94BA-A45BE808BBEC}" sibTransId="{17895B0C-D5AB-4D9D-9D93-5554082ACBAA}"/>
    <dgm:cxn modelId="{6565731E-1A12-4762-AA4C-3C2E74831515}" type="presOf" srcId="{4124EAD7-FB2A-4BF0-97E4-5F29AB5E10A2}" destId="{47731AEB-8520-41B9-B44B-7FA0B2507CFF}" srcOrd="0" destOrd="1" presId="urn:microsoft.com/office/officeart/2009/3/layout/StepUpProcess"/>
    <dgm:cxn modelId="{F286C78E-C8A2-4ED3-ACDB-AA66912BD371}" srcId="{FFA8F618-B676-45EA-AA43-2F5ED1B65D05}" destId="{EC1C12EA-BF8C-4792-8EA4-96D609886D40}" srcOrd="6" destOrd="0" parTransId="{BB10C2D6-6B94-4487-98FE-7478C1BB5F94}" sibTransId="{56913671-0BD5-491F-86EF-80988C69BD17}"/>
    <dgm:cxn modelId="{0DB682CB-5954-4ABF-9DA3-8A6D6D3E78EB}" type="presOf" srcId="{2EB5796C-F26B-4B1D-B374-5D1A65CBA4FF}" destId="{B14A58A9-3AFB-4139-B339-95B237B775C2}" srcOrd="0" destOrd="0" presId="urn:microsoft.com/office/officeart/2009/3/layout/StepUpProcess"/>
    <dgm:cxn modelId="{9B60106E-B8CA-471A-82ED-A3C304C2695B}" type="presOf" srcId="{C481733A-EB80-4DE9-AD45-49D1D70E5E41}" destId="{47731AEB-8520-41B9-B44B-7FA0B2507CFF}" srcOrd="0" destOrd="5" presId="urn:microsoft.com/office/officeart/2009/3/layout/StepUpProcess"/>
    <dgm:cxn modelId="{E4177A3A-88B2-4512-8F8B-889BBFFC69F9}" srcId="{AAF033E2-71F3-43DE-B2F2-08422FB57058}" destId="{0715A420-65F7-4001-86AA-2D47BC8A1E8E}" srcOrd="2" destOrd="0" parTransId="{62024D20-50E8-455F-9F80-DB377E7CC1E1}" sibTransId="{A5943719-2790-4527-B3DB-7EEA8D94F11F}"/>
    <dgm:cxn modelId="{90274230-1E32-4CB7-A84C-991CBA36B23E}" type="presOf" srcId="{EEAF3620-DF60-450E-A687-AC80F2118948}" destId="{D0B17A8E-B9CD-436F-A12D-139B6674AF61}" srcOrd="0" destOrd="3" presId="urn:microsoft.com/office/officeart/2009/3/layout/StepUpProcess"/>
    <dgm:cxn modelId="{0B96D99C-6B80-4431-AB11-B8B60AF3FB9B}" srcId="{FFA8F618-B676-45EA-AA43-2F5ED1B65D05}" destId="{77EB9A3B-B1FE-45DA-BEE5-2FAA8E685A4E}" srcOrd="4" destOrd="0" parTransId="{AB31D7F9-1994-4F51-90B2-77EB71EA53F6}" sibTransId="{C155B29C-F626-4E4D-91BB-DE991A255BFA}"/>
    <dgm:cxn modelId="{16C5E3ED-87D2-47D8-983A-C26A337BFEF3}" type="presParOf" srcId="{B14A58A9-3AFB-4139-B339-95B237B775C2}" destId="{6C3508A7-448F-4E65-A44B-D2A9B9680661}" srcOrd="0" destOrd="0" presId="urn:microsoft.com/office/officeart/2009/3/layout/StepUpProcess"/>
    <dgm:cxn modelId="{8B4AFC88-E748-47DD-8701-F100C275DD65}" type="presParOf" srcId="{6C3508A7-448F-4E65-A44B-D2A9B9680661}" destId="{40F3253B-73BE-4B6D-BBFB-9B6A5401DE4F}" srcOrd="0" destOrd="0" presId="urn:microsoft.com/office/officeart/2009/3/layout/StepUpProcess"/>
    <dgm:cxn modelId="{429FB505-8EF8-49EF-B1A9-EBC84E525F79}" type="presParOf" srcId="{6C3508A7-448F-4E65-A44B-D2A9B9680661}" destId="{199C4704-3C19-4EEE-9C88-C76347C6B797}" srcOrd="1" destOrd="0" presId="urn:microsoft.com/office/officeart/2009/3/layout/StepUpProcess"/>
    <dgm:cxn modelId="{B94FC17A-0A7C-4AE1-8428-C71932DB30E0}" type="presParOf" srcId="{6C3508A7-448F-4E65-A44B-D2A9B9680661}" destId="{E44AF4CC-3FD8-4082-85F1-04A34DEBFE3F}" srcOrd="2" destOrd="0" presId="urn:microsoft.com/office/officeart/2009/3/layout/StepUpProcess"/>
    <dgm:cxn modelId="{74A9C6C3-E9F9-4008-9EF4-325C76A4AD9F}" type="presParOf" srcId="{B14A58A9-3AFB-4139-B339-95B237B775C2}" destId="{1A23909E-EBAF-4466-A2AD-AFB441956C80}" srcOrd="1" destOrd="0" presId="urn:microsoft.com/office/officeart/2009/3/layout/StepUpProcess"/>
    <dgm:cxn modelId="{AB0E3B47-7713-4DE2-B4E2-BB8357328CD8}" type="presParOf" srcId="{1A23909E-EBAF-4466-A2AD-AFB441956C80}" destId="{11C42CF9-04C1-4FC7-BF93-D0C2B3CECF33}" srcOrd="0" destOrd="0" presId="urn:microsoft.com/office/officeart/2009/3/layout/StepUpProcess"/>
    <dgm:cxn modelId="{BC9B43FD-891C-4820-A396-F85D51231248}" type="presParOf" srcId="{B14A58A9-3AFB-4139-B339-95B237B775C2}" destId="{38F81CD4-C333-4189-B7D4-9CD38764C82E}" srcOrd="2" destOrd="0" presId="urn:microsoft.com/office/officeart/2009/3/layout/StepUpProcess"/>
    <dgm:cxn modelId="{C3E69607-7D1F-4E1A-BF74-C50E47D505E4}" type="presParOf" srcId="{38F81CD4-C333-4189-B7D4-9CD38764C82E}" destId="{1DFC3F81-5DD3-4F23-AF7B-1668A2E081E8}" srcOrd="0" destOrd="0" presId="urn:microsoft.com/office/officeart/2009/3/layout/StepUpProcess"/>
    <dgm:cxn modelId="{FC438D2E-E352-4C16-ADDC-63CDA6044928}" type="presParOf" srcId="{38F81CD4-C333-4189-B7D4-9CD38764C82E}" destId="{D0B17A8E-B9CD-436F-A12D-139B6674AF61}" srcOrd="1" destOrd="0" presId="urn:microsoft.com/office/officeart/2009/3/layout/StepUpProcess"/>
    <dgm:cxn modelId="{B8EA23BC-4FE5-4619-9AE7-0E0F446F90B7}" type="presParOf" srcId="{38F81CD4-C333-4189-B7D4-9CD38764C82E}" destId="{D6DC420E-F3EF-4106-AB71-55AE3AB68CE9}" srcOrd="2" destOrd="0" presId="urn:microsoft.com/office/officeart/2009/3/layout/StepUpProcess"/>
    <dgm:cxn modelId="{A68D2B0A-628E-4F63-91A2-A1E20F17743F}" type="presParOf" srcId="{B14A58A9-3AFB-4139-B339-95B237B775C2}" destId="{FB99077C-4F70-4E8D-9D1D-152EBF139499}" srcOrd="3" destOrd="0" presId="urn:microsoft.com/office/officeart/2009/3/layout/StepUpProcess"/>
    <dgm:cxn modelId="{6EAE2726-BABC-4FE5-BB3C-9FE851DB9454}" type="presParOf" srcId="{FB99077C-4F70-4E8D-9D1D-152EBF139499}" destId="{45FC127D-A09E-4CCE-9C3B-BED376E7E573}" srcOrd="0" destOrd="0" presId="urn:microsoft.com/office/officeart/2009/3/layout/StepUpProcess"/>
    <dgm:cxn modelId="{826E4426-8790-4ABF-9B87-9D4D221A426F}" type="presParOf" srcId="{B14A58A9-3AFB-4139-B339-95B237B775C2}" destId="{F9DEC984-DE4C-40BB-9A1B-BC78A06FAAC5}" srcOrd="4" destOrd="0" presId="urn:microsoft.com/office/officeart/2009/3/layout/StepUpProcess"/>
    <dgm:cxn modelId="{70B707E5-7BCB-4D57-AF07-64D9A360A2E6}" type="presParOf" srcId="{F9DEC984-DE4C-40BB-9A1B-BC78A06FAAC5}" destId="{B1BABA53-8F8A-4D44-ACFD-9E2D501D5809}" srcOrd="0" destOrd="0" presId="urn:microsoft.com/office/officeart/2009/3/layout/StepUpProcess"/>
    <dgm:cxn modelId="{228BB90B-C63F-4FB8-A5B3-AA59DB521C43}" type="presParOf" srcId="{F9DEC984-DE4C-40BB-9A1B-BC78A06FAAC5}" destId="{47731AEB-8520-41B9-B44B-7FA0B2507CFF}" srcOrd="1" destOrd="0" presId="urn:microsoft.com/office/officeart/2009/3/layout/StepUpProcess"/>
  </dgm:cxnLst>
  <dgm:bg>
    <a:solidFill>
      <a:schemeClr val="bg1">
        <a:alpha val="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4EBEE-9A03-4F46-8A30-6568C1834754}">
      <dsp:nvSpPr>
        <dsp:cNvPr id="0" name=""/>
        <dsp:cNvSpPr/>
      </dsp:nvSpPr>
      <dsp:spPr>
        <a:xfrm>
          <a:off x="1540466" y="2978816"/>
          <a:ext cx="1557745" cy="155782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587B118-0570-422D-99E0-85F3F451F78E}">
      <dsp:nvSpPr>
        <dsp:cNvPr id="0" name=""/>
        <dsp:cNvSpPr/>
      </dsp:nvSpPr>
      <dsp:spPr>
        <a:xfrm>
          <a:off x="2533993" y="1831825"/>
          <a:ext cx="462538" cy="462410"/>
        </a:xfrm>
        <a:prstGeom prst="donut">
          <a:avLst>
            <a:gd name="adj" fmla="val 746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D8A8F1-A748-4F60-B21B-4E2BEA28CB5E}">
      <dsp:nvSpPr>
        <dsp:cNvPr id="0" name=""/>
        <dsp:cNvSpPr/>
      </dsp:nvSpPr>
      <dsp:spPr>
        <a:xfrm>
          <a:off x="1600277" y="3038767"/>
          <a:ext cx="1438122" cy="1437926"/>
        </a:xfrm>
        <a:prstGeom prst="ellipse">
          <a:avLst/>
        </a:prstGeom>
        <a:blipFill rotWithShape="1">
          <a:blip xmlns:r="http://schemas.openxmlformats.org/officeDocument/2006/relationships" r:embed="rId1"/>
          <a:srcRect/>
          <a:stretch>
            <a:fillRect l="-26000" r="-2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AFBF717-200E-4F67-9C46-A56AE5473834}">
      <dsp:nvSpPr>
        <dsp:cNvPr id="0" name=""/>
        <dsp:cNvSpPr/>
      </dsp:nvSpPr>
      <dsp:spPr>
        <a:xfrm>
          <a:off x="3211187" y="3273278"/>
          <a:ext cx="814759" cy="815059"/>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236FCB9-E7AC-48B1-BA96-EEEEE3E8CA24}">
      <dsp:nvSpPr>
        <dsp:cNvPr id="0" name=""/>
        <dsp:cNvSpPr/>
      </dsp:nvSpPr>
      <dsp:spPr>
        <a:xfrm>
          <a:off x="3259036" y="3321327"/>
          <a:ext cx="719061" cy="718963"/>
        </a:xfrm>
        <a:prstGeom prst="ellipse">
          <a:avLst/>
        </a:prstGeom>
        <a:blipFill rotWithShape="1">
          <a:blip xmlns:r="http://schemas.openxmlformats.org/officeDocument/2006/relationships" r:embed="rId2"/>
          <a:srcRect/>
          <a:stretch>
            <a:fillRect l="-17000" r="-17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BA7C023-72F7-47B2-A1FC-6A0310B5CFE2}">
      <dsp:nvSpPr>
        <dsp:cNvPr id="0" name=""/>
        <dsp:cNvSpPr/>
      </dsp:nvSpPr>
      <dsp:spPr>
        <a:xfrm>
          <a:off x="2892195" y="2123202"/>
          <a:ext cx="1045363" cy="104516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6617FB9-A56A-42CD-8A5D-1907DB32090E}">
      <dsp:nvSpPr>
        <dsp:cNvPr id="0" name=""/>
        <dsp:cNvSpPr/>
      </dsp:nvSpPr>
      <dsp:spPr>
        <a:xfrm>
          <a:off x="4163512" y="214048"/>
          <a:ext cx="342252" cy="342510"/>
        </a:xfrm>
        <a:prstGeom prst="donut">
          <a:avLst>
            <a:gd name="adj" fmla="val 746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394FAB0-76DD-424D-AFE9-7365183CAA8F}">
      <dsp:nvSpPr>
        <dsp:cNvPr id="0" name=""/>
        <dsp:cNvSpPr/>
      </dsp:nvSpPr>
      <dsp:spPr>
        <a:xfrm>
          <a:off x="4677222" y="128531"/>
          <a:ext cx="171458" cy="171034"/>
        </a:xfrm>
        <a:prstGeom prst="donut">
          <a:avLst>
            <a:gd name="adj" fmla="val 746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8E11AF-EE3A-48BD-BF67-BA9E48391332}">
      <dsp:nvSpPr>
        <dsp:cNvPr id="0" name=""/>
        <dsp:cNvSpPr/>
      </dsp:nvSpPr>
      <dsp:spPr>
        <a:xfrm>
          <a:off x="2947354" y="2178303"/>
          <a:ext cx="935045" cy="934519"/>
        </a:xfrm>
        <a:prstGeom prst="ellipse">
          <a:avLst/>
        </a:prstGeom>
        <a:blipFill rotWithShape="1">
          <a:blip xmlns:r="http://schemas.openxmlformats.org/officeDocument/2006/relationships" r:embed="rId3"/>
          <a:srcRect/>
          <a:stretch>
            <a:fillRect t="-4000" b="-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E51A030-0119-4007-9FFB-6982357406D9}">
      <dsp:nvSpPr>
        <dsp:cNvPr id="0" name=""/>
        <dsp:cNvSpPr/>
      </dsp:nvSpPr>
      <dsp:spPr>
        <a:xfrm>
          <a:off x="3009159" y="1193531"/>
          <a:ext cx="733017" cy="732628"/>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4BD487-209D-47D1-BDEB-488526EF6CE4}">
      <dsp:nvSpPr>
        <dsp:cNvPr id="0" name=""/>
        <dsp:cNvSpPr/>
      </dsp:nvSpPr>
      <dsp:spPr>
        <a:xfrm>
          <a:off x="4077783" y="4065857"/>
          <a:ext cx="256522" cy="256992"/>
        </a:xfrm>
        <a:prstGeom prst="donut">
          <a:avLst>
            <a:gd name="adj" fmla="val 746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FDC002-FDB1-4F7D-95C0-AC053F23CAB5}">
      <dsp:nvSpPr>
        <dsp:cNvPr id="0" name=""/>
        <dsp:cNvSpPr/>
      </dsp:nvSpPr>
      <dsp:spPr>
        <a:xfrm>
          <a:off x="3052356" y="1236289"/>
          <a:ext cx="646623" cy="646670"/>
        </a:xfrm>
        <a:prstGeom prst="ellipse">
          <a:avLst/>
        </a:prstGeom>
        <a:blipFill rotWithShape="1">
          <a:blip xmlns:r="http://schemas.openxmlformats.org/officeDocument/2006/relationships" r:embed="rId4"/>
          <a:srcRect/>
          <a:stretch>
            <a:fillRect l="-26000" r="-2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E15100-EEA1-49B1-A18C-7F06953C7755}">
      <dsp:nvSpPr>
        <dsp:cNvPr id="0" name=""/>
        <dsp:cNvSpPr/>
      </dsp:nvSpPr>
      <dsp:spPr>
        <a:xfrm>
          <a:off x="3522869" y="508510"/>
          <a:ext cx="679187" cy="67929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F041C89-51D2-4979-8BC9-64C3B29E32D5}">
      <dsp:nvSpPr>
        <dsp:cNvPr id="0" name=""/>
        <dsp:cNvSpPr/>
      </dsp:nvSpPr>
      <dsp:spPr>
        <a:xfrm>
          <a:off x="3562743" y="548624"/>
          <a:ext cx="599439" cy="599062"/>
        </a:xfrm>
        <a:prstGeom prst="ellipse">
          <a:avLst/>
        </a:prstGeom>
        <a:blipFill rotWithShape="1">
          <a:blip xmlns:r="http://schemas.openxmlformats.org/officeDocument/2006/relationships" r:embed="rId5"/>
          <a:srcRect/>
          <a:stretch>
            <a:fillRect l="-14000" r="-1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5649AFA-1BFD-44E4-BE00-FEB8B1BB2A25}">
      <dsp:nvSpPr>
        <dsp:cNvPr id="0" name=""/>
        <dsp:cNvSpPr/>
      </dsp:nvSpPr>
      <dsp:spPr>
        <a:xfrm>
          <a:off x="0" y="2178303"/>
          <a:ext cx="2311364" cy="727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Nefinanšu uzņēmumu un privātpersonu finansiālais stāvoklis</a:t>
          </a:r>
        </a:p>
      </dsp:txBody>
      <dsp:txXfrm>
        <a:off x="0" y="2178303"/>
        <a:ext cx="2311364" cy="727338"/>
      </dsp:txXfrm>
    </dsp:sp>
    <dsp:sp modelId="{01B82A57-C39B-440E-A524-F8F0682BB9B7}">
      <dsp:nvSpPr>
        <dsp:cNvPr id="0" name=""/>
        <dsp:cNvSpPr/>
      </dsp:nvSpPr>
      <dsp:spPr>
        <a:xfrm>
          <a:off x="4194082" y="3321327"/>
          <a:ext cx="2311364" cy="718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Aizdevēju kredītu izsniegšanas politika </a:t>
          </a:r>
        </a:p>
      </dsp:txBody>
      <dsp:txXfrm>
        <a:off x="4194082" y="3321327"/>
        <a:ext cx="2311364" cy="718963"/>
      </dsp:txXfrm>
    </dsp:sp>
    <dsp:sp modelId="{276D5DD6-F96D-4F8B-B88B-32B098D5A4C4}">
      <dsp:nvSpPr>
        <dsp:cNvPr id="0" name=""/>
        <dsp:cNvSpPr/>
      </dsp:nvSpPr>
      <dsp:spPr>
        <a:xfrm>
          <a:off x="4108353" y="2178303"/>
          <a:ext cx="2311364" cy="934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Vispārējā ekonomiskā situācija</a:t>
          </a:r>
        </a:p>
      </dsp:txBody>
      <dsp:txXfrm>
        <a:off x="4108353" y="2178303"/>
        <a:ext cx="2311364" cy="934519"/>
      </dsp:txXfrm>
    </dsp:sp>
    <dsp:sp modelId="{B80ABD4C-9F74-411B-9565-DFDA8B516652}">
      <dsp:nvSpPr>
        <dsp:cNvPr id="0" name=""/>
        <dsp:cNvSpPr/>
      </dsp:nvSpPr>
      <dsp:spPr>
        <a:xfrm>
          <a:off x="3906324" y="1236289"/>
          <a:ext cx="2311364" cy="646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lv-LV" sz="1400" b="1" kern="1200" dirty="0">
              <a:latin typeface="Verdana" panose="020B0604030504040204" pitchFamily="34" charset="0"/>
              <a:ea typeface="Verdana" panose="020B0604030504040204" pitchFamily="34" charset="0"/>
            </a:rPr>
            <a:t>Ēnu ekonomika</a:t>
          </a:r>
        </a:p>
      </dsp:txBody>
      <dsp:txXfrm>
        <a:off x="3906324" y="1236289"/>
        <a:ext cx="2311364" cy="646670"/>
      </dsp:txXfrm>
    </dsp:sp>
    <dsp:sp modelId="{AD77D7AC-FBD6-4B5D-B7D9-AB96E8D42793}">
      <dsp:nvSpPr>
        <dsp:cNvPr id="0" name=""/>
        <dsp:cNvSpPr/>
      </dsp:nvSpPr>
      <dsp:spPr>
        <a:xfrm>
          <a:off x="4334305" y="548624"/>
          <a:ext cx="2311364" cy="59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lv-LV" sz="1400" b="1" kern="1200" dirty="0">
              <a:latin typeface="Verdana" panose="020B0604030504040204" pitchFamily="34" charset="0"/>
              <a:ea typeface="Verdana" panose="020B0604030504040204" pitchFamily="34" charset="0"/>
              <a:cs typeface="+mn-cs"/>
            </a:rPr>
            <a:t>Tiesiskā vide</a:t>
          </a:r>
        </a:p>
      </dsp:txBody>
      <dsp:txXfrm>
        <a:off x="4334305" y="548624"/>
        <a:ext cx="2311364" cy="599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781B5-14DC-4D7E-A6BE-B5530B41B932}">
      <dsp:nvSpPr>
        <dsp:cNvPr id="0" name=""/>
        <dsp:cNvSpPr/>
      </dsp:nvSpPr>
      <dsp:spPr>
        <a:xfrm rot="10800000" flipH="1">
          <a:off x="6724" y="2734"/>
          <a:ext cx="3802540" cy="742871"/>
        </a:xfrm>
        <a:prstGeom prst="rightArrow">
          <a:avLst>
            <a:gd name="adj1" fmla="val 75000"/>
            <a:gd name="adj2" fmla="val 50000"/>
          </a:avLst>
        </a:prstGeom>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lv-LV" alt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lv-LV" altLang="lv-LV" sz="12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Pārskatīt noguldījumu likmes mājsaimniecībām un uzņēmumiem</a:t>
          </a:r>
          <a:endParaRPr 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dsp:txBody>
      <dsp:txXfrm rot="10800000">
        <a:off x="6724" y="95593"/>
        <a:ext cx="3523963" cy="557153"/>
      </dsp:txXfrm>
    </dsp:sp>
    <dsp:sp modelId="{718136F3-659A-4E3F-A87E-5A7CD57F96F8}">
      <dsp:nvSpPr>
        <dsp:cNvPr id="0" name=""/>
        <dsp:cNvSpPr/>
      </dsp:nvSpPr>
      <dsp:spPr>
        <a:xfrm>
          <a:off x="3809264" y="100441"/>
          <a:ext cx="6420083" cy="547457"/>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lvl="0" algn="just" defTabSz="511175">
            <a:lnSpc>
              <a:spcPct val="90000"/>
            </a:lnSpc>
            <a:spcBef>
              <a:spcPct val="0"/>
            </a:spcBef>
            <a:spcAft>
              <a:spcPct val="35000"/>
            </a:spcAft>
          </a:pPr>
          <a:r>
            <a:rPr lang="lv-LV" sz="1150" kern="1200" dirty="0">
              <a:latin typeface="Verdana" panose="020B0604030504040204" pitchFamily="34" charset="0"/>
              <a:ea typeface="Verdana" panose="020B0604030504040204" pitchFamily="34" charset="0"/>
              <a:cs typeface="Times New Roman" panose="02020603050405020304" pitchFamily="18" charset="0"/>
            </a:rPr>
            <a:t>Regulāri apkopot un publicēt informāciju par kredītu un noguldījumu likmēm</a:t>
          </a:r>
          <a:endParaRPr lang="lv-LV" sz="1150" b="1" kern="1200" dirty="0">
            <a:latin typeface="Verdana" panose="020B0604030504040204" pitchFamily="34" charset="0"/>
            <a:ea typeface="Verdana" panose="020B0604030504040204" pitchFamily="34" charset="0"/>
            <a:cs typeface="Times New Roman" panose="02020603050405020304" pitchFamily="18" charset="0"/>
          </a:endParaRPr>
        </a:p>
      </dsp:txBody>
      <dsp:txXfrm>
        <a:off x="3835989" y="127166"/>
        <a:ext cx="6366633" cy="494007"/>
      </dsp:txXfrm>
    </dsp:sp>
    <dsp:sp modelId="{E15AEE7A-DE51-4C39-85F8-BDCBE6A09743}">
      <dsp:nvSpPr>
        <dsp:cNvPr id="0" name=""/>
        <dsp:cNvSpPr/>
      </dsp:nvSpPr>
      <dsp:spPr>
        <a:xfrm rot="10800000" flipH="1">
          <a:off x="4208" y="796385"/>
          <a:ext cx="3850522" cy="944527"/>
        </a:xfrm>
        <a:prstGeom prst="rightArrow">
          <a:avLst>
            <a:gd name="adj1" fmla="val 75000"/>
            <a:gd name="adj2" fmla="val 50000"/>
          </a:avLst>
        </a:prstGeom>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Char char="••"/>
          </a:pPr>
          <a:r>
            <a:rPr lang="lv-LV" altLang="lv-LV" sz="130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rPr>
            <a:t>  </a:t>
          </a:r>
          <a:r>
            <a:rPr lang="lv-LV" altLang="lv-LV" sz="115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rPr>
            <a:t>Izmantojot augsto procentu likmju vidi, samazināt citas izmaksas, ar kurām saskaras mājsaimniecības un uzņēmumi</a:t>
          </a:r>
          <a:endParaRPr lang="lv-LV" sz="1150" b="1" kern="1200" dirty="0">
            <a:solidFill>
              <a:prstClr val="white"/>
            </a:solidFill>
            <a:latin typeface="Verdana" panose="020B0604030504040204" pitchFamily="34" charset="0"/>
            <a:ea typeface="Verdana" panose="020B0604030504040204" pitchFamily="34" charset="0"/>
            <a:cs typeface="Times New Roman" panose="02020603050405020304" pitchFamily="18" charset="0"/>
          </a:endParaRPr>
        </a:p>
      </dsp:txBody>
      <dsp:txXfrm rot="10800000">
        <a:off x="4208" y="914451"/>
        <a:ext cx="3496324" cy="708395"/>
      </dsp:txXfrm>
    </dsp:sp>
    <dsp:sp modelId="{65F80E1F-0637-4356-8E09-B3B197D63AC3}">
      <dsp:nvSpPr>
        <dsp:cNvPr id="0" name=""/>
        <dsp:cNvSpPr/>
      </dsp:nvSpPr>
      <dsp:spPr>
        <a:xfrm>
          <a:off x="3858928" y="1024568"/>
          <a:ext cx="6377132" cy="488162"/>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0" lvl="0" indent="0" algn="just" defTabSz="622300">
            <a:lnSpc>
              <a:spcPct val="90000"/>
            </a:lnSpc>
            <a:spcBef>
              <a:spcPct val="0"/>
            </a:spcBef>
            <a:spcAft>
              <a:spcPct val="35000"/>
            </a:spcAft>
            <a:buNone/>
          </a:pPr>
          <a:r>
            <a:rPr lang="lv-LV" sz="1150" kern="1200" dirty="0">
              <a:latin typeface="Verdana" panose="020B0604030504040204" pitchFamily="34" charset="0"/>
              <a:ea typeface="Verdana" panose="020B0604030504040204" pitchFamily="34" charset="0"/>
              <a:cs typeface="Times New Roman" panose="02020603050405020304" pitchFamily="18" charset="0"/>
            </a:rPr>
            <a:t>Regulāri apkopot informāciju par komisijām, kas var ietekmēt kreditēšanu </a:t>
          </a:r>
          <a:endParaRPr lang="lv-LV" sz="1150" b="1" kern="1200" dirty="0">
            <a:latin typeface="Verdana" panose="020B0604030504040204" pitchFamily="34" charset="0"/>
            <a:ea typeface="Verdana" panose="020B0604030504040204" pitchFamily="34" charset="0"/>
            <a:cs typeface="Times New Roman" panose="02020603050405020304" pitchFamily="18" charset="0"/>
          </a:endParaRPr>
        </a:p>
      </dsp:txBody>
      <dsp:txXfrm>
        <a:off x="3882758" y="1048398"/>
        <a:ext cx="6329472" cy="440502"/>
      </dsp:txXfrm>
    </dsp:sp>
    <dsp:sp modelId="{396DD36E-464B-4D4E-B5C5-D67221E25642}">
      <dsp:nvSpPr>
        <dsp:cNvPr id="0" name=""/>
        <dsp:cNvSpPr/>
      </dsp:nvSpPr>
      <dsp:spPr>
        <a:xfrm rot="10800000" flipH="1">
          <a:off x="3777" y="2982076"/>
          <a:ext cx="3860746" cy="1038444"/>
        </a:xfrm>
        <a:prstGeom prst="rightArrow">
          <a:avLst>
            <a:gd name="adj1" fmla="val 75000"/>
            <a:gd name="adj2" fmla="val 50000"/>
          </a:avLst>
        </a:prstGeom>
        <a:gradFill flip="none" rotWithShape="0">
          <a:gsLst>
            <a:gs pos="0">
              <a:srgbClr val="4472C4">
                <a:lumMod val="75000"/>
                <a:shade val="30000"/>
                <a:satMod val="115000"/>
              </a:srgbClr>
            </a:gs>
            <a:gs pos="50000">
              <a:srgbClr val="4472C4">
                <a:lumMod val="75000"/>
                <a:shade val="67500"/>
                <a:satMod val="115000"/>
              </a:srgbClr>
            </a:gs>
            <a:gs pos="100000">
              <a:srgbClr val="4472C4">
                <a:lumMod val="75000"/>
                <a:shade val="100000"/>
                <a:satMod val="115000"/>
              </a:srgbClr>
            </a:gs>
          </a:gsLst>
          <a:lin ang="10800000" scaled="1"/>
          <a:tileRect/>
        </a:gradFill>
        <a:ln w="12700" cap="flat" cmpd="sng" algn="ctr">
          <a:solidFill>
            <a:srgbClr val="4472C4">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114300" lvl="1" indent="-114300" algn="l" defTabSz="577850">
            <a:lnSpc>
              <a:spcPct val="90000"/>
            </a:lnSpc>
            <a:spcBef>
              <a:spcPct val="0"/>
            </a:spcBef>
            <a:spcAft>
              <a:spcPct val="15000"/>
            </a:spcAft>
            <a:buFont typeface="Wingdings" panose="05000000000000000000" pitchFamily="2" charset="2"/>
            <a:buChar char="••"/>
          </a:pPr>
          <a:r>
            <a:rPr lang="lv-LV" altLang="lv-LV" sz="13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lv-LV" altLang="lv-LV" sz="12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Labvēlīgas augsnes sagatavošana kreditēšanas palielināšanai</a:t>
          </a:r>
          <a:endParaRPr lang="lv-LV" sz="1300" kern="1200" dirty="0">
            <a:solidFill>
              <a:schemeClr val="bg1"/>
            </a:solidFill>
          </a:endParaRPr>
        </a:p>
      </dsp:txBody>
      <dsp:txXfrm rot="10800000">
        <a:off x="3777" y="3111881"/>
        <a:ext cx="3471330" cy="778833"/>
      </dsp:txXfrm>
    </dsp:sp>
    <dsp:sp modelId="{457484C0-3947-4FEE-8BC0-631F9DCC3EE4}">
      <dsp:nvSpPr>
        <dsp:cNvPr id="0" name=""/>
        <dsp:cNvSpPr/>
      </dsp:nvSpPr>
      <dsp:spPr>
        <a:xfrm>
          <a:off x="3866384" y="1898912"/>
          <a:ext cx="6367770" cy="3376698"/>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26670" rIns="53340" bIns="26670" numCol="1" spcCol="1270" anchor="ctr" anchorCtr="0">
          <a:noAutofit/>
        </a:bodyPr>
        <a:lstStyle/>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  </a:t>
          </a:r>
          <a:r>
            <a:rPr lang="lv-LV" sz="1050" b="0" kern="1200" dirty="0">
              <a:latin typeface="Verdana" panose="020B0604030504040204" pitchFamily="34" charset="0"/>
              <a:ea typeface="Verdana" panose="020B0604030504040204" pitchFamily="34" charset="0"/>
              <a:cs typeface="Times New Roman" panose="02020603050405020304" pitchFamily="18" charset="0"/>
            </a:rPr>
            <a:t>Izstrādāt priekšlikumus būvniecības nozares aktuālo jautājumu risināšanai;</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Izstrādāt priekšlikumus daudzdzīvokļu māju siltināšanas aktīvākai kreditēšanas veicināšanai;</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 </a:t>
          </a:r>
          <a:r>
            <a:rPr lang="lv-LV" sz="1050" b="0" kern="1200" dirty="0">
              <a:latin typeface="Verdana" panose="020B0604030504040204" pitchFamily="34" charset="0"/>
              <a:ea typeface="Verdana" panose="020B0604030504040204" pitchFamily="34" charset="0"/>
              <a:cs typeface="Times New Roman" panose="02020603050405020304" pitchFamily="18" charset="0"/>
            </a:rPr>
            <a:t>Pārskatīt FKTK noteikumos Nr.193 6.punktā noteikto ierobežojuma attiecībā uz piemērojamo riska pakāpi (100%) atbilstīgumu, kā arī izskatīt iespēju zemākiem riska svariem ilgtspējīgiem kredītiem;</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regulējumā noteikto ierobežojumu kredīta summai un ienākuma apmēram gadījumos, kad nekustamais īpašums tiek iegādāts </a:t>
          </a:r>
          <a:r>
            <a:rPr lang="lv-LV" sz="1050" b="0" i="1" kern="1200" dirty="0" err="1">
              <a:latin typeface="Verdana" panose="020B0604030504040204" pitchFamily="34" charset="0"/>
              <a:ea typeface="Verdana" panose="020B0604030504040204" pitchFamily="34" charset="0"/>
              <a:cs typeface="Times New Roman" panose="02020603050405020304" pitchFamily="18" charset="0"/>
            </a:rPr>
            <a:t>buy</a:t>
          </a:r>
          <a:r>
            <a:rPr lang="lv-LV" sz="1050" b="0" i="1" kern="1200" dirty="0">
              <a:latin typeface="Verdana" panose="020B0604030504040204" pitchFamily="34" charset="0"/>
              <a:ea typeface="Verdana" panose="020B0604030504040204" pitchFamily="34" charset="0"/>
              <a:cs typeface="Times New Roman" panose="02020603050405020304" pitchFamily="18" charset="0"/>
            </a:rPr>
            <a:t>-to-</a:t>
          </a:r>
          <a:r>
            <a:rPr lang="lv-LV" sz="1050" b="0" i="1" kern="1200" dirty="0" err="1">
              <a:latin typeface="Verdana" panose="020B0604030504040204" pitchFamily="34" charset="0"/>
              <a:ea typeface="Verdana" panose="020B0604030504040204" pitchFamily="34" charset="0"/>
              <a:cs typeface="Times New Roman" panose="02020603050405020304" pitchFamily="18" charset="0"/>
            </a:rPr>
            <a:t>let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ietvaros, atbilstīgumu;</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iespēju samazināt kredītiestāžu esošo ziņošanas Latvijas Bankai slogu uzraudzības jautājumos;</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Darbs ar IRB modeļiem (sadarbība ar ECB un Zviedrijas uzraugu);</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Regulārā Latvijas Bankas ziņojuma par finansējuma pieejamību Latvijā (t.sk. kreditēšanas kanāls, kapitāla tirgus piedāvātās iespējas utt.) publicēšana;</a:t>
          </a:r>
        </a:p>
        <a:p>
          <a:pPr marL="0" lvl="0" indent="0" algn="just" defTabSz="622300">
            <a:lnSpc>
              <a:spcPct val="90000"/>
            </a:lnSpc>
            <a:spcBef>
              <a:spcPct val="0"/>
            </a:spcBef>
            <a:spcAft>
              <a:spcPts val="600"/>
            </a:spcAft>
            <a:buFont typeface="Wingdings" panose="05000000000000000000" pitchFamily="2" charset="2"/>
            <a:buNone/>
          </a:pPr>
          <a:r>
            <a:rPr lang="lv-LV" sz="1050" b="1" kern="1200" dirty="0">
              <a:latin typeface="Verdana" panose="020B0604030504040204" pitchFamily="34" charset="0"/>
              <a:ea typeface="Verdana" panose="020B0604030504040204" pitchFamily="34" charset="0"/>
              <a:cs typeface="Times New Roman" panose="02020603050405020304" pitchFamily="18" charset="0"/>
            </a:rPr>
            <a:t>*</a:t>
          </a:r>
          <a:r>
            <a:rPr lang="lv-LV" sz="1050" b="0" kern="1200" dirty="0">
              <a:latin typeface="Verdana" panose="020B0604030504040204" pitchFamily="34" charset="0"/>
              <a:ea typeface="Verdana" panose="020B0604030504040204" pitchFamily="34" charset="0"/>
              <a:cs typeface="Times New Roman" panose="02020603050405020304" pitchFamily="18" charset="0"/>
            </a:rPr>
            <a:t>  Izvērtēt iespēju regulāri apkopot informāciju no uzņēmumiem par finansējuma (t.sk. kredītu) pieejamības problemātiku Latvijā.</a:t>
          </a:r>
        </a:p>
      </dsp:txBody>
      <dsp:txXfrm>
        <a:off x="4031221" y="2063749"/>
        <a:ext cx="6038096" cy="3047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D0F8B-47BC-4006-BD88-5A757FE7D178}">
      <dsp:nvSpPr>
        <dsp:cNvPr id="0" name=""/>
        <dsp:cNvSpPr/>
      </dsp:nvSpPr>
      <dsp:spPr>
        <a:xfrm>
          <a:off x="76847" y="634"/>
          <a:ext cx="565808" cy="80545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100000"/>
            </a:lnSpc>
            <a:spcBef>
              <a:spcPct val="0"/>
            </a:spcBef>
            <a:spcAft>
              <a:spcPts val="0"/>
            </a:spcAft>
          </a:pPr>
          <a:r>
            <a:rPr lang="lv-LV" sz="1000" b="1" kern="1200" dirty="0">
              <a:latin typeface="Verdana" panose="020B0604030504040204" pitchFamily="34" charset="0"/>
              <a:ea typeface="Verdana" panose="020B0604030504040204" pitchFamily="34" charset="0"/>
              <a:cs typeface="Times New Roman" panose="02020603050405020304" pitchFamily="18" charset="0"/>
            </a:rPr>
            <a:t>38% </a:t>
          </a:r>
        </a:p>
        <a:p>
          <a:pPr lvl="0" algn="ctr" defTabSz="444500">
            <a:lnSpc>
              <a:spcPct val="100000"/>
            </a:lnSpc>
            <a:spcBef>
              <a:spcPct val="0"/>
            </a:spcBef>
            <a:spcAft>
              <a:spcPts val="0"/>
            </a:spcAft>
          </a:pPr>
          <a:r>
            <a:rPr lang="lv-LV" sz="1000" b="1" kern="1200" dirty="0">
              <a:latin typeface="Verdana" panose="020B0604030504040204" pitchFamily="34" charset="0"/>
              <a:ea typeface="Verdana" panose="020B0604030504040204" pitchFamily="34" charset="0"/>
              <a:cs typeface="Times New Roman" panose="02020603050405020304" pitchFamily="18" charset="0"/>
            </a:rPr>
            <a:t>EE</a:t>
          </a:r>
        </a:p>
      </dsp:txBody>
      <dsp:txXfrm>
        <a:off x="93419" y="17206"/>
        <a:ext cx="532664" cy="772315"/>
      </dsp:txXfrm>
    </dsp:sp>
    <dsp:sp modelId="{475D55C0-27AC-415B-B453-F85CF1A8322B}">
      <dsp:nvSpPr>
        <dsp:cNvPr id="0" name=""/>
        <dsp:cNvSpPr/>
      </dsp:nvSpPr>
      <dsp:spPr>
        <a:xfrm>
          <a:off x="787876" y="0"/>
          <a:ext cx="565808" cy="83268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ts val="0"/>
            </a:spcAft>
          </a:pPr>
          <a:r>
            <a:rPr lang="lv-LV" sz="1000" b="1" kern="1200" dirty="0">
              <a:latin typeface="Verdana" panose="020B0604030504040204" pitchFamily="34" charset="0"/>
              <a:ea typeface="Verdana" panose="020B0604030504040204" pitchFamily="34" charset="0"/>
              <a:cs typeface="Times New Roman" panose="02020603050405020304" pitchFamily="18" charset="0"/>
            </a:rPr>
            <a:t>36%</a:t>
          </a:r>
        </a:p>
        <a:p>
          <a:pPr lvl="0" algn="ctr" defTabSz="444500">
            <a:lnSpc>
              <a:spcPct val="90000"/>
            </a:lnSpc>
            <a:spcBef>
              <a:spcPct val="0"/>
            </a:spcBef>
            <a:spcAft>
              <a:spcPts val="0"/>
            </a:spcAft>
          </a:pPr>
          <a:r>
            <a:rPr lang="lv-LV" sz="1000" b="1" kern="1200" dirty="0">
              <a:latin typeface="Verdana" panose="020B0604030504040204" pitchFamily="34" charset="0"/>
              <a:ea typeface="Verdana" panose="020B0604030504040204" pitchFamily="34" charset="0"/>
              <a:cs typeface="Times New Roman" panose="02020603050405020304" pitchFamily="18" charset="0"/>
            </a:rPr>
            <a:t>LT</a:t>
          </a:r>
        </a:p>
      </dsp:txBody>
      <dsp:txXfrm>
        <a:off x="804448" y="16572"/>
        <a:ext cx="532664" cy="799539"/>
      </dsp:txXfrm>
    </dsp:sp>
    <dsp:sp modelId="{DD4589BC-2F28-44EA-AD4F-B99ED8A69B1D}">
      <dsp:nvSpPr>
        <dsp:cNvPr id="0" name=""/>
        <dsp:cNvSpPr/>
      </dsp:nvSpPr>
      <dsp:spPr>
        <a:xfrm>
          <a:off x="1491369" y="634"/>
          <a:ext cx="565808" cy="81741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ts val="0"/>
            </a:spcAft>
          </a:pPr>
          <a:r>
            <a:rPr lang="lv-LV" sz="1000" b="1" kern="1200" dirty="0">
              <a:solidFill>
                <a:srgbClr val="FF0000"/>
              </a:solidFill>
              <a:latin typeface="Verdana" panose="020B0604030504040204" pitchFamily="34" charset="0"/>
              <a:ea typeface="Verdana" panose="020B0604030504040204" pitchFamily="34" charset="0"/>
              <a:cs typeface="Times New Roman" panose="02020603050405020304" pitchFamily="18" charset="0"/>
            </a:rPr>
            <a:t>0%</a:t>
          </a:r>
        </a:p>
        <a:p>
          <a:pPr lvl="0" algn="ctr" defTabSz="444500">
            <a:lnSpc>
              <a:spcPct val="90000"/>
            </a:lnSpc>
            <a:spcBef>
              <a:spcPct val="0"/>
            </a:spcBef>
            <a:spcAft>
              <a:spcPts val="0"/>
            </a:spcAft>
          </a:pPr>
          <a:r>
            <a:rPr lang="lv-LV" sz="1000" b="1" kern="1200" dirty="0">
              <a:latin typeface="Verdana" panose="020B0604030504040204" pitchFamily="34" charset="0"/>
              <a:ea typeface="Verdana" panose="020B0604030504040204" pitchFamily="34" charset="0"/>
              <a:cs typeface="Times New Roman" panose="02020603050405020304" pitchFamily="18" charset="0"/>
            </a:rPr>
            <a:t>LV</a:t>
          </a:r>
        </a:p>
      </dsp:txBody>
      <dsp:txXfrm>
        <a:off x="1507941" y="17206"/>
        <a:ext cx="532664" cy="7842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78349-5205-4ED4-8BD8-25595D787618}">
      <dsp:nvSpPr>
        <dsp:cNvPr id="0" name=""/>
        <dsp:cNvSpPr/>
      </dsp:nvSpPr>
      <dsp:spPr>
        <a:xfrm rot="5400000">
          <a:off x="-270684" y="275637"/>
          <a:ext cx="1804564" cy="1263194"/>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v-LV" sz="1200" b="1" kern="1200" dirty="0">
              <a:latin typeface="Verdana" panose="020B0604030504040204" pitchFamily="34" charset="0"/>
              <a:ea typeface="Verdana" panose="020B0604030504040204" pitchFamily="34" charset="0"/>
            </a:rPr>
            <a:t>Akciju tirgus kapitalizācijas pieaugums</a:t>
          </a:r>
          <a:endParaRPr lang="en-GB" sz="1200" b="1" kern="1200" dirty="0">
            <a:latin typeface="Verdana" panose="020B0604030504040204" pitchFamily="34" charset="0"/>
            <a:ea typeface="Verdana" panose="020B0604030504040204" pitchFamily="34" charset="0"/>
          </a:endParaRPr>
        </a:p>
      </dsp:txBody>
      <dsp:txXfrm rot="-5400000">
        <a:off x="1" y="636549"/>
        <a:ext cx="1263194" cy="541370"/>
      </dsp:txXfrm>
    </dsp:sp>
    <dsp:sp modelId="{2306D2D6-BB12-4E86-917A-E02745A17723}">
      <dsp:nvSpPr>
        <dsp:cNvPr id="0" name=""/>
        <dsp:cNvSpPr/>
      </dsp:nvSpPr>
      <dsp:spPr>
        <a:xfrm rot="5400000">
          <a:off x="5699956" y="-4436761"/>
          <a:ext cx="1172966" cy="10046490"/>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396000" rIns="7620" bIns="252000" numCol="1" spcCol="1270" anchor="ctr" anchorCtr="0">
          <a:noAutofit/>
        </a:bodyPr>
        <a:lstStyle/>
        <a:p>
          <a:pPr marL="114300" lvl="1" indent="-114300" algn="l" defTabSz="533400">
            <a:lnSpc>
              <a:spcPct val="100000"/>
            </a:lnSpc>
            <a:spcBef>
              <a:spcPct val="0"/>
            </a:spcBef>
            <a:spcAft>
              <a:spcPts val="600"/>
            </a:spcAft>
            <a:buClrTx/>
            <a:buSzTx/>
            <a:buFont typeface="Wingdings" panose="05000000000000000000" pitchFamily="2" charset="2"/>
            <a:buChar char="••"/>
          </a:pPr>
          <a:r>
            <a:rPr lang="lv-LV" sz="1200" kern="1200" dirty="0">
              <a:latin typeface="Verdana" panose="020B0604030504040204" pitchFamily="34" charset="0"/>
              <a:ea typeface="Verdana" panose="020B0604030504040204" pitchFamily="34" charset="0"/>
              <a:cs typeface="Times New Roman" panose="02020603050405020304" pitchFamily="18" charset="0"/>
            </a:rPr>
            <a:t>Turpināt MVU kotācijas </a:t>
          </a:r>
          <a:r>
            <a:rPr lang="lv-LV" sz="1200" b="1" kern="1200" dirty="0">
              <a:latin typeface="Verdana" panose="020B0604030504040204" pitchFamily="34" charset="0"/>
              <a:ea typeface="Verdana" panose="020B0604030504040204" pitchFamily="34" charset="0"/>
              <a:cs typeface="Times New Roman" panose="02020603050405020304" pitchFamily="18" charset="0"/>
            </a:rPr>
            <a:t>atbalsta programmu</a:t>
          </a:r>
          <a:r>
            <a:rPr lang="lv-LV" sz="1200" b="0" kern="1200" dirty="0">
              <a:latin typeface="Verdana" panose="020B0604030504040204" pitchFamily="34" charset="0"/>
              <a:ea typeface="Verdana" panose="020B0604030504040204" pitchFamily="34" charset="0"/>
              <a:cs typeface="Times New Roman" panose="02020603050405020304" pitchFamily="18" charset="0"/>
            </a:rPr>
            <a:t>, kas daļēji sedz ar IPO vai obligāciju emisiju saistītās izmaksas;</a:t>
          </a:r>
          <a:endParaRPr lang="en-GB" sz="1200" kern="1200" dirty="0"/>
        </a:p>
        <a:p>
          <a:pPr marL="114300" lvl="1" indent="-114300" algn="l" defTabSz="533400">
            <a:lnSpc>
              <a:spcPct val="100000"/>
            </a:lnSpc>
            <a:spcBef>
              <a:spcPct val="0"/>
            </a:spcBef>
            <a:spcAft>
              <a:spcPts val="600"/>
            </a:spcAft>
            <a:buClrTx/>
            <a:buSzTx/>
            <a:buFont typeface="Wingdings" panose="05000000000000000000" pitchFamily="2" charset="2"/>
            <a:buChar char="••"/>
          </a:pPr>
          <a:r>
            <a:rPr lang="lv-LV" sz="1200" kern="1200" dirty="0">
              <a:latin typeface="Verdana" panose="020B0604030504040204" pitchFamily="34" charset="0"/>
              <a:ea typeface="Verdana" panose="020B0604030504040204" pitchFamily="34" charset="0"/>
              <a:cs typeface="Times New Roman" panose="02020603050405020304" pitchFamily="18" charset="0"/>
            </a:rPr>
            <a:t>Izveidot </a:t>
          </a:r>
          <a:r>
            <a:rPr lang="lv-LV" sz="1200" b="1" kern="1200" dirty="0">
              <a:latin typeface="Verdana" panose="020B0604030504040204" pitchFamily="34" charset="0"/>
              <a:ea typeface="Verdana" panose="020B0604030504040204" pitchFamily="34" charset="0"/>
              <a:cs typeface="Times New Roman" panose="02020603050405020304" pitchFamily="18" charset="0"/>
            </a:rPr>
            <a:t>IPO fondu </a:t>
          </a:r>
          <a:r>
            <a:rPr lang="lv-LV" sz="1200" kern="1200" dirty="0">
              <a:latin typeface="Verdana" panose="020B0604030504040204" pitchFamily="34" charset="0"/>
              <a:ea typeface="Verdana" panose="020B0604030504040204" pitchFamily="34" charset="0"/>
              <a:cs typeface="Times New Roman" panose="02020603050405020304" pitchFamily="18" charset="0"/>
            </a:rPr>
            <a:t>kā ilgtermiņa tirgus investoru;</a:t>
          </a:r>
          <a:endParaRPr lang="en-GB" sz="1200" kern="1200" dirty="0"/>
        </a:p>
        <a:p>
          <a:pPr marL="114300" lvl="1" indent="-114300" algn="l" defTabSz="533400">
            <a:lnSpc>
              <a:spcPct val="100000"/>
            </a:lnSpc>
            <a:spcBef>
              <a:spcPct val="0"/>
            </a:spcBef>
            <a:spcAft>
              <a:spcPts val="600"/>
            </a:spcAft>
            <a:buClrTx/>
            <a:buSzTx/>
            <a:buFont typeface="Wingdings" panose="05000000000000000000" pitchFamily="2" charset="2"/>
            <a:buChar char="••"/>
          </a:pPr>
          <a:r>
            <a:rPr lang="lv-LV" sz="1200" kern="1200" dirty="0">
              <a:latin typeface="Verdana" panose="020B0604030504040204" pitchFamily="34" charset="0"/>
              <a:ea typeface="Verdana" panose="020B0604030504040204" pitchFamily="34" charset="0"/>
              <a:cs typeface="Times New Roman" panose="02020603050405020304" pitchFamily="18" charset="0"/>
            </a:rPr>
            <a:t>Valsts un pašvaldību </a:t>
          </a:r>
          <a:r>
            <a:rPr lang="lv-LV" sz="1200" b="1" kern="1200" dirty="0">
              <a:latin typeface="Verdana" panose="020B0604030504040204" pitchFamily="34" charset="0"/>
              <a:ea typeface="Verdana" panose="020B0604030504040204" pitchFamily="34" charset="0"/>
              <a:cs typeface="Times New Roman" panose="02020603050405020304" pitchFamily="18" charset="0"/>
            </a:rPr>
            <a:t>kapitālsabiedrību dalība biržā –</a:t>
          </a:r>
          <a:r>
            <a:rPr lang="lv-LV" sz="1200" b="0" kern="1200" dirty="0">
              <a:latin typeface="Verdana" panose="020B0604030504040204" pitchFamily="34" charset="0"/>
              <a:ea typeface="Verdana" panose="020B0604030504040204" pitchFamily="34" charset="0"/>
              <a:cs typeface="Times New Roman" panose="02020603050405020304" pitchFamily="18" charset="0"/>
            </a:rPr>
            <a:t>aktīvi identificējot valsts un pašvaldības kapitālsabiedrības ar potenciālu iziešanai kapitāla tirgos</a:t>
          </a:r>
          <a:endParaRPr lang="en-GB" sz="1200" b="0" kern="1200" dirty="0"/>
        </a:p>
      </dsp:txBody>
      <dsp:txXfrm rot="-5400000">
        <a:off x="1263195" y="57259"/>
        <a:ext cx="9989231" cy="1058448"/>
      </dsp:txXfrm>
    </dsp:sp>
    <dsp:sp modelId="{D49CC358-2723-40C2-9BCB-C4618948D7E4}">
      <dsp:nvSpPr>
        <dsp:cNvPr id="0" name=""/>
        <dsp:cNvSpPr/>
      </dsp:nvSpPr>
      <dsp:spPr>
        <a:xfrm rot="5400000">
          <a:off x="-270684" y="1888402"/>
          <a:ext cx="1804564" cy="1263194"/>
        </a:xfrm>
        <a:prstGeom prst="chevron">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w="9525" cap="flat" cmpd="sng" algn="ctr">
          <a:solidFill>
            <a:schemeClr val="accent4">
              <a:hueOff val="-2232385"/>
              <a:satOff val="13449"/>
              <a:lumOff val="1078"/>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v-LV" sz="1200" b="1" kern="1200" dirty="0">
              <a:latin typeface="Verdana" panose="020B0604030504040204" pitchFamily="34" charset="0"/>
              <a:ea typeface="Verdana" panose="020B0604030504040204" pitchFamily="34" charset="0"/>
            </a:rPr>
            <a:t>Iedzīvotāju kā investoru aktivitāte</a:t>
          </a:r>
          <a:endParaRPr lang="en-GB" sz="1200" b="1" kern="1200" dirty="0">
            <a:latin typeface="Verdana" panose="020B0604030504040204" pitchFamily="34" charset="0"/>
            <a:ea typeface="Verdana" panose="020B0604030504040204" pitchFamily="34" charset="0"/>
          </a:endParaRPr>
        </a:p>
      </dsp:txBody>
      <dsp:txXfrm rot="-5400000">
        <a:off x="1" y="2249314"/>
        <a:ext cx="1263194" cy="541370"/>
      </dsp:txXfrm>
    </dsp:sp>
    <dsp:sp modelId="{39D8CBE7-803B-4149-992C-F255C82C0E71}">
      <dsp:nvSpPr>
        <dsp:cNvPr id="0" name=""/>
        <dsp:cNvSpPr/>
      </dsp:nvSpPr>
      <dsp:spPr>
        <a:xfrm rot="5400000">
          <a:off x="5699956" y="-2819043"/>
          <a:ext cx="1172966" cy="10046490"/>
        </a:xfrm>
        <a:prstGeom prst="round2Same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00000"/>
            </a:lnSpc>
            <a:spcBef>
              <a:spcPct val="0"/>
            </a:spcBef>
            <a:spcAft>
              <a:spcPts val="600"/>
            </a:spcAft>
            <a:buFont typeface="Wingdings" panose="05000000000000000000" pitchFamily="2" charset="2"/>
            <a:buChar char="••"/>
          </a:pPr>
          <a:r>
            <a:rPr lang="lv-LV" sz="1200" kern="1200">
              <a:latin typeface="Verdana" panose="020B0604030504040204" pitchFamily="34" charset="0"/>
              <a:ea typeface="Verdana" panose="020B0604030504040204" pitchFamily="34" charset="0"/>
              <a:cs typeface="Times New Roman" panose="02020603050405020304" pitchFamily="18" charset="0"/>
            </a:rPr>
            <a:t>Veicināt </a:t>
          </a:r>
          <a:r>
            <a:rPr lang="lv-LV" sz="1200" b="1" kern="1200">
              <a:latin typeface="Verdana" panose="020B0604030504040204" pitchFamily="34" charset="0"/>
              <a:ea typeface="Verdana" panose="020B0604030504040204" pitchFamily="34" charset="0"/>
              <a:cs typeface="Times New Roman" panose="02020603050405020304" pitchFamily="18" charset="0"/>
            </a:rPr>
            <a:t>finanšu pratību </a:t>
          </a:r>
          <a:r>
            <a:rPr lang="lv-LV" sz="1200" kern="1200">
              <a:latin typeface="Verdana" panose="020B0604030504040204" pitchFamily="34" charset="0"/>
              <a:ea typeface="Verdana" panose="020B0604030504040204" pitchFamily="34" charset="0"/>
              <a:cs typeface="Times New Roman" panose="02020603050405020304" pitchFamily="18" charset="0"/>
            </a:rPr>
            <a:t>par iespējām un riskiem kapitāla tirgū un ilgtermiņa uzkrājumu veidošanas un ieguldīšanas kultūru sabiedrībā;</a:t>
          </a:r>
          <a:endParaRPr lang="en-GB" sz="1200" kern="1200" dirty="0"/>
        </a:p>
        <a:p>
          <a:pPr marL="114300" lvl="1" indent="-114300" algn="l" defTabSz="533400">
            <a:lnSpc>
              <a:spcPct val="100000"/>
            </a:lnSpc>
            <a:spcBef>
              <a:spcPct val="0"/>
            </a:spcBef>
            <a:spcAft>
              <a:spcPts val="600"/>
            </a:spcAft>
            <a:buFont typeface="Wingdings" panose="05000000000000000000" pitchFamily="2" charset="2"/>
            <a:buChar char="••"/>
          </a:pPr>
          <a:r>
            <a:rPr lang="lv-LV" sz="1200" kern="1200">
              <a:latin typeface="Verdana" panose="020B0604030504040204" pitchFamily="34" charset="0"/>
              <a:ea typeface="Verdana" panose="020B0604030504040204" pitchFamily="34" charset="0"/>
              <a:cs typeface="Times New Roman" panose="02020603050405020304" pitchFamily="18" charset="0"/>
            </a:rPr>
            <a:t>Popularizēt pieejamo </a:t>
          </a:r>
          <a:r>
            <a:rPr lang="lv-LV" sz="1200" b="1" kern="1200">
              <a:latin typeface="Verdana" panose="020B0604030504040204" pitchFamily="34" charset="0"/>
              <a:ea typeface="Verdana" panose="020B0604030504040204" pitchFamily="34" charset="0"/>
              <a:cs typeface="Times New Roman" panose="02020603050405020304" pitchFamily="18" charset="0"/>
            </a:rPr>
            <a:t>ieguldījumu kontu</a:t>
          </a:r>
          <a:r>
            <a:rPr lang="lv-LV" sz="1200" kern="1200">
              <a:latin typeface="Verdana" panose="020B0604030504040204" pitchFamily="34" charset="0"/>
              <a:ea typeface="Verdana" panose="020B0604030504040204" pitchFamily="34" charset="0"/>
              <a:cs typeface="Times New Roman" panose="02020603050405020304" pitchFamily="18" charset="0"/>
            </a:rPr>
            <a:t>, kas ļauj privātpersonām vienkārši veikt ieguldījumus un aprēķināt nomaksātos nodokļus;</a:t>
          </a:r>
          <a:endParaRPr lang="lv-LV" sz="1200" kern="1200" dirty="0">
            <a:latin typeface="Verdana" panose="020B0604030504040204" pitchFamily="34" charset="0"/>
            <a:ea typeface="Verdana" panose="020B0604030504040204" pitchFamily="34" charset="0"/>
            <a:cs typeface="Times New Roman" panose="02020603050405020304" pitchFamily="18" charset="0"/>
          </a:endParaRPr>
        </a:p>
        <a:p>
          <a:pPr marL="114300" lvl="1" indent="-114300" algn="l" defTabSz="533400">
            <a:lnSpc>
              <a:spcPct val="100000"/>
            </a:lnSpc>
            <a:spcBef>
              <a:spcPct val="0"/>
            </a:spcBef>
            <a:spcAft>
              <a:spcPts val="600"/>
            </a:spcAft>
            <a:buFont typeface="Wingdings" panose="05000000000000000000" pitchFamily="2" charset="2"/>
            <a:buChar char="••"/>
          </a:pPr>
          <a:r>
            <a:rPr lang="lv-LV" sz="1200" kern="1200">
              <a:latin typeface="Verdana" panose="020B0604030504040204" pitchFamily="34" charset="0"/>
              <a:ea typeface="Verdana" panose="020B0604030504040204" pitchFamily="34" charset="0"/>
              <a:cs typeface="Times New Roman" panose="02020603050405020304" pitchFamily="18" charset="0"/>
            </a:rPr>
            <a:t>Modernizēt </a:t>
          </a:r>
          <a:r>
            <a:rPr lang="lv-LV" sz="1200" b="1" kern="1200">
              <a:latin typeface="Verdana" panose="020B0604030504040204" pitchFamily="34" charset="0"/>
              <a:ea typeface="Verdana" panose="020B0604030504040204" pitchFamily="34" charset="0"/>
              <a:cs typeface="Times New Roman" panose="02020603050405020304" pitchFamily="18" charset="0"/>
            </a:rPr>
            <a:t>krājobligāciju</a:t>
          </a:r>
          <a:r>
            <a:rPr lang="lv-LV" sz="1200" kern="1200">
              <a:latin typeface="Verdana" panose="020B0604030504040204" pitchFamily="34" charset="0"/>
              <a:ea typeface="Verdana" panose="020B0604030504040204" pitchFamily="34" charset="0"/>
              <a:cs typeface="Times New Roman" panose="02020603050405020304" pitchFamily="18" charset="0"/>
            </a:rPr>
            <a:t> izplatīšanas kanālu, padarot to iegādi ērtāku un pieejamāku</a:t>
          </a:r>
          <a:endParaRPr lang="lv-LV" sz="1200" kern="1200" dirty="0">
            <a:latin typeface="Verdana" panose="020B0604030504040204" pitchFamily="34" charset="0"/>
            <a:ea typeface="Verdana" panose="020B0604030504040204" pitchFamily="34" charset="0"/>
            <a:cs typeface="Times New Roman" panose="02020603050405020304" pitchFamily="18" charset="0"/>
          </a:endParaRPr>
        </a:p>
      </dsp:txBody>
      <dsp:txXfrm rot="-5400000">
        <a:off x="1263195" y="1674977"/>
        <a:ext cx="9989231" cy="1058448"/>
      </dsp:txXfrm>
    </dsp:sp>
    <dsp:sp modelId="{0E44B727-13A0-44FC-AEB4-2BC7EB5F8B91}">
      <dsp:nvSpPr>
        <dsp:cNvPr id="0" name=""/>
        <dsp:cNvSpPr/>
      </dsp:nvSpPr>
      <dsp:spPr>
        <a:xfrm rot="5400000">
          <a:off x="-270684" y="3501167"/>
          <a:ext cx="1804564" cy="1263194"/>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lv-LV" sz="1200" b="1" kern="1200" dirty="0">
              <a:latin typeface="Verdana" panose="020B0604030504040204" pitchFamily="34" charset="0"/>
              <a:ea typeface="Verdana" panose="020B0604030504040204" pitchFamily="34" charset="0"/>
            </a:rPr>
            <a:t>Ieguldījumu Latvijā veicināšana</a:t>
          </a:r>
          <a:endParaRPr lang="en-GB" sz="1200" b="1" kern="1200" dirty="0">
            <a:latin typeface="Verdana" panose="020B0604030504040204" pitchFamily="34" charset="0"/>
            <a:ea typeface="Verdana" panose="020B0604030504040204" pitchFamily="34" charset="0"/>
          </a:endParaRPr>
        </a:p>
      </dsp:txBody>
      <dsp:txXfrm rot="-5400000">
        <a:off x="1" y="3862079"/>
        <a:ext cx="1263194" cy="541370"/>
      </dsp:txXfrm>
    </dsp:sp>
    <dsp:sp modelId="{AB1C43A6-608C-44CE-8B0D-9E792B2ED183}">
      <dsp:nvSpPr>
        <dsp:cNvPr id="0" name=""/>
        <dsp:cNvSpPr/>
      </dsp:nvSpPr>
      <dsp:spPr>
        <a:xfrm rot="5400000">
          <a:off x="5699956" y="-1206279"/>
          <a:ext cx="1172966" cy="10046490"/>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100000"/>
            </a:lnSpc>
            <a:spcBef>
              <a:spcPct val="0"/>
            </a:spcBef>
            <a:spcAft>
              <a:spcPts val="600"/>
            </a:spcAft>
            <a:buFont typeface="Wingdings" panose="05000000000000000000" pitchFamily="2" charset="2"/>
            <a:buChar char="••"/>
          </a:pPr>
          <a:r>
            <a:rPr lang="lv-LV" sz="1200" kern="1200">
              <a:latin typeface="Verdana" panose="020B0604030504040204" pitchFamily="34" charset="0"/>
              <a:ea typeface="Verdana" panose="020B0604030504040204" pitchFamily="34" charset="0"/>
              <a:cs typeface="Times New Roman" panose="02020603050405020304" pitchFamily="18" charset="0"/>
            </a:rPr>
            <a:t>Izveidot tiesisko ietvaru, kas ļauj </a:t>
          </a:r>
          <a:r>
            <a:rPr lang="lv-LV" sz="1200" b="1" kern="1200">
              <a:latin typeface="Verdana" panose="020B0604030504040204" pitchFamily="34" charset="0"/>
              <a:ea typeface="Verdana" panose="020B0604030504040204" pitchFamily="34" charset="0"/>
              <a:cs typeface="Times New Roman" panose="02020603050405020304" pitchFamily="18" charset="0"/>
            </a:rPr>
            <a:t>Rīgas</a:t>
          </a:r>
          <a:r>
            <a:rPr lang="lv-LV" sz="1200" kern="1200">
              <a:latin typeface="Verdana" panose="020B0604030504040204" pitchFamily="34" charset="0"/>
              <a:ea typeface="Verdana" panose="020B0604030504040204" pitchFamily="34" charset="0"/>
              <a:cs typeface="Times New Roman" panose="02020603050405020304" pitchFamily="18" charset="0"/>
            </a:rPr>
            <a:t> valstpilsētai emitēt </a:t>
          </a:r>
          <a:r>
            <a:rPr lang="lv-LV" sz="1200" b="1" kern="1200">
              <a:latin typeface="Verdana" panose="020B0604030504040204" pitchFamily="34" charset="0"/>
              <a:ea typeface="Verdana" panose="020B0604030504040204" pitchFamily="34" charset="0"/>
              <a:cs typeface="Times New Roman" panose="02020603050405020304" pitchFamily="18" charset="0"/>
            </a:rPr>
            <a:t>obligācijas</a:t>
          </a:r>
          <a:r>
            <a:rPr lang="lv-LV" sz="1200" kern="1200">
              <a:latin typeface="Verdana" panose="020B0604030504040204" pitchFamily="34" charset="0"/>
              <a:ea typeface="Verdana" panose="020B0604030504040204" pitchFamily="34" charset="0"/>
              <a:cs typeface="Times New Roman" panose="02020603050405020304" pitchFamily="18" charset="0"/>
            </a:rPr>
            <a:t> investīciju projektu finansēšanai;</a:t>
          </a:r>
          <a:endParaRPr lang="en-GB" sz="1200" kern="1200" dirty="0"/>
        </a:p>
        <a:p>
          <a:pPr marL="114300" lvl="1" indent="-114300" algn="l" defTabSz="533400">
            <a:lnSpc>
              <a:spcPct val="100000"/>
            </a:lnSpc>
            <a:spcBef>
              <a:spcPct val="0"/>
            </a:spcBef>
            <a:spcAft>
              <a:spcPts val="600"/>
            </a:spcAft>
            <a:buFont typeface="Wingdings" panose="05000000000000000000" pitchFamily="2" charset="2"/>
            <a:buChar char="••"/>
          </a:pPr>
          <a:r>
            <a:rPr lang="lv-LV" sz="1200" kern="1200">
              <a:latin typeface="Verdana" panose="020B0604030504040204" pitchFamily="34" charset="0"/>
              <a:ea typeface="Verdana" panose="020B0604030504040204" pitchFamily="34" charset="0"/>
              <a:cs typeface="Times New Roman" panose="02020603050405020304" pitchFamily="18" charset="0"/>
            </a:rPr>
            <a:t>Veidot jaunus </a:t>
          </a:r>
          <a:r>
            <a:rPr lang="lv-LV" sz="1200" b="1" kern="1200">
              <a:latin typeface="Verdana" panose="020B0604030504040204" pitchFamily="34" charset="0"/>
              <a:ea typeface="Verdana" panose="020B0604030504040204" pitchFamily="34" charset="0"/>
              <a:cs typeface="Times New Roman" panose="02020603050405020304" pitchFamily="18" charset="0"/>
            </a:rPr>
            <a:t>ieguldījumu instrumentus </a:t>
          </a:r>
          <a:r>
            <a:rPr lang="lv-LV" sz="1200" kern="1200">
              <a:latin typeface="Verdana" panose="020B0604030504040204" pitchFamily="34" charset="0"/>
              <a:ea typeface="Verdana" panose="020B0604030504040204" pitchFamily="34" charset="0"/>
              <a:cs typeface="Times New Roman" panose="02020603050405020304" pitchFamily="18" charset="0"/>
            </a:rPr>
            <a:t>(piemēram, Altum kapitāla fonds, potenciāli - īres namu fonds);</a:t>
          </a:r>
          <a:endParaRPr lang="lv-LV" sz="1200" kern="1200" dirty="0">
            <a:latin typeface="Verdana" panose="020B0604030504040204" pitchFamily="34" charset="0"/>
            <a:ea typeface="Verdana" panose="020B0604030504040204" pitchFamily="34" charset="0"/>
            <a:cs typeface="Times New Roman" panose="02020603050405020304" pitchFamily="18" charset="0"/>
          </a:endParaRPr>
        </a:p>
        <a:p>
          <a:pPr marL="114300" lvl="1" indent="-114300" algn="l" defTabSz="533400">
            <a:lnSpc>
              <a:spcPct val="100000"/>
            </a:lnSpc>
            <a:spcBef>
              <a:spcPct val="0"/>
            </a:spcBef>
            <a:spcAft>
              <a:spcPts val="600"/>
            </a:spcAft>
            <a:buFont typeface="Wingdings" panose="05000000000000000000" pitchFamily="2" charset="2"/>
            <a:buChar char="••"/>
          </a:pPr>
          <a:r>
            <a:rPr lang="lv-LV" sz="1200" kern="1200" dirty="0">
              <a:latin typeface="Verdana" panose="020B0604030504040204" pitchFamily="34" charset="0"/>
              <a:ea typeface="Verdana" panose="020B0604030504040204" pitchFamily="34" charset="0"/>
              <a:cs typeface="Times New Roman" panose="02020603050405020304" pitchFamily="18" charset="0"/>
            </a:rPr>
            <a:t>Privātā un </a:t>
          </a:r>
          <a:r>
            <a:rPr lang="lv-LV" sz="1200" b="1" kern="1200" dirty="0">
              <a:latin typeface="Verdana" panose="020B0604030504040204" pitchFamily="34" charset="0"/>
              <a:ea typeface="Verdana" panose="020B0604030504040204" pitchFamily="34" charset="0"/>
              <a:cs typeface="Times New Roman" panose="02020603050405020304" pitchFamily="18" charset="0"/>
            </a:rPr>
            <a:t>iespēju kapitāla attīstība </a:t>
          </a:r>
          <a:r>
            <a:rPr lang="lv-LV" sz="1200" kern="1200" dirty="0">
              <a:latin typeface="Verdana" panose="020B0604030504040204" pitchFamily="34" charset="0"/>
              <a:ea typeface="Verdana" panose="020B0604030504040204" pitchFamily="34" charset="0"/>
              <a:cs typeface="Times New Roman" panose="02020603050405020304" pitchFamily="18" charset="0"/>
            </a:rPr>
            <a:t>un publiskās-privātās partnerības plašāka izmantošana infrastruktūras attīstībā</a:t>
          </a:r>
        </a:p>
      </dsp:txBody>
      <dsp:txXfrm rot="-5400000">
        <a:off x="1263195" y="3287741"/>
        <a:ext cx="9989231" cy="1058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E80C0-B8C7-4F77-92B0-A79722AE2697}">
      <dsp:nvSpPr>
        <dsp:cNvPr id="0" name=""/>
        <dsp:cNvSpPr/>
      </dsp:nvSpPr>
      <dsp:spPr>
        <a:xfrm>
          <a:off x="236969" y="0"/>
          <a:ext cx="8669867" cy="541866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AF7EE-5139-4EE4-8B75-EF5C7D368C02}">
      <dsp:nvSpPr>
        <dsp:cNvPr id="0" name=""/>
        <dsp:cNvSpPr/>
      </dsp:nvSpPr>
      <dsp:spPr>
        <a:xfrm>
          <a:off x="966191" y="4029320"/>
          <a:ext cx="199406" cy="199406"/>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069176-A990-464F-B338-EEA27ED05146}">
      <dsp:nvSpPr>
        <dsp:cNvPr id="0" name=""/>
        <dsp:cNvSpPr/>
      </dsp:nvSpPr>
      <dsp:spPr>
        <a:xfrm>
          <a:off x="1065895" y="4129024"/>
          <a:ext cx="1135752" cy="128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662" tIns="0" rIns="0" bIns="0" numCol="1" spcCol="1270" anchor="t" anchorCtr="0">
          <a:noAutofit/>
        </a:bodyPr>
        <a:lstStyle/>
        <a:p>
          <a:pPr lvl="0" algn="l" defTabSz="666750">
            <a:lnSpc>
              <a:spcPct val="90000"/>
            </a:lnSpc>
            <a:spcBef>
              <a:spcPct val="0"/>
            </a:spcBef>
            <a:spcAft>
              <a:spcPct val="35000"/>
            </a:spcAft>
          </a:pPr>
          <a:r>
            <a:rPr lang="lv-LV" sz="1500" b="0" kern="1200" dirty="0"/>
            <a:t>Kapitāla tirgus </a:t>
          </a:r>
          <a:r>
            <a:rPr lang="lv-LV" sz="1500" b="0" kern="1200"/>
            <a:t>attīstības ziņojuma </a:t>
          </a:r>
          <a:r>
            <a:rPr lang="lv-LV" sz="1500" b="0" kern="1200" dirty="0"/>
            <a:t>izskatīšana FSAP</a:t>
          </a:r>
          <a:endParaRPr lang="en-GB" sz="1500" b="0" kern="1200" dirty="0"/>
        </a:p>
      </dsp:txBody>
      <dsp:txXfrm>
        <a:off x="1065895" y="4129024"/>
        <a:ext cx="1135752" cy="1289642"/>
      </dsp:txXfrm>
    </dsp:sp>
    <dsp:sp modelId="{908183AA-1C73-4298-9020-512CC14E9F9D}">
      <dsp:nvSpPr>
        <dsp:cNvPr id="0" name=""/>
        <dsp:cNvSpPr/>
      </dsp:nvSpPr>
      <dsp:spPr>
        <a:xfrm>
          <a:off x="2045590" y="2992187"/>
          <a:ext cx="312115" cy="312115"/>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DAC656-BEA1-4054-AFC5-CA8663AEE372}">
      <dsp:nvSpPr>
        <dsp:cNvPr id="0" name=""/>
        <dsp:cNvSpPr/>
      </dsp:nvSpPr>
      <dsp:spPr>
        <a:xfrm>
          <a:off x="2201647" y="3148245"/>
          <a:ext cx="1439197" cy="2270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83" tIns="0" rIns="0" bIns="0" numCol="1" spcCol="1270" anchor="t" anchorCtr="0">
          <a:noAutofit/>
        </a:bodyPr>
        <a:lstStyle/>
        <a:p>
          <a:pPr lvl="0" algn="l" defTabSz="666750">
            <a:lnSpc>
              <a:spcPct val="90000"/>
            </a:lnSpc>
            <a:spcBef>
              <a:spcPct val="0"/>
            </a:spcBef>
            <a:spcAft>
              <a:spcPct val="35000"/>
            </a:spcAft>
          </a:pPr>
          <a:r>
            <a:rPr lang="lv-LV" sz="1500" kern="1200" dirty="0"/>
            <a:t>Kapitāla tirgus attīstības ziņojuma apstiprināšana  Ministru kabinetā</a:t>
          </a:r>
          <a:endParaRPr lang="en-GB" sz="1500" kern="1200" dirty="0"/>
        </a:p>
      </dsp:txBody>
      <dsp:txXfrm>
        <a:off x="2201647" y="3148245"/>
        <a:ext cx="1439197" cy="2270421"/>
      </dsp:txXfrm>
    </dsp:sp>
    <dsp:sp modelId="{9516960C-B2B9-4C54-9657-B53C8A655C99}">
      <dsp:nvSpPr>
        <dsp:cNvPr id="0" name=""/>
        <dsp:cNvSpPr/>
      </dsp:nvSpPr>
      <dsp:spPr>
        <a:xfrm>
          <a:off x="3432768" y="2165299"/>
          <a:ext cx="416153" cy="416153"/>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71720-7E44-4657-B3B9-268085D136F9}">
      <dsp:nvSpPr>
        <dsp:cNvPr id="0" name=""/>
        <dsp:cNvSpPr/>
      </dsp:nvSpPr>
      <dsp:spPr>
        <a:xfrm>
          <a:off x="3640845" y="2373376"/>
          <a:ext cx="1673284" cy="3045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511" tIns="0" rIns="0" bIns="0" numCol="1" spcCol="1270" anchor="t" anchorCtr="0">
          <a:noAutofit/>
        </a:bodyPr>
        <a:lstStyle/>
        <a:p>
          <a:pPr lvl="0" algn="l" defTabSz="666750">
            <a:lnSpc>
              <a:spcPct val="90000"/>
            </a:lnSpc>
            <a:spcBef>
              <a:spcPct val="0"/>
            </a:spcBef>
            <a:spcAft>
              <a:spcPct val="35000"/>
            </a:spcAft>
          </a:pPr>
          <a:r>
            <a:rPr lang="lv-LV" sz="1500" kern="1200" dirty="0"/>
            <a:t>Kreditēšanas ziņojuma izskatīšana FSAP</a:t>
          </a:r>
          <a:endParaRPr lang="en-GB" sz="1500" kern="1200" dirty="0"/>
        </a:p>
      </dsp:txBody>
      <dsp:txXfrm>
        <a:off x="3640845" y="2373376"/>
        <a:ext cx="1673284" cy="3045290"/>
      </dsp:txXfrm>
    </dsp:sp>
    <dsp:sp modelId="{0B4D2FB5-4A68-4829-A88B-03AE90C72347}">
      <dsp:nvSpPr>
        <dsp:cNvPr id="0" name=""/>
        <dsp:cNvSpPr/>
      </dsp:nvSpPr>
      <dsp:spPr>
        <a:xfrm>
          <a:off x="5045364" y="1519394"/>
          <a:ext cx="537531" cy="537531"/>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D9702-2F54-4BAC-BBCE-47D161C0A539}">
      <dsp:nvSpPr>
        <dsp:cNvPr id="0" name=""/>
        <dsp:cNvSpPr/>
      </dsp:nvSpPr>
      <dsp:spPr>
        <a:xfrm>
          <a:off x="5314129" y="1788160"/>
          <a:ext cx="1733973" cy="363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827" tIns="0" rIns="0" bIns="0" numCol="1" spcCol="1270" anchor="t" anchorCtr="0">
          <a:noAutofit/>
        </a:bodyPr>
        <a:lstStyle/>
        <a:p>
          <a:pPr lvl="0" algn="l" defTabSz="666750">
            <a:lnSpc>
              <a:spcPct val="90000"/>
            </a:lnSpc>
            <a:spcBef>
              <a:spcPct val="0"/>
            </a:spcBef>
            <a:spcAft>
              <a:spcPct val="35000"/>
            </a:spcAft>
          </a:pPr>
          <a:r>
            <a:rPr lang="lv-LV" sz="1500" kern="1200" dirty="0"/>
            <a:t>Izstrādāta ilgtspējīgu finanšu ceļa karte</a:t>
          </a:r>
          <a:endParaRPr lang="en-GB" sz="1500" kern="1200" dirty="0"/>
        </a:p>
      </dsp:txBody>
      <dsp:txXfrm>
        <a:off x="5314129" y="1788160"/>
        <a:ext cx="1733973" cy="3630506"/>
      </dsp:txXfrm>
    </dsp:sp>
    <dsp:sp modelId="{9E4618F3-1972-4E84-9598-2D6876FDCFF7}">
      <dsp:nvSpPr>
        <dsp:cNvPr id="0" name=""/>
        <dsp:cNvSpPr/>
      </dsp:nvSpPr>
      <dsp:spPr>
        <a:xfrm>
          <a:off x="6705643" y="1088068"/>
          <a:ext cx="684919" cy="684919"/>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F44934-8486-4D9F-A6BA-72941C6EF1BA}">
      <dsp:nvSpPr>
        <dsp:cNvPr id="0" name=""/>
        <dsp:cNvSpPr/>
      </dsp:nvSpPr>
      <dsp:spPr>
        <a:xfrm>
          <a:off x="7060635" y="1420836"/>
          <a:ext cx="1933328" cy="398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925" tIns="0" rIns="0" bIns="0" numCol="1" spcCol="1270" anchor="t" anchorCtr="0">
          <a:noAutofit/>
        </a:bodyPr>
        <a:lstStyle/>
        <a:p>
          <a:pPr lvl="0" algn="l" defTabSz="666750">
            <a:lnSpc>
              <a:spcPct val="90000"/>
            </a:lnSpc>
            <a:spcBef>
              <a:spcPct val="0"/>
            </a:spcBef>
            <a:spcAft>
              <a:spcPct val="35000"/>
            </a:spcAft>
          </a:pPr>
          <a:r>
            <a:rPr lang="lv-LV" sz="1500" kern="1200" dirty="0"/>
            <a:t>Finanšu sektora attīstības plāns 2024.-2026.gadam</a:t>
          </a:r>
        </a:p>
        <a:p>
          <a:pPr lvl="0" algn="l" defTabSz="666750">
            <a:lnSpc>
              <a:spcPct val="90000"/>
            </a:lnSpc>
            <a:spcBef>
              <a:spcPct val="0"/>
            </a:spcBef>
            <a:spcAft>
              <a:spcPct val="35000"/>
            </a:spcAft>
          </a:pPr>
          <a:endParaRPr lang="en-GB" sz="1500" kern="1200" dirty="0"/>
        </a:p>
      </dsp:txBody>
      <dsp:txXfrm>
        <a:off x="7060635" y="1420836"/>
        <a:ext cx="1933328" cy="3988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3C5A7-63BB-4592-AACC-88CE50C20D97}">
      <dsp:nvSpPr>
        <dsp:cNvPr id="0" name=""/>
        <dsp:cNvSpPr/>
      </dsp:nvSpPr>
      <dsp:spPr>
        <a:xfrm>
          <a:off x="1139576" y="1458511"/>
          <a:ext cx="1152088" cy="1152278"/>
        </a:xfrm>
        <a:prstGeom prst="ellipse">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A93E52F-FD8E-47EC-B23F-C4CE2C9E492A}">
      <dsp:nvSpPr>
        <dsp:cNvPr id="0" name=""/>
        <dsp:cNvSpPr/>
      </dsp:nvSpPr>
      <dsp:spPr>
        <a:xfrm>
          <a:off x="1874429" y="609959"/>
          <a:ext cx="342161" cy="341942"/>
        </a:xfrm>
        <a:prstGeom prst="donut">
          <a:avLst>
            <a:gd name="adj" fmla="val 7460"/>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AF486C3-F7C6-40C9-8CFB-0ED157E06EE9}">
      <dsp:nvSpPr>
        <dsp:cNvPr id="0" name=""/>
        <dsp:cNvSpPr/>
      </dsp:nvSpPr>
      <dsp:spPr>
        <a:xfrm>
          <a:off x="1183850" y="1502730"/>
          <a:ext cx="1064021" cy="1063841"/>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16000" r="-1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671BCFC-D52B-4682-857F-3A79F2A6B705}">
      <dsp:nvSpPr>
        <dsp:cNvPr id="0" name=""/>
        <dsp:cNvSpPr/>
      </dsp:nvSpPr>
      <dsp:spPr>
        <a:xfrm>
          <a:off x="2375400" y="1676202"/>
          <a:ext cx="602993" cy="602850"/>
        </a:xfrm>
        <a:prstGeom prst="ellipse">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D482116-6A2B-4AA9-B109-524127F4D20A}">
      <dsp:nvSpPr>
        <dsp:cNvPr id="0" name=""/>
        <dsp:cNvSpPr/>
      </dsp:nvSpPr>
      <dsp:spPr>
        <a:xfrm>
          <a:off x="2411011" y="1711817"/>
          <a:ext cx="531770" cy="531820"/>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15000" r="-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E42EA4-D59E-4F61-9F7F-7B5B5CE60E9E}">
      <dsp:nvSpPr>
        <dsp:cNvPr id="0" name=""/>
        <dsp:cNvSpPr/>
      </dsp:nvSpPr>
      <dsp:spPr>
        <a:xfrm>
          <a:off x="2139592" y="825248"/>
          <a:ext cx="772871" cy="773121"/>
        </a:xfrm>
        <a:prstGeom prst="ellipse">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A269931-DCEE-46C6-9D58-5DF8EF2B35AC}">
      <dsp:nvSpPr>
        <dsp:cNvPr id="0" name=""/>
        <dsp:cNvSpPr/>
      </dsp:nvSpPr>
      <dsp:spPr>
        <a:xfrm>
          <a:off x="2785897" y="635369"/>
          <a:ext cx="253132" cy="253305"/>
        </a:xfrm>
        <a:prstGeom prst="donut">
          <a:avLst>
            <a:gd name="adj" fmla="val 7460"/>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C81615-CE42-4E01-B1C6-10BA31549015}">
      <dsp:nvSpPr>
        <dsp:cNvPr id="0" name=""/>
        <dsp:cNvSpPr/>
      </dsp:nvSpPr>
      <dsp:spPr>
        <a:xfrm>
          <a:off x="3039511" y="2281653"/>
          <a:ext cx="190089" cy="189878"/>
        </a:xfrm>
        <a:prstGeom prst="donut">
          <a:avLst>
            <a:gd name="adj" fmla="val 7460"/>
          </a:avLst>
        </a:prstGeom>
        <a:solidFill>
          <a:srgbClr val="CFD5EA"/>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0C8BFEF-4483-4767-8548-19411E94769E}">
      <dsp:nvSpPr>
        <dsp:cNvPr id="0" name=""/>
        <dsp:cNvSpPr/>
      </dsp:nvSpPr>
      <dsp:spPr>
        <a:xfrm>
          <a:off x="2180497" y="866065"/>
          <a:ext cx="691541" cy="691487"/>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5000" r="-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7AB45B3-97AF-40D6-B6F2-81DC3FC0882F}">
      <dsp:nvSpPr>
        <dsp:cNvPr id="0" name=""/>
        <dsp:cNvSpPr/>
      </dsp:nvSpPr>
      <dsp:spPr>
        <a:xfrm>
          <a:off x="0" y="866065"/>
          <a:ext cx="1709845" cy="555230"/>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5240" tIns="15240" rIns="15240" bIns="1524" numCol="1" spcCol="1270" anchor="ctr" anchorCtr="0">
          <a:noAutofit/>
        </a:bodyPr>
        <a:lstStyle/>
        <a:p>
          <a:pPr lvl="0" algn="r" defTabSz="533400">
            <a:lnSpc>
              <a:spcPct val="90000"/>
            </a:lnSpc>
            <a:spcBef>
              <a:spcPct val="0"/>
            </a:spcBef>
            <a:spcAft>
              <a:spcPct val="35000"/>
            </a:spcAft>
          </a:pPr>
          <a:r>
            <a:rPr lang="lv-LV" sz="1200" b="1" i="1" kern="1200" dirty="0">
              <a:solidFill>
                <a:schemeClr val="accent3">
                  <a:lumMod val="50000"/>
                </a:schemeClr>
              </a:solidFill>
              <a:latin typeface="Verdana" panose="020B0604030504040204" pitchFamily="34" charset="0"/>
              <a:ea typeface="Verdana" panose="020B0604030504040204" pitchFamily="34" charset="0"/>
            </a:rPr>
            <a:t>Ilgtspējīgas finanses</a:t>
          </a:r>
        </a:p>
      </dsp:txBody>
      <dsp:txXfrm>
        <a:off x="0" y="866065"/>
        <a:ext cx="1709845" cy="555230"/>
      </dsp:txXfrm>
    </dsp:sp>
    <dsp:sp modelId="{AE4A14E4-178A-4E7A-A02A-FA77F0122595}">
      <dsp:nvSpPr>
        <dsp:cNvPr id="0" name=""/>
        <dsp:cNvSpPr/>
      </dsp:nvSpPr>
      <dsp:spPr>
        <a:xfrm>
          <a:off x="3102553" y="1711817"/>
          <a:ext cx="1709845" cy="531820"/>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lv-LV" sz="1200" b="1" i="1" kern="1200" dirty="0" err="1">
              <a:solidFill>
                <a:schemeClr val="accent3">
                  <a:lumMod val="50000"/>
                </a:schemeClr>
              </a:solidFill>
              <a:latin typeface="Verdana" panose="020B0604030504040204" pitchFamily="34" charset="0"/>
              <a:ea typeface="Verdana" panose="020B0604030504040204" pitchFamily="34" charset="0"/>
              <a:cs typeface="+mn-cs"/>
            </a:rPr>
            <a:t>Digitalizācija</a:t>
          </a:r>
          <a:endParaRPr lang="lv-LV" sz="1200" b="1" i="1" kern="1200" dirty="0">
            <a:solidFill>
              <a:schemeClr val="accent3">
                <a:lumMod val="50000"/>
              </a:schemeClr>
            </a:solidFill>
            <a:latin typeface="Verdana" panose="020B0604030504040204" pitchFamily="34" charset="0"/>
            <a:ea typeface="Verdana" panose="020B0604030504040204" pitchFamily="34" charset="0"/>
            <a:cs typeface="+mn-cs"/>
          </a:endParaRPr>
        </a:p>
      </dsp:txBody>
      <dsp:txXfrm>
        <a:off x="3102553" y="1711817"/>
        <a:ext cx="1709845" cy="531820"/>
      </dsp:txXfrm>
    </dsp:sp>
    <dsp:sp modelId="{EF5CC3DE-F73A-4802-A41A-7EFB7D6D6BDD}">
      <dsp:nvSpPr>
        <dsp:cNvPr id="0" name=""/>
        <dsp:cNvSpPr/>
      </dsp:nvSpPr>
      <dsp:spPr>
        <a:xfrm>
          <a:off x="3039511" y="866065"/>
          <a:ext cx="1709845" cy="691487"/>
        </a:xfrm>
        <a:prstGeom prst="rect">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5240" tIns="15240" rIns="15240" bIns="1524" numCol="1" spcCol="1270" anchor="ctr" anchorCtr="0">
          <a:noAutofit/>
        </a:bodyPr>
        <a:lstStyle/>
        <a:p>
          <a:pPr marL="0" lvl="0" indent="0" algn="l" defTabSz="533400">
            <a:lnSpc>
              <a:spcPct val="90000"/>
            </a:lnSpc>
            <a:spcBef>
              <a:spcPct val="0"/>
            </a:spcBef>
            <a:spcAft>
              <a:spcPct val="35000"/>
            </a:spcAft>
            <a:buNone/>
          </a:pPr>
          <a:r>
            <a:rPr lang="lv-LV" sz="1200" b="1" i="1" kern="1200" dirty="0">
              <a:solidFill>
                <a:schemeClr val="accent3">
                  <a:lumMod val="50000"/>
                </a:schemeClr>
              </a:solidFill>
              <a:latin typeface="Verdana" panose="020B0604030504040204" pitchFamily="34" charset="0"/>
              <a:ea typeface="Verdana" panose="020B0604030504040204" pitchFamily="34" charset="0"/>
              <a:cs typeface="+mn-cs"/>
            </a:rPr>
            <a:t>Finansējuma pieejamība</a:t>
          </a:r>
        </a:p>
      </dsp:txBody>
      <dsp:txXfrm>
        <a:off x="3039511" y="866065"/>
        <a:ext cx="1709845" cy="691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3253B-73BE-4B6D-BBFB-9B6A5401DE4F}">
      <dsp:nvSpPr>
        <dsp:cNvPr id="0" name=""/>
        <dsp:cNvSpPr/>
      </dsp:nvSpPr>
      <dsp:spPr>
        <a:xfrm rot="5400000">
          <a:off x="947142" y="1919686"/>
          <a:ext cx="1884865" cy="3591272"/>
        </a:xfrm>
        <a:prstGeom prst="corner">
          <a:avLst>
            <a:gd name="adj1" fmla="val 16120"/>
            <a:gd name="adj2" fmla="val 16110"/>
          </a:avLst>
        </a:prstGeom>
        <a:solidFill>
          <a:srgbClr val="009999"/>
        </a:solidFill>
        <a:ln w="12700" cap="flat" cmpd="sng" algn="ctr">
          <a:solidFill>
            <a:srgbClr val="009999"/>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C4704-3C19-4EEE-9C88-C76347C6B797}">
      <dsp:nvSpPr>
        <dsp:cNvPr id="0" name=""/>
        <dsp:cNvSpPr/>
      </dsp:nvSpPr>
      <dsp:spPr>
        <a:xfrm>
          <a:off x="397068" y="3142685"/>
          <a:ext cx="3911312" cy="239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lv-LV" sz="1600" b="1" kern="1200" dirty="0">
              <a:solidFill>
                <a:srgbClr val="1B717F"/>
              </a:solidFill>
              <a:latin typeface="Verdana" panose="020B0604030504040204" pitchFamily="34" charset="0"/>
              <a:ea typeface="Verdana" panose="020B0604030504040204" pitchFamily="34" charset="0"/>
            </a:rPr>
            <a:t>Konkurētspējas pamatnosacījumi</a:t>
          </a:r>
        </a:p>
        <a:p>
          <a:pPr lvl="0" algn="l" defTabSz="711200">
            <a:lnSpc>
              <a:spcPct val="90000"/>
            </a:lnSpc>
            <a:spcBef>
              <a:spcPct val="0"/>
            </a:spcBef>
            <a:spcAft>
              <a:spcPct val="35000"/>
            </a:spcAft>
          </a:pP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Konkurētspējīgi aizdevumu nosacījumi</a:t>
          </a: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cs typeface="Times New Roman" panose="02020603050405020304" pitchFamily="18" charset="0"/>
            </a:rPr>
            <a:t>Labvēlīgas % likmes uzņēmējiem </a:t>
          </a: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endParaRPr lang="lv-LV" sz="16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rPr>
            <a:t>Jauni finanšu sektora tirgus spēlētāji</a:t>
          </a:r>
          <a:endParaRPr lang="en-AU"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rPr>
            <a:t>Kapitāla tirgus attīstība un sakārtota uzņēmējdarbības vide</a:t>
          </a:r>
          <a:endParaRPr lang="en-AU" sz="1600" b="1" kern="1200" dirty="0">
            <a:solidFill>
              <a:schemeClr val="bg1"/>
            </a:solidFill>
            <a:latin typeface="Verdana" panose="020B0604030504040204" pitchFamily="34" charset="0"/>
            <a:ea typeface="Verdana" panose="020B0604030504040204" pitchFamily="34" charset="0"/>
          </a:endParaRPr>
        </a:p>
      </dsp:txBody>
      <dsp:txXfrm>
        <a:off x="397068" y="3142685"/>
        <a:ext cx="3911312" cy="2390718"/>
      </dsp:txXfrm>
    </dsp:sp>
    <dsp:sp modelId="{E44AF4CC-3FD8-4082-85F1-04A34DEBFE3F}">
      <dsp:nvSpPr>
        <dsp:cNvPr id="0" name=""/>
        <dsp:cNvSpPr/>
      </dsp:nvSpPr>
      <dsp:spPr>
        <a:xfrm>
          <a:off x="3163069" y="2171847"/>
          <a:ext cx="534251" cy="534251"/>
        </a:xfrm>
        <a:prstGeom prst="triangle">
          <a:avLst>
            <a:gd name="adj" fmla="val 100000"/>
          </a:avLst>
        </a:prstGeom>
        <a:solidFill>
          <a:srgbClr val="0099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C3F81-5DD3-4F23-AF7B-1668A2E081E8}">
      <dsp:nvSpPr>
        <dsp:cNvPr id="0" name=""/>
        <dsp:cNvSpPr/>
      </dsp:nvSpPr>
      <dsp:spPr>
        <a:xfrm rot="5400000">
          <a:off x="4814050" y="1018707"/>
          <a:ext cx="1884865" cy="3438688"/>
        </a:xfrm>
        <a:prstGeom prst="corner">
          <a:avLst>
            <a:gd name="adj1" fmla="val 16120"/>
            <a:gd name="adj2" fmla="val 16110"/>
          </a:avLst>
        </a:prstGeom>
        <a:solidFill>
          <a:srgbClr val="0099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B17A8E-B9CD-436F-A12D-139B6674AF61}">
      <dsp:nvSpPr>
        <dsp:cNvPr id="0" name=""/>
        <dsp:cNvSpPr/>
      </dsp:nvSpPr>
      <dsp:spPr>
        <a:xfrm>
          <a:off x="4522654" y="2187985"/>
          <a:ext cx="3251593" cy="248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lv-LV" sz="1600" b="1" kern="1200" dirty="0">
              <a:solidFill>
                <a:srgbClr val="1B717F"/>
              </a:solidFill>
              <a:latin typeface="Verdana" panose="020B0604030504040204" pitchFamily="34" charset="0"/>
              <a:ea typeface="Verdana" panose="020B0604030504040204" pitchFamily="34" charset="0"/>
            </a:rPr>
            <a:t>Tautsaimniecības vajadzību cikls</a:t>
          </a:r>
        </a:p>
        <a:p>
          <a:pPr lvl="0" algn="l" defTabSz="711200">
            <a:lnSpc>
              <a:spcPct val="90000"/>
            </a:lnSpc>
            <a:spcBef>
              <a:spcPct val="0"/>
            </a:spcBef>
            <a:spcAft>
              <a:spcPct val="35000"/>
            </a:spcAft>
          </a:pP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rPr>
            <a:t>Paradumu maiņa\mobilitāte</a:t>
          </a: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endParaRPr lang="lv-LV" sz="16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a:solidFill>
                <a:schemeClr val="bg1"/>
              </a:solidFill>
              <a:latin typeface="Verdana" panose="020B0604030504040204" pitchFamily="34" charset="0"/>
              <a:ea typeface="Verdana" panose="020B0604030504040204" pitchFamily="34" charset="0"/>
            </a:rPr>
            <a:t>Tehnoloģiskā industrializācija</a:t>
          </a:r>
          <a:endParaRPr lang="lv-LV" sz="16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endParaRPr lang="lv-LV" sz="16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a:solidFill>
                <a:schemeClr val="bg1"/>
              </a:solidFill>
              <a:latin typeface="Verdana" panose="020B0604030504040204" pitchFamily="34" charset="0"/>
              <a:ea typeface="Verdana" panose="020B0604030504040204" pitchFamily="34" charset="0"/>
            </a:rPr>
            <a:t>Produktu ievienotās vērtības radīšana</a:t>
          </a:r>
          <a:endParaRPr lang="lv-LV" sz="16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a:solidFill>
                <a:schemeClr val="bg1"/>
              </a:solidFill>
              <a:latin typeface="Verdana" panose="020B0604030504040204" pitchFamily="34" charset="0"/>
              <a:ea typeface="Verdana" panose="020B0604030504040204" pitchFamily="34" charset="0"/>
            </a:rPr>
            <a:t>Eksportspējas attīstība</a:t>
          </a:r>
          <a:endParaRPr lang="lv-LV" sz="1600" kern="1200">
            <a:solidFill>
              <a:schemeClr val="bg1"/>
            </a:solidFill>
            <a:latin typeface="Verdana" panose="020B0604030504040204" pitchFamily="34" charset="0"/>
            <a:ea typeface="Verdana" panose="020B0604030504040204" pitchFamily="34" charset="0"/>
          </a:endParaRPr>
        </a:p>
      </dsp:txBody>
      <dsp:txXfrm>
        <a:off x="4522654" y="2187985"/>
        <a:ext cx="3251593" cy="2482006"/>
      </dsp:txXfrm>
    </dsp:sp>
    <dsp:sp modelId="{D6DC420E-F3EF-4106-AB71-55AE3AB68CE9}">
      <dsp:nvSpPr>
        <dsp:cNvPr id="0" name=""/>
        <dsp:cNvSpPr/>
      </dsp:nvSpPr>
      <dsp:spPr>
        <a:xfrm>
          <a:off x="7092305" y="1148701"/>
          <a:ext cx="534251" cy="534251"/>
        </a:xfrm>
        <a:prstGeom prst="triangle">
          <a:avLst>
            <a:gd name="adj" fmla="val 100000"/>
          </a:avLst>
        </a:prstGeom>
        <a:solidFill>
          <a:srgbClr val="0099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BABA53-8F8A-4D44-ACFD-9E2D501D5809}">
      <dsp:nvSpPr>
        <dsp:cNvPr id="0" name=""/>
        <dsp:cNvSpPr/>
      </dsp:nvSpPr>
      <dsp:spPr>
        <a:xfrm rot="5400000">
          <a:off x="8664490" y="81763"/>
          <a:ext cx="1884865" cy="3136373"/>
        </a:xfrm>
        <a:prstGeom prst="corner">
          <a:avLst>
            <a:gd name="adj1" fmla="val 16120"/>
            <a:gd name="adj2" fmla="val 16110"/>
          </a:avLst>
        </a:prstGeom>
        <a:solidFill>
          <a:srgbClr val="00999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731AEB-8520-41B9-B44B-7FA0B2507CFF}">
      <dsp:nvSpPr>
        <dsp:cNvPr id="0" name=""/>
        <dsp:cNvSpPr/>
      </dsp:nvSpPr>
      <dsp:spPr>
        <a:xfrm>
          <a:off x="8478846" y="1129513"/>
          <a:ext cx="3445298" cy="248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lv-LV" sz="1600" b="1" kern="1200" dirty="0">
              <a:solidFill>
                <a:srgbClr val="1B717F"/>
              </a:solidFill>
              <a:latin typeface="Verdana" panose="020B0604030504040204" pitchFamily="34" charset="0"/>
              <a:ea typeface="Verdana" panose="020B0604030504040204" pitchFamily="34" charset="0"/>
            </a:rPr>
            <a:t>Mērķēti instrumenti ekonomikas transformācijai</a:t>
          </a:r>
        </a:p>
        <a:p>
          <a:pPr lvl="0" algn="l" defTabSz="711200">
            <a:lnSpc>
              <a:spcPct val="90000"/>
            </a:lnSpc>
            <a:spcBef>
              <a:spcPct val="0"/>
            </a:spcBef>
            <a:spcAft>
              <a:spcPct val="35000"/>
            </a:spcAft>
          </a:pPr>
          <a:endParaRPr lang="lv-LV" sz="1600" kern="1200" dirty="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a:solidFill>
                <a:schemeClr val="bg1"/>
              </a:solidFill>
              <a:latin typeface="Verdana" panose="020B0604030504040204" pitchFamily="34" charset="0"/>
              <a:ea typeface="Verdana" panose="020B0604030504040204" pitchFamily="34" charset="0"/>
            </a:rPr>
            <a:t>Investīciju fonds</a:t>
          </a:r>
          <a:endParaRPr lang="lv-LV" sz="1200" kern="1200">
            <a:solidFill>
              <a:schemeClr val="bg1"/>
            </a:solidFill>
            <a:latin typeface="Verdana" panose="020B0604030504040204" pitchFamily="34" charset="0"/>
            <a:ea typeface="Verdana" panose="020B0604030504040204" pitchFamily="34" charset="0"/>
          </a:endParaRPr>
        </a:p>
        <a:p>
          <a:pPr marL="114300" lvl="1" indent="-114300" algn="l" defTabSz="533400">
            <a:lnSpc>
              <a:spcPct val="90000"/>
            </a:lnSpc>
            <a:spcBef>
              <a:spcPct val="0"/>
            </a:spcBef>
            <a:spcAft>
              <a:spcPct val="15000"/>
            </a:spcAft>
            <a:buChar char="••"/>
          </a:pPr>
          <a:endParaRPr lang="lv-LV" sz="12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rPr>
            <a:t>Eksporta darījumu apdrošināšana Latvijā</a:t>
          </a:r>
          <a:endParaRPr lang="lv-LV" sz="1200" kern="1200" dirty="0">
            <a:solidFill>
              <a:schemeClr val="bg1"/>
            </a:solidFill>
            <a:latin typeface="Verdana" panose="020B0604030504040204" pitchFamily="34" charset="0"/>
            <a:ea typeface="Verdana" panose="020B0604030504040204" pitchFamily="34" charset="0"/>
          </a:endParaRPr>
        </a:p>
        <a:p>
          <a:pPr marL="114300" lvl="1" indent="-114300" algn="l" defTabSz="533400">
            <a:lnSpc>
              <a:spcPct val="90000"/>
            </a:lnSpc>
            <a:spcBef>
              <a:spcPct val="0"/>
            </a:spcBef>
            <a:spcAft>
              <a:spcPct val="15000"/>
            </a:spcAft>
            <a:buChar char="••"/>
          </a:pPr>
          <a:endParaRPr lang="lv-LV" sz="12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a:solidFill>
                <a:schemeClr val="bg1"/>
              </a:solidFill>
              <a:latin typeface="Verdana" panose="020B0604030504040204" pitchFamily="34" charset="0"/>
              <a:ea typeface="Verdana" panose="020B0604030504040204" pitchFamily="34" charset="0"/>
            </a:rPr>
            <a:t>Latvijas uzņēmumiem mērķēta biržas fondu izveide</a:t>
          </a:r>
          <a:endParaRPr lang="lv-LV" sz="1200" kern="1200">
            <a:solidFill>
              <a:schemeClr val="bg1"/>
            </a:solidFill>
            <a:latin typeface="Verdana" panose="020B0604030504040204" pitchFamily="34" charset="0"/>
            <a:ea typeface="Verdana" panose="020B0604030504040204" pitchFamily="34" charset="0"/>
          </a:endParaRPr>
        </a:p>
        <a:p>
          <a:pPr marL="114300" lvl="1" indent="-114300" algn="l" defTabSz="533400">
            <a:lnSpc>
              <a:spcPct val="90000"/>
            </a:lnSpc>
            <a:spcBef>
              <a:spcPct val="0"/>
            </a:spcBef>
            <a:spcAft>
              <a:spcPct val="15000"/>
            </a:spcAft>
            <a:buChar char="••"/>
          </a:pPr>
          <a:endParaRPr lang="lv-LV" sz="1200" kern="1200">
            <a:solidFill>
              <a:schemeClr val="bg1"/>
            </a:solidFill>
            <a:latin typeface="Verdana" panose="020B0604030504040204" pitchFamily="34" charset="0"/>
            <a:ea typeface="Verdana" panose="020B0604030504040204" pitchFamily="34" charset="0"/>
          </a:endParaRPr>
        </a:p>
        <a:p>
          <a:pPr marL="171450" lvl="1" indent="-171450" algn="l" defTabSz="711200">
            <a:lnSpc>
              <a:spcPct val="90000"/>
            </a:lnSpc>
            <a:spcBef>
              <a:spcPct val="0"/>
            </a:spcBef>
            <a:spcAft>
              <a:spcPct val="15000"/>
            </a:spcAft>
            <a:buChar char="••"/>
          </a:pPr>
          <a:r>
            <a:rPr lang="lv-LV" sz="1600" b="1" kern="1200" dirty="0">
              <a:solidFill>
                <a:schemeClr val="bg1"/>
              </a:solidFill>
              <a:latin typeface="Verdana" panose="020B0604030504040204" pitchFamily="34" charset="0"/>
              <a:ea typeface="Verdana" panose="020B0604030504040204" pitchFamily="34" charset="0"/>
            </a:rPr>
            <a:t>Tirgus vajadzībām pielāgoti maksājumi saistībās pret valsti</a:t>
          </a:r>
          <a:endParaRPr lang="lv-LV" sz="1200" kern="1200" dirty="0">
            <a:solidFill>
              <a:schemeClr val="bg1"/>
            </a:solidFill>
            <a:latin typeface="Verdana" panose="020B0604030504040204" pitchFamily="34" charset="0"/>
            <a:ea typeface="Verdana" panose="020B0604030504040204" pitchFamily="34" charset="0"/>
          </a:endParaRPr>
        </a:p>
      </dsp:txBody>
      <dsp:txXfrm>
        <a:off x="8478846" y="1129513"/>
        <a:ext cx="3445298" cy="2482006"/>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2F94FEE9-D8D4-46DA-ADD1-E5F7A1ED2619}" type="datetimeFigureOut">
              <a:rPr lang="en-GB" smtClean="0"/>
              <a:t>17/05/2023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998B0598-7CBE-416E-9E29-5380DA23F8BD}" type="slidenum">
              <a:rPr lang="en-GB" smtClean="0"/>
              <a:t>‹#›</a:t>
            </a:fld>
            <a:endParaRPr lang="en-GB"/>
          </a:p>
        </p:txBody>
      </p:sp>
    </p:spTree>
    <p:extLst>
      <p:ext uri="{BB962C8B-B14F-4D97-AF65-F5344CB8AC3E}">
        <p14:creationId xmlns:p14="http://schemas.microsoft.com/office/powerpoint/2010/main" val="145264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998B0598-7CBE-416E-9E29-5380DA23F8BD}" type="slidenum">
              <a:rPr lang="en-GB" smtClean="0"/>
              <a:t>1</a:t>
            </a:fld>
            <a:endParaRPr lang="en-GB"/>
          </a:p>
        </p:txBody>
      </p:sp>
    </p:spTree>
    <p:extLst>
      <p:ext uri="{BB962C8B-B14F-4D97-AF65-F5344CB8AC3E}">
        <p14:creationId xmlns:p14="http://schemas.microsoft.com/office/powerpoint/2010/main" val="2096383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8B0598-7CBE-416E-9E29-5380DA23F8BD}" type="slidenum">
              <a:rPr lang="en-GB" smtClean="0"/>
              <a:t>13</a:t>
            </a:fld>
            <a:endParaRPr lang="en-GB"/>
          </a:p>
        </p:txBody>
      </p:sp>
    </p:spTree>
    <p:extLst>
      <p:ext uri="{BB962C8B-B14F-4D97-AF65-F5344CB8AC3E}">
        <p14:creationId xmlns:p14="http://schemas.microsoft.com/office/powerpoint/2010/main" val="330595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DA3BBF-C724-4B4B-A388-4FB004D92EDD}"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51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578F91-9090-4119-97B0-F7987DCEBE06}"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84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437F4-A1F0-4DBD-B915-D19E69359972}"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6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437F4-A1F0-4DBD-B915-D19E69359972}"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5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1A010-5BF3-4208-AC0E-FE13C7265929}"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3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E2B82-8959-4B11-BF9C-68EB515FE9F9}"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1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998B0598-7CBE-416E-9E29-5380DA23F8BD}" type="slidenum">
              <a:rPr lang="en-GB" smtClean="0"/>
              <a:t>3</a:t>
            </a:fld>
            <a:endParaRPr lang="en-GB"/>
          </a:p>
        </p:txBody>
      </p:sp>
    </p:spTree>
    <p:extLst>
      <p:ext uri="{BB962C8B-B14F-4D97-AF65-F5344CB8AC3E}">
        <p14:creationId xmlns:p14="http://schemas.microsoft.com/office/powerpoint/2010/main" val="125385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98B0598-7CBE-416E-9E29-5380DA23F8BD}" type="slidenum">
              <a:rPr lang="en-GB" smtClean="0"/>
              <a:t>4</a:t>
            </a:fld>
            <a:endParaRPr lang="en-GB"/>
          </a:p>
        </p:txBody>
      </p:sp>
    </p:spTree>
    <p:extLst>
      <p:ext uri="{BB962C8B-B14F-4D97-AF65-F5344CB8AC3E}">
        <p14:creationId xmlns:p14="http://schemas.microsoft.com/office/powerpoint/2010/main" val="115639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998B0598-7CBE-416E-9E29-5380DA23F8BD}" type="slidenum">
              <a:rPr lang="en-GB" smtClean="0"/>
              <a:t>5</a:t>
            </a:fld>
            <a:endParaRPr lang="en-GB"/>
          </a:p>
        </p:txBody>
      </p:sp>
    </p:spTree>
    <p:extLst>
      <p:ext uri="{BB962C8B-B14F-4D97-AF65-F5344CB8AC3E}">
        <p14:creationId xmlns:p14="http://schemas.microsoft.com/office/powerpoint/2010/main" val="208105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98B0598-7CBE-416E-9E29-5380DA23F8BD}" type="slidenum">
              <a:rPr lang="en-GB" smtClean="0"/>
              <a:t>6</a:t>
            </a:fld>
            <a:endParaRPr lang="en-GB"/>
          </a:p>
        </p:txBody>
      </p:sp>
    </p:spTree>
    <p:extLst>
      <p:ext uri="{BB962C8B-B14F-4D97-AF65-F5344CB8AC3E}">
        <p14:creationId xmlns:p14="http://schemas.microsoft.com/office/powerpoint/2010/main" val="1677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998B0598-7CBE-416E-9E29-5380DA23F8BD}" type="slidenum">
              <a:rPr lang="en-GB" smtClean="0"/>
              <a:t>7</a:t>
            </a:fld>
            <a:endParaRPr lang="en-GB"/>
          </a:p>
        </p:txBody>
      </p:sp>
    </p:spTree>
    <p:extLst>
      <p:ext uri="{BB962C8B-B14F-4D97-AF65-F5344CB8AC3E}">
        <p14:creationId xmlns:p14="http://schemas.microsoft.com/office/powerpoint/2010/main" val="86494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98B0598-7CBE-416E-9E29-5380DA23F8BD}" type="slidenum">
              <a:rPr lang="en-GB" smtClean="0"/>
              <a:t>9</a:t>
            </a:fld>
            <a:endParaRPr lang="en-GB"/>
          </a:p>
        </p:txBody>
      </p:sp>
    </p:spTree>
    <p:extLst>
      <p:ext uri="{BB962C8B-B14F-4D97-AF65-F5344CB8AC3E}">
        <p14:creationId xmlns:p14="http://schemas.microsoft.com/office/powerpoint/2010/main" val="241760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998B0598-7CBE-416E-9E29-5380DA23F8BD}" type="slidenum">
              <a:rPr lang="en-GB" smtClean="0"/>
              <a:t>10</a:t>
            </a:fld>
            <a:endParaRPr lang="en-GB"/>
          </a:p>
        </p:txBody>
      </p:sp>
    </p:spTree>
    <p:extLst>
      <p:ext uri="{BB962C8B-B14F-4D97-AF65-F5344CB8AC3E}">
        <p14:creationId xmlns:p14="http://schemas.microsoft.com/office/powerpoint/2010/main" val="1996185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4100-7EBC-1A03-B680-C27B98DCC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D50D31E0-40A7-738C-F5A5-C599A54218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52200D7D-79C4-280F-66EB-9ECAC91FDD58}"/>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6980259-F2F8-4FEB-25A7-AFD99B805FD0}"/>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304D097-64AB-C9D1-573A-BB21AAF7EBFF}"/>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757491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2636-67D5-577B-2CB5-4D9B489A30F6}"/>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F02BEC1-FE3A-7BD6-A5E7-46C683D57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0B54004-84A4-2847-0123-EE53C044AAA3}"/>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30B596B2-195F-A0C1-22E6-87D367CC9F9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3305F45-96F5-AC3A-EDA1-52213075FEC6}"/>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46849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FFD17-62EC-D7C4-50C0-C016E469B4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342FBCF-CDED-DBC3-F1C4-37A67508F0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A9C16786-5F7B-CAC9-E264-47ADBB5EFEFC}"/>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26E71C89-584D-F8F7-91DE-04E5C30F5E9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A3E5DA6-1103-45E7-AACB-5164B3D967BE}"/>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3579583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932" y="1"/>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63332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149228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78730" y="1752603"/>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67873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
        <p:nvSpPr>
          <p:cNvPr id="4" name="Content Placeholder 2">
            <a:extLst>
              <a:ext uri="{FF2B5EF4-FFF2-40B4-BE49-F238E27FC236}">
                <a16:creationId xmlns:a16="http://schemas.microsoft.com/office/drawing/2014/main" id="{D3B24CBC-EE1A-2AA3-0935-D19EA8AA0980}"/>
              </a:ext>
            </a:extLst>
          </p:cNvPr>
          <p:cNvSpPr>
            <a:spLocks noGrp="1"/>
          </p:cNvSpPr>
          <p:nvPr>
            <p:ph idx="14"/>
          </p:nvPr>
        </p:nvSpPr>
        <p:spPr>
          <a:xfrm>
            <a:off x="6087270" y="1752602"/>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Tree>
    <p:extLst>
      <p:ext uri="{BB962C8B-B14F-4D97-AF65-F5344CB8AC3E}">
        <p14:creationId xmlns:p14="http://schemas.microsoft.com/office/powerpoint/2010/main" val="3753998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ulslaids (LV)">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5CF94-5BB8-B746-ABB4-F887CB887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3970" y="-110"/>
            <a:ext cx="2041446" cy="2041508"/>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4259089" y="0"/>
            <a:ext cx="7932911" cy="6868074"/>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514558" y="2556123"/>
            <a:ext cx="4634366" cy="2041508"/>
          </a:xfrm>
        </p:spPr>
        <p:txBody>
          <a:bodyPr anchor="ctr"/>
          <a:lstStyle>
            <a:lvl1pPr marL="0" indent="0" algn="ctr">
              <a:buNone/>
              <a:defRPr sz="421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514557" y="4869315"/>
            <a:ext cx="4634366" cy="733392"/>
          </a:xfrm>
        </p:spPr>
        <p:txBody>
          <a:bodyPr anchor="ctr"/>
          <a:lstStyle>
            <a:lvl1pPr marL="0" indent="0" algn="ctr">
              <a:buNone/>
              <a:defRPr sz="2531"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Vārds Uzvārds, </a:t>
            </a:r>
            <a:r>
              <a:rPr lang="en-LV"/>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491117" y="5775962"/>
            <a:ext cx="4657806" cy="329283"/>
          </a:xfrm>
        </p:spPr>
        <p:txBody>
          <a:bodyPr anchor="ctr">
            <a:normAutofit/>
          </a:bodyPr>
          <a:lstStyle>
            <a:lvl1pPr marL="0" indent="0" algn="ctr">
              <a:buNone/>
              <a:defRPr sz="984"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Datums un vieta</a:t>
            </a:r>
            <a:endParaRPr lang="en-LV"/>
          </a:p>
        </p:txBody>
      </p:sp>
    </p:spTree>
    <p:extLst>
      <p:ext uri="{BB962C8B-B14F-4D97-AF65-F5344CB8AC3E}">
        <p14:creationId xmlns:p14="http://schemas.microsoft.com/office/powerpoint/2010/main" val="551167999"/>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ulslaids tumšs_1">
    <p:bg>
      <p:bgRef idx="1001">
        <a:schemeClr val="bg1"/>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8"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73459"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pic>
        <p:nvPicPr>
          <p:cNvPr id="7" name="Grafika 6">
            <a:extLst>
              <a:ext uri="{FF2B5EF4-FFF2-40B4-BE49-F238E27FC236}">
                <a16:creationId xmlns:a16="http://schemas.microsoft.com/office/drawing/2014/main" id="{CECD442D-AC1B-4B23-BD03-A4D8E4AB82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291482" y="6031031"/>
            <a:ext cx="1281053" cy="453083"/>
          </a:xfrm>
          <a:prstGeom prst="rect">
            <a:avLst/>
          </a:prstGeom>
        </p:spPr>
      </p:pic>
      <p:sp>
        <p:nvSpPr>
          <p:cNvPr id="10" name="Taisnstūris 9">
            <a:extLst>
              <a:ext uri="{FF2B5EF4-FFF2-40B4-BE49-F238E27FC236}">
                <a16:creationId xmlns:a16="http://schemas.microsoft.com/office/drawing/2014/main" id="{6EC2F74E-6F29-4FA4-88C5-C1E3C70EB7D0}"/>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9135"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Kājenes vietturis 7">
            <a:extLst>
              <a:ext uri="{FF2B5EF4-FFF2-40B4-BE49-F238E27FC236}">
                <a16:creationId xmlns:a16="http://schemas.microsoft.com/office/drawing/2014/main" id="{E8AAAF95-0EB5-F8CF-FCF9-DAD04ABD22F4}"/>
              </a:ext>
            </a:extLst>
          </p:cNvPr>
          <p:cNvSpPr>
            <a:spLocks noGrp="1"/>
          </p:cNvSpPr>
          <p:nvPr>
            <p:ph type="ftr" sz="quarter" idx="13"/>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065147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ulslaids gaišs_1">
    <p:bg>
      <p:bgRef idx="1001">
        <a:schemeClr val="bg2"/>
      </p:bgRef>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074B618-EE50-4248-B793-808918B4B951}"/>
              </a:ext>
            </a:extLst>
          </p:cNvPr>
          <p:cNvSpPr>
            <a:spLocks noGrp="1"/>
          </p:cNvSpPr>
          <p:nvPr>
            <p:ph type="ctrTitle" hasCustomPrompt="1"/>
          </p:nvPr>
        </p:nvSpPr>
        <p:spPr>
          <a:xfrm>
            <a:off x="629917" y="1531018"/>
            <a:ext cx="7904480" cy="1351711"/>
          </a:xfrm>
        </p:spPr>
        <p:txBody>
          <a:bodyPr anchor="t">
            <a:noAutofit/>
          </a:bodyPr>
          <a:lstStyle>
            <a:lvl1pPr algn="l">
              <a:defRPr sz="4400">
                <a:solidFill>
                  <a:schemeClr val="tx1"/>
                </a:solidFill>
              </a:defRPr>
            </a:lvl1pPr>
          </a:lstStyle>
          <a:p>
            <a:r>
              <a:rPr lang="lv-LV" dirty="0"/>
              <a:t>Rediģēt šablona virsraksta stilu teksts ar 2 rindām</a:t>
            </a:r>
          </a:p>
        </p:txBody>
      </p:sp>
      <p:sp>
        <p:nvSpPr>
          <p:cNvPr id="3" name="Apakšvirsraksts 2">
            <a:extLst>
              <a:ext uri="{FF2B5EF4-FFF2-40B4-BE49-F238E27FC236}">
                <a16:creationId xmlns:a16="http://schemas.microsoft.com/office/drawing/2014/main" id="{CE586D95-6EED-4F7F-AC43-48CF7263EA3A}"/>
              </a:ext>
            </a:extLst>
          </p:cNvPr>
          <p:cNvSpPr>
            <a:spLocks noGrp="1"/>
          </p:cNvSpPr>
          <p:nvPr>
            <p:ph type="subTitle" idx="1" hasCustomPrompt="1"/>
          </p:nvPr>
        </p:nvSpPr>
        <p:spPr>
          <a:xfrm>
            <a:off x="664753" y="4574950"/>
            <a:ext cx="3053678" cy="924401"/>
          </a:xfrm>
        </p:spPr>
        <p:txBody>
          <a:bodyPr>
            <a:noAutofit/>
          </a:bodyPr>
          <a:lstStyle>
            <a:lvl1pPr marL="0" indent="0" algn="l">
              <a:lnSpc>
                <a:spcPct val="100000"/>
              </a:lnSpc>
              <a:spcBef>
                <a:spcPts val="0"/>
              </a:spcBef>
              <a:spcAft>
                <a:spcPts val="6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9DE1161C-9604-4751-BFE4-EB7CB92270C4}"/>
              </a:ext>
            </a:extLst>
          </p:cNvPr>
          <p:cNvSpPr>
            <a:spLocks noGrp="1"/>
          </p:cNvSpPr>
          <p:nvPr>
            <p:ph type="body" sz="quarter" idx="12" hasCustomPrompt="1"/>
          </p:nvPr>
        </p:nvSpPr>
        <p:spPr>
          <a:xfrm>
            <a:off x="670429" y="5499351"/>
            <a:ext cx="3048002"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pic>
        <p:nvPicPr>
          <p:cNvPr id="9" name="Grafika 8">
            <a:extLst>
              <a:ext uri="{FF2B5EF4-FFF2-40B4-BE49-F238E27FC236}">
                <a16:creationId xmlns:a16="http://schemas.microsoft.com/office/drawing/2014/main" id="{A2030015-BCA1-4384-8F6E-ABC8C0B0E2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295576" y="6032572"/>
            <a:ext cx="1272334" cy="450000"/>
          </a:xfrm>
          <a:prstGeom prst="rect">
            <a:avLst/>
          </a:prstGeom>
        </p:spPr>
      </p:pic>
      <p:sp>
        <p:nvSpPr>
          <p:cNvPr id="8" name="Taisnstūris 7">
            <a:extLst>
              <a:ext uri="{FF2B5EF4-FFF2-40B4-BE49-F238E27FC236}">
                <a16:creationId xmlns:a16="http://schemas.microsoft.com/office/drawing/2014/main" id="{0D15A4B7-D7E4-4814-A627-CB9FA148AA34}"/>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Kājenes vietturis 5">
            <a:extLst>
              <a:ext uri="{FF2B5EF4-FFF2-40B4-BE49-F238E27FC236}">
                <a16:creationId xmlns:a16="http://schemas.microsoft.com/office/drawing/2014/main" id="{1C335B79-31BF-9AED-43AA-F1C7D76F4BDF}"/>
              </a:ext>
            </a:extLst>
          </p:cNvPr>
          <p:cNvSpPr>
            <a:spLocks noGrp="1"/>
          </p:cNvSpPr>
          <p:nvPr>
            <p:ph type="ftr" sz="quarter" idx="15"/>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268164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ulslaids tumšs_2">
    <p:bg>
      <p:bgRef idx="1001">
        <a:schemeClr val="bg1"/>
      </p:bgRef>
    </p:bg>
    <p:spTree>
      <p:nvGrpSpPr>
        <p:cNvPr id="1" name=""/>
        <p:cNvGrpSpPr/>
        <p:nvPr/>
      </p:nvGrpSpPr>
      <p:grpSpPr>
        <a:xfrm>
          <a:off x="0" y="0"/>
          <a:ext cx="0" cy="0"/>
          <a:chOff x="0" y="0"/>
          <a:chExt cx="0" cy="0"/>
        </a:xfrm>
      </p:grpSpPr>
      <p:sp>
        <p:nvSpPr>
          <p:cNvPr id="6" name="Attēla vietturis 5">
            <a:extLst>
              <a:ext uri="{FF2B5EF4-FFF2-40B4-BE49-F238E27FC236}">
                <a16:creationId xmlns:a16="http://schemas.microsoft.com/office/drawing/2014/main" id="{3383ED6A-DD3F-44B6-A77B-651334FC8099}"/>
              </a:ext>
            </a:extLst>
          </p:cNvPr>
          <p:cNvSpPr>
            <a:spLocks noGrp="1"/>
          </p:cNvSpPr>
          <p:nvPr>
            <p:ph type="pic" sz="quarter" idx="16"/>
          </p:nvPr>
        </p:nvSpPr>
        <p:spPr>
          <a:xfrm>
            <a:off x="6096000" y="0"/>
            <a:ext cx="6096000" cy="6858000"/>
          </a:xfrm>
        </p:spPr>
        <p:txBody>
          <a:bodyPr anchor="ctr"/>
          <a:lstStyle>
            <a:lvl1pPr algn="ctr">
              <a:defRPr>
                <a:solidFill>
                  <a:schemeClr val="tx1"/>
                </a:solidFill>
              </a:defRPr>
            </a:lvl1pPr>
          </a:lstStyle>
          <a:p>
            <a:r>
              <a:rPr lang="lv-LV"/>
              <a:t>Noklikšķiniet uz ikonas, lai pievienotu attēlu</a:t>
            </a:r>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p:nvPr>
        </p:nvSpPr>
        <p:spPr>
          <a:xfrm>
            <a:off x="619431" y="1066003"/>
            <a:ext cx="4815349" cy="2403187"/>
          </a:xfrm>
        </p:spPr>
        <p:txBody>
          <a:bodyPr anchor="t">
            <a:normAutofit/>
          </a:bodyPr>
          <a:lstStyle>
            <a:lvl1pPr algn="l">
              <a:defRPr sz="4000">
                <a:solidFill>
                  <a:schemeClr val="tx1"/>
                </a:solidFill>
              </a:defRPr>
            </a:lvl1pPr>
          </a:lstStyle>
          <a:p>
            <a:r>
              <a:rPr lang="lv-LV"/>
              <a:t>Rediģēt šablona virsraksta stilu</a:t>
            </a:r>
            <a:endParaRPr lang="lv-LV" dirty="0"/>
          </a:p>
        </p:txBody>
      </p:sp>
      <p:sp>
        <p:nvSpPr>
          <p:cNvPr id="14" name="Apakšvirsraksts 2">
            <a:extLst>
              <a:ext uri="{FF2B5EF4-FFF2-40B4-BE49-F238E27FC236}">
                <a16:creationId xmlns:a16="http://schemas.microsoft.com/office/drawing/2014/main" id="{B683502A-8522-4F76-B391-64391F1A3AC3}"/>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5" name="Teksta vietturis 9">
            <a:extLst>
              <a:ext uri="{FF2B5EF4-FFF2-40B4-BE49-F238E27FC236}">
                <a16:creationId xmlns:a16="http://schemas.microsoft.com/office/drawing/2014/main" id="{CBF96C50-DE00-41A0-906E-3A4A8FAE1204}"/>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3" name="Teksta vietturis 2">
            <a:extLst>
              <a:ext uri="{FF2B5EF4-FFF2-40B4-BE49-F238E27FC236}">
                <a16:creationId xmlns:a16="http://schemas.microsoft.com/office/drawing/2014/main" id="{1A98638B-71FA-4E54-92A6-1E152DFCE7DB}"/>
              </a:ext>
            </a:extLst>
          </p:cNvPr>
          <p:cNvSpPr>
            <a:spLocks noGrp="1"/>
          </p:cNvSpPr>
          <p:nvPr>
            <p:ph type="body" sz="quarter" idx="15" hasCustomPrompt="1"/>
          </p:nvPr>
        </p:nvSpPr>
        <p:spPr>
          <a:xfrm>
            <a:off x="8768129" y="6408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sp>
        <p:nvSpPr>
          <p:cNvPr id="12" name="Taisnstūris 11">
            <a:extLst>
              <a:ext uri="{FF2B5EF4-FFF2-40B4-BE49-F238E27FC236}">
                <a16:creationId xmlns:a16="http://schemas.microsoft.com/office/drawing/2014/main" id="{6C2A7088-4DF5-4A82-B0B2-63709AA3878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Grafika 9">
            <a:extLst>
              <a:ext uri="{FF2B5EF4-FFF2-40B4-BE49-F238E27FC236}">
                <a16:creationId xmlns:a16="http://schemas.microsoft.com/office/drawing/2014/main" id="{063F45EC-93FC-4F5F-B9C9-DCBF2D0E5B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219336" y="6037774"/>
            <a:ext cx="1272336" cy="450000"/>
          </a:xfrm>
          <a:prstGeom prst="rect">
            <a:avLst/>
          </a:prstGeom>
        </p:spPr>
      </p:pic>
      <p:sp>
        <p:nvSpPr>
          <p:cNvPr id="2" name="Kājenes vietturis 1">
            <a:extLst>
              <a:ext uri="{FF2B5EF4-FFF2-40B4-BE49-F238E27FC236}">
                <a16:creationId xmlns:a16="http://schemas.microsoft.com/office/drawing/2014/main" id="{71A25B09-1B7B-B705-F21C-DFA59E55B9BE}"/>
              </a:ext>
            </a:extLst>
          </p:cNvPr>
          <p:cNvSpPr>
            <a:spLocks noGrp="1"/>
          </p:cNvSpPr>
          <p:nvPr>
            <p:ph type="ftr" sz="quarter" idx="17"/>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50350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ulslaids gaišs_2">
    <p:bg>
      <p:bgRef idx="1001">
        <a:schemeClr val="bg2"/>
      </p:bgRef>
    </p:bg>
    <p:spTree>
      <p:nvGrpSpPr>
        <p:cNvPr id="1" name=""/>
        <p:cNvGrpSpPr/>
        <p:nvPr/>
      </p:nvGrpSpPr>
      <p:grpSpPr>
        <a:xfrm>
          <a:off x="0" y="0"/>
          <a:ext cx="0" cy="0"/>
          <a:chOff x="0" y="0"/>
          <a:chExt cx="0" cy="0"/>
        </a:xfrm>
      </p:grpSpPr>
      <p:sp>
        <p:nvSpPr>
          <p:cNvPr id="11" name="Attēla vietturis 5">
            <a:extLst>
              <a:ext uri="{FF2B5EF4-FFF2-40B4-BE49-F238E27FC236}">
                <a16:creationId xmlns:a16="http://schemas.microsoft.com/office/drawing/2014/main" id="{98FCEAB9-38F2-418E-9708-1A485C57458F}"/>
              </a:ext>
            </a:extLst>
          </p:cNvPr>
          <p:cNvSpPr>
            <a:spLocks noGrp="1"/>
          </p:cNvSpPr>
          <p:nvPr>
            <p:ph type="pic" sz="quarter" idx="16"/>
          </p:nvPr>
        </p:nvSpPr>
        <p:spPr>
          <a:xfrm>
            <a:off x="6096000" y="0"/>
            <a:ext cx="6096000" cy="6856413"/>
          </a:xfrm>
        </p:spPr>
        <p:txBody>
          <a:bodyPr anchor="ctr"/>
          <a:lstStyle>
            <a:lvl1pPr algn="ctr">
              <a:defRPr>
                <a:solidFill>
                  <a:schemeClr val="tx1"/>
                </a:solidFill>
              </a:defRPr>
            </a:lvl1pPr>
          </a:lstStyle>
          <a:p>
            <a:r>
              <a:rPr lang="lv-LV"/>
              <a:t>Noklikšķiniet uz ikonas, lai pievienotu attēlu</a:t>
            </a:r>
          </a:p>
        </p:txBody>
      </p:sp>
      <p:sp>
        <p:nvSpPr>
          <p:cNvPr id="2" name="Virsraksts 1">
            <a:extLst>
              <a:ext uri="{FF2B5EF4-FFF2-40B4-BE49-F238E27FC236}">
                <a16:creationId xmlns:a16="http://schemas.microsoft.com/office/drawing/2014/main" id="{4074B618-EE50-4248-B793-808918B4B951}"/>
              </a:ext>
            </a:extLst>
          </p:cNvPr>
          <p:cNvSpPr>
            <a:spLocks noGrp="1"/>
          </p:cNvSpPr>
          <p:nvPr>
            <p:ph type="ctrTitle"/>
          </p:nvPr>
        </p:nvSpPr>
        <p:spPr>
          <a:xfrm>
            <a:off x="619431" y="1066003"/>
            <a:ext cx="4815349" cy="2403187"/>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12" name="Taisnstūris 11">
            <a:extLst>
              <a:ext uri="{FF2B5EF4-FFF2-40B4-BE49-F238E27FC236}">
                <a16:creationId xmlns:a16="http://schemas.microsoft.com/office/drawing/2014/main" id="{617674F8-495A-40F7-A24B-11989A4260DC}"/>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Apakšvirsraksts 2">
            <a:extLst>
              <a:ext uri="{FF2B5EF4-FFF2-40B4-BE49-F238E27FC236}">
                <a16:creationId xmlns:a16="http://schemas.microsoft.com/office/drawing/2014/main" id="{1462913C-B012-48B7-AF25-3BD9D34E5551}"/>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3" name="Teksta vietturis 9">
            <a:extLst>
              <a:ext uri="{FF2B5EF4-FFF2-40B4-BE49-F238E27FC236}">
                <a16:creationId xmlns:a16="http://schemas.microsoft.com/office/drawing/2014/main" id="{F075D414-9583-4BD7-8E6F-D4105187A2C8}"/>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14" name="Teksta vietturis 2">
            <a:extLst>
              <a:ext uri="{FF2B5EF4-FFF2-40B4-BE49-F238E27FC236}">
                <a16:creationId xmlns:a16="http://schemas.microsoft.com/office/drawing/2014/main" id="{C6F72EEE-1C0B-42F4-9A29-3F4C21A6FC5F}"/>
              </a:ext>
            </a:extLst>
          </p:cNvPr>
          <p:cNvSpPr>
            <a:spLocks noGrp="1"/>
          </p:cNvSpPr>
          <p:nvPr>
            <p:ph type="body" sz="quarter" idx="17" hasCustomPrompt="1"/>
          </p:nvPr>
        </p:nvSpPr>
        <p:spPr>
          <a:xfrm>
            <a:off x="8768130" y="6264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dirty="0"/>
              <a:t>Vieta attēla avota tekstam</a:t>
            </a:r>
          </a:p>
        </p:txBody>
      </p:sp>
      <p:pic>
        <p:nvPicPr>
          <p:cNvPr id="17" name="Grafika 16">
            <a:extLst>
              <a:ext uri="{FF2B5EF4-FFF2-40B4-BE49-F238E27FC236}">
                <a16:creationId xmlns:a16="http://schemas.microsoft.com/office/drawing/2014/main" id="{D264DCF0-BADD-4E65-B1CD-1BA90FDBF40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219336" y="6038304"/>
            <a:ext cx="1272336" cy="450001"/>
          </a:xfrm>
          <a:prstGeom prst="rect">
            <a:avLst/>
          </a:prstGeom>
        </p:spPr>
      </p:pic>
      <p:sp>
        <p:nvSpPr>
          <p:cNvPr id="3" name="Kājenes vietturis 2">
            <a:extLst>
              <a:ext uri="{FF2B5EF4-FFF2-40B4-BE49-F238E27FC236}">
                <a16:creationId xmlns:a16="http://schemas.microsoft.com/office/drawing/2014/main" id="{4BAFC49B-21CE-1F62-F88C-70824450739B}"/>
              </a:ext>
            </a:extLst>
          </p:cNvPr>
          <p:cNvSpPr>
            <a:spLocks noGrp="1"/>
          </p:cNvSpPr>
          <p:nvPr>
            <p:ph type="ftr" sz="quarter" idx="18"/>
          </p:nvPr>
        </p:nvSpPr>
        <p:spPr>
          <a:ln>
            <a:solidFill>
              <a:schemeClr val="tx2"/>
            </a:solidFill>
          </a:ln>
        </p:spPr>
        <p:txBody>
          <a:body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71868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56E1-AA48-9CD8-B520-85C84BDB8299}"/>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A779CAA-8B91-6AD6-0C0E-1D12BEC4A1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C53F40-DEAC-B34A-F8FD-6FCD47B91578}"/>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4CE4FA23-BA48-5223-90E4-7C8F71BC689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CF4ED46-554F-1D81-E6EA-EB22AB89B56D}"/>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915707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ulslaids tumšs_3">
    <p:bg>
      <p:bgRef idx="1001">
        <a:schemeClr val="bg1"/>
      </p:bgRef>
    </p:bg>
    <p:spTree>
      <p:nvGrpSpPr>
        <p:cNvPr id="1" name=""/>
        <p:cNvGrpSpPr/>
        <p:nvPr/>
      </p:nvGrpSpPr>
      <p:grpSpPr>
        <a:xfrm>
          <a:off x="0" y="0"/>
          <a:ext cx="0" cy="0"/>
          <a:chOff x="0" y="0"/>
          <a:chExt cx="0" cy="0"/>
        </a:xfrm>
      </p:grpSpPr>
      <p:sp>
        <p:nvSpPr>
          <p:cNvPr id="3" name="Attēla vietturis 2">
            <a:extLst>
              <a:ext uri="{FF2B5EF4-FFF2-40B4-BE49-F238E27FC236}">
                <a16:creationId xmlns:a16="http://schemas.microsoft.com/office/drawing/2014/main" id="{68C1D60E-CB4F-454B-A330-094DCE01D746}"/>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9" name="Apakšvirsraksts 2">
            <a:extLst>
              <a:ext uri="{FF2B5EF4-FFF2-40B4-BE49-F238E27FC236}">
                <a16:creationId xmlns:a16="http://schemas.microsoft.com/office/drawing/2014/main" id="{8E98C7A6-40C0-4E3A-A1F6-951351B3FA34}"/>
              </a:ext>
            </a:extLst>
          </p:cNvPr>
          <p:cNvSpPr>
            <a:spLocks noGrp="1"/>
          </p:cNvSpPr>
          <p:nvPr>
            <p:ph type="subTitle" idx="1" hasCustomPrompt="1"/>
          </p:nvPr>
        </p:nvSpPr>
        <p:spPr>
          <a:xfrm>
            <a:off x="1056343"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1" name="Teksta vietturis 9">
            <a:extLst>
              <a:ext uri="{FF2B5EF4-FFF2-40B4-BE49-F238E27FC236}">
                <a16:creationId xmlns:a16="http://schemas.microsoft.com/office/drawing/2014/main" id="{4D918FC0-3D78-4E14-BD22-EF1221F72C64}"/>
              </a:ext>
            </a:extLst>
          </p:cNvPr>
          <p:cNvSpPr>
            <a:spLocks noGrp="1"/>
          </p:cNvSpPr>
          <p:nvPr>
            <p:ph type="body" sz="quarter" idx="12" hasCustomPrompt="1"/>
          </p:nvPr>
        </p:nvSpPr>
        <p:spPr>
          <a:xfrm>
            <a:off x="1056342"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8" name="Virsraksts 1">
            <a:extLst>
              <a:ext uri="{FF2B5EF4-FFF2-40B4-BE49-F238E27FC236}">
                <a16:creationId xmlns:a16="http://schemas.microsoft.com/office/drawing/2014/main" id="{58419C33-7F4A-41B4-9FE4-6798B34AA7A3}"/>
              </a:ext>
            </a:extLst>
          </p:cNvPr>
          <p:cNvSpPr>
            <a:spLocks noGrp="1"/>
          </p:cNvSpPr>
          <p:nvPr>
            <p:ph type="ctrTitle"/>
          </p:nvPr>
        </p:nvSpPr>
        <p:spPr>
          <a:xfrm>
            <a:off x="1022222"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5" name="Kājenes vietturis 4">
            <a:extLst>
              <a:ext uri="{FF2B5EF4-FFF2-40B4-BE49-F238E27FC236}">
                <a16:creationId xmlns:a16="http://schemas.microsoft.com/office/drawing/2014/main" id="{17EA6DE1-8584-1B5D-AEDE-46D9DB54197C}"/>
              </a:ext>
            </a:extLst>
          </p:cNvPr>
          <p:cNvSpPr>
            <a:spLocks noGrp="1"/>
          </p:cNvSpPr>
          <p:nvPr>
            <p:ph type="ftr" sz="quarter" idx="16"/>
          </p:nvPr>
        </p:nvSpPr>
        <p:spPr>
          <a:xfrm>
            <a:off x="-68400" y="6084000"/>
            <a:ext cx="3880858" cy="360000"/>
          </a:xfrm>
          <a:ln>
            <a:solidFill>
              <a:schemeClr val="tx1"/>
            </a:solidFill>
          </a:ln>
        </p:spPr>
        <p:txBody>
          <a:bodyPr lIns="1188000"/>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359179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ulslaids gaišs_3">
    <p:bg>
      <p:bgRef idx="1001">
        <a:schemeClr val="bg2"/>
      </p:bgRef>
    </p:bg>
    <p:spTree>
      <p:nvGrpSpPr>
        <p:cNvPr id="1" name=""/>
        <p:cNvGrpSpPr/>
        <p:nvPr/>
      </p:nvGrpSpPr>
      <p:grpSpPr>
        <a:xfrm>
          <a:off x="0" y="0"/>
          <a:ext cx="0" cy="0"/>
          <a:chOff x="0" y="0"/>
          <a:chExt cx="0" cy="0"/>
        </a:xfrm>
      </p:grpSpPr>
      <p:sp>
        <p:nvSpPr>
          <p:cNvPr id="5" name="Attēla vietturis 2">
            <a:extLst>
              <a:ext uri="{FF2B5EF4-FFF2-40B4-BE49-F238E27FC236}">
                <a16:creationId xmlns:a16="http://schemas.microsoft.com/office/drawing/2014/main" id="{06FEA1D3-1D45-4282-B044-1D1C5897DE7F}"/>
              </a:ext>
            </a:extLst>
          </p:cNvPr>
          <p:cNvSpPr>
            <a:spLocks noGrp="1"/>
          </p:cNvSpPr>
          <p:nvPr>
            <p:ph type="pic" sz="quarter" idx="13"/>
          </p:nvPr>
        </p:nvSpPr>
        <p:spPr>
          <a:xfrm>
            <a:off x="0" y="0"/>
            <a:ext cx="12192000" cy="6858000"/>
          </a:xfrm>
        </p:spPr>
        <p:txBody>
          <a:bodyPr/>
          <a:lstStyle>
            <a:lvl1pPr algn="ctr">
              <a:defRPr>
                <a:solidFill>
                  <a:schemeClr val="tx1"/>
                </a:solidFill>
              </a:defRPr>
            </a:lvl1pPr>
          </a:lstStyle>
          <a:p>
            <a:r>
              <a:rPr lang="lv-LV"/>
              <a:t>Noklikšķiniet uz ikonas, lai pievienotu attēlu</a:t>
            </a:r>
            <a:endParaRPr lang="lv-LV" dirty="0"/>
          </a:p>
        </p:txBody>
      </p:sp>
      <p:sp>
        <p:nvSpPr>
          <p:cNvPr id="11" name="Apakšvirsraksts 2">
            <a:extLst>
              <a:ext uri="{FF2B5EF4-FFF2-40B4-BE49-F238E27FC236}">
                <a16:creationId xmlns:a16="http://schemas.microsoft.com/office/drawing/2014/main" id="{E01A1333-E73F-4595-9ED0-09A9A9D074FA}"/>
              </a:ext>
            </a:extLst>
          </p:cNvPr>
          <p:cNvSpPr>
            <a:spLocks noGrp="1"/>
          </p:cNvSpPr>
          <p:nvPr>
            <p:ph type="subTitle" idx="1" hasCustomPrompt="1"/>
          </p:nvPr>
        </p:nvSpPr>
        <p:spPr>
          <a:xfrm>
            <a:off x="1049519" y="5040000"/>
            <a:ext cx="4273108" cy="432000"/>
          </a:xfrm>
        </p:spPr>
        <p:txBody>
          <a:bodyPr anchor="t">
            <a:no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dirty="0"/>
              <a:t>Vārds Uzvārds,</a:t>
            </a:r>
          </a:p>
          <a:p>
            <a:r>
              <a:rPr lang="lv-LV" dirty="0"/>
              <a:t>Amata nosaukums</a:t>
            </a:r>
          </a:p>
        </p:txBody>
      </p:sp>
      <p:sp>
        <p:nvSpPr>
          <p:cNvPr id="12" name="Teksta vietturis 9">
            <a:extLst>
              <a:ext uri="{FF2B5EF4-FFF2-40B4-BE49-F238E27FC236}">
                <a16:creationId xmlns:a16="http://schemas.microsoft.com/office/drawing/2014/main" id="{9C65A06B-B9FE-4850-81D8-005ECDEDFDC7}"/>
              </a:ext>
            </a:extLst>
          </p:cNvPr>
          <p:cNvSpPr>
            <a:spLocks noGrp="1"/>
          </p:cNvSpPr>
          <p:nvPr>
            <p:ph type="body" sz="quarter" idx="12" hasCustomPrompt="1"/>
          </p:nvPr>
        </p:nvSpPr>
        <p:spPr>
          <a:xfrm>
            <a:off x="1049518" y="5508000"/>
            <a:ext cx="3064697"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dirty="0"/>
              <a:t>0000. gads 00. mēnesis</a:t>
            </a:r>
          </a:p>
        </p:txBody>
      </p:sp>
      <p:sp>
        <p:nvSpPr>
          <p:cNvPr id="9" name="Virsraksts 1">
            <a:extLst>
              <a:ext uri="{FF2B5EF4-FFF2-40B4-BE49-F238E27FC236}">
                <a16:creationId xmlns:a16="http://schemas.microsoft.com/office/drawing/2014/main" id="{026FD6F2-27FF-402E-92DE-09468B996592}"/>
              </a:ext>
            </a:extLst>
          </p:cNvPr>
          <p:cNvSpPr>
            <a:spLocks noGrp="1"/>
          </p:cNvSpPr>
          <p:nvPr>
            <p:ph type="ctrTitle"/>
          </p:nvPr>
        </p:nvSpPr>
        <p:spPr>
          <a:xfrm>
            <a:off x="1015398" y="2947916"/>
            <a:ext cx="7712345" cy="852985"/>
          </a:xfrm>
        </p:spPr>
        <p:txBody>
          <a:bodyPr anchor="t">
            <a:noAutofit/>
          </a:bodyPr>
          <a:lstStyle>
            <a:lvl1pPr algn="l">
              <a:defRPr sz="4000">
                <a:solidFill>
                  <a:schemeClr val="tx1"/>
                </a:solidFill>
              </a:defRPr>
            </a:lvl1pPr>
          </a:lstStyle>
          <a:p>
            <a:r>
              <a:rPr lang="lv-LV"/>
              <a:t>Rediģēt šablona virsraksta stilu</a:t>
            </a:r>
            <a:endParaRPr lang="lv-LV" dirty="0"/>
          </a:p>
        </p:txBody>
      </p:sp>
      <p:sp>
        <p:nvSpPr>
          <p:cNvPr id="4" name="Kājenes vietturis 3">
            <a:extLst>
              <a:ext uri="{FF2B5EF4-FFF2-40B4-BE49-F238E27FC236}">
                <a16:creationId xmlns:a16="http://schemas.microsoft.com/office/drawing/2014/main" id="{7EE8062F-A273-34EF-512E-A89C9B02A526}"/>
              </a:ext>
            </a:extLst>
          </p:cNvPr>
          <p:cNvSpPr>
            <a:spLocks noGrp="1"/>
          </p:cNvSpPr>
          <p:nvPr>
            <p:ph type="ftr" sz="quarter" idx="16"/>
          </p:nvPr>
        </p:nvSpPr>
        <p:spPr>
          <a:xfrm>
            <a:off x="-68400" y="6084000"/>
            <a:ext cx="3880858" cy="360000"/>
          </a:xfrm>
          <a:ln>
            <a:solidFill>
              <a:schemeClr val="tx2"/>
            </a:solidFill>
          </a:ln>
        </p:spPr>
        <p:txBody>
          <a:bodyPr lIns="1188000"/>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1618020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grafiks_pa kreisi_tekst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33733" y="533734"/>
            <a:ext cx="1440002"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440000"/>
            <a:ext cx="5715000" cy="541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5" name="Teksta vietturis 4">
            <a:extLst>
              <a:ext uri="{FF2B5EF4-FFF2-40B4-BE49-F238E27FC236}">
                <a16:creationId xmlns:a16="http://schemas.microsoft.com/office/drawing/2014/main" id="{312C1001-261C-449D-A684-BA39C9B83879}"/>
              </a:ext>
            </a:extLst>
          </p:cNvPr>
          <p:cNvSpPr>
            <a:spLocks noGrp="1"/>
          </p:cNvSpPr>
          <p:nvPr>
            <p:ph type="body" sz="quarter" idx="30" hasCustomPrompt="1"/>
          </p:nvPr>
        </p:nvSpPr>
        <p:spPr>
          <a:xfrm>
            <a:off x="646700" y="1656000"/>
            <a:ext cx="4427336" cy="457200"/>
          </a:xfrm>
        </p:spPr>
        <p:txBody>
          <a:bodyPr anchor="t">
            <a:noAutofit/>
          </a:bodyPr>
          <a:lstStyle>
            <a:lvl1pPr>
              <a:spcBef>
                <a:spcPts val="0"/>
              </a:spcBef>
              <a:defRPr sz="1600" b="1">
                <a:solidFill>
                  <a:schemeClr val="accent1">
                    <a:lumMod val="75000"/>
                  </a:schemeClr>
                </a:solidFill>
              </a:defRPr>
            </a:lvl1pPr>
          </a:lstStyle>
          <a:p>
            <a:pPr lvl="0"/>
            <a:r>
              <a:rPr lang="lv-LV" dirty="0"/>
              <a:t>Grafika virsraksts (14-18 </a:t>
            </a:r>
            <a:r>
              <a:rPr lang="lv-LV" dirty="0" err="1"/>
              <a:t>pt</a:t>
            </a:r>
            <a:r>
              <a:rPr lang="lv-LV" dirty="0"/>
              <a:t>)</a:t>
            </a:r>
          </a:p>
        </p:txBody>
      </p:sp>
      <p:sp>
        <p:nvSpPr>
          <p:cNvPr id="9" name="Diagrammas vietturis 8">
            <a:extLst>
              <a:ext uri="{FF2B5EF4-FFF2-40B4-BE49-F238E27FC236}">
                <a16:creationId xmlns:a16="http://schemas.microsoft.com/office/drawing/2014/main" id="{CF9A2706-6B7C-40CA-90B2-1A32D5F9C7E9}"/>
              </a:ext>
            </a:extLst>
          </p:cNvPr>
          <p:cNvSpPr>
            <a:spLocks noGrp="1"/>
          </p:cNvSpPr>
          <p:nvPr>
            <p:ph type="chart" sz="quarter" idx="31" hasCustomPrompt="1"/>
          </p:nvPr>
        </p:nvSpPr>
        <p:spPr>
          <a:xfrm>
            <a:off x="646700" y="2227006"/>
            <a:ext cx="4438105" cy="3780000"/>
          </a:xfrm>
        </p:spPr>
        <p:txBody>
          <a:bodyPr anchor="t"/>
          <a:lstStyle>
            <a:lvl1pPr algn="ctr">
              <a:spcBef>
                <a:spcPts val="0"/>
              </a:spcBef>
              <a:defRPr>
                <a:solidFill>
                  <a:schemeClr val="accent1">
                    <a:lumMod val="75000"/>
                  </a:schemeClr>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sp>
        <p:nvSpPr>
          <p:cNvPr id="15" name="Teksta vietturis 2">
            <a:extLst>
              <a:ext uri="{FF2B5EF4-FFF2-40B4-BE49-F238E27FC236}">
                <a16:creationId xmlns:a16="http://schemas.microsoft.com/office/drawing/2014/main" id="{67143908-C96A-4CCB-B149-A87281BF0DE5}"/>
              </a:ext>
            </a:extLst>
          </p:cNvPr>
          <p:cNvSpPr>
            <a:spLocks noGrp="1"/>
          </p:cNvSpPr>
          <p:nvPr>
            <p:ph type="body" sz="quarter" idx="36" hasCustomPrompt="1"/>
          </p:nvPr>
        </p:nvSpPr>
        <p:spPr>
          <a:xfrm>
            <a:off x="661427" y="6345238"/>
            <a:ext cx="391057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6" name="Virsraksts 4">
            <a:extLst>
              <a:ext uri="{FF2B5EF4-FFF2-40B4-BE49-F238E27FC236}">
                <a16:creationId xmlns:a16="http://schemas.microsoft.com/office/drawing/2014/main" id="{F722829A-9796-458B-7C3B-EDAA6CAF8570}"/>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29972388-80D4-C420-EC45-36477B71DF58}"/>
              </a:ext>
            </a:extLst>
          </p:cNvPr>
          <p:cNvSpPr>
            <a:spLocks noGrp="1"/>
          </p:cNvSpPr>
          <p:nvPr>
            <p:ph type="ftr" sz="quarter" idx="37"/>
          </p:nvPr>
        </p:nvSpPr>
        <p:spPr>
          <a:xfrm>
            <a:off x="6368131" y="6281535"/>
            <a:ext cx="2304000" cy="360000"/>
          </a:xfrm>
        </p:spPr>
        <p:txBody>
          <a:bodyPr/>
          <a:lstStyle>
            <a:lvl1pPr algn="ctr">
              <a:defRPr>
                <a:solidFill>
                  <a:srgbClr val="8D8D97"/>
                </a:solidFill>
              </a:defRPr>
            </a:lvl1pPr>
          </a:lstStyle>
          <a:p>
            <a:r>
              <a:rPr lang="lv-LV" b="1" dirty="0">
                <a:ea typeface="Open Sans" panose="020B0606030504020204" pitchFamily="34" charset="0"/>
                <a:cs typeface="Open Sans" panose="020B0606030504020204" pitchFamily="34" charset="0"/>
              </a:rPr>
              <a:t>RESTRICTED INFORMATION</a:t>
            </a:r>
          </a:p>
        </p:txBody>
      </p:sp>
      <p:pic>
        <p:nvPicPr>
          <p:cNvPr id="17" name="Grafika 16">
            <a:extLst>
              <a:ext uri="{FF2B5EF4-FFF2-40B4-BE49-F238E27FC236}">
                <a16:creationId xmlns:a16="http://schemas.microsoft.com/office/drawing/2014/main" id="{54EF53AF-5CD9-B0A4-2F7C-9B073D17F1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518802" y="6231672"/>
            <a:ext cx="1017867" cy="360000"/>
          </a:xfrm>
          <a:prstGeom prst="rect">
            <a:avLst/>
          </a:prstGeom>
        </p:spPr>
      </p:pic>
      <p:sp>
        <p:nvSpPr>
          <p:cNvPr id="7" name="Teksta vietturis 6">
            <a:extLst>
              <a:ext uri="{FF2B5EF4-FFF2-40B4-BE49-F238E27FC236}">
                <a16:creationId xmlns:a16="http://schemas.microsoft.com/office/drawing/2014/main" id="{EE912D13-DC42-74BE-C26F-EF1781CF34BE}"/>
              </a:ext>
            </a:extLst>
          </p:cNvPr>
          <p:cNvSpPr>
            <a:spLocks noGrp="1"/>
          </p:cNvSpPr>
          <p:nvPr>
            <p:ph type="body" sz="quarter" idx="38" hasCustomPrompt="1"/>
          </p:nvPr>
        </p:nvSpPr>
        <p:spPr>
          <a:xfrm>
            <a:off x="6367463" y="1655763"/>
            <a:ext cx="5192712" cy="4436118"/>
          </a:xfrm>
        </p:spPr>
        <p:txBody>
          <a:bodyPr/>
          <a:lstStyle>
            <a:lvl1pPr>
              <a:defRPr/>
            </a:lvl1pPr>
          </a:lstStyle>
          <a:p>
            <a:pPr lvl="0"/>
            <a:r>
              <a:rPr lang="lv-LV" dirty="0"/>
              <a:t>Neliels grafika apraksta teksts.</a:t>
            </a:r>
          </a:p>
        </p:txBody>
      </p:sp>
    </p:spTree>
    <p:extLst>
      <p:ext uri="{BB962C8B-B14F-4D97-AF65-F5344CB8AC3E}">
        <p14:creationId xmlns:p14="http://schemas.microsoft.com/office/powerpoint/2010/main" val="214367930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lielais grafiks_gaišs">
    <p:bg>
      <p:bgRef idx="1001">
        <a:schemeClr val="bg2"/>
      </p:bgRef>
    </p:bg>
    <p:spTree>
      <p:nvGrpSpPr>
        <p:cNvPr id="1" name=""/>
        <p:cNvGrpSpPr/>
        <p:nvPr/>
      </p:nvGrpSpPr>
      <p:grpSpPr>
        <a:xfrm>
          <a:off x="0" y="0"/>
          <a:ext cx="0" cy="0"/>
          <a:chOff x="0" y="0"/>
          <a:chExt cx="0" cy="0"/>
        </a:xfrm>
      </p:grpSpPr>
      <p:sp>
        <p:nvSpPr>
          <p:cNvPr id="10" name="Taisnstūris 9">
            <a:extLst>
              <a:ext uri="{FF2B5EF4-FFF2-40B4-BE49-F238E27FC236}">
                <a16:creationId xmlns:a16="http://schemas.microsoft.com/office/drawing/2014/main" id="{6EC2F74E-6F29-4FA4-88C5-C1E3C70EB7D0}"/>
              </a:ext>
            </a:extLst>
          </p:cNvPr>
          <p:cNvSpPr/>
          <p:nvPr userDrawn="1"/>
        </p:nvSpPr>
        <p:spPr>
          <a:xfrm rot="16200000">
            <a:off x="-510595" y="510595"/>
            <a:ext cx="1393725" cy="372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3">
            <a:extLst>
              <a:ext uri="{FF2B5EF4-FFF2-40B4-BE49-F238E27FC236}">
                <a16:creationId xmlns:a16="http://schemas.microsoft.com/office/drawing/2014/main" id="{B741A562-F606-4E4C-96E2-482DCFBB7FF8}"/>
              </a:ext>
            </a:extLst>
          </p:cNvPr>
          <p:cNvSpPr/>
          <p:nvPr userDrawn="1"/>
        </p:nvSpPr>
        <p:spPr>
          <a:xfrm>
            <a:off x="0" y="1393723"/>
            <a:ext cx="12191999" cy="5464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3" name="Teksta vietturis 4">
            <a:extLst>
              <a:ext uri="{FF2B5EF4-FFF2-40B4-BE49-F238E27FC236}">
                <a16:creationId xmlns:a16="http://schemas.microsoft.com/office/drawing/2014/main" id="{3A1DDAA5-FB2E-45DE-8616-805CA099DCCA}"/>
              </a:ext>
            </a:extLst>
          </p:cNvPr>
          <p:cNvSpPr>
            <a:spLocks noGrp="1"/>
          </p:cNvSpPr>
          <p:nvPr>
            <p:ph type="body" sz="quarter" idx="32" hasCustomPrompt="1"/>
          </p:nvPr>
        </p:nvSpPr>
        <p:spPr>
          <a:xfrm>
            <a:off x="646699" y="1656000"/>
            <a:ext cx="10883873" cy="457200"/>
          </a:xfrm>
        </p:spPr>
        <p:txBody>
          <a:bodyPr>
            <a:noAutofit/>
          </a:bodyPr>
          <a:lstStyle>
            <a:lvl1pPr algn="ctr">
              <a:spcBef>
                <a:spcPts val="0"/>
              </a:spcBef>
              <a:defRPr sz="1600" b="1">
                <a:solidFill>
                  <a:schemeClr val="tx2"/>
                </a:solidFill>
              </a:defRPr>
            </a:lvl1pPr>
          </a:lstStyle>
          <a:p>
            <a:pPr lvl="0"/>
            <a:r>
              <a:rPr lang="lv-LV" dirty="0"/>
              <a:t>Grafika virsraksts. Virsraksta teksta izmērs atkarīgs no teksta apjoma. (14-18 </a:t>
            </a:r>
            <a:r>
              <a:rPr lang="lv-LV" dirty="0" err="1"/>
              <a:t>pt</a:t>
            </a:r>
            <a:r>
              <a:rPr lang="lv-LV" dirty="0"/>
              <a:t>)</a:t>
            </a:r>
          </a:p>
        </p:txBody>
      </p:sp>
      <p:sp>
        <p:nvSpPr>
          <p:cNvPr id="14" name="Diagrammas vietturis 8">
            <a:extLst>
              <a:ext uri="{FF2B5EF4-FFF2-40B4-BE49-F238E27FC236}">
                <a16:creationId xmlns:a16="http://schemas.microsoft.com/office/drawing/2014/main" id="{56E6F45A-40A5-4022-A14A-5682DAB57EEB}"/>
              </a:ext>
            </a:extLst>
          </p:cNvPr>
          <p:cNvSpPr>
            <a:spLocks noGrp="1"/>
          </p:cNvSpPr>
          <p:nvPr>
            <p:ph type="chart" sz="quarter" idx="33" hasCustomPrompt="1"/>
          </p:nvPr>
        </p:nvSpPr>
        <p:spPr>
          <a:xfrm>
            <a:off x="646699" y="2219633"/>
            <a:ext cx="10883873" cy="3846368"/>
          </a:xfrm>
        </p:spPr>
        <p:txBody>
          <a:bodyPr anchor="t"/>
          <a:lstStyle>
            <a:lvl1pPr algn="ctr">
              <a:defRPr>
                <a:solidFill>
                  <a:schemeClr val="tx2"/>
                </a:solidFill>
              </a:defRPr>
            </a:lvl1pPr>
          </a:lstStyle>
          <a:p>
            <a:r>
              <a:rPr lang="lv-LV" dirty="0"/>
              <a:t>Grafiks</a:t>
            </a:r>
          </a:p>
        </p:txBody>
      </p:sp>
      <p:sp>
        <p:nvSpPr>
          <p:cNvPr id="3" name="Slaida numura vietturis 2">
            <a:extLst>
              <a:ext uri="{FF2B5EF4-FFF2-40B4-BE49-F238E27FC236}">
                <a16:creationId xmlns:a16="http://schemas.microsoft.com/office/drawing/2014/main" id="{AAF9BFA5-C4E2-42F5-8B6D-F9D119355B6A}"/>
              </a:ext>
            </a:extLst>
          </p:cNvPr>
          <p:cNvSpPr>
            <a:spLocks noGrp="1"/>
          </p:cNvSpPr>
          <p:nvPr>
            <p:ph type="sldNum" sz="quarter" idx="34"/>
          </p:nvPr>
        </p:nvSpPr>
        <p:spPr>
          <a:xfrm>
            <a:off x="280800" y="6274800"/>
            <a:ext cx="483475" cy="365125"/>
          </a:xfrm>
        </p:spPr>
        <p:txBody>
          <a:bodyPr/>
          <a:lstStyle>
            <a:lvl1pPr>
              <a:defRPr>
                <a:solidFill>
                  <a:schemeClr val="tx2"/>
                </a:solidFill>
              </a:defRPr>
            </a:lvl1pPr>
          </a:lstStyle>
          <a:p>
            <a:fld id="{996AB5CB-324E-4DF2-A5C1-250B3D34230D}" type="slidenum">
              <a:rPr lang="lv-LV" smtClean="0"/>
              <a:pPr/>
              <a:t>‹#›</a:t>
            </a:fld>
            <a:endParaRPr lang="lv-LV"/>
          </a:p>
        </p:txBody>
      </p:sp>
      <p:pic>
        <p:nvPicPr>
          <p:cNvPr id="12" name="Grafika 11">
            <a:extLst>
              <a:ext uri="{FF2B5EF4-FFF2-40B4-BE49-F238E27FC236}">
                <a16:creationId xmlns:a16="http://schemas.microsoft.com/office/drawing/2014/main" id="{3F486ACA-C5E2-4340-A61B-C236D03C2A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518802" y="6231672"/>
            <a:ext cx="1017867" cy="360000"/>
          </a:xfrm>
          <a:prstGeom prst="rect">
            <a:avLst/>
          </a:prstGeom>
        </p:spPr>
      </p:pic>
      <p:sp>
        <p:nvSpPr>
          <p:cNvPr id="17" name="Teksta vietturis 2">
            <a:extLst>
              <a:ext uri="{FF2B5EF4-FFF2-40B4-BE49-F238E27FC236}">
                <a16:creationId xmlns:a16="http://schemas.microsoft.com/office/drawing/2014/main" id="{4BB9826D-E498-43C0-B5D4-15637011E01D}"/>
              </a:ext>
            </a:extLst>
          </p:cNvPr>
          <p:cNvSpPr>
            <a:spLocks noGrp="1"/>
          </p:cNvSpPr>
          <p:nvPr>
            <p:ph type="body" sz="quarter" idx="36" hasCustomPrompt="1"/>
          </p:nvPr>
        </p:nvSpPr>
        <p:spPr>
          <a:xfrm>
            <a:off x="646699" y="6353381"/>
            <a:ext cx="3160253" cy="207962"/>
          </a:xfrm>
        </p:spPr>
        <p:txBody>
          <a:bodyPr anchor="ctr"/>
          <a:lstStyle>
            <a:lvl1pPr algn="l">
              <a:defRPr sz="800">
                <a:solidFill>
                  <a:schemeClr val="accent1">
                    <a:lumMod val="75000"/>
                  </a:schemeClr>
                </a:solidFill>
              </a:defRPr>
            </a:lvl1pPr>
            <a:lvl2pPr algn="l">
              <a:defRPr sz="900">
                <a:solidFill>
                  <a:schemeClr val="tx2"/>
                </a:solidFill>
              </a:defRPr>
            </a:lvl2pPr>
            <a:lvl3pPr algn="l">
              <a:defRPr sz="900">
                <a:solidFill>
                  <a:schemeClr val="tx2"/>
                </a:solidFill>
              </a:defRPr>
            </a:lvl3pPr>
            <a:lvl4pPr algn="l">
              <a:defRPr sz="900">
                <a:solidFill>
                  <a:schemeClr val="tx2"/>
                </a:solidFill>
              </a:defRPr>
            </a:lvl4pPr>
            <a:lvl5pPr algn="l">
              <a:defRPr sz="900">
                <a:solidFill>
                  <a:schemeClr val="tx2"/>
                </a:solidFill>
              </a:defRPr>
            </a:lvl5pPr>
          </a:lstStyle>
          <a:p>
            <a:pPr lvl="0"/>
            <a:r>
              <a:rPr lang="lv-LV" dirty="0"/>
              <a:t>Vieta grafika avota tekstam</a:t>
            </a:r>
          </a:p>
        </p:txBody>
      </p:sp>
      <p:sp>
        <p:nvSpPr>
          <p:cNvPr id="11" name="Virsraksts 4">
            <a:extLst>
              <a:ext uri="{FF2B5EF4-FFF2-40B4-BE49-F238E27FC236}">
                <a16:creationId xmlns:a16="http://schemas.microsoft.com/office/drawing/2014/main" id="{3A75B30E-8D66-E1E0-0ED6-6F4C721122B7}"/>
              </a:ext>
            </a:extLst>
          </p:cNvPr>
          <p:cNvSpPr>
            <a:spLocks noGrp="1"/>
          </p:cNvSpPr>
          <p:nvPr>
            <p:ph type="title" hasCustomPrompt="1"/>
          </p:nvPr>
        </p:nvSpPr>
        <p:spPr>
          <a:xfrm>
            <a:off x="646699" y="180000"/>
            <a:ext cx="10913917" cy="1051200"/>
          </a:xfrm>
        </p:spPr>
        <p:txBody>
          <a:bodyPr/>
          <a:lstStyle>
            <a:lvl1pPr>
              <a:defRPr sz="2800"/>
            </a:lvl1pPr>
          </a:lstStyle>
          <a:p>
            <a:pPr lvl="0"/>
            <a:r>
              <a:rPr lang="lv-LV" dirty="0"/>
              <a:t>Atziņas teksts jeb globālas iezīme, kas novērojamas grafikā. Atkarībā no teksta apjoma, fonta izmērs 24-36pt. Šobrīd 28 </a:t>
            </a:r>
            <a:r>
              <a:rPr lang="lv-LV" dirty="0" err="1"/>
              <a:t>pt</a:t>
            </a:r>
            <a:r>
              <a:rPr lang="lv-LV" dirty="0"/>
              <a:t>.</a:t>
            </a:r>
          </a:p>
        </p:txBody>
      </p:sp>
      <p:sp>
        <p:nvSpPr>
          <p:cNvPr id="2" name="Kājenes vietturis 1">
            <a:extLst>
              <a:ext uri="{FF2B5EF4-FFF2-40B4-BE49-F238E27FC236}">
                <a16:creationId xmlns:a16="http://schemas.microsoft.com/office/drawing/2014/main" id="{7CD49D47-8DFB-6FF8-5A2D-CF89716BC16F}"/>
              </a:ext>
            </a:extLst>
          </p:cNvPr>
          <p:cNvSpPr>
            <a:spLocks noGrp="1"/>
          </p:cNvSpPr>
          <p:nvPr>
            <p:ph type="ftr" sz="quarter" idx="37"/>
          </p:nvPr>
        </p:nvSpPr>
        <p:spPr>
          <a:xfrm>
            <a:off x="4944000" y="6282000"/>
            <a:ext cx="2304000" cy="360000"/>
          </a:xfrm>
        </p:spPr>
        <p:txBody>
          <a:bodyPr/>
          <a:lstStyle>
            <a:lvl1pPr algn="ctr">
              <a:defRPr>
                <a:solidFill>
                  <a:srgbClr val="8D8D97"/>
                </a:solidFill>
              </a:defRPr>
            </a:lvl1pPr>
          </a:lstStyle>
          <a:p>
            <a:r>
              <a:rPr lang="lv-LV" b="1">
                <a:ea typeface="Open Sans" panose="020B0606030504020204" pitchFamily="34" charset="0"/>
                <a:cs typeface="Open Sans" panose="020B0606030504020204" pitchFamily="34" charset="0"/>
              </a:rPr>
              <a:t>RESTRICTED INFORMATION</a:t>
            </a:r>
            <a:endParaRPr lang="lv-LV"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28055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932" y="1"/>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520112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78730" y="1752603"/>
            <a:ext cx="109036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67873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1664797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296055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657603"/>
            <a:ext cx="8128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68689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189293" y="6324600"/>
            <a:ext cx="596307" cy="304800"/>
          </a:xfrm>
        </p:spPr>
        <p:txBody>
          <a:bodyPr/>
          <a:lstStyle>
            <a:lvl1pPr>
              <a:defRPr sz="1000">
                <a:latin typeface="Verdana" panose="020B0604030504040204" pitchFamily="34" charset="0"/>
              </a:defRPr>
            </a:lvl1pPr>
          </a:lstStyle>
          <a:p>
            <a:fld id="{515252D6-3622-483F-A7E8-9E60FEFE5E88}" type="slidenum">
              <a:rPr lang="en-US" altLang="lv-LV"/>
              <a:pPr/>
              <a:t>‹#›</a:t>
            </a:fld>
            <a:endParaRPr lang="en-US" altLang="lv-LV"/>
          </a:p>
        </p:txBody>
      </p:sp>
    </p:spTree>
    <p:extLst>
      <p:ext uri="{BB962C8B-B14F-4D97-AF65-F5344CB8AC3E}">
        <p14:creationId xmlns:p14="http://schemas.microsoft.com/office/powerpoint/2010/main" val="815065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3454400" y="1752601"/>
            <a:ext cx="38608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0" y="1752603"/>
            <a:ext cx="39624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212084" y="6324600"/>
            <a:ext cx="573517" cy="304800"/>
          </a:xfrm>
        </p:spPr>
        <p:txBody>
          <a:bodyPr/>
          <a:lstStyle>
            <a:lvl1pPr>
              <a:defRPr sz="1000">
                <a:latin typeface="Verdana" panose="020B0604030504040204" pitchFamily="34" charset="0"/>
              </a:defRPr>
            </a:lvl1pPr>
          </a:lstStyle>
          <a:p>
            <a:fld id="{D7664841-0D73-44CB-AE22-42FD73D83E02}" type="slidenum">
              <a:rPr lang="en-US" altLang="lv-LV"/>
              <a:pPr/>
              <a:t>‹#›</a:t>
            </a:fld>
            <a:endParaRPr lang="en-US" altLang="lv-LV"/>
          </a:p>
        </p:txBody>
      </p:sp>
    </p:spTree>
    <p:extLst>
      <p:ext uri="{BB962C8B-B14F-4D97-AF65-F5344CB8AC3E}">
        <p14:creationId xmlns:p14="http://schemas.microsoft.com/office/powerpoint/2010/main" val="3121937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317173" y="304804"/>
            <a:ext cx="9265227"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4244115" y="2386943"/>
            <a:ext cx="3598912"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7869384" y="2386943"/>
            <a:ext cx="369362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4244115" y="1852616"/>
            <a:ext cx="3598912"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869384" y="1851956"/>
            <a:ext cx="369362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p:cNvSpPr>
            <a:spLocks noGrp="1"/>
          </p:cNvSpPr>
          <p:nvPr>
            <p:ph type="sldNum" sz="quarter" idx="18"/>
          </p:nvPr>
        </p:nvSpPr>
        <p:spPr>
          <a:xfrm>
            <a:off x="11212084" y="6324600"/>
            <a:ext cx="573517" cy="304800"/>
          </a:xfrm>
        </p:spPr>
        <p:txBody>
          <a:bodyPr/>
          <a:lstStyle>
            <a:lvl1pPr>
              <a:defRPr sz="1000">
                <a:latin typeface="Verdana" panose="020B0604030504040204" pitchFamily="34" charset="0"/>
              </a:defRPr>
            </a:lvl1pPr>
          </a:lstStyle>
          <a:p>
            <a:fld id="{A4EC0522-D5CF-4FDD-85E3-6E22DB726A47}" type="slidenum">
              <a:rPr lang="en-US" altLang="lv-LV"/>
              <a:pPr/>
              <a:t>‹#›</a:t>
            </a:fld>
            <a:endParaRPr lang="en-US" altLang="lv-LV"/>
          </a:p>
        </p:txBody>
      </p:sp>
      <p:sp>
        <p:nvSpPr>
          <p:cNvPr id="2" name="Content Placeholder 2">
            <a:extLst>
              <a:ext uri="{FF2B5EF4-FFF2-40B4-BE49-F238E27FC236}">
                <a16:creationId xmlns:a16="http://schemas.microsoft.com/office/drawing/2014/main" id="{B4F209C8-36AC-A0EE-0B24-8584A6EA1BB7}"/>
              </a:ext>
            </a:extLst>
          </p:cNvPr>
          <p:cNvSpPr>
            <a:spLocks noGrp="1"/>
          </p:cNvSpPr>
          <p:nvPr>
            <p:ph sz="half" idx="19"/>
          </p:nvPr>
        </p:nvSpPr>
        <p:spPr>
          <a:xfrm>
            <a:off x="645203" y="2386943"/>
            <a:ext cx="3598912"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1">
            <a:extLst>
              <a:ext uri="{FF2B5EF4-FFF2-40B4-BE49-F238E27FC236}">
                <a16:creationId xmlns:a16="http://schemas.microsoft.com/office/drawing/2014/main" id="{E88D8DC7-52FF-9D0C-80D2-2D233E2E1C45}"/>
              </a:ext>
            </a:extLst>
          </p:cNvPr>
          <p:cNvSpPr>
            <a:spLocks noGrp="1"/>
          </p:cNvSpPr>
          <p:nvPr>
            <p:ph type="body" sz="quarter" idx="20"/>
          </p:nvPr>
        </p:nvSpPr>
        <p:spPr>
          <a:xfrm>
            <a:off x="645203" y="1852616"/>
            <a:ext cx="3598912"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86004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6101-17CB-8582-C5C0-ADEFAF263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11362173-E437-A622-03DA-0FD85698E1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E049D-B045-02DF-940C-60338FEC539D}"/>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16AFFCE8-D19F-4528-D4AC-DA60E511C3D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8E6B058-F9C3-DD18-8FD0-1105D0E7F0A8}"/>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2563405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3B50DFDF-96B8-465A-918F-3FF13AAF5E12}" type="slidenum">
              <a:rPr lang="en-US" altLang="lv-LV"/>
              <a:pPr/>
              <a:t>‹#›</a:t>
            </a:fld>
            <a:endParaRPr lang="en-US" altLang="lv-LV"/>
          </a:p>
        </p:txBody>
      </p:sp>
      <p:sp>
        <p:nvSpPr>
          <p:cNvPr id="2" name="Title 1">
            <a:extLst>
              <a:ext uri="{FF2B5EF4-FFF2-40B4-BE49-F238E27FC236}">
                <a16:creationId xmlns:a16="http://schemas.microsoft.com/office/drawing/2014/main" id="{9E2D61AD-DD79-07E4-4571-A075DBC1C871}"/>
              </a:ext>
            </a:extLst>
          </p:cNvPr>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620777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5" name="Content Placeholder 2"/>
          <p:cNvSpPr>
            <a:spLocks noGrp="1"/>
          </p:cNvSpPr>
          <p:nvPr>
            <p:ph sz="half" idx="1"/>
          </p:nvPr>
        </p:nvSpPr>
        <p:spPr>
          <a:xfrm>
            <a:off x="3454400" y="2386943"/>
            <a:ext cx="38608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2"/>
          </p:nvPr>
        </p:nvSpPr>
        <p:spPr>
          <a:xfrm>
            <a:off x="7620000" y="2386943"/>
            <a:ext cx="39624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6"/>
          </p:nvPr>
        </p:nvSpPr>
        <p:spPr>
          <a:xfrm>
            <a:off x="3454400" y="1852616"/>
            <a:ext cx="3860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6"/>
            <a:ext cx="39624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p:cNvSpPr>
            <a:spLocks noGrp="1"/>
          </p:cNvSpPr>
          <p:nvPr>
            <p:ph type="sldNum" sz="quarter" idx="18"/>
          </p:nvPr>
        </p:nvSpPr>
        <p:spPr>
          <a:xfrm>
            <a:off x="11212084" y="6324600"/>
            <a:ext cx="573517" cy="304800"/>
          </a:xfrm>
        </p:spPr>
        <p:txBody>
          <a:bodyPr/>
          <a:lstStyle>
            <a:lvl1pPr>
              <a:defRPr sz="1000">
                <a:latin typeface="Verdana" panose="020B0604030504040204" pitchFamily="34" charset="0"/>
              </a:defRPr>
            </a:lvl1pPr>
          </a:lstStyle>
          <a:p>
            <a:fld id="{A4EC0522-D5CF-4FDD-85E3-6E22DB726A47}" type="slidenum">
              <a:rPr lang="en-US" altLang="lv-LV"/>
              <a:pPr/>
              <a:t>‹#›</a:t>
            </a:fld>
            <a:endParaRPr lang="en-US" altLang="lv-LV"/>
          </a:p>
        </p:txBody>
      </p:sp>
    </p:spTree>
    <p:extLst>
      <p:ext uri="{BB962C8B-B14F-4D97-AF65-F5344CB8AC3E}">
        <p14:creationId xmlns:p14="http://schemas.microsoft.com/office/powerpoint/2010/main" val="2423822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3B50DFDF-96B8-465A-918F-3FF13AAF5E12}" type="slidenum">
              <a:rPr lang="en-US" altLang="lv-LV"/>
              <a:pPr/>
              <a:t>‹#›</a:t>
            </a:fld>
            <a:endParaRPr lang="en-US" altLang="lv-LV"/>
          </a:p>
        </p:txBody>
      </p:sp>
    </p:spTree>
    <p:extLst>
      <p:ext uri="{BB962C8B-B14F-4D97-AF65-F5344CB8AC3E}">
        <p14:creationId xmlns:p14="http://schemas.microsoft.com/office/powerpoint/2010/main" val="859933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698288"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p:cNvSpPr>
            <a:spLocks noGrp="1"/>
          </p:cNvSpPr>
          <p:nvPr>
            <p:ph type="sldNum" sz="quarter" idx="13"/>
          </p:nvPr>
        </p:nvSpPr>
        <p:spPr>
          <a:xfrm>
            <a:off x="11200690" y="6324600"/>
            <a:ext cx="584911" cy="304800"/>
          </a:xfrm>
        </p:spPr>
        <p:txBody>
          <a:bodyPr/>
          <a:lstStyle>
            <a:lvl1pPr>
              <a:defRPr sz="1000">
                <a:latin typeface="Verdana" panose="020B0604030504040204" pitchFamily="34" charset="0"/>
              </a:defRPr>
            </a:lvl1pPr>
          </a:lstStyle>
          <a:p>
            <a:fld id="{E87027D6-B333-4374-94DC-E94160EB0D4C}" type="slidenum">
              <a:rPr lang="en-US" altLang="lv-LV"/>
              <a:pPr/>
              <a:t>‹#›</a:t>
            </a:fld>
            <a:endParaRPr lang="en-US" altLang="lv-LV"/>
          </a:p>
        </p:txBody>
      </p:sp>
    </p:spTree>
    <p:extLst>
      <p:ext uri="{BB962C8B-B14F-4D97-AF65-F5344CB8AC3E}">
        <p14:creationId xmlns:p14="http://schemas.microsoft.com/office/powerpoint/2010/main" val="3897134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1" y="272978"/>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7426037"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54401" y="1435122"/>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212084" y="6324600"/>
            <a:ext cx="573517" cy="304800"/>
          </a:xfrm>
        </p:spPr>
        <p:txBody>
          <a:bodyPr/>
          <a:lstStyle>
            <a:lvl1pPr>
              <a:defRPr sz="1000">
                <a:latin typeface="Verdana" panose="020B0604030504040204" pitchFamily="34" charset="0"/>
              </a:defRPr>
            </a:lvl1pPr>
          </a:lstStyle>
          <a:p>
            <a:fld id="{B6036CB6-F7FF-4F1F-8F32-92EA84D42F97}" type="slidenum">
              <a:rPr lang="en-US" altLang="lv-LV"/>
              <a:pPr/>
              <a:t>‹#›</a:t>
            </a:fld>
            <a:endParaRPr lang="en-US" altLang="lv-LV"/>
          </a:p>
        </p:txBody>
      </p:sp>
    </p:spTree>
    <p:extLst>
      <p:ext uri="{BB962C8B-B14F-4D97-AF65-F5344CB8AC3E}">
        <p14:creationId xmlns:p14="http://schemas.microsoft.com/office/powerpoint/2010/main" val="12125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06932" y="0"/>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4188668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1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1500">
                <a:latin typeface="Verdana" panose="020B0604030504040204" pitchFamily="34" charset="0"/>
                <a:ea typeface="Verdana" panose="020B0604030504040204" pitchFamily="34" charset="0"/>
                <a:cs typeface="Verdana" panose="020B0604030504040204" pitchFamily="34" charset="0"/>
              </a:defRPr>
            </a:lvl1pPr>
            <a:lvl2pPr>
              <a:defRPr sz="15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500">
                <a:latin typeface="Times New Roman" panose="02020603050405020304" pitchFamily="18" charset="0"/>
                <a:cs typeface="Times New Roman" panose="02020603050405020304" pitchFamily="18" charset="0"/>
              </a:defRPr>
            </a:lvl4pPr>
            <a:lvl5pPr>
              <a:defRPr sz="1500">
                <a:latin typeface="Times New Roman" panose="02020603050405020304" pitchFamily="18" charset="0"/>
                <a:cs typeface="Times New Roman" panose="02020603050405020304" pitchFamily="18" charset="0"/>
              </a:defRPr>
            </a:lvl5pPr>
          </a:lstStyle>
          <a:p>
            <a:pPr lvl="0"/>
            <a:r>
              <a:rPr lang="en-US"/>
              <a:t>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75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7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75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3283245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2ED9-7C54-2D9B-5748-464EEDB576A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A408791-74DA-6F30-52B1-CD793B952DDE}"/>
              </a:ext>
            </a:extLst>
          </p:cNvPr>
          <p:cNvSpPr>
            <a:spLocks noGrp="1"/>
          </p:cNvSpPr>
          <p:nvPr>
            <p:ph type="dt" sz="half" idx="10"/>
          </p:nvPr>
        </p:nvSpPr>
        <p:spPr/>
        <p:txBody>
          <a:bodyPr/>
          <a:lstStyle/>
          <a:p>
            <a:fld id="{E9832D8E-1F49-4215-8986-1FF2A7C28A4C}" type="datetimeFigureOut">
              <a:rPr lang="lv-LV" smtClean="0"/>
              <a:t>17.05.2023</a:t>
            </a:fld>
            <a:endParaRPr lang="lv-LV"/>
          </a:p>
        </p:txBody>
      </p:sp>
      <p:sp>
        <p:nvSpPr>
          <p:cNvPr id="4" name="Footer Placeholder 3">
            <a:extLst>
              <a:ext uri="{FF2B5EF4-FFF2-40B4-BE49-F238E27FC236}">
                <a16:creationId xmlns:a16="http://schemas.microsoft.com/office/drawing/2014/main" id="{8A13997E-302E-A1BD-5C15-B22A5171A7BC}"/>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4C37D19-3DEA-3D6F-6A20-B8B1640C05C6}"/>
              </a:ext>
            </a:extLst>
          </p:cNvPr>
          <p:cNvSpPr>
            <a:spLocks noGrp="1"/>
          </p:cNvSpPr>
          <p:nvPr>
            <p:ph type="sldNum" sz="quarter" idx="12"/>
          </p:nvPr>
        </p:nvSpPr>
        <p:spPr/>
        <p:txBody>
          <a:bodyPr/>
          <a:lstStyle/>
          <a:p>
            <a:fld id="{B2444AEB-2743-47F7-8D5C-26FA0FE6ED97}" type="slidenum">
              <a:rPr lang="lv-LV" smtClean="0"/>
              <a:t>‹#›</a:t>
            </a:fld>
            <a:endParaRPr lang="lv-LV"/>
          </a:p>
        </p:txBody>
      </p:sp>
    </p:spTree>
    <p:extLst>
      <p:ext uri="{BB962C8B-B14F-4D97-AF65-F5344CB8AC3E}">
        <p14:creationId xmlns:p14="http://schemas.microsoft.com/office/powerpoint/2010/main" val="240353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78730" y="1752603"/>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67873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
        <p:nvSpPr>
          <p:cNvPr id="4" name="Content Placeholder 2">
            <a:extLst>
              <a:ext uri="{FF2B5EF4-FFF2-40B4-BE49-F238E27FC236}">
                <a16:creationId xmlns:a16="http://schemas.microsoft.com/office/drawing/2014/main" id="{D3B24CBC-EE1A-2AA3-0935-D19EA8AA0980}"/>
              </a:ext>
            </a:extLst>
          </p:cNvPr>
          <p:cNvSpPr>
            <a:spLocks noGrp="1"/>
          </p:cNvSpPr>
          <p:nvPr>
            <p:ph idx="14"/>
          </p:nvPr>
        </p:nvSpPr>
        <p:spPr>
          <a:xfrm>
            <a:off x="6087270" y="1752602"/>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Tree>
    <p:extLst>
      <p:ext uri="{BB962C8B-B14F-4D97-AF65-F5344CB8AC3E}">
        <p14:creationId xmlns:p14="http://schemas.microsoft.com/office/powerpoint/2010/main" val="32115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78730" y="1752603"/>
            <a:ext cx="5417270" cy="2197229"/>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67873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
        <p:nvSpPr>
          <p:cNvPr id="4" name="Content Placeholder 2">
            <a:extLst>
              <a:ext uri="{FF2B5EF4-FFF2-40B4-BE49-F238E27FC236}">
                <a16:creationId xmlns:a16="http://schemas.microsoft.com/office/drawing/2014/main" id="{D3B24CBC-EE1A-2AA3-0935-D19EA8AA0980}"/>
              </a:ext>
            </a:extLst>
          </p:cNvPr>
          <p:cNvSpPr>
            <a:spLocks noGrp="1"/>
          </p:cNvSpPr>
          <p:nvPr>
            <p:ph idx="14"/>
          </p:nvPr>
        </p:nvSpPr>
        <p:spPr>
          <a:xfrm>
            <a:off x="6087270" y="1752602"/>
            <a:ext cx="5417270" cy="2197229"/>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4DF50A7D-0CE8-5277-0989-568DF69831AA}"/>
              </a:ext>
            </a:extLst>
          </p:cNvPr>
          <p:cNvSpPr>
            <a:spLocks noGrp="1"/>
          </p:cNvSpPr>
          <p:nvPr>
            <p:ph idx="15"/>
          </p:nvPr>
        </p:nvSpPr>
        <p:spPr>
          <a:xfrm>
            <a:off x="678730" y="3949832"/>
            <a:ext cx="5417270" cy="2197229"/>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653DF459-C158-95E2-EA83-8858BD7C6A9F}"/>
              </a:ext>
            </a:extLst>
          </p:cNvPr>
          <p:cNvSpPr>
            <a:spLocks noGrp="1"/>
          </p:cNvSpPr>
          <p:nvPr>
            <p:ph idx="16"/>
          </p:nvPr>
        </p:nvSpPr>
        <p:spPr>
          <a:xfrm>
            <a:off x="6087270" y="3949831"/>
            <a:ext cx="5417270" cy="2197229"/>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Tree>
    <p:extLst>
      <p:ext uri="{BB962C8B-B14F-4D97-AF65-F5344CB8AC3E}">
        <p14:creationId xmlns:p14="http://schemas.microsoft.com/office/powerpoint/2010/main" val="379846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73AD-0F7B-124A-37AB-D92A7CF7C0C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7A909053-DE30-894B-4D81-42001FAE1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425F01BC-02E8-8459-C347-62F8123A02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EA17AFE8-2C8C-56D8-0FCB-EB2889C0C6C5}"/>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617A88B8-2CCD-A293-F089-6667794F0BF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8C2AE84-D12B-1114-F635-CC4AE20CF01B}"/>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1393999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8117" y="381000"/>
            <a:ext cx="9424283"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78730" y="1752603"/>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67873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
        <p:nvSpPr>
          <p:cNvPr id="4" name="Content Placeholder 2">
            <a:extLst>
              <a:ext uri="{FF2B5EF4-FFF2-40B4-BE49-F238E27FC236}">
                <a16:creationId xmlns:a16="http://schemas.microsoft.com/office/drawing/2014/main" id="{D3B24CBC-EE1A-2AA3-0935-D19EA8AA0980}"/>
              </a:ext>
            </a:extLst>
          </p:cNvPr>
          <p:cNvSpPr>
            <a:spLocks noGrp="1"/>
          </p:cNvSpPr>
          <p:nvPr>
            <p:ph idx="14"/>
          </p:nvPr>
        </p:nvSpPr>
        <p:spPr>
          <a:xfrm>
            <a:off x="6087270" y="1752602"/>
            <a:ext cx="541727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Tree>
    <p:extLst>
      <p:ext uri="{BB962C8B-B14F-4D97-AF65-F5344CB8AC3E}">
        <p14:creationId xmlns:p14="http://schemas.microsoft.com/office/powerpoint/2010/main" val="3018808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932" y="1"/>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4227679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3467907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657603"/>
            <a:ext cx="8128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3454400" y="381000"/>
            <a:ext cx="8128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502400" y="6324600"/>
            <a:ext cx="468689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189293" y="6324600"/>
            <a:ext cx="596307" cy="304800"/>
          </a:xfrm>
        </p:spPr>
        <p:txBody>
          <a:bodyPr/>
          <a:lstStyle>
            <a:lvl1pPr>
              <a:defRPr sz="1000">
                <a:latin typeface="Verdana" panose="020B0604030504040204" pitchFamily="34" charset="0"/>
              </a:defRPr>
            </a:lvl1pPr>
          </a:lstStyle>
          <a:p>
            <a:fld id="{515252D6-3622-483F-A7E8-9E60FEFE5E88}" type="slidenum">
              <a:rPr lang="en-US" altLang="lv-LV"/>
              <a:pPr/>
              <a:t>‹#›</a:t>
            </a:fld>
            <a:endParaRPr lang="en-US" altLang="lv-LV"/>
          </a:p>
        </p:txBody>
      </p:sp>
    </p:spTree>
    <p:extLst>
      <p:ext uri="{BB962C8B-B14F-4D97-AF65-F5344CB8AC3E}">
        <p14:creationId xmlns:p14="http://schemas.microsoft.com/office/powerpoint/2010/main" val="2454330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3454400" y="1752601"/>
            <a:ext cx="38608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20000" y="1752603"/>
            <a:ext cx="39624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212084" y="6324600"/>
            <a:ext cx="573517" cy="304800"/>
          </a:xfrm>
        </p:spPr>
        <p:txBody>
          <a:bodyPr/>
          <a:lstStyle>
            <a:lvl1pPr>
              <a:defRPr sz="1000">
                <a:latin typeface="Verdana" panose="020B0604030504040204" pitchFamily="34" charset="0"/>
              </a:defRPr>
            </a:lvl1pPr>
          </a:lstStyle>
          <a:p>
            <a:fld id="{D7664841-0D73-44CB-AE22-42FD73D83E02}" type="slidenum">
              <a:rPr lang="en-US" altLang="lv-LV"/>
              <a:pPr/>
              <a:t>‹#›</a:t>
            </a:fld>
            <a:endParaRPr lang="en-US" altLang="lv-LV"/>
          </a:p>
        </p:txBody>
      </p:sp>
    </p:spTree>
    <p:extLst>
      <p:ext uri="{BB962C8B-B14F-4D97-AF65-F5344CB8AC3E}">
        <p14:creationId xmlns:p14="http://schemas.microsoft.com/office/powerpoint/2010/main" val="906440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Content Placeholder 2"/>
          <p:cNvSpPr>
            <a:spLocks noGrp="1"/>
          </p:cNvSpPr>
          <p:nvPr>
            <p:ph sz="half" idx="1"/>
          </p:nvPr>
        </p:nvSpPr>
        <p:spPr>
          <a:xfrm>
            <a:off x="3454400" y="2386943"/>
            <a:ext cx="38608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7620000" y="2386943"/>
            <a:ext cx="39624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6"/>
          </p:nvPr>
        </p:nvSpPr>
        <p:spPr>
          <a:xfrm>
            <a:off x="3454400" y="1852616"/>
            <a:ext cx="3860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7620000" y="1851956"/>
            <a:ext cx="39624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p:cNvSpPr>
            <a:spLocks noGrp="1"/>
          </p:cNvSpPr>
          <p:nvPr>
            <p:ph type="sldNum" sz="quarter" idx="18"/>
          </p:nvPr>
        </p:nvSpPr>
        <p:spPr>
          <a:xfrm>
            <a:off x="11212084" y="6324600"/>
            <a:ext cx="573517" cy="304800"/>
          </a:xfrm>
        </p:spPr>
        <p:txBody>
          <a:bodyPr/>
          <a:lstStyle>
            <a:lvl1pPr>
              <a:defRPr sz="1000">
                <a:latin typeface="Verdana" panose="020B0604030504040204" pitchFamily="34" charset="0"/>
              </a:defRPr>
            </a:lvl1pPr>
          </a:lstStyle>
          <a:p>
            <a:fld id="{A4EC0522-D5CF-4FDD-85E3-6E22DB726A47}" type="slidenum">
              <a:rPr lang="en-US" altLang="lv-LV"/>
              <a:pPr/>
              <a:t>‹#›</a:t>
            </a:fld>
            <a:endParaRPr lang="en-US" altLang="lv-LV"/>
          </a:p>
        </p:txBody>
      </p:sp>
    </p:spTree>
    <p:extLst>
      <p:ext uri="{BB962C8B-B14F-4D97-AF65-F5344CB8AC3E}">
        <p14:creationId xmlns:p14="http://schemas.microsoft.com/office/powerpoint/2010/main" val="806754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4"/>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3B50DFDF-96B8-465A-918F-3FF13AAF5E12}" type="slidenum">
              <a:rPr lang="en-US" altLang="lv-LV"/>
              <a:pPr/>
              <a:t>‹#›</a:t>
            </a:fld>
            <a:endParaRPr lang="en-US" altLang="lv-LV"/>
          </a:p>
        </p:txBody>
      </p:sp>
    </p:spTree>
    <p:extLst>
      <p:ext uri="{BB962C8B-B14F-4D97-AF65-F5344CB8AC3E}">
        <p14:creationId xmlns:p14="http://schemas.microsoft.com/office/powerpoint/2010/main" val="1630637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6502400" y="6324600"/>
            <a:ext cx="4698288"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p:cNvSpPr>
            <a:spLocks noGrp="1"/>
          </p:cNvSpPr>
          <p:nvPr>
            <p:ph type="sldNum" sz="quarter" idx="13"/>
          </p:nvPr>
        </p:nvSpPr>
        <p:spPr>
          <a:xfrm>
            <a:off x="11200690" y="6324600"/>
            <a:ext cx="584911" cy="304800"/>
          </a:xfrm>
        </p:spPr>
        <p:txBody>
          <a:bodyPr/>
          <a:lstStyle>
            <a:lvl1pPr>
              <a:defRPr sz="1000">
                <a:latin typeface="Verdana" panose="020B0604030504040204" pitchFamily="34" charset="0"/>
              </a:defRPr>
            </a:lvl1pPr>
          </a:lstStyle>
          <a:p>
            <a:fld id="{E87027D6-B333-4374-94DC-E94160EB0D4C}" type="slidenum">
              <a:rPr lang="en-US" altLang="lv-LV"/>
              <a:pPr/>
              <a:t>‹#›</a:t>
            </a:fld>
            <a:endParaRPr lang="en-US" altLang="lv-LV" dirty="0"/>
          </a:p>
        </p:txBody>
      </p:sp>
    </p:spTree>
    <p:extLst>
      <p:ext uri="{BB962C8B-B14F-4D97-AF65-F5344CB8AC3E}">
        <p14:creationId xmlns:p14="http://schemas.microsoft.com/office/powerpoint/2010/main" val="450856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1" y="272978"/>
            <a:ext cx="3668035"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426037" y="273054"/>
            <a:ext cx="4359563"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54401" y="1435122"/>
            <a:ext cx="3668035"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1" y="6324600"/>
            <a:ext cx="4709683"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212084" y="6324600"/>
            <a:ext cx="573517" cy="304800"/>
          </a:xfrm>
        </p:spPr>
        <p:txBody>
          <a:bodyPr/>
          <a:lstStyle>
            <a:lvl1pPr>
              <a:defRPr sz="1000">
                <a:latin typeface="Verdana" panose="020B0604030504040204" pitchFamily="34" charset="0"/>
              </a:defRPr>
            </a:lvl1pPr>
          </a:lstStyle>
          <a:p>
            <a:fld id="{B6036CB6-F7FF-4F1F-8F32-92EA84D42F97}" type="slidenum">
              <a:rPr lang="en-US" altLang="lv-LV"/>
              <a:pPr/>
              <a:t>‹#›</a:t>
            </a:fld>
            <a:endParaRPr lang="en-US" altLang="lv-LV"/>
          </a:p>
        </p:txBody>
      </p:sp>
    </p:spTree>
    <p:extLst>
      <p:ext uri="{BB962C8B-B14F-4D97-AF65-F5344CB8AC3E}">
        <p14:creationId xmlns:p14="http://schemas.microsoft.com/office/powerpoint/2010/main" val="848778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06932" y="0"/>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67521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61C4-9944-125A-06A1-B786EBACFAC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643B250-4317-9A3B-A96B-9F6AC6772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8BAA2-E3D4-3C7C-04A3-7B612195D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84CAF6B9-8D22-2E30-1628-69531608BD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31C0F5-D186-1052-4B6C-32B080D2B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4954DB92-0B7C-79AA-8CF3-ECBE41B8741D}"/>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87DF5CC6-04BD-0C34-E682-A887DD1C95A6}"/>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8FA4F56A-FFB8-CA2D-F181-8E9BF0A502A5}"/>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2179407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970F-F5AD-5073-E4A3-06E5D57DFD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E5AC5F97-CE71-8734-463B-57E4D5AF6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A8036686-C86E-B26E-E5E0-87DFDD5368CC}"/>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F19F3B76-1177-EDD2-C003-CAE6F0FEE41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5B1005E-23E5-D30F-6C35-883406E8344F}"/>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2195962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ECAA-E435-1716-9019-71579952F72D}"/>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13C35672-C8BF-00B5-2405-12FB4E8660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0D8039A-8D76-6A96-018B-E7658D26C66E}"/>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8139C9E9-EB13-6A08-AFFA-8D7E69570AC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6DB0DF4-751C-385B-028F-BC840B9133E1}"/>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3794320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D004-CAF3-CF0D-652A-89E7686F9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1982661D-7F2C-CE8D-8827-9FE8AE10D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49309-EB7C-A2FE-8E4B-9D05924A9A89}"/>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8131579C-345B-7C80-861A-7DD0C4E843D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F64B797-6EC6-7F9E-B0CB-160F15F8CF9B}"/>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1280673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E338-3EDA-6E6B-DD45-B8AEF143D65A}"/>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D6891A3-8620-275F-23E5-07EA86079A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44E49071-D061-AF94-5850-3BFE3BA2C5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557A16B8-D461-DFD2-D9A6-7AD30B3A68D5}"/>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6" name="Footer Placeholder 5">
            <a:extLst>
              <a:ext uri="{FF2B5EF4-FFF2-40B4-BE49-F238E27FC236}">
                <a16:creationId xmlns:a16="http://schemas.microsoft.com/office/drawing/2014/main" id="{AD1D745D-DD2C-7D0B-A603-2CB25D83F53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D9DF7A4-3B05-02FB-3AEE-7168F0A8B305}"/>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605033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3E38-32C3-1B02-EC6D-5AABF135A14A}"/>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83B80DB-040E-D9C4-0B1A-C65D4C99A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47805-69BD-357F-A937-93658D034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AFB68EF4-34D3-3ABB-6155-E38DA902C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12C0C7-8EB5-CB41-01D2-5F624D04D8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55D2FD1-F10B-3DDF-3A8E-18E714294AEB}"/>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8" name="Footer Placeholder 7">
            <a:extLst>
              <a:ext uri="{FF2B5EF4-FFF2-40B4-BE49-F238E27FC236}">
                <a16:creationId xmlns:a16="http://schemas.microsoft.com/office/drawing/2014/main" id="{65B0399F-F26D-48F0-DFDD-FA85D1DA7B3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C97DFDFD-2AE3-D7DD-7AFE-B6DAC264263B}"/>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3182774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9F41-3A35-2749-E7F9-03B25D6A28C1}"/>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50C1F856-F535-FC52-C712-B058794781D9}"/>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4" name="Footer Placeholder 3">
            <a:extLst>
              <a:ext uri="{FF2B5EF4-FFF2-40B4-BE49-F238E27FC236}">
                <a16:creationId xmlns:a16="http://schemas.microsoft.com/office/drawing/2014/main" id="{6C4C28EA-9FDA-6F2D-148E-9B9097403DCA}"/>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87536D1-8DEE-F09D-4EA4-BDCC9B7E900F}"/>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688387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C9BB2-E909-1032-CA1E-D5F7063F86DF}"/>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3" name="Footer Placeholder 2">
            <a:extLst>
              <a:ext uri="{FF2B5EF4-FFF2-40B4-BE49-F238E27FC236}">
                <a16:creationId xmlns:a16="http://schemas.microsoft.com/office/drawing/2014/main" id="{8B9BBEF7-253C-7A56-9DF9-541EDA4B3CAB}"/>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949EA572-5F45-7A72-ECD7-28CA823D1D80}"/>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3763311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B784-68B6-8D1D-D39A-FAF33B05A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CF129E71-2BD1-D77C-93B5-2CC168EB9E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52D8EDDF-6051-5CEB-A058-3F72B08B3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FA7E2-3D8A-C9B3-D041-88353A5C2E7C}"/>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6" name="Footer Placeholder 5">
            <a:extLst>
              <a:ext uri="{FF2B5EF4-FFF2-40B4-BE49-F238E27FC236}">
                <a16:creationId xmlns:a16="http://schemas.microsoft.com/office/drawing/2014/main" id="{27F3F57B-3491-D1B5-8B8F-24C9B34925B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6430AD6-C1C4-D4B3-9F1B-0807C33C63EA}"/>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2899307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FE23-75B9-EE38-FB36-1507AA98F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87A590D7-B224-5843-D804-5966EA656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EF9069BC-154B-4177-8CCF-11EE302A6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AA3F4-8CFA-55B6-7385-BF80C84B4347}"/>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6" name="Footer Placeholder 5">
            <a:extLst>
              <a:ext uri="{FF2B5EF4-FFF2-40B4-BE49-F238E27FC236}">
                <a16:creationId xmlns:a16="http://schemas.microsoft.com/office/drawing/2014/main" id="{954A8DB4-6D4E-B1F2-F02C-3E4193D657C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3695203-A0A6-E924-DAE7-6224AB418098}"/>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25648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73D8-FB50-FE01-4D64-F0173DC2277C}"/>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02FCA5A6-B451-BE79-1225-302920A903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E7DD721-15F6-D88C-6EC0-B18DC8C24C0E}"/>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515D2E9B-78F3-6CBB-0772-8ABEC78F1F7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31919CB-A8C9-CB48-4861-73658E75CE2E}"/>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132476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3625-D607-C81C-5027-2AE134BFEED3}"/>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AB3255F5-BC04-48EC-A815-9DF2A0763DD2}"/>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82793954-EECE-BBE4-75F2-9A8120C6418F}"/>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0A77BB9A-4A8B-F9F7-9DAE-B816614833F4}"/>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2357684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7A7EE-4CEC-8547-502B-71B828A91F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CC0003D-BA69-C6A2-0993-144444EF15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4038728-3E02-B309-1176-1618538E1451}"/>
              </a:ext>
            </a:extLst>
          </p:cNvPr>
          <p:cNvSpPr>
            <a:spLocks noGrp="1"/>
          </p:cNvSpPr>
          <p:nvPr>
            <p:ph type="dt" sz="half" idx="10"/>
          </p:nvPr>
        </p:nvSpPr>
        <p:spPr/>
        <p:txBody>
          <a:body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FB19A265-BA5D-3EC6-DE7B-1051E0C7604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61DA4BE-E8E2-5EE1-432F-A8B2363CF735}"/>
              </a:ext>
            </a:extLst>
          </p:cNvPr>
          <p:cNvSpPr>
            <a:spLocks noGrp="1"/>
          </p:cNvSpPr>
          <p:nvPr>
            <p:ph type="sldNum" sz="quarter" idx="12"/>
          </p:nvPr>
        </p:nvSpPr>
        <p:spPr/>
        <p:txBody>
          <a:bodyPr/>
          <a:lstStyle/>
          <a:p>
            <a:fld id="{79FE760F-075B-4478-8E1A-562C4B0B0FA9}" type="slidenum">
              <a:rPr lang="lv-LV" smtClean="0"/>
              <a:t>‹#›</a:t>
            </a:fld>
            <a:endParaRPr lang="lv-LV"/>
          </a:p>
        </p:txBody>
      </p:sp>
    </p:spTree>
    <p:extLst>
      <p:ext uri="{BB962C8B-B14F-4D97-AF65-F5344CB8AC3E}">
        <p14:creationId xmlns:p14="http://schemas.microsoft.com/office/powerpoint/2010/main" val="715954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ulslaids (LV)">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5CF94-5BB8-B746-ABB4-F887CB887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3970" y="-110"/>
            <a:ext cx="2041446" cy="2041508"/>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4259089" y="0"/>
            <a:ext cx="7932911" cy="6868074"/>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514558" y="2556123"/>
            <a:ext cx="4634366" cy="2041508"/>
          </a:xfrm>
        </p:spPr>
        <p:txBody>
          <a:bodyPr anchor="ctr"/>
          <a:lstStyle>
            <a:lvl1pPr marL="0" indent="0" algn="ctr">
              <a:buNone/>
              <a:defRPr sz="421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514557" y="4869315"/>
            <a:ext cx="4634366" cy="733392"/>
          </a:xfrm>
        </p:spPr>
        <p:txBody>
          <a:bodyPr anchor="ctr"/>
          <a:lstStyle>
            <a:lvl1pPr marL="0" indent="0" algn="ctr">
              <a:buNone/>
              <a:defRPr sz="2531"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Vārds Uzvārds, </a:t>
            </a:r>
            <a:r>
              <a:rPr lang="en-LV"/>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491117" y="5775962"/>
            <a:ext cx="4657806" cy="329283"/>
          </a:xfrm>
        </p:spPr>
        <p:txBody>
          <a:bodyPr anchor="ctr">
            <a:normAutofit/>
          </a:bodyPr>
          <a:lstStyle>
            <a:lvl1pPr marL="0" indent="0" algn="ctr">
              <a:buNone/>
              <a:defRPr sz="984"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Datums un vieta</a:t>
            </a:r>
            <a:endParaRPr lang="en-LV"/>
          </a:p>
        </p:txBody>
      </p:sp>
    </p:spTree>
    <p:extLst>
      <p:ext uri="{BB962C8B-B14F-4D97-AF65-F5344CB8AC3E}">
        <p14:creationId xmlns:p14="http://schemas.microsoft.com/office/powerpoint/2010/main" val="1769717307"/>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ukšs slaid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88179" y="6607783"/>
            <a:ext cx="2743563" cy="20947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05/17/2023</a:t>
            </a:fld>
            <a:endParaRPr lang="en-LV"/>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3008097" y="6602574"/>
            <a:ext cx="6236824" cy="20947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9360259" y="6607783"/>
            <a:ext cx="2743563" cy="204266"/>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a:p>
        </p:txBody>
      </p:sp>
    </p:spTree>
    <p:extLst>
      <p:ext uri="{BB962C8B-B14F-4D97-AF65-F5344CB8AC3E}">
        <p14:creationId xmlns:p14="http://schemas.microsoft.com/office/powerpoint/2010/main" val="606851667"/>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78EF-1FBC-A796-991F-6F7FF4453D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7E4DEE5F-8178-050F-1FEE-175F8BD5B7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8AF5ED4A-21D6-08C8-2366-C11527BE27AA}"/>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BE9B5CE1-A293-39AF-7DE7-788B801B17E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D882282-53E1-86ED-C12A-7AFC14D4C7D9}"/>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1094688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FC55-9AAE-F7AE-4E24-5E852C5743F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39A1254-528C-6355-CAC6-6C285238E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C8B3B6E-E464-EE38-0C9F-A9413902F606}"/>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3CDF3AD8-1C5E-3D09-8877-C70DABF1E63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3E13FCC-507B-C912-4CF3-A843046E954D}"/>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885770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73B2-ED2A-3158-9A22-BF8F9C6A58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88911DAD-3C98-B610-0355-D15CA951A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99BB0-2EC5-C7B3-14A8-B7F49D055613}"/>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B4234873-B6AE-3570-26DF-16A7737FF8C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1219A32-1E74-22DD-1232-000959250056}"/>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218844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ED74-8DD3-7622-79C6-BD2782A20EE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BF8540C-D228-BCE9-8E99-BA13E11F2F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83794D71-9ADD-24F2-016D-BEBEFDF3BF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3E997B8-A425-3E5A-04F7-F1E1ABE78577}"/>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6" name="Footer Placeholder 5">
            <a:extLst>
              <a:ext uri="{FF2B5EF4-FFF2-40B4-BE49-F238E27FC236}">
                <a16:creationId xmlns:a16="http://schemas.microsoft.com/office/drawing/2014/main" id="{3B0647AA-4B9F-ABA6-28C0-880E3F76098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171E198-33B9-281D-E873-28655B03E56A}"/>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459661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27F0-BA65-C56A-0D54-55B41D71D5FA}"/>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973F7B5-3FC8-4E4B-0306-098B9A16B9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98D6E-E123-C626-3FA5-46CCF2A13A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4BBC3174-6E69-BFE3-700F-DE4E2E3B2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2BC5F-0B79-14FF-E030-3A4C608D18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5F0372C1-D7E8-B95B-C919-C4BB78AB62A7}"/>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8" name="Footer Placeholder 7">
            <a:extLst>
              <a:ext uri="{FF2B5EF4-FFF2-40B4-BE49-F238E27FC236}">
                <a16:creationId xmlns:a16="http://schemas.microsoft.com/office/drawing/2014/main" id="{B00E3885-8978-AB33-A5C7-75927388AF85}"/>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61741503-332A-6CFD-B0FB-342BD9A16161}"/>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2881801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599ED-9925-655D-DFC3-CA07FE569FCE}"/>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FB8F2B50-51BC-44CC-96E2-CAD1C5E7CF0C}"/>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4" name="Footer Placeholder 3">
            <a:extLst>
              <a:ext uri="{FF2B5EF4-FFF2-40B4-BE49-F238E27FC236}">
                <a16:creationId xmlns:a16="http://schemas.microsoft.com/office/drawing/2014/main" id="{825707BE-1248-A946-4A5F-DA0CCC170E8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A118CA87-74F3-B89D-B81E-3F9833B400A3}"/>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1809655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54EA9-6669-2FF3-B583-8069010C0376}"/>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3" name="Footer Placeholder 2">
            <a:extLst>
              <a:ext uri="{FF2B5EF4-FFF2-40B4-BE49-F238E27FC236}">
                <a16:creationId xmlns:a16="http://schemas.microsoft.com/office/drawing/2014/main" id="{F87EA6A8-0E1E-51EF-5B9E-964909334139}"/>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5F72272A-374F-D4E4-E705-C1D449D17052}"/>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359452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10F65-F246-83C3-4C47-7EBD181E9967}"/>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499D754A-9289-07EF-595D-69E7C84FC6B0}"/>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5C49BBA1-0223-0C71-B571-B186A9B8D162}"/>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23717700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75B2-814D-5278-ECEF-B624F62A7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FD2EC776-4A4C-C6F0-E793-5934613D7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121666E5-AE2A-9456-32A5-6087EEFB7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7B8E5-A235-7018-39FD-B30135198D8B}"/>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6" name="Footer Placeholder 5">
            <a:extLst>
              <a:ext uri="{FF2B5EF4-FFF2-40B4-BE49-F238E27FC236}">
                <a16:creationId xmlns:a16="http://schemas.microsoft.com/office/drawing/2014/main" id="{5419FACE-B885-1BD7-29EF-377D15FC56C7}"/>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62232C3-F195-B24F-E15B-54020BF4ECE4}"/>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730224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09E5-9133-77C3-DB3E-DF09E92A6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06DF40DA-51A0-E931-7AA9-25B4122257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E21A8329-87B2-495B-8FDF-6D81B3205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D0943-07D9-4AAD-72E5-91BE8AE6F779}"/>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6" name="Footer Placeholder 5">
            <a:extLst>
              <a:ext uri="{FF2B5EF4-FFF2-40B4-BE49-F238E27FC236}">
                <a16:creationId xmlns:a16="http://schemas.microsoft.com/office/drawing/2014/main" id="{A57B2BF5-C3E0-ECC9-9378-91EF0C8311EA}"/>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DA0E3B8-D824-AD05-5AA6-36B988A16713}"/>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156975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5957-2C96-9AEF-9A47-981F9AF74667}"/>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66B850F-32F4-40CE-714B-354A45AF3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34E7F51-ED39-F081-3B3C-D79E61C74A0D}"/>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946529AF-4AE5-0BA7-B6E1-562A7CC6433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7632F4E-9CF7-25B1-AD41-39592607796B}"/>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1337286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6DA5EB-737C-5774-2B3C-04A71EE7D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7224596C-0F29-88AB-B073-7C87DF89D9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EDA0702-6491-2EFE-86DE-6FFC2230A533}"/>
              </a:ext>
            </a:extLst>
          </p:cNvPr>
          <p:cNvSpPr>
            <a:spLocks noGrp="1"/>
          </p:cNvSpPr>
          <p:nvPr>
            <p:ph type="dt" sz="half" idx="10"/>
          </p:nvPr>
        </p:nvSpPr>
        <p:spPr/>
        <p:txBody>
          <a:body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28557178-D336-77C7-ACCD-A38122F59E6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F72B9AD-114B-FF8D-84C2-4925E3F86D89}"/>
              </a:ext>
            </a:extLst>
          </p:cNvPr>
          <p:cNvSpPr>
            <a:spLocks noGrp="1"/>
          </p:cNvSpPr>
          <p:nvPr>
            <p:ph type="sldNum" sz="quarter" idx="12"/>
          </p:nvPr>
        </p:nvSpPr>
        <p:spPr/>
        <p:txBody>
          <a:bodyPr/>
          <a:lstStyle/>
          <a:p>
            <a:fld id="{B1A87FBE-E0E1-4CBC-87DE-F160BF06CDFA}" type="slidenum">
              <a:rPr lang="lv-LV" smtClean="0"/>
              <a:t>‹#›</a:t>
            </a:fld>
            <a:endParaRPr lang="lv-LV"/>
          </a:p>
        </p:txBody>
      </p:sp>
    </p:spTree>
    <p:extLst>
      <p:ext uri="{BB962C8B-B14F-4D97-AF65-F5344CB8AC3E}">
        <p14:creationId xmlns:p14="http://schemas.microsoft.com/office/powerpoint/2010/main" val="3127352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ukšs slaid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7F8AA1-2066-9A44-BC83-2B35D6219575}"/>
              </a:ext>
            </a:extLst>
          </p:cNvPr>
          <p:cNvSpPr>
            <a:spLocks noGrp="1"/>
          </p:cNvSpPr>
          <p:nvPr>
            <p:ph type="dt" sz="half" idx="10"/>
          </p:nvPr>
        </p:nvSpPr>
        <p:spPr>
          <a:xfrm>
            <a:off x="88179" y="6607783"/>
            <a:ext cx="2743563" cy="20947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8102F6D-2937-664A-AB2F-B78F4874A4A1}" type="datetimeFigureOut">
              <a:rPr lang="en-LV" smtClean="0"/>
              <a:pPr/>
              <a:t>05/17/2023</a:t>
            </a:fld>
            <a:endParaRPr lang="en-LV"/>
          </a:p>
        </p:txBody>
      </p:sp>
      <p:sp>
        <p:nvSpPr>
          <p:cNvPr id="5" name="Footer Placeholder 4">
            <a:extLst>
              <a:ext uri="{FF2B5EF4-FFF2-40B4-BE49-F238E27FC236}">
                <a16:creationId xmlns:a16="http://schemas.microsoft.com/office/drawing/2014/main" id="{56DA12EF-A2F8-8D4E-A450-63B50402D00C}"/>
              </a:ext>
            </a:extLst>
          </p:cNvPr>
          <p:cNvSpPr>
            <a:spLocks noGrp="1"/>
          </p:cNvSpPr>
          <p:nvPr>
            <p:ph type="ftr" sz="quarter" idx="11"/>
          </p:nvPr>
        </p:nvSpPr>
        <p:spPr>
          <a:xfrm>
            <a:off x="3008097" y="6602574"/>
            <a:ext cx="6236824" cy="20947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endParaRPr lang="en-LV"/>
          </a:p>
        </p:txBody>
      </p:sp>
      <p:sp>
        <p:nvSpPr>
          <p:cNvPr id="6" name="Slide Number Placeholder 5">
            <a:extLst>
              <a:ext uri="{FF2B5EF4-FFF2-40B4-BE49-F238E27FC236}">
                <a16:creationId xmlns:a16="http://schemas.microsoft.com/office/drawing/2014/main" id="{4F6D260D-AE27-0743-8E70-FE555CAF2B28}"/>
              </a:ext>
            </a:extLst>
          </p:cNvPr>
          <p:cNvSpPr>
            <a:spLocks noGrp="1"/>
          </p:cNvSpPr>
          <p:nvPr>
            <p:ph type="sldNum" sz="quarter" idx="12"/>
          </p:nvPr>
        </p:nvSpPr>
        <p:spPr>
          <a:xfrm>
            <a:off x="9360259" y="6607783"/>
            <a:ext cx="2743563" cy="204266"/>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8891F8A6-FDBB-A34F-8650-67E0D2FBAF55}" type="slidenum">
              <a:rPr lang="en-LV" smtClean="0"/>
              <a:pPr/>
              <a:t>‹#›</a:t>
            </a:fld>
            <a:endParaRPr lang="en-LV"/>
          </a:p>
        </p:txBody>
      </p:sp>
    </p:spTree>
    <p:extLst>
      <p:ext uri="{BB962C8B-B14F-4D97-AF65-F5344CB8AC3E}">
        <p14:creationId xmlns:p14="http://schemas.microsoft.com/office/powerpoint/2010/main" val="2240924947"/>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ulslaids (LV)">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5CF94-5BB8-B746-ABB4-F887CB887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3970" y="-110"/>
            <a:ext cx="2041446" cy="2041508"/>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4259089" y="0"/>
            <a:ext cx="7932911" cy="6868074"/>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514558" y="2556123"/>
            <a:ext cx="4634366" cy="2041508"/>
          </a:xfrm>
        </p:spPr>
        <p:txBody>
          <a:bodyPr anchor="ctr"/>
          <a:lstStyle>
            <a:lvl1pPr marL="0" indent="0" algn="ctr">
              <a:buNone/>
              <a:defRPr sz="421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514557" y="4869315"/>
            <a:ext cx="4634366" cy="733392"/>
          </a:xfrm>
        </p:spPr>
        <p:txBody>
          <a:bodyPr anchor="ctr"/>
          <a:lstStyle>
            <a:lvl1pPr marL="0" indent="0" algn="ctr">
              <a:buNone/>
              <a:defRPr sz="2531"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Vārds Uzvārds, </a:t>
            </a:r>
            <a:r>
              <a:rPr lang="en-LV"/>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491117" y="5775962"/>
            <a:ext cx="4657806" cy="329283"/>
          </a:xfrm>
        </p:spPr>
        <p:txBody>
          <a:bodyPr anchor="ctr">
            <a:normAutofit/>
          </a:bodyPr>
          <a:lstStyle>
            <a:lvl1pPr marL="0" indent="0" algn="ctr">
              <a:buNone/>
              <a:defRPr sz="984"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Datums un vieta</a:t>
            </a:r>
            <a:endParaRPr lang="en-LV"/>
          </a:p>
        </p:txBody>
      </p:sp>
    </p:spTree>
    <p:extLst>
      <p:ext uri="{BB962C8B-B14F-4D97-AF65-F5344CB8AC3E}">
        <p14:creationId xmlns:p14="http://schemas.microsoft.com/office/powerpoint/2010/main" val="3454576634"/>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932" y="1"/>
            <a:ext cx="3778135" cy="416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7603451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9" y="0"/>
            <a:ext cx="1762298" cy="19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2" y="6324600"/>
            <a:ext cx="4721076"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223478" y="6324600"/>
            <a:ext cx="562124" cy="304800"/>
          </a:xfrm>
        </p:spPr>
        <p:txBody>
          <a:bodyPr/>
          <a:lstStyle>
            <a:lvl1pPr>
              <a:defRPr sz="1000">
                <a:latin typeface="Verdana" panose="020B0604030504040204" pitchFamily="34" charset="0"/>
              </a:defRPr>
            </a:lvl1pPr>
          </a:lstStyle>
          <a:p>
            <a:fld id="{0B582915-0310-4CDD-9A79-BDC3E59340E8}" type="slidenum">
              <a:rPr lang="en-US" altLang="lv-LV"/>
              <a:pPr/>
              <a:t>‹#›</a:t>
            </a:fld>
            <a:endParaRPr lang="en-US" altLang="lv-LV"/>
          </a:p>
        </p:txBody>
      </p:sp>
    </p:spTree>
    <p:extLst>
      <p:ext uri="{BB962C8B-B14F-4D97-AF65-F5344CB8AC3E}">
        <p14:creationId xmlns:p14="http://schemas.microsoft.com/office/powerpoint/2010/main" val="2017107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ulslaids tumšs_2">
    <p:bg>
      <p:bgRef idx="1001">
        <a:schemeClr val="bg1"/>
      </p:bgRef>
    </p:bg>
    <p:spTree>
      <p:nvGrpSpPr>
        <p:cNvPr id="1" name=""/>
        <p:cNvGrpSpPr/>
        <p:nvPr/>
      </p:nvGrpSpPr>
      <p:grpSpPr>
        <a:xfrm>
          <a:off x="0" y="0"/>
          <a:ext cx="0" cy="0"/>
          <a:chOff x="0" y="0"/>
          <a:chExt cx="0" cy="0"/>
        </a:xfrm>
      </p:grpSpPr>
      <p:sp>
        <p:nvSpPr>
          <p:cNvPr id="6" name="Attēla vietturis 5">
            <a:extLst>
              <a:ext uri="{FF2B5EF4-FFF2-40B4-BE49-F238E27FC236}">
                <a16:creationId xmlns:a16="http://schemas.microsoft.com/office/drawing/2014/main" id="{3383ED6A-DD3F-44B6-A77B-651334FC8099}"/>
              </a:ext>
            </a:extLst>
          </p:cNvPr>
          <p:cNvSpPr>
            <a:spLocks noGrp="1"/>
          </p:cNvSpPr>
          <p:nvPr>
            <p:ph type="pic" sz="quarter" idx="16"/>
          </p:nvPr>
        </p:nvSpPr>
        <p:spPr>
          <a:xfrm>
            <a:off x="6096000" y="0"/>
            <a:ext cx="6096000" cy="6858000"/>
          </a:xfrm>
        </p:spPr>
        <p:txBody>
          <a:bodyPr anchor="ctr"/>
          <a:lstStyle>
            <a:lvl1pPr algn="ctr">
              <a:defRPr>
                <a:solidFill>
                  <a:schemeClr val="tx1"/>
                </a:solidFill>
              </a:defRPr>
            </a:lvl1pPr>
          </a:lstStyle>
          <a:p>
            <a:r>
              <a:rPr lang="lv-LV"/>
              <a:t>Noklikšķiniet uz ikonas, lai pievienotu attēlu</a:t>
            </a:r>
          </a:p>
        </p:txBody>
      </p:sp>
      <p:sp>
        <p:nvSpPr>
          <p:cNvPr id="13" name="Virsraksts 1">
            <a:extLst>
              <a:ext uri="{FF2B5EF4-FFF2-40B4-BE49-F238E27FC236}">
                <a16:creationId xmlns:a16="http://schemas.microsoft.com/office/drawing/2014/main" id="{86D885BA-0782-47D3-8A21-B1E8A9DE912C}"/>
              </a:ext>
            </a:extLst>
          </p:cNvPr>
          <p:cNvSpPr>
            <a:spLocks noGrp="1"/>
          </p:cNvSpPr>
          <p:nvPr>
            <p:ph type="ctrTitle"/>
          </p:nvPr>
        </p:nvSpPr>
        <p:spPr>
          <a:xfrm>
            <a:off x="619431" y="1066003"/>
            <a:ext cx="4815349" cy="2403187"/>
          </a:xfrm>
        </p:spPr>
        <p:txBody>
          <a:bodyPr anchor="t">
            <a:normAutofit/>
          </a:bodyPr>
          <a:lstStyle>
            <a:lvl1pPr algn="l">
              <a:defRPr sz="4000">
                <a:solidFill>
                  <a:schemeClr val="tx1"/>
                </a:solidFill>
              </a:defRPr>
            </a:lvl1pPr>
          </a:lstStyle>
          <a:p>
            <a:r>
              <a:rPr lang="lv-LV"/>
              <a:t>Rediģēt šablona virsraksta stilu</a:t>
            </a:r>
          </a:p>
        </p:txBody>
      </p:sp>
      <p:sp>
        <p:nvSpPr>
          <p:cNvPr id="14" name="Apakšvirsraksts 2">
            <a:extLst>
              <a:ext uri="{FF2B5EF4-FFF2-40B4-BE49-F238E27FC236}">
                <a16:creationId xmlns:a16="http://schemas.microsoft.com/office/drawing/2014/main" id="{B683502A-8522-4F76-B391-64391F1A3AC3}"/>
              </a:ext>
            </a:extLst>
          </p:cNvPr>
          <p:cNvSpPr>
            <a:spLocks noGrp="1"/>
          </p:cNvSpPr>
          <p:nvPr>
            <p:ph type="subTitle" idx="1" hasCustomPrompt="1"/>
          </p:nvPr>
        </p:nvSpPr>
        <p:spPr>
          <a:xfrm>
            <a:off x="677588" y="4572000"/>
            <a:ext cx="3541748" cy="500357"/>
          </a:xfrm>
        </p:spPr>
        <p:txBody>
          <a:bodyPr>
            <a:normAutofit/>
          </a:bodyPr>
          <a:lstStyle>
            <a:lvl1pPr marL="0" indent="0" algn="l">
              <a:lnSpc>
                <a:spcPct val="100000"/>
              </a:lnSpc>
              <a:spcBef>
                <a:spcPts val="0"/>
              </a:spcBef>
              <a:spcAft>
                <a:spcPts val="40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Vārds Uzvārds</a:t>
            </a:r>
          </a:p>
          <a:p>
            <a:r>
              <a:rPr lang="lv-LV"/>
              <a:t>Amata nosaukums</a:t>
            </a:r>
          </a:p>
        </p:txBody>
      </p:sp>
      <p:sp>
        <p:nvSpPr>
          <p:cNvPr id="15" name="Teksta vietturis 9">
            <a:extLst>
              <a:ext uri="{FF2B5EF4-FFF2-40B4-BE49-F238E27FC236}">
                <a16:creationId xmlns:a16="http://schemas.microsoft.com/office/drawing/2014/main" id="{CBF96C50-DE00-41A0-906E-3A4A8FAE1204}"/>
              </a:ext>
            </a:extLst>
          </p:cNvPr>
          <p:cNvSpPr>
            <a:spLocks noGrp="1"/>
          </p:cNvSpPr>
          <p:nvPr>
            <p:ph type="body" sz="quarter" idx="12" hasCustomPrompt="1"/>
          </p:nvPr>
        </p:nvSpPr>
        <p:spPr>
          <a:xfrm>
            <a:off x="677588" y="5072357"/>
            <a:ext cx="2761818" cy="432000"/>
          </a:xfrm>
          <a:prstGeom prst="rect">
            <a:avLst/>
          </a:prstGeom>
        </p:spPr>
        <p:txBody>
          <a:bodyPr lIns="90000" tIns="46800" rIns="90000" bIns="46800" anchor="ctr">
            <a:noAutofit/>
          </a:bodyPr>
          <a:lstStyle>
            <a:lvl1pPr marL="0" indent="0" algn="l">
              <a:lnSpc>
                <a:spcPct val="100000"/>
              </a:lnSpc>
              <a:spcBef>
                <a:spcPts val="0"/>
              </a:spcBef>
              <a:buNone/>
              <a:defRPr sz="1100" b="0">
                <a:solidFill>
                  <a:schemeClr val="tx1"/>
                </a:solidFill>
                <a:latin typeface="+mn-lt"/>
              </a:defRPr>
            </a:lvl1pPr>
            <a:lvl2pPr marL="457200" indent="0">
              <a:buNone/>
              <a:defRPr sz="1000" b="1">
                <a:solidFill>
                  <a:srgbClr val="CBAC88"/>
                </a:solidFill>
              </a:defRPr>
            </a:lvl2pPr>
            <a:lvl3pPr marL="914400" indent="0">
              <a:buNone/>
              <a:defRPr sz="1000" b="1">
                <a:solidFill>
                  <a:srgbClr val="CBAC88"/>
                </a:solidFill>
              </a:defRPr>
            </a:lvl3pPr>
            <a:lvl4pPr marL="1371600" indent="0">
              <a:buNone/>
              <a:defRPr sz="1000" b="1">
                <a:solidFill>
                  <a:srgbClr val="CBAC88"/>
                </a:solidFill>
              </a:defRPr>
            </a:lvl4pPr>
            <a:lvl5pPr marL="1828800" indent="0">
              <a:buNone/>
              <a:defRPr sz="1000" b="1">
                <a:solidFill>
                  <a:srgbClr val="CBAC88"/>
                </a:solidFill>
              </a:defRPr>
            </a:lvl5pPr>
          </a:lstStyle>
          <a:p>
            <a:pPr lvl="0"/>
            <a:r>
              <a:rPr lang="lv-LV"/>
              <a:t>0000. gads 00. mēnesis</a:t>
            </a:r>
          </a:p>
        </p:txBody>
      </p:sp>
      <p:sp>
        <p:nvSpPr>
          <p:cNvPr id="3" name="Teksta vietturis 2">
            <a:extLst>
              <a:ext uri="{FF2B5EF4-FFF2-40B4-BE49-F238E27FC236}">
                <a16:creationId xmlns:a16="http://schemas.microsoft.com/office/drawing/2014/main" id="{1A98638B-71FA-4E54-92A6-1E152DFCE7DB}"/>
              </a:ext>
            </a:extLst>
          </p:cNvPr>
          <p:cNvSpPr>
            <a:spLocks noGrp="1"/>
          </p:cNvSpPr>
          <p:nvPr>
            <p:ph type="body" sz="quarter" idx="15" hasCustomPrompt="1"/>
          </p:nvPr>
        </p:nvSpPr>
        <p:spPr>
          <a:xfrm>
            <a:off x="8768129" y="6408000"/>
            <a:ext cx="3055937" cy="376237"/>
          </a:xfrm>
        </p:spPr>
        <p:txBody>
          <a:bodyPr anchor="ctr"/>
          <a:lstStyle>
            <a:lvl1pPr algn="r">
              <a:defRPr sz="700">
                <a:solidFill>
                  <a:schemeClr val="tx2"/>
                </a:solidFill>
              </a:defRPr>
            </a:lvl1pPr>
            <a:lvl2pPr>
              <a:defRPr sz="800">
                <a:solidFill>
                  <a:schemeClr val="tx2"/>
                </a:solidFill>
              </a:defRPr>
            </a:lvl2pPr>
            <a:lvl3pPr>
              <a:defRPr sz="800">
                <a:solidFill>
                  <a:schemeClr val="tx2"/>
                </a:solidFill>
              </a:defRPr>
            </a:lvl3pPr>
            <a:lvl4pPr>
              <a:defRPr sz="800">
                <a:solidFill>
                  <a:schemeClr val="tx2"/>
                </a:solidFill>
              </a:defRPr>
            </a:lvl4pPr>
            <a:lvl5pPr>
              <a:defRPr sz="800">
                <a:solidFill>
                  <a:schemeClr val="tx2"/>
                </a:solidFill>
              </a:defRPr>
            </a:lvl5pPr>
          </a:lstStyle>
          <a:p>
            <a:pPr lvl="0"/>
            <a:r>
              <a:rPr lang="lv-LV"/>
              <a:t>Vieta attēla avota tekstam</a:t>
            </a:r>
          </a:p>
        </p:txBody>
      </p:sp>
      <p:sp>
        <p:nvSpPr>
          <p:cNvPr id="12" name="Taisnstūris 11">
            <a:extLst>
              <a:ext uri="{FF2B5EF4-FFF2-40B4-BE49-F238E27FC236}">
                <a16:creationId xmlns:a16="http://schemas.microsoft.com/office/drawing/2014/main" id="{6C2A7088-4DF5-4A82-B0B2-63709AA3878D}"/>
              </a:ext>
            </a:extLst>
          </p:cNvPr>
          <p:cNvSpPr/>
          <p:nvPr userDrawn="1"/>
        </p:nvSpPr>
        <p:spPr>
          <a:xfrm>
            <a:off x="751840" y="0"/>
            <a:ext cx="3053678" cy="3738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Grafika 9">
            <a:extLst>
              <a:ext uri="{FF2B5EF4-FFF2-40B4-BE49-F238E27FC236}">
                <a16:creationId xmlns:a16="http://schemas.microsoft.com/office/drawing/2014/main" id="{063F45EC-93FC-4F5F-B9C9-DCBF2D0E5B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219336" y="6037774"/>
            <a:ext cx="1272336" cy="450000"/>
          </a:xfrm>
          <a:prstGeom prst="rect">
            <a:avLst/>
          </a:prstGeom>
        </p:spPr>
      </p:pic>
      <p:sp>
        <p:nvSpPr>
          <p:cNvPr id="2" name="Kājenes vietturis 1">
            <a:extLst>
              <a:ext uri="{FF2B5EF4-FFF2-40B4-BE49-F238E27FC236}">
                <a16:creationId xmlns:a16="http://schemas.microsoft.com/office/drawing/2014/main" id="{71A25B09-1B7B-B705-F21C-DFA59E55B9BE}"/>
              </a:ext>
            </a:extLst>
          </p:cNvPr>
          <p:cNvSpPr>
            <a:spLocks noGrp="1"/>
          </p:cNvSpPr>
          <p:nvPr>
            <p:ph type="ftr" sz="quarter" idx="17"/>
          </p:nvPr>
        </p:nvSpPr>
        <p:spPr>
          <a:ln>
            <a:solidFill>
              <a:schemeClr val="tx1"/>
            </a:solidFill>
          </a:ln>
        </p:spPr>
        <p:txBody>
          <a:bodyPr/>
          <a:lstStyle>
            <a:lvl1pPr>
              <a:defRPr>
                <a:solidFill>
                  <a:srgbClr val="A2A9AD"/>
                </a:solidFill>
              </a:defRPr>
            </a:lvl1pPr>
          </a:lstStyle>
          <a:p>
            <a:r>
              <a:rPr lang="lv-LV" b="1" spc="350">
                <a:ea typeface="Open Sans" panose="020B0606030504020204" pitchFamily="34" charset="0"/>
                <a:cs typeface="Open Sans" panose="020B0606030504020204" pitchFamily="34" charset="0"/>
              </a:rPr>
              <a:t>RESTRICTED INFORMATION</a:t>
            </a:r>
          </a:p>
        </p:txBody>
      </p:sp>
    </p:spTree>
    <p:extLst>
      <p:ext uri="{BB962C8B-B14F-4D97-AF65-F5344CB8AC3E}">
        <p14:creationId xmlns:p14="http://schemas.microsoft.com/office/powerpoint/2010/main" val="41582022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33F77-B584-128C-8A7E-FC2F6BF4B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B3816C41-D09A-41A7-D793-25F6FC4F0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0BBBBD14-41CF-F54B-E9DB-A2E1209B8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83EE3-CED2-3D3B-F56F-6FE45DC4C67F}"/>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BE543E5F-3AC3-79EB-77FD-B90E834C2F9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C24236AE-2092-19F4-0852-9E50942ED493}"/>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6924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B868-9AF4-44DF-D149-D377F48E6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ABD81D4E-3A06-3730-F476-FB23F75BA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300C009A-CB18-9654-EEF5-FAE9316B3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894FA-78AD-6FE4-AB37-7FEDF84C7A40}"/>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5370F2E1-D476-1747-5BBD-A6749ACF94F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5D54969-7E1E-9995-A01E-6F943E3D4A79}"/>
              </a:ext>
            </a:extLst>
          </p:cNvPr>
          <p:cNvSpPr>
            <a:spLocks noGrp="1"/>
          </p:cNvSpPr>
          <p:nvPr>
            <p:ph type="sldNum" sz="quarter" idx="12"/>
          </p:nvPr>
        </p:nvSpPr>
        <p:spPr/>
        <p:txBody>
          <a:bodyPr/>
          <a:lstStyle/>
          <a:p>
            <a:fld id="{CBBFFCBE-2057-4101-993E-17DDA4A2CF7C}" type="slidenum">
              <a:rPr lang="lv-LV" smtClean="0"/>
              <a:t>‹#›</a:t>
            </a:fld>
            <a:endParaRPr lang="lv-LV"/>
          </a:p>
        </p:txBody>
      </p:sp>
    </p:spTree>
    <p:extLst>
      <p:ext uri="{BB962C8B-B14F-4D97-AF65-F5344CB8AC3E}">
        <p14:creationId xmlns:p14="http://schemas.microsoft.com/office/powerpoint/2010/main" val="18550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6.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ADC97-E3EA-D7BF-6657-5B224AC74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A8E4B8FA-62C8-AC3F-5922-A55EB318F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A2CDE13-5599-5FB9-2FA4-A1DEED27F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D1E0C10D-0199-84B8-0DC6-21C058041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22720149-9932-B905-8129-CE497A966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FCBE-2057-4101-993E-17DDA4A2CF7C}" type="slidenum">
              <a:rPr lang="lv-LV" smtClean="0"/>
              <a:t>‹#›</a:t>
            </a:fld>
            <a:endParaRPr lang="lv-LV"/>
          </a:p>
        </p:txBody>
      </p:sp>
    </p:spTree>
    <p:extLst>
      <p:ext uri="{BB962C8B-B14F-4D97-AF65-F5344CB8AC3E}">
        <p14:creationId xmlns:p14="http://schemas.microsoft.com/office/powerpoint/2010/main" val="90401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70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A3974552-D769-410C-92A7-B9864FDE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lv-LV" dirty="0"/>
              <a:t>Rediģēt šablona virsraksta stilu</a:t>
            </a:r>
          </a:p>
        </p:txBody>
      </p:sp>
      <p:sp>
        <p:nvSpPr>
          <p:cNvPr id="3" name="Teksta vietturis 2">
            <a:extLst>
              <a:ext uri="{FF2B5EF4-FFF2-40B4-BE49-F238E27FC236}">
                <a16:creationId xmlns:a16="http://schemas.microsoft.com/office/drawing/2014/main" id="{9D2A1E0B-2B67-44E9-80BB-AFF5856A5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lv-LV" dirty="0"/>
              <a:t>Noklikšķiniet, lai rediģētu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p>
        </p:txBody>
      </p:sp>
      <p:sp>
        <p:nvSpPr>
          <p:cNvPr id="6" name="Slaida numura vietturis 5">
            <a:extLst>
              <a:ext uri="{FF2B5EF4-FFF2-40B4-BE49-F238E27FC236}">
                <a16:creationId xmlns:a16="http://schemas.microsoft.com/office/drawing/2014/main" id="{35B2E975-1EF8-429A-8ADE-DF690E2395B6}"/>
              </a:ext>
            </a:extLst>
          </p:cNvPr>
          <p:cNvSpPr>
            <a:spLocks noGrp="1"/>
          </p:cNvSpPr>
          <p:nvPr>
            <p:ph type="sldNum" sz="quarter" idx="4"/>
          </p:nvPr>
        </p:nvSpPr>
        <p:spPr>
          <a:xfrm>
            <a:off x="280800" y="6274800"/>
            <a:ext cx="482400" cy="365125"/>
          </a:xfrm>
          <a:prstGeom prst="rect">
            <a:avLst/>
          </a:prstGeom>
        </p:spPr>
        <p:txBody>
          <a:bodyPr vert="horz" lIns="91440" tIns="45720" rIns="91440" bIns="45720" rtlCol="0" anchor="ctr"/>
          <a:lstStyle>
            <a:lvl1pPr algn="l">
              <a:defRPr sz="900">
                <a:solidFill>
                  <a:schemeClr val="bg2"/>
                </a:solidFill>
              </a:defRPr>
            </a:lvl1pPr>
          </a:lstStyle>
          <a:p>
            <a:fld id="{0C9F65A0-2F09-4141-8FCD-F0391BF63056}" type="slidenum">
              <a:rPr lang="lv-LV" smtClean="0"/>
              <a:pPr/>
              <a:t>‹#›</a:t>
            </a:fld>
            <a:endParaRPr lang="lv-LV"/>
          </a:p>
        </p:txBody>
      </p:sp>
      <p:sp>
        <p:nvSpPr>
          <p:cNvPr id="8" name="Kājenes vietturis 7">
            <a:extLst>
              <a:ext uri="{FF2B5EF4-FFF2-40B4-BE49-F238E27FC236}">
                <a16:creationId xmlns:a16="http://schemas.microsoft.com/office/drawing/2014/main" id="{2F78835B-9CAE-E054-2C91-C50B3EE7FFF2}"/>
              </a:ext>
            </a:extLst>
          </p:cNvPr>
          <p:cNvSpPr>
            <a:spLocks noGrp="1"/>
          </p:cNvSpPr>
          <p:nvPr>
            <p:ph type="ftr" sz="quarter" idx="3"/>
          </p:nvPr>
        </p:nvSpPr>
        <p:spPr>
          <a:xfrm>
            <a:off x="-68400" y="6084000"/>
            <a:ext cx="3794400" cy="360000"/>
          </a:xfrm>
          <a:prstGeom prst="rect">
            <a:avLst/>
          </a:prstGeom>
        </p:spPr>
        <p:txBody>
          <a:bodyPr vert="horz" lIns="828000" tIns="45720" rIns="91440" bIns="45720" rtlCol="0" anchor="ctr"/>
          <a:lstStyle>
            <a:lvl1pPr algn="l">
              <a:defRPr sz="900">
                <a:solidFill>
                  <a:schemeClr val="tx1">
                    <a:tint val="75000"/>
                  </a:schemeClr>
                </a:solidFill>
              </a:defRPr>
            </a:lvl1pPr>
          </a:lstStyle>
          <a:p>
            <a:r>
              <a:rPr lang="lv-LV" b="1" spc="350">
                <a:ea typeface="Open Sans" panose="020B0606030504020204" pitchFamily="34" charset="0"/>
                <a:cs typeface="Open Sans" panose="020B0606030504020204" pitchFamily="34" charset="0"/>
              </a:rPr>
              <a:t>RESTRICTED INFORMATION</a:t>
            </a:r>
            <a:endParaRPr lang="lv-LV" b="1" spc="35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86756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3" r:id="rId7"/>
    <p:sldLayoutId id="2147483674" r:id="rId8"/>
  </p:sldLayoutIdLst>
  <p:hf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3957" tIns="46979" rIns="93957" bIns="46979" rtlCol="0" anchor="ctr"/>
          <a:lstStyle>
            <a:lvl1pPr algn="l" defTabSz="939575" fontAlgn="auto">
              <a:spcBef>
                <a:spcPts val="0"/>
              </a:spcBef>
              <a:spcAft>
                <a:spcPts val="0"/>
              </a:spcAft>
              <a:defRPr sz="1200">
                <a:solidFill>
                  <a:schemeClr val="tx1">
                    <a:tint val="75000"/>
                  </a:schemeClr>
                </a:solidFill>
                <a:latin typeface="+mn-lt"/>
                <a:cs typeface="+mn-cs"/>
              </a:defRPr>
            </a:lvl1pPr>
          </a:lstStyle>
          <a:p>
            <a:pPr>
              <a:defRPr/>
            </a:pPr>
            <a:fld id="{9B55D10C-3E28-49B5-BA9F-F2FF950E44C7}" type="datetime1">
              <a:rPr lang="en-US"/>
              <a:pPr>
                <a:defRPr/>
              </a:pPr>
              <a:t>5/17/2023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3957" tIns="46979" rIns="93957" bIns="46979" rtlCol="0" anchor="ctr"/>
          <a:lstStyle>
            <a:lvl1pPr algn="ctr" defTabSz="939575"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3957" tIns="46979" rIns="93957" bIns="46979" numCol="1" anchor="ctr" anchorCtr="0" compatLnSpc="1">
            <a:prstTxWarp prst="textNoShape">
              <a:avLst/>
            </a:prstTxWarp>
          </a:bodyPr>
          <a:lstStyle>
            <a:lvl1pPr algn="r">
              <a:defRPr sz="1200">
                <a:solidFill>
                  <a:srgbClr val="898989"/>
                </a:solidFill>
              </a:defRPr>
            </a:lvl1pPr>
          </a:lstStyle>
          <a:p>
            <a:fld id="{9D893850-4C62-42FA-A22B-349FCBB3BAE1}" type="slidenum">
              <a:rPr lang="en-US" altLang="lv-LV"/>
              <a:pPr/>
              <a:t>‹#›</a:t>
            </a:fld>
            <a:endParaRPr lang="en-US" altLang="lv-LV"/>
          </a:p>
        </p:txBody>
      </p:sp>
    </p:spTree>
    <p:extLst>
      <p:ext uri="{BB962C8B-B14F-4D97-AF65-F5344CB8AC3E}">
        <p14:creationId xmlns:p14="http://schemas.microsoft.com/office/powerpoint/2010/main" val="57135161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hdr="0" ftr="0" dt="0"/>
  <p:txStyles>
    <p:titleStyle>
      <a:lvl1pPr algn="ctr" defTabSz="938213" rtl="0" eaLnBrk="1" fontAlgn="base" hangingPunct="1">
        <a:spcBef>
          <a:spcPct val="0"/>
        </a:spcBef>
        <a:spcAft>
          <a:spcPct val="0"/>
        </a:spcAft>
        <a:defRPr sz="4500" kern="1200">
          <a:solidFill>
            <a:schemeClr val="tx1"/>
          </a:solidFill>
          <a:latin typeface="+mj-lt"/>
          <a:ea typeface="+mj-ea"/>
          <a:cs typeface="+mj-cs"/>
        </a:defRPr>
      </a:lvl1pPr>
      <a:lvl2pPr algn="ctr" defTabSz="938213" rtl="0" eaLnBrk="1" fontAlgn="base" hangingPunct="1">
        <a:spcBef>
          <a:spcPct val="0"/>
        </a:spcBef>
        <a:spcAft>
          <a:spcPct val="0"/>
        </a:spcAft>
        <a:defRPr sz="4500">
          <a:solidFill>
            <a:schemeClr val="tx1"/>
          </a:solidFill>
          <a:latin typeface="Times New Roman" pitchFamily="18" charset="0"/>
        </a:defRPr>
      </a:lvl2pPr>
      <a:lvl3pPr algn="ctr" defTabSz="938213" rtl="0" eaLnBrk="1" fontAlgn="base" hangingPunct="1">
        <a:spcBef>
          <a:spcPct val="0"/>
        </a:spcBef>
        <a:spcAft>
          <a:spcPct val="0"/>
        </a:spcAft>
        <a:defRPr sz="4500">
          <a:solidFill>
            <a:schemeClr val="tx1"/>
          </a:solidFill>
          <a:latin typeface="Times New Roman" pitchFamily="18" charset="0"/>
        </a:defRPr>
      </a:lvl3pPr>
      <a:lvl4pPr algn="ctr" defTabSz="938213" rtl="0" eaLnBrk="1" fontAlgn="base" hangingPunct="1">
        <a:spcBef>
          <a:spcPct val="0"/>
        </a:spcBef>
        <a:spcAft>
          <a:spcPct val="0"/>
        </a:spcAft>
        <a:defRPr sz="4500">
          <a:solidFill>
            <a:schemeClr val="tx1"/>
          </a:solidFill>
          <a:latin typeface="Times New Roman" pitchFamily="18" charset="0"/>
        </a:defRPr>
      </a:lvl4pPr>
      <a:lvl5pPr algn="ctr" defTabSz="938213" rtl="0" eaLnBrk="1" fontAlgn="base" hangingPunct="1">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1" fontAlgn="base" hangingPunct="1">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1" fontAlgn="base" hangingPunct="1">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1" fontAlgn="base" hangingPunct="1">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3957" tIns="46979" rIns="93957" bIns="46979" rtlCol="0" anchor="ctr"/>
          <a:lstStyle>
            <a:lvl1pPr algn="l" defTabSz="939575" fontAlgn="auto">
              <a:spcBef>
                <a:spcPts val="0"/>
              </a:spcBef>
              <a:spcAft>
                <a:spcPts val="0"/>
              </a:spcAft>
              <a:defRPr sz="1200">
                <a:solidFill>
                  <a:schemeClr val="tx1">
                    <a:tint val="75000"/>
                  </a:schemeClr>
                </a:solidFill>
                <a:latin typeface="+mn-lt"/>
                <a:cs typeface="+mn-cs"/>
              </a:defRPr>
            </a:lvl1pPr>
          </a:lstStyle>
          <a:p>
            <a:pPr>
              <a:defRPr/>
            </a:pPr>
            <a:fld id="{9B55D10C-3E28-49B5-BA9F-F2FF950E44C7}" type="datetime1">
              <a:rPr lang="en-US"/>
              <a:pPr>
                <a:defRPr/>
              </a:pPr>
              <a:t>5/17/2023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3957" tIns="46979" rIns="93957" bIns="46979" rtlCol="0" anchor="ctr"/>
          <a:lstStyle>
            <a:lvl1pPr algn="ctr" defTabSz="939575"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3957" tIns="46979" rIns="93957" bIns="46979" numCol="1" anchor="ctr" anchorCtr="0" compatLnSpc="1">
            <a:prstTxWarp prst="textNoShape">
              <a:avLst/>
            </a:prstTxWarp>
          </a:bodyPr>
          <a:lstStyle>
            <a:lvl1pPr algn="r">
              <a:defRPr sz="1200">
                <a:solidFill>
                  <a:srgbClr val="898989"/>
                </a:solidFill>
              </a:defRPr>
            </a:lvl1pPr>
          </a:lstStyle>
          <a:p>
            <a:fld id="{9D893850-4C62-42FA-A22B-349FCBB3BAE1}" type="slidenum">
              <a:rPr lang="en-US" altLang="lv-LV"/>
              <a:pPr/>
              <a:t>‹#›</a:t>
            </a:fld>
            <a:endParaRPr lang="en-US" altLang="lv-LV"/>
          </a:p>
        </p:txBody>
      </p:sp>
    </p:spTree>
    <p:extLst>
      <p:ext uri="{BB962C8B-B14F-4D97-AF65-F5344CB8AC3E}">
        <p14:creationId xmlns:p14="http://schemas.microsoft.com/office/powerpoint/2010/main" val="138330774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hdr="0" ftr="0" dt="0"/>
  <p:txStyles>
    <p:titleStyle>
      <a:lvl1pPr algn="ctr" defTabSz="938213" rtl="0" eaLnBrk="1" fontAlgn="base" hangingPunct="1">
        <a:spcBef>
          <a:spcPct val="0"/>
        </a:spcBef>
        <a:spcAft>
          <a:spcPct val="0"/>
        </a:spcAft>
        <a:defRPr sz="4500" kern="1200">
          <a:solidFill>
            <a:schemeClr val="tx1"/>
          </a:solidFill>
          <a:latin typeface="+mj-lt"/>
          <a:ea typeface="+mj-ea"/>
          <a:cs typeface="+mj-cs"/>
        </a:defRPr>
      </a:lvl1pPr>
      <a:lvl2pPr algn="ctr" defTabSz="938213" rtl="0" eaLnBrk="1" fontAlgn="base" hangingPunct="1">
        <a:spcBef>
          <a:spcPct val="0"/>
        </a:spcBef>
        <a:spcAft>
          <a:spcPct val="0"/>
        </a:spcAft>
        <a:defRPr sz="4500">
          <a:solidFill>
            <a:schemeClr val="tx1"/>
          </a:solidFill>
          <a:latin typeface="Times New Roman" pitchFamily="18" charset="0"/>
        </a:defRPr>
      </a:lvl2pPr>
      <a:lvl3pPr algn="ctr" defTabSz="938213" rtl="0" eaLnBrk="1" fontAlgn="base" hangingPunct="1">
        <a:spcBef>
          <a:spcPct val="0"/>
        </a:spcBef>
        <a:spcAft>
          <a:spcPct val="0"/>
        </a:spcAft>
        <a:defRPr sz="4500">
          <a:solidFill>
            <a:schemeClr val="tx1"/>
          </a:solidFill>
          <a:latin typeface="Times New Roman" pitchFamily="18" charset="0"/>
        </a:defRPr>
      </a:lvl3pPr>
      <a:lvl4pPr algn="ctr" defTabSz="938213" rtl="0" eaLnBrk="1" fontAlgn="base" hangingPunct="1">
        <a:spcBef>
          <a:spcPct val="0"/>
        </a:spcBef>
        <a:spcAft>
          <a:spcPct val="0"/>
        </a:spcAft>
        <a:defRPr sz="4500">
          <a:solidFill>
            <a:schemeClr val="tx1"/>
          </a:solidFill>
          <a:latin typeface="Times New Roman" pitchFamily="18" charset="0"/>
        </a:defRPr>
      </a:lvl4pPr>
      <a:lvl5pPr algn="ctr" defTabSz="938213" rtl="0" eaLnBrk="1" fontAlgn="base" hangingPunct="1">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1" fontAlgn="base" hangingPunct="1">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1" fontAlgn="base" hangingPunct="1">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1" fontAlgn="base" hangingPunct="1">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1" fontAlgn="base" hangingPunct="1">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A7FDE-BB87-E633-9758-F4FA0AE8B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BB5D67D-7C87-2055-EECF-B3590109F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A009DF4-F33A-CC96-882A-F131C5EA6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FA02B-1856-4CA5-B45D-EAFE555E1192}" type="datetimeFigureOut">
              <a:rPr lang="lv-LV" smtClean="0"/>
              <a:t>17.05.2023</a:t>
            </a:fld>
            <a:endParaRPr lang="lv-LV"/>
          </a:p>
        </p:txBody>
      </p:sp>
      <p:sp>
        <p:nvSpPr>
          <p:cNvPr id="5" name="Footer Placeholder 4">
            <a:extLst>
              <a:ext uri="{FF2B5EF4-FFF2-40B4-BE49-F238E27FC236}">
                <a16:creationId xmlns:a16="http://schemas.microsoft.com/office/drawing/2014/main" id="{F7989099-FA04-0B3D-5B58-173DAA758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546FD3B0-B9F2-6093-BAFD-90EFE4E21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E760F-075B-4478-8E1A-562C4B0B0FA9}" type="slidenum">
              <a:rPr lang="lv-LV" smtClean="0"/>
              <a:t>‹#›</a:t>
            </a:fld>
            <a:endParaRPr lang="lv-LV"/>
          </a:p>
        </p:txBody>
      </p:sp>
    </p:spTree>
    <p:extLst>
      <p:ext uri="{BB962C8B-B14F-4D97-AF65-F5344CB8AC3E}">
        <p14:creationId xmlns:p14="http://schemas.microsoft.com/office/powerpoint/2010/main" val="4050870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66FFC-958C-CEEE-9BFB-430BEE08E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132858E5-42EF-5538-7D59-B32B2265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EAB6D80-4772-FD3A-9B7F-4C489763C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1430-7ECD-4835-A17B-DD4876BA5EA8}" type="datetimeFigureOut">
              <a:rPr lang="lv-LV" smtClean="0"/>
              <a:t>17.05.2023</a:t>
            </a:fld>
            <a:endParaRPr lang="lv-LV"/>
          </a:p>
        </p:txBody>
      </p:sp>
      <p:sp>
        <p:nvSpPr>
          <p:cNvPr id="5" name="Footer Placeholder 4">
            <a:extLst>
              <a:ext uri="{FF2B5EF4-FFF2-40B4-BE49-F238E27FC236}">
                <a16:creationId xmlns:a16="http://schemas.microsoft.com/office/drawing/2014/main" id="{40C7554D-AF52-B1D0-AED1-65BCC96DC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B9521A68-FE6B-3E54-18A3-B6D5C9E1C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87FBE-E0E1-4CBC-87DE-F160BF06CDFA}" type="slidenum">
              <a:rPr lang="lv-LV" smtClean="0"/>
              <a:t>‹#›</a:t>
            </a:fld>
            <a:endParaRPr lang="lv-LV"/>
          </a:p>
        </p:txBody>
      </p:sp>
    </p:spTree>
    <p:extLst>
      <p:ext uri="{BB962C8B-B14F-4D97-AF65-F5344CB8AC3E}">
        <p14:creationId xmlns:p14="http://schemas.microsoft.com/office/powerpoint/2010/main" val="29994415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chart" Target="../charts/chart12.xml"/><Relationship Id="rId7" Type="http://schemas.openxmlformats.org/officeDocument/2006/relationships/diagramLayout" Target="../diagrams/layout3.xml"/><Relationship Id="rId2" Type="http://schemas.openxmlformats.org/officeDocument/2006/relationships/chart" Target="../charts/chart11.xml"/><Relationship Id="rId1" Type="http://schemas.openxmlformats.org/officeDocument/2006/relationships/slideLayout" Target="../slideLayouts/slideLayout13.xml"/><Relationship Id="rId6" Type="http://schemas.openxmlformats.org/officeDocument/2006/relationships/diagramData" Target="../diagrams/data3.xml"/><Relationship Id="rId5" Type="http://schemas.openxmlformats.org/officeDocument/2006/relationships/chart" Target="../charts/chart14.xml"/><Relationship Id="rId10" Type="http://schemas.microsoft.com/office/2007/relationships/diagramDrawing" Target="../diagrams/drawing3.xml"/><Relationship Id="rId4" Type="http://schemas.openxmlformats.org/officeDocument/2006/relationships/chart" Target="../charts/chart13.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7.pn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3.wdp"/><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33.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chart" Target="../charts/chart9.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www.krajobligacijas.lv/" TargetMode="External"/><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89760" y="2856066"/>
            <a:ext cx="8412480" cy="1600518"/>
          </a:xfrm>
        </p:spPr>
        <p:txBody>
          <a:bodyPr anchor="ctr">
            <a:normAutofit/>
          </a:bodyPr>
          <a:lstStyle/>
          <a:p>
            <a:r>
              <a:rPr lang="lv-LV" sz="2800" dirty="0">
                <a:effectLst/>
              </a:rPr>
              <a:t>Finanšu sektora ilgtspējīgas attīstības veicināšana</a:t>
            </a:r>
          </a:p>
        </p:txBody>
      </p:sp>
      <p:sp>
        <p:nvSpPr>
          <p:cNvPr id="11268" name="Text Placeholder 3"/>
          <p:cNvSpPr>
            <a:spLocks noGrp="1"/>
          </p:cNvSpPr>
          <p:nvPr>
            <p:ph type="body" sz="quarter" idx="11"/>
          </p:nvPr>
        </p:nvSpPr>
        <p:spPr/>
        <p:txBody>
          <a:bodyPr/>
          <a:lstStyle/>
          <a:p>
            <a:r>
              <a:rPr lang="lv-LV" altLang="lv-LV" dirty="0"/>
              <a:t>Saeimas Ilgtspējīgas attīstības komisijas sēde 2023.gada 10.maijā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2246-A56E-4787-80C2-813BE4933072}"/>
              </a:ext>
            </a:extLst>
          </p:cNvPr>
          <p:cNvSpPr>
            <a:spLocks noGrp="1"/>
          </p:cNvSpPr>
          <p:nvPr>
            <p:ph type="title"/>
          </p:nvPr>
        </p:nvSpPr>
        <p:spPr>
          <a:xfrm>
            <a:off x="3676851" y="381000"/>
            <a:ext cx="7905548" cy="851034"/>
          </a:xfrm>
        </p:spPr>
        <p:txBody>
          <a:bodyPr anchor="ctr">
            <a:normAutofit/>
          </a:bodyPr>
          <a:lstStyle/>
          <a:p>
            <a:r>
              <a:rPr lang="lv-LV" dirty="0"/>
              <a:t>Plānotie pasākumi kreditēšanas veicināšanai</a:t>
            </a:r>
            <a:endParaRPr lang="en-GB" dirty="0"/>
          </a:p>
        </p:txBody>
      </p:sp>
      <p:graphicFrame>
        <p:nvGraphicFramePr>
          <p:cNvPr id="11" name="Content Placeholder 10">
            <a:extLst>
              <a:ext uri="{FF2B5EF4-FFF2-40B4-BE49-F238E27FC236}">
                <a16:creationId xmlns:a16="http://schemas.microsoft.com/office/drawing/2014/main" id="{0F4A0433-537B-1147-A866-A2F20B5C833F}"/>
              </a:ext>
            </a:extLst>
          </p:cNvPr>
          <p:cNvGraphicFramePr>
            <a:graphicFrameLocks noGrp="1"/>
          </p:cNvGraphicFramePr>
          <p:nvPr>
            <p:ph idx="1"/>
            <p:extLst>
              <p:ext uri="{D42A27DB-BD31-4B8C-83A1-F6EECF244321}">
                <p14:modId xmlns:p14="http://schemas.microsoft.com/office/powerpoint/2010/main" val="3374826473"/>
              </p:ext>
            </p:extLst>
          </p:nvPr>
        </p:nvGraphicFramePr>
        <p:xfrm>
          <a:off x="1346329" y="1352146"/>
          <a:ext cx="10236072" cy="5277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C9EB366-C3B2-407F-97E1-15DAC2111664}"/>
              </a:ext>
            </a:extLst>
          </p:cNvPr>
          <p:cNvSpPr>
            <a:spLocks noGrp="1"/>
          </p:cNvSpPr>
          <p:nvPr>
            <p:ph type="sldNum" sz="quarter" idx="13"/>
          </p:nvPr>
        </p:nvSpPr>
        <p:spPr/>
        <p:txBody>
          <a:bodyPr/>
          <a:lstStyle/>
          <a:p>
            <a:fld id="{0B582915-0310-4CDD-9A79-BDC3E59340E8}" type="slidenum">
              <a:rPr lang="en-US" altLang="lv-LV" smtClean="0"/>
              <a:pPr/>
              <a:t>10</a:t>
            </a:fld>
            <a:endParaRPr lang="en-US" altLang="lv-LV"/>
          </a:p>
        </p:txBody>
      </p:sp>
    </p:spTree>
    <p:extLst>
      <p:ext uri="{BB962C8B-B14F-4D97-AF65-F5344CB8AC3E}">
        <p14:creationId xmlns:p14="http://schemas.microsoft.com/office/powerpoint/2010/main" val="59426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BCF2694-7918-4164-8836-B5DEEDC893BF}"/>
              </a:ext>
            </a:extLst>
          </p:cNvPr>
          <p:cNvSpPr>
            <a:spLocks noGrp="1"/>
          </p:cNvSpPr>
          <p:nvPr>
            <p:ph type="title"/>
          </p:nvPr>
        </p:nvSpPr>
        <p:spPr>
          <a:xfrm>
            <a:off x="2206381" y="102171"/>
            <a:ext cx="9759196" cy="493442"/>
          </a:xfrm>
        </p:spPr>
        <p:txBody>
          <a:bodyPr>
            <a:noAutofit/>
          </a:bodyPr>
          <a:lstStyle/>
          <a:p>
            <a:r>
              <a:rPr lang="lv-LV" dirty="0">
                <a:cs typeface="Times New Roman" panose="02020603050405020304" pitchFamily="18" charset="0"/>
              </a:rPr>
              <a:t>Kapitāla tirgus jomā Latvija atpaliek no Igaunijas un Lietuvas pēc investīciju un IKP izaugsmes, un būtiski atpaliek arī pēc akciju tirgus kapitalizācijas</a:t>
            </a:r>
          </a:p>
        </p:txBody>
      </p:sp>
      <p:grpSp>
        <p:nvGrpSpPr>
          <p:cNvPr id="4" name="Group 3">
            <a:extLst>
              <a:ext uri="{FF2B5EF4-FFF2-40B4-BE49-F238E27FC236}">
                <a16:creationId xmlns:a16="http://schemas.microsoft.com/office/drawing/2014/main" id="{F897A09F-7874-4759-A6B6-77499C7CDE59}"/>
              </a:ext>
            </a:extLst>
          </p:cNvPr>
          <p:cNvGrpSpPr/>
          <p:nvPr/>
        </p:nvGrpSpPr>
        <p:grpSpPr>
          <a:xfrm>
            <a:off x="7057276" y="1390250"/>
            <a:ext cx="3700026" cy="5124040"/>
            <a:chOff x="4238092" y="1553572"/>
            <a:chExt cx="3642237" cy="5124040"/>
          </a:xfrm>
        </p:grpSpPr>
        <p:sp>
          <p:nvSpPr>
            <p:cNvPr id="19" name="Title 1">
              <a:extLst>
                <a:ext uri="{FF2B5EF4-FFF2-40B4-BE49-F238E27FC236}">
                  <a16:creationId xmlns:a16="http://schemas.microsoft.com/office/drawing/2014/main" id="{4118A086-0076-4376-B759-7BF521E319CC}"/>
                </a:ext>
              </a:extLst>
            </p:cNvPr>
            <p:cNvSpPr txBox="1">
              <a:spLocks/>
            </p:cNvSpPr>
            <p:nvPr/>
          </p:nvSpPr>
          <p:spPr>
            <a:xfrm>
              <a:off x="4238092" y="1553572"/>
              <a:ext cx="3642237" cy="5117761"/>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1400" dirty="0">
                  <a:cs typeface="Times New Roman" panose="02020603050405020304" pitchFamily="18" charset="0"/>
                </a:rPr>
                <a:t>Akciju tirgus apgrozījums </a:t>
              </a:r>
            </a:p>
          </p:txBody>
        </p:sp>
        <p:graphicFrame>
          <p:nvGraphicFramePr>
            <p:cNvPr id="12" name="Chart 11">
              <a:extLst>
                <a:ext uri="{FF2B5EF4-FFF2-40B4-BE49-F238E27FC236}">
                  <a16:creationId xmlns:a16="http://schemas.microsoft.com/office/drawing/2014/main" id="{3D01C5C0-1293-484F-8324-89A1B5DEA62D}"/>
                </a:ext>
              </a:extLst>
            </p:cNvPr>
            <p:cNvGraphicFramePr/>
            <p:nvPr>
              <p:extLst>
                <p:ext uri="{D42A27DB-BD31-4B8C-83A1-F6EECF244321}">
                  <p14:modId xmlns:p14="http://schemas.microsoft.com/office/powerpoint/2010/main" val="3101800952"/>
                </p:ext>
              </p:extLst>
            </p:nvPr>
          </p:nvGraphicFramePr>
          <p:xfrm>
            <a:off x="4798839" y="2156520"/>
            <a:ext cx="2663688" cy="1866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0AFEF152-85B7-483E-93F4-86FB0F7041F9}"/>
                </a:ext>
              </a:extLst>
            </p:cNvPr>
            <p:cNvGraphicFramePr/>
            <p:nvPr/>
          </p:nvGraphicFramePr>
          <p:xfrm>
            <a:off x="5020533" y="4464775"/>
            <a:ext cx="2150934" cy="2212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249D9EB-FF7D-42AF-8B43-5DC309D2EED2}"/>
                </a:ext>
              </a:extLst>
            </p:cNvPr>
            <p:cNvSpPr txBox="1"/>
            <p:nvPr/>
          </p:nvSpPr>
          <p:spPr>
            <a:xfrm>
              <a:off x="4885702" y="4210547"/>
              <a:ext cx="2420595" cy="276999"/>
            </a:xfrm>
            <a:prstGeom prst="rect">
              <a:avLst/>
            </a:prstGeom>
            <a:noFill/>
          </p:spPr>
          <p:txBody>
            <a:bodyPr wrap="square" rtlCol="0">
              <a:spAutoFit/>
            </a:bodyPr>
            <a:lstStyle/>
            <a:p>
              <a:pPr algn="ctr"/>
              <a:r>
                <a:rPr lang="lv-LV" sz="1200" b="1" dirty="0">
                  <a:latin typeface="Times New Roman" panose="02020603050405020304" pitchFamily="18" charset="0"/>
                  <a:cs typeface="Times New Roman" panose="02020603050405020304" pitchFamily="18" charset="0"/>
                </a:rPr>
                <a:t>% no kopējā apgrozījuma</a:t>
              </a:r>
              <a:endParaRPr lang="en-GB" sz="1200" b="1" dirty="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FE227C7F-391E-449C-BDDB-CC143A6ED2BD}"/>
              </a:ext>
            </a:extLst>
          </p:cNvPr>
          <p:cNvGrpSpPr/>
          <p:nvPr/>
        </p:nvGrpSpPr>
        <p:grpSpPr>
          <a:xfrm>
            <a:off x="1906179" y="1390250"/>
            <a:ext cx="4928024" cy="5117761"/>
            <a:chOff x="4468046" y="1447101"/>
            <a:chExt cx="3642237" cy="5117761"/>
          </a:xfrm>
        </p:grpSpPr>
        <p:sp>
          <p:nvSpPr>
            <p:cNvPr id="6" name="Title 1">
              <a:extLst>
                <a:ext uri="{FF2B5EF4-FFF2-40B4-BE49-F238E27FC236}">
                  <a16:creationId xmlns:a16="http://schemas.microsoft.com/office/drawing/2014/main" id="{FD6AA8E6-9906-488D-BB31-0C5CE0BB96E6}"/>
                </a:ext>
              </a:extLst>
            </p:cNvPr>
            <p:cNvSpPr txBox="1">
              <a:spLocks/>
            </p:cNvSpPr>
            <p:nvPr/>
          </p:nvSpPr>
          <p:spPr>
            <a:xfrm>
              <a:off x="4468046" y="1447101"/>
              <a:ext cx="3642237" cy="5117761"/>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1400" dirty="0">
                  <a:cs typeface="Times New Roman" panose="02020603050405020304" pitchFamily="18" charset="0"/>
                </a:rPr>
                <a:t>Akciju tirgus kapitalizācija</a:t>
              </a:r>
            </a:p>
          </p:txBody>
        </p:sp>
        <p:graphicFrame>
          <p:nvGraphicFramePr>
            <p:cNvPr id="8" name="Chart 7">
              <a:extLst>
                <a:ext uri="{FF2B5EF4-FFF2-40B4-BE49-F238E27FC236}">
                  <a16:creationId xmlns:a16="http://schemas.microsoft.com/office/drawing/2014/main" id="{704A1098-20F0-49CC-B9AC-4BDDF857EBA3}"/>
                </a:ext>
              </a:extLst>
            </p:cNvPr>
            <p:cNvGraphicFramePr/>
            <p:nvPr>
              <p:extLst>
                <p:ext uri="{D42A27DB-BD31-4B8C-83A1-F6EECF244321}">
                  <p14:modId xmlns:p14="http://schemas.microsoft.com/office/powerpoint/2010/main" val="2097450789"/>
                </p:ext>
              </p:extLst>
            </p:nvPr>
          </p:nvGraphicFramePr>
          <p:xfrm>
            <a:off x="4521700" y="4805471"/>
            <a:ext cx="1708222" cy="15418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DCDE23D-EC60-4208-A47A-117694D87988}"/>
                </a:ext>
              </a:extLst>
            </p:cNvPr>
            <p:cNvGraphicFramePr/>
            <p:nvPr>
              <p:extLst>
                <p:ext uri="{D42A27DB-BD31-4B8C-83A1-F6EECF244321}">
                  <p14:modId xmlns:p14="http://schemas.microsoft.com/office/powerpoint/2010/main" val="3204553225"/>
                </p:ext>
              </p:extLst>
            </p:nvPr>
          </p:nvGraphicFramePr>
          <p:xfrm>
            <a:off x="4610882" y="2274798"/>
            <a:ext cx="3362584" cy="2212838"/>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CC383B28-6B83-48D5-8DA4-AF6C1E4A3D96}"/>
                </a:ext>
              </a:extLst>
            </p:cNvPr>
            <p:cNvSpPr txBox="1"/>
            <p:nvPr/>
          </p:nvSpPr>
          <p:spPr>
            <a:xfrm>
              <a:off x="4985832" y="1919874"/>
              <a:ext cx="2501366" cy="4902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Times New Roman" panose="02020603050405020304" pitchFamily="18" charset="0"/>
                </a:rPr>
                <a:t>Milj. EUR</a:t>
              </a:r>
              <a:endParaRPr kumimoji="0" lang="en-US" sz="12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3D6A9548-809E-4B76-8257-2EA4561B26CE}"/>
                </a:ext>
              </a:extLst>
            </p:cNvPr>
            <p:cNvGraphicFramePr/>
            <p:nvPr>
              <p:extLst>
                <p:ext uri="{D42A27DB-BD31-4B8C-83A1-F6EECF244321}">
                  <p14:modId xmlns:p14="http://schemas.microsoft.com/office/powerpoint/2010/main" val="2926769879"/>
                </p:ext>
              </p:extLst>
            </p:nvPr>
          </p:nvGraphicFramePr>
          <p:xfrm>
            <a:off x="6349965" y="5513328"/>
            <a:ext cx="1577230" cy="8339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BE2B22B0-8F88-4E5E-B29B-79E704DB9AFA}"/>
                </a:ext>
              </a:extLst>
            </p:cNvPr>
            <p:cNvSpPr txBox="1"/>
            <p:nvPr/>
          </p:nvSpPr>
          <p:spPr>
            <a:xfrm>
              <a:off x="6488411" y="4755508"/>
              <a:ext cx="1577230" cy="308818"/>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Valsts un pašvaldību kontrolē esošo uzņēmumu īpatsvars</a:t>
              </a:r>
              <a:endParaRPr kumimoji="0" lang="en-US" sz="10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22F7F99-A27E-4024-99CB-ED29E9DBEB82}"/>
                </a:ext>
              </a:extLst>
            </p:cNvPr>
            <p:cNvSpPr txBox="1"/>
            <p:nvPr/>
          </p:nvSpPr>
          <p:spPr>
            <a:xfrm>
              <a:off x="4796047" y="4597459"/>
              <a:ext cx="1464634" cy="4902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Times New Roman" panose="02020603050405020304" pitchFamily="18" charset="0"/>
                </a:rPr>
                <a:t>% no IKP (2021)</a:t>
              </a:r>
              <a:endParaRPr kumimoji="0" lang="en-US" sz="10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Times New Roman" panose="02020603050405020304" pitchFamily="18" charset="0"/>
              </a:endParaRPr>
            </a:p>
          </p:txBody>
        </p:sp>
      </p:grpSp>
      <p:sp>
        <p:nvSpPr>
          <p:cNvPr id="23" name="TextBox 22">
            <a:extLst>
              <a:ext uri="{FF2B5EF4-FFF2-40B4-BE49-F238E27FC236}">
                <a16:creationId xmlns:a16="http://schemas.microsoft.com/office/drawing/2014/main" id="{200EFDC1-7B3E-4F8A-8F38-A91EBB249FC6}"/>
              </a:ext>
            </a:extLst>
          </p:cNvPr>
          <p:cNvSpPr txBox="1"/>
          <p:nvPr/>
        </p:nvSpPr>
        <p:spPr>
          <a:xfrm>
            <a:off x="9144000" y="6582394"/>
            <a:ext cx="6096000" cy="246221"/>
          </a:xfrm>
          <a:prstGeom prst="rect">
            <a:avLst/>
          </a:prstGeom>
          <a:noFill/>
        </p:spPr>
        <p:txBody>
          <a:bodyPr wrap="square">
            <a:spAutoFit/>
          </a:bodyPr>
          <a:lstStyle/>
          <a:p>
            <a:r>
              <a:rPr lang="lv-LV" sz="1000" dirty="0">
                <a:latin typeface="Verdana" panose="020B0604030504040204" pitchFamily="34" charset="0"/>
                <a:ea typeface="Verdana" panose="020B0604030504040204" pitchFamily="34" charset="0"/>
                <a:cs typeface="Times New Roman" panose="02020603050405020304" pitchFamily="18" charset="0"/>
              </a:rPr>
              <a:t>Avots: </a:t>
            </a:r>
            <a:r>
              <a:rPr lang="lv-LV" sz="1000" dirty="0" err="1">
                <a:latin typeface="Verdana" panose="020B0604030504040204" pitchFamily="34" charset="0"/>
                <a:ea typeface="Verdana" panose="020B0604030504040204" pitchFamily="34" charset="0"/>
                <a:cs typeface="Times New Roman" panose="02020603050405020304" pitchFamily="18" charset="0"/>
              </a:rPr>
              <a:t>Eurostat</a:t>
            </a:r>
            <a:r>
              <a:rPr lang="lv-LV" sz="1000" dirty="0">
                <a:latin typeface="Verdana" panose="020B0604030504040204" pitchFamily="34" charset="0"/>
                <a:ea typeface="Verdana" panose="020B0604030504040204" pitchFamily="34" charset="0"/>
                <a:cs typeface="Times New Roman" panose="02020603050405020304" pitchFamily="18" charset="0"/>
              </a:rPr>
              <a:t>, Nasdaq</a:t>
            </a:r>
            <a:endParaRPr lang="en-GB" sz="1000" dirty="0">
              <a:latin typeface="Verdana" panose="020B0604030504040204" pitchFamily="34" charset="0"/>
              <a:ea typeface="Verdana" panose="020B0604030504040204" pitchFamily="34" charset="0"/>
            </a:endParaRPr>
          </a:p>
        </p:txBody>
      </p:sp>
      <p:sp>
        <p:nvSpPr>
          <p:cNvPr id="2" name="Slide Number Placeholder 1">
            <a:extLst>
              <a:ext uri="{FF2B5EF4-FFF2-40B4-BE49-F238E27FC236}">
                <a16:creationId xmlns:a16="http://schemas.microsoft.com/office/drawing/2014/main" id="{23B87127-AFBF-4EF7-A8C3-42B626D9784A}"/>
              </a:ext>
            </a:extLst>
          </p:cNvPr>
          <p:cNvSpPr>
            <a:spLocks noGrp="1"/>
          </p:cNvSpPr>
          <p:nvPr>
            <p:ph type="sldNum" sz="quarter" idx="13"/>
          </p:nvPr>
        </p:nvSpPr>
        <p:spPr>
          <a:xfrm>
            <a:off x="11550027" y="6514290"/>
            <a:ext cx="562124" cy="304800"/>
          </a:xfrm>
        </p:spPr>
        <p:txBody>
          <a:bodyPr/>
          <a:lstStyle/>
          <a:p>
            <a:fld id="{0B582915-0310-4CDD-9A79-BDC3E59340E8}" type="slidenum">
              <a:rPr lang="en-US" altLang="lv-LV" smtClean="0"/>
              <a:pPr/>
              <a:t>11</a:t>
            </a:fld>
            <a:endParaRPr lang="en-US" altLang="lv-LV" dirty="0"/>
          </a:p>
        </p:txBody>
      </p:sp>
    </p:spTree>
    <p:extLst>
      <p:ext uri="{BB962C8B-B14F-4D97-AF65-F5344CB8AC3E}">
        <p14:creationId xmlns:p14="http://schemas.microsoft.com/office/powerpoint/2010/main" val="3929135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F4E0E4-BF3D-4B35-A461-47E3AF4CB151}"/>
              </a:ext>
            </a:extLst>
          </p:cNvPr>
          <p:cNvSpPr>
            <a:spLocks noGrp="1"/>
          </p:cNvSpPr>
          <p:nvPr>
            <p:ph type="sldNum" sz="quarter" idx="13"/>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0B582915-0310-4CDD-9A79-BDC3E59340E8}" type="slidenum">
              <a:rPr kumimoji="0" lang="en-US" altLang="lv-LV" sz="10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12</a:t>
            </a:fld>
            <a:endParaRPr kumimoji="0" lang="en-US" altLang="lv-LV"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9861EB3F-782E-4049-9DF7-0DD8799F7E74}"/>
              </a:ext>
            </a:extLst>
          </p:cNvPr>
          <p:cNvSpPr>
            <a:spLocks noGrp="1"/>
          </p:cNvSpPr>
          <p:nvPr>
            <p:ph type="title"/>
          </p:nvPr>
        </p:nvSpPr>
        <p:spPr>
          <a:xfrm>
            <a:off x="2406316" y="381000"/>
            <a:ext cx="9663764" cy="600777"/>
          </a:xfrm>
        </p:spPr>
        <p:txBody>
          <a:bodyPr>
            <a:normAutofit fontScale="90000"/>
          </a:bodyPr>
          <a:lstStyle/>
          <a:p>
            <a:r>
              <a:rPr lang="lv-LV" dirty="0"/>
              <a:t>Kapitāla tirgus attīstībai izvirzāmie mērķi un veicamie uzdevumi</a:t>
            </a:r>
            <a:endParaRPr lang="en-GB" dirty="0"/>
          </a:p>
        </p:txBody>
      </p:sp>
      <p:graphicFrame>
        <p:nvGraphicFramePr>
          <p:cNvPr id="8" name="Diagram 7">
            <a:extLst>
              <a:ext uri="{FF2B5EF4-FFF2-40B4-BE49-F238E27FC236}">
                <a16:creationId xmlns:a16="http://schemas.microsoft.com/office/drawing/2014/main" id="{F4A62582-DE43-42A8-92FF-70E5899F2C64}"/>
              </a:ext>
            </a:extLst>
          </p:cNvPr>
          <p:cNvGraphicFramePr>
            <a:graphicFrameLocks/>
          </p:cNvGraphicFramePr>
          <p:nvPr/>
        </p:nvGraphicFramePr>
        <p:xfrm>
          <a:off x="596766" y="1424538"/>
          <a:ext cx="11309685" cy="50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930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B963-FE7F-470E-8B5C-C22D87E1396E}"/>
              </a:ext>
            </a:extLst>
          </p:cNvPr>
          <p:cNvSpPr>
            <a:spLocks noGrp="1"/>
          </p:cNvSpPr>
          <p:nvPr>
            <p:ph type="title"/>
          </p:nvPr>
        </p:nvSpPr>
        <p:spPr>
          <a:xfrm>
            <a:off x="3524103" y="310214"/>
            <a:ext cx="8128000" cy="469605"/>
          </a:xfrm>
        </p:spPr>
        <p:txBody>
          <a:bodyPr/>
          <a:lstStyle/>
          <a:p>
            <a:r>
              <a:rPr lang="lv-LV" dirty="0"/>
              <a:t>Finanšu sektora attīstības plāna izstrāde</a:t>
            </a:r>
            <a:endParaRPr lang="en-GB" dirty="0"/>
          </a:p>
        </p:txBody>
      </p:sp>
      <p:sp>
        <p:nvSpPr>
          <p:cNvPr id="6" name="Slide Number Placeholder 5">
            <a:extLst>
              <a:ext uri="{FF2B5EF4-FFF2-40B4-BE49-F238E27FC236}">
                <a16:creationId xmlns:a16="http://schemas.microsoft.com/office/drawing/2014/main" id="{14C783BD-6E4B-4664-97C5-0B39CCAF632F}"/>
              </a:ext>
            </a:extLst>
          </p:cNvPr>
          <p:cNvSpPr>
            <a:spLocks noGrp="1"/>
          </p:cNvSpPr>
          <p:nvPr>
            <p:ph type="sldNum" sz="quarter" idx="13"/>
          </p:nvPr>
        </p:nvSpPr>
        <p:spPr/>
        <p:txBody>
          <a:bodyPr/>
          <a:lstStyle/>
          <a:p>
            <a:fld id="{0B582915-0310-4CDD-9A79-BDC3E59340E8}" type="slidenum">
              <a:rPr lang="en-US" altLang="lv-LV" smtClean="0"/>
              <a:pPr/>
              <a:t>13</a:t>
            </a:fld>
            <a:endParaRPr lang="en-US" altLang="lv-LV"/>
          </a:p>
        </p:txBody>
      </p:sp>
      <p:graphicFrame>
        <p:nvGraphicFramePr>
          <p:cNvPr id="8" name="Diagram 7">
            <a:extLst>
              <a:ext uri="{FF2B5EF4-FFF2-40B4-BE49-F238E27FC236}">
                <a16:creationId xmlns:a16="http://schemas.microsoft.com/office/drawing/2014/main" id="{5820FFCD-84F0-42E5-ACD0-AE347C1E082A}"/>
              </a:ext>
            </a:extLst>
          </p:cNvPr>
          <p:cNvGraphicFramePr/>
          <p:nvPr>
            <p:extLst>
              <p:ext uri="{D42A27DB-BD31-4B8C-83A1-F6EECF244321}">
                <p14:modId xmlns:p14="http://schemas.microsoft.com/office/powerpoint/2010/main" val="1574069398"/>
              </p:ext>
            </p:extLst>
          </p:nvPr>
        </p:nvGraphicFramePr>
        <p:xfrm>
          <a:off x="926213" y="719666"/>
          <a:ext cx="89939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DB50BE52-B3C5-463C-AA34-B3FED0D60A9D}"/>
              </a:ext>
            </a:extLst>
          </p:cNvPr>
          <p:cNvSpPr/>
          <p:nvPr/>
        </p:nvSpPr>
        <p:spPr>
          <a:xfrm>
            <a:off x="1508642" y="4349405"/>
            <a:ext cx="1095153" cy="3774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v-LV" dirty="0"/>
              <a:t>Februāris</a:t>
            </a:r>
            <a:endParaRPr lang="en-GB" dirty="0"/>
          </a:p>
        </p:txBody>
      </p:sp>
      <p:sp>
        <p:nvSpPr>
          <p:cNvPr id="10" name="Rectangle 9">
            <a:extLst>
              <a:ext uri="{FF2B5EF4-FFF2-40B4-BE49-F238E27FC236}">
                <a16:creationId xmlns:a16="http://schemas.microsoft.com/office/drawing/2014/main" id="{2B52EA70-A28D-4F0F-8707-C3BD5BCFBDD0}"/>
              </a:ext>
            </a:extLst>
          </p:cNvPr>
          <p:cNvSpPr/>
          <p:nvPr/>
        </p:nvSpPr>
        <p:spPr>
          <a:xfrm>
            <a:off x="2387601" y="3315389"/>
            <a:ext cx="1466111" cy="3774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v-LV" dirty="0"/>
              <a:t>Maijs</a:t>
            </a:r>
            <a:endParaRPr lang="en-GB" dirty="0"/>
          </a:p>
        </p:txBody>
      </p:sp>
      <p:sp>
        <p:nvSpPr>
          <p:cNvPr id="11" name="Rectangle 10">
            <a:extLst>
              <a:ext uri="{FF2B5EF4-FFF2-40B4-BE49-F238E27FC236}">
                <a16:creationId xmlns:a16="http://schemas.microsoft.com/office/drawing/2014/main" id="{8C4D7481-AD85-4377-9D7A-1637EDA0527E}"/>
              </a:ext>
            </a:extLst>
          </p:cNvPr>
          <p:cNvSpPr/>
          <p:nvPr/>
        </p:nvSpPr>
        <p:spPr>
          <a:xfrm>
            <a:off x="3853712" y="2506428"/>
            <a:ext cx="1466111" cy="3774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v-LV" dirty="0"/>
              <a:t>Maijs – jūnijs </a:t>
            </a:r>
            <a:endParaRPr lang="en-GB" dirty="0"/>
          </a:p>
        </p:txBody>
      </p:sp>
      <p:sp>
        <p:nvSpPr>
          <p:cNvPr id="12" name="Rectangle 11">
            <a:extLst>
              <a:ext uri="{FF2B5EF4-FFF2-40B4-BE49-F238E27FC236}">
                <a16:creationId xmlns:a16="http://schemas.microsoft.com/office/drawing/2014/main" id="{B0232296-6520-43D5-B05B-734ADD56B059}"/>
              </a:ext>
            </a:extLst>
          </p:cNvPr>
          <p:cNvSpPr/>
          <p:nvPr/>
        </p:nvSpPr>
        <p:spPr>
          <a:xfrm>
            <a:off x="5504123" y="1854052"/>
            <a:ext cx="1466111" cy="3774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v-LV" dirty="0"/>
              <a:t>Augusts</a:t>
            </a:r>
            <a:endParaRPr lang="en-GB" dirty="0"/>
          </a:p>
        </p:txBody>
      </p:sp>
      <p:sp>
        <p:nvSpPr>
          <p:cNvPr id="13" name="Rectangle 12">
            <a:extLst>
              <a:ext uri="{FF2B5EF4-FFF2-40B4-BE49-F238E27FC236}">
                <a16:creationId xmlns:a16="http://schemas.microsoft.com/office/drawing/2014/main" id="{49EA5D90-D2D4-49CE-9043-4074ED87CF9C}"/>
              </a:ext>
            </a:extLst>
          </p:cNvPr>
          <p:cNvSpPr/>
          <p:nvPr/>
        </p:nvSpPr>
        <p:spPr>
          <a:xfrm>
            <a:off x="7088373" y="1401232"/>
            <a:ext cx="1753190" cy="3774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lv-LV" dirty="0"/>
              <a:t>Decembris</a:t>
            </a:r>
            <a:endParaRPr lang="en-GB" dirty="0"/>
          </a:p>
        </p:txBody>
      </p:sp>
      <p:graphicFrame>
        <p:nvGraphicFramePr>
          <p:cNvPr id="14" name="Diagram 13">
            <a:extLst>
              <a:ext uri="{FF2B5EF4-FFF2-40B4-BE49-F238E27FC236}">
                <a16:creationId xmlns:a16="http://schemas.microsoft.com/office/drawing/2014/main" id="{A11CEAC7-3890-4B45-BBE0-9D24B770BDCA}"/>
              </a:ext>
            </a:extLst>
          </p:cNvPr>
          <p:cNvGraphicFramePr/>
          <p:nvPr>
            <p:extLst>
              <p:ext uri="{D42A27DB-BD31-4B8C-83A1-F6EECF244321}">
                <p14:modId xmlns:p14="http://schemas.microsoft.com/office/powerpoint/2010/main" val="1935247227"/>
              </p:ext>
            </p:extLst>
          </p:nvPr>
        </p:nvGraphicFramePr>
        <p:xfrm>
          <a:off x="6641805" y="3305741"/>
          <a:ext cx="4812399" cy="3220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6635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BF2F8158-BE4E-49AB-A407-C5120851B918}" type="slidenum">
              <a:rPr kumimoji="0" lang="en-US" altLang="lv-LV"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14</a:t>
            </a:fld>
            <a:endParaRPr kumimoji="0" lang="en-US" altLang="lv-LV"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3BB81A26-A894-42C5-B766-35CF8D295508}"/>
              </a:ext>
            </a:extLst>
          </p:cNvPr>
          <p:cNvSpPr txBox="1">
            <a:spLocks/>
          </p:cNvSpPr>
          <p:nvPr/>
        </p:nvSpPr>
        <p:spPr bwMode="auto">
          <a:xfrm>
            <a:off x="2582678" y="1096306"/>
            <a:ext cx="8788145" cy="9541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inor">
            <a:schemeClr val="dk1"/>
          </a:fontRef>
        </p:style>
        <p:txBody>
          <a:bodyPr vert="horz" wrap="square" lIns="93957" tIns="46979" rIns="93957" bIns="46979" numCol="1" anchor="t" anchorCtr="0" compatLnSpc="1">
            <a:prstTxWarp prst="textNoShape">
              <a:avLst/>
            </a:prstTxWarp>
            <a:normAutofit fontScale="92500" lnSpcReduction="20000"/>
          </a:bodyPr>
          <a:lstStyle>
            <a:lvl1pPr marL="0" indent="0" algn="l" defTabSz="938213" rtl="0" eaLnBrk="1" fontAlgn="base" hangingPunct="1">
              <a:spcBef>
                <a:spcPct val="20000"/>
              </a:spcBef>
              <a:spcAft>
                <a:spcPct val="0"/>
              </a:spcAft>
              <a:buFont typeface="Arial" panose="020B0604020202020204" pitchFamily="34" charset="0"/>
              <a:buNone/>
              <a:defRPr sz="2000" kern="1200">
                <a:solidFill>
                  <a:schemeClr val="dk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1" fontAlgn="base" hangingPunct="1">
              <a:spcBef>
                <a:spcPct val="20000"/>
              </a:spcBef>
              <a:spcAft>
                <a:spcPct val="0"/>
              </a:spcAft>
              <a:buFont typeface="Arial" panose="020B0604020202020204" pitchFamily="34" charset="0"/>
              <a:buChar char="–"/>
              <a:defRPr sz="2000" kern="1200">
                <a:solidFill>
                  <a:schemeClr val="dk1"/>
                </a:solidFill>
                <a:latin typeface="Times New Roman" panose="02020603050405020304" pitchFamily="18" charset="0"/>
                <a:ea typeface="+mn-ea"/>
                <a:cs typeface="Times New Roman" panose="02020603050405020304" pitchFamily="18" charset="0"/>
              </a:defRPr>
            </a:lvl2pPr>
            <a:lvl3pPr marL="1173163" indent="-233363" algn="l" defTabSz="938213" rtl="0" eaLnBrk="1" fontAlgn="base" hangingPunct="1">
              <a:spcBef>
                <a:spcPct val="20000"/>
              </a:spcBef>
              <a:spcAft>
                <a:spcPct val="0"/>
              </a:spcAft>
              <a:buFont typeface="Arial" panose="020B0604020202020204" pitchFamily="34" charset="0"/>
              <a:buChar char="•"/>
              <a:defRPr sz="2000" kern="1200">
                <a:solidFill>
                  <a:schemeClr val="dk1"/>
                </a:solidFill>
                <a:latin typeface="Times New Roman" panose="02020603050405020304" pitchFamily="18" charset="0"/>
                <a:ea typeface="+mn-ea"/>
                <a:cs typeface="Times New Roman" panose="02020603050405020304" pitchFamily="18" charset="0"/>
              </a:defRPr>
            </a:lvl3pPr>
            <a:lvl4pPr marL="1643063" indent="-233363" algn="l" defTabSz="938213" rtl="0" eaLnBrk="1" fontAlgn="base" hangingPunct="1">
              <a:spcBef>
                <a:spcPct val="20000"/>
              </a:spcBef>
              <a:spcAft>
                <a:spcPct val="0"/>
              </a:spcAft>
              <a:buFont typeface="Arial" panose="020B0604020202020204" pitchFamily="34" charset="0"/>
              <a:buChar char="–"/>
              <a:defRPr sz="2000" kern="1200">
                <a:solidFill>
                  <a:schemeClr val="dk1"/>
                </a:solidFill>
                <a:latin typeface="Times New Roman" panose="02020603050405020304" pitchFamily="18" charset="0"/>
                <a:ea typeface="+mn-ea"/>
                <a:cs typeface="Times New Roman" panose="02020603050405020304" pitchFamily="18" charset="0"/>
              </a:defRPr>
            </a:lvl4pPr>
            <a:lvl5pPr marL="2112963" indent="-233363" algn="l" defTabSz="938213" rtl="0" eaLnBrk="1" fontAlgn="base" hangingPunct="1">
              <a:spcBef>
                <a:spcPct val="20000"/>
              </a:spcBef>
              <a:spcAft>
                <a:spcPct val="0"/>
              </a:spcAft>
              <a:buFont typeface="Arial" panose="020B0604020202020204" pitchFamily="34" charset="0"/>
              <a:buChar char="»"/>
              <a:defRPr sz="2000" kern="1200">
                <a:solidFill>
                  <a:schemeClr val="dk1"/>
                </a:solidFill>
                <a:latin typeface="Times New Roman" panose="02020603050405020304" pitchFamily="18" charset="0"/>
                <a:ea typeface="+mn-ea"/>
                <a:cs typeface="Times New Roman" panose="02020603050405020304" pitchFamily="18" charset="0"/>
              </a:defRPr>
            </a:lvl5pPr>
            <a:lvl6pPr marL="2583835" indent="-234893" algn="l" defTabSz="939575" rtl="0" eaLnBrk="1" latinLnBrk="0" hangingPunct="1">
              <a:spcBef>
                <a:spcPct val="20000"/>
              </a:spcBef>
              <a:buFont typeface="Arial" pitchFamily="34" charset="0"/>
              <a:buChar char="•"/>
              <a:defRPr sz="1900" kern="1200">
                <a:solidFill>
                  <a:schemeClr val="dk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dk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dk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dk1"/>
                </a:solidFill>
                <a:latin typeface="+mn-lt"/>
                <a:ea typeface="+mn-ea"/>
                <a:cs typeface="+mn-cs"/>
              </a:defRPr>
            </a:lvl9pPr>
          </a:lstStyle>
          <a:p>
            <a:pPr algn="just">
              <a:spcAft>
                <a:spcPts val="600"/>
              </a:spcAft>
            </a:pPr>
            <a:r>
              <a:rPr lang="lv-LV" altLang="lv-LV" sz="1600" dirty="0">
                <a:solidFill>
                  <a:schemeClr val="tx1"/>
                </a:solidFill>
                <a:cs typeface="Times New Roman" panose="02020603050405020304" pitchFamily="18" charset="0"/>
              </a:rPr>
              <a:t>Klimata un enerģētikas ministrija nodrošina atbalstu investīcijām, ar mērķi sniegt ieguldījumu siltumnīcefekta gāzu emisiju samazināšanā, tostarp, enerģētikas un transporta sektorā. </a:t>
            </a:r>
          </a:p>
          <a:p>
            <a:pPr algn="just"/>
            <a:r>
              <a:rPr lang="lv-LV" altLang="lv-LV" sz="1600" dirty="0">
                <a:solidFill>
                  <a:schemeClr val="tx1"/>
                </a:solidFill>
                <a:cs typeface="Times New Roman" panose="02020603050405020304" pitchFamily="18" charset="0"/>
              </a:rPr>
              <a:t>KEM šajās jomās ir īstenojis un nākotnē plāno īstenot šādus atbalsta instrumentus:</a:t>
            </a:r>
          </a:p>
        </p:txBody>
      </p:sp>
      <p:sp>
        <p:nvSpPr>
          <p:cNvPr id="11" name="Title 1">
            <a:extLst>
              <a:ext uri="{FF2B5EF4-FFF2-40B4-BE49-F238E27FC236}">
                <a16:creationId xmlns:a16="http://schemas.microsoft.com/office/drawing/2014/main" id="{593EA6C2-0CA4-45FF-8946-21C263AD10C7}"/>
              </a:ext>
            </a:extLst>
          </p:cNvPr>
          <p:cNvSpPr txBox="1">
            <a:spLocks/>
          </p:cNvSpPr>
          <p:nvPr/>
        </p:nvSpPr>
        <p:spPr bwMode="auto">
          <a:xfrm>
            <a:off x="2582678" y="375139"/>
            <a:ext cx="7746989" cy="55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fontScale="77500" lnSpcReduction="20000"/>
          </a:bodyPr>
          <a:lstStyle>
            <a:lvl1pPr algn="l" defTabSz="938213" rtl="0" eaLnBrk="1" fontAlgn="base" hangingPunct="1">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1" fontAlgn="base" hangingPunct="1">
              <a:spcBef>
                <a:spcPct val="0"/>
              </a:spcBef>
              <a:spcAft>
                <a:spcPct val="0"/>
              </a:spcAft>
              <a:defRPr sz="4500">
                <a:solidFill>
                  <a:schemeClr val="tx1"/>
                </a:solidFill>
                <a:latin typeface="Times New Roman" pitchFamily="18" charset="0"/>
              </a:defRPr>
            </a:lvl2pPr>
            <a:lvl3pPr algn="ctr" defTabSz="938213" rtl="0" eaLnBrk="1" fontAlgn="base" hangingPunct="1">
              <a:spcBef>
                <a:spcPct val="0"/>
              </a:spcBef>
              <a:spcAft>
                <a:spcPct val="0"/>
              </a:spcAft>
              <a:defRPr sz="4500">
                <a:solidFill>
                  <a:schemeClr val="tx1"/>
                </a:solidFill>
                <a:latin typeface="Times New Roman" pitchFamily="18" charset="0"/>
              </a:defRPr>
            </a:lvl3pPr>
            <a:lvl4pPr algn="ctr" defTabSz="938213" rtl="0" eaLnBrk="1" fontAlgn="base" hangingPunct="1">
              <a:spcBef>
                <a:spcPct val="0"/>
              </a:spcBef>
              <a:spcAft>
                <a:spcPct val="0"/>
              </a:spcAft>
              <a:defRPr sz="4500">
                <a:solidFill>
                  <a:schemeClr val="tx1"/>
                </a:solidFill>
                <a:latin typeface="Times New Roman" pitchFamily="18" charset="0"/>
              </a:defRPr>
            </a:lvl4pPr>
            <a:lvl5pPr algn="ctr" defTabSz="938213" rtl="0" eaLnBrk="1" fontAlgn="base" hangingPunct="1">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dirty="0"/>
              <a:t>Atbalsta iespējas Latvijas uzņēmējiem veidot zaļās enerģijas projektus</a:t>
            </a:r>
          </a:p>
        </p:txBody>
      </p:sp>
      <p:sp>
        <p:nvSpPr>
          <p:cNvPr id="2" name="TextBox 1">
            <a:extLst>
              <a:ext uri="{FF2B5EF4-FFF2-40B4-BE49-F238E27FC236}">
                <a16:creationId xmlns:a16="http://schemas.microsoft.com/office/drawing/2014/main" id="{3730A4C2-9C59-A261-698F-B25728F87D34}"/>
              </a:ext>
            </a:extLst>
          </p:cNvPr>
          <p:cNvSpPr txBox="1"/>
          <p:nvPr/>
        </p:nvSpPr>
        <p:spPr>
          <a:xfrm>
            <a:off x="479063" y="2211996"/>
            <a:ext cx="5341292" cy="3539430"/>
          </a:xfrm>
          <a:prstGeom prst="rect">
            <a:avLst/>
          </a:prstGeom>
          <a:solidFill>
            <a:schemeClr val="bg1">
              <a:lumMod val="95000"/>
            </a:schemeClr>
          </a:solidFill>
        </p:spPr>
        <p:txBody>
          <a:bodyPr wrap="square" rtlCol="0">
            <a:spAutoFit/>
          </a:bodyPr>
          <a:lstStyle/>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Emisijas kvotu izsolīšanas instruments: </a:t>
            </a:r>
          </a:p>
          <a:p>
            <a:pPr marL="762000" lvl="1" indent="0" algn="just">
              <a:spcAft>
                <a:spcPts val="1200"/>
              </a:spcAft>
            </a:pPr>
            <a:r>
              <a:rPr lang="lv-LV" sz="1200" dirty="0">
                <a:latin typeface="Verdana" panose="020B0604030504040204" pitchFamily="34" charset="0"/>
                <a:ea typeface="Verdana" panose="020B0604030504040204" pitchFamily="34" charset="0"/>
              </a:rPr>
              <a:t>sekmēt klimata pārmaiņu mazināšanu un nodrošināt pielāgošanos klimata pārmaiņām, līdz 2022.gada beigām ir apstiprināti astoņi atklātu projektu iesniegumu konkursu nolikumi;</a:t>
            </a:r>
          </a:p>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Modernizācijas fonds:</a:t>
            </a:r>
          </a:p>
          <a:p>
            <a:pPr marL="762000" lvl="1" indent="0" algn="just">
              <a:spcAft>
                <a:spcPts val="1200"/>
              </a:spcAft>
            </a:pPr>
            <a:r>
              <a:rPr lang="lv-LV" sz="1200" dirty="0">
                <a:latin typeface="Verdana" panose="020B0604030504040204" pitchFamily="34" charset="0"/>
                <a:ea typeface="Verdana" panose="020B0604030504040204" pitchFamily="34" charset="0"/>
              </a:rPr>
              <a:t>sekmēt enerģētikas sektora transformāciju, enerģētikas sistēmu modernizāciju un energoefektivitātes uzlabošanu, atbalstot oglekļa mazietilpīgus ieguldījumus, kas veicina siltumnīcefekta gāzu emisiju samazināšanu un valstu virzību uz </a:t>
            </a:r>
            <a:r>
              <a:rPr lang="lv-LV" sz="1200" dirty="0" err="1">
                <a:latin typeface="Verdana" panose="020B0604030504040204" pitchFamily="34" charset="0"/>
                <a:ea typeface="Verdana" panose="020B0604030504040204" pitchFamily="34" charset="0"/>
              </a:rPr>
              <a:t>klimatneitralitāti</a:t>
            </a:r>
            <a:r>
              <a:rPr lang="lv-LV" sz="1200" dirty="0">
                <a:latin typeface="Verdana" panose="020B0604030504040204" pitchFamily="34" charset="0"/>
                <a:ea typeface="Verdana" panose="020B0604030504040204" pitchFamily="34" charset="0"/>
              </a:rPr>
              <a:t>;</a:t>
            </a:r>
          </a:p>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Eiropas Savienības Atveseļošanas un noturības mehānisms:</a:t>
            </a:r>
          </a:p>
          <a:p>
            <a:pPr marL="762000" lvl="1" indent="0" algn="just">
              <a:spcAft>
                <a:spcPts val="600"/>
              </a:spcAft>
            </a:pPr>
            <a:r>
              <a:rPr lang="lv-LV" sz="1200" dirty="0" err="1">
                <a:latin typeface="Verdana" panose="020B0604030504040204" pitchFamily="34" charset="0"/>
                <a:ea typeface="Verdana" panose="020B0604030504040204" pitchFamily="34" charset="0"/>
              </a:rPr>
              <a:t>REPowerEU</a:t>
            </a:r>
            <a:r>
              <a:rPr lang="lv-LV" sz="1200" dirty="0">
                <a:latin typeface="Verdana" panose="020B0604030504040204" pitchFamily="34" charset="0"/>
                <a:ea typeface="Verdana" panose="020B0604030504040204" pitchFamily="34" charset="0"/>
              </a:rPr>
              <a:t> jeb plāns kā strauji mazināt atkarību no Krievijas fosilajiem energoresursiem un sekmēt zaļo pārkārtošanos, veicinot enerģijas avotu dažādošanu un straujāku </a:t>
            </a:r>
            <a:r>
              <a:rPr lang="lv-LV" sz="1200" dirty="0" err="1">
                <a:latin typeface="Verdana" panose="020B0604030504040204" pitchFamily="34" charset="0"/>
                <a:ea typeface="Verdana" panose="020B0604030504040204" pitchFamily="34" charset="0"/>
              </a:rPr>
              <a:t>atjaunojmao</a:t>
            </a:r>
            <a:r>
              <a:rPr lang="lv-LV" sz="1200" dirty="0">
                <a:latin typeface="Verdana" panose="020B0604030504040204" pitchFamily="34" charset="0"/>
                <a:ea typeface="Verdana" panose="020B0604030504040204" pitchFamily="34" charset="0"/>
              </a:rPr>
              <a:t> energoresursu apguvi;</a:t>
            </a:r>
          </a:p>
        </p:txBody>
      </p:sp>
      <p:sp>
        <p:nvSpPr>
          <p:cNvPr id="3" name="TextBox 2">
            <a:extLst>
              <a:ext uri="{FF2B5EF4-FFF2-40B4-BE49-F238E27FC236}">
                <a16:creationId xmlns:a16="http://schemas.microsoft.com/office/drawing/2014/main" id="{94E57796-E722-8755-96BA-4CB39F4776E9}"/>
              </a:ext>
            </a:extLst>
          </p:cNvPr>
          <p:cNvSpPr txBox="1"/>
          <p:nvPr/>
        </p:nvSpPr>
        <p:spPr>
          <a:xfrm>
            <a:off x="5948797" y="2211996"/>
            <a:ext cx="5556740" cy="3539430"/>
          </a:xfrm>
          <a:prstGeom prst="rect">
            <a:avLst/>
          </a:prstGeom>
          <a:solidFill>
            <a:schemeClr val="bg1">
              <a:lumMod val="95000"/>
            </a:schemeClr>
          </a:solidFill>
        </p:spPr>
        <p:txBody>
          <a:bodyPr wrap="square" rtlCol="0">
            <a:spAutoFit/>
          </a:bodyPr>
          <a:lstStyle/>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Eiropas Savienības struktūrfondi 2021. – 2027. gada plānošanas periodā:</a:t>
            </a:r>
          </a:p>
          <a:p>
            <a:pPr marL="762000" lvl="1" algn="just">
              <a:spcAft>
                <a:spcPts val="1200"/>
              </a:spcAft>
            </a:pPr>
            <a:r>
              <a:rPr lang="lv-LV" sz="1200" dirty="0">
                <a:latin typeface="Verdana" panose="020B0604030504040204" pitchFamily="34" charset="0"/>
                <a:ea typeface="Verdana" panose="020B0604030504040204" pitchFamily="34" charset="0"/>
              </a:rPr>
              <a:t>pieejami divi specifiskie atbalsta mērķi - “Atjaunojamo energoresursu enerģijas veicināšana – </a:t>
            </a:r>
            <a:r>
              <a:rPr lang="lv-LV" sz="1200" dirty="0" err="1">
                <a:latin typeface="Verdana" panose="020B0604030504040204" pitchFamily="34" charset="0"/>
                <a:ea typeface="Verdana" panose="020B0604030504040204" pitchFamily="34" charset="0"/>
              </a:rPr>
              <a:t>biometāns</a:t>
            </a:r>
            <a:r>
              <a:rPr lang="lv-LV" sz="1200" dirty="0">
                <a:latin typeface="Verdana" panose="020B0604030504040204" pitchFamily="34" charset="0"/>
                <a:ea typeface="Verdana" panose="020B0604030504040204" pitchFamily="34" charset="0"/>
              </a:rPr>
              <a:t>” un “AER izmantošana un energoefektivitātes paaugstināšana lokālajā un individuālajā siltumapgādē un </a:t>
            </a:r>
            <a:r>
              <a:rPr lang="lv-LV" sz="1200" dirty="0" err="1">
                <a:latin typeface="Verdana" panose="020B0604030504040204" pitchFamily="34" charset="0"/>
                <a:ea typeface="Verdana" panose="020B0604030504040204" pitchFamily="34" charset="0"/>
              </a:rPr>
              <a:t>aukstumapgādē</a:t>
            </a:r>
            <a:r>
              <a:rPr lang="lv-LV" sz="1200" dirty="0">
                <a:latin typeface="Verdana" panose="020B0604030504040204" pitchFamily="34" charset="0"/>
                <a:ea typeface="Verdana" panose="020B0604030504040204" pitchFamily="34" charset="0"/>
              </a:rPr>
              <a:t>”;</a:t>
            </a:r>
          </a:p>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Eiropas Savienības Inovāciju fonds: </a:t>
            </a:r>
          </a:p>
          <a:p>
            <a:pPr marL="762000" lvl="1" indent="0" algn="just">
              <a:spcAft>
                <a:spcPts val="1200"/>
              </a:spcAft>
            </a:pPr>
            <a:r>
              <a:rPr lang="lv-LV" sz="1200" dirty="0">
                <a:latin typeface="Verdana" panose="020B0604030504040204" pitchFamily="34" charset="0"/>
                <a:ea typeface="Verdana" panose="020B0604030504040204" pitchFamily="34" charset="0"/>
              </a:rPr>
              <a:t>atbalstīt inovatīvus </a:t>
            </a:r>
            <a:r>
              <a:rPr lang="lv-LV" sz="1200" dirty="0" err="1">
                <a:latin typeface="Verdana" panose="020B0604030504040204" pitchFamily="34" charset="0"/>
                <a:ea typeface="Verdana" panose="020B0604030504040204" pitchFamily="34" charset="0"/>
              </a:rPr>
              <a:t>mazoglekļa</a:t>
            </a:r>
            <a:r>
              <a:rPr lang="lv-LV" sz="1200" dirty="0">
                <a:latin typeface="Verdana" panose="020B0604030504040204" pitchFamily="34" charset="0"/>
                <a:ea typeface="Verdana" panose="020B0604030504040204" pitchFamily="34" charset="0"/>
              </a:rPr>
              <a:t> emisiju tehnoloģiju risinājumus, sniedzot ieguldījumu Eiropas Savienības dekarbonizācijā un pārejā uz </a:t>
            </a:r>
            <a:r>
              <a:rPr lang="lv-LV" sz="1200" dirty="0" err="1">
                <a:latin typeface="Verdana" panose="020B0604030504040204" pitchFamily="34" charset="0"/>
                <a:ea typeface="Verdana" panose="020B0604030504040204" pitchFamily="34" charset="0"/>
              </a:rPr>
              <a:t>klimatneitralitāti</a:t>
            </a:r>
            <a:r>
              <a:rPr lang="lv-LV" sz="1200" dirty="0">
                <a:latin typeface="Verdana" panose="020B0604030504040204" pitchFamily="34" charset="0"/>
                <a:ea typeface="Verdana" panose="020B0604030504040204" pitchFamily="34" charset="0"/>
              </a:rPr>
              <a:t>;</a:t>
            </a:r>
          </a:p>
          <a:p>
            <a:pPr marL="171450" indent="-171450">
              <a:buFont typeface="Wingdings" panose="05000000000000000000" pitchFamily="2" charset="2"/>
              <a:buChar char="Ø"/>
            </a:pPr>
            <a:r>
              <a:rPr lang="lv-LV" sz="1200" b="1" dirty="0">
                <a:latin typeface="Verdana" panose="020B0604030504040204" pitchFamily="34" charset="0"/>
                <a:ea typeface="Verdana" panose="020B0604030504040204" pitchFamily="34" charset="0"/>
              </a:rPr>
              <a:t>Eiropas Klimata aizsardzības iniciatīva (EUKI):</a:t>
            </a:r>
          </a:p>
          <a:p>
            <a:pPr marL="762000" lvl="1" indent="0" algn="just"/>
            <a:r>
              <a:rPr lang="lv-LV" sz="1200" dirty="0">
                <a:latin typeface="Verdana" panose="020B0604030504040204" pitchFamily="34" charset="0"/>
                <a:ea typeface="Verdana" panose="020B0604030504040204" pitchFamily="34" charset="0"/>
              </a:rPr>
              <a:t>Vācijas Federālās ekonomikas un klimata aizsardzības ministrijas finansēta </a:t>
            </a:r>
            <a:r>
              <a:rPr lang="lv-LV" sz="1200" dirty="0" err="1">
                <a:latin typeface="Verdana" panose="020B0604030504040204" pitchFamily="34" charset="0"/>
                <a:ea typeface="Verdana" panose="020B0604030504040204" pitchFamily="34" charset="0"/>
              </a:rPr>
              <a:t>grantu</a:t>
            </a:r>
            <a:r>
              <a:rPr lang="lv-LV" sz="1200" dirty="0">
                <a:latin typeface="Verdana" panose="020B0604030504040204" pitchFamily="34" charset="0"/>
                <a:ea typeface="Verdana" panose="020B0604030504040204" pitchFamily="34" charset="0"/>
              </a:rPr>
              <a:t> programma, kurā galvenie projektu tēmu virzieni skar zināšanu un apziņas nostiprināšanu, sasaistes, labas prakses, kā arī zināšanu un pieredzes apmaiņas veicināšanu un “tilta” uz ES atbalsta programmām veidošanu;</a:t>
            </a:r>
          </a:p>
        </p:txBody>
      </p:sp>
    </p:spTree>
    <p:extLst>
      <p:ext uri="{BB962C8B-B14F-4D97-AF65-F5344CB8AC3E}">
        <p14:creationId xmlns:p14="http://schemas.microsoft.com/office/powerpoint/2010/main" val="85923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4583B2A-BAE8-B3AD-D3DC-05C3FF68E75C}"/>
              </a:ext>
            </a:extLst>
          </p:cNvPr>
          <p:cNvSpPr/>
          <p:nvPr/>
        </p:nvSpPr>
        <p:spPr>
          <a:xfrm>
            <a:off x="712007" y="521718"/>
            <a:ext cx="10914435" cy="6238806"/>
          </a:xfrm>
          <a:prstGeom prst="roundRect">
            <a:avLst/>
          </a:prstGeom>
          <a:solidFill>
            <a:schemeClr val="bg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2099D0-E3AF-FA9C-A96B-A7C45984B9AD}"/>
              </a:ext>
            </a:extLst>
          </p:cNvPr>
          <p:cNvSpPr txBox="1"/>
          <p:nvPr/>
        </p:nvSpPr>
        <p:spPr>
          <a:xfrm>
            <a:off x="2466641" y="58765"/>
            <a:ext cx="7258718" cy="98488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1B717F"/>
                </a:solidFill>
                <a:effectLst/>
                <a:uLnTx/>
                <a:uFillTx/>
                <a:latin typeface="Times New Roman" panose="02020603050405020304" pitchFamily="18" charset="0"/>
                <a:ea typeface="Calibri" panose="020F0502020204030204" pitchFamily="34" charset="0"/>
                <a:cs typeface="Times New Roman" panose="02020603050405020304" pitchFamily="18" charset="0"/>
              </a:rPr>
              <a:t>LATVIJAS RAŽOTĀJU EKSPORTA POLITIKA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dirty="0">
              <a:ln>
                <a:noFill/>
              </a:ln>
              <a:solidFill>
                <a:srgbClr val="00434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2400" b="1" i="0" u="none" strike="noStrike" kern="1200" cap="none" spc="0" normalizeH="0" baseline="0" noProof="0" dirty="0">
                <a:ln>
                  <a:noFill/>
                </a:ln>
                <a:solidFill>
                  <a:srgbClr val="00434E"/>
                </a:solidFill>
                <a:effectLst/>
                <a:uLnTx/>
                <a:uFillTx/>
                <a:latin typeface="Verdana" panose="020B0604030504040204" pitchFamily="34" charset="0"/>
                <a:ea typeface="Verdana" panose="020B0604030504040204" pitchFamily="34" charset="0"/>
                <a:cs typeface="Verdana" panose="020B0604030504040204" pitchFamily="34" charset="0"/>
              </a:rPr>
              <a:t>Nacionālā industriālā politika 2021-2027</a:t>
            </a:r>
          </a:p>
        </p:txBody>
      </p:sp>
      <p:grpSp>
        <p:nvGrpSpPr>
          <p:cNvPr id="8" name="Group 7">
            <a:extLst>
              <a:ext uri="{FF2B5EF4-FFF2-40B4-BE49-F238E27FC236}">
                <a16:creationId xmlns:a16="http://schemas.microsoft.com/office/drawing/2014/main" id="{B424DEA5-5CAE-0BEE-B554-E25D8538556D}"/>
              </a:ext>
            </a:extLst>
          </p:cNvPr>
          <p:cNvGrpSpPr/>
          <p:nvPr/>
        </p:nvGrpSpPr>
        <p:grpSpPr>
          <a:xfrm>
            <a:off x="1105436" y="1183396"/>
            <a:ext cx="10517166" cy="1055356"/>
            <a:chOff x="1552755" y="1466491"/>
            <a:chExt cx="14958203" cy="1500996"/>
          </a:xfrm>
        </p:grpSpPr>
        <p:sp>
          <p:nvSpPr>
            <p:cNvPr id="4" name="Rectangle 3">
              <a:extLst>
                <a:ext uri="{FF2B5EF4-FFF2-40B4-BE49-F238E27FC236}">
                  <a16:creationId xmlns:a16="http://schemas.microsoft.com/office/drawing/2014/main" id="{6003C23D-028C-D073-A018-5B032BFC902E}"/>
                </a:ext>
              </a:extLst>
            </p:cNvPr>
            <p:cNvSpPr/>
            <p:nvPr/>
          </p:nvSpPr>
          <p:spPr>
            <a:xfrm>
              <a:off x="1552755" y="1466491"/>
              <a:ext cx="14958203" cy="621101"/>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M  Ē  R  Ķ  I</a:t>
              </a:r>
            </a:p>
          </p:txBody>
        </p:sp>
        <p:sp>
          <p:nvSpPr>
            <p:cNvPr id="5" name="Rectangle 4">
              <a:extLst>
                <a:ext uri="{FF2B5EF4-FFF2-40B4-BE49-F238E27FC236}">
                  <a16:creationId xmlns:a16="http://schemas.microsoft.com/office/drawing/2014/main" id="{992D0E42-A6F2-3969-0772-2AFCD515270D}"/>
                </a:ext>
              </a:extLst>
            </p:cNvPr>
            <p:cNvSpPr/>
            <p:nvPr/>
          </p:nvSpPr>
          <p:spPr>
            <a:xfrm>
              <a:off x="1552755" y="2139350"/>
              <a:ext cx="14958203" cy="828137"/>
            </a:xfrm>
            <a:prstGeom prst="rect">
              <a:avLst/>
            </a:prstGeom>
            <a:no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26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DD597E-E1CE-7395-908F-215448430D9F}"/>
                </a:ext>
              </a:extLst>
            </p:cNvPr>
            <p:cNvSpPr txBox="1"/>
            <p:nvPr/>
          </p:nvSpPr>
          <p:spPr>
            <a:xfrm>
              <a:off x="3930270" y="2225616"/>
              <a:ext cx="3971529" cy="612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Palielināt eksporta apjomu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līdz 27 miljardiem EUR (2027)</a:t>
              </a:r>
            </a:p>
          </p:txBody>
        </p:sp>
        <p:sp>
          <p:nvSpPr>
            <p:cNvPr id="7" name="TextBox 6">
              <a:extLst>
                <a:ext uri="{FF2B5EF4-FFF2-40B4-BE49-F238E27FC236}">
                  <a16:creationId xmlns:a16="http://schemas.microsoft.com/office/drawing/2014/main" id="{80E38A4C-D7A6-B818-7028-2B0C224EB270}"/>
                </a:ext>
              </a:extLst>
            </p:cNvPr>
            <p:cNvSpPr txBox="1"/>
            <p:nvPr/>
          </p:nvSpPr>
          <p:spPr>
            <a:xfrm>
              <a:off x="9655332" y="2242870"/>
              <a:ext cx="5337377" cy="612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LV"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Palielināt pētniecības un attīstības izdevumus līdz 600 miljoniem EUR (2027)</a:t>
              </a:r>
            </a:p>
          </p:txBody>
        </p:sp>
      </p:grpSp>
      <p:grpSp>
        <p:nvGrpSpPr>
          <p:cNvPr id="49" name="Group 48">
            <a:extLst>
              <a:ext uri="{FF2B5EF4-FFF2-40B4-BE49-F238E27FC236}">
                <a16:creationId xmlns:a16="http://schemas.microsoft.com/office/drawing/2014/main" id="{653444E8-10BF-01FE-953C-6AAC5CF3D94F}"/>
              </a:ext>
            </a:extLst>
          </p:cNvPr>
          <p:cNvGrpSpPr/>
          <p:nvPr/>
        </p:nvGrpSpPr>
        <p:grpSpPr>
          <a:xfrm>
            <a:off x="837417" y="3573978"/>
            <a:ext cx="10517166" cy="1680890"/>
            <a:chOff x="1191029" y="5083000"/>
            <a:chExt cx="14958203" cy="2390673"/>
          </a:xfrm>
        </p:grpSpPr>
        <p:sp>
          <p:nvSpPr>
            <p:cNvPr id="31" name="Rectangle 30">
              <a:extLst>
                <a:ext uri="{FF2B5EF4-FFF2-40B4-BE49-F238E27FC236}">
                  <a16:creationId xmlns:a16="http://schemas.microsoft.com/office/drawing/2014/main" id="{7AD4FCDF-1474-EC2A-AED4-E414EEB077D5}"/>
                </a:ext>
              </a:extLst>
            </p:cNvPr>
            <p:cNvSpPr/>
            <p:nvPr/>
          </p:nvSpPr>
          <p:spPr>
            <a:xfrm>
              <a:off x="1191029" y="5083000"/>
              <a:ext cx="14958203" cy="742784"/>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LATVIJAS VIEDĀS SPECIALIZĀCIJAS JOMAS</a:t>
              </a:r>
              <a:endParaRPr kumimoji="0" lang="en-LV" sz="18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580FD9F-0A95-BD8C-6F19-D52EA3E971B3}"/>
                </a:ext>
              </a:extLst>
            </p:cNvPr>
            <p:cNvSpPr/>
            <p:nvPr/>
          </p:nvSpPr>
          <p:spPr>
            <a:xfrm>
              <a:off x="1191029" y="5887682"/>
              <a:ext cx="14958203" cy="1571293"/>
            </a:xfrm>
            <a:prstGeom prst="rect">
              <a:avLst/>
            </a:prstGeom>
            <a:no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26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97ACB77-B6EE-92D5-C240-903E2624462D}"/>
                </a:ext>
              </a:extLst>
            </p:cNvPr>
            <p:cNvSpPr txBox="1"/>
            <p:nvPr/>
          </p:nvSpPr>
          <p:spPr>
            <a:xfrm>
              <a:off x="1505071" y="6350162"/>
              <a:ext cx="2428574" cy="685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rPr>
                <a:t>Viedie materiāli un fotonika</a:t>
              </a:r>
            </a:p>
          </p:txBody>
        </p:sp>
        <p:cxnSp>
          <p:nvCxnSpPr>
            <p:cNvPr id="36" name="Straight Connector 35">
              <a:extLst>
                <a:ext uri="{FF2B5EF4-FFF2-40B4-BE49-F238E27FC236}">
                  <a16:creationId xmlns:a16="http://schemas.microsoft.com/office/drawing/2014/main" id="{26E41C00-122C-3553-A498-CE89B1CB2430}"/>
                </a:ext>
              </a:extLst>
            </p:cNvPr>
            <p:cNvCxnSpPr>
              <a:cxnSpLocks/>
            </p:cNvCxnSpPr>
            <p:nvPr/>
          </p:nvCxnSpPr>
          <p:spPr>
            <a:xfrm>
              <a:off x="4440644" y="5902380"/>
              <a:ext cx="0" cy="1571293"/>
            </a:xfrm>
            <a:prstGeom prst="line">
              <a:avLst/>
            </a:prstGeom>
            <a:ln>
              <a:solidFill>
                <a:srgbClr val="34B0C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8C2E14-973C-2777-048E-649890F5A024}"/>
                </a:ext>
              </a:extLst>
            </p:cNvPr>
            <p:cNvCxnSpPr>
              <a:cxnSpLocks/>
            </p:cNvCxnSpPr>
            <p:nvPr/>
          </p:nvCxnSpPr>
          <p:spPr>
            <a:xfrm>
              <a:off x="7540071" y="5887681"/>
              <a:ext cx="0" cy="1571293"/>
            </a:xfrm>
            <a:prstGeom prst="line">
              <a:avLst/>
            </a:prstGeom>
            <a:ln>
              <a:solidFill>
                <a:srgbClr val="34B0C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15C2B-260B-B374-1E4F-BC7D2E6BA782}"/>
                </a:ext>
              </a:extLst>
            </p:cNvPr>
            <p:cNvCxnSpPr>
              <a:cxnSpLocks/>
            </p:cNvCxnSpPr>
            <p:nvPr/>
          </p:nvCxnSpPr>
          <p:spPr>
            <a:xfrm>
              <a:off x="10439908" y="5917078"/>
              <a:ext cx="0" cy="1541896"/>
            </a:xfrm>
            <a:prstGeom prst="line">
              <a:avLst/>
            </a:prstGeom>
            <a:ln>
              <a:solidFill>
                <a:srgbClr val="34B0C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163112-C011-9C79-4C49-B108FBDBA66C}"/>
                </a:ext>
              </a:extLst>
            </p:cNvPr>
            <p:cNvCxnSpPr>
              <a:cxnSpLocks/>
            </p:cNvCxnSpPr>
            <p:nvPr/>
          </p:nvCxnSpPr>
          <p:spPr>
            <a:xfrm>
              <a:off x="13247550" y="5887681"/>
              <a:ext cx="0" cy="1571293"/>
            </a:xfrm>
            <a:prstGeom prst="line">
              <a:avLst/>
            </a:prstGeom>
            <a:ln>
              <a:solidFill>
                <a:srgbClr val="34B0CF"/>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CAC4F87-9B9D-5A90-D56F-0A435C0B9115}"/>
                </a:ext>
              </a:extLst>
            </p:cNvPr>
            <p:cNvSpPr txBox="1"/>
            <p:nvPr/>
          </p:nvSpPr>
          <p:spPr>
            <a:xfrm>
              <a:off x="4645018" y="6350160"/>
              <a:ext cx="2578750" cy="685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Zināšanu ietilpīga bioekonomika</a:t>
              </a:r>
            </a:p>
          </p:txBody>
        </p:sp>
        <p:sp>
          <p:nvSpPr>
            <p:cNvPr id="46" name="TextBox 45">
              <a:extLst>
                <a:ext uri="{FF2B5EF4-FFF2-40B4-BE49-F238E27FC236}">
                  <a16:creationId xmlns:a16="http://schemas.microsoft.com/office/drawing/2014/main" id="{06050FE9-6580-CA3F-153E-98EEB2473915}"/>
                </a:ext>
              </a:extLst>
            </p:cNvPr>
            <p:cNvSpPr txBox="1"/>
            <p:nvPr/>
          </p:nvSpPr>
          <p:spPr>
            <a:xfrm>
              <a:off x="7746713" y="6087860"/>
              <a:ext cx="2578750" cy="12395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Biomedicīna, medicīnas tehnoloģijas un biofarmācija</a:t>
              </a:r>
            </a:p>
          </p:txBody>
        </p:sp>
        <p:sp>
          <p:nvSpPr>
            <p:cNvPr id="47" name="TextBox 46">
              <a:extLst>
                <a:ext uri="{FF2B5EF4-FFF2-40B4-BE49-F238E27FC236}">
                  <a16:creationId xmlns:a16="http://schemas.microsoft.com/office/drawing/2014/main" id="{346F4F71-70D7-E459-E969-6A82C74B80A0}"/>
                </a:ext>
              </a:extLst>
            </p:cNvPr>
            <p:cNvSpPr txBox="1"/>
            <p:nvPr/>
          </p:nvSpPr>
          <p:spPr>
            <a:xfrm>
              <a:off x="10554355" y="6350159"/>
              <a:ext cx="2578750" cy="685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Viedā enerģētika un mobilitāte</a:t>
              </a:r>
            </a:p>
          </p:txBody>
        </p:sp>
        <p:sp>
          <p:nvSpPr>
            <p:cNvPr id="48" name="TextBox 47">
              <a:extLst>
                <a:ext uri="{FF2B5EF4-FFF2-40B4-BE49-F238E27FC236}">
                  <a16:creationId xmlns:a16="http://schemas.microsoft.com/office/drawing/2014/main" id="{5469B438-2AC3-102F-16F2-DA45D56ED9BC}"/>
                </a:ext>
              </a:extLst>
            </p:cNvPr>
            <p:cNvSpPr txBox="1"/>
            <p:nvPr/>
          </p:nvSpPr>
          <p:spPr>
            <a:xfrm>
              <a:off x="13429715" y="6226361"/>
              <a:ext cx="2578750" cy="9624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Informācijas un komunikāciju tehnoloģijas</a:t>
              </a:r>
            </a:p>
          </p:txBody>
        </p:sp>
      </p:grpSp>
      <p:grpSp>
        <p:nvGrpSpPr>
          <p:cNvPr id="58" name="Group 57">
            <a:extLst>
              <a:ext uri="{FF2B5EF4-FFF2-40B4-BE49-F238E27FC236}">
                <a16:creationId xmlns:a16="http://schemas.microsoft.com/office/drawing/2014/main" id="{2CE578A5-4476-C392-0530-21B451D0DAD0}"/>
              </a:ext>
            </a:extLst>
          </p:cNvPr>
          <p:cNvGrpSpPr/>
          <p:nvPr/>
        </p:nvGrpSpPr>
        <p:grpSpPr>
          <a:xfrm>
            <a:off x="837417" y="5397967"/>
            <a:ext cx="10517166" cy="1063443"/>
            <a:chOff x="1191029" y="7677195"/>
            <a:chExt cx="14958203" cy="1512498"/>
          </a:xfrm>
        </p:grpSpPr>
        <p:sp>
          <p:nvSpPr>
            <p:cNvPr id="50" name="Rectangle 49">
              <a:extLst>
                <a:ext uri="{FF2B5EF4-FFF2-40B4-BE49-F238E27FC236}">
                  <a16:creationId xmlns:a16="http://schemas.microsoft.com/office/drawing/2014/main" id="{F610CD5D-EF92-BFC7-A49F-AB7DEF7C87FE}"/>
                </a:ext>
              </a:extLst>
            </p:cNvPr>
            <p:cNvSpPr/>
            <p:nvPr/>
          </p:nvSpPr>
          <p:spPr>
            <a:xfrm>
              <a:off x="1191029" y="7677195"/>
              <a:ext cx="14958203" cy="1334533"/>
            </a:xfrm>
            <a:prstGeom prst="rect">
              <a:avLst/>
            </a:prstGeom>
            <a:solidFill>
              <a:srgbClr val="587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266"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2966A54-4645-CB25-3D6C-57F5A9B687D4}"/>
                </a:ext>
              </a:extLst>
            </p:cNvPr>
            <p:cNvSpPr txBox="1"/>
            <p:nvPr/>
          </p:nvSpPr>
          <p:spPr>
            <a:xfrm>
              <a:off x="1930719" y="7981254"/>
              <a:ext cx="2566357" cy="685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FINANSĒJUMA AVOTI</a:t>
              </a:r>
            </a:p>
          </p:txBody>
        </p:sp>
        <p:cxnSp>
          <p:nvCxnSpPr>
            <p:cNvPr id="52" name="Straight Connector 51">
              <a:extLst>
                <a:ext uri="{FF2B5EF4-FFF2-40B4-BE49-F238E27FC236}">
                  <a16:creationId xmlns:a16="http://schemas.microsoft.com/office/drawing/2014/main" id="{FE69A02B-9A7B-503B-F7E3-4CA182E0A51F}"/>
                </a:ext>
              </a:extLst>
            </p:cNvPr>
            <p:cNvCxnSpPr/>
            <p:nvPr/>
          </p:nvCxnSpPr>
          <p:spPr>
            <a:xfrm>
              <a:off x="5418790" y="7677195"/>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2E1DF86-CBD5-DAAC-A0C4-0DC27CAF1CB6}"/>
                </a:ext>
              </a:extLst>
            </p:cNvPr>
            <p:cNvCxnSpPr/>
            <p:nvPr/>
          </p:nvCxnSpPr>
          <p:spPr>
            <a:xfrm>
              <a:off x="8943109" y="7677195"/>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970917-D317-4C09-5A45-C41251B132DB}"/>
                </a:ext>
              </a:extLst>
            </p:cNvPr>
            <p:cNvCxnSpPr/>
            <p:nvPr/>
          </p:nvCxnSpPr>
          <p:spPr>
            <a:xfrm>
              <a:off x="12543342" y="7677195"/>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57C0DB5-58FC-FF5A-DE2E-2A7A04620D17}"/>
                </a:ext>
              </a:extLst>
            </p:cNvPr>
            <p:cNvSpPr txBox="1"/>
            <p:nvPr/>
          </p:nvSpPr>
          <p:spPr>
            <a:xfrm>
              <a:off x="6141719" y="8042902"/>
              <a:ext cx="2164095" cy="623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125"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VALSTS BUDŽETS</a:t>
              </a:r>
            </a:p>
          </p:txBody>
        </p:sp>
        <p:sp>
          <p:nvSpPr>
            <p:cNvPr id="56" name="TextBox 55">
              <a:extLst>
                <a:ext uri="{FF2B5EF4-FFF2-40B4-BE49-F238E27FC236}">
                  <a16:creationId xmlns:a16="http://schemas.microsoft.com/office/drawing/2014/main" id="{4FD11F20-FBBA-AB9C-B3A0-8D16E512537B}"/>
                </a:ext>
              </a:extLst>
            </p:cNvPr>
            <p:cNvSpPr txBox="1"/>
            <p:nvPr/>
          </p:nvSpPr>
          <p:spPr>
            <a:xfrm>
              <a:off x="9477006" y="8044565"/>
              <a:ext cx="2608353" cy="623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125"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ES DAUDZGADU BUDŽETS (ESF)</a:t>
              </a:r>
            </a:p>
          </p:txBody>
        </p:sp>
        <p:sp>
          <p:nvSpPr>
            <p:cNvPr id="57" name="TextBox 56">
              <a:extLst>
                <a:ext uri="{FF2B5EF4-FFF2-40B4-BE49-F238E27FC236}">
                  <a16:creationId xmlns:a16="http://schemas.microsoft.com/office/drawing/2014/main" id="{B1F613EB-D696-5BBD-D553-42274086252C}"/>
                </a:ext>
              </a:extLst>
            </p:cNvPr>
            <p:cNvSpPr txBox="1"/>
            <p:nvPr/>
          </p:nvSpPr>
          <p:spPr>
            <a:xfrm>
              <a:off x="13042111" y="8042902"/>
              <a:ext cx="2608353" cy="623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125"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ATVESEĻOŠANAS FONDS (AF)</a:t>
              </a:r>
            </a:p>
          </p:txBody>
        </p:sp>
      </p:grpSp>
      <p:grpSp>
        <p:nvGrpSpPr>
          <p:cNvPr id="2" name="Group 1">
            <a:extLst>
              <a:ext uri="{FF2B5EF4-FFF2-40B4-BE49-F238E27FC236}">
                <a16:creationId xmlns:a16="http://schemas.microsoft.com/office/drawing/2014/main" id="{6B93ADF1-6834-6E3C-B8E0-099910BECA26}"/>
              </a:ext>
            </a:extLst>
          </p:cNvPr>
          <p:cNvGrpSpPr/>
          <p:nvPr/>
        </p:nvGrpSpPr>
        <p:grpSpPr>
          <a:xfrm>
            <a:off x="837417" y="2355449"/>
            <a:ext cx="10599306" cy="1073551"/>
            <a:chOff x="1191029" y="3349925"/>
            <a:chExt cx="15075029" cy="1526875"/>
          </a:xfrm>
        </p:grpSpPr>
        <p:grpSp>
          <p:nvGrpSpPr>
            <p:cNvPr id="29" name="Group 28">
              <a:extLst>
                <a:ext uri="{FF2B5EF4-FFF2-40B4-BE49-F238E27FC236}">
                  <a16:creationId xmlns:a16="http://schemas.microsoft.com/office/drawing/2014/main" id="{4832F64A-7B5E-7AF5-3C74-97A4CF020606}"/>
                </a:ext>
              </a:extLst>
            </p:cNvPr>
            <p:cNvGrpSpPr/>
            <p:nvPr/>
          </p:nvGrpSpPr>
          <p:grpSpPr>
            <a:xfrm>
              <a:off x="1191029" y="3349925"/>
              <a:ext cx="15075029" cy="1526875"/>
              <a:chOff x="1191029" y="3349925"/>
              <a:chExt cx="15075029" cy="1526875"/>
            </a:xfrm>
          </p:grpSpPr>
          <p:sp>
            <p:nvSpPr>
              <p:cNvPr id="9" name="Rectangle 8">
                <a:extLst>
                  <a:ext uri="{FF2B5EF4-FFF2-40B4-BE49-F238E27FC236}">
                    <a16:creationId xmlns:a16="http://schemas.microsoft.com/office/drawing/2014/main" id="{FC0EFDDE-5D56-8C5D-06DA-D2D28AB293C5}"/>
                  </a:ext>
                </a:extLst>
              </p:cNvPr>
              <p:cNvSpPr/>
              <p:nvPr/>
            </p:nvSpPr>
            <p:spPr>
              <a:xfrm>
                <a:off x="1191029" y="3364302"/>
                <a:ext cx="14958203" cy="1512498"/>
              </a:xfrm>
              <a:prstGeom prst="rect">
                <a:avLst/>
              </a:prstGeom>
              <a:solidFill>
                <a:srgbClr val="587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V" sz="126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5AD7F4-5616-B536-683B-7E856BA7A551}"/>
                  </a:ext>
                </a:extLst>
              </p:cNvPr>
              <p:cNvSpPr txBox="1"/>
              <p:nvPr/>
            </p:nvSpPr>
            <p:spPr>
              <a:xfrm>
                <a:off x="1367288" y="3705052"/>
                <a:ext cx="2566358" cy="685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RĪCĪBAS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266"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VIRZIENI</a:t>
                </a:r>
              </a:p>
            </p:txBody>
          </p:sp>
          <p:cxnSp>
            <p:nvCxnSpPr>
              <p:cNvPr id="13" name="Straight Connector 12">
                <a:extLst>
                  <a:ext uri="{FF2B5EF4-FFF2-40B4-BE49-F238E27FC236}">
                    <a16:creationId xmlns:a16="http://schemas.microsoft.com/office/drawing/2014/main" id="{53E8E4BF-94FB-D516-868C-C18B45253701}"/>
                  </a:ext>
                </a:extLst>
              </p:cNvPr>
              <p:cNvCxnSpPr/>
              <p:nvPr/>
            </p:nvCxnSpPr>
            <p:spPr>
              <a:xfrm>
                <a:off x="3933645" y="3364302"/>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B95666-0BD4-05A9-CA23-F3FE2EB04D72}"/>
                  </a:ext>
                </a:extLst>
              </p:cNvPr>
              <p:cNvCxnSpPr/>
              <p:nvPr/>
            </p:nvCxnSpPr>
            <p:spPr>
              <a:xfrm>
                <a:off x="6466935" y="3349926"/>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53CAD0-A87F-D009-B63E-7D45208A08CA}"/>
                  </a:ext>
                </a:extLst>
              </p:cNvPr>
              <p:cNvCxnSpPr/>
              <p:nvPr/>
            </p:nvCxnSpPr>
            <p:spPr>
              <a:xfrm>
                <a:off x="8911670" y="3364302"/>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02952B-5ECE-7BE9-D07D-DC38EEAD25E4}"/>
                  </a:ext>
                </a:extLst>
              </p:cNvPr>
              <p:cNvCxnSpPr/>
              <p:nvPr/>
            </p:nvCxnSpPr>
            <p:spPr>
              <a:xfrm>
                <a:off x="11329358" y="3349925"/>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1F78CF-C5CD-AE3E-35A4-D948B05966B3}"/>
                  </a:ext>
                </a:extLst>
              </p:cNvPr>
              <p:cNvCxnSpPr/>
              <p:nvPr/>
            </p:nvCxnSpPr>
            <p:spPr>
              <a:xfrm>
                <a:off x="13722335" y="3364302"/>
                <a:ext cx="0" cy="1512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38" descr="A close up of a logo&#10;&#10;Description automatically generated">
                <a:extLst>
                  <a:ext uri="{FF2B5EF4-FFF2-40B4-BE49-F238E27FC236}">
                    <a16:creationId xmlns:a16="http://schemas.microsoft.com/office/drawing/2014/main" id="{E54E28EC-C71D-377A-E952-A05783119A49}"/>
                  </a:ext>
                </a:extLst>
              </p:cNvPr>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2310757" y="3570633"/>
                <a:ext cx="519522" cy="491034"/>
              </a:xfrm>
              <a:prstGeom prst="rect">
                <a:avLst/>
              </a:prstGeom>
              <a:noFill/>
            </p:spPr>
          </p:pic>
          <p:pic>
            <p:nvPicPr>
              <p:cNvPr id="22" name="Picture 39" descr="A close up of a logo&#10;&#10;Description automatically generated">
                <a:extLst>
                  <a:ext uri="{FF2B5EF4-FFF2-40B4-BE49-F238E27FC236}">
                    <a16:creationId xmlns:a16="http://schemas.microsoft.com/office/drawing/2014/main" id="{FAA83C66-8194-8195-26C2-3124503EAD95}"/>
                  </a:ext>
                </a:extLst>
              </p:cNvPr>
              <p:cNvPicPr/>
              <p:nvPr/>
            </p:nvPicPr>
            <p:blipFill>
              <a:blip r:embed="rId3" cstate="screen">
                <a:extLst>
                  <a:ext uri="{28A0092B-C50C-407E-A947-70E740481C1C}">
                    <a14:useLocalDpi xmlns:a14="http://schemas.microsoft.com/office/drawing/2010/main"/>
                  </a:ext>
                </a:extLst>
              </a:blip>
              <a:stretch>
                <a:fillRect/>
              </a:stretch>
            </p:blipFill>
            <p:spPr>
              <a:xfrm>
                <a:off x="14719090" y="3584880"/>
                <a:ext cx="555924" cy="462540"/>
              </a:xfrm>
              <a:prstGeom prst="rect">
                <a:avLst/>
              </a:prstGeom>
              <a:noFill/>
            </p:spPr>
          </p:pic>
          <p:sp>
            <p:nvSpPr>
              <p:cNvPr id="24" name="TextBox 23">
                <a:extLst>
                  <a:ext uri="{FF2B5EF4-FFF2-40B4-BE49-F238E27FC236}">
                    <a16:creationId xmlns:a16="http://schemas.microsoft.com/office/drawing/2014/main" id="{D2080C4B-A866-F350-D614-08A0B4897950}"/>
                  </a:ext>
                </a:extLst>
              </p:cNvPr>
              <p:cNvSpPr txBox="1"/>
              <p:nvPr/>
            </p:nvSpPr>
            <p:spPr>
              <a:xfrm>
                <a:off x="8595637" y="4200777"/>
                <a:ext cx="3063889" cy="5690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BIZNESA VIDE EKSPORTSPĒJAI</a:t>
                </a:r>
              </a:p>
            </p:txBody>
          </p:sp>
          <p:sp>
            <p:nvSpPr>
              <p:cNvPr id="25" name="TextBox 24">
                <a:extLst>
                  <a:ext uri="{FF2B5EF4-FFF2-40B4-BE49-F238E27FC236}">
                    <a16:creationId xmlns:a16="http://schemas.microsoft.com/office/drawing/2014/main" id="{16AE8A2C-2CB0-4CFC-D271-BF0362D7861A}"/>
                  </a:ext>
                </a:extLst>
              </p:cNvPr>
              <p:cNvSpPr txBox="1"/>
              <p:nvPr/>
            </p:nvSpPr>
            <p:spPr>
              <a:xfrm>
                <a:off x="11266342" y="4186399"/>
                <a:ext cx="2608351" cy="350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FINANŠU PIEEJAMĪBA</a:t>
                </a:r>
              </a:p>
            </p:txBody>
          </p:sp>
          <p:sp>
            <p:nvSpPr>
              <p:cNvPr id="26" name="TextBox 25">
                <a:extLst>
                  <a:ext uri="{FF2B5EF4-FFF2-40B4-BE49-F238E27FC236}">
                    <a16:creationId xmlns:a16="http://schemas.microsoft.com/office/drawing/2014/main" id="{72C03702-1C5F-5EAB-38FB-DF7D35A21347}"/>
                  </a:ext>
                </a:extLst>
              </p:cNvPr>
              <p:cNvSpPr txBox="1"/>
              <p:nvPr/>
            </p:nvSpPr>
            <p:spPr>
              <a:xfrm>
                <a:off x="13657707" y="4258508"/>
                <a:ext cx="2608351" cy="350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INFRASTRUKTŪRA</a:t>
                </a:r>
              </a:p>
            </p:txBody>
          </p:sp>
          <p:sp>
            <p:nvSpPr>
              <p:cNvPr id="27" name="TextBox 26">
                <a:extLst>
                  <a:ext uri="{FF2B5EF4-FFF2-40B4-BE49-F238E27FC236}">
                    <a16:creationId xmlns:a16="http://schemas.microsoft.com/office/drawing/2014/main" id="{02616CD1-BFB8-59D3-42E5-1F8F5F007A6C}"/>
                  </a:ext>
                </a:extLst>
              </p:cNvPr>
              <p:cNvSpPr txBox="1"/>
              <p:nvPr/>
            </p:nvSpPr>
            <p:spPr>
              <a:xfrm>
                <a:off x="6442974" y="4273455"/>
                <a:ext cx="2608351" cy="350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INOVĀCIJAS</a:t>
                </a:r>
              </a:p>
            </p:txBody>
          </p:sp>
          <p:sp>
            <p:nvSpPr>
              <p:cNvPr id="28" name="TextBox 27">
                <a:extLst>
                  <a:ext uri="{FF2B5EF4-FFF2-40B4-BE49-F238E27FC236}">
                    <a16:creationId xmlns:a16="http://schemas.microsoft.com/office/drawing/2014/main" id="{EA858E2C-452A-3291-34B2-291538144B74}"/>
                  </a:ext>
                </a:extLst>
              </p:cNvPr>
              <p:cNvSpPr txBox="1"/>
              <p:nvPr/>
            </p:nvSpPr>
            <p:spPr>
              <a:xfrm>
                <a:off x="3872106" y="4287833"/>
                <a:ext cx="2608351" cy="350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CILVĒKKAPITĀLS</a:t>
                </a:r>
              </a:p>
            </p:txBody>
          </p:sp>
        </p:grpSp>
        <p:pic>
          <p:nvPicPr>
            <p:cNvPr id="59" name="Picture 35" descr="A close up of a logo&#10;&#10;Description automatically generated">
              <a:extLst>
                <a:ext uri="{FF2B5EF4-FFF2-40B4-BE49-F238E27FC236}">
                  <a16:creationId xmlns:a16="http://schemas.microsoft.com/office/drawing/2014/main" id="{DB2297A5-06C6-5C86-6B6A-C68D1C54215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956344" y="3480914"/>
              <a:ext cx="439877" cy="580753"/>
            </a:xfrm>
            <a:prstGeom prst="rect">
              <a:avLst/>
            </a:prstGeom>
          </p:spPr>
        </p:pic>
        <p:pic>
          <p:nvPicPr>
            <p:cNvPr id="61" name="Picture 36" descr="A close up of a logo&#10;&#10;Description automatically generated">
              <a:extLst>
                <a:ext uri="{FF2B5EF4-FFF2-40B4-BE49-F238E27FC236}">
                  <a16:creationId xmlns:a16="http://schemas.microsoft.com/office/drawing/2014/main" id="{77B92C28-59E9-5DDD-ACCB-60512FBCED35}"/>
                </a:ext>
              </a:extLst>
            </p:cNvPr>
            <p:cNvPicPr/>
            <p:nvPr/>
          </p:nvPicPr>
          <p:blipFill>
            <a:blip r:embed="rId5">
              <a:extLst>
                <a:ext uri="{28A0092B-C50C-407E-A947-70E740481C1C}">
                  <a14:useLocalDpi xmlns:a14="http://schemas.microsoft.com/office/drawing/2010/main" val="0"/>
                </a:ext>
              </a:extLst>
            </a:blip>
            <a:stretch>
              <a:fillRect/>
            </a:stretch>
          </p:blipFill>
          <p:spPr>
            <a:xfrm>
              <a:off x="7484812" y="3489104"/>
              <a:ext cx="444698" cy="580047"/>
            </a:xfrm>
            <a:prstGeom prst="rect">
              <a:avLst/>
            </a:prstGeom>
            <a:noFill/>
          </p:spPr>
        </p:pic>
        <p:pic>
          <p:nvPicPr>
            <p:cNvPr id="62" name="Picture 37">
              <a:extLst>
                <a:ext uri="{FF2B5EF4-FFF2-40B4-BE49-F238E27FC236}">
                  <a16:creationId xmlns:a16="http://schemas.microsoft.com/office/drawing/2014/main" id="{7153C399-454D-B484-DB9A-1327143BFDE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784442" y="3524159"/>
              <a:ext cx="562755" cy="583982"/>
            </a:xfrm>
            <a:prstGeom prst="rect">
              <a:avLst/>
            </a:prstGeom>
            <a:noFill/>
          </p:spPr>
        </p:pic>
      </p:grpSp>
    </p:spTree>
    <p:extLst>
      <p:ext uri="{BB962C8B-B14F-4D97-AF65-F5344CB8AC3E}">
        <p14:creationId xmlns:p14="http://schemas.microsoft.com/office/powerpoint/2010/main" val="383239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7FFA94F-674E-4F18-B40D-B2F60794CC16}"/>
              </a:ext>
            </a:extLst>
          </p:cNvPr>
          <p:cNvSpPr/>
          <p:nvPr/>
        </p:nvSpPr>
        <p:spPr>
          <a:xfrm>
            <a:off x="6362588" y="2030798"/>
            <a:ext cx="2774037" cy="4656669"/>
          </a:xfrm>
          <a:prstGeom prst="rect">
            <a:avLst/>
          </a:prstGeom>
          <a:solidFill>
            <a:srgbClr val="C0D7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0" name="Rectangle 19">
            <a:extLst>
              <a:ext uri="{FF2B5EF4-FFF2-40B4-BE49-F238E27FC236}">
                <a16:creationId xmlns:a16="http://schemas.microsoft.com/office/drawing/2014/main" id="{B46FE602-EE99-417F-B7FA-5CB4F7ACB13C}"/>
              </a:ext>
            </a:extLst>
          </p:cNvPr>
          <p:cNvSpPr/>
          <p:nvPr/>
        </p:nvSpPr>
        <p:spPr>
          <a:xfrm>
            <a:off x="563402" y="2057072"/>
            <a:ext cx="2774037" cy="4656669"/>
          </a:xfrm>
          <a:prstGeom prst="rect">
            <a:avLst/>
          </a:prstGeom>
          <a:solidFill>
            <a:srgbClr val="C0D7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 name="Slide Number Placeholder 1">
            <a:extLst>
              <a:ext uri="{FF2B5EF4-FFF2-40B4-BE49-F238E27FC236}">
                <a16:creationId xmlns:a16="http://schemas.microsoft.com/office/drawing/2014/main" id="{F65935C8-EFEC-484D-B19D-7F2EC2290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0E789-633A-46A7-8606-C525B790CAEA}"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25A8ABD-2BF8-4152-94AE-F6BA9BBCF2DE}"/>
              </a:ext>
            </a:extLst>
          </p:cNvPr>
          <p:cNvSpPr/>
          <p:nvPr/>
        </p:nvSpPr>
        <p:spPr>
          <a:xfrm>
            <a:off x="3566199" y="1277771"/>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900" b="0" i="0" u="none" strike="noStrike" kern="1200" cap="none" spc="0" normalizeH="0" baseline="0" noProof="0">
                <a:ln>
                  <a:noFill/>
                </a:ln>
                <a:solidFill>
                  <a:prstClr val="white"/>
                </a:solidFill>
                <a:effectLst/>
                <a:uLnTx/>
                <a:uFillTx/>
                <a:latin typeface="Calibri" panose="020F0502020204030204"/>
                <a:ea typeface="+mn-ea"/>
                <a:cs typeface="+mn-cs"/>
              </a:rPr>
              <a:t>PRODUKTIVITĀTE</a:t>
            </a:r>
            <a:endParaRPr kumimoji="0" lang="en-AU"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89F79EA-B417-4AF7-B3A5-F35DD148D5B9}"/>
              </a:ext>
            </a:extLst>
          </p:cNvPr>
          <p:cNvSpPr/>
          <p:nvPr/>
        </p:nvSpPr>
        <p:spPr>
          <a:xfrm>
            <a:off x="669029" y="1283066"/>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900" b="0" i="0" u="none" strike="noStrike" kern="1200" cap="none" spc="0" normalizeH="0" baseline="0" noProof="0">
                <a:ln>
                  <a:noFill/>
                </a:ln>
                <a:solidFill>
                  <a:prstClr val="white"/>
                </a:solidFill>
                <a:effectLst/>
                <a:uLnTx/>
                <a:uFillTx/>
                <a:latin typeface="Calibri" panose="020F0502020204030204"/>
                <a:ea typeface="+mn-ea"/>
                <a:cs typeface="+mn-cs"/>
              </a:rPr>
              <a:t>DIGITĀLĀ TRANFORMĀCIJA</a:t>
            </a:r>
            <a:endParaRPr kumimoji="0" lang="en-AU"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6625E2-448E-4BE6-8A98-06D1D4C6A0BF}"/>
              </a:ext>
            </a:extLst>
          </p:cNvPr>
          <p:cNvSpPr/>
          <p:nvPr/>
        </p:nvSpPr>
        <p:spPr>
          <a:xfrm>
            <a:off x="6544507" y="1259095"/>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900" b="0" i="0" u="none" strike="noStrike" kern="1200" cap="none" spc="0" normalizeH="0" baseline="0" noProof="0">
                <a:ln>
                  <a:noFill/>
                </a:ln>
                <a:solidFill>
                  <a:prstClr val="white"/>
                </a:solidFill>
                <a:effectLst/>
                <a:uLnTx/>
                <a:uFillTx/>
                <a:latin typeface="Calibri" panose="020F0502020204030204"/>
                <a:ea typeface="+mn-ea"/>
                <a:cs typeface="+mn-cs"/>
              </a:rPr>
              <a:t>NEVIENLĪDZĪBAS MAZINĀŠANA</a:t>
            </a:r>
            <a:endParaRPr kumimoji="0" lang="en-AU"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9B29B84-A830-47C5-90C1-E3ECD9C603CC}"/>
              </a:ext>
            </a:extLst>
          </p:cNvPr>
          <p:cNvSpPr/>
          <p:nvPr/>
        </p:nvSpPr>
        <p:spPr>
          <a:xfrm>
            <a:off x="9338784" y="1259095"/>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900" b="0" i="0" u="none" strike="noStrike" kern="1200" cap="none" spc="0" normalizeH="0" baseline="0" noProof="0">
                <a:ln>
                  <a:noFill/>
                </a:ln>
                <a:solidFill>
                  <a:prstClr val="white"/>
                </a:solidFill>
                <a:effectLst/>
                <a:uLnTx/>
                <a:uFillTx/>
                <a:latin typeface="Calibri" panose="020F0502020204030204"/>
                <a:ea typeface="+mn-ea"/>
                <a:cs typeface="+mn-cs"/>
              </a:rPr>
              <a:t>ENERGOEFEKTIVITĀTE</a:t>
            </a:r>
            <a:endParaRPr kumimoji="0" lang="en-AU"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4A47D6A-D18A-4154-A2A0-CA954DAC67F1}"/>
              </a:ext>
            </a:extLst>
          </p:cNvPr>
          <p:cNvSpPr txBox="1"/>
          <p:nvPr/>
        </p:nvSpPr>
        <p:spPr>
          <a:xfrm>
            <a:off x="1389109" y="2226857"/>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Digitālo prasmju attīstība (prasmes)</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6" name="TextBox 25">
            <a:extLst>
              <a:ext uri="{FF2B5EF4-FFF2-40B4-BE49-F238E27FC236}">
                <a16:creationId xmlns:a16="http://schemas.microsoft.com/office/drawing/2014/main" id="{D4808E2F-D5D6-4EB6-B018-F754E1EFA2CA}"/>
              </a:ext>
            </a:extLst>
          </p:cNvPr>
          <p:cNvSpPr txBox="1"/>
          <p:nvPr/>
        </p:nvSpPr>
        <p:spPr>
          <a:xfrm>
            <a:off x="1382099" y="3005267"/>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EDIC un digitālā brieduma tests  </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7" name="TextBox 26">
            <a:extLst>
              <a:ext uri="{FF2B5EF4-FFF2-40B4-BE49-F238E27FC236}">
                <a16:creationId xmlns:a16="http://schemas.microsoft.com/office/drawing/2014/main" id="{5BD4F49F-999F-4D3B-96B5-3A9C6B0850F6}"/>
              </a:ext>
            </a:extLst>
          </p:cNvPr>
          <p:cNvSpPr txBox="1"/>
          <p:nvPr/>
        </p:nvSpPr>
        <p:spPr>
          <a:xfrm>
            <a:off x="1383849" y="3726909"/>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Finanšu instrumenti digitalizācijai</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8" name="Oval 27">
            <a:extLst>
              <a:ext uri="{FF2B5EF4-FFF2-40B4-BE49-F238E27FC236}">
                <a16:creationId xmlns:a16="http://schemas.microsoft.com/office/drawing/2014/main" id="{D2A0DDD7-2ABF-48F7-90AF-7E300E204AD6}"/>
              </a:ext>
            </a:extLst>
          </p:cNvPr>
          <p:cNvSpPr/>
          <p:nvPr/>
        </p:nvSpPr>
        <p:spPr>
          <a:xfrm>
            <a:off x="630730" y="2144749"/>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C96A98B-86BC-45A4-942E-E176914DD99A}"/>
              </a:ext>
            </a:extLst>
          </p:cNvPr>
          <p:cNvSpPr/>
          <p:nvPr/>
        </p:nvSpPr>
        <p:spPr>
          <a:xfrm>
            <a:off x="632695" y="290156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2DF79C8-5B33-4ADF-A978-ED39BC9146BF}"/>
              </a:ext>
            </a:extLst>
          </p:cNvPr>
          <p:cNvSpPr/>
          <p:nvPr/>
        </p:nvSpPr>
        <p:spPr>
          <a:xfrm>
            <a:off x="635673" y="3673825"/>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2A1B617A-A066-4E17-8529-D18A2D518B72}"/>
              </a:ext>
            </a:extLst>
          </p:cNvPr>
          <p:cNvSpPr/>
          <p:nvPr/>
        </p:nvSpPr>
        <p:spPr>
          <a:xfrm>
            <a:off x="3409402" y="229220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A5FDE6FF-8F22-4E56-8D76-3443454619EC}"/>
              </a:ext>
            </a:extLst>
          </p:cNvPr>
          <p:cNvSpPr/>
          <p:nvPr/>
        </p:nvSpPr>
        <p:spPr>
          <a:xfrm>
            <a:off x="3409403" y="300968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9A06BC7-5EA4-4405-B4A5-70CE60D6C335}"/>
              </a:ext>
            </a:extLst>
          </p:cNvPr>
          <p:cNvSpPr/>
          <p:nvPr/>
        </p:nvSpPr>
        <p:spPr>
          <a:xfrm>
            <a:off x="3400187" y="3709823"/>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883AC9BB-2175-41EC-B634-16EAE7FC8401}"/>
              </a:ext>
            </a:extLst>
          </p:cNvPr>
          <p:cNvSpPr/>
          <p:nvPr/>
        </p:nvSpPr>
        <p:spPr>
          <a:xfrm>
            <a:off x="6479115" y="2254054"/>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42DE2A7A-5F78-4074-9EB8-A97696710440}"/>
              </a:ext>
            </a:extLst>
          </p:cNvPr>
          <p:cNvSpPr/>
          <p:nvPr/>
        </p:nvSpPr>
        <p:spPr>
          <a:xfrm>
            <a:off x="6484223" y="2973412"/>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90D20517-D7C2-4920-8374-1F8F4597BE48}"/>
              </a:ext>
            </a:extLst>
          </p:cNvPr>
          <p:cNvSpPr/>
          <p:nvPr/>
        </p:nvSpPr>
        <p:spPr>
          <a:xfrm>
            <a:off x="9353632" y="2125485"/>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344E49FA-1311-453E-94C5-F3CE107B4894}"/>
              </a:ext>
            </a:extLst>
          </p:cNvPr>
          <p:cNvSpPr/>
          <p:nvPr/>
        </p:nvSpPr>
        <p:spPr>
          <a:xfrm>
            <a:off x="9353632" y="282581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6270707-EBB6-4D82-BD19-89F665283340}"/>
              </a:ext>
            </a:extLst>
          </p:cNvPr>
          <p:cNvSpPr/>
          <p:nvPr/>
        </p:nvSpPr>
        <p:spPr>
          <a:xfrm>
            <a:off x="9349804" y="353801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C6D3B47-C91C-4F6D-9E14-FFF5B36FDD82}"/>
              </a:ext>
            </a:extLst>
          </p:cNvPr>
          <p:cNvSpPr txBox="1"/>
          <p:nvPr/>
        </p:nvSpPr>
        <p:spPr>
          <a:xfrm>
            <a:off x="4190543" y="2254053"/>
            <a:ext cx="2236828" cy="649309"/>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Atbalsts MVU uzņēmējdarbības attīstībai</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5" name="TextBox 44">
            <a:extLst>
              <a:ext uri="{FF2B5EF4-FFF2-40B4-BE49-F238E27FC236}">
                <a16:creationId xmlns:a16="http://schemas.microsoft.com/office/drawing/2014/main" id="{B2BC58E6-690A-4A1C-81A5-EE1365624B96}"/>
              </a:ext>
            </a:extLst>
          </p:cNvPr>
          <p:cNvSpPr txBox="1"/>
          <p:nvPr/>
        </p:nvSpPr>
        <p:spPr>
          <a:xfrm>
            <a:off x="4116331" y="2996756"/>
            <a:ext cx="2120843" cy="844105"/>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Atbalsts P&amp;A jaunu produktu, tehnoloģiju un pakalpojumu izstrādē</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6" name="TextBox 45">
            <a:extLst>
              <a:ext uri="{FF2B5EF4-FFF2-40B4-BE49-F238E27FC236}">
                <a16:creationId xmlns:a16="http://schemas.microsoft.com/office/drawing/2014/main" id="{6FBA8445-6B1A-40FE-A83A-CF5B12CC0437}"/>
              </a:ext>
            </a:extLst>
          </p:cNvPr>
          <p:cNvSpPr txBox="1"/>
          <p:nvPr/>
        </p:nvSpPr>
        <p:spPr>
          <a:xfrm>
            <a:off x="4156042" y="3846022"/>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66" b="0" i="0" u="none" strike="noStrike" kern="1200" cap="none" spc="0" normalizeH="0" baseline="0" noProof="0">
                <a:ln>
                  <a:noFill/>
                </a:ln>
                <a:solidFill>
                  <a:prstClr val="black"/>
                </a:solidFill>
                <a:effectLst/>
                <a:uLnTx/>
                <a:uFillTx/>
                <a:latin typeface="Verdana"/>
                <a:ea typeface="Verdana"/>
                <a:cs typeface="+mn-cs"/>
              </a:rPr>
              <a:t>Finanšu instrumenti P&amp;A un MVU attīstībai</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8" name="TextBox 47">
            <a:extLst>
              <a:ext uri="{FF2B5EF4-FFF2-40B4-BE49-F238E27FC236}">
                <a16:creationId xmlns:a16="http://schemas.microsoft.com/office/drawing/2014/main" id="{0B809E1C-8892-40F6-86F7-F4075A0ECFE7}"/>
              </a:ext>
            </a:extLst>
          </p:cNvPr>
          <p:cNvSpPr txBox="1"/>
          <p:nvPr/>
        </p:nvSpPr>
        <p:spPr>
          <a:xfrm>
            <a:off x="7232859" y="2292200"/>
            <a:ext cx="2236828"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Sociālo mājokļu pieejamība </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9" name="TextBox 48">
            <a:extLst>
              <a:ext uri="{FF2B5EF4-FFF2-40B4-BE49-F238E27FC236}">
                <a16:creationId xmlns:a16="http://schemas.microsoft.com/office/drawing/2014/main" id="{BA25DB1D-8E78-4DBB-A658-1D587E951035}"/>
              </a:ext>
            </a:extLst>
          </p:cNvPr>
          <p:cNvSpPr txBox="1"/>
          <p:nvPr/>
        </p:nvSpPr>
        <p:spPr>
          <a:xfrm>
            <a:off x="7205619" y="3108224"/>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Vides pieejamības uzlabošana </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0" name="TextBox 49">
            <a:extLst>
              <a:ext uri="{FF2B5EF4-FFF2-40B4-BE49-F238E27FC236}">
                <a16:creationId xmlns:a16="http://schemas.microsoft.com/office/drawing/2014/main" id="{00F1751C-8337-44BC-86AB-3B86DDDDA4FB}"/>
              </a:ext>
            </a:extLst>
          </p:cNvPr>
          <p:cNvSpPr txBox="1"/>
          <p:nvPr/>
        </p:nvSpPr>
        <p:spPr>
          <a:xfrm>
            <a:off x="10092800" y="2257324"/>
            <a:ext cx="2236828"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Energoefektivitāte dzīvojamās ēkās </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1" name="TextBox 50">
            <a:extLst>
              <a:ext uri="{FF2B5EF4-FFF2-40B4-BE49-F238E27FC236}">
                <a16:creationId xmlns:a16="http://schemas.microsoft.com/office/drawing/2014/main" id="{C216107A-284F-497E-87CD-CDE2E3665D79}"/>
              </a:ext>
            </a:extLst>
          </p:cNvPr>
          <p:cNvSpPr txBox="1"/>
          <p:nvPr/>
        </p:nvSpPr>
        <p:spPr>
          <a:xfrm>
            <a:off x="10092800" y="2874396"/>
            <a:ext cx="1656182"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Energoefektivitāte valsts ēkās </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3" name="TextBox 52">
            <a:extLst>
              <a:ext uri="{FF2B5EF4-FFF2-40B4-BE49-F238E27FC236}">
                <a16:creationId xmlns:a16="http://schemas.microsoft.com/office/drawing/2014/main" id="{6673D807-5473-490E-9531-D2EFB3250FC1}"/>
              </a:ext>
            </a:extLst>
          </p:cNvPr>
          <p:cNvSpPr txBox="1"/>
          <p:nvPr/>
        </p:nvSpPr>
        <p:spPr>
          <a:xfrm>
            <a:off x="10092800" y="3562736"/>
            <a:ext cx="1656182"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Energoefektivitāte uzņēmējdarbībā</a:t>
            </a:r>
          </a:p>
        </p:txBody>
      </p:sp>
      <p:pic>
        <p:nvPicPr>
          <p:cNvPr id="58" name="Picture 57" descr="Icon&#10;&#10;Description automatically generated">
            <a:extLst>
              <a:ext uri="{FF2B5EF4-FFF2-40B4-BE49-F238E27FC236}">
                <a16:creationId xmlns:a16="http://schemas.microsoft.com/office/drawing/2014/main" id="{2419EB40-3B53-429A-B429-B15ADD6458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4778" y="192839"/>
            <a:ext cx="1113713" cy="974033"/>
          </a:xfrm>
          <a:prstGeom prst="rect">
            <a:avLst/>
          </a:prstGeom>
        </p:spPr>
      </p:pic>
      <p:pic>
        <p:nvPicPr>
          <p:cNvPr id="59" name="Picture 58" descr="Icon&#10;&#10;Description automatically generated">
            <a:extLst>
              <a:ext uri="{FF2B5EF4-FFF2-40B4-BE49-F238E27FC236}">
                <a16:creationId xmlns:a16="http://schemas.microsoft.com/office/drawing/2014/main" id="{E918305A-2D91-427F-8161-33795AD83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160" y="336441"/>
            <a:ext cx="818023" cy="848320"/>
          </a:xfrm>
          <a:prstGeom prst="rect">
            <a:avLst/>
          </a:prstGeom>
        </p:spPr>
      </p:pic>
      <p:pic>
        <p:nvPicPr>
          <p:cNvPr id="60" name="Picture 59" descr="Icon&#10;&#10;Description automatically generated">
            <a:extLst>
              <a:ext uri="{FF2B5EF4-FFF2-40B4-BE49-F238E27FC236}">
                <a16:creationId xmlns:a16="http://schemas.microsoft.com/office/drawing/2014/main" id="{58DBBE41-B579-4187-8A3C-889A8FCBE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818" y="215651"/>
            <a:ext cx="1113713" cy="97115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1EC55B22-BEA6-43A9-B89C-0E5642E4D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5047" y="261788"/>
            <a:ext cx="1048389" cy="946299"/>
          </a:xfrm>
          <a:prstGeom prst="rect">
            <a:avLst/>
          </a:prstGeom>
        </p:spPr>
      </p:pic>
      <p:sp>
        <p:nvSpPr>
          <p:cNvPr id="62" name="TextBox 61">
            <a:extLst>
              <a:ext uri="{FF2B5EF4-FFF2-40B4-BE49-F238E27FC236}">
                <a16:creationId xmlns:a16="http://schemas.microsoft.com/office/drawing/2014/main" id="{46586C06-63D1-46AB-9131-EDFECA9FFEF8}"/>
              </a:ext>
            </a:extLst>
          </p:cNvPr>
          <p:cNvSpPr txBox="1"/>
          <p:nvPr/>
        </p:nvSpPr>
        <p:spPr>
          <a:xfrm>
            <a:off x="722819" y="2234695"/>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10 M EUR</a:t>
            </a:r>
          </a:p>
        </p:txBody>
      </p:sp>
      <p:sp>
        <p:nvSpPr>
          <p:cNvPr id="63" name="TextBox 62">
            <a:extLst>
              <a:ext uri="{FF2B5EF4-FFF2-40B4-BE49-F238E27FC236}">
                <a16:creationId xmlns:a16="http://schemas.microsoft.com/office/drawing/2014/main" id="{BF93FE47-8920-4E95-901A-0E426295707F}"/>
              </a:ext>
            </a:extLst>
          </p:cNvPr>
          <p:cNvSpPr txBox="1"/>
          <p:nvPr/>
        </p:nvSpPr>
        <p:spPr>
          <a:xfrm>
            <a:off x="741933" y="3000871"/>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8 M EUR</a:t>
            </a:r>
          </a:p>
        </p:txBody>
      </p:sp>
      <p:sp>
        <p:nvSpPr>
          <p:cNvPr id="64" name="TextBox 63">
            <a:extLst>
              <a:ext uri="{FF2B5EF4-FFF2-40B4-BE49-F238E27FC236}">
                <a16:creationId xmlns:a16="http://schemas.microsoft.com/office/drawing/2014/main" id="{DAE3BFBB-AB5F-43E1-9025-53C40D34355B}"/>
              </a:ext>
            </a:extLst>
          </p:cNvPr>
          <p:cNvSpPr txBox="1"/>
          <p:nvPr/>
        </p:nvSpPr>
        <p:spPr>
          <a:xfrm>
            <a:off x="741933" y="3757689"/>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5 M EUR</a:t>
            </a:r>
          </a:p>
        </p:txBody>
      </p:sp>
      <p:sp>
        <p:nvSpPr>
          <p:cNvPr id="65" name="TextBox 64">
            <a:extLst>
              <a:ext uri="{FF2B5EF4-FFF2-40B4-BE49-F238E27FC236}">
                <a16:creationId xmlns:a16="http://schemas.microsoft.com/office/drawing/2014/main" id="{0F90D43D-8E93-4C4A-8A03-04F3B992D44C}"/>
              </a:ext>
            </a:extLst>
          </p:cNvPr>
          <p:cNvSpPr txBox="1"/>
          <p:nvPr/>
        </p:nvSpPr>
        <p:spPr>
          <a:xfrm>
            <a:off x="3458257" y="2394924"/>
            <a:ext cx="678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109,7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M EUR</a:t>
            </a:r>
          </a:p>
        </p:txBody>
      </p:sp>
      <p:sp>
        <p:nvSpPr>
          <p:cNvPr id="66" name="TextBox 65">
            <a:extLst>
              <a:ext uri="{FF2B5EF4-FFF2-40B4-BE49-F238E27FC236}">
                <a16:creationId xmlns:a16="http://schemas.microsoft.com/office/drawing/2014/main" id="{668F2B69-893B-42BE-948C-3D4F028DAA49}"/>
              </a:ext>
            </a:extLst>
          </p:cNvPr>
          <p:cNvSpPr txBox="1"/>
          <p:nvPr/>
        </p:nvSpPr>
        <p:spPr>
          <a:xfrm>
            <a:off x="3467405" y="3099053"/>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51,76 M EUR</a:t>
            </a:r>
          </a:p>
        </p:txBody>
      </p:sp>
      <p:sp>
        <p:nvSpPr>
          <p:cNvPr id="67" name="TextBox 66">
            <a:extLst>
              <a:ext uri="{FF2B5EF4-FFF2-40B4-BE49-F238E27FC236}">
                <a16:creationId xmlns:a16="http://schemas.microsoft.com/office/drawing/2014/main" id="{1C989E3A-5EBA-4E02-87D5-AD308360E082}"/>
              </a:ext>
            </a:extLst>
          </p:cNvPr>
          <p:cNvSpPr txBox="1"/>
          <p:nvPr/>
        </p:nvSpPr>
        <p:spPr>
          <a:xfrm>
            <a:off x="3459338" y="3825746"/>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228,9 M EUR</a:t>
            </a:r>
          </a:p>
        </p:txBody>
      </p:sp>
      <p:sp>
        <p:nvSpPr>
          <p:cNvPr id="69" name="TextBox 68">
            <a:extLst>
              <a:ext uri="{FF2B5EF4-FFF2-40B4-BE49-F238E27FC236}">
                <a16:creationId xmlns:a16="http://schemas.microsoft.com/office/drawing/2014/main" id="{F00FA4A0-2A90-4185-99ED-DC333229DA5C}"/>
              </a:ext>
            </a:extLst>
          </p:cNvPr>
          <p:cNvSpPr txBox="1"/>
          <p:nvPr/>
        </p:nvSpPr>
        <p:spPr>
          <a:xfrm>
            <a:off x="6525407" y="2343907"/>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60,9 M EUR</a:t>
            </a:r>
          </a:p>
        </p:txBody>
      </p:sp>
      <p:sp>
        <p:nvSpPr>
          <p:cNvPr id="70" name="TextBox 69">
            <a:extLst>
              <a:ext uri="{FF2B5EF4-FFF2-40B4-BE49-F238E27FC236}">
                <a16:creationId xmlns:a16="http://schemas.microsoft.com/office/drawing/2014/main" id="{B5CB3D94-2BBB-4628-9C04-BD31938AEF6D}"/>
              </a:ext>
            </a:extLst>
          </p:cNvPr>
          <p:cNvSpPr txBox="1"/>
          <p:nvPr/>
        </p:nvSpPr>
        <p:spPr>
          <a:xfrm>
            <a:off x="6530515" y="3044233"/>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21,75 M EUR</a:t>
            </a:r>
          </a:p>
        </p:txBody>
      </p:sp>
      <p:sp>
        <p:nvSpPr>
          <p:cNvPr id="71" name="TextBox 70">
            <a:extLst>
              <a:ext uri="{FF2B5EF4-FFF2-40B4-BE49-F238E27FC236}">
                <a16:creationId xmlns:a16="http://schemas.microsoft.com/office/drawing/2014/main" id="{82F692DC-5446-4DC4-ABC5-B2EC7498B3DB}"/>
              </a:ext>
            </a:extLst>
          </p:cNvPr>
          <p:cNvSpPr txBox="1"/>
          <p:nvPr/>
        </p:nvSpPr>
        <p:spPr>
          <a:xfrm>
            <a:off x="9384149" y="2255741"/>
            <a:ext cx="59092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173,2M EUR</a:t>
            </a:r>
          </a:p>
        </p:txBody>
      </p:sp>
      <p:sp>
        <p:nvSpPr>
          <p:cNvPr id="72" name="TextBox 71">
            <a:extLst>
              <a:ext uri="{FF2B5EF4-FFF2-40B4-BE49-F238E27FC236}">
                <a16:creationId xmlns:a16="http://schemas.microsoft.com/office/drawing/2014/main" id="{018A5ECB-B374-403F-A1B2-B7B7D9EFE62D}"/>
              </a:ext>
            </a:extLst>
          </p:cNvPr>
          <p:cNvSpPr txBox="1"/>
          <p:nvPr/>
        </p:nvSpPr>
        <p:spPr>
          <a:xfrm>
            <a:off x="9372951" y="2941509"/>
            <a:ext cx="59092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149,5M EUR</a:t>
            </a:r>
          </a:p>
        </p:txBody>
      </p:sp>
      <p:sp>
        <p:nvSpPr>
          <p:cNvPr id="74" name="TextBox 73">
            <a:extLst>
              <a:ext uri="{FF2B5EF4-FFF2-40B4-BE49-F238E27FC236}">
                <a16:creationId xmlns:a16="http://schemas.microsoft.com/office/drawing/2014/main" id="{998F2D9B-E4CE-4F8F-B5E2-A8B9A2E6F670}"/>
              </a:ext>
            </a:extLst>
          </p:cNvPr>
          <p:cNvSpPr txBox="1"/>
          <p:nvPr/>
        </p:nvSpPr>
        <p:spPr>
          <a:xfrm>
            <a:off x="9372952" y="3661144"/>
            <a:ext cx="59092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108,5 M EUR</a:t>
            </a:r>
          </a:p>
        </p:txBody>
      </p:sp>
      <p:sp>
        <p:nvSpPr>
          <p:cNvPr id="77" name="Rectangle 76">
            <a:extLst>
              <a:ext uri="{FF2B5EF4-FFF2-40B4-BE49-F238E27FC236}">
                <a16:creationId xmlns:a16="http://schemas.microsoft.com/office/drawing/2014/main" id="{E511B8CF-60ED-429B-A1B6-759A57E55C8C}"/>
              </a:ext>
            </a:extLst>
          </p:cNvPr>
          <p:cNvSpPr/>
          <p:nvPr/>
        </p:nvSpPr>
        <p:spPr>
          <a:xfrm>
            <a:off x="997921" y="5940243"/>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109" b="0" i="0" u="none" strike="noStrike" kern="1200" cap="none" spc="0" normalizeH="0" baseline="0" noProof="0">
                <a:ln>
                  <a:noFill/>
                </a:ln>
                <a:solidFill>
                  <a:prstClr val="white"/>
                </a:solidFill>
                <a:effectLst/>
                <a:uLnTx/>
                <a:uFillTx/>
                <a:latin typeface="Calibri" panose="020F0502020204030204"/>
                <a:ea typeface="+mn-ea"/>
                <a:cs typeface="+mn-cs"/>
              </a:rPr>
              <a:t>44,15 MEUR</a:t>
            </a:r>
            <a:endParaRPr kumimoji="0" lang="en-AU" sz="21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22285A2-FDBA-4C09-872E-7CC90BE80F49}"/>
              </a:ext>
            </a:extLst>
          </p:cNvPr>
          <p:cNvSpPr/>
          <p:nvPr/>
        </p:nvSpPr>
        <p:spPr>
          <a:xfrm>
            <a:off x="3855760" y="5938968"/>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109" b="0" i="0" u="none" strike="noStrike" kern="1200" cap="none" spc="0" normalizeH="0" baseline="0" noProof="0">
                <a:ln>
                  <a:noFill/>
                </a:ln>
                <a:solidFill>
                  <a:prstClr val="white"/>
                </a:solidFill>
                <a:effectLst/>
                <a:uLnTx/>
                <a:uFillTx/>
                <a:latin typeface="Calibri" panose="020F0502020204030204"/>
                <a:ea typeface="+mn-ea"/>
                <a:cs typeface="+mn-cs"/>
              </a:rPr>
              <a:t>390,36 MEUR</a:t>
            </a:r>
            <a:endParaRPr kumimoji="0" lang="en-AU" sz="21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CC9B317-88B3-49F7-B929-6060DC9CC74B}"/>
              </a:ext>
            </a:extLst>
          </p:cNvPr>
          <p:cNvSpPr/>
          <p:nvPr/>
        </p:nvSpPr>
        <p:spPr>
          <a:xfrm>
            <a:off x="6835697" y="5920775"/>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109" b="0" i="0" u="none" strike="noStrike" kern="1200" cap="none" spc="0" normalizeH="0" baseline="0" noProof="0">
                <a:ln>
                  <a:noFill/>
                </a:ln>
                <a:solidFill>
                  <a:prstClr val="white"/>
                </a:solidFill>
                <a:effectLst/>
                <a:uLnTx/>
                <a:uFillTx/>
                <a:latin typeface="Calibri" panose="020F0502020204030204"/>
                <a:ea typeface="+mn-ea"/>
                <a:cs typeface="+mn-cs"/>
              </a:rPr>
              <a:t> 82.65 MEUR</a:t>
            </a:r>
            <a:endParaRPr kumimoji="0" lang="en-AU" sz="21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CC4C86F9-60BB-4677-B298-067460B31D3F}"/>
              </a:ext>
            </a:extLst>
          </p:cNvPr>
          <p:cNvSpPr/>
          <p:nvPr/>
        </p:nvSpPr>
        <p:spPr>
          <a:xfrm>
            <a:off x="9679611" y="5920775"/>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100" b="0" i="0" u="none" strike="noStrike" kern="1200" cap="none" spc="0" normalizeH="0" baseline="0" noProof="0">
                <a:ln>
                  <a:noFill/>
                </a:ln>
                <a:solidFill>
                  <a:prstClr val="white"/>
                </a:solidFill>
                <a:effectLst/>
                <a:uLnTx/>
                <a:uFillTx/>
                <a:latin typeface="Calibri" panose="020F0502020204030204"/>
                <a:ea typeface="+mn-ea"/>
                <a:cs typeface="+mn-cs"/>
              </a:rPr>
              <a:t>431.2 MEUR</a:t>
            </a:r>
            <a:endParaRPr kumimoji="0" lang="en-AU"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E8A63BE-6B13-46C3-8EB6-08A0B67D190D}"/>
              </a:ext>
            </a:extLst>
          </p:cNvPr>
          <p:cNvSpPr txBox="1"/>
          <p:nvPr/>
        </p:nvSpPr>
        <p:spPr>
          <a:xfrm>
            <a:off x="8114" y="6062986"/>
            <a:ext cx="89821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500" b="1" i="0" u="none" strike="noStrike" kern="1200" cap="none" spc="0" normalizeH="0" baseline="0" noProof="0">
                <a:ln>
                  <a:noFill/>
                </a:ln>
                <a:solidFill>
                  <a:srgbClr val="228B9D"/>
                </a:solidFill>
                <a:effectLst/>
                <a:uLnTx/>
                <a:uFillTx/>
                <a:latin typeface="WordVisi_MSFontService"/>
                <a:ea typeface="+mn-ea"/>
                <a:cs typeface="+mn-cs"/>
              </a:rPr>
              <a:t>ERAF:</a:t>
            </a:r>
            <a:endParaRPr kumimoji="0" lang="en-AU" sz="1500" b="1" i="0" u="none" strike="noStrike" kern="1200" cap="none" spc="0" normalizeH="0" baseline="0" noProof="0">
              <a:ln>
                <a:noFill/>
              </a:ln>
              <a:solidFill>
                <a:srgbClr val="228B9D"/>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79B1402-DFE0-465F-A551-1823D89AEF6E}"/>
              </a:ext>
            </a:extLst>
          </p:cNvPr>
          <p:cNvSpPr/>
          <p:nvPr/>
        </p:nvSpPr>
        <p:spPr>
          <a:xfrm>
            <a:off x="655163" y="437604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B5E15CA-36F9-6684-3790-93C0077E2A89}"/>
              </a:ext>
            </a:extLst>
          </p:cNvPr>
          <p:cNvSpPr txBox="1"/>
          <p:nvPr/>
        </p:nvSpPr>
        <p:spPr>
          <a:xfrm>
            <a:off x="704369" y="4465769"/>
            <a:ext cx="590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100" b="1" i="0" u="none" strike="noStrike" kern="1200" cap="none" spc="0" normalizeH="0" baseline="0" noProof="0">
                <a:ln>
                  <a:noFill/>
                </a:ln>
                <a:solidFill>
                  <a:prstClr val="white"/>
                </a:solidFill>
                <a:effectLst/>
                <a:uLnTx/>
                <a:uFillTx/>
                <a:latin typeface="Calibri" panose="020F0502020204030204"/>
                <a:ea typeface="+mn-ea"/>
                <a:cs typeface="+mn-cs"/>
              </a:rPr>
              <a:t>21,15 M EUR</a:t>
            </a:r>
          </a:p>
        </p:txBody>
      </p:sp>
      <p:sp>
        <p:nvSpPr>
          <p:cNvPr id="6" name="TextBox 5">
            <a:extLst>
              <a:ext uri="{FF2B5EF4-FFF2-40B4-BE49-F238E27FC236}">
                <a16:creationId xmlns:a16="http://schemas.microsoft.com/office/drawing/2014/main" id="{0B0D23B7-236E-6EC5-A05E-8D7A950F806F}"/>
              </a:ext>
            </a:extLst>
          </p:cNvPr>
          <p:cNvSpPr txBox="1"/>
          <p:nvPr/>
        </p:nvSpPr>
        <p:spPr>
          <a:xfrm>
            <a:off x="1369564" y="4427309"/>
            <a:ext cx="2022600" cy="454512"/>
          </a:xfrm>
          <a:prstGeom prst="rect">
            <a:avLst/>
          </a:prstGeom>
          <a:noFill/>
        </p:spPr>
        <p:txBody>
          <a:bodyPr wrap="square" lIns="64290" tIns="32145" rIns="64290" bIns="32145"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66" b="0" i="0" u="none" strike="noStrike" kern="1200" cap="none" spc="0" normalizeH="0" baseline="0" noProof="0">
                <a:ln>
                  <a:noFill/>
                </a:ln>
                <a:solidFill>
                  <a:prstClr val="black"/>
                </a:solidFill>
                <a:effectLst/>
                <a:uLnTx/>
                <a:uFillTx/>
                <a:latin typeface="Verdana"/>
                <a:ea typeface="Verdana"/>
                <a:cs typeface="+mn-cs"/>
              </a:rPr>
              <a:t>Jaunu produktu un pakalpojumu izstrāde</a:t>
            </a:r>
            <a:endParaRPr kumimoji="0" lang="lv-LV" sz="1266"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8" name="Picture 7" descr="A picture containing timeline&#10;&#10;Description automatically generated">
            <a:extLst>
              <a:ext uri="{FF2B5EF4-FFF2-40B4-BE49-F238E27FC236}">
                <a16:creationId xmlns:a16="http://schemas.microsoft.com/office/drawing/2014/main" id="{5D9E8885-3A56-BD0A-3802-484358B076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43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13FA26-88D8-59FD-DE66-768FD8D01E3E}"/>
              </a:ext>
            </a:extLst>
          </p:cNvPr>
          <p:cNvSpPr/>
          <p:nvPr/>
        </p:nvSpPr>
        <p:spPr>
          <a:xfrm>
            <a:off x="530985" y="3142673"/>
            <a:ext cx="3288145" cy="572654"/>
          </a:xfrm>
          <a:prstGeom prst="rect">
            <a:avLst/>
          </a:prstGeom>
          <a:solidFill>
            <a:schemeClr val="bg2">
              <a:lumMod val="90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7A4C96A-9568-D2FF-E5C1-4623315B0F5F}"/>
              </a:ext>
            </a:extLst>
          </p:cNvPr>
          <p:cNvSpPr/>
          <p:nvPr/>
        </p:nvSpPr>
        <p:spPr>
          <a:xfrm>
            <a:off x="4571357" y="2185689"/>
            <a:ext cx="3288145" cy="572654"/>
          </a:xfrm>
          <a:prstGeom prst="rect">
            <a:avLst/>
          </a:prstGeom>
          <a:solidFill>
            <a:schemeClr val="bg2">
              <a:lumMod val="90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02981A5-3606-F552-3E91-C900253E0970}"/>
              </a:ext>
            </a:extLst>
          </p:cNvPr>
          <p:cNvSpPr/>
          <p:nvPr/>
        </p:nvSpPr>
        <p:spPr>
          <a:xfrm>
            <a:off x="8640082" y="1129521"/>
            <a:ext cx="3288145" cy="572654"/>
          </a:xfrm>
          <a:prstGeom prst="rect">
            <a:avLst/>
          </a:prstGeom>
          <a:solidFill>
            <a:schemeClr val="bg2">
              <a:lumMod val="90000"/>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57E513-FE2E-50E6-A860-504B97040907}"/>
              </a:ext>
            </a:extLst>
          </p:cNvPr>
          <p:cNvSpPr/>
          <p:nvPr/>
        </p:nvSpPr>
        <p:spPr>
          <a:xfrm>
            <a:off x="0" y="0"/>
            <a:ext cx="12192000" cy="6858000"/>
          </a:xfrm>
          <a:prstGeom prst="rect">
            <a:avLst/>
          </a:prstGeom>
          <a:solidFill>
            <a:srgbClr val="1B717F">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A59FC449-E7EA-D0A6-767F-00397BB55B32}"/>
              </a:ext>
            </a:extLst>
          </p:cNvPr>
          <p:cNvGraphicFramePr/>
          <p:nvPr/>
        </p:nvGraphicFramePr>
        <p:xfrm>
          <a:off x="133927" y="0"/>
          <a:ext cx="11924145"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190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574"/>
            <a:ext cx="6095814" cy="6678182"/>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D4E1E1-F06E-8209-3B58-4581816EA17A}"/>
              </a:ext>
            </a:extLst>
          </p:cNvPr>
          <p:cNvSpPr txBox="1"/>
          <p:nvPr/>
        </p:nvSpPr>
        <p:spPr>
          <a:xfrm>
            <a:off x="898205" y="386021"/>
            <a:ext cx="10084119" cy="461665"/>
          </a:xfrm>
          <a:prstGeom prst="rect">
            <a:avLst/>
          </a:prstGeom>
          <a:noFill/>
        </p:spPr>
        <p:txBody>
          <a:bodyPr wrap="squar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Zaļās enerģijas projekti A/S «Latvenergo» </a:t>
            </a:r>
            <a:endParaRPr kumimoji="0" lang="en-LV" sz="2250" b="0" i="0" u="none" strike="noStrike" kern="1200" cap="none" spc="0" normalizeH="0" baseline="0" noProof="0" dirty="0">
              <a:ln>
                <a:noFill/>
              </a:ln>
              <a:solidFill>
                <a:srgbClr val="00434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6D6C582B-3F6C-58AD-E645-E05FF67CD321}"/>
              </a:ext>
            </a:extLst>
          </p:cNvPr>
          <p:cNvSpPr txBox="1"/>
          <p:nvPr/>
        </p:nvSpPr>
        <p:spPr>
          <a:xfrm>
            <a:off x="1698747" y="1227498"/>
            <a:ext cx="9300768" cy="503408"/>
          </a:xfrm>
          <a:prstGeom prst="rect">
            <a:avLst/>
          </a:prstGeom>
          <a:noFill/>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lv-LV" sz="1406"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800059" rtl="0" eaLnBrk="1" fontAlgn="auto" latinLnBrk="0" hangingPunct="1">
              <a:lnSpc>
                <a:spcPct val="90000"/>
              </a:lnSpc>
              <a:spcBef>
                <a:spcPct val="0"/>
              </a:spcBef>
              <a:spcAft>
                <a:spcPct val="10000"/>
              </a:spcAft>
              <a:buClrTx/>
              <a:buSzTx/>
              <a:buFontTx/>
              <a:buNone/>
              <a:tabLst/>
              <a:defRPr/>
            </a:pPr>
            <a:endParaRPr kumimoji="0" lang="lv-LV" sz="1406" b="0" i="0" u="none" strike="noStrike" kern="1200" cap="none" spc="0" normalizeH="0" baseline="0" noProof="0" dirty="0">
              <a:ln>
                <a:noFill/>
              </a:ln>
              <a:solidFill>
                <a:srgbClr val="A5A5A5">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a:extLst>
              <a:ext uri="{FF2B5EF4-FFF2-40B4-BE49-F238E27FC236}">
                <a16:creationId xmlns:a16="http://schemas.microsoft.com/office/drawing/2014/main" id="{12CEF2CE-70F7-A732-6644-7D31A31FA740}"/>
              </a:ext>
            </a:extLst>
          </p:cNvPr>
          <p:cNvPicPr>
            <a:picLocks noChangeAspect="1"/>
          </p:cNvPicPr>
          <p:nvPr/>
        </p:nvPicPr>
        <p:blipFill>
          <a:blip r:embed="rId3"/>
          <a:stretch>
            <a:fillRect/>
          </a:stretch>
        </p:blipFill>
        <p:spPr>
          <a:xfrm>
            <a:off x="10548950" y="106"/>
            <a:ext cx="866749" cy="961995"/>
          </a:xfrm>
          <a:prstGeom prst="rect">
            <a:avLst/>
          </a:prstGeom>
        </p:spPr>
      </p:pic>
      <p:sp>
        <p:nvSpPr>
          <p:cNvPr id="2" name="Oval 1" descr="Inbox Check with solid fill">
            <a:extLst>
              <a:ext uri="{FF2B5EF4-FFF2-40B4-BE49-F238E27FC236}">
                <a16:creationId xmlns:a16="http://schemas.microsoft.com/office/drawing/2014/main" id="{E7F81068-E002-1A67-3DA8-D1A95E934E2D}"/>
              </a:ext>
            </a:extLst>
          </p:cNvPr>
          <p:cNvSpPr/>
          <p:nvPr/>
        </p:nvSpPr>
        <p:spPr>
          <a:xfrm>
            <a:off x="687352" y="1617803"/>
            <a:ext cx="821508" cy="805857"/>
          </a:xfrm>
          <a:prstGeom prst="ellipse">
            <a:avLst/>
          </a:prstGeom>
          <a:solidFill>
            <a:srgbClr val="E5F4F5"/>
          </a:solidFill>
          <a:ln w="12700" cap="flat" cmpd="sng" algn="ctr">
            <a:solidFill>
              <a:srgbClr val="00434E"/>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1" name="Oval 10" descr="Inbox Check with solid fill">
            <a:extLst>
              <a:ext uri="{FF2B5EF4-FFF2-40B4-BE49-F238E27FC236}">
                <a16:creationId xmlns:a16="http://schemas.microsoft.com/office/drawing/2014/main" id="{83582AF5-37D7-FA92-6CF3-EBDDB87BC289}"/>
              </a:ext>
            </a:extLst>
          </p:cNvPr>
          <p:cNvSpPr/>
          <p:nvPr/>
        </p:nvSpPr>
        <p:spPr>
          <a:xfrm>
            <a:off x="703467" y="2926588"/>
            <a:ext cx="821508" cy="805857"/>
          </a:xfrm>
          <a:prstGeom prst="ellipse">
            <a:avLst/>
          </a:prstGeom>
          <a:solidFill>
            <a:srgbClr val="E5F4F5"/>
          </a:solidFill>
          <a:ln>
            <a:solidFill>
              <a:srgbClr val="00434E"/>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9" name="Oval 18" descr="Inbox Check with solid fill">
            <a:extLst>
              <a:ext uri="{FF2B5EF4-FFF2-40B4-BE49-F238E27FC236}">
                <a16:creationId xmlns:a16="http://schemas.microsoft.com/office/drawing/2014/main" id="{222DE2F3-A0FF-D86E-2253-30787A95615D}"/>
              </a:ext>
            </a:extLst>
          </p:cNvPr>
          <p:cNvSpPr/>
          <p:nvPr/>
        </p:nvSpPr>
        <p:spPr>
          <a:xfrm>
            <a:off x="714071" y="4625592"/>
            <a:ext cx="821508" cy="805857"/>
          </a:xfrm>
          <a:prstGeom prst="ellipse">
            <a:avLst/>
          </a:prstGeom>
          <a:solidFill>
            <a:srgbClr val="E5F4F5"/>
          </a:solidFill>
          <a:ln w="12700" cap="flat" cmpd="sng" algn="ctr">
            <a:solidFill>
              <a:srgbClr val="00434E"/>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7C54F0-69C3-5298-D69E-32C4E64F4D38}"/>
              </a:ext>
            </a:extLst>
          </p:cNvPr>
          <p:cNvSpPr txBox="1"/>
          <p:nvPr/>
        </p:nvSpPr>
        <p:spPr>
          <a:xfrm>
            <a:off x="1762242" y="1579225"/>
            <a:ext cx="9395460" cy="49552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Pēdējo 15 gadu laikā Latvenergo koncerns Latvijas energosistēmā  ik gadu iegulda ap 200 miljoniem eiro  - gan elektroenerģijas sadales tīklā, gan elektroenerģijas un siltumenerģijas ražošanā un tirdzniecībā.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Aptuveni trešdaļa no aizņemtā finansējuma nāk no starptautiskajām finanšu institūcijām kā Eiropas Investīciju banka un Ziemeļu investīciju banka, 20 procenti tiek piesaistīts obligāciju veidā vietējā kapitāla tirgū, bet pārējo finansējumu ir nodrošinājušas komercbankas.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Palielināt pašu kapitāla apjomu būtu iespējams, samazinot izmaksājamo dividenžu apjomu līdz nozares vidējiem līmeņiem, vai vēlākā zaļo projektu attīstības stadijā izskatot iespējas daļu akcijas pārdot investoriem tirgū IPO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initial</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public</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offering</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veidā līdzīgi, kā to veica Igaunijas energokompānijas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Eesti</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Energia</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meitas sabiedrība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Enefit</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Coins with solid fill">
            <a:extLst>
              <a:ext uri="{FF2B5EF4-FFF2-40B4-BE49-F238E27FC236}">
                <a16:creationId xmlns:a16="http://schemas.microsoft.com/office/drawing/2014/main" id="{E4916F00-D661-56FD-A8AE-11F7145B51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6828" y="1730906"/>
            <a:ext cx="612748" cy="612748"/>
          </a:xfrm>
          <a:prstGeom prst="rect">
            <a:avLst/>
          </a:prstGeom>
        </p:spPr>
      </p:pic>
      <p:pic>
        <p:nvPicPr>
          <p:cNvPr id="13" name="Graphic 12" descr="Bank with solid fill">
            <a:extLst>
              <a:ext uri="{FF2B5EF4-FFF2-40B4-BE49-F238E27FC236}">
                <a16:creationId xmlns:a16="http://schemas.microsoft.com/office/drawing/2014/main" id="{03560294-A9CD-664C-2386-02F9AA6287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23278" y="3013658"/>
            <a:ext cx="606298" cy="606298"/>
          </a:xfrm>
          <a:prstGeom prst="rect">
            <a:avLst/>
          </a:prstGeom>
        </p:spPr>
      </p:pic>
      <p:pic>
        <p:nvPicPr>
          <p:cNvPr id="17" name="Graphic 16" descr="Bar graph with upward trend with solid fill">
            <a:extLst>
              <a:ext uri="{FF2B5EF4-FFF2-40B4-BE49-F238E27FC236}">
                <a16:creationId xmlns:a16="http://schemas.microsoft.com/office/drawing/2014/main" id="{8D258E87-08C4-987C-6D6F-577119448B1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23278" y="4720063"/>
            <a:ext cx="616913" cy="616913"/>
          </a:xfrm>
          <a:prstGeom prst="rect">
            <a:avLst/>
          </a:prstGeom>
        </p:spPr>
      </p:pic>
    </p:spTree>
    <p:extLst>
      <p:ext uri="{BB962C8B-B14F-4D97-AF65-F5344CB8AC3E}">
        <p14:creationId xmlns:p14="http://schemas.microsoft.com/office/powerpoint/2010/main" val="384232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574"/>
            <a:ext cx="6095814" cy="6678182"/>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D4E1E1-F06E-8209-3B58-4581816EA17A}"/>
              </a:ext>
            </a:extLst>
          </p:cNvPr>
          <p:cNvSpPr txBox="1"/>
          <p:nvPr/>
        </p:nvSpPr>
        <p:spPr>
          <a:xfrm>
            <a:off x="898205" y="386021"/>
            <a:ext cx="10084119" cy="461665"/>
          </a:xfrm>
          <a:prstGeom prst="rect">
            <a:avLst/>
          </a:prstGeom>
          <a:noFill/>
        </p:spPr>
        <p:txBody>
          <a:bodyPr wrap="square">
            <a:spAutoFit/>
          </a:bodyPr>
          <a:lstStyle/>
          <a:p>
            <a:pPr marL="0" marR="0" lvl="0" indent="0" algn="ctr" defTabSz="41073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Zaļās enerģijas projekti </a:t>
            </a:r>
            <a:r>
              <a:rPr kumimoji="0" lang="lv-LV" sz="2400" b="1" i="0" u="none" strike="noStrike" kern="1200" cap="none" spc="0" normalizeH="0" baseline="0" noProof="0" dirty="0" err="1">
                <a:ln>
                  <a:noFill/>
                </a:ln>
                <a:solidFill>
                  <a:prstClr val="black"/>
                </a:solidFill>
                <a:effectLst/>
                <a:uLnTx/>
                <a:uFillTx/>
                <a:latin typeface="Times New Roman" panose="02020603050405020304" pitchFamily="18" charset="0"/>
                <a:ea typeface="Verdana" panose="020B0604030504040204" pitchFamily="34" charset="0"/>
                <a:cs typeface="Times New Roman" panose="02020603050405020304" pitchFamily="18" charset="0"/>
              </a:rPr>
              <a:t>Altum</a:t>
            </a:r>
            <a:endParaRPr kumimoji="0" lang="en-LV" sz="2250" b="0" i="0" u="none" strike="noStrike" kern="1200" cap="none" spc="0" normalizeH="0" baseline="0" noProof="0" dirty="0">
              <a:ln>
                <a:noFill/>
              </a:ln>
              <a:solidFill>
                <a:srgbClr val="00434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6D6C582B-3F6C-58AD-E645-E05FF67CD321}"/>
              </a:ext>
            </a:extLst>
          </p:cNvPr>
          <p:cNvSpPr txBox="1"/>
          <p:nvPr/>
        </p:nvSpPr>
        <p:spPr>
          <a:xfrm>
            <a:off x="1698747" y="1227498"/>
            <a:ext cx="9300768" cy="503408"/>
          </a:xfrm>
          <a:prstGeom prst="rect">
            <a:avLst/>
          </a:prstGeom>
          <a:noFill/>
        </p:spPr>
        <p:txBody>
          <a:bodyPr wrap="square">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kumimoji="0" lang="lv-LV" sz="1406"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800059" rtl="0" eaLnBrk="1" fontAlgn="auto" latinLnBrk="0" hangingPunct="1">
              <a:lnSpc>
                <a:spcPct val="90000"/>
              </a:lnSpc>
              <a:spcBef>
                <a:spcPct val="0"/>
              </a:spcBef>
              <a:spcAft>
                <a:spcPct val="10000"/>
              </a:spcAft>
              <a:buClrTx/>
              <a:buSzTx/>
              <a:buFontTx/>
              <a:buNone/>
              <a:tabLst/>
              <a:defRPr/>
            </a:pPr>
            <a:endParaRPr kumimoji="0" lang="lv-LV" sz="1406" b="0" i="0" u="none" strike="noStrike" kern="1200" cap="none" spc="0" normalizeH="0" baseline="0" noProof="0" dirty="0">
              <a:ln>
                <a:noFill/>
              </a:ln>
              <a:solidFill>
                <a:srgbClr val="A5A5A5">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a:extLst>
              <a:ext uri="{FF2B5EF4-FFF2-40B4-BE49-F238E27FC236}">
                <a16:creationId xmlns:a16="http://schemas.microsoft.com/office/drawing/2014/main" id="{12CEF2CE-70F7-A732-6644-7D31A31FA740}"/>
              </a:ext>
            </a:extLst>
          </p:cNvPr>
          <p:cNvPicPr>
            <a:picLocks noChangeAspect="1"/>
          </p:cNvPicPr>
          <p:nvPr/>
        </p:nvPicPr>
        <p:blipFill>
          <a:blip r:embed="rId3"/>
          <a:stretch>
            <a:fillRect/>
          </a:stretch>
        </p:blipFill>
        <p:spPr>
          <a:xfrm>
            <a:off x="10548950" y="106"/>
            <a:ext cx="866749" cy="961995"/>
          </a:xfrm>
          <a:prstGeom prst="rect">
            <a:avLst/>
          </a:prstGeom>
        </p:spPr>
      </p:pic>
      <p:sp>
        <p:nvSpPr>
          <p:cNvPr id="2" name="Oval 1" descr="Inbox Check with solid fill">
            <a:extLst>
              <a:ext uri="{FF2B5EF4-FFF2-40B4-BE49-F238E27FC236}">
                <a16:creationId xmlns:a16="http://schemas.microsoft.com/office/drawing/2014/main" id="{E7F81068-E002-1A67-3DA8-D1A95E934E2D}"/>
              </a:ext>
            </a:extLst>
          </p:cNvPr>
          <p:cNvSpPr/>
          <p:nvPr/>
        </p:nvSpPr>
        <p:spPr>
          <a:xfrm>
            <a:off x="711105" y="1283637"/>
            <a:ext cx="821508" cy="805857"/>
          </a:xfrm>
          <a:prstGeom prst="ellipse">
            <a:avLst/>
          </a:prstGeom>
          <a:solidFill>
            <a:srgbClr val="E5F4F5"/>
          </a:solidFill>
          <a:ln w="12700" cap="flat" cmpd="sng" algn="ctr">
            <a:solidFill>
              <a:srgbClr val="00434E"/>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1" name="Oval 10" descr="Inbox Check with solid fill">
            <a:extLst>
              <a:ext uri="{FF2B5EF4-FFF2-40B4-BE49-F238E27FC236}">
                <a16:creationId xmlns:a16="http://schemas.microsoft.com/office/drawing/2014/main" id="{83582AF5-37D7-FA92-6CF3-EBDDB87BC289}"/>
              </a:ext>
            </a:extLst>
          </p:cNvPr>
          <p:cNvSpPr/>
          <p:nvPr/>
        </p:nvSpPr>
        <p:spPr>
          <a:xfrm>
            <a:off x="629906" y="2556102"/>
            <a:ext cx="821508" cy="805857"/>
          </a:xfrm>
          <a:prstGeom prst="ellipse">
            <a:avLst/>
          </a:prstGeom>
          <a:solidFill>
            <a:srgbClr val="E5F4F5"/>
          </a:solidFill>
          <a:ln>
            <a:solidFill>
              <a:srgbClr val="00434E"/>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9" name="Oval 18" descr="Inbox Check with solid fill">
            <a:extLst>
              <a:ext uri="{FF2B5EF4-FFF2-40B4-BE49-F238E27FC236}">
                <a16:creationId xmlns:a16="http://schemas.microsoft.com/office/drawing/2014/main" id="{222DE2F3-A0FF-D86E-2253-30787A95615D}"/>
              </a:ext>
            </a:extLst>
          </p:cNvPr>
          <p:cNvSpPr/>
          <p:nvPr/>
        </p:nvSpPr>
        <p:spPr>
          <a:xfrm>
            <a:off x="711105" y="3871212"/>
            <a:ext cx="821508" cy="805857"/>
          </a:xfrm>
          <a:prstGeom prst="ellipse">
            <a:avLst/>
          </a:prstGeom>
          <a:solidFill>
            <a:srgbClr val="E5F4F5"/>
          </a:solidFill>
          <a:ln w="12700" cap="flat" cmpd="sng" algn="ctr">
            <a:solidFill>
              <a:srgbClr val="00434E"/>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27" name="Oval 26" descr="Inbox Check with solid fill">
            <a:extLst>
              <a:ext uri="{FF2B5EF4-FFF2-40B4-BE49-F238E27FC236}">
                <a16:creationId xmlns:a16="http://schemas.microsoft.com/office/drawing/2014/main" id="{CBADE4C1-78DD-E5DD-EBD7-B277684DDD6D}"/>
              </a:ext>
            </a:extLst>
          </p:cNvPr>
          <p:cNvSpPr/>
          <p:nvPr/>
        </p:nvSpPr>
        <p:spPr>
          <a:xfrm>
            <a:off x="653668" y="5123881"/>
            <a:ext cx="821508" cy="805857"/>
          </a:xfrm>
          <a:prstGeom prst="ellipse">
            <a:avLst/>
          </a:prstGeom>
          <a:solidFill>
            <a:srgbClr val="E5F4F5"/>
          </a:solidFill>
          <a:ln w="12700" cap="flat" cmpd="sng" algn="ctr">
            <a:solidFill>
              <a:srgbClr val="00434E"/>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66"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7C54F0-69C3-5298-D69E-32C4E64F4D38}"/>
              </a:ext>
            </a:extLst>
          </p:cNvPr>
          <p:cNvSpPr txBox="1"/>
          <p:nvPr/>
        </p:nvSpPr>
        <p:spPr>
          <a:xfrm>
            <a:off x="1698747" y="1227498"/>
            <a:ext cx="9716952"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Kopš 2017.gada, kad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emitējis zaļās obligācijas 20 milj. EUR apmērā,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sniedz aizdevumus komersantu energoefektivitātes uzlabošanai un ilgtspējas projektu īstenošanai;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Kopš 2022.gada oktobra ANM energoefektivitātes programmas ietvaros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sniedz tiešos un paralēlos aizdevumus ar kapitāla atlaidi uzņēmumu energoefektivitātes veicināšanai.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sniedz arī līzinga garantijas ar kapitāla atlaidi uzņēmumu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elektroauto</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iegādei;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Kopš 2016.gada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īsteno ES fondu finansētu daudzdzīvokļu māju energoefektivitātes uzlabošanas programmu.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Privātmāju energoefektivitātes uzlabošanas programmā </a:t>
            </a:r>
            <a:r>
              <a:rPr kumimoji="0" lang="lv-LV"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Altum</a:t>
            </a:r>
            <a:r>
              <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grantu veidā sniedz atbalstu energoefektivitātes uzlabošanai, kā arī atjaunojamo energoresursu izmantošanai.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phic 7" descr="Renewable Energy with solid fill">
            <a:extLst>
              <a:ext uri="{FF2B5EF4-FFF2-40B4-BE49-F238E27FC236}">
                <a16:creationId xmlns:a16="http://schemas.microsoft.com/office/drawing/2014/main" id="{AB1BFA1F-3184-AD37-C41B-5B2BD583679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02750" y="2619296"/>
            <a:ext cx="690474" cy="690474"/>
          </a:xfrm>
          <a:prstGeom prst="rect">
            <a:avLst/>
          </a:prstGeom>
        </p:spPr>
      </p:pic>
      <p:pic>
        <p:nvPicPr>
          <p:cNvPr id="10" name="Graphic 9" descr="Crane with solid fill">
            <a:extLst>
              <a:ext uri="{FF2B5EF4-FFF2-40B4-BE49-F238E27FC236}">
                <a16:creationId xmlns:a16="http://schemas.microsoft.com/office/drawing/2014/main" id="{B85F4CE9-02CF-859F-BECD-60EB599390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2139" y="3968497"/>
            <a:ext cx="609275" cy="609275"/>
          </a:xfrm>
          <a:prstGeom prst="rect">
            <a:avLst/>
          </a:prstGeom>
        </p:spPr>
      </p:pic>
      <p:pic>
        <p:nvPicPr>
          <p:cNvPr id="14" name="Graphic 13" descr="Upward trend with solid fill">
            <a:extLst>
              <a:ext uri="{FF2B5EF4-FFF2-40B4-BE49-F238E27FC236}">
                <a16:creationId xmlns:a16="http://schemas.microsoft.com/office/drawing/2014/main" id="{E8A1DEE4-308A-3E74-2419-F81E2C84314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1819" y="1346326"/>
            <a:ext cx="640080" cy="640080"/>
          </a:xfrm>
          <a:prstGeom prst="rect">
            <a:avLst/>
          </a:prstGeom>
        </p:spPr>
      </p:pic>
      <p:pic>
        <p:nvPicPr>
          <p:cNvPr id="16" name="Graphic 15" descr="Mortgage with solid fill">
            <a:extLst>
              <a:ext uri="{FF2B5EF4-FFF2-40B4-BE49-F238E27FC236}">
                <a16:creationId xmlns:a16="http://schemas.microsoft.com/office/drawing/2014/main" id="{1610247A-99DA-2B5E-ED39-14D8891987A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11105" y="5123881"/>
            <a:ext cx="720090" cy="720090"/>
          </a:xfrm>
          <a:prstGeom prst="rect">
            <a:avLst/>
          </a:prstGeom>
        </p:spPr>
      </p:pic>
    </p:spTree>
    <p:extLst>
      <p:ext uri="{BB962C8B-B14F-4D97-AF65-F5344CB8AC3E}">
        <p14:creationId xmlns:p14="http://schemas.microsoft.com/office/powerpoint/2010/main" val="162087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FB2235-1577-4357-A179-A0D2816FF396}"/>
              </a:ext>
            </a:extLst>
          </p:cNvPr>
          <p:cNvSpPr>
            <a:spLocks noGrp="1"/>
          </p:cNvSpPr>
          <p:nvPr>
            <p:ph type="title"/>
          </p:nvPr>
        </p:nvSpPr>
        <p:spPr/>
        <p:txBody>
          <a:bodyPr anchor="ctr">
            <a:noAutofit/>
          </a:bodyPr>
          <a:lstStyle/>
          <a:p>
            <a:r>
              <a:rPr lang="lv-LV" dirty="0">
                <a:solidFill>
                  <a:srgbClr val="002060"/>
                </a:solidFill>
                <a:latin typeface="Verdana"/>
                <a:ea typeface="Verdana"/>
              </a:rPr>
              <a:t>Latvijas attīstības vajadzības: finansējuma pieejamība</a:t>
            </a:r>
          </a:p>
        </p:txBody>
      </p:sp>
      <p:sp>
        <p:nvSpPr>
          <p:cNvPr id="6" name="Slide Number Placeholder 5">
            <a:extLst>
              <a:ext uri="{FF2B5EF4-FFF2-40B4-BE49-F238E27FC236}">
                <a16:creationId xmlns:a16="http://schemas.microsoft.com/office/drawing/2014/main" id="{A7A6C298-53AE-4485-8FD8-8ADD63D1963E}"/>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4F4F4D-1483-4ED9-BBCF-4746A0F69460}" type="slidenum">
              <a:rPr kumimoji="0" lang="lv-LV" sz="900" b="0" i="0" u="none" strike="noStrike" kern="1200" cap="none" spc="0" normalizeH="0" baseline="0" noProof="0" smtClean="0">
                <a:ln>
                  <a:noFill/>
                </a:ln>
                <a:solidFill>
                  <a:srgbClr val="282850"/>
                </a:solidFill>
                <a:effectLst/>
                <a:uLnTx/>
                <a:uFillTx/>
                <a:ea typeface="Verdana" panose="020B0604030504040204" pitchFamily="34"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lv-LV" sz="900" b="0" i="0" u="none" strike="noStrike" kern="1200" cap="none" spc="0" normalizeH="0" baseline="0" noProof="0">
              <a:ln>
                <a:noFill/>
              </a:ln>
              <a:solidFill>
                <a:srgbClr val="282850"/>
              </a:solidFill>
              <a:effectLst/>
              <a:uLnTx/>
              <a:uFillTx/>
              <a:ea typeface="Verdana" panose="020B0604030504040204" pitchFamily="34" charset="0"/>
              <a:cs typeface="+mn-cs"/>
            </a:endParaRPr>
          </a:p>
        </p:txBody>
      </p:sp>
      <p:sp>
        <p:nvSpPr>
          <p:cNvPr id="10" name="Text Placeholder 9">
            <a:extLst>
              <a:ext uri="{FF2B5EF4-FFF2-40B4-BE49-F238E27FC236}">
                <a16:creationId xmlns:a16="http://schemas.microsoft.com/office/drawing/2014/main" id="{440E2C23-BD94-45F9-FD02-32B390666459}"/>
              </a:ext>
            </a:extLst>
          </p:cNvPr>
          <p:cNvSpPr>
            <a:spLocks noGrp="1"/>
          </p:cNvSpPr>
          <p:nvPr>
            <p:ph type="body" sz="quarter" idx="10"/>
          </p:nvPr>
        </p:nvSpPr>
        <p:spPr/>
        <p:txBody>
          <a:bodyPr/>
          <a:lstStyle/>
          <a:p>
            <a:endParaRPr lang="lv-LV"/>
          </a:p>
        </p:txBody>
      </p:sp>
      <p:sp>
        <p:nvSpPr>
          <p:cNvPr id="21" name="Text Placeholder 20">
            <a:extLst>
              <a:ext uri="{FF2B5EF4-FFF2-40B4-BE49-F238E27FC236}">
                <a16:creationId xmlns:a16="http://schemas.microsoft.com/office/drawing/2014/main" id="{4705122B-C7CE-2EA0-56C3-BF52408F6D3D}"/>
              </a:ext>
            </a:extLst>
          </p:cNvPr>
          <p:cNvSpPr>
            <a:spLocks noGrp="1"/>
          </p:cNvSpPr>
          <p:nvPr>
            <p:ph type="body" sz="quarter" idx="12"/>
          </p:nvPr>
        </p:nvSpPr>
        <p:spPr/>
        <p:txBody>
          <a:bodyPr/>
          <a:lstStyle/>
          <a:p>
            <a:endParaRPr lang="lv-LV"/>
          </a:p>
        </p:txBody>
      </p:sp>
      <p:sp>
        <p:nvSpPr>
          <p:cNvPr id="30" name="Text Placeholder 1">
            <a:extLst>
              <a:ext uri="{FF2B5EF4-FFF2-40B4-BE49-F238E27FC236}">
                <a16:creationId xmlns:a16="http://schemas.microsoft.com/office/drawing/2014/main" id="{89C2195F-A826-AA73-2B6A-F4508BCC27E4}"/>
              </a:ext>
            </a:extLst>
          </p:cNvPr>
          <p:cNvSpPr txBox="1">
            <a:spLocks/>
          </p:cNvSpPr>
          <p:nvPr/>
        </p:nvSpPr>
        <p:spPr>
          <a:xfrm>
            <a:off x="646699" y="1656000"/>
            <a:ext cx="5161515" cy="457200"/>
          </a:xfrm>
          <a:prstGeom prst="rect">
            <a:avLst/>
          </a:prstGeom>
        </p:spPr>
        <p:txBody>
          <a:bodyPr vert="horz" lIns="91440" tIns="45720" rIns="91440" bIns="45720" rtlCol="0" anchor="t">
            <a:noAutofit/>
          </a:bodyPr>
          <a:lstStyle>
            <a:lvl1pPr indent="0">
              <a:lnSpc>
                <a:spcPct val="100000"/>
              </a:lnSpc>
              <a:spcBef>
                <a:spcPts val="0"/>
              </a:spcBef>
              <a:spcAft>
                <a:spcPts val="1000"/>
              </a:spcAft>
              <a:buClr>
                <a:schemeClr val="accent3"/>
              </a:buClr>
              <a:buSzPct val="100000"/>
              <a:buFont typeface="Arial" panose="020B0604020202020204" pitchFamily="34" charset="0"/>
              <a:buNone/>
              <a:defRPr sz="1600" b="1">
                <a:solidFill>
                  <a:schemeClr val="accent1">
                    <a:lumMod val="75000"/>
                  </a:schemeClr>
                </a:solidFill>
              </a:defRPr>
            </a:lvl1pPr>
            <a:lvl2pPr indent="0">
              <a:lnSpc>
                <a:spcPct val="100000"/>
              </a:lnSpc>
              <a:spcBef>
                <a:spcPts val="0"/>
              </a:spcBef>
              <a:spcAft>
                <a:spcPts val="1000"/>
              </a:spcAft>
              <a:buClr>
                <a:schemeClr val="accent3"/>
              </a:buClr>
              <a:buSzPct val="100000"/>
              <a:buFont typeface="Arial" panose="020B0604020202020204" pitchFamily="34" charset="0"/>
              <a:buNone/>
              <a:defRPr sz="2000"/>
            </a:lvl2pPr>
            <a:lvl3pPr indent="0">
              <a:lnSpc>
                <a:spcPct val="100000"/>
              </a:lnSpc>
              <a:spcBef>
                <a:spcPts val="0"/>
              </a:spcBef>
              <a:spcAft>
                <a:spcPts val="1000"/>
              </a:spcAft>
              <a:buClr>
                <a:schemeClr val="accent3"/>
              </a:buClr>
              <a:buSzPct val="100000"/>
              <a:buFont typeface="Arial" panose="020B0604020202020204" pitchFamily="34" charset="0"/>
              <a:buNone/>
              <a:defRPr sz="2000"/>
            </a:lvl3pPr>
            <a:lvl4pPr indent="0">
              <a:lnSpc>
                <a:spcPct val="100000"/>
              </a:lnSpc>
              <a:spcBef>
                <a:spcPts val="0"/>
              </a:spcBef>
              <a:spcAft>
                <a:spcPts val="1000"/>
              </a:spcAft>
              <a:buClr>
                <a:schemeClr val="accent3"/>
              </a:buClr>
              <a:buSzPct val="100000"/>
              <a:buFont typeface="Arial" panose="020B0604020202020204" pitchFamily="34" charset="0"/>
              <a:buNone/>
              <a:defRPr sz="2000"/>
            </a:lvl4pPr>
            <a:lvl5pPr indent="0">
              <a:lnSpc>
                <a:spcPct val="100000"/>
              </a:lnSpc>
              <a:spcBef>
                <a:spcPts val="0"/>
              </a:spcBef>
              <a:spcAft>
                <a:spcPts val="1000"/>
              </a:spcAft>
              <a:buClr>
                <a:schemeClr val="accent3"/>
              </a:buClr>
              <a:buSzPct val="100000"/>
              <a:buFont typeface="Arial" panose="020B0604020202020204" pitchFamily="34" charset="0"/>
              <a:buNone/>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dirty="0">
                <a:solidFill>
                  <a:srgbClr val="002060"/>
                </a:solidFill>
              </a:rPr>
              <a:t>Bruto pamatkapitāla veidošana (2000=100)</a:t>
            </a:r>
          </a:p>
          <a:p>
            <a:endParaRPr lang="lv-LV" dirty="0">
              <a:solidFill>
                <a:srgbClr val="002060"/>
              </a:solidFill>
            </a:endParaRPr>
          </a:p>
        </p:txBody>
      </p:sp>
      <p:sp>
        <p:nvSpPr>
          <p:cNvPr id="31" name="Text Placeholder 3">
            <a:extLst>
              <a:ext uri="{FF2B5EF4-FFF2-40B4-BE49-F238E27FC236}">
                <a16:creationId xmlns:a16="http://schemas.microsoft.com/office/drawing/2014/main" id="{4EC10C8E-D66D-5545-5D7C-D6348A9A1A1B}"/>
              </a:ext>
            </a:extLst>
          </p:cNvPr>
          <p:cNvSpPr txBox="1">
            <a:spLocks/>
          </p:cNvSpPr>
          <p:nvPr/>
        </p:nvSpPr>
        <p:spPr>
          <a:xfrm>
            <a:off x="6191480" y="1656000"/>
            <a:ext cx="5339093" cy="457200"/>
          </a:xfrm>
          <a:prstGeom prst="rect">
            <a:avLst/>
          </a:prstGeom>
        </p:spPr>
        <p:txBody>
          <a:bodyPr vert="horz" lIns="91440" tIns="45720" rIns="91440" bIns="45720" rtlCol="0" anchor="t">
            <a:noAutofit/>
          </a:bodyPr>
          <a:lstStyle>
            <a:defPPr>
              <a:defRPr lang="lv-LV"/>
            </a:defPPr>
            <a:lvl1pPr indent="0">
              <a:lnSpc>
                <a:spcPct val="100000"/>
              </a:lnSpc>
              <a:spcBef>
                <a:spcPts val="0"/>
              </a:spcBef>
              <a:spcAft>
                <a:spcPts val="1000"/>
              </a:spcAft>
              <a:buClr>
                <a:schemeClr val="accent3"/>
              </a:buClr>
              <a:buSzPct val="100000"/>
              <a:buFont typeface="Arial" panose="020B0604020202020204" pitchFamily="34" charset="0"/>
              <a:buNone/>
              <a:defRPr sz="1600" b="1">
                <a:solidFill>
                  <a:srgbClr val="002060"/>
                </a:solidFill>
              </a:defRPr>
            </a:lvl1pPr>
            <a:lvl2pPr indent="0">
              <a:lnSpc>
                <a:spcPct val="100000"/>
              </a:lnSpc>
              <a:spcBef>
                <a:spcPts val="0"/>
              </a:spcBef>
              <a:spcAft>
                <a:spcPts val="1000"/>
              </a:spcAft>
              <a:buClr>
                <a:schemeClr val="accent3"/>
              </a:buClr>
              <a:buSzPct val="100000"/>
              <a:buFont typeface="Arial" panose="020B0604020202020204" pitchFamily="34" charset="0"/>
              <a:buNone/>
              <a:defRPr sz="2000"/>
            </a:lvl2pPr>
            <a:lvl3pPr indent="0">
              <a:lnSpc>
                <a:spcPct val="100000"/>
              </a:lnSpc>
              <a:spcBef>
                <a:spcPts val="0"/>
              </a:spcBef>
              <a:spcAft>
                <a:spcPts val="1000"/>
              </a:spcAft>
              <a:buClr>
                <a:schemeClr val="accent3"/>
              </a:buClr>
              <a:buSzPct val="100000"/>
              <a:buFont typeface="Arial" panose="020B0604020202020204" pitchFamily="34" charset="0"/>
              <a:buNone/>
              <a:defRPr sz="2000"/>
            </a:lvl3pPr>
            <a:lvl4pPr indent="0">
              <a:lnSpc>
                <a:spcPct val="100000"/>
              </a:lnSpc>
              <a:spcBef>
                <a:spcPts val="0"/>
              </a:spcBef>
              <a:spcAft>
                <a:spcPts val="1000"/>
              </a:spcAft>
              <a:buClr>
                <a:schemeClr val="accent3"/>
              </a:buClr>
              <a:buSzPct val="100000"/>
              <a:buFont typeface="Arial" panose="020B0604020202020204" pitchFamily="34" charset="0"/>
              <a:buNone/>
              <a:defRPr sz="2000"/>
            </a:lvl4pPr>
            <a:lvl5pPr indent="0">
              <a:lnSpc>
                <a:spcPct val="100000"/>
              </a:lnSpc>
              <a:spcBef>
                <a:spcPts val="0"/>
              </a:spcBef>
              <a:spcAft>
                <a:spcPts val="1000"/>
              </a:spcAft>
              <a:buClr>
                <a:schemeClr val="accent3"/>
              </a:buClr>
              <a:buSzPct val="100000"/>
              <a:buFont typeface="Arial" panose="020B0604020202020204" pitchFamily="34" charset="0"/>
              <a:buNone/>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dirty="0"/>
              <a:t>Iekšzemes NFS un mājsaimniecību kredīti pret IKP, 2022.gads </a:t>
            </a:r>
          </a:p>
        </p:txBody>
      </p:sp>
      <p:graphicFrame>
        <p:nvGraphicFramePr>
          <p:cNvPr id="32" name="Chart Placeholder 12">
            <a:extLst>
              <a:ext uri="{FF2B5EF4-FFF2-40B4-BE49-F238E27FC236}">
                <a16:creationId xmlns:a16="http://schemas.microsoft.com/office/drawing/2014/main" id="{54A7941D-09FA-B089-95BC-C8150361F600}"/>
              </a:ext>
            </a:extLst>
          </p:cNvPr>
          <p:cNvGraphicFramePr>
            <a:graphicFrameLocks/>
          </p:cNvGraphicFramePr>
          <p:nvPr>
            <p:extLst>
              <p:ext uri="{D42A27DB-BD31-4B8C-83A1-F6EECF244321}">
                <p14:modId xmlns:p14="http://schemas.microsoft.com/office/powerpoint/2010/main" val="1286100142"/>
              </p:ext>
            </p:extLst>
          </p:nvPr>
        </p:nvGraphicFramePr>
        <p:xfrm>
          <a:off x="646113" y="2227263"/>
          <a:ext cx="5175250" cy="3779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ontent Placeholder 13">
            <a:extLst>
              <a:ext uri="{FF2B5EF4-FFF2-40B4-BE49-F238E27FC236}">
                <a16:creationId xmlns:a16="http://schemas.microsoft.com/office/drawing/2014/main" id="{0F5C5904-F47B-1D91-F1A9-45EE6A9548A4}"/>
              </a:ext>
            </a:extLst>
          </p:cNvPr>
          <p:cNvGraphicFramePr>
            <a:graphicFrameLocks/>
          </p:cNvGraphicFramePr>
          <p:nvPr>
            <p:extLst>
              <p:ext uri="{D42A27DB-BD31-4B8C-83A1-F6EECF244321}">
                <p14:modId xmlns:p14="http://schemas.microsoft.com/office/powerpoint/2010/main" val="2287536465"/>
              </p:ext>
            </p:extLst>
          </p:nvPr>
        </p:nvGraphicFramePr>
        <p:xfrm>
          <a:off x="6096000" y="2227263"/>
          <a:ext cx="5592896" cy="3779837"/>
        </p:xfrm>
        <a:graphic>
          <a:graphicData uri="http://schemas.openxmlformats.org/drawingml/2006/chart">
            <c:chart xmlns:c="http://schemas.openxmlformats.org/drawingml/2006/chart" xmlns:r="http://schemas.openxmlformats.org/officeDocument/2006/relationships" r:id="rId4"/>
          </a:graphicData>
        </a:graphic>
      </p:graphicFrame>
      <p:sp>
        <p:nvSpPr>
          <p:cNvPr id="34" name="Oval 33">
            <a:extLst>
              <a:ext uri="{FF2B5EF4-FFF2-40B4-BE49-F238E27FC236}">
                <a16:creationId xmlns:a16="http://schemas.microsoft.com/office/drawing/2014/main" id="{EC3012DF-1F19-A012-B889-2C4C71A44ADF}"/>
              </a:ext>
            </a:extLst>
          </p:cNvPr>
          <p:cNvSpPr/>
          <p:nvPr/>
        </p:nvSpPr>
        <p:spPr>
          <a:xfrm>
            <a:off x="6687237" y="5450864"/>
            <a:ext cx="210847" cy="211805"/>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v-LV"/>
          </a:p>
        </p:txBody>
      </p:sp>
    </p:spTree>
    <p:extLst>
      <p:ext uri="{BB962C8B-B14F-4D97-AF65-F5344CB8AC3E}">
        <p14:creationId xmlns:p14="http://schemas.microsoft.com/office/powerpoint/2010/main" val="3348152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EA67A1-AD60-401C-96BF-125C4B76ED1A}"/>
              </a:ext>
            </a:extLst>
          </p:cNvPr>
          <p:cNvSpPr>
            <a:spLocks noGrp="1"/>
          </p:cNvSpPr>
          <p:nvPr>
            <p:ph type="body" sz="quarter" idx="13"/>
          </p:nvPr>
        </p:nvSpPr>
        <p:spPr>
          <a:xfrm>
            <a:off x="552440" y="2119960"/>
            <a:ext cx="4634366" cy="2041508"/>
          </a:xfrm>
        </p:spPr>
        <p:txBody>
          <a:bodyPr>
            <a:normAutofit/>
          </a:bodyPr>
          <a:lstStyle/>
          <a:p>
            <a:r>
              <a:rPr lang="lv-LV" sz="2800" dirty="0">
                <a:solidFill>
                  <a:srgbClr val="1B717F"/>
                </a:solidFill>
              </a:rPr>
              <a:t>Paldies par uzmanību!</a:t>
            </a:r>
          </a:p>
        </p:txBody>
      </p:sp>
      <p:sp>
        <p:nvSpPr>
          <p:cNvPr id="3" name="Text Placeholder 2">
            <a:extLst>
              <a:ext uri="{FF2B5EF4-FFF2-40B4-BE49-F238E27FC236}">
                <a16:creationId xmlns:a16="http://schemas.microsoft.com/office/drawing/2014/main" id="{CFD29DC1-5F18-8B4C-54B1-B21D968EC757}"/>
              </a:ext>
            </a:extLst>
          </p:cNvPr>
          <p:cNvSpPr>
            <a:spLocks noGrp="1"/>
          </p:cNvSpPr>
          <p:nvPr>
            <p:ph type="body" sz="quarter" idx="15"/>
          </p:nvPr>
        </p:nvSpPr>
        <p:spPr>
          <a:xfrm>
            <a:off x="592391" y="4794868"/>
            <a:ext cx="4657806" cy="329283"/>
          </a:xfrm>
        </p:spPr>
        <p:txBody>
          <a:bodyPr>
            <a:noAutofit/>
          </a:bodyPr>
          <a:lstStyle/>
          <a:p>
            <a:r>
              <a:rPr lang="lv-LV" sz="1800" dirty="0">
                <a:latin typeface="Times New Roman" panose="02020603050405020304" pitchFamily="18" charset="0"/>
                <a:cs typeface="Times New Roman" panose="02020603050405020304" pitchFamily="18" charset="0"/>
              </a:rPr>
              <a:t>10.05.2023. </a:t>
            </a:r>
          </a:p>
        </p:txBody>
      </p:sp>
      <p:sp>
        <p:nvSpPr>
          <p:cNvPr id="6" name="Diamond 5">
            <a:extLst>
              <a:ext uri="{FF2B5EF4-FFF2-40B4-BE49-F238E27FC236}">
                <a16:creationId xmlns:a16="http://schemas.microsoft.com/office/drawing/2014/main" id="{8556BEA7-EC33-C4F4-1F94-E0EB76C43CC2}"/>
              </a:ext>
            </a:extLst>
          </p:cNvPr>
          <p:cNvSpPr/>
          <p:nvPr/>
        </p:nvSpPr>
        <p:spPr>
          <a:xfrm>
            <a:off x="6875430" y="1696089"/>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7" name="Diamond 6">
            <a:extLst>
              <a:ext uri="{FF2B5EF4-FFF2-40B4-BE49-F238E27FC236}">
                <a16:creationId xmlns:a16="http://schemas.microsoft.com/office/drawing/2014/main" id="{4D3FC3AC-F8E3-708A-05DC-85E004FCFC3E}"/>
              </a:ext>
            </a:extLst>
          </p:cNvPr>
          <p:cNvSpPr/>
          <p:nvPr/>
        </p:nvSpPr>
        <p:spPr>
          <a:xfrm>
            <a:off x="7826497" y="2404464"/>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0" name="Diamond 9">
            <a:extLst>
              <a:ext uri="{FF2B5EF4-FFF2-40B4-BE49-F238E27FC236}">
                <a16:creationId xmlns:a16="http://schemas.microsoft.com/office/drawing/2014/main" id="{D77F29AA-8B8A-74F9-8ABF-5178EB6D1323}"/>
              </a:ext>
            </a:extLst>
          </p:cNvPr>
          <p:cNvSpPr>
            <a:spLocks/>
          </p:cNvSpPr>
          <p:nvPr/>
        </p:nvSpPr>
        <p:spPr>
          <a:xfrm>
            <a:off x="8716502" y="3241662"/>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1" name="Diamond 10">
            <a:extLst>
              <a:ext uri="{FF2B5EF4-FFF2-40B4-BE49-F238E27FC236}">
                <a16:creationId xmlns:a16="http://schemas.microsoft.com/office/drawing/2014/main" id="{9F1BFE82-ECBA-6DD1-3FDF-95B3F1F58BDE}"/>
              </a:ext>
            </a:extLst>
          </p:cNvPr>
          <p:cNvSpPr>
            <a:spLocks/>
          </p:cNvSpPr>
          <p:nvPr/>
        </p:nvSpPr>
        <p:spPr>
          <a:xfrm>
            <a:off x="6833759" y="3207723"/>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2" name="Diamond 11">
            <a:extLst>
              <a:ext uri="{FF2B5EF4-FFF2-40B4-BE49-F238E27FC236}">
                <a16:creationId xmlns:a16="http://schemas.microsoft.com/office/drawing/2014/main" id="{93B9C400-95D3-9A33-F286-FD1210C38E9C}"/>
              </a:ext>
            </a:extLst>
          </p:cNvPr>
          <p:cNvSpPr/>
          <p:nvPr/>
        </p:nvSpPr>
        <p:spPr>
          <a:xfrm>
            <a:off x="8725984" y="1677259"/>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3" name="Diamond 12">
            <a:extLst>
              <a:ext uri="{FF2B5EF4-FFF2-40B4-BE49-F238E27FC236}">
                <a16:creationId xmlns:a16="http://schemas.microsoft.com/office/drawing/2014/main" id="{96027661-852D-33A5-9A59-D712B2CA208D}"/>
              </a:ext>
            </a:extLst>
          </p:cNvPr>
          <p:cNvSpPr/>
          <p:nvPr/>
        </p:nvSpPr>
        <p:spPr>
          <a:xfrm>
            <a:off x="9607019" y="2447514"/>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4" name="Diamond 13">
            <a:extLst>
              <a:ext uri="{FF2B5EF4-FFF2-40B4-BE49-F238E27FC236}">
                <a16:creationId xmlns:a16="http://schemas.microsoft.com/office/drawing/2014/main" id="{12BD3003-8092-83FE-7507-F60E06CB0E99}"/>
              </a:ext>
            </a:extLst>
          </p:cNvPr>
          <p:cNvSpPr>
            <a:spLocks/>
          </p:cNvSpPr>
          <p:nvPr/>
        </p:nvSpPr>
        <p:spPr>
          <a:xfrm>
            <a:off x="7835876" y="4074021"/>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5" name="Diamond 14">
            <a:extLst>
              <a:ext uri="{FF2B5EF4-FFF2-40B4-BE49-F238E27FC236}">
                <a16:creationId xmlns:a16="http://schemas.microsoft.com/office/drawing/2014/main" id="{F20051BE-2099-D276-4AC9-E50C5BFCE144}"/>
              </a:ext>
            </a:extLst>
          </p:cNvPr>
          <p:cNvSpPr/>
          <p:nvPr/>
        </p:nvSpPr>
        <p:spPr>
          <a:xfrm>
            <a:off x="7747564" y="904003"/>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6" name="Diamond 15">
            <a:extLst>
              <a:ext uri="{FF2B5EF4-FFF2-40B4-BE49-F238E27FC236}">
                <a16:creationId xmlns:a16="http://schemas.microsoft.com/office/drawing/2014/main" id="{C27FFDF0-00D5-00E3-4BE4-79488BCE3D8F}"/>
              </a:ext>
            </a:extLst>
          </p:cNvPr>
          <p:cNvSpPr/>
          <p:nvPr/>
        </p:nvSpPr>
        <p:spPr>
          <a:xfrm>
            <a:off x="9650892" y="3918318"/>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17" name="Diamond 16">
            <a:extLst>
              <a:ext uri="{FF2B5EF4-FFF2-40B4-BE49-F238E27FC236}">
                <a16:creationId xmlns:a16="http://schemas.microsoft.com/office/drawing/2014/main" id="{A2997D63-088C-2F43-7C54-B128251EABBC}"/>
              </a:ext>
            </a:extLst>
          </p:cNvPr>
          <p:cNvSpPr>
            <a:spLocks/>
          </p:cNvSpPr>
          <p:nvPr/>
        </p:nvSpPr>
        <p:spPr>
          <a:xfrm>
            <a:off x="8743384" y="4818766"/>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21" name="Diamond 20">
            <a:extLst>
              <a:ext uri="{FF2B5EF4-FFF2-40B4-BE49-F238E27FC236}">
                <a16:creationId xmlns:a16="http://schemas.microsoft.com/office/drawing/2014/main" id="{EB4F91A6-C7E6-E8F9-5029-C49DDDA2814E}"/>
              </a:ext>
            </a:extLst>
          </p:cNvPr>
          <p:cNvSpPr>
            <a:spLocks/>
          </p:cNvSpPr>
          <p:nvPr/>
        </p:nvSpPr>
        <p:spPr>
          <a:xfrm>
            <a:off x="10488053" y="1658962"/>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24" name="Diamond 23">
            <a:extLst>
              <a:ext uri="{FF2B5EF4-FFF2-40B4-BE49-F238E27FC236}">
                <a16:creationId xmlns:a16="http://schemas.microsoft.com/office/drawing/2014/main" id="{D09DBB9D-B5C9-B7AF-5702-D8464B52FF15}"/>
              </a:ext>
            </a:extLst>
          </p:cNvPr>
          <p:cNvSpPr/>
          <p:nvPr/>
        </p:nvSpPr>
        <p:spPr>
          <a:xfrm>
            <a:off x="7019006" y="4794868"/>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33" name="Diamond 32">
            <a:extLst>
              <a:ext uri="{FF2B5EF4-FFF2-40B4-BE49-F238E27FC236}">
                <a16:creationId xmlns:a16="http://schemas.microsoft.com/office/drawing/2014/main" id="{DDFF6588-128A-309B-5BF4-19D5BF30D364}"/>
              </a:ext>
            </a:extLst>
          </p:cNvPr>
          <p:cNvSpPr/>
          <p:nvPr/>
        </p:nvSpPr>
        <p:spPr>
          <a:xfrm>
            <a:off x="9575260" y="861644"/>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34" name="Diamond 33">
            <a:extLst>
              <a:ext uri="{FF2B5EF4-FFF2-40B4-BE49-F238E27FC236}">
                <a16:creationId xmlns:a16="http://schemas.microsoft.com/office/drawing/2014/main" id="{4CCB92B3-F86F-3245-FF1B-EF2050C021E5}"/>
              </a:ext>
            </a:extLst>
          </p:cNvPr>
          <p:cNvSpPr/>
          <p:nvPr/>
        </p:nvSpPr>
        <p:spPr>
          <a:xfrm>
            <a:off x="10460630" y="3145536"/>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35" name="Diamond 34">
            <a:extLst>
              <a:ext uri="{FF2B5EF4-FFF2-40B4-BE49-F238E27FC236}">
                <a16:creationId xmlns:a16="http://schemas.microsoft.com/office/drawing/2014/main" id="{44530EAF-09BD-2486-14F6-9D78C7E5DBEA}"/>
              </a:ext>
            </a:extLst>
          </p:cNvPr>
          <p:cNvSpPr/>
          <p:nvPr/>
        </p:nvSpPr>
        <p:spPr>
          <a:xfrm>
            <a:off x="10558400" y="4620966"/>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38" name="Diamond 37">
            <a:extLst>
              <a:ext uri="{FF2B5EF4-FFF2-40B4-BE49-F238E27FC236}">
                <a16:creationId xmlns:a16="http://schemas.microsoft.com/office/drawing/2014/main" id="{B1BE4CE9-6782-B0D1-1CB6-420D9EA14B1D}"/>
              </a:ext>
            </a:extLst>
          </p:cNvPr>
          <p:cNvSpPr>
            <a:spLocks/>
          </p:cNvSpPr>
          <p:nvPr/>
        </p:nvSpPr>
        <p:spPr>
          <a:xfrm>
            <a:off x="10493831" y="183532"/>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39" name="Diamond 38">
            <a:extLst>
              <a:ext uri="{FF2B5EF4-FFF2-40B4-BE49-F238E27FC236}">
                <a16:creationId xmlns:a16="http://schemas.microsoft.com/office/drawing/2014/main" id="{9111BAB9-4C03-7F8F-5676-40FFF37AE8D6}"/>
              </a:ext>
            </a:extLst>
          </p:cNvPr>
          <p:cNvSpPr>
            <a:spLocks/>
          </p:cNvSpPr>
          <p:nvPr/>
        </p:nvSpPr>
        <p:spPr>
          <a:xfrm>
            <a:off x="8699373" y="201355"/>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40" name="Diamond 39">
            <a:extLst>
              <a:ext uri="{FF2B5EF4-FFF2-40B4-BE49-F238E27FC236}">
                <a16:creationId xmlns:a16="http://schemas.microsoft.com/office/drawing/2014/main" id="{D21AA343-2A95-DB42-E0F0-FF124F72DF9A}"/>
              </a:ext>
            </a:extLst>
          </p:cNvPr>
          <p:cNvSpPr>
            <a:spLocks/>
          </p:cNvSpPr>
          <p:nvPr/>
        </p:nvSpPr>
        <p:spPr>
          <a:xfrm>
            <a:off x="6875803" y="164349"/>
            <a:ext cx="1332689" cy="1215957"/>
          </a:xfrm>
          <a:prstGeom prst="diamond">
            <a:avLst/>
          </a:prstGeom>
          <a:blipFill>
            <a:blip r:embed="rId3">
              <a:duotone>
                <a:prstClr val="black"/>
                <a:srgbClr val="009999">
                  <a:tint val="45000"/>
                  <a:satMod val="400000"/>
                </a:srgbClr>
              </a:duotone>
            </a:blip>
            <a:stretch>
              <a:fillRect/>
            </a:stretch>
          </a:blipFill>
          <a:ln>
            <a:solidFill>
              <a:srgbClr val="009999"/>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blipFill>
                <a:blip r:embed="rId4"/>
                <a:stretch>
                  <a:fillRect/>
                </a:stretch>
              </a:blipFill>
            </a:endParaRPr>
          </a:p>
        </p:txBody>
      </p:sp>
      <p:sp>
        <p:nvSpPr>
          <p:cNvPr id="41" name="Text Placeholder 2">
            <a:extLst>
              <a:ext uri="{FF2B5EF4-FFF2-40B4-BE49-F238E27FC236}">
                <a16:creationId xmlns:a16="http://schemas.microsoft.com/office/drawing/2014/main" id="{D1F22DE8-9FFC-E99E-252B-DEEAEE32847A}"/>
              </a:ext>
            </a:extLst>
          </p:cNvPr>
          <p:cNvSpPr txBox="1">
            <a:spLocks/>
          </p:cNvSpPr>
          <p:nvPr/>
        </p:nvSpPr>
        <p:spPr>
          <a:xfrm>
            <a:off x="592391" y="5910938"/>
            <a:ext cx="4657806" cy="32928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984" b="0" i="0"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a:t>
            </a:r>
          </a:p>
        </p:txBody>
      </p:sp>
    </p:spTree>
    <p:extLst>
      <p:ext uri="{BB962C8B-B14F-4D97-AF65-F5344CB8AC3E}">
        <p14:creationId xmlns:p14="http://schemas.microsoft.com/office/powerpoint/2010/main" val="744109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E55B-F9A4-E28C-675E-ED17BCDE213E}"/>
              </a:ext>
            </a:extLst>
          </p:cNvPr>
          <p:cNvSpPr>
            <a:spLocks noGrp="1"/>
          </p:cNvSpPr>
          <p:nvPr>
            <p:ph type="title"/>
          </p:nvPr>
        </p:nvSpPr>
        <p:spPr/>
        <p:txBody>
          <a:bodyPr/>
          <a:lstStyle/>
          <a:p>
            <a:r>
              <a:rPr lang="lv-LV" sz="2400" dirty="0">
                <a:solidFill>
                  <a:srgbClr val="002060"/>
                </a:solidFill>
                <a:latin typeface="Verdana"/>
                <a:ea typeface="Verdana"/>
              </a:rPr>
              <a:t>Baltijas valstīs kredītu pieauguma temps pakāpeniski pieaug</a:t>
            </a:r>
            <a:endParaRPr lang="lv-LV" dirty="0"/>
          </a:p>
        </p:txBody>
      </p:sp>
      <p:sp>
        <p:nvSpPr>
          <p:cNvPr id="3" name="Text Placeholder 2">
            <a:extLst>
              <a:ext uri="{FF2B5EF4-FFF2-40B4-BE49-F238E27FC236}">
                <a16:creationId xmlns:a16="http://schemas.microsoft.com/office/drawing/2014/main" id="{445E3965-6C16-7AE0-491B-3A43B6E782A0}"/>
              </a:ext>
            </a:extLst>
          </p:cNvPr>
          <p:cNvSpPr>
            <a:spLocks noGrp="1"/>
          </p:cNvSpPr>
          <p:nvPr>
            <p:ph type="body" sz="quarter" idx="10"/>
          </p:nvPr>
        </p:nvSpPr>
        <p:spPr/>
        <p:txBody>
          <a:bodyPr/>
          <a:lstStyle/>
          <a:p>
            <a:endParaRPr lang="lv-LV"/>
          </a:p>
        </p:txBody>
      </p:sp>
      <p:sp>
        <p:nvSpPr>
          <p:cNvPr id="4" name="Text Placeholder 3">
            <a:extLst>
              <a:ext uri="{FF2B5EF4-FFF2-40B4-BE49-F238E27FC236}">
                <a16:creationId xmlns:a16="http://schemas.microsoft.com/office/drawing/2014/main" id="{E0AEDAD9-A78F-38D3-FE3D-03CDFDACECE9}"/>
              </a:ext>
            </a:extLst>
          </p:cNvPr>
          <p:cNvSpPr>
            <a:spLocks noGrp="1"/>
          </p:cNvSpPr>
          <p:nvPr>
            <p:ph type="body" sz="quarter" idx="12"/>
          </p:nvPr>
        </p:nvSpPr>
        <p:spPr/>
        <p:txBody>
          <a:bodyPr/>
          <a:lstStyle/>
          <a:p>
            <a:endParaRPr lang="lv-LV"/>
          </a:p>
        </p:txBody>
      </p:sp>
      <p:sp>
        <p:nvSpPr>
          <p:cNvPr id="5" name="Slide Number Placeholder 4">
            <a:extLst>
              <a:ext uri="{FF2B5EF4-FFF2-40B4-BE49-F238E27FC236}">
                <a16:creationId xmlns:a16="http://schemas.microsoft.com/office/drawing/2014/main" id="{8278C043-E6A0-2E42-A7B9-517C173CA53F}"/>
              </a:ext>
            </a:extLst>
          </p:cNvPr>
          <p:cNvSpPr>
            <a:spLocks noGrp="1"/>
          </p:cNvSpPr>
          <p:nvPr>
            <p:ph type="sldNum" sz="quarter" idx="13"/>
          </p:nvPr>
        </p:nvSpPr>
        <p:spPr/>
        <p:txBody>
          <a:bodyPr/>
          <a:lstStyle/>
          <a:p>
            <a:fld id="{3B50DFDF-96B8-465A-918F-3FF13AAF5E12}" type="slidenum">
              <a:rPr lang="en-US" altLang="lv-LV" smtClean="0"/>
              <a:pPr/>
              <a:t>3</a:t>
            </a:fld>
            <a:endParaRPr lang="en-US" altLang="lv-LV"/>
          </a:p>
        </p:txBody>
      </p:sp>
      <p:sp>
        <p:nvSpPr>
          <p:cNvPr id="14" name="Text Placeholder 1">
            <a:extLst>
              <a:ext uri="{FF2B5EF4-FFF2-40B4-BE49-F238E27FC236}">
                <a16:creationId xmlns:a16="http://schemas.microsoft.com/office/drawing/2014/main" id="{8FEC7CD9-C036-B974-D4AA-3EA72232ECB6}"/>
              </a:ext>
            </a:extLst>
          </p:cNvPr>
          <p:cNvSpPr txBox="1">
            <a:spLocks/>
          </p:cNvSpPr>
          <p:nvPr/>
        </p:nvSpPr>
        <p:spPr>
          <a:xfrm>
            <a:off x="499731" y="1656000"/>
            <a:ext cx="5308484" cy="571006"/>
          </a:xfrm>
          <a:prstGeom prst="rect">
            <a:avLst/>
          </a:prstGeom>
        </p:spPr>
        <p:txBody>
          <a:bodyPr vert="horz" lIns="91440" tIns="45720" rIns="91440" bIns="45720" rtlCol="0" anchor="t">
            <a:noAutofit/>
          </a:bodyPr>
          <a:lstStyle>
            <a:defPPr>
              <a:defRPr lang="lv-LV"/>
            </a:defPPr>
            <a:lvl1pPr marR="0" lvl="0" indent="0" fontAlgn="auto">
              <a:lnSpc>
                <a:spcPct val="100000"/>
              </a:lnSpc>
              <a:spcBef>
                <a:spcPts val="0"/>
              </a:spcBef>
              <a:spcAft>
                <a:spcPts val="1000"/>
              </a:spcAft>
              <a:buClr>
                <a:srgbClr val="489E9E"/>
              </a:buClr>
              <a:buSzPct val="100000"/>
              <a:buFont typeface="Arial" panose="020B0604020202020204" pitchFamily="34" charset="0"/>
              <a:buNone/>
              <a:tabLst/>
              <a:defRPr kumimoji="0" sz="1300" b="1" i="0" u="none" strike="noStrike" cap="none" spc="0" normalizeH="0" baseline="0">
                <a:ln>
                  <a:noFill/>
                </a:ln>
                <a:solidFill>
                  <a:srgbClr val="444780">
                    <a:lumMod val="75000"/>
                  </a:srgbClr>
                </a:solidFill>
                <a:effectLst/>
                <a:uLnTx/>
                <a:uFillTx/>
                <a:latin typeface="Open Sans"/>
              </a:defRPr>
            </a:lvl1pPr>
            <a:lvl2pPr indent="0">
              <a:lnSpc>
                <a:spcPct val="100000"/>
              </a:lnSpc>
              <a:spcBef>
                <a:spcPts val="0"/>
              </a:spcBef>
              <a:spcAft>
                <a:spcPts val="1000"/>
              </a:spcAft>
              <a:buClr>
                <a:schemeClr val="accent3"/>
              </a:buClr>
              <a:buSzPct val="100000"/>
              <a:buFont typeface="Arial" panose="020B0604020202020204" pitchFamily="34" charset="0"/>
              <a:buNone/>
              <a:defRPr sz="2000"/>
            </a:lvl2pPr>
            <a:lvl3pPr indent="0">
              <a:lnSpc>
                <a:spcPct val="100000"/>
              </a:lnSpc>
              <a:spcBef>
                <a:spcPts val="0"/>
              </a:spcBef>
              <a:spcAft>
                <a:spcPts val="1000"/>
              </a:spcAft>
              <a:buClr>
                <a:schemeClr val="accent3"/>
              </a:buClr>
              <a:buSzPct val="100000"/>
              <a:buFont typeface="Arial" panose="020B0604020202020204" pitchFamily="34" charset="0"/>
              <a:buNone/>
              <a:defRPr sz="2000"/>
            </a:lvl3pPr>
            <a:lvl4pPr indent="0">
              <a:lnSpc>
                <a:spcPct val="100000"/>
              </a:lnSpc>
              <a:spcBef>
                <a:spcPts val="0"/>
              </a:spcBef>
              <a:spcAft>
                <a:spcPts val="1000"/>
              </a:spcAft>
              <a:buClr>
                <a:schemeClr val="accent3"/>
              </a:buClr>
              <a:buSzPct val="100000"/>
              <a:buFont typeface="Arial" panose="020B0604020202020204" pitchFamily="34" charset="0"/>
              <a:buNone/>
              <a:defRPr sz="2000"/>
            </a:lvl4pPr>
            <a:lvl5pPr indent="0">
              <a:lnSpc>
                <a:spcPct val="100000"/>
              </a:lnSpc>
              <a:spcBef>
                <a:spcPts val="0"/>
              </a:spcBef>
              <a:spcAft>
                <a:spcPts val="1000"/>
              </a:spcAft>
              <a:buClr>
                <a:schemeClr val="accent3"/>
              </a:buClr>
              <a:buSzPct val="100000"/>
              <a:buFont typeface="Arial" panose="020B0604020202020204" pitchFamily="34" charset="0"/>
              <a:buNone/>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dirty="0" err="1"/>
              <a:t>Nefinanšu</a:t>
            </a:r>
            <a:r>
              <a:rPr lang="lv-LV" dirty="0"/>
              <a:t> uzņēmumiem izsniegto kredītu summas gada pārmaiņu tempi Baltijas valstīs un eirozonā, % gadā</a:t>
            </a:r>
          </a:p>
        </p:txBody>
      </p:sp>
      <p:sp>
        <p:nvSpPr>
          <p:cNvPr id="15" name="Text Placeholder 3">
            <a:extLst>
              <a:ext uri="{FF2B5EF4-FFF2-40B4-BE49-F238E27FC236}">
                <a16:creationId xmlns:a16="http://schemas.microsoft.com/office/drawing/2014/main" id="{82C8DA54-54BC-32C2-0394-04347E23F7AE}"/>
              </a:ext>
            </a:extLst>
          </p:cNvPr>
          <p:cNvSpPr txBox="1">
            <a:spLocks/>
          </p:cNvSpPr>
          <p:nvPr/>
        </p:nvSpPr>
        <p:spPr>
          <a:xfrm>
            <a:off x="6369058" y="1656000"/>
            <a:ext cx="5161515" cy="571006"/>
          </a:xfrm>
          <a:prstGeom prst="rect">
            <a:avLst/>
          </a:prstGeom>
        </p:spPr>
        <p:txBody>
          <a:bodyPr vert="horz" lIns="91440" tIns="45720" rIns="91440" bIns="45720" rtlCol="0" anchor="t">
            <a:noAutofit/>
          </a:bodyPr>
          <a:lstStyle>
            <a:defPPr>
              <a:defRPr lang="lv-LV"/>
            </a:defPPr>
            <a:lvl1pPr marR="0" lvl="0" indent="0" fontAlgn="auto">
              <a:lnSpc>
                <a:spcPct val="100000"/>
              </a:lnSpc>
              <a:spcBef>
                <a:spcPts val="0"/>
              </a:spcBef>
              <a:spcAft>
                <a:spcPts val="1000"/>
              </a:spcAft>
              <a:buClr>
                <a:srgbClr val="489E9E"/>
              </a:buClr>
              <a:buSzPct val="100000"/>
              <a:buFont typeface="Arial" panose="020B0604020202020204" pitchFamily="34" charset="0"/>
              <a:buNone/>
              <a:tabLst/>
              <a:defRPr kumimoji="0" sz="1300" b="1" i="0" u="none" strike="noStrike" cap="none" spc="0" normalizeH="0" baseline="0">
                <a:ln>
                  <a:noFill/>
                </a:ln>
                <a:solidFill>
                  <a:srgbClr val="444780">
                    <a:lumMod val="75000"/>
                  </a:srgbClr>
                </a:solidFill>
                <a:effectLst/>
                <a:uLnTx/>
                <a:uFillTx/>
                <a:latin typeface="Open Sans"/>
              </a:defRPr>
            </a:lvl1pPr>
            <a:lvl2pPr indent="0">
              <a:lnSpc>
                <a:spcPct val="100000"/>
              </a:lnSpc>
              <a:spcBef>
                <a:spcPts val="0"/>
              </a:spcBef>
              <a:spcAft>
                <a:spcPts val="1000"/>
              </a:spcAft>
              <a:buClr>
                <a:schemeClr val="accent3"/>
              </a:buClr>
              <a:buSzPct val="100000"/>
              <a:buFont typeface="Arial" panose="020B0604020202020204" pitchFamily="34" charset="0"/>
              <a:buNone/>
              <a:defRPr sz="2000"/>
            </a:lvl2pPr>
            <a:lvl3pPr indent="0">
              <a:lnSpc>
                <a:spcPct val="100000"/>
              </a:lnSpc>
              <a:spcBef>
                <a:spcPts val="0"/>
              </a:spcBef>
              <a:spcAft>
                <a:spcPts val="1000"/>
              </a:spcAft>
              <a:buClr>
                <a:schemeClr val="accent3"/>
              </a:buClr>
              <a:buSzPct val="100000"/>
              <a:buFont typeface="Arial" panose="020B0604020202020204" pitchFamily="34" charset="0"/>
              <a:buNone/>
              <a:defRPr sz="2000"/>
            </a:lvl3pPr>
            <a:lvl4pPr indent="0">
              <a:lnSpc>
                <a:spcPct val="100000"/>
              </a:lnSpc>
              <a:spcBef>
                <a:spcPts val="0"/>
              </a:spcBef>
              <a:spcAft>
                <a:spcPts val="1000"/>
              </a:spcAft>
              <a:buClr>
                <a:schemeClr val="accent3"/>
              </a:buClr>
              <a:buSzPct val="100000"/>
              <a:buFont typeface="Arial" panose="020B0604020202020204" pitchFamily="34" charset="0"/>
              <a:buNone/>
              <a:defRPr sz="2000"/>
            </a:lvl4pPr>
            <a:lvl5pPr indent="0">
              <a:lnSpc>
                <a:spcPct val="100000"/>
              </a:lnSpc>
              <a:spcBef>
                <a:spcPts val="0"/>
              </a:spcBef>
              <a:spcAft>
                <a:spcPts val="1000"/>
              </a:spcAft>
              <a:buClr>
                <a:schemeClr val="accent3"/>
              </a:buClr>
              <a:buSzPct val="100000"/>
              <a:buFont typeface="Arial" panose="020B0604020202020204" pitchFamily="34" charset="0"/>
              <a:buNone/>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lv-LV" dirty="0"/>
              <a:t>Mājsaimniecībām izsniegto kredītu summas gada pārmaiņu tempi Baltijas valstīs un eirozonā, % gadā</a:t>
            </a:r>
          </a:p>
        </p:txBody>
      </p:sp>
      <p:graphicFrame>
        <p:nvGraphicFramePr>
          <p:cNvPr id="16" name="Chart Placeholder 8">
            <a:extLst>
              <a:ext uri="{FF2B5EF4-FFF2-40B4-BE49-F238E27FC236}">
                <a16:creationId xmlns:a16="http://schemas.microsoft.com/office/drawing/2014/main" id="{BBE2E276-D85A-407B-BBAD-956B7C56B916}"/>
              </a:ext>
            </a:extLst>
          </p:cNvPr>
          <p:cNvGraphicFramePr>
            <a:graphicFrameLocks/>
          </p:cNvGraphicFramePr>
          <p:nvPr>
            <p:extLst>
              <p:ext uri="{D42A27DB-BD31-4B8C-83A1-F6EECF244321}">
                <p14:modId xmlns:p14="http://schemas.microsoft.com/office/powerpoint/2010/main" val="527329199"/>
              </p:ext>
            </p:extLst>
          </p:nvPr>
        </p:nvGraphicFramePr>
        <p:xfrm>
          <a:off x="646113" y="2227263"/>
          <a:ext cx="5175250" cy="3779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Placeholder 9">
            <a:extLst>
              <a:ext uri="{FF2B5EF4-FFF2-40B4-BE49-F238E27FC236}">
                <a16:creationId xmlns:a16="http://schemas.microsoft.com/office/drawing/2014/main" id="{FACB96BD-7963-91F0-CF93-D9369766B083}"/>
              </a:ext>
            </a:extLst>
          </p:cNvPr>
          <p:cNvGraphicFramePr>
            <a:graphicFrameLocks/>
          </p:cNvGraphicFramePr>
          <p:nvPr>
            <p:extLst>
              <p:ext uri="{D42A27DB-BD31-4B8C-83A1-F6EECF244321}">
                <p14:modId xmlns:p14="http://schemas.microsoft.com/office/powerpoint/2010/main" val="2599423839"/>
              </p:ext>
            </p:extLst>
          </p:nvPr>
        </p:nvGraphicFramePr>
        <p:xfrm>
          <a:off x="6367463" y="2227263"/>
          <a:ext cx="5175250" cy="37798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771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2F4F-CFA9-1BB2-F607-8E14F92F6043}"/>
              </a:ext>
            </a:extLst>
          </p:cNvPr>
          <p:cNvSpPr>
            <a:spLocks noGrp="1"/>
          </p:cNvSpPr>
          <p:nvPr>
            <p:ph type="title"/>
          </p:nvPr>
        </p:nvSpPr>
        <p:spPr>
          <a:xfrm>
            <a:off x="3294044" y="381000"/>
            <a:ext cx="8288356" cy="1036642"/>
          </a:xfrm>
        </p:spPr>
        <p:txBody>
          <a:bodyPr vert="horz" lIns="91440" tIns="45720" rIns="91440" bIns="45720" rtlCol="0" anchor="ctr">
            <a:noAutofit/>
          </a:bodyPr>
          <a:lstStyle/>
          <a:p>
            <a:r>
              <a:rPr lang="lv-LV" sz="2000" dirty="0">
                <a:solidFill>
                  <a:srgbClr val="002060"/>
                </a:solidFill>
                <a:latin typeface="Verdana"/>
                <a:ea typeface="Verdana"/>
              </a:rPr>
              <a:t>Nebanku aizdevēju kredītportfelis pa kredītu segmentiem, 2018.-2022.gadam</a:t>
            </a:r>
          </a:p>
        </p:txBody>
      </p:sp>
      <p:sp>
        <p:nvSpPr>
          <p:cNvPr id="4" name="Text Placeholder 3">
            <a:extLst>
              <a:ext uri="{FF2B5EF4-FFF2-40B4-BE49-F238E27FC236}">
                <a16:creationId xmlns:a16="http://schemas.microsoft.com/office/drawing/2014/main" id="{01EA2AE4-6EEA-773F-A02E-85D0AF9C73C6}"/>
              </a:ext>
            </a:extLst>
          </p:cNvPr>
          <p:cNvSpPr>
            <a:spLocks noGrp="1"/>
          </p:cNvSpPr>
          <p:nvPr>
            <p:ph type="body" sz="quarter" idx="10"/>
          </p:nvPr>
        </p:nvSpPr>
        <p:spPr/>
        <p:txBody>
          <a:bodyPr/>
          <a:lstStyle/>
          <a:p>
            <a:endParaRPr lang="lv-LV"/>
          </a:p>
        </p:txBody>
      </p:sp>
      <p:sp>
        <p:nvSpPr>
          <p:cNvPr id="5" name="Text Placeholder 4">
            <a:extLst>
              <a:ext uri="{FF2B5EF4-FFF2-40B4-BE49-F238E27FC236}">
                <a16:creationId xmlns:a16="http://schemas.microsoft.com/office/drawing/2014/main" id="{2E4ECAD6-2D96-745B-C122-35A6A9904355}"/>
              </a:ext>
            </a:extLst>
          </p:cNvPr>
          <p:cNvSpPr>
            <a:spLocks noGrp="1"/>
          </p:cNvSpPr>
          <p:nvPr>
            <p:ph type="body" sz="quarter" idx="12"/>
          </p:nvPr>
        </p:nvSpPr>
        <p:spPr/>
        <p:txBody>
          <a:bodyPr/>
          <a:lstStyle/>
          <a:p>
            <a:endParaRPr lang="lv-LV"/>
          </a:p>
        </p:txBody>
      </p:sp>
      <p:sp>
        <p:nvSpPr>
          <p:cNvPr id="6" name="Slide Number Placeholder 5">
            <a:extLst>
              <a:ext uri="{FF2B5EF4-FFF2-40B4-BE49-F238E27FC236}">
                <a16:creationId xmlns:a16="http://schemas.microsoft.com/office/drawing/2014/main" id="{84A73A10-0DE2-D1EF-0347-91471C435977}"/>
              </a:ext>
            </a:extLst>
          </p:cNvPr>
          <p:cNvSpPr>
            <a:spLocks noGrp="1"/>
          </p:cNvSpPr>
          <p:nvPr>
            <p:ph type="sldNum" sz="quarter" idx="13"/>
          </p:nvPr>
        </p:nvSpPr>
        <p:spPr/>
        <p:txBody>
          <a:bodyPr/>
          <a:lstStyle/>
          <a:p>
            <a:fld id="{0B582915-0310-4CDD-9A79-BDC3E59340E8}" type="slidenum">
              <a:rPr lang="en-US" altLang="lv-LV" smtClean="0"/>
              <a:pPr/>
              <a:t>4</a:t>
            </a:fld>
            <a:endParaRPr lang="en-US" altLang="lv-LV"/>
          </a:p>
        </p:txBody>
      </p:sp>
      <p:sp>
        <p:nvSpPr>
          <p:cNvPr id="3" name="Content Placeholder 2">
            <a:extLst>
              <a:ext uri="{FF2B5EF4-FFF2-40B4-BE49-F238E27FC236}">
                <a16:creationId xmlns:a16="http://schemas.microsoft.com/office/drawing/2014/main" id="{383BEF04-8D4E-845E-B64B-94EE7773E30F}"/>
              </a:ext>
            </a:extLst>
          </p:cNvPr>
          <p:cNvSpPr txBox="1">
            <a:spLocks/>
          </p:cNvSpPr>
          <p:nvPr/>
        </p:nvSpPr>
        <p:spPr bwMode="auto">
          <a:xfrm>
            <a:off x="373118" y="3062217"/>
            <a:ext cx="2920926" cy="1904893"/>
          </a:xfrm>
          <a:prstGeom prst="rect">
            <a:avLst/>
          </a:prstGeom>
          <a:solidFill>
            <a:prstClr val="white"/>
          </a:solidFill>
          <a:ln w="12700" cap="flat" cmpd="sng" algn="ctr">
            <a:solidFill>
              <a:srgbClr val="4472C4"/>
            </a:solidFill>
            <a:prstDash val="solid"/>
            <a:miter lim="800000"/>
          </a:ln>
          <a:effectLst/>
        </p:spPr>
        <p:style>
          <a:lnRef idx="2">
            <a:schemeClr val="accent1"/>
          </a:lnRef>
          <a:fillRef idx="1">
            <a:schemeClr val="lt1"/>
          </a:fillRef>
          <a:effectRef idx="0">
            <a:schemeClr val="accent1"/>
          </a:effectRef>
          <a:fontRef idx="minor">
            <a:schemeClr val="dk1"/>
          </a:fontRef>
        </p:style>
        <p:txBody>
          <a:bodyPr spcFirstLastPara="0" vert="horz" wrap="square" lIns="45720" tIns="22860" rIns="45720" bIns="22860" numCol="1" spcCol="1270" anchor="ctr" anchorCtr="0">
            <a:noAutofit/>
          </a:bodyPr>
          <a:lstStyle>
            <a:defPPr>
              <a:defRPr lang="lv-LV"/>
            </a:defPPr>
            <a:lvl1pPr lvl="0" indent="0" algn="just" defTabSz="622300">
              <a:lnSpc>
                <a:spcPct val="90000"/>
              </a:lnSpc>
              <a:spcBef>
                <a:spcPct val="0"/>
              </a:spcBef>
              <a:spcAft>
                <a:spcPct val="35000"/>
              </a:spcAft>
              <a:buNone/>
              <a:defRPr sz="1200">
                <a:latin typeface="Verdana" panose="020B0604030504040204" pitchFamily="34" charset="0"/>
                <a:ea typeface="Verdana" panose="020B0604030504040204" pitchFamily="34" charset="0"/>
                <a:cs typeface="Times New Roman" panose="02020603050405020304" pitchFamily="18" charset="0"/>
              </a:defRPr>
            </a:lvl1pPr>
          </a:lstStyle>
          <a:p>
            <a:pPr>
              <a:lnSpc>
                <a:spcPct val="100000"/>
              </a:lnSpc>
            </a:pPr>
            <a:r>
              <a:rPr lang="lv-LV" altLang="lv-LV" sz="1100" dirty="0"/>
              <a:t>Nebanku aizdevēju sektora kredītportfelis ir salīdzinoši mazāks, turklāt aptuveni 69% no tā ir līzinga un citu ar transportlīdzekli vai citu objektu nodrošināti darījumi.</a:t>
            </a:r>
          </a:p>
          <a:p>
            <a:pPr>
              <a:lnSpc>
                <a:spcPct val="100000"/>
              </a:lnSpc>
            </a:pPr>
            <a:r>
              <a:rPr lang="lv-LV" altLang="lv-LV" sz="1100" dirty="0"/>
              <a:t>Kopumā kopš 2022.gada sākuma ir vērojams pieaugums patēriņa un citiem kredītiem mājsaimniecībām. </a:t>
            </a:r>
          </a:p>
        </p:txBody>
      </p:sp>
      <p:graphicFrame>
        <p:nvGraphicFramePr>
          <p:cNvPr id="9" name="Content Placeholder 8">
            <a:extLst>
              <a:ext uri="{FF2B5EF4-FFF2-40B4-BE49-F238E27FC236}">
                <a16:creationId xmlns:a16="http://schemas.microsoft.com/office/drawing/2014/main" id="{5016CB38-804C-E68A-FC14-71DDC76D2A7A}"/>
              </a:ext>
            </a:extLst>
          </p:cNvPr>
          <p:cNvGraphicFramePr>
            <a:graphicFrameLocks noGrp="1"/>
          </p:cNvGraphicFramePr>
          <p:nvPr>
            <p:ph idx="1"/>
            <p:extLst>
              <p:ext uri="{D42A27DB-BD31-4B8C-83A1-F6EECF244321}">
                <p14:modId xmlns:p14="http://schemas.microsoft.com/office/powerpoint/2010/main" val="2895699981"/>
              </p:ext>
            </p:extLst>
          </p:nvPr>
        </p:nvGraphicFramePr>
        <p:xfrm>
          <a:off x="3454400" y="1752600"/>
          <a:ext cx="8128000" cy="4373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157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3"/>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BF2F8158-BE4E-49AB-A407-C5120851B918}" type="slidenum">
              <a:rPr kumimoji="0" lang="en-US" altLang="lv-LV"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5</a:t>
            </a:fld>
            <a:endParaRPr kumimoji="0" lang="en-US" altLang="lv-LV" sz="10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graphicFrame>
        <p:nvGraphicFramePr>
          <p:cNvPr id="7" name="Diagram 6">
            <a:extLst>
              <a:ext uri="{FF2B5EF4-FFF2-40B4-BE49-F238E27FC236}">
                <a16:creationId xmlns:a16="http://schemas.microsoft.com/office/drawing/2014/main" id="{B106BA9C-F233-4623-923E-DBC907E7B3DD}"/>
              </a:ext>
            </a:extLst>
          </p:cNvPr>
          <p:cNvGraphicFramePr/>
          <p:nvPr>
            <p:extLst>
              <p:ext uri="{D42A27DB-BD31-4B8C-83A1-F6EECF244321}">
                <p14:modId xmlns:p14="http://schemas.microsoft.com/office/powerpoint/2010/main" val="1652207878"/>
              </p:ext>
            </p:extLst>
          </p:nvPr>
        </p:nvGraphicFramePr>
        <p:xfrm>
          <a:off x="1814463" y="1607008"/>
          <a:ext cx="6645670" cy="466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593EA6C2-0CA4-45FF-8946-21C263AD10C7}"/>
              </a:ext>
            </a:extLst>
          </p:cNvPr>
          <p:cNvSpPr txBox="1">
            <a:spLocks/>
          </p:cNvSpPr>
          <p:nvPr/>
        </p:nvSpPr>
        <p:spPr bwMode="auto">
          <a:xfrm>
            <a:off x="2582678" y="375139"/>
            <a:ext cx="7746989" cy="55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l" defTabSz="938213" rtl="0" eaLnBrk="1" fontAlgn="base" hangingPunct="1">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1" fontAlgn="base" hangingPunct="1">
              <a:spcBef>
                <a:spcPct val="0"/>
              </a:spcBef>
              <a:spcAft>
                <a:spcPct val="0"/>
              </a:spcAft>
              <a:defRPr sz="4500">
                <a:solidFill>
                  <a:schemeClr val="tx1"/>
                </a:solidFill>
                <a:latin typeface="Times New Roman" pitchFamily="18" charset="0"/>
              </a:defRPr>
            </a:lvl2pPr>
            <a:lvl3pPr algn="ctr" defTabSz="938213" rtl="0" eaLnBrk="1" fontAlgn="base" hangingPunct="1">
              <a:spcBef>
                <a:spcPct val="0"/>
              </a:spcBef>
              <a:spcAft>
                <a:spcPct val="0"/>
              </a:spcAft>
              <a:defRPr sz="4500">
                <a:solidFill>
                  <a:schemeClr val="tx1"/>
                </a:solidFill>
                <a:latin typeface="Times New Roman" pitchFamily="18" charset="0"/>
              </a:defRPr>
            </a:lvl3pPr>
            <a:lvl4pPr algn="ctr" defTabSz="938213" rtl="0" eaLnBrk="1" fontAlgn="base" hangingPunct="1">
              <a:spcBef>
                <a:spcPct val="0"/>
              </a:spcBef>
              <a:spcAft>
                <a:spcPct val="0"/>
              </a:spcAft>
              <a:defRPr sz="4500">
                <a:solidFill>
                  <a:schemeClr val="tx1"/>
                </a:solidFill>
                <a:latin typeface="Times New Roman" pitchFamily="18" charset="0"/>
              </a:defRPr>
            </a:lvl4pPr>
            <a:lvl5pPr algn="ctr" defTabSz="938213" rtl="0" eaLnBrk="1" fontAlgn="base" hangingPunct="1">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dirty="0"/>
              <a:t>Kreditēšanu ietekmējošie faktori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2F4F-CFA9-1BB2-F607-8E14F92F6043}"/>
              </a:ext>
            </a:extLst>
          </p:cNvPr>
          <p:cNvSpPr>
            <a:spLocks noGrp="1"/>
          </p:cNvSpPr>
          <p:nvPr>
            <p:ph type="title"/>
          </p:nvPr>
        </p:nvSpPr>
        <p:spPr>
          <a:xfrm>
            <a:off x="3294044" y="381000"/>
            <a:ext cx="8288356" cy="1036642"/>
          </a:xfrm>
        </p:spPr>
        <p:txBody>
          <a:bodyPr vert="horz" lIns="91440" tIns="45720" rIns="91440" bIns="45720" rtlCol="0" anchor="ctr">
            <a:noAutofit/>
          </a:bodyPr>
          <a:lstStyle/>
          <a:p>
            <a:r>
              <a:rPr lang="lv-LV" sz="2000" dirty="0">
                <a:solidFill>
                  <a:srgbClr val="002060"/>
                </a:solidFill>
                <a:latin typeface="Verdana"/>
                <a:ea typeface="Verdana"/>
              </a:rPr>
              <a:t>Eiropas Centrālās bankas refinansēšanas likmes izmaiņas, 2011.-2023.gadam</a:t>
            </a:r>
          </a:p>
        </p:txBody>
      </p:sp>
      <p:sp>
        <p:nvSpPr>
          <p:cNvPr id="4" name="Text Placeholder 3">
            <a:extLst>
              <a:ext uri="{FF2B5EF4-FFF2-40B4-BE49-F238E27FC236}">
                <a16:creationId xmlns:a16="http://schemas.microsoft.com/office/drawing/2014/main" id="{01EA2AE4-6EEA-773F-A02E-85D0AF9C73C6}"/>
              </a:ext>
            </a:extLst>
          </p:cNvPr>
          <p:cNvSpPr>
            <a:spLocks noGrp="1"/>
          </p:cNvSpPr>
          <p:nvPr>
            <p:ph type="body" sz="quarter" idx="10"/>
          </p:nvPr>
        </p:nvSpPr>
        <p:spPr/>
        <p:txBody>
          <a:bodyPr/>
          <a:lstStyle/>
          <a:p>
            <a:endParaRPr lang="lv-LV"/>
          </a:p>
        </p:txBody>
      </p:sp>
      <p:sp>
        <p:nvSpPr>
          <p:cNvPr id="5" name="Text Placeholder 4">
            <a:extLst>
              <a:ext uri="{FF2B5EF4-FFF2-40B4-BE49-F238E27FC236}">
                <a16:creationId xmlns:a16="http://schemas.microsoft.com/office/drawing/2014/main" id="{2E4ECAD6-2D96-745B-C122-35A6A9904355}"/>
              </a:ext>
            </a:extLst>
          </p:cNvPr>
          <p:cNvSpPr>
            <a:spLocks noGrp="1"/>
          </p:cNvSpPr>
          <p:nvPr>
            <p:ph type="body" sz="quarter" idx="12"/>
          </p:nvPr>
        </p:nvSpPr>
        <p:spPr/>
        <p:txBody>
          <a:bodyPr/>
          <a:lstStyle/>
          <a:p>
            <a:endParaRPr lang="lv-LV"/>
          </a:p>
        </p:txBody>
      </p:sp>
      <p:sp>
        <p:nvSpPr>
          <p:cNvPr id="6" name="Slide Number Placeholder 5">
            <a:extLst>
              <a:ext uri="{FF2B5EF4-FFF2-40B4-BE49-F238E27FC236}">
                <a16:creationId xmlns:a16="http://schemas.microsoft.com/office/drawing/2014/main" id="{84A73A10-0DE2-D1EF-0347-91471C435977}"/>
              </a:ext>
            </a:extLst>
          </p:cNvPr>
          <p:cNvSpPr>
            <a:spLocks noGrp="1"/>
          </p:cNvSpPr>
          <p:nvPr>
            <p:ph type="sldNum" sz="quarter" idx="13"/>
          </p:nvPr>
        </p:nvSpPr>
        <p:spPr/>
        <p:txBody>
          <a:bodyPr/>
          <a:lstStyle/>
          <a:p>
            <a:fld id="{0B582915-0310-4CDD-9A79-BDC3E59340E8}" type="slidenum">
              <a:rPr lang="en-US" altLang="lv-LV" smtClean="0"/>
              <a:pPr/>
              <a:t>6</a:t>
            </a:fld>
            <a:endParaRPr lang="en-US" altLang="lv-LV"/>
          </a:p>
        </p:txBody>
      </p:sp>
      <p:sp>
        <p:nvSpPr>
          <p:cNvPr id="3" name="Content Placeholder 2">
            <a:extLst>
              <a:ext uri="{FF2B5EF4-FFF2-40B4-BE49-F238E27FC236}">
                <a16:creationId xmlns:a16="http://schemas.microsoft.com/office/drawing/2014/main" id="{383BEF04-8D4E-845E-B64B-94EE7773E30F}"/>
              </a:ext>
            </a:extLst>
          </p:cNvPr>
          <p:cNvSpPr txBox="1">
            <a:spLocks/>
          </p:cNvSpPr>
          <p:nvPr/>
        </p:nvSpPr>
        <p:spPr bwMode="auto">
          <a:xfrm>
            <a:off x="373118" y="3062217"/>
            <a:ext cx="2920926" cy="1904893"/>
          </a:xfrm>
          <a:prstGeom prst="rect">
            <a:avLst/>
          </a:prstGeom>
          <a:solidFill>
            <a:prstClr val="white"/>
          </a:solidFill>
          <a:ln w="12700" cap="flat" cmpd="sng" algn="ctr">
            <a:solidFill>
              <a:srgbClr val="4472C4"/>
            </a:solidFill>
            <a:prstDash val="solid"/>
            <a:miter lim="800000"/>
          </a:ln>
          <a:effectLst/>
        </p:spPr>
        <p:style>
          <a:lnRef idx="2">
            <a:schemeClr val="accent1"/>
          </a:lnRef>
          <a:fillRef idx="1">
            <a:schemeClr val="lt1"/>
          </a:fillRef>
          <a:effectRef idx="0">
            <a:schemeClr val="accent1"/>
          </a:effectRef>
          <a:fontRef idx="minor">
            <a:schemeClr val="dk1"/>
          </a:fontRef>
        </p:style>
        <p:txBody>
          <a:bodyPr spcFirstLastPara="0" vert="horz" wrap="square" lIns="45720" tIns="22860" rIns="45720" bIns="22860" numCol="1" spcCol="1270" anchor="ctr" anchorCtr="0">
            <a:noAutofit/>
          </a:bodyPr>
          <a:lstStyle>
            <a:defPPr>
              <a:defRPr lang="lv-LV"/>
            </a:defPPr>
            <a:lvl1pPr lvl="0" indent="0" algn="just" defTabSz="622300">
              <a:lnSpc>
                <a:spcPct val="90000"/>
              </a:lnSpc>
              <a:spcBef>
                <a:spcPct val="0"/>
              </a:spcBef>
              <a:spcAft>
                <a:spcPct val="35000"/>
              </a:spcAft>
              <a:buNone/>
              <a:defRPr sz="1200">
                <a:latin typeface="Verdana" panose="020B0604030504040204" pitchFamily="34" charset="0"/>
                <a:ea typeface="Verdana" panose="020B0604030504040204" pitchFamily="34" charset="0"/>
                <a:cs typeface="Times New Roman" panose="02020603050405020304" pitchFamily="18" charset="0"/>
              </a:defRPr>
            </a:lvl1pPr>
          </a:lstStyle>
          <a:p>
            <a:pPr>
              <a:lnSpc>
                <a:spcPct val="100000"/>
              </a:lnSpc>
            </a:pPr>
            <a:r>
              <a:rPr lang="lv-LV" altLang="lv-LV" dirty="0"/>
              <a:t>Procentu likmes uzņēmumu kredītiem šobrīd ir vienas no augstākajām eiro zonā, savukārt no mājsaimniecībām piesaistīto noguldījumu atlikumu procentu likmes – starp zemākajām, neskatoties uz faktu, ka ECB jau ilgāku laiku, reaģējot uz augsto inflāciju, ceļ bāzes procentu likmi</a:t>
            </a:r>
          </a:p>
        </p:txBody>
      </p:sp>
      <p:graphicFrame>
        <p:nvGraphicFramePr>
          <p:cNvPr id="11" name="Content Placeholder 10">
            <a:extLst>
              <a:ext uri="{FF2B5EF4-FFF2-40B4-BE49-F238E27FC236}">
                <a16:creationId xmlns:a16="http://schemas.microsoft.com/office/drawing/2014/main" id="{60CAAB68-9338-AB61-AA0D-2E856FCE2F96}"/>
              </a:ext>
            </a:extLst>
          </p:cNvPr>
          <p:cNvGraphicFramePr>
            <a:graphicFrameLocks noGrp="1"/>
          </p:cNvGraphicFramePr>
          <p:nvPr>
            <p:ph idx="1"/>
            <p:extLst>
              <p:ext uri="{D42A27DB-BD31-4B8C-83A1-F6EECF244321}">
                <p14:modId xmlns:p14="http://schemas.microsoft.com/office/powerpoint/2010/main" val="2745238892"/>
              </p:ext>
            </p:extLst>
          </p:nvPr>
        </p:nvGraphicFramePr>
        <p:xfrm>
          <a:off x="3454400" y="1752600"/>
          <a:ext cx="8288356" cy="4373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2633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D956-23A0-4211-3189-4B45A88693EA}"/>
              </a:ext>
            </a:extLst>
          </p:cNvPr>
          <p:cNvSpPr>
            <a:spLocks noGrp="1"/>
          </p:cNvSpPr>
          <p:nvPr>
            <p:ph type="title"/>
          </p:nvPr>
        </p:nvSpPr>
        <p:spPr/>
        <p:txBody>
          <a:bodyPr vert="horz" lIns="91440" tIns="45720" rIns="91440" bIns="45720" rtlCol="0" anchor="ctr">
            <a:noAutofit/>
          </a:bodyPr>
          <a:lstStyle/>
          <a:p>
            <a:pPr defTabSz="914400">
              <a:lnSpc>
                <a:spcPct val="90000"/>
              </a:lnSpc>
            </a:pPr>
            <a:r>
              <a:rPr lang="lv-LV" sz="2000" dirty="0">
                <a:solidFill>
                  <a:srgbClr val="002060"/>
                </a:solidFill>
                <a:latin typeface="Verdana"/>
                <a:ea typeface="Verdana"/>
              </a:rPr>
              <a:t>Baltijas valstīs likmes aizdevumiem augstākas nekā vidēji eiro zonā</a:t>
            </a:r>
          </a:p>
        </p:txBody>
      </p:sp>
      <p:sp>
        <p:nvSpPr>
          <p:cNvPr id="3" name="Text Placeholder 2">
            <a:extLst>
              <a:ext uri="{FF2B5EF4-FFF2-40B4-BE49-F238E27FC236}">
                <a16:creationId xmlns:a16="http://schemas.microsoft.com/office/drawing/2014/main" id="{CCE056E1-6C29-FC13-59DF-18196D31F453}"/>
              </a:ext>
            </a:extLst>
          </p:cNvPr>
          <p:cNvSpPr>
            <a:spLocks noGrp="1"/>
          </p:cNvSpPr>
          <p:nvPr>
            <p:ph type="body" sz="quarter" idx="10"/>
          </p:nvPr>
        </p:nvSpPr>
        <p:spPr/>
        <p:txBody>
          <a:bodyPr/>
          <a:lstStyle/>
          <a:p>
            <a:endParaRPr lang="lv-LV"/>
          </a:p>
        </p:txBody>
      </p:sp>
      <p:sp>
        <p:nvSpPr>
          <p:cNvPr id="4" name="Text Placeholder 3">
            <a:extLst>
              <a:ext uri="{FF2B5EF4-FFF2-40B4-BE49-F238E27FC236}">
                <a16:creationId xmlns:a16="http://schemas.microsoft.com/office/drawing/2014/main" id="{6DE011EF-267C-71F1-5A29-14B2ACD1708A}"/>
              </a:ext>
            </a:extLst>
          </p:cNvPr>
          <p:cNvSpPr>
            <a:spLocks noGrp="1"/>
          </p:cNvSpPr>
          <p:nvPr>
            <p:ph type="body" sz="quarter" idx="12"/>
          </p:nvPr>
        </p:nvSpPr>
        <p:spPr/>
        <p:txBody>
          <a:bodyPr/>
          <a:lstStyle/>
          <a:p>
            <a:endParaRPr lang="lv-LV"/>
          </a:p>
        </p:txBody>
      </p:sp>
      <p:sp>
        <p:nvSpPr>
          <p:cNvPr id="5" name="Slide Number Placeholder 4">
            <a:extLst>
              <a:ext uri="{FF2B5EF4-FFF2-40B4-BE49-F238E27FC236}">
                <a16:creationId xmlns:a16="http://schemas.microsoft.com/office/drawing/2014/main" id="{BEB02DC0-AC47-3740-07E5-1F644D903A2E}"/>
              </a:ext>
            </a:extLst>
          </p:cNvPr>
          <p:cNvSpPr>
            <a:spLocks noGrp="1"/>
          </p:cNvSpPr>
          <p:nvPr>
            <p:ph type="sldNum" sz="quarter" idx="13"/>
          </p:nvPr>
        </p:nvSpPr>
        <p:spPr/>
        <p:txBody>
          <a:bodyPr/>
          <a:lstStyle/>
          <a:p>
            <a:fld id="{3B50DFDF-96B8-465A-918F-3FF13AAF5E12}" type="slidenum">
              <a:rPr lang="en-US" altLang="lv-LV" smtClean="0"/>
              <a:pPr/>
              <a:t>7</a:t>
            </a:fld>
            <a:endParaRPr lang="en-US" altLang="lv-LV"/>
          </a:p>
        </p:txBody>
      </p:sp>
      <p:sp>
        <p:nvSpPr>
          <p:cNvPr id="13" name="Teksta vietturis 1">
            <a:extLst>
              <a:ext uri="{FF2B5EF4-FFF2-40B4-BE49-F238E27FC236}">
                <a16:creationId xmlns:a16="http://schemas.microsoft.com/office/drawing/2014/main" id="{A9756373-296A-2566-1F20-3CF1DD990DE4}"/>
              </a:ext>
            </a:extLst>
          </p:cNvPr>
          <p:cNvSpPr txBox="1">
            <a:spLocks/>
          </p:cNvSpPr>
          <p:nvPr/>
        </p:nvSpPr>
        <p:spPr>
          <a:xfrm>
            <a:off x="347230" y="1969530"/>
            <a:ext cx="3598862" cy="29901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6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89E9E"/>
              </a:buClr>
              <a:buSzPct val="100000"/>
              <a:buFont typeface="Arial" panose="020B0604020202020204" pitchFamily="34" charset="0"/>
              <a:buNone/>
              <a:tabLst/>
              <a:defRPr/>
            </a:pPr>
            <a:r>
              <a:rPr kumimoji="0" lang="lv-LV" sz="1300" b="1" i="0" u="none" strike="noStrike" kern="1200" cap="none" spc="0" normalizeH="0" baseline="0" noProof="0" dirty="0">
                <a:ln>
                  <a:noFill/>
                </a:ln>
                <a:solidFill>
                  <a:srgbClr val="444780">
                    <a:lumMod val="75000"/>
                  </a:srgbClr>
                </a:solidFill>
                <a:effectLst/>
                <a:uLnTx/>
                <a:uFillTx/>
                <a:latin typeface="Open Sans"/>
                <a:ea typeface="+mn-ea"/>
                <a:cs typeface="+mn-cs"/>
              </a:rPr>
              <a:t>Aizdevumi uzņēmumiem</a:t>
            </a:r>
            <a:endParaRPr kumimoji="0" lang="lv-LV" sz="1300" b="0" i="0" u="none" strike="noStrike" kern="1200" cap="none" spc="0" normalizeH="0" baseline="0" noProof="0" dirty="0">
              <a:ln>
                <a:noFill/>
              </a:ln>
              <a:solidFill>
                <a:srgbClr val="444780">
                  <a:lumMod val="75000"/>
                </a:srgbClr>
              </a:solidFill>
              <a:effectLst/>
              <a:uLnTx/>
              <a:uFillTx/>
              <a:latin typeface="Open Sans"/>
              <a:ea typeface="+mn-ea"/>
              <a:cs typeface="+mn-cs"/>
            </a:endParaRPr>
          </a:p>
        </p:txBody>
      </p:sp>
      <p:sp>
        <p:nvSpPr>
          <p:cNvPr id="14" name="Teksta vietturis 9">
            <a:extLst>
              <a:ext uri="{FF2B5EF4-FFF2-40B4-BE49-F238E27FC236}">
                <a16:creationId xmlns:a16="http://schemas.microsoft.com/office/drawing/2014/main" id="{318EA465-1CE9-F665-3346-86C785646FCA}"/>
              </a:ext>
            </a:extLst>
          </p:cNvPr>
          <p:cNvSpPr txBox="1">
            <a:spLocks/>
          </p:cNvSpPr>
          <p:nvPr/>
        </p:nvSpPr>
        <p:spPr>
          <a:xfrm>
            <a:off x="8017164" y="1969530"/>
            <a:ext cx="4169207" cy="30864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6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srgbClr val="489E9E"/>
              </a:buClr>
              <a:buSzPct val="100000"/>
              <a:buFont typeface="Arial" panose="020B0604020202020204" pitchFamily="34" charset="0"/>
              <a:buNone/>
              <a:tabLst/>
              <a:defRPr/>
            </a:pPr>
            <a:r>
              <a:rPr kumimoji="0" lang="lv-LV" sz="1300" b="1" i="0" u="none" strike="noStrike" kern="1200" cap="none" spc="0" normalizeH="0" baseline="0" noProof="0">
                <a:ln>
                  <a:noFill/>
                </a:ln>
                <a:solidFill>
                  <a:srgbClr val="444780">
                    <a:lumMod val="75000"/>
                  </a:srgbClr>
                </a:solidFill>
                <a:effectLst/>
                <a:uLnTx/>
                <a:uFillTx/>
                <a:latin typeface="Open Sans"/>
                <a:ea typeface="+mn-ea"/>
                <a:cs typeface="+mn-cs"/>
              </a:rPr>
              <a:t>Patēriņa un pārējie aizdevumi mājsaimniecībām</a:t>
            </a:r>
            <a:endParaRPr kumimoji="0" lang="lv-LV" sz="1300" b="1" i="0" u="none" strike="noStrike" kern="1200" cap="none" spc="0" normalizeH="0" baseline="0" noProof="0" dirty="0">
              <a:ln>
                <a:noFill/>
              </a:ln>
              <a:solidFill>
                <a:srgbClr val="444780">
                  <a:lumMod val="75000"/>
                </a:srgbClr>
              </a:solidFill>
              <a:effectLst/>
              <a:uLnTx/>
              <a:uFillTx/>
              <a:latin typeface="Open Sans"/>
              <a:ea typeface="+mn-ea"/>
              <a:cs typeface="+mn-cs"/>
            </a:endParaRPr>
          </a:p>
        </p:txBody>
      </p:sp>
      <p:graphicFrame>
        <p:nvGraphicFramePr>
          <p:cNvPr id="15" name="Chart Placeholder 16">
            <a:extLst>
              <a:ext uri="{FF2B5EF4-FFF2-40B4-BE49-F238E27FC236}">
                <a16:creationId xmlns:a16="http://schemas.microsoft.com/office/drawing/2014/main" id="{A71D66FF-9154-6CAB-9927-2CB66901FD62}"/>
              </a:ext>
            </a:extLst>
          </p:cNvPr>
          <p:cNvGraphicFramePr>
            <a:graphicFrameLocks/>
          </p:cNvGraphicFramePr>
          <p:nvPr>
            <p:extLst>
              <p:ext uri="{D42A27DB-BD31-4B8C-83A1-F6EECF244321}">
                <p14:modId xmlns:p14="http://schemas.microsoft.com/office/powerpoint/2010/main" val="3154241682"/>
              </p:ext>
            </p:extLst>
          </p:nvPr>
        </p:nvGraphicFramePr>
        <p:xfrm>
          <a:off x="330333" y="2268541"/>
          <a:ext cx="3598862" cy="404536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ksta vietturis 1">
            <a:extLst>
              <a:ext uri="{FF2B5EF4-FFF2-40B4-BE49-F238E27FC236}">
                <a16:creationId xmlns:a16="http://schemas.microsoft.com/office/drawing/2014/main" id="{57B8269B-5D39-C979-D236-501EBBF8345B}"/>
              </a:ext>
            </a:extLst>
          </p:cNvPr>
          <p:cNvSpPr txBox="1">
            <a:spLocks/>
          </p:cNvSpPr>
          <p:nvPr/>
        </p:nvSpPr>
        <p:spPr>
          <a:xfrm>
            <a:off x="4295999" y="1979164"/>
            <a:ext cx="3598862" cy="29901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6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89E9E"/>
              </a:buClr>
              <a:defRPr/>
            </a:pPr>
            <a:r>
              <a:rPr lang="lv-LV" sz="1300" dirty="0">
                <a:solidFill>
                  <a:srgbClr val="444780">
                    <a:lumMod val="75000"/>
                  </a:srgbClr>
                </a:solidFill>
                <a:latin typeface="Open Sans"/>
              </a:rPr>
              <a:t>Mājokļa aizdevumi mājsaimniecībām</a:t>
            </a:r>
            <a:endParaRPr lang="lv-LV" sz="1300" b="0" dirty="0">
              <a:solidFill>
                <a:srgbClr val="444780">
                  <a:lumMod val="75000"/>
                </a:srgbClr>
              </a:solidFill>
              <a:latin typeface="Open Sans"/>
            </a:endParaRPr>
          </a:p>
        </p:txBody>
      </p:sp>
      <p:graphicFrame>
        <p:nvGraphicFramePr>
          <p:cNvPr id="17" name="Chart Placeholder 16">
            <a:extLst>
              <a:ext uri="{FF2B5EF4-FFF2-40B4-BE49-F238E27FC236}">
                <a16:creationId xmlns:a16="http://schemas.microsoft.com/office/drawing/2014/main" id="{9AA3B236-CBCE-C924-2FB8-C38D14CCB15E}"/>
              </a:ext>
            </a:extLst>
          </p:cNvPr>
          <p:cNvGraphicFramePr>
            <a:graphicFrameLocks/>
          </p:cNvGraphicFramePr>
          <p:nvPr>
            <p:extLst>
              <p:ext uri="{D42A27DB-BD31-4B8C-83A1-F6EECF244321}">
                <p14:modId xmlns:p14="http://schemas.microsoft.com/office/powerpoint/2010/main" val="1332785007"/>
              </p:ext>
            </p:extLst>
          </p:nvPr>
        </p:nvGraphicFramePr>
        <p:xfrm>
          <a:off x="4288114" y="2268541"/>
          <a:ext cx="3598862" cy="40222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Placeholder 16">
            <a:extLst>
              <a:ext uri="{FF2B5EF4-FFF2-40B4-BE49-F238E27FC236}">
                <a16:creationId xmlns:a16="http://schemas.microsoft.com/office/drawing/2014/main" id="{BF393D30-FF16-FB04-9CB0-B0CEB560C077}"/>
              </a:ext>
            </a:extLst>
          </p:cNvPr>
          <p:cNvGraphicFramePr>
            <a:graphicFrameLocks/>
          </p:cNvGraphicFramePr>
          <p:nvPr>
            <p:extLst>
              <p:ext uri="{D42A27DB-BD31-4B8C-83A1-F6EECF244321}">
                <p14:modId xmlns:p14="http://schemas.microsoft.com/office/powerpoint/2010/main" val="3997571750"/>
              </p:ext>
            </p:extLst>
          </p:nvPr>
        </p:nvGraphicFramePr>
        <p:xfrm>
          <a:off x="8245909" y="2268541"/>
          <a:ext cx="3598862" cy="4022268"/>
        </p:xfrm>
        <a:graphic>
          <a:graphicData uri="http://schemas.openxmlformats.org/drawingml/2006/chart">
            <c:chart xmlns:c="http://schemas.openxmlformats.org/drawingml/2006/chart" xmlns:r="http://schemas.openxmlformats.org/officeDocument/2006/relationships" r:id="rId5"/>
          </a:graphicData>
        </a:graphic>
      </p:graphicFrame>
      <p:sp>
        <p:nvSpPr>
          <p:cNvPr id="19" name="Teksta vietturis 1">
            <a:extLst>
              <a:ext uri="{FF2B5EF4-FFF2-40B4-BE49-F238E27FC236}">
                <a16:creationId xmlns:a16="http://schemas.microsoft.com/office/drawing/2014/main" id="{0F7F40F9-88FC-0CDA-0CFE-96EDD2FD3C4C}"/>
              </a:ext>
            </a:extLst>
          </p:cNvPr>
          <p:cNvSpPr txBox="1">
            <a:spLocks/>
          </p:cNvSpPr>
          <p:nvPr/>
        </p:nvSpPr>
        <p:spPr>
          <a:xfrm>
            <a:off x="0" y="1604405"/>
            <a:ext cx="12186371" cy="36512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6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489E9E"/>
              </a:buClr>
              <a:defRPr/>
            </a:pPr>
            <a:r>
              <a:rPr lang="lv-LV" sz="1500" dirty="0">
                <a:solidFill>
                  <a:srgbClr val="444780">
                    <a:lumMod val="75000"/>
                  </a:srgbClr>
                </a:solidFill>
                <a:latin typeface="Open Sans"/>
              </a:rPr>
              <a:t>Likmes</a:t>
            </a:r>
            <a:r>
              <a:rPr lang="lv-LV" sz="1500" b="0" dirty="0">
                <a:solidFill>
                  <a:srgbClr val="444780">
                    <a:lumMod val="75000"/>
                  </a:srgbClr>
                </a:solidFill>
                <a:latin typeface="Open Sans"/>
              </a:rPr>
              <a:t> (%) </a:t>
            </a:r>
            <a:r>
              <a:rPr lang="lv-LV" sz="1500" dirty="0">
                <a:solidFill>
                  <a:srgbClr val="444780">
                    <a:lumMod val="75000"/>
                  </a:srgbClr>
                </a:solidFill>
                <a:latin typeface="Open Sans"/>
              </a:rPr>
              <a:t>"tīri" jaunajiem eiro aizdevumiem mājsaimniecībām un uzņēmumiem Baltijas valstīs</a:t>
            </a:r>
            <a:endParaRPr lang="lv-LV" sz="1500" b="0" dirty="0">
              <a:solidFill>
                <a:srgbClr val="444780">
                  <a:lumMod val="75000"/>
                </a:srgbClr>
              </a:solidFill>
              <a:latin typeface="Open Sans"/>
            </a:endParaRPr>
          </a:p>
        </p:txBody>
      </p:sp>
    </p:spTree>
    <p:extLst>
      <p:ext uri="{BB962C8B-B14F-4D97-AF65-F5344CB8AC3E}">
        <p14:creationId xmlns:p14="http://schemas.microsoft.com/office/powerpoint/2010/main" val="1364729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9F92-F745-023A-622C-E841F5926DAC}"/>
              </a:ext>
            </a:extLst>
          </p:cNvPr>
          <p:cNvSpPr>
            <a:spLocks noGrp="1"/>
          </p:cNvSpPr>
          <p:nvPr>
            <p:ph type="title"/>
          </p:nvPr>
        </p:nvSpPr>
        <p:spPr/>
        <p:txBody>
          <a:bodyPr vert="horz" lIns="91440" tIns="45720" rIns="91440" bIns="45720" rtlCol="0" anchor="ctr">
            <a:noAutofit/>
          </a:bodyPr>
          <a:lstStyle/>
          <a:p>
            <a:pPr defTabSz="914400">
              <a:lnSpc>
                <a:spcPct val="90000"/>
              </a:lnSpc>
            </a:pPr>
            <a:r>
              <a:rPr lang="lv-LV" sz="2000" dirty="0">
                <a:solidFill>
                  <a:srgbClr val="002060"/>
                </a:solidFill>
                <a:latin typeface="Verdana"/>
                <a:ea typeface="Verdana"/>
              </a:rPr>
              <a:t>Noguldījumiem Igaunijā likmes ir augstākas, banku konkurence nedaudz augstāka, kapitāla tirgus attīstītāks. Arī pieprasījuma noguldījumu īpatsvars sarūk straujāk</a:t>
            </a:r>
          </a:p>
        </p:txBody>
      </p:sp>
      <p:sp>
        <p:nvSpPr>
          <p:cNvPr id="5" name="Text Placeholder 4">
            <a:extLst>
              <a:ext uri="{FF2B5EF4-FFF2-40B4-BE49-F238E27FC236}">
                <a16:creationId xmlns:a16="http://schemas.microsoft.com/office/drawing/2014/main" id="{5E67F07F-1E2C-A83B-B95C-6DFF7CA8ECEB}"/>
              </a:ext>
            </a:extLst>
          </p:cNvPr>
          <p:cNvSpPr>
            <a:spLocks noGrp="1"/>
          </p:cNvSpPr>
          <p:nvPr>
            <p:ph type="body" sz="quarter" idx="12"/>
          </p:nvPr>
        </p:nvSpPr>
        <p:spPr/>
        <p:txBody>
          <a:bodyPr/>
          <a:lstStyle/>
          <a:p>
            <a:endParaRPr lang="lv-LV"/>
          </a:p>
        </p:txBody>
      </p:sp>
      <p:sp>
        <p:nvSpPr>
          <p:cNvPr id="6" name="Slide Number Placeholder 5">
            <a:extLst>
              <a:ext uri="{FF2B5EF4-FFF2-40B4-BE49-F238E27FC236}">
                <a16:creationId xmlns:a16="http://schemas.microsoft.com/office/drawing/2014/main" id="{115A87C9-026B-654B-FE46-F37FD7FB2114}"/>
              </a:ext>
            </a:extLst>
          </p:cNvPr>
          <p:cNvSpPr>
            <a:spLocks noGrp="1"/>
          </p:cNvSpPr>
          <p:nvPr>
            <p:ph type="sldNum" sz="quarter" idx="13"/>
          </p:nvPr>
        </p:nvSpPr>
        <p:spPr/>
        <p:txBody>
          <a:bodyPr/>
          <a:lstStyle/>
          <a:p>
            <a:fld id="{0B582915-0310-4CDD-9A79-BDC3E59340E8}" type="slidenum">
              <a:rPr lang="en-US" altLang="lv-LV" smtClean="0"/>
              <a:pPr/>
              <a:t>8</a:t>
            </a:fld>
            <a:endParaRPr lang="en-US" altLang="lv-LV"/>
          </a:p>
        </p:txBody>
      </p:sp>
      <p:graphicFrame>
        <p:nvGraphicFramePr>
          <p:cNvPr id="9" name="Chart Placeholder 16">
            <a:extLst>
              <a:ext uri="{FF2B5EF4-FFF2-40B4-BE49-F238E27FC236}">
                <a16:creationId xmlns:a16="http://schemas.microsoft.com/office/drawing/2014/main" id="{F2DC1C30-2EB5-3ED3-110D-E3E8F7AC3632}"/>
              </a:ext>
            </a:extLst>
          </p:cNvPr>
          <p:cNvGraphicFramePr>
            <a:graphicFrameLocks/>
          </p:cNvGraphicFramePr>
          <p:nvPr>
            <p:extLst>
              <p:ext uri="{D42A27DB-BD31-4B8C-83A1-F6EECF244321}">
                <p14:modId xmlns:p14="http://schemas.microsoft.com/office/powerpoint/2010/main" val="2259166757"/>
              </p:ext>
            </p:extLst>
          </p:nvPr>
        </p:nvGraphicFramePr>
        <p:xfrm>
          <a:off x="1052946" y="1969530"/>
          <a:ext cx="10049164" cy="428898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a vietturis 1">
            <a:extLst>
              <a:ext uri="{FF2B5EF4-FFF2-40B4-BE49-F238E27FC236}">
                <a16:creationId xmlns:a16="http://schemas.microsoft.com/office/drawing/2014/main" id="{019039FB-5A7C-4E53-9758-879B4315168F}"/>
              </a:ext>
            </a:extLst>
          </p:cNvPr>
          <p:cNvSpPr txBox="1">
            <a:spLocks/>
          </p:cNvSpPr>
          <p:nvPr/>
        </p:nvSpPr>
        <p:spPr>
          <a:xfrm>
            <a:off x="0" y="1604405"/>
            <a:ext cx="12186371" cy="36512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16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1000"/>
              </a:spcAft>
              <a:buClr>
                <a:schemeClr val="accent3"/>
              </a:buClr>
              <a:buSzPct val="100000"/>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489E9E"/>
              </a:buClr>
              <a:defRPr/>
            </a:pPr>
            <a:r>
              <a:rPr lang="lv-LV" sz="1500" dirty="0">
                <a:solidFill>
                  <a:srgbClr val="444780">
                    <a:lumMod val="75000"/>
                  </a:srgbClr>
                </a:solidFill>
                <a:latin typeface="Open Sans"/>
              </a:rPr>
              <a:t>Likmes</a:t>
            </a:r>
            <a:r>
              <a:rPr lang="lv-LV" sz="1500" b="0" dirty="0">
                <a:solidFill>
                  <a:srgbClr val="444780">
                    <a:lumMod val="75000"/>
                  </a:srgbClr>
                </a:solidFill>
                <a:latin typeface="Open Sans"/>
              </a:rPr>
              <a:t> (%) </a:t>
            </a:r>
            <a:r>
              <a:rPr lang="lv-LV" sz="1500" dirty="0">
                <a:solidFill>
                  <a:srgbClr val="444780">
                    <a:lumMod val="75000"/>
                  </a:srgbClr>
                </a:solidFill>
                <a:latin typeface="Open Sans"/>
              </a:rPr>
              <a:t>eiro</a:t>
            </a:r>
            <a:r>
              <a:rPr lang="lv-LV" sz="1500" b="0" dirty="0">
                <a:solidFill>
                  <a:srgbClr val="444780">
                    <a:lumMod val="75000"/>
                  </a:srgbClr>
                </a:solidFill>
                <a:latin typeface="Open Sans"/>
              </a:rPr>
              <a:t> </a:t>
            </a:r>
            <a:r>
              <a:rPr lang="lv-LV" sz="1500" dirty="0">
                <a:solidFill>
                  <a:srgbClr val="444780">
                    <a:lumMod val="75000"/>
                  </a:srgbClr>
                </a:solidFill>
                <a:latin typeface="Open Sans"/>
              </a:rPr>
              <a:t>noguldījumu atlikumam mājsaimniecībām un uzņēmumiem Baltijas valstīs</a:t>
            </a:r>
            <a:endParaRPr lang="lv-LV" sz="1500" b="0" dirty="0">
              <a:solidFill>
                <a:srgbClr val="444780">
                  <a:lumMod val="75000"/>
                </a:srgbClr>
              </a:solidFill>
              <a:latin typeface="Open Sans"/>
            </a:endParaRPr>
          </a:p>
        </p:txBody>
      </p:sp>
    </p:spTree>
    <p:extLst>
      <p:ext uri="{BB962C8B-B14F-4D97-AF65-F5344CB8AC3E}">
        <p14:creationId xmlns:p14="http://schemas.microsoft.com/office/powerpoint/2010/main" val="266870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66046" y="1542859"/>
            <a:ext cx="5361212" cy="468000"/>
          </a:xfrm>
          <a:prstGeom prst="roundRect">
            <a:avLst/>
          </a:prstGeom>
          <a:solidFill>
            <a:schemeClr val="bg1">
              <a:lumMod val="95000"/>
            </a:schemeClr>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r>
              <a:rPr lang="lv-LV" sz="1200" b="1" dirty="0" err="1">
                <a:solidFill>
                  <a:schemeClr val="tx1"/>
                </a:solidFill>
                <a:latin typeface="Verdana" panose="020B0604030504040204" pitchFamily="34" charset="0"/>
                <a:ea typeface="Verdana" panose="020B0604030504040204" pitchFamily="34" charset="0"/>
              </a:rPr>
              <a:t>Krājobligācijas</a:t>
            </a:r>
            <a:r>
              <a:rPr lang="lv-LV" sz="1200" b="1" dirty="0">
                <a:solidFill>
                  <a:schemeClr val="tx1"/>
                </a:solidFill>
                <a:latin typeface="Verdana" panose="020B0604030504040204" pitchFamily="34" charset="0"/>
                <a:ea typeface="Verdana" panose="020B0604030504040204" pitchFamily="34" charset="0"/>
              </a:rPr>
              <a:t>: </a:t>
            </a:r>
            <a:r>
              <a:rPr lang="lv-LV" sz="1200" dirty="0">
                <a:solidFill>
                  <a:schemeClr val="tx1"/>
                </a:solidFill>
                <a:latin typeface="Verdana" panose="020B0604030504040204" pitchFamily="34" charset="0"/>
                <a:ea typeface="Verdana" panose="020B0604030504040204" pitchFamily="34" charset="0"/>
              </a:rPr>
              <a:t>valsts nodrošināts ieguldījumu instruments, kas ir pieejams </a:t>
            </a:r>
            <a:r>
              <a:rPr lang="lv-LV" sz="1200" b="1" dirty="0">
                <a:solidFill>
                  <a:schemeClr val="tx1"/>
                </a:solidFill>
                <a:latin typeface="Verdana" panose="020B0604030504040204" pitchFamily="34" charset="0"/>
                <a:ea typeface="Verdana" panose="020B0604030504040204" pitchFamily="34" charset="0"/>
              </a:rPr>
              <a:t>tikai privātpersonām</a:t>
            </a:r>
          </a:p>
        </p:txBody>
      </p:sp>
      <p:sp>
        <p:nvSpPr>
          <p:cNvPr id="2" name="Title 1"/>
          <p:cNvSpPr>
            <a:spLocks noGrp="1"/>
          </p:cNvSpPr>
          <p:nvPr>
            <p:ph type="title"/>
          </p:nvPr>
        </p:nvSpPr>
        <p:spPr>
          <a:xfrm>
            <a:off x="1895620" y="465424"/>
            <a:ext cx="9734256" cy="932853"/>
          </a:xfrm>
        </p:spPr>
        <p:txBody>
          <a:bodyPr>
            <a:noAutofit/>
          </a:bodyPr>
          <a:lstStyle/>
          <a:p>
            <a:r>
              <a:rPr lang="lv-LV" dirty="0"/>
              <a:t>Krājobligācijas veicina iedzīvotāju kā investoru aktīvāku iesaisti Latvijas kapitāla tirgū</a:t>
            </a:r>
            <a:endParaRPr lang="lv-LV" dirty="0">
              <a:solidFill>
                <a:srgbClr val="FF0000"/>
              </a:solidFill>
            </a:endParaRPr>
          </a:p>
        </p:txBody>
      </p:sp>
      <p:sp>
        <p:nvSpPr>
          <p:cNvPr id="3" name="Rounded Rectangle 2"/>
          <p:cNvSpPr/>
          <p:nvPr/>
        </p:nvSpPr>
        <p:spPr>
          <a:xfrm>
            <a:off x="6268739" y="2148484"/>
            <a:ext cx="5508757" cy="480102"/>
          </a:xfrm>
          <a:prstGeom prst="roundRect">
            <a:avLst/>
          </a:prstGeom>
          <a:solidFill>
            <a:schemeClr val="bg1">
              <a:lumMod val="95000"/>
            </a:schemeClr>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r>
              <a:rPr lang="lv-LV" sz="1200" b="1" dirty="0" err="1">
                <a:solidFill>
                  <a:schemeClr val="tx1"/>
                </a:solidFill>
                <a:latin typeface="Verdana" panose="020B0604030504040204" pitchFamily="34" charset="0"/>
                <a:ea typeface="Verdana" panose="020B0604030504040204" pitchFamily="34" charset="0"/>
              </a:rPr>
              <a:t>Krājobligāciju</a:t>
            </a:r>
            <a:r>
              <a:rPr lang="lv-LV" sz="1200" dirty="0">
                <a:solidFill>
                  <a:schemeClr val="tx1"/>
                </a:solidFill>
                <a:latin typeface="Verdana" panose="020B0604030504040204" pitchFamily="34" charset="0"/>
                <a:ea typeface="Verdana" panose="020B0604030504040204" pitchFamily="34" charset="0"/>
              </a:rPr>
              <a:t> </a:t>
            </a:r>
            <a:r>
              <a:rPr lang="lv-LV" sz="1200" b="1" dirty="0">
                <a:solidFill>
                  <a:schemeClr val="tx1"/>
                </a:solidFill>
                <a:latin typeface="Verdana" panose="020B0604030504040204" pitchFamily="34" charset="0"/>
                <a:ea typeface="Verdana" panose="020B0604030504040204" pitchFamily="34" charset="0"/>
              </a:rPr>
              <a:t>procentu likmes: </a:t>
            </a:r>
            <a:r>
              <a:rPr lang="lv-LV" sz="1200" dirty="0">
                <a:solidFill>
                  <a:schemeClr val="tx1"/>
                </a:solidFill>
                <a:latin typeface="Verdana" panose="020B0604030504040204" pitchFamily="34" charset="0"/>
                <a:ea typeface="Verdana" panose="020B0604030504040204" pitchFamily="34" charset="0"/>
              </a:rPr>
              <a:t>atbilst finanšu resursu piesaistes aktuālajām izmaksām finanšu tirgū attiecīgajam termiņam</a:t>
            </a:r>
          </a:p>
        </p:txBody>
      </p:sp>
      <p:sp>
        <p:nvSpPr>
          <p:cNvPr id="19" name="Rounded Rectangle 18"/>
          <p:cNvSpPr/>
          <p:nvPr/>
        </p:nvSpPr>
        <p:spPr>
          <a:xfrm>
            <a:off x="750414" y="2143327"/>
            <a:ext cx="5376844" cy="479694"/>
          </a:xfrm>
          <a:prstGeom prst="roundRect">
            <a:avLst/>
          </a:prstGeom>
          <a:solidFill>
            <a:schemeClr val="bg1">
              <a:lumMod val="95000"/>
            </a:schemeClr>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r>
              <a:rPr lang="lv-LV" sz="1200" b="1" dirty="0">
                <a:solidFill>
                  <a:schemeClr val="tx1"/>
                </a:solidFill>
                <a:latin typeface="Verdana" panose="020B0604030504040204" pitchFamily="34" charset="0"/>
                <a:ea typeface="Verdana" panose="020B0604030504040204" pitchFamily="34" charset="0"/>
              </a:rPr>
              <a:t>Izplatīšanas kanāls: </a:t>
            </a:r>
            <a:r>
              <a:rPr lang="en-US" sz="1200" dirty="0">
                <a:solidFill>
                  <a:schemeClr val="tx1"/>
                </a:solidFill>
                <a:latin typeface="Verdana" panose="020B0604030504040204" pitchFamily="34" charset="0"/>
                <a:ea typeface="Verdana" panose="020B0604030504040204" pitchFamily="34" charset="0"/>
                <a:hlinkClick r:id="rId3"/>
              </a:rPr>
              <a:t>www.krajobligacijas.lv</a:t>
            </a:r>
            <a:r>
              <a:rPr lang="lv-LV" sz="1200" dirty="0">
                <a:solidFill>
                  <a:schemeClr val="tx1"/>
                </a:solidFill>
                <a:latin typeface="Verdana" panose="020B0604030504040204" pitchFamily="34" charset="0"/>
                <a:ea typeface="Verdana" panose="020B0604030504040204" pitchFamily="34" charset="0"/>
              </a:rPr>
              <a:t> </a:t>
            </a:r>
          </a:p>
        </p:txBody>
      </p:sp>
      <p:sp>
        <p:nvSpPr>
          <p:cNvPr id="20" name="Rounded Rectangle 19"/>
          <p:cNvSpPr/>
          <p:nvPr/>
        </p:nvSpPr>
        <p:spPr>
          <a:xfrm>
            <a:off x="6284369" y="1530745"/>
            <a:ext cx="5469682" cy="480102"/>
          </a:xfrm>
          <a:prstGeom prst="roundRect">
            <a:avLst/>
          </a:prstGeom>
          <a:solidFill>
            <a:schemeClr val="bg1">
              <a:lumMod val="95000"/>
            </a:schemeClr>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r>
              <a:rPr lang="lv-LV" sz="1200" b="1" dirty="0" err="1">
                <a:solidFill>
                  <a:schemeClr val="tx1"/>
                </a:solidFill>
                <a:latin typeface="Verdana" panose="020B0604030504040204" pitchFamily="34" charset="0"/>
                <a:ea typeface="Verdana" panose="020B0604030504040204" pitchFamily="34" charset="0"/>
              </a:rPr>
              <a:t>Krājobligāciju</a:t>
            </a:r>
            <a:r>
              <a:rPr lang="lv-LV" sz="1200" b="1" dirty="0">
                <a:solidFill>
                  <a:schemeClr val="tx1"/>
                </a:solidFill>
                <a:latin typeface="Verdana" panose="020B0604030504040204" pitchFamily="34" charset="0"/>
                <a:ea typeface="Verdana" panose="020B0604030504040204" pitchFamily="34" charset="0"/>
              </a:rPr>
              <a:t> termiņi: </a:t>
            </a:r>
            <a:r>
              <a:rPr lang="lv-LV" sz="1200" dirty="0">
                <a:solidFill>
                  <a:schemeClr val="tx1"/>
                </a:solidFill>
                <a:latin typeface="Verdana" panose="020B0604030504040204" pitchFamily="34" charset="0"/>
                <a:ea typeface="Verdana" panose="020B0604030504040204" pitchFamily="34" charset="0"/>
              </a:rPr>
              <a:t>12 mēneši, 5 gadi un 10 gadi</a:t>
            </a:r>
          </a:p>
        </p:txBody>
      </p:sp>
      <p:sp>
        <p:nvSpPr>
          <p:cNvPr id="22" name="TextBox 21"/>
          <p:cNvSpPr txBox="1"/>
          <p:nvPr/>
        </p:nvSpPr>
        <p:spPr>
          <a:xfrm>
            <a:off x="917678" y="2951653"/>
            <a:ext cx="4748475" cy="523220"/>
          </a:xfrm>
          <a:prstGeom prst="rect">
            <a:avLst/>
          </a:prstGeom>
          <a:noFill/>
        </p:spPr>
        <p:txBody>
          <a:bodyPr wrap="square" rtlCol="0">
            <a:spAutoFit/>
          </a:bodyPr>
          <a:lstStyle>
            <a:defPPr>
              <a:defRPr lang="lv-LV"/>
            </a:defPPr>
            <a:lvl1pPr algn="ctr">
              <a:defRPr sz="1200" b="1">
                <a:latin typeface="Verdana" panose="020B0604030504040204" pitchFamily="34" charset="0"/>
                <a:ea typeface="Verdana" panose="020B0604030504040204" pitchFamily="34" charset="0"/>
              </a:defRPr>
            </a:lvl1pPr>
          </a:lstStyle>
          <a:p>
            <a:r>
              <a:rPr lang="lv-LV" dirty="0"/>
              <a:t>Privātpersonu īpašumā esošais krājobligāciju apjoms </a:t>
            </a:r>
            <a:r>
              <a:rPr lang="lv-LV" b="0" dirty="0"/>
              <a:t>(milj. </a:t>
            </a:r>
            <a:r>
              <a:rPr lang="lv-LV" b="0" i="1" dirty="0"/>
              <a:t>euro</a:t>
            </a:r>
            <a:r>
              <a:rPr lang="lv-LV" b="0" dirty="0"/>
              <a:t>)</a:t>
            </a:r>
          </a:p>
        </p:txBody>
      </p:sp>
      <p:sp>
        <p:nvSpPr>
          <p:cNvPr id="23" name="TextBox 22"/>
          <p:cNvSpPr txBox="1"/>
          <p:nvPr/>
        </p:nvSpPr>
        <p:spPr>
          <a:xfrm>
            <a:off x="7169914" y="2951653"/>
            <a:ext cx="3551775" cy="438582"/>
          </a:xfrm>
          <a:prstGeom prst="rect">
            <a:avLst/>
          </a:prstGeom>
          <a:noFill/>
        </p:spPr>
        <p:txBody>
          <a:bodyPr wrap="square" rtlCol="0">
            <a:spAutoFit/>
          </a:bodyPr>
          <a:lstStyle/>
          <a:p>
            <a:pPr algn="ctr"/>
            <a:r>
              <a:rPr lang="lv-LV" sz="1200" b="1" dirty="0" err="1">
                <a:latin typeface="Verdana" panose="020B0604030504040204" pitchFamily="34" charset="0"/>
                <a:ea typeface="Verdana" panose="020B0604030504040204" pitchFamily="34" charset="0"/>
              </a:rPr>
              <a:t>Krājobligāciju</a:t>
            </a:r>
            <a:r>
              <a:rPr lang="lv-LV" sz="1200" b="1" dirty="0">
                <a:latin typeface="Verdana" panose="020B0604030504040204" pitchFamily="34" charset="0"/>
                <a:ea typeface="Verdana" panose="020B0604030504040204" pitchFamily="34" charset="0"/>
              </a:rPr>
              <a:t> aktuālās likmes </a:t>
            </a:r>
            <a:endParaRPr lang="en-US" sz="1200" b="1" dirty="0">
              <a:latin typeface="Verdana" panose="020B0604030504040204" pitchFamily="34" charset="0"/>
              <a:ea typeface="Verdana" panose="020B0604030504040204" pitchFamily="34" charset="0"/>
            </a:endParaRPr>
          </a:p>
          <a:p>
            <a:pPr algn="ctr"/>
            <a:r>
              <a:rPr lang="en-US" sz="1050" dirty="0">
                <a:latin typeface="Verdana" panose="020B0604030504040204" pitchFamily="34" charset="0"/>
                <a:ea typeface="Verdana" panose="020B0604030504040204" pitchFamily="34" charset="0"/>
              </a:rPr>
              <a:t>(2022.gada 1.janvāris – </a:t>
            </a:r>
            <a:r>
              <a:rPr lang="lv-LV" sz="1050" dirty="0">
                <a:latin typeface="Verdana" panose="020B0604030504040204" pitchFamily="34" charset="0"/>
                <a:ea typeface="Verdana" panose="020B0604030504040204" pitchFamily="34" charset="0"/>
              </a:rPr>
              <a:t>202</a:t>
            </a:r>
            <a:r>
              <a:rPr lang="en-US" sz="1050" dirty="0">
                <a:latin typeface="Verdana" panose="020B0604030504040204" pitchFamily="34" charset="0"/>
                <a:ea typeface="Verdana" panose="020B0604030504040204" pitchFamily="34" charset="0"/>
              </a:rPr>
              <a:t>3.gada </a:t>
            </a:r>
            <a:r>
              <a:rPr lang="lv-LV" sz="1050" dirty="0">
                <a:latin typeface="Verdana" panose="020B0604030504040204" pitchFamily="34" charset="0"/>
                <a:ea typeface="Verdana" panose="020B0604030504040204" pitchFamily="34" charset="0"/>
              </a:rPr>
              <a:t>8</a:t>
            </a:r>
            <a:r>
              <a:rPr lang="en-US" sz="1050" dirty="0">
                <a:latin typeface="Verdana" panose="020B0604030504040204" pitchFamily="34" charset="0"/>
                <a:ea typeface="Verdana" panose="020B0604030504040204" pitchFamily="34" charset="0"/>
              </a:rPr>
              <a:t>.ma</a:t>
            </a:r>
            <a:r>
              <a:rPr lang="lv-LV" sz="1050" dirty="0" err="1">
                <a:latin typeface="Verdana" panose="020B0604030504040204" pitchFamily="34" charset="0"/>
                <a:ea typeface="Verdana" panose="020B0604030504040204" pitchFamily="34" charset="0"/>
              </a:rPr>
              <a:t>ijs</a:t>
            </a:r>
            <a:r>
              <a:rPr lang="en-US" sz="1050" dirty="0">
                <a:latin typeface="Verdana" panose="020B0604030504040204" pitchFamily="34" charset="0"/>
                <a:ea typeface="Verdana" panose="020B0604030504040204" pitchFamily="34" charset="0"/>
              </a:rPr>
              <a:t>)</a:t>
            </a:r>
            <a:endParaRPr lang="lv-LV" sz="700" dirty="0">
              <a:latin typeface="Verdana" panose="020B0604030504040204" pitchFamily="34" charset="0"/>
              <a:ea typeface="Verdana" panose="020B0604030504040204" pitchFamily="34" charset="0"/>
            </a:endParaRPr>
          </a:p>
        </p:txBody>
      </p:sp>
      <p:sp>
        <p:nvSpPr>
          <p:cNvPr id="6" name="Slide Number Placeholder 5">
            <a:extLst>
              <a:ext uri="{FF2B5EF4-FFF2-40B4-BE49-F238E27FC236}">
                <a16:creationId xmlns:a16="http://schemas.microsoft.com/office/drawing/2014/main" id="{C8529BA5-2BB1-49D7-A57A-985D0A63A938}"/>
              </a:ext>
            </a:extLst>
          </p:cNvPr>
          <p:cNvSpPr>
            <a:spLocks noGrp="1"/>
          </p:cNvSpPr>
          <p:nvPr>
            <p:ph type="sldNum" sz="quarter" idx="13"/>
          </p:nvPr>
        </p:nvSpPr>
        <p:spPr>
          <a:xfrm>
            <a:off x="11629876" y="6546691"/>
            <a:ext cx="562124" cy="304800"/>
          </a:xfrm>
        </p:spPr>
        <p:txBody>
          <a:bodyPr/>
          <a:lstStyle/>
          <a:p>
            <a:fld id="{0B582915-0310-4CDD-9A79-BDC3E59340E8}" type="slidenum">
              <a:rPr lang="en-US" altLang="lv-LV" smtClean="0"/>
              <a:pPr/>
              <a:t>9</a:t>
            </a:fld>
            <a:endParaRPr lang="en-US" altLang="lv-LV"/>
          </a:p>
        </p:txBody>
      </p:sp>
      <p:pic>
        <p:nvPicPr>
          <p:cNvPr id="4" name="Picture 3">
            <a:extLst>
              <a:ext uri="{FF2B5EF4-FFF2-40B4-BE49-F238E27FC236}">
                <a16:creationId xmlns:a16="http://schemas.microsoft.com/office/drawing/2014/main" id="{7B98D262-78FD-B1C1-6260-6AFB8B18FE3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12235" y="3474873"/>
            <a:ext cx="5415023" cy="2591973"/>
          </a:xfrm>
          <a:prstGeom prst="rect">
            <a:avLst/>
          </a:prstGeom>
        </p:spPr>
      </p:pic>
      <p:pic>
        <p:nvPicPr>
          <p:cNvPr id="7" name="Picture 6">
            <a:extLst>
              <a:ext uri="{FF2B5EF4-FFF2-40B4-BE49-F238E27FC236}">
                <a16:creationId xmlns:a16="http://schemas.microsoft.com/office/drawing/2014/main" id="{685BEFF1-4589-D311-D171-DCDB7D2CC25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332700" y="3474325"/>
            <a:ext cx="5297175" cy="2897507"/>
          </a:xfrm>
          <a:prstGeom prst="rect">
            <a:avLst/>
          </a:prstGeom>
        </p:spPr>
      </p:pic>
    </p:spTree>
    <p:extLst>
      <p:ext uri="{BB962C8B-B14F-4D97-AF65-F5344CB8AC3E}">
        <p14:creationId xmlns:p14="http://schemas.microsoft.com/office/powerpoint/2010/main" val="2207551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itulslaidi">
  <a:themeElements>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LatvijasBanka_PPT_veidne_01092022.potx" id="{BEF94E54-A335-4BB4-B3AD-E6118E13029C}" vid="{33C6F96D-1A25-4E23-A198-974F9B62757A}"/>
    </a:ext>
  </a:extLst>
</a:theme>
</file>

<file path=ppt/theme/theme3.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M-Presentation_LV.pptx" id="{02C5A7C7-E12E-4316-85F3-17B400FB557F}" vid="{558787D4-1F96-4AEC-9C62-B2AAD389BFEF}"/>
    </a:ext>
  </a:extLst>
</a:theme>
</file>

<file path=ppt/theme/theme4.xml><?xml version="1.0" encoding="utf-8"?>
<a:theme xmlns:a="http://schemas.openxmlformats.org/drawingml/2006/main" name="90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M-Presentation_LV.pptx" id="{02C5A7C7-E12E-4316-85F3-17B400FB557F}" vid="{558787D4-1F96-4AEC-9C62-B2AAD389BFE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LB_PTT_2022_2604-3">
    <a:dk1>
      <a:srgbClr val="282850"/>
    </a:dk1>
    <a:lt1>
      <a:srgbClr val="CBAC88"/>
    </a:lt1>
    <a:dk2>
      <a:srgbClr val="282850"/>
    </a:dk2>
    <a:lt2>
      <a:srgbClr val="F0F0F5"/>
    </a:lt2>
    <a:accent1>
      <a:srgbClr val="444780"/>
    </a:accent1>
    <a:accent2>
      <a:srgbClr val="CBAC88"/>
    </a:accent2>
    <a:accent3>
      <a:srgbClr val="489E9E"/>
    </a:accent3>
    <a:accent4>
      <a:srgbClr val="2878A1"/>
    </a:accent4>
    <a:accent5>
      <a:srgbClr val="7F7F85"/>
    </a:accent5>
    <a:accent6>
      <a:srgbClr val="D34F73"/>
    </a:accent6>
    <a:hlink>
      <a:srgbClr val="79B9FC"/>
    </a:hlink>
    <a:folHlink>
      <a:srgbClr val="246391"/>
    </a:folHlink>
  </a:clrScheme>
  <a:fontScheme name="LB_2022">
    <a:majorFont>
      <a:latin typeface="Lor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fd50a0e4-c289-4266-b7ff-7d9cf5066e91}" enabled="0" method="" siteId="{fd50a0e4-c289-4266-b7ff-7d9cf5066e91}" removed="1"/>
</clbl:labelList>
</file>

<file path=docProps/app.xml><?xml version="1.0" encoding="utf-8"?>
<Properties xmlns="http://schemas.openxmlformats.org/officeDocument/2006/extended-properties" xmlns:vt="http://schemas.openxmlformats.org/officeDocument/2006/docPropsVTypes">
  <TotalTime>8490</TotalTime>
  <Words>1532</Words>
  <Application>Microsoft Office PowerPoint</Application>
  <PresentationFormat>Widescreen</PresentationFormat>
  <Paragraphs>229</Paragraphs>
  <Slides>20</Slides>
  <Notes>15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Arial</vt:lpstr>
      <vt:lpstr>Calibri</vt:lpstr>
      <vt:lpstr>Calibri Light</vt:lpstr>
      <vt:lpstr>Lora</vt:lpstr>
      <vt:lpstr>Open Sans</vt:lpstr>
      <vt:lpstr>Times New Roman</vt:lpstr>
      <vt:lpstr>Verdana</vt:lpstr>
      <vt:lpstr>Wingdings</vt:lpstr>
      <vt:lpstr>WordVisi_MSFontService</vt:lpstr>
      <vt:lpstr>Office Theme</vt:lpstr>
      <vt:lpstr>1_Titulslaidi</vt:lpstr>
      <vt:lpstr>89_Prezentacija_templateLV</vt:lpstr>
      <vt:lpstr>90_Prezentacija_templateLV</vt:lpstr>
      <vt:lpstr>1_Office Theme</vt:lpstr>
      <vt:lpstr>2_Office Theme</vt:lpstr>
      <vt:lpstr>Finanšu sektora ilgtspējīgas attīstības veicināšana</vt:lpstr>
      <vt:lpstr>Latvijas attīstības vajadzības: finansējuma pieejamība</vt:lpstr>
      <vt:lpstr>Baltijas valstīs kredītu pieauguma temps pakāpeniski pieaug</vt:lpstr>
      <vt:lpstr>Nebanku aizdevēju kredītportfelis pa kredītu segmentiem, 2018.-2022.gadam</vt:lpstr>
      <vt:lpstr>PowerPoint Presentation</vt:lpstr>
      <vt:lpstr>Eiropas Centrālās bankas refinansēšanas likmes izmaiņas, 2011.-2023.gadam</vt:lpstr>
      <vt:lpstr>Baltijas valstīs likmes aizdevumiem augstākas nekā vidēji eiro zonā</vt:lpstr>
      <vt:lpstr>Noguldījumiem Igaunijā likmes ir augstākas, banku konkurence nedaudz augstāka, kapitāla tirgus attīstītāks. Arī pieprasījuma noguldījumu īpatsvars sarūk straujāk</vt:lpstr>
      <vt:lpstr>Krājobligācijas veicina iedzīvotāju kā investoru aktīvāku iesaisti Latvijas kapitāla tirgū</vt:lpstr>
      <vt:lpstr>Plānotie pasākumi kreditēšanas veicināšanai</vt:lpstr>
      <vt:lpstr>Kapitāla tirgus jomā Latvija atpaliek no Igaunijas un Lietuvas pēc investīciju un IKP izaugsmes, un būtiski atpaliek arī pēc akciju tirgus kapitalizācijas</vt:lpstr>
      <vt:lpstr>Kapitāla tirgus attīstībai izvirzāmie mērķi un veicamie uzdevumi</vt:lpstr>
      <vt:lpstr>Finanšu sektora attīstības plāna izstrāde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Kapitāla tirgus attīstība</dc:title>
  <dc:creator>Imants Tiesnieks</dc:creator>
  <cp:lastModifiedBy>Ilze Bolšteina</cp:lastModifiedBy>
  <cp:revision>160</cp:revision>
  <cp:lastPrinted>2023-02-23T07:23:07Z</cp:lastPrinted>
  <dcterms:created xsi:type="dcterms:W3CDTF">2023-01-17T08:04:44Z</dcterms:created>
  <dcterms:modified xsi:type="dcterms:W3CDTF">2023-05-17T08:03:10Z</dcterms:modified>
</cp:coreProperties>
</file>