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276" r:id="rId2"/>
    <p:sldId id="1852" r:id="rId3"/>
    <p:sldId id="290" r:id="rId4"/>
    <p:sldId id="294" r:id="rId5"/>
    <p:sldId id="291" r:id="rId6"/>
    <p:sldId id="297" r:id="rId7"/>
    <p:sldId id="296" r:id="rId8"/>
    <p:sldId id="1851" r:id="rId9"/>
    <p:sldId id="298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5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1EADA53-8D1D-4394-A903-BF907887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2086725"/>
          </a:xfrm>
        </p:spPr>
        <p:txBody>
          <a:bodyPr wrap="square" anchor="t" anchorCtr="0">
            <a:spAutoFit/>
          </a:bodyPr>
          <a:lstStyle>
            <a:lvl1pPr algn="l"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0BE864-13BC-4A78-9980-23AB00B26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7619" y="1689025"/>
            <a:ext cx="5017994" cy="4424100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EC37B08-F56C-4461-83A4-FDF76DD5BB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42926" y="1689025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2811A74-9249-4A0F-A279-8B103976CC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42926" y="4093179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CB1CC03-A148-8C4B-A53A-7A6C7F1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3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+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B68EEA-F811-4730-9C38-8F24038E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4220750"/>
            <a:ext cx="8137525" cy="1615699"/>
          </a:xfrm>
        </p:spPr>
        <p:txBody>
          <a:bodyPr wrap="square" lIns="0" tIns="0" rIns="0">
            <a:sp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667398F-59C3-4C16-A007-2BD55FF3D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3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54AC47C-71B3-4BF5-9BE5-E5493D82AE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A1062A-BFB9-4107-93AE-DA971C2029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3675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479BBF3-AF30-6645-A902-FEA0611D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+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3E296B-DA61-4D4B-B0C8-7C8BD54F9804}"/>
              </a:ext>
            </a:extLst>
          </p:cNvPr>
          <p:cNvSpPr/>
          <p:nvPr/>
        </p:nvSpPr>
        <p:spPr>
          <a:xfrm>
            <a:off x="0" y="0"/>
            <a:ext cx="21132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FD885F3-4DE9-C944-8149-97A73A17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aks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03C5AC-9BCC-4D4D-ADC0-24FA4A58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867930"/>
          </a:xfrm>
        </p:spPr>
        <p:txBody>
          <a:bodyPr wrap="square" anchor="t" anchorCtr="0">
            <a:spAutoFit/>
          </a:bodyPr>
          <a:lstStyle>
            <a:lvl1pPr algn="l"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CD57859-76D4-4A66-8365-1C0D3A884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4" r="70250"/>
          <a:stretch/>
        </p:blipFill>
        <p:spPr>
          <a:xfrm>
            <a:off x="-1737" y="0"/>
            <a:ext cx="362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+teks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1D5F581-C595-4C56-B03B-A8291AD4E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1850" y="0"/>
            <a:ext cx="755015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F5BC25-AEA6-704F-B901-D843AC30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50" y="1044787"/>
            <a:ext cx="4105275" cy="239501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2863D-26D4-7D42-91B8-19BF539F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2276475"/>
            <a:ext cx="4105275" cy="1615699"/>
          </a:xfrm>
        </p:spPr>
        <p:txBody>
          <a:bodyPr lIns="0" tIns="0" r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2CD5-86EF-4675-88F9-5EAD21598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7550" y="1457776"/>
            <a:ext cx="4105275" cy="239501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D95655-AEDC-4EC0-AF1E-E30F1ACC5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ma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E0741D8-8AA9-4243-85C0-7AEAE3CF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425" y="1284289"/>
            <a:ext cx="6121400" cy="1615699"/>
          </a:xfrm>
        </p:spPr>
        <p:txBody>
          <a:bodyPr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1pPr>
            <a:lvl2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2pPr>
            <a:lvl3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3pPr>
            <a:lvl4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4pPr>
            <a:lvl5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2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156236A-008B-8449-91C8-E135C49E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: Shape 20">
            <a:extLst>
              <a:ext uri="{FF2B5EF4-FFF2-40B4-BE49-F238E27FC236}">
                <a16:creationId xmlns:a16="http://schemas.microsoft.com/office/drawing/2014/main" id="{7BAAEAAA-19D9-4D44-AF82-D908036CA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4851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981BFD5A-DC72-7E4F-A5AA-D746B397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3097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3F0DA464-9122-C04C-9AC6-607B4DC75D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4851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C93AEDCB-F292-904C-858E-FE2B3571CE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3097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CC3C8D8-2E83-F64B-8DF3-C37914EACD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485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423F87F8-A12C-DC40-9FB6-EA0DF5EAEE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8269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8F489F4-B027-E043-875B-C436D9D4CA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485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B391C24-457B-8640-B767-824D974D5B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269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</p:spTree>
    <p:extLst>
      <p:ext uri="{BB962C8B-B14F-4D97-AF65-F5344CB8AC3E}">
        <p14:creationId xmlns:p14="http://schemas.microsoft.com/office/powerpoint/2010/main" val="118316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75DF13-13F2-4941-B0AC-D70889FE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</p:spPr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042E1-5506-B348-8614-C62E079D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2276475"/>
            <a:ext cx="8137525" cy="1615699"/>
          </a:xfrm>
        </p:spPr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309C2E-F88D-494A-91BA-A6E0573A81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22F280-CEC5-5846-9B62-D1D86A140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0" r="83258"/>
          <a:stretch/>
        </p:blipFill>
        <p:spPr>
          <a:xfrm>
            <a:off x="0" y="0"/>
            <a:ext cx="191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34351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8C15AE-A112-B84F-AAEA-02AA71F8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3844739"/>
            <a:ext cx="8137525" cy="1366208"/>
          </a:xfrm>
        </p:spPr>
        <p:txBody>
          <a:bodyPr tIns="0">
            <a:spAutoFit/>
          </a:bodyPr>
          <a:lstStyle>
            <a:lvl1pPr algn="just">
              <a:lnSpc>
                <a:spcPts val="2100"/>
              </a:lnSpc>
              <a:spcBef>
                <a:spcPts val="0"/>
              </a:spcBef>
              <a:defRPr sz="1400"/>
            </a:lvl1pPr>
            <a:lvl2pPr algn="just">
              <a:lnSpc>
                <a:spcPts val="2100"/>
              </a:lnSpc>
              <a:spcBef>
                <a:spcPts val="0"/>
              </a:spcBef>
              <a:defRPr sz="1400"/>
            </a:lvl2pPr>
            <a:lvl3pPr algn="just">
              <a:lnSpc>
                <a:spcPts val="2100"/>
              </a:lnSpc>
              <a:spcBef>
                <a:spcPts val="0"/>
              </a:spcBef>
              <a:defRPr sz="1400"/>
            </a:lvl3pPr>
            <a:lvl4pPr algn="just">
              <a:lnSpc>
                <a:spcPts val="2100"/>
              </a:lnSpc>
              <a:spcBef>
                <a:spcPts val="0"/>
              </a:spcBef>
              <a:defRPr sz="1400"/>
            </a:lvl4pPr>
            <a:lvl5pPr algn="just">
              <a:lnSpc>
                <a:spcPts val="21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D94EC930-91C9-0B4A-B63B-6AA20F713B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35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7">
            <a:extLst>
              <a:ext uri="{FF2B5EF4-FFF2-40B4-BE49-F238E27FC236}">
                <a16:creationId xmlns:a16="http://schemas.microsoft.com/office/drawing/2014/main" id="{F762F19F-2393-6F4F-9A58-CBC4817887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7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7">
            <a:extLst>
              <a:ext uri="{FF2B5EF4-FFF2-40B4-BE49-F238E27FC236}">
                <a16:creationId xmlns:a16="http://schemas.microsoft.com/office/drawing/2014/main" id="{6EDB9F89-BE96-5641-B508-FDFEC303B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70296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Freeform: Shape 27">
            <a:extLst>
              <a:ext uri="{FF2B5EF4-FFF2-40B4-BE49-F238E27FC236}">
                <a16:creationId xmlns:a16="http://schemas.microsoft.com/office/drawing/2014/main" id="{417E54A6-39CB-B047-A889-DE94BAA025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73293" y="1877668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7CF605-C669-7748-8FC5-A68D79E26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4601" y="3106865"/>
            <a:ext cx="1305175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02BCFD50-7169-3F42-83BE-E7AC48159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6282" y="3106865"/>
            <a:ext cx="1305176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8A908586-6601-4544-874C-468E6D6861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9930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D63C19D-510A-4B44-8EA8-E863BF986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066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</a:t>
            </a:r>
          </a:p>
        </p:txBody>
      </p:sp>
    </p:spTree>
    <p:extLst>
      <p:ext uri="{BB962C8B-B14F-4D97-AF65-F5344CB8AC3E}">
        <p14:creationId xmlns:p14="http://schemas.microsoft.com/office/powerpoint/2010/main" val="136678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0" y="2276475"/>
            <a:ext cx="8137525" cy="1615699"/>
          </a:xfrm>
          <a:prstGeom prst="rect">
            <a:avLst/>
          </a:prstGeom>
        </p:spPr>
        <p:txBody>
          <a:bodyPr vert="horz" lIns="0" tIns="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3CF41EB-4CA6-4424-933A-88BD753269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FFAC559-82C6-45E8-9608-F8C4CFD6E2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0"/>
            <a:ext cx="191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0" r:id="rId4"/>
    <p:sldLayoutId id="2147483686" r:id="rId5"/>
    <p:sldLayoutId id="2147483703" r:id="rId6"/>
    <p:sldLayoutId id="2147483705" r:id="rId7"/>
    <p:sldLayoutId id="2147483685" r:id="rId8"/>
    <p:sldLayoutId id="2147483702" r:id="rId9"/>
    <p:sldLayoutId id="2147483687" r:id="rId10"/>
    <p:sldLayoutId id="2147483688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2"/>
          </a:solidFill>
          <a:latin typeface="+mn-lt"/>
          <a:ea typeface="+mj-ea"/>
          <a:cs typeface="Arial Black" panose="020B0604020202020204" pitchFamily="34" charset="0"/>
        </a:defRPr>
      </a:lvl1pPr>
    </p:titleStyle>
    <p:bodyStyle>
      <a:lvl1pPr marL="285750" indent="-285750" algn="just" defTabSz="914400" rtl="0" eaLnBrk="1" latinLnBrk="0" hangingPunct="1">
        <a:lnSpc>
          <a:spcPts val="2500"/>
        </a:lnSpc>
        <a:spcBef>
          <a:spcPts val="100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>
          <p15:clr>
            <a:srgbClr val="F26B43"/>
          </p15:clr>
        </p15:guide>
        <p15:guide id="2" pos="7038">
          <p15:clr>
            <a:srgbClr val="F26B43"/>
          </p15:clr>
        </p15:guide>
        <p15:guide id="3" pos="1912">
          <p15:clr>
            <a:srgbClr val="F26B43"/>
          </p15:clr>
        </p15:guide>
        <p15:guide id="4" pos="2547">
          <p15:clr>
            <a:srgbClr val="F26B43"/>
          </p15:clr>
        </p15:guide>
        <p15:guide id="5" pos="3182">
          <p15:clr>
            <a:srgbClr val="F26B43"/>
          </p15:clr>
        </p15:guide>
        <p15:guide id="6" pos="3840">
          <p15:clr>
            <a:srgbClr val="F26B43"/>
          </p15:clr>
        </p15:guide>
        <p15:guide id="7" pos="4452">
          <p15:clr>
            <a:srgbClr val="F26B43"/>
          </p15:clr>
        </p15:guide>
        <p15:guide id="8" pos="5087">
          <p15:clr>
            <a:srgbClr val="F26B43"/>
          </p15:clr>
        </p15:guide>
        <p15:guide id="9" pos="5722">
          <p15:clr>
            <a:srgbClr val="F26B43"/>
          </p15:clr>
        </p15:guide>
        <p15:guide id="10" pos="6357">
          <p15:clr>
            <a:srgbClr val="F26B43"/>
          </p15:clr>
        </p15:guide>
        <p15:guide id="11" orient="horz" pos="663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orient="horz" pos="8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4407-6C5F-5E4F-BBA0-81997EDE4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32" y="2001244"/>
            <a:ext cx="5775022" cy="36009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lv-LV" sz="4000" dirty="0">
                <a:latin typeface="Helvetica Neue Light"/>
              </a:rPr>
              <a:t>Aktualitātes par ražotāju pieslēgumiem</a:t>
            </a:r>
            <a:br>
              <a:rPr lang="lv-LV" sz="3200" b="0" i="1" dirty="0">
                <a:latin typeface="Helvetica Neue Light"/>
              </a:rPr>
            </a:br>
            <a:br>
              <a:rPr lang="lv-LV" sz="2000" b="0" i="1" dirty="0">
                <a:latin typeface="Helvetica Neue Light"/>
              </a:rPr>
            </a:br>
            <a:br>
              <a:rPr lang="lv-LV" sz="3200" b="0" i="1" dirty="0">
                <a:latin typeface="Helvetica Neue Light"/>
              </a:rPr>
            </a:br>
            <a:br>
              <a:rPr lang="lv-LV" sz="2400" b="0" i="1" dirty="0">
                <a:latin typeface="Helvetica Neue Light"/>
              </a:rPr>
            </a:br>
            <a:br>
              <a:rPr lang="lv-LV" sz="2000" b="0" i="1" dirty="0">
                <a:latin typeface="Helvetica Neue Light"/>
              </a:rPr>
            </a:br>
            <a:br>
              <a:rPr lang="lv-LV" sz="3200" b="0" i="1" dirty="0">
                <a:latin typeface="Helvetica Neue Light"/>
              </a:rPr>
            </a:br>
            <a:r>
              <a:rPr lang="lv-LV" sz="2000" b="0" i="1" dirty="0">
                <a:latin typeface="Helvetica Neue Light"/>
              </a:rPr>
              <a:t>11.09.2023</a:t>
            </a:r>
            <a:endParaRPr lang="lv-LV" sz="4000" b="0" i="1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496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C89E-BB8B-F445-8896-71A84B2DF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590931"/>
          </a:xfrm>
        </p:spPr>
        <p:txBody>
          <a:bodyPr/>
          <a:lstStyle/>
          <a:p>
            <a:r>
              <a:rPr lang="lv-LV" sz="3600" b="0" dirty="0">
                <a:latin typeface="Helvetica Neue Light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6078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000C-69A3-E2E3-06EC-38CEF8A6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Ģenerācijas jaudas izmaiņas ST tīklā no 2012.g.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BB4121-7E7B-21D3-EFAA-3D321548CF91}"/>
              </a:ext>
            </a:extLst>
          </p:cNvPr>
          <p:cNvSpPr txBox="1">
            <a:spLocks/>
          </p:cNvSpPr>
          <p:nvPr/>
        </p:nvSpPr>
        <p:spPr>
          <a:xfrm>
            <a:off x="2775147" y="1786735"/>
            <a:ext cx="8137525" cy="2871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Ģenerācijas uzstādītās jaudas izmaiņas dinamika pēdējo 10 gadu laikā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C5107-BD42-D362-1E98-9146A721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90" y="2308424"/>
            <a:ext cx="7893198" cy="38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CC80-B7C4-3140-8D55-CAD933D9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Statistika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1E4FB-1809-C165-EFED-200FCD0D5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3860" y="1558464"/>
            <a:ext cx="8137525" cy="287130"/>
          </a:xfrm>
        </p:spPr>
        <p:txBody>
          <a:bodyPr/>
          <a:lstStyle/>
          <a:p>
            <a:r>
              <a:rPr lang="lv-LV" dirty="0"/>
              <a:t>Esošo ražotāju un mikroģeneratoru skaits un jaudas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DC9B41-7B4F-E2BA-76E5-FD711B9FEA04}"/>
              </a:ext>
            </a:extLst>
          </p:cNvPr>
          <p:cNvSpPr txBox="1">
            <a:spLocks/>
          </p:cNvSpPr>
          <p:nvPr/>
        </p:nvSpPr>
        <p:spPr>
          <a:xfrm>
            <a:off x="2952362" y="5521205"/>
            <a:ext cx="8137525" cy="9283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Saule sastāda </a:t>
            </a:r>
            <a:r>
              <a:rPr lang="lv-LV" b="1" dirty="0"/>
              <a:t>49%</a:t>
            </a:r>
            <a:r>
              <a:rPr lang="lv-LV" dirty="0"/>
              <a:t> no uzstādītās ģenerācijas jaudas:</a:t>
            </a:r>
          </a:p>
          <a:p>
            <a:pPr lvl="1"/>
            <a:r>
              <a:rPr lang="lv-LV" dirty="0">
                <a:solidFill>
                  <a:schemeClr val="tx2"/>
                </a:solidFill>
              </a:rPr>
              <a:t>Saules elektrostacijas – </a:t>
            </a:r>
            <a:r>
              <a:rPr lang="lv-LV" b="1" dirty="0">
                <a:solidFill>
                  <a:schemeClr val="tx2"/>
                </a:solidFill>
              </a:rPr>
              <a:t>108 MW </a:t>
            </a:r>
            <a:r>
              <a:rPr lang="lv-LV" dirty="0">
                <a:solidFill>
                  <a:schemeClr val="tx2"/>
                </a:solidFill>
              </a:rPr>
              <a:t>(590 gab.)</a:t>
            </a:r>
          </a:p>
          <a:p>
            <a:pPr lvl="1"/>
            <a:r>
              <a:rPr lang="lv-LV" dirty="0">
                <a:solidFill>
                  <a:schemeClr val="tx2"/>
                </a:solidFill>
              </a:rPr>
              <a:t>Saules mikroģeneratori – </a:t>
            </a:r>
            <a:r>
              <a:rPr lang="lv-LV" b="1" dirty="0">
                <a:solidFill>
                  <a:schemeClr val="tx2"/>
                </a:solidFill>
              </a:rPr>
              <a:t>134 MW </a:t>
            </a:r>
            <a:r>
              <a:rPr lang="lv-LV" dirty="0">
                <a:solidFill>
                  <a:schemeClr val="tx2"/>
                </a:solidFill>
              </a:rPr>
              <a:t>(16 387 gab.)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30402-0628-6A62-4E03-3100C66A6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744" y="3081434"/>
            <a:ext cx="748665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F1CEE0-D0D3-4492-2035-EAC0CA64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034" y="1901241"/>
            <a:ext cx="7524750" cy="1181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3FF26E-011F-2EB1-701E-BEA8FBA2F21E}"/>
              </a:ext>
            </a:extLst>
          </p:cNvPr>
          <p:cNvSpPr txBox="1"/>
          <p:nvPr/>
        </p:nvSpPr>
        <p:spPr>
          <a:xfrm>
            <a:off x="2025939" y="2743194"/>
            <a:ext cx="121058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16.06.2023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DFA87-8B53-6DC4-1CC4-81E12A6DB29A}"/>
              </a:ext>
            </a:extLst>
          </p:cNvPr>
          <p:cNvSpPr txBox="1"/>
          <p:nvPr/>
        </p:nvSpPr>
        <p:spPr>
          <a:xfrm>
            <a:off x="2016608" y="3909521"/>
            <a:ext cx="121058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20.07.2023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A87707-A01F-850B-C347-A797DC5A94D5}"/>
              </a:ext>
            </a:extLst>
          </p:cNvPr>
          <p:cNvSpPr txBox="1"/>
          <p:nvPr/>
        </p:nvSpPr>
        <p:spPr>
          <a:xfrm>
            <a:off x="2027349" y="5069630"/>
            <a:ext cx="1195327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11.09.2023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11DB3-7394-D8C0-EC59-7E945A2C0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2" y="4342042"/>
            <a:ext cx="7458075" cy="1047750"/>
          </a:xfrm>
          <a:prstGeom prst="rect">
            <a:avLst/>
          </a:prstGeom>
        </p:spPr>
      </p:pic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8CFFAB5F-C88E-8C9D-C5F5-013AF21BAC07}"/>
              </a:ext>
            </a:extLst>
          </p:cNvPr>
          <p:cNvSpPr/>
          <p:nvPr/>
        </p:nvSpPr>
        <p:spPr>
          <a:xfrm>
            <a:off x="10692882" y="2174033"/>
            <a:ext cx="485191" cy="1408922"/>
          </a:xfrm>
          <a:prstGeom prst="curved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BF6226D5-7BB7-6C99-3893-FE42A8E25F7D}"/>
              </a:ext>
            </a:extLst>
          </p:cNvPr>
          <p:cNvSpPr/>
          <p:nvPr/>
        </p:nvSpPr>
        <p:spPr>
          <a:xfrm>
            <a:off x="10748866" y="2705877"/>
            <a:ext cx="485191" cy="1343609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E54D8-B253-9CB1-2ACC-F824B19B7118}"/>
              </a:ext>
            </a:extLst>
          </p:cNvPr>
          <p:cNvSpPr txBox="1"/>
          <p:nvPr/>
        </p:nvSpPr>
        <p:spPr>
          <a:xfrm>
            <a:off x="11139681" y="2453950"/>
            <a:ext cx="841897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/>
              <a:t>+5 MW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7B39B-2F22-6E59-5952-9B24EB6DCA61}"/>
              </a:ext>
            </a:extLst>
          </p:cNvPr>
          <p:cNvSpPr txBox="1"/>
          <p:nvPr/>
        </p:nvSpPr>
        <p:spPr>
          <a:xfrm>
            <a:off x="11166749" y="3163075"/>
            <a:ext cx="955711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/>
              <a:t>+31 MW</a:t>
            </a: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75FFDE95-C987-FC4A-1C63-93DC0D54B84E}"/>
              </a:ext>
            </a:extLst>
          </p:cNvPr>
          <p:cNvSpPr/>
          <p:nvPr/>
        </p:nvSpPr>
        <p:spPr>
          <a:xfrm>
            <a:off x="10720874" y="3461657"/>
            <a:ext cx="485191" cy="1259633"/>
          </a:xfrm>
          <a:prstGeom prst="curved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B034EE-8334-A3CA-41F4-18186A2B5A78}"/>
              </a:ext>
            </a:extLst>
          </p:cNvPr>
          <p:cNvSpPr txBox="1"/>
          <p:nvPr/>
        </p:nvSpPr>
        <p:spPr>
          <a:xfrm>
            <a:off x="11167673" y="3825549"/>
            <a:ext cx="841897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/>
              <a:t>+7 MW</a:t>
            </a: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2118E13C-32C6-9C39-041B-25CB663A23FD}"/>
              </a:ext>
            </a:extLst>
          </p:cNvPr>
          <p:cNvSpPr/>
          <p:nvPr/>
        </p:nvSpPr>
        <p:spPr>
          <a:xfrm>
            <a:off x="10725100" y="4012164"/>
            <a:ext cx="485191" cy="1250302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190BC1-8ED4-54D7-503B-12B3F43C99E8}"/>
              </a:ext>
            </a:extLst>
          </p:cNvPr>
          <p:cNvSpPr txBox="1"/>
          <p:nvPr/>
        </p:nvSpPr>
        <p:spPr>
          <a:xfrm>
            <a:off x="11161644" y="4478694"/>
            <a:ext cx="955711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/>
              <a:t>+22 MW</a:t>
            </a:r>
          </a:p>
        </p:txBody>
      </p:sp>
    </p:spTree>
    <p:extLst>
      <p:ext uri="{BB962C8B-B14F-4D97-AF65-F5344CB8AC3E}">
        <p14:creationId xmlns:p14="http://schemas.microsoft.com/office/powerpoint/2010/main" val="209699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04AC-96A1-9368-E8A8-E60A83D01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78" y="1026127"/>
            <a:ext cx="8137525" cy="369332"/>
          </a:xfrm>
        </p:spPr>
        <p:txBody>
          <a:bodyPr/>
          <a:lstStyle/>
          <a:p>
            <a:r>
              <a:rPr lang="lv-LV" dirty="0"/>
              <a:t>Esošie ražotāji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0A38D-FAA0-156A-D523-5CB3B5617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3413" y="1440897"/>
            <a:ext cx="8137525" cy="287130"/>
          </a:xfrm>
        </p:spPr>
        <p:txBody>
          <a:bodyPr/>
          <a:lstStyle/>
          <a:p>
            <a:r>
              <a:rPr lang="lv-LV" dirty="0"/>
              <a:t>TOP-10 lielākie SES: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872CFB-34B1-F850-4071-9889AC783711}"/>
              </a:ext>
            </a:extLst>
          </p:cNvPr>
          <p:cNvSpPr txBox="1">
            <a:spLocks/>
          </p:cNvSpPr>
          <p:nvPr/>
        </p:nvSpPr>
        <p:spPr>
          <a:xfrm>
            <a:off x="1878304" y="4090792"/>
            <a:ext cx="4085902" cy="28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Ražotāju jauda, novadu karte: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D1550D-8230-1169-135A-F9DFD5794133}"/>
              </a:ext>
            </a:extLst>
          </p:cNvPr>
          <p:cNvSpPr txBox="1">
            <a:spLocks/>
          </p:cNvSpPr>
          <p:nvPr/>
        </p:nvSpPr>
        <p:spPr>
          <a:xfrm>
            <a:off x="7140769" y="4081463"/>
            <a:ext cx="4085902" cy="28713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Mikroģeneratoru jauda, novadu karte: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F9E9C9-6A51-68E5-12F0-E00649F45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957"/>
              </p:ext>
            </p:extLst>
          </p:nvPr>
        </p:nvGraphicFramePr>
        <p:xfrm>
          <a:off x="2904121" y="1745754"/>
          <a:ext cx="5978622" cy="2244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9057">
                  <a:extLst>
                    <a:ext uri="{9D8B030D-6E8A-4147-A177-3AD203B41FA5}">
                      <a16:colId xmlns:a16="http://schemas.microsoft.com/office/drawing/2014/main" val="1942159131"/>
                    </a:ext>
                  </a:extLst>
                </a:gridCol>
                <a:gridCol w="1719565">
                  <a:extLst>
                    <a:ext uri="{9D8B030D-6E8A-4147-A177-3AD203B41FA5}">
                      <a16:colId xmlns:a16="http://schemas.microsoft.com/office/drawing/2014/main" val="3021062603"/>
                    </a:ext>
                  </a:extLst>
                </a:gridCol>
              </a:tblGrid>
              <a:tr h="134044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Objekta pilna adrese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Atļautā ražošanas jauda, kW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8148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Ābelītes, Brenguļu pag., Valmieras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4 999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321902"/>
                  </a:ext>
                </a:extLst>
              </a:tr>
              <a:tr h="10925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Pēķi, Brocēni, Saldus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4 998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979350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Krustkalne, Ozolmuižas pag., Rēzeknes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4 800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071025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 err="1">
                          <a:effectLst/>
                        </a:rPr>
                        <a:t>Īlenciema</a:t>
                      </a:r>
                      <a:r>
                        <a:rPr lang="lv-LV" sz="1200" u="none" strike="noStrike" dirty="0">
                          <a:effectLst/>
                        </a:rPr>
                        <a:t> iela 8, Valdemārpils, Talsu nov.,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3 900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322358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>
                          <a:effectLst/>
                        </a:rPr>
                        <a:t>Latgales iela 248A, Ludza, Ludzas nov.,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3 900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386973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 dirty="0">
                          <a:effectLst/>
                        </a:rPr>
                        <a:t>Zīriņi, Kandavas pag., Tukuma nov.,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>
                          <a:effectLst/>
                        </a:rPr>
                        <a:t>3 700</a:t>
                      </a:r>
                      <a:endParaRPr lang="lv-L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170635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Rajas, Birznieki, Ādažu pag., Ādažu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3 655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691149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Jaunkaņepes, Kauguru pag., Valmieras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3 500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499895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u="none" strike="noStrike">
                          <a:effectLst/>
                        </a:rPr>
                        <a:t>Brīvības iela 11, Auce, Dobeles nov.,</a:t>
                      </a:r>
                      <a:endParaRPr lang="lv-L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2 850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9877371"/>
                  </a:ext>
                </a:extLst>
              </a:tr>
              <a:tr h="15022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Piestatnes iela 15, Aizpute, Dienvidkurzemes nov.,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1" u="none" strike="noStrike" dirty="0">
                          <a:effectLst/>
                        </a:rPr>
                        <a:t>2 112</a:t>
                      </a:r>
                      <a:endParaRPr lang="lv-L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" marR="4552" marT="45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99079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E92AF02-B9C4-2224-B639-3CDF74B9E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42" y="4403998"/>
            <a:ext cx="4988086" cy="23433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9783C-D1D3-4D97-AE5F-B6C901E9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36" y="4394718"/>
            <a:ext cx="49507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201D-B04F-B45F-63F4-E849C4E1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Ražotāju pieteikumu dinamika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8D66C-A6AE-E011-0922-6B0961D50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38141" y="1590890"/>
            <a:ext cx="3729395" cy="321885"/>
          </a:xfrm>
        </p:spPr>
        <p:txBody>
          <a:bodyPr/>
          <a:lstStyle/>
          <a:p>
            <a:r>
              <a:rPr lang="lv-LV" dirty="0"/>
              <a:t>Ražotāju pieteikumi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D66091-018F-8925-DD8E-58429CF0B1F2}"/>
              </a:ext>
            </a:extLst>
          </p:cNvPr>
          <p:cNvSpPr txBox="1">
            <a:spLocks/>
          </p:cNvSpPr>
          <p:nvPr/>
        </p:nvSpPr>
        <p:spPr>
          <a:xfrm>
            <a:off x="2505462" y="4125999"/>
            <a:ext cx="4539150" cy="28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Atvērto ražotāju pieteikumu kartes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5CD3E-61E8-56C5-5FCC-21B1F158A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76" y="1936783"/>
            <a:ext cx="4500832" cy="21033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BD5C45-205F-7AA3-F8D2-6E7FB9B0C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256" y="1942667"/>
            <a:ext cx="4516018" cy="21036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396CB2-3E1F-6503-209D-439520906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466" y="4497355"/>
            <a:ext cx="4925122" cy="22953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917360-E0E4-1227-C3FC-3584B3141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645" y="4427749"/>
            <a:ext cx="3965509" cy="24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4201D-B04F-B45F-63F4-E849C4E1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Mikroģeneratoru pieslēguma pieteikumu dinamika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D66091-018F-8925-DD8E-58429CF0B1F2}"/>
              </a:ext>
            </a:extLst>
          </p:cNvPr>
          <p:cNvSpPr txBox="1">
            <a:spLocks/>
          </p:cNvSpPr>
          <p:nvPr/>
        </p:nvSpPr>
        <p:spPr>
          <a:xfrm>
            <a:off x="2412156" y="1476105"/>
            <a:ext cx="4539150" cy="28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Mikroģeneratoru pieslēguma pieteikumi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75FF147-528C-7779-6193-B2531C6F9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28" y="1837032"/>
            <a:ext cx="5022883" cy="22738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D500C9-AE24-62AA-62FC-E22EF8EE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42" y="1828799"/>
            <a:ext cx="4972352" cy="22393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B6E87-A251-87A6-2A5A-0B4396D45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0" y="4534683"/>
            <a:ext cx="4730621" cy="225997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FBAFC1-1E2A-F52B-410B-29FCFDE9B405}"/>
              </a:ext>
            </a:extLst>
          </p:cNvPr>
          <p:cNvSpPr txBox="1">
            <a:spLocks/>
          </p:cNvSpPr>
          <p:nvPr/>
        </p:nvSpPr>
        <p:spPr>
          <a:xfrm>
            <a:off x="2440148" y="4181982"/>
            <a:ext cx="4539150" cy="28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Atvērto mikroģeneratoru pieteikumu kartes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B776EE-1502-F1C9-7D2C-518973A0C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02" y="4507604"/>
            <a:ext cx="4914219" cy="22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1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26C6-7DF5-E2CC-01EB-4E0E9CD8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Ražotāju rezervētās jaudas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4F0C-5FCF-EB16-B088-43CD5D24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090" y="3393602"/>
            <a:ext cx="2976465" cy="9459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13B498-1605-1E3A-6F2E-15F0C24BF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05" y="3401592"/>
            <a:ext cx="2971606" cy="949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7A00A4-E481-7508-FFE2-CFA34FADF87D}"/>
              </a:ext>
            </a:extLst>
          </p:cNvPr>
          <p:cNvSpPr txBox="1"/>
          <p:nvPr/>
        </p:nvSpPr>
        <p:spPr>
          <a:xfrm>
            <a:off x="2901317" y="5085180"/>
            <a:ext cx="1195327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11.09.2023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92486-EE56-69B2-AD2E-A46F54E6C57B}"/>
              </a:ext>
            </a:extLst>
          </p:cNvPr>
          <p:cNvSpPr txBox="1"/>
          <p:nvPr/>
        </p:nvSpPr>
        <p:spPr>
          <a:xfrm>
            <a:off x="2912348" y="3993501"/>
            <a:ext cx="121058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20.07.2023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F46490-406E-3759-55CE-258F5C8FC907}"/>
              </a:ext>
            </a:extLst>
          </p:cNvPr>
          <p:cNvSpPr txBox="1">
            <a:spLocks/>
          </p:cNvSpPr>
          <p:nvPr/>
        </p:nvSpPr>
        <p:spPr>
          <a:xfrm>
            <a:off x="2653107" y="1927374"/>
            <a:ext cx="8137525" cy="2871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Rezervētās jaudas: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CFA71D-E86E-49C9-B7D9-539A85FC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098" y="2313064"/>
            <a:ext cx="2991157" cy="978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03BD7D-F9C2-6F2A-25B6-ECF92287F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772" y="2292591"/>
            <a:ext cx="2999861" cy="970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EF8318-6D2B-CA5C-2088-2A3DBCD804C0}"/>
              </a:ext>
            </a:extLst>
          </p:cNvPr>
          <p:cNvSpPr txBox="1"/>
          <p:nvPr/>
        </p:nvSpPr>
        <p:spPr>
          <a:xfrm>
            <a:off x="2977663" y="2920477"/>
            <a:ext cx="1210588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i="1" dirty="0"/>
              <a:t>16.06.2023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8DABF9-8C54-479E-09A8-28E573713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424" y="4472084"/>
            <a:ext cx="3009123" cy="9485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10B3B4-9AFC-EF20-102B-A9EE7188D0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4035" y="4453424"/>
            <a:ext cx="2980936" cy="9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6B94E-1A5A-AF14-ED3A-84CD41F2E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96" y="1805870"/>
            <a:ext cx="8337202" cy="46882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16348F-4914-7D09-58A2-3573424F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413361" cy="646331"/>
          </a:xfrm>
        </p:spPr>
        <p:txBody>
          <a:bodyPr/>
          <a:lstStyle/>
          <a:p>
            <a:r>
              <a:rPr lang="lv-LV" dirty="0"/>
              <a:t>Pieslēgtā un pieslēguma procesā esošā </a:t>
            </a:r>
            <a:r>
              <a:rPr lang="lv-LV" u="sng" dirty="0"/>
              <a:t>saules</a:t>
            </a:r>
            <a:r>
              <a:rPr lang="lv-LV" dirty="0"/>
              <a:t> elektrostaciju jauda nodrošina ST patēriņu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99C242-9F4D-83C7-FB69-4D4A68BF4C07}"/>
              </a:ext>
            </a:extLst>
          </p:cNvPr>
          <p:cNvCxnSpPr>
            <a:cxnSpLocks/>
          </p:cNvCxnSpPr>
          <p:nvPr/>
        </p:nvCxnSpPr>
        <p:spPr>
          <a:xfrm>
            <a:off x="3099523" y="4767075"/>
            <a:ext cx="7686665" cy="0"/>
          </a:xfrm>
          <a:prstGeom prst="line">
            <a:avLst/>
          </a:prstGeom>
          <a:ln w="19050">
            <a:solidFill>
              <a:srgbClr val="000000">
                <a:alpha val="50196"/>
              </a:srgb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7AEF03-E35A-2C1E-4D18-A5559E8DCA9E}"/>
              </a:ext>
            </a:extLst>
          </p:cNvPr>
          <p:cNvSpPr txBox="1"/>
          <p:nvPr/>
        </p:nvSpPr>
        <p:spPr>
          <a:xfrm>
            <a:off x="3012791" y="4439696"/>
            <a:ext cx="1884351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100" i="1" dirty="0">
                <a:solidFill>
                  <a:schemeClr val="bg1">
                    <a:lumMod val="50000"/>
                  </a:schemeClr>
                </a:solidFill>
              </a:rPr>
              <a:t>407MW, 25/6/2022 5:00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E4DE4-529F-C9D2-E355-1BBF9A115E9B}"/>
              </a:ext>
            </a:extLst>
          </p:cNvPr>
          <p:cNvSpPr txBox="1"/>
          <p:nvPr/>
        </p:nvSpPr>
        <p:spPr>
          <a:xfrm>
            <a:off x="3165438" y="5346442"/>
            <a:ext cx="1397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lv-LV" sz="1100" dirty="0"/>
              <a:t>134 MW ir </a:t>
            </a:r>
            <a:r>
              <a:rPr lang="lv-LV" sz="1100" dirty="0" err="1"/>
              <a:t>mikroģenerācija</a:t>
            </a:r>
            <a:endParaRPr lang="lv-LV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72EFE7-A46E-67DE-5263-82A0AE3F1249}"/>
              </a:ext>
            </a:extLst>
          </p:cNvPr>
          <p:cNvCxnSpPr>
            <a:cxnSpLocks/>
          </p:cNvCxnSpPr>
          <p:nvPr/>
        </p:nvCxnSpPr>
        <p:spPr>
          <a:xfrm>
            <a:off x="3127514" y="4412512"/>
            <a:ext cx="7686665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5E1D89-F5B0-D4D2-7D2A-7727CC507203}"/>
              </a:ext>
            </a:extLst>
          </p:cNvPr>
          <p:cNvSpPr txBox="1"/>
          <p:nvPr/>
        </p:nvSpPr>
        <p:spPr>
          <a:xfrm>
            <a:off x="3040782" y="4085133"/>
            <a:ext cx="1884351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100" i="1" dirty="0">
                <a:solidFill>
                  <a:schemeClr val="bg1">
                    <a:lumMod val="50000"/>
                  </a:schemeClr>
                </a:solidFill>
              </a:rPr>
              <a:t>540MW, 24/6/2022 10:00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4B006-EFE8-8E2D-F133-2A69FA44585B}"/>
              </a:ext>
            </a:extLst>
          </p:cNvPr>
          <p:cNvCxnSpPr>
            <a:cxnSpLocks/>
          </p:cNvCxnSpPr>
          <p:nvPr/>
        </p:nvCxnSpPr>
        <p:spPr>
          <a:xfrm>
            <a:off x="3108853" y="3022250"/>
            <a:ext cx="7686665" cy="0"/>
          </a:xfrm>
          <a:prstGeom prst="line">
            <a:avLst/>
          </a:prstGeom>
          <a:ln w="19050">
            <a:solidFill>
              <a:srgbClr val="F15D22">
                <a:alpha val="74902"/>
              </a:srgb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F0F568-EB4B-8A9E-256B-F52733CD404A}"/>
              </a:ext>
            </a:extLst>
          </p:cNvPr>
          <p:cNvSpPr txBox="1"/>
          <p:nvPr/>
        </p:nvSpPr>
        <p:spPr>
          <a:xfrm>
            <a:off x="3040783" y="2694871"/>
            <a:ext cx="1884351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100" i="1" dirty="0">
                <a:solidFill>
                  <a:schemeClr val="bg1">
                    <a:lumMod val="50000"/>
                  </a:schemeClr>
                </a:solidFill>
              </a:rPr>
              <a:t>1033MW, 1/7/2022 14:00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DED50E-482E-5F17-2FC3-109EB5EB95C9}"/>
              </a:ext>
            </a:extLst>
          </p:cNvPr>
          <p:cNvCxnSpPr>
            <a:cxnSpLocks/>
          </p:cNvCxnSpPr>
          <p:nvPr/>
        </p:nvCxnSpPr>
        <p:spPr>
          <a:xfrm>
            <a:off x="3108853" y="2844969"/>
            <a:ext cx="7686665" cy="0"/>
          </a:xfrm>
          <a:prstGeom prst="line">
            <a:avLst/>
          </a:prstGeom>
          <a:ln w="19050">
            <a:solidFill>
              <a:srgbClr val="000000">
                <a:alpha val="50196"/>
              </a:srgbClr>
            </a:solidFill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C38341D-4D86-B05B-B205-949FD343328E}"/>
              </a:ext>
            </a:extLst>
          </p:cNvPr>
          <p:cNvSpPr txBox="1"/>
          <p:nvPr/>
        </p:nvSpPr>
        <p:spPr>
          <a:xfrm>
            <a:off x="3022121" y="2517590"/>
            <a:ext cx="1884351" cy="367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100" i="1" dirty="0">
                <a:solidFill>
                  <a:schemeClr val="bg1">
                    <a:lumMod val="50000"/>
                  </a:schemeClr>
                </a:solidFill>
              </a:rPr>
              <a:t>1112MW, 12/1/2022 10:00</a:t>
            </a:r>
          </a:p>
        </p:txBody>
      </p:sp>
    </p:spTree>
    <p:extLst>
      <p:ext uri="{BB962C8B-B14F-4D97-AF65-F5344CB8AC3E}">
        <p14:creationId xmlns:p14="http://schemas.microsoft.com/office/powerpoint/2010/main" val="28356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B36E-343E-4E66-DAF0-480D94AB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Mikroģenerācijas un elektrostaciju uzstādīto jaudu prognozes (visi ražošanas tipi) 2023.-2024.g. beigās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72E94-126A-A765-9F08-152E04EEBF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4573" y="1944751"/>
            <a:ext cx="5744807" cy="331918"/>
          </a:xfrm>
        </p:spPr>
        <p:txBody>
          <a:bodyPr/>
          <a:lstStyle/>
          <a:p>
            <a:r>
              <a:rPr lang="lv-LV" dirty="0"/>
              <a:t>Mikroģeneratoru skaita un jaudas prognozes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A39F1EA-2133-29AF-CD33-9DCFEB15AD27}"/>
              </a:ext>
            </a:extLst>
          </p:cNvPr>
          <p:cNvSpPr txBox="1">
            <a:spLocks/>
          </p:cNvSpPr>
          <p:nvPr/>
        </p:nvSpPr>
        <p:spPr>
          <a:xfrm>
            <a:off x="6767544" y="1944749"/>
            <a:ext cx="5250285" cy="28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Elektrostaciju skaita un jaudas prognozes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DCE54E-FEB4-B306-C2AF-CEA6FF364FF0}"/>
              </a:ext>
            </a:extLst>
          </p:cNvPr>
          <p:cNvSpPr txBox="1">
            <a:spLocks/>
          </p:cNvSpPr>
          <p:nvPr/>
        </p:nvSpPr>
        <p:spPr>
          <a:xfrm>
            <a:off x="6804868" y="5213823"/>
            <a:ext cx="5268945" cy="136960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400" dirty="0"/>
              <a:t>** SES izbūves termiņi atkarīgi no klientiem: no 406 MW kas ir pieslēguma izbūves procesā, pašu elektrostaciju var izbūvēt un nodot 2 gadu laikā pēc pieslēguma izbūves.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/>
              <a:t>Citas ražošanas tehnoloģija, kas var pieslēgties 2024.g.:</a:t>
            </a:r>
          </a:p>
          <a:p>
            <a:pPr marL="354013" lvl="1" indent="-176213">
              <a:lnSpc>
                <a:spcPct val="100000"/>
              </a:lnSpc>
            </a:pPr>
            <a:r>
              <a:rPr lang="lv-LV" sz="1400" dirty="0"/>
              <a:t>6 VES ar kopējo jaudu 16 MW</a:t>
            </a:r>
          </a:p>
          <a:p>
            <a:pPr marL="354013" lvl="1" indent="-176213">
              <a:lnSpc>
                <a:spcPct val="100000"/>
              </a:lnSpc>
            </a:pPr>
            <a:r>
              <a:rPr lang="lv-LV" sz="1400" dirty="0"/>
              <a:t>4 biogāzes koģenerācijas stacijas ar kopējo jaudu 0.67 MW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7B5939-E204-01D8-BAF7-E21B1C54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7" y="2275115"/>
            <a:ext cx="5234472" cy="2835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F4A6D-6811-5E84-7701-2B07461DE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57" y="2293776"/>
            <a:ext cx="5538545" cy="282872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DFA244F-53A6-548C-5496-522D2CA2DA31}"/>
              </a:ext>
            </a:extLst>
          </p:cNvPr>
          <p:cNvSpPr txBox="1">
            <a:spLocks/>
          </p:cNvSpPr>
          <p:nvPr/>
        </p:nvSpPr>
        <p:spPr>
          <a:xfrm>
            <a:off x="1075872" y="5247789"/>
            <a:ext cx="52689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100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/>
              <a:t>* Mikroģeneratoru skaita pieauguma temps samazināsies, jo no 01.01.2024 stāsies jauna neto norēķinu sistēma</a:t>
            </a:r>
          </a:p>
        </p:txBody>
      </p:sp>
    </p:spTree>
    <p:extLst>
      <p:ext uri="{BB962C8B-B14F-4D97-AF65-F5344CB8AC3E}">
        <p14:creationId xmlns:p14="http://schemas.microsoft.com/office/powerpoint/2010/main" val="2780837414"/>
      </p:ext>
    </p:extLst>
  </p:cSld>
  <p:clrMapOvr>
    <a:masterClrMapping/>
  </p:clrMapOvr>
</p:sld>
</file>

<file path=ppt/theme/theme1.xml><?xml version="1.0" encoding="utf-8"?>
<a:theme xmlns:a="http://schemas.openxmlformats.org/drawingml/2006/main" name="ST_prezentacija-tumsizils - ar ikonām">
  <a:themeElements>
    <a:clrScheme name="Custom 16">
      <a:dk1>
        <a:srgbClr val="474847"/>
      </a:dk1>
      <a:lt1>
        <a:srgbClr val="FFFFFF"/>
      </a:lt1>
      <a:dk2>
        <a:srgbClr val="474847"/>
      </a:dk2>
      <a:lt2>
        <a:srgbClr val="FFFFFF"/>
      </a:lt2>
      <a:accent1>
        <a:srgbClr val="229BD7"/>
      </a:accent1>
      <a:accent2>
        <a:srgbClr val="063C76"/>
      </a:accent2>
      <a:accent3>
        <a:srgbClr val="CCD220"/>
      </a:accent3>
      <a:accent4>
        <a:srgbClr val="E3E4E3"/>
      </a:accent4>
      <a:accent5>
        <a:srgbClr val="A2BD30"/>
      </a:accent5>
      <a:accent6>
        <a:srgbClr val="F15D22"/>
      </a:accent6>
      <a:hlink>
        <a:srgbClr val="053E7E"/>
      </a:hlink>
      <a:folHlink>
        <a:srgbClr val="1B99D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lnSpc>
            <a:spcPts val="2500"/>
          </a:lnSpc>
          <a:buClr>
            <a:schemeClr val="accent3"/>
          </a:buClr>
          <a:buFont typeface="Wingdings 3" panose="05040102010807070707" pitchFamily="18" charset="2"/>
          <a:buChar char="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prezentacija-tumsizils - ar ikonām" id="{9461A827-A46C-490C-9EAC-18A6E4414DA9}" vid="{A5D6364B-46CB-43EB-9C8B-79B620641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2543</TotalTime>
  <Words>376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Neue Light</vt:lpstr>
      <vt:lpstr>Wingdings 3</vt:lpstr>
      <vt:lpstr>ST_prezentacija-tumsizils - ar ikonām</vt:lpstr>
      <vt:lpstr>Aktualitātes par ražotāju pieslēgumiem      11.09.2023</vt:lpstr>
      <vt:lpstr>Ģenerācijas jaudas izmaiņas ST tīklā no 2012.g.</vt:lpstr>
      <vt:lpstr>Statistika</vt:lpstr>
      <vt:lpstr>Esošie ražotāji</vt:lpstr>
      <vt:lpstr>Ražotāju pieteikumu dinamika</vt:lpstr>
      <vt:lpstr>Mikroģeneratoru pieslēguma pieteikumu dinamika</vt:lpstr>
      <vt:lpstr>Ražotāju rezervētās jaudas</vt:lpstr>
      <vt:lpstr>Pieslēgtā un pieslēguma procesā esošā saules elektrostaciju jauda nodrošina ST patēriņu</vt:lpstr>
      <vt:lpstr>Mikroģenerācijas un elektrostaciju uzstādīto jaudu prognozes (visi ražošanas tipi) 2023.-2024.g. beigās</vt:lpstr>
      <vt:lpstr>Paldies par uzmanību!</vt:lpstr>
    </vt:vector>
  </TitlesOfParts>
  <Company>AS Latvenergo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SIA KERR pieteikumi SES pieslēgumiem</dc:title>
  <dc:creator>Irina Šapošņikova</dc:creator>
  <cp:lastModifiedBy>Sandis Jansons</cp:lastModifiedBy>
  <cp:revision>57</cp:revision>
  <dcterms:created xsi:type="dcterms:W3CDTF">2023-06-15T14:32:05Z</dcterms:created>
  <dcterms:modified xsi:type="dcterms:W3CDTF">2023-09-13T07:55:06Z</dcterms:modified>
</cp:coreProperties>
</file>