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4"/>
  </p:notesMasterIdLst>
  <p:sldIdLst>
    <p:sldId id="256" r:id="rId2"/>
    <p:sldId id="407" r:id="rId3"/>
    <p:sldId id="408" r:id="rId4"/>
    <p:sldId id="289" r:id="rId5"/>
    <p:sldId id="409" r:id="rId6"/>
    <p:sldId id="410" r:id="rId7"/>
    <p:sldId id="292" r:id="rId8"/>
    <p:sldId id="272" r:id="rId9"/>
    <p:sldId id="285" r:id="rId10"/>
    <p:sldId id="276" r:id="rId11"/>
    <p:sldId id="401" r:id="rId12"/>
    <p:sldId id="362" r:id="rId13"/>
    <p:sldId id="403" r:id="rId14"/>
    <p:sldId id="346" r:id="rId15"/>
    <p:sldId id="402" r:id="rId16"/>
    <p:sldId id="404" r:id="rId17"/>
    <p:sldId id="405" r:id="rId18"/>
    <p:sldId id="406" r:id="rId19"/>
    <p:sldId id="336" r:id="rId20"/>
    <p:sldId id="368" r:id="rId21"/>
    <p:sldId id="411" r:id="rId22"/>
    <p:sldId id="412" r:id="rId23"/>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03592-E6E7-48E0-BB9C-AB9186DE15F4}" v="66" dt="2023-10-17T14:17:20.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Sheet3!$B$57</c:f>
              <c:strCache>
                <c:ptCount val="1"/>
                <c:pt idx="0">
                  <c:v>Zālāji</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3D33-4549-B735-5B0F6022402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3D33-4549-B735-5B0F60224024}"/>
              </c:ext>
            </c:extLst>
          </c:dPt>
          <c:dPt>
            <c:idx val="2"/>
            <c:bubble3D val="0"/>
            <c:spPr>
              <a:solidFill>
                <a:srgbClr val="FFCC00"/>
              </a:solidFill>
              <a:ln w="19050">
                <a:solidFill>
                  <a:schemeClr val="lt1"/>
                </a:solidFill>
              </a:ln>
              <a:effectLst/>
            </c:spPr>
            <c:extLst>
              <c:ext xmlns:c16="http://schemas.microsoft.com/office/drawing/2014/chart" uri="{C3380CC4-5D6E-409C-BE32-E72D297353CC}">
                <c16:uniqueId val="{00000005-3D33-4549-B735-5B0F60224024}"/>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3D33-4549-B735-5B0F602240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33-4549-B735-5B0F60224024}"/>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3D33-4549-B735-5B0F60224024}"/>
              </c:ext>
            </c:extLst>
          </c:dPt>
          <c:dPt>
            <c:idx val="6"/>
            <c:bubble3D val="0"/>
            <c:spPr>
              <a:solidFill>
                <a:srgbClr val="D9D9D9"/>
              </a:solidFill>
              <a:ln w="19050">
                <a:solidFill>
                  <a:schemeClr val="lt1"/>
                </a:solidFill>
              </a:ln>
              <a:effectLst/>
            </c:spPr>
            <c:extLst>
              <c:ext xmlns:c16="http://schemas.microsoft.com/office/drawing/2014/chart" uri="{C3380CC4-5D6E-409C-BE32-E72D297353CC}">
                <c16:uniqueId val="{0000000D-3D33-4549-B735-5B0F60224024}"/>
              </c:ext>
            </c:extLst>
          </c:dPt>
          <c:dLbls>
            <c:dLbl>
              <c:idx val="0"/>
              <c:layout>
                <c:manualLayout>
                  <c:x val="-2.998732268224614E-3"/>
                  <c:y val="-8.49640742457716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33-4549-B735-5B0F60224024}"/>
                </c:ext>
              </c:extLst>
            </c:dLbl>
            <c:dLbl>
              <c:idx val="1"/>
              <c:layout>
                <c:manualLayout>
                  <c:x val="4.4980984023368281E-2"/>
                  <c:y val="-5.99746406440741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33-4549-B735-5B0F60224024}"/>
                </c:ext>
              </c:extLst>
            </c:dLbl>
            <c:dLbl>
              <c:idx val="2"/>
              <c:layout>
                <c:manualLayout>
                  <c:x val="6.2973377632715641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33-4549-B735-5B0F60224024}"/>
                </c:ext>
              </c:extLst>
            </c:dLbl>
            <c:dLbl>
              <c:idx val="3"/>
              <c:layout>
                <c:manualLayout>
                  <c:x val="5.3977180828041954E-2"/>
                  <c:y val="4.49809804830554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33-4549-B735-5B0F60224024}"/>
                </c:ext>
              </c:extLst>
            </c:dLbl>
            <c:dLbl>
              <c:idx val="4"/>
              <c:delete val="1"/>
              <c:extLst>
                <c:ext xmlns:c15="http://schemas.microsoft.com/office/drawing/2012/chart" uri="{CE6537A1-D6FC-4f65-9D91-7224C49458BB}"/>
                <c:ext xmlns:c16="http://schemas.microsoft.com/office/drawing/2014/chart" uri="{C3380CC4-5D6E-409C-BE32-E72D297353CC}">
                  <c16:uniqueId val="{00000009-3D33-4549-B735-5B0F60224024}"/>
                </c:ext>
              </c:extLst>
            </c:dLbl>
            <c:dLbl>
              <c:idx val="5"/>
              <c:layout>
                <c:manualLayout>
                  <c:x val="3.5984787218694601E-2"/>
                  <c:y val="5.99746406440741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D33-4549-B735-5B0F60224024}"/>
                </c:ext>
              </c:extLst>
            </c:dLbl>
            <c:dLbl>
              <c:idx val="6"/>
              <c:layout>
                <c:manualLayout>
                  <c:x val="-6.2973377632715766E-2"/>
                  <c:y val="3.49852070423765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D33-4549-B735-5B0F6022402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Sheet3!$A$58:$A$64</c:f>
              <c:strCache>
                <c:ptCount val="7"/>
                <c:pt idx="0">
                  <c:v>SRZ, RRZ</c:v>
                </c:pt>
                <c:pt idx="1">
                  <c:v>DL, DLZ, SLZ</c:v>
                </c:pt>
                <c:pt idx="2">
                  <c:v>DP, DPZ</c:v>
                </c:pt>
                <c:pt idx="3">
                  <c:v>AAA, AAZ</c:v>
                </c:pt>
                <c:pt idx="4">
                  <c:v>ML ārpus ĪADT</c:v>
                </c:pt>
                <c:pt idx="5">
                  <c:v>Citi</c:v>
                </c:pt>
                <c:pt idx="6">
                  <c:v>Ārpus ĪADT/ML</c:v>
                </c:pt>
              </c:strCache>
            </c:strRef>
          </c:cat>
          <c:val>
            <c:numRef>
              <c:f>Sheet3!$B$58:$B$64</c:f>
              <c:numCache>
                <c:formatCode>General</c:formatCode>
                <c:ptCount val="7"/>
                <c:pt idx="0">
                  <c:v>877.31003799999996</c:v>
                </c:pt>
                <c:pt idx="1">
                  <c:v>11119.78932</c:v>
                </c:pt>
                <c:pt idx="2">
                  <c:v>7381.4974009999996</c:v>
                </c:pt>
                <c:pt idx="3">
                  <c:v>3795.2669350000001</c:v>
                </c:pt>
                <c:pt idx="4">
                  <c:v>15.185974999999999</c:v>
                </c:pt>
                <c:pt idx="5">
                  <c:v>1430.834042</c:v>
                </c:pt>
                <c:pt idx="6">
                  <c:v>38405.909092000002</c:v>
                </c:pt>
              </c:numCache>
            </c:numRef>
          </c:val>
          <c:extLst>
            <c:ext xmlns:c16="http://schemas.microsoft.com/office/drawing/2014/chart" uri="{C3380CC4-5D6E-409C-BE32-E72D297353CC}">
              <c16:uniqueId val="{0000000E-3D33-4549-B735-5B0F60224024}"/>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2087068218019"/>
          <c:y val="4.2928214324292613E-2"/>
          <c:w val="0.57989670741758437"/>
          <c:h val="0.96704620271738462"/>
        </c:manualLayout>
      </c:layout>
      <c:doughnutChart>
        <c:varyColors val="1"/>
        <c:ser>
          <c:idx val="0"/>
          <c:order val="0"/>
          <c:tx>
            <c:strRef>
              <c:f>Sheet3!$B$39</c:f>
              <c:strCache>
                <c:ptCount val="1"/>
                <c:pt idx="0">
                  <c:v>Purvi</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91D7-43AA-B58B-C2D64DDB0246}"/>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1D7-43AA-B58B-C2D64DDB0246}"/>
              </c:ext>
            </c:extLst>
          </c:dPt>
          <c:dPt>
            <c:idx val="2"/>
            <c:bubble3D val="0"/>
            <c:spPr>
              <a:solidFill>
                <a:srgbClr val="FFCC00"/>
              </a:solidFill>
              <a:ln w="19050">
                <a:solidFill>
                  <a:schemeClr val="lt1"/>
                </a:solidFill>
              </a:ln>
              <a:effectLst/>
            </c:spPr>
            <c:extLst>
              <c:ext xmlns:c16="http://schemas.microsoft.com/office/drawing/2014/chart" uri="{C3380CC4-5D6E-409C-BE32-E72D297353CC}">
                <c16:uniqueId val="{00000005-91D7-43AA-B58B-C2D64DDB0246}"/>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91D7-43AA-B58B-C2D64DDB0246}"/>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91D7-43AA-B58B-C2D64DDB0246}"/>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91D7-43AA-B58B-C2D64DDB0246}"/>
              </c:ext>
            </c:extLst>
          </c:dPt>
          <c:dPt>
            <c:idx val="6"/>
            <c:bubble3D val="0"/>
            <c:spPr>
              <a:solidFill>
                <a:srgbClr val="D9D9D9"/>
              </a:solidFill>
              <a:ln w="19050">
                <a:solidFill>
                  <a:schemeClr val="lt1"/>
                </a:solidFill>
              </a:ln>
              <a:effectLst/>
            </c:spPr>
            <c:extLst>
              <c:ext xmlns:c16="http://schemas.microsoft.com/office/drawing/2014/chart" uri="{C3380CC4-5D6E-409C-BE32-E72D297353CC}">
                <c16:uniqueId val="{0000000D-91D7-43AA-B58B-C2D64DDB0246}"/>
              </c:ext>
            </c:extLst>
          </c:dPt>
          <c:dLbls>
            <c:dLbl>
              <c:idx val="0"/>
              <c:layout>
                <c:manualLayout>
                  <c:x val="4.797971629159295E-2"/>
                  <c:y val="-5.99746406440741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D7-43AA-B58B-C2D64DDB0246}"/>
                </c:ext>
              </c:extLst>
            </c:dLbl>
            <c:dLbl>
              <c:idx val="1"/>
              <c:layout>
                <c:manualLayout>
                  <c:x val="4.1982251755143828E-2"/>
                  <c:y val="6.497252736441344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D7-43AA-B58B-C2D64DDB0246}"/>
                </c:ext>
              </c:extLst>
            </c:dLbl>
            <c:dLbl>
              <c:idx val="2"/>
              <c:layout>
                <c:manualLayout>
                  <c:x val="-4.1982251755143828E-2"/>
                  <c:y val="6.99704140847531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1D7-43AA-B58B-C2D64DDB0246}"/>
                </c:ext>
              </c:extLst>
            </c:dLbl>
            <c:dLbl>
              <c:idx val="3"/>
              <c:layout>
                <c:manualLayout>
                  <c:x val="-5.6975913096266678E-2"/>
                  <c:y val="5.99746406440741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1D7-43AA-B58B-C2D64DDB0246}"/>
                </c:ext>
              </c:extLst>
            </c:dLbl>
            <c:dLbl>
              <c:idx val="4"/>
              <c:layout>
                <c:manualLayout>
                  <c:x val="-6.5972109900940337E-2"/>
                  <c:y val="4.99788672033951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1D7-43AA-B58B-C2D64DDB0246}"/>
                </c:ext>
              </c:extLst>
            </c:dLbl>
            <c:dLbl>
              <c:idx val="5"/>
              <c:layout>
                <c:manualLayout>
                  <c:x val="-5.3977180828042065E-2"/>
                  <c:y val="3.99830937627161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1D7-43AA-B58B-C2D64DDB0246}"/>
                </c:ext>
              </c:extLst>
            </c:dLbl>
            <c:dLbl>
              <c:idx val="6"/>
              <c:layout>
                <c:manualLayout>
                  <c:x val="-5.9974645364491187E-2"/>
                  <c:y val="-3.49852070423765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1D7-43AA-B58B-C2D64DDB024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Sheet3!$A$40:$A$46</c:f>
              <c:strCache>
                <c:ptCount val="7"/>
                <c:pt idx="0">
                  <c:v>SRZ, RRZ</c:v>
                </c:pt>
                <c:pt idx="1">
                  <c:v>DL, DLZ, SLZ</c:v>
                </c:pt>
                <c:pt idx="2">
                  <c:v>DP, DPZ</c:v>
                </c:pt>
                <c:pt idx="3">
                  <c:v>AAA, AAZ</c:v>
                </c:pt>
                <c:pt idx="4">
                  <c:v>ML ārpus ĪADT</c:v>
                </c:pt>
                <c:pt idx="5">
                  <c:v>Citi</c:v>
                </c:pt>
                <c:pt idx="6">
                  <c:v>Ārpus ĪADT/ML</c:v>
                </c:pt>
              </c:strCache>
            </c:strRef>
          </c:cat>
          <c:val>
            <c:numRef>
              <c:f>Sheet3!$B$40:$B$46</c:f>
              <c:numCache>
                <c:formatCode>General</c:formatCode>
                <c:ptCount val="7"/>
                <c:pt idx="0">
                  <c:v>25273.464762</c:v>
                </c:pt>
                <c:pt idx="1">
                  <c:v>69634.981436999995</c:v>
                </c:pt>
                <c:pt idx="2">
                  <c:v>680.56854099999998</c:v>
                </c:pt>
                <c:pt idx="3">
                  <c:v>3642.5743219999999</c:v>
                </c:pt>
                <c:pt idx="4">
                  <c:v>478.20339000000001</c:v>
                </c:pt>
                <c:pt idx="5">
                  <c:v>5798.6477629999999</c:v>
                </c:pt>
                <c:pt idx="6">
                  <c:v>46066.283089000019</c:v>
                </c:pt>
              </c:numCache>
            </c:numRef>
          </c:val>
          <c:extLst>
            <c:ext xmlns:c16="http://schemas.microsoft.com/office/drawing/2014/chart" uri="{C3380CC4-5D6E-409C-BE32-E72D297353CC}">
              <c16:uniqueId val="{0000000E-91D7-43AA-B58B-C2D64DDB024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36437828083991"/>
          <c:y val="5.4690056752105677E-2"/>
          <c:w val="0.54463767224409454"/>
          <c:h val="0.83822856931864353"/>
        </c:manualLayout>
      </c:layout>
      <c:doughnutChart>
        <c:varyColors val="1"/>
        <c:ser>
          <c:idx val="0"/>
          <c:order val="0"/>
          <c:tx>
            <c:strRef>
              <c:f>Sheet3!$B$21</c:f>
              <c:strCache>
                <c:ptCount val="1"/>
                <c:pt idx="0">
                  <c:v>Meži</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53DA-4B1C-97B8-53F15B78B52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53DA-4B1C-97B8-53F15B78B52D}"/>
              </c:ext>
            </c:extLst>
          </c:dPt>
          <c:dPt>
            <c:idx val="2"/>
            <c:bubble3D val="0"/>
            <c:spPr>
              <a:solidFill>
                <a:srgbClr val="FFCC00"/>
              </a:solidFill>
              <a:ln w="19050">
                <a:solidFill>
                  <a:schemeClr val="lt1"/>
                </a:solidFill>
              </a:ln>
              <a:effectLst/>
            </c:spPr>
            <c:extLst>
              <c:ext xmlns:c16="http://schemas.microsoft.com/office/drawing/2014/chart" uri="{C3380CC4-5D6E-409C-BE32-E72D297353CC}">
                <c16:uniqueId val="{00000005-53DA-4B1C-97B8-53F15B78B52D}"/>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53DA-4B1C-97B8-53F15B78B52D}"/>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53DA-4B1C-97B8-53F15B78B52D}"/>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53DA-4B1C-97B8-53F15B78B52D}"/>
              </c:ext>
            </c:extLst>
          </c:dPt>
          <c:dPt>
            <c:idx val="6"/>
            <c:bubble3D val="0"/>
            <c:spPr>
              <a:solidFill>
                <a:srgbClr val="D9D9D9"/>
              </a:solidFill>
              <a:ln w="19050">
                <a:solidFill>
                  <a:schemeClr val="lt1"/>
                </a:solidFill>
              </a:ln>
              <a:effectLst/>
            </c:spPr>
            <c:extLst>
              <c:ext xmlns:c16="http://schemas.microsoft.com/office/drawing/2014/chart" uri="{C3380CC4-5D6E-409C-BE32-E72D297353CC}">
                <c16:uniqueId val="{0000000D-53DA-4B1C-97B8-53F15B78B52D}"/>
              </c:ext>
            </c:extLst>
          </c:dPt>
          <c:dLbls>
            <c:dLbl>
              <c:idx val="0"/>
              <c:layout>
                <c:manualLayout>
                  <c:x val="2.3989858145796475E-2"/>
                  <c:y val="-7.99661875254321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DA-4B1C-97B8-53F15B78B52D}"/>
                </c:ext>
              </c:extLst>
            </c:dLbl>
            <c:dLbl>
              <c:idx val="1"/>
              <c:layout>
                <c:manualLayout>
                  <c:x val="5.3977180828042065E-2"/>
                  <c:y val="-4.99788672033951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3DA-4B1C-97B8-53F15B78B52D}"/>
                </c:ext>
              </c:extLst>
            </c:dLbl>
            <c:dLbl>
              <c:idx val="2"/>
              <c:layout>
                <c:manualLayout>
                  <c:x val="5.3977180828042065E-2"/>
                  <c:y val="1.49936601610184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3DA-4B1C-97B8-53F15B78B52D}"/>
                </c:ext>
              </c:extLst>
            </c:dLbl>
            <c:dLbl>
              <c:idx val="3"/>
              <c:layout>
                <c:manualLayout>
                  <c:x val="5.0978448559817507E-2"/>
                  <c:y val="4.49809804830554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3DA-4B1C-97B8-53F15B78B52D}"/>
                </c:ext>
              </c:extLst>
            </c:dLbl>
            <c:dLbl>
              <c:idx val="4"/>
              <c:layout>
                <c:manualLayout>
                  <c:x val="3.2986054950470155E-2"/>
                  <c:y val="7.49683008050926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3DA-4B1C-97B8-53F15B78B52D}"/>
                </c:ext>
              </c:extLst>
            </c:dLbl>
            <c:dLbl>
              <c:idx val="5"/>
              <c:layout>
                <c:manualLayout>
                  <c:x val="2.3989858145796475E-2"/>
                  <c:y val="7.99661875254321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3DA-4B1C-97B8-53F15B78B52D}"/>
                </c:ext>
              </c:extLst>
            </c:dLbl>
            <c:dLbl>
              <c:idx val="6"/>
              <c:layout>
                <c:manualLayout>
                  <c:x val="-6.2973377632715766E-2"/>
                  <c:y val="4.997886720339510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3DA-4B1C-97B8-53F15B78B52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Sheet3!$A$22:$A$28</c:f>
              <c:strCache>
                <c:ptCount val="7"/>
                <c:pt idx="0">
                  <c:v>SRZ, RRZ</c:v>
                </c:pt>
                <c:pt idx="1">
                  <c:v>DL, DLZ, SLZ</c:v>
                </c:pt>
                <c:pt idx="2">
                  <c:v>DP, DPZ</c:v>
                </c:pt>
                <c:pt idx="3">
                  <c:v>AAA, AAZ</c:v>
                </c:pt>
                <c:pt idx="4">
                  <c:v>ML ārpus ĪADT</c:v>
                </c:pt>
                <c:pt idx="5">
                  <c:v>Citi</c:v>
                </c:pt>
                <c:pt idx="6">
                  <c:v>Ārpus ĪADT/ML</c:v>
                </c:pt>
              </c:strCache>
            </c:strRef>
          </c:cat>
          <c:val>
            <c:numRef>
              <c:f>Sheet3!$B$22:$B$28</c:f>
              <c:numCache>
                <c:formatCode>General</c:formatCode>
                <c:ptCount val="7"/>
                <c:pt idx="0">
                  <c:v>26376.325546</c:v>
                </c:pt>
                <c:pt idx="1">
                  <c:v>66634.764603999996</c:v>
                </c:pt>
                <c:pt idx="2">
                  <c:v>13160.095845</c:v>
                </c:pt>
                <c:pt idx="3">
                  <c:v>21628.259252</c:v>
                </c:pt>
                <c:pt idx="4">
                  <c:v>17869.821437999999</c:v>
                </c:pt>
                <c:pt idx="5">
                  <c:v>9645.3806559999994</c:v>
                </c:pt>
                <c:pt idx="6">
                  <c:v>178618.32870799999</c:v>
                </c:pt>
              </c:numCache>
            </c:numRef>
          </c:val>
          <c:extLst>
            <c:ext xmlns:c16="http://schemas.microsoft.com/office/drawing/2014/chart" uri="{C3380CC4-5D6E-409C-BE32-E72D297353CC}">
              <c16:uniqueId val="{0000000E-53DA-4B1C-97B8-53F15B78B52D}"/>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Sheet3!$B$12</c:f>
              <c:strCache>
                <c:ptCount val="1"/>
                <c:pt idx="0">
                  <c:v>Atsegumi</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AA0F-403C-9220-9F320855BDF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AA0F-403C-9220-9F320855BDFB}"/>
              </c:ext>
            </c:extLst>
          </c:dPt>
          <c:dPt>
            <c:idx val="2"/>
            <c:bubble3D val="0"/>
            <c:spPr>
              <a:solidFill>
                <a:srgbClr val="FFCC00"/>
              </a:solidFill>
              <a:ln w="19050">
                <a:solidFill>
                  <a:schemeClr val="lt1"/>
                </a:solidFill>
              </a:ln>
              <a:effectLst/>
            </c:spPr>
            <c:extLst>
              <c:ext xmlns:c16="http://schemas.microsoft.com/office/drawing/2014/chart" uri="{C3380CC4-5D6E-409C-BE32-E72D297353CC}">
                <c16:uniqueId val="{00000005-AA0F-403C-9220-9F320855BDFB}"/>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AA0F-403C-9220-9F320855BD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A0F-403C-9220-9F320855BDFB}"/>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AA0F-403C-9220-9F320855BDFB}"/>
              </c:ext>
            </c:extLst>
          </c:dPt>
          <c:dPt>
            <c:idx val="6"/>
            <c:bubble3D val="0"/>
            <c:spPr>
              <a:solidFill>
                <a:srgbClr val="D9D9D9"/>
              </a:solidFill>
              <a:ln w="19050">
                <a:solidFill>
                  <a:schemeClr val="lt1"/>
                </a:solidFill>
              </a:ln>
              <a:effectLst/>
            </c:spPr>
            <c:extLst>
              <c:ext xmlns:c16="http://schemas.microsoft.com/office/drawing/2014/chart" uri="{C3380CC4-5D6E-409C-BE32-E72D297353CC}">
                <c16:uniqueId val="{0000000D-AA0F-403C-9220-9F320855BDFB}"/>
              </c:ext>
            </c:extLst>
          </c:dPt>
          <c:dLbls>
            <c:dLbl>
              <c:idx val="0"/>
              <c:layout>
                <c:manualLayout>
                  <c:x val="1.7992393609347356E-2"/>
                  <c:y val="-7.99661875254321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0F-403C-9220-9F320855BDFB}"/>
                </c:ext>
              </c:extLst>
            </c:dLbl>
            <c:dLbl>
              <c:idx val="1"/>
              <c:layout>
                <c:manualLayout>
                  <c:x val="4.4980984023368385E-2"/>
                  <c:y val="5.99746406440740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0F-403C-9220-9F320855BDFB}"/>
                </c:ext>
              </c:extLst>
            </c:dLbl>
            <c:dLbl>
              <c:idx val="2"/>
              <c:layout>
                <c:manualLayout>
                  <c:x val="-5.9974645364491187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0F-403C-9220-9F320855BDFB}"/>
                </c:ext>
              </c:extLst>
            </c:dLbl>
            <c:dLbl>
              <c:idx val="3"/>
              <c:layout>
                <c:manualLayout>
                  <c:x val="-4.1982251755143828E-2"/>
                  <c:y val="-5.49767539237346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0F-403C-9220-9F320855BDFB}"/>
                </c:ext>
              </c:extLst>
            </c:dLbl>
            <c:dLbl>
              <c:idx val="4"/>
              <c:delete val="1"/>
              <c:extLst>
                <c:ext xmlns:c15="http://schemas.microsoft.com/office/drawing/2012/chart" uri="{CE6537A1-D6FC-4f65-9D91-7224C49458BB}"/>
                <c:ext xmlns:c16="http://schemas.microsoft.com/office/drawing/2014/chart" uri="{C3380CC4-5D6E-409C-BE32-E72D297353CC}">
                  <c16:uniqueId val="{00000009-AA0F-403C-9220-9F320855BDFB}"/>
                </c:ext>
              </c:extLst>
            </c:dLbl>
            <c:dLbl>
              <c:idx val="5"/>
              <c:layout>
                <c:manualLayout>
                  <c:x val="-3.2986054950470155E-2"/>
                  <c:y val="-5.99746406440741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0F-403C-9220-9F320855BDFB}"/>
                </c:ext>
              </c:extLst>
            </c:dLbl>
            <c:dLbl>
              <c:idx val="6"/>
              <c:layout>
                <c:manualLayout>
                  <c:x val="-1.4993661341122797E-2"/>
                  <c:y val="-7.49683008050926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0F-403C-9220-9F320855BD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Sheet3!$A$13:$A$19</c:f>
              <c:strCache>
                <c:ptCount val="7"/>
                <c:pt idx="0">
                  <c:v>SRZ, RRZ</c:v>
                </c:pt>
                <c:pt idx="1">
                  <c:v>DL, DLZ, SLZ</c:v>
                </c:pt>
                <c:pt idx="2">
                  <c:v>DP, DPZ</c:v>
                </c:pt>
                <c:pt idx="3">
                  <c:v>AAA, AAZ</c:v>
                </c:pt>
                <c:pt idx="4">
                  <c:v>ML ārpus ĪADT</c:v>
                </c:pt>
                <c:pt idx="5">
                  <c:v>Citi</c:v>
                </c:pt>
                <c:pt idx="6">
                  <c:v>Ārpus ĪADT/ML</c:v>
                </c:pt>
              </c:strCache>
            </c:strRef>
          </c:cat>
          <c:val>
            <c:numRef>
              <c:f>Sheet3!$B$13:$B$19</c:f>
              <c:numCache>
                <c:formatCode>General</c:formatCode>
                <c:ptCount val="7"/>
                <c:pt idx="0">
                  <c:v>4.9894350000000003</c:v>
                </c:pt>
                <c:pt idx="1">
                  <c:v>34.634017999999998</c:v>
                </c:pt>
                <c:pt idx="2">
                  <c:v>5.686032</c:v>
                </c:pt>
                <c:pt idx="3">
                  <c:v>1.843002</c:v>
                </c:pt>
                <c:pt idx="4">
                  <c:v>8.2999999999999998E-5</c:v>
                </c:pt>
                <c:pt idx="5">
                  <c:v>2.5595469999999998</c:v>
                </c:pt>
                <c:pt idx="6">
                  <c:v>5.2976770000000073</c:v>
                </c:pt>
              </c:numCache>
            </c:numRef>
          </c:val>
          <c:extLst>
            <c:ext xmlns:c16="http://schemas.microsoft.com/office/drawing/2014/chart" uri="{C3380CC4-5D6E-409C-BE32-E72D297353CC}">
              <c16:uniqueId val="{0000000E-AA0F-403C-9220-9F320855BDFB}"/>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Sheet3!$B$30</c:f>
              <c:strCache>
                <c:ptCount val="1"/>
                <c:pt idx="0">
                  <c:v>Piekraste</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3AE0-4106-96C0-6D2565F4E88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3AE0-4106-96C0-6D2565F4E883}"/>
              </c:ext>
            </c:extLst>
          </c:dPt>
          <c:dPt>
            <c:idx val="2"/>
            <c:bubble3D val="0"/>
            <c:spPr>
              <a:solidFill>
                <a:srgbClr val="FFCC00"/>
              </a:solidFill>
              <a:ln w="19050">
                <a:solidFill>
                  <a:schemeClr val="lt1"/>
                </a:solidFill>
              </a:ln>
              <a:effectLst/>
            </c:spPr>
            <c:extLst>
              <c:ext xmlns:c16="http://schemas.microsoft.com/office/drawing/2014/chart" uri="{C3380CC4-5D6E-409C-BE32-E72D297353CC}">
                <c16:uniqueId val="{00000005-3AE0-4106-96C0-6D2565F4E883}"/>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3AE0-4106-96C0-6D2565F4E8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E0-4106-96C0-6D2565F4E883}"/>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3AE0-4106-96C0-6D2565F4E883}"/>
              </c:ext>
            </c:extLst>
          </c:dPt>
          <c:dPt>
            <c:idx val="6"/>
            <c:bubble3D val="0"/>
            <c:spPr>
              <a:solidFill>
                <a:srgbClr val="D9D9D9"/>
              </a:solidFill>
              <a:ln w="19050">
                <a:solidFill>
                  <a:schemeClr val="lt1"/>
                </a:solidFill>
              </a:ln>
              <a:effectLst/>
            </c:spPr>
            <c:extLst>
              <c:ext xmlns:c16="http://schemas.microsoft.com/office/drawing/2014/chart" uri="{C3380CC4-5D6E-409C-BE32-E72D297353CC}">
                <c16:uniqueId val="{0000000D-3AE0-4106-96C0-6D2565F4E883}"/>
              </c:ext>
            </c:extLst>
          </c:dPt>
          <c:dLbls>
            <c:dLbl>
              <c:idx val="0"/>
              <c:layout>
                <c:manualLayout>
                  <c:x val="1.4993661341122797E-2"/>
                  <c:y val="-6.99704140847531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E0-4106-96C0-6D2565F4E883}"/>
                </c:ext>
              </c:extLst>
            </c:dLbl>
            <c:dLbl>
              <c:idx val="1"/>
              <c:layout>
                <c:manualLayout>
                  <c:x val="5.6975913096266519E-2"/>
                  <c:y val="-2.998732032203710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E0-4106-96C0-6D2565F4E883}"/>
                </c:ext>
              </c:extLst>
            </c:dLbl>
            <c:dLbl>
              <c:idx val="2"/>
              <c:layout>
                <c:manualLayout>
                  <c:x val="5.9974645364491076E-2"/>
                  <c:y val="1.99915468813580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E0-4106-96C0-6D2565F4E883}"/>
                </c:ext>
              </c:extLst>
            </c:dLbl>
            <c:dLbl>
              <c:idx val="3"/>
              <c:layout>
                <c:manualLayout>
                  <c:x val="2.9987322682245538E-2"/>
                  <c:y val="8.49640742457716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AE0-4106-96C0-6D2565F4E883}"/>
                </c:ext>
              </c:extLst>
            </c:dLbl>
            <c:dLbl>
              <c:idx val="4"/>
              <c:delete val="1"/>
              <c:extLst>
                <c:ext xmlns:c15="http://schemas.microsoft.com/office/drawing/2012/chart" uri="{CE6537A1-D6FC-4f65-9D91-7224C49458BB}"/>
                <c:ext xmlns:c16="http://schemas.microsoft.com/office/drawing/2014/chart" uri="{C3380CC4-5D6E-409C-BE32-E72D297353CC}">
                  <c16:uniqueId val="{00000009-3AE0-4106-96C0-6D2565F4E883}"/>
                </c:ext>
              </c:extLst>
            </c:dLbl>
            <c:dLbl>
              <c:idx val="5"/>
              <c:layout>
                <c:manualLayout>
                  <c:x val="-5.3977180828042065E-2"/>
                  <c:y val="4.997886720339418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AE0-4106-96C0-6D2565F4E883}"/>
                </c:ext>
              </c:extLst>
            </c:dLbl>
            <c:dLbl>
              <c:idx val="6"/>
              <c:layout>
                <c:manualLayout>
                  <c:x val="-3.898351948691927E-2"/>
                  <c:y val="-5.99746406440741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E0-4106-96C0-6D2565F4E88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Sheet3!$A$31:$A$37</c:f>
              <c:strCache>
                <c:ptCount val="7"/>
                <c:pt idx="0">
                  <c:v>SRZ, RRZ</c:v>
                </c:pt>
                <c:pt idx="1">
                  <c:v>DL, DLZ, SLZ</c:v>
                </c:pt>
                <c:pt idx="2">
                  <c:v>DP, DPZ</c:v>
                </c:pt>
                <c:pt idx="3">
                  <c:v>AAA, AAZ</c:v>
                </c:pt>
                <c:pt idx="4">
                  <c:v>ML ārpus ĪADT</c:v>
                </c:pt>
                <c:pt idx="5">
                  <c:v>Citi</c:v>
                </c:pt>
                <c:pt idx="6">
                  <c:v>Ārpus ĪADT/ML</c:v>
                </c:pt>
              </c:strCache>
            </c:strRef>
          </c:cat>
          <c:val>
            <c:numRef>
              <c:f>Sheet3!$B$31:$B$37</c:f>
              <c:numCache>
                <c:formatCode>General</c:formatCode>
                <c:ptCount val="7"/>
                <c:pt idx="0">
                  <c:v>651.60439799999995</c:v>
                </c:pt>
                <c:pt idx="1">
                  <c:v>1791.4439600000001</c:v>
                </c:pt>
                <c:pt idx="2">
                  <c:v>291.57258899999999</c:v>
                </c:pt>
                <c:pt idx="3">
                  <c:v>3522.1743139999999</c:v>
                </c:pt>
                <c:pt idx="4">
                  <c:v>7.0500800000000003</c:v>
                </c:pt>
                <c:pt idx="5">
                  <c:v>109.246173</c:v>
                </c:pt>
                <c:pt idx="6">
                  <c:v>2116.1903290000009</c:v>
                </c:pt>
              </c:numCache>
            </c:numRef>
          </c:val>
          <c:extLst>
            <c:ext xmlns:c16="http://schemas.microsoft.com/office/drawing/2014/chart" uri="{C3380CC4-5D6E-409C-BE32-E72D297353CC}">
              <c16:uniqueId val="{0000000E-3AE0-4106-96C0-6D2565F4E883}"/>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Sheet3!$B$48</c:f>
              <c:strCache>
                <c:ptCount val="1"/>
                <c:pt idx="0">
                  <c:v>Ūdeņi</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2B40-431E-8ED7-BAA33D82761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2B40-431E-8ED7-BAA33D827615}"/>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2B40-431E-8ED7-BAA33D827615}"/>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2B40-431E-8ED7-BAA33D8276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40-431E-8ED7-BAA33D827615}"/>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2B40-431E-8ED7-BAA33D827615}"/>
              </c:ext>
            </c:extLst>
          </c:dPt>
          <c:dPt>
            <c:idx val="6"/>
            <c:bubble3D val="0"/>
            <c:spPr>
              <a:solidFill>
                <a:srgbClr val="D9D9D9"/>
              </a:solidFill>
              <a:ln w="19050">
                <a:solidFill>
                  <a:schemeClr val="lt1"/>
                </a:solidFill>
              </a:ln>
              <a:effectLst/>
            </c:spPr>
            <c:extLst>
              <c:ext xmlns:c16="http://schemas.microsoft.com/office/drawing/2014/chart" uri="{C3380CC4-5D6E-409C-BE32-E72D297353CC}">
                <c16:uniqueId val="{0000000D-2B40-431E-8ED7-BAA33D827615}"/>
              </c:ext>
            </c:extLst>
          </c:dPt>
          <c:dLbls>
            <c:dLbl>
              <c:idx val="0"/>
              <c:layout>
                <c:manualLayout>
                  <c:x val="2.9987322682244492E-3"/>
                  <c:y val="-7.99661875254321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40-431E-8ED7-BAA33D827615}"/>
                </c:ext>
              </c:extLst>
            </c:dLbl>
            <c:dLbl>
              <c:idx val="1"/>
              <c:layout>
                <c:manualLayout>
                  <c:x val="5.0978448559817396E-2"/>
                  <c:y val="-5.99746406440741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40-431E-8ED7-BAA33D827615}"/>
                </c:ext>
              </c:extLst>
            </c:dLbl>
            <c:dLbl>
              <c:idx val="2"/>
              <c:layout>
                <c:manualLayout>
                  <c:x val="6.2973377632715641E-2"/>
                  <c:y val="4.997886720339510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40-431E-8ED7-BAA33D827615}"/>
                </c:ext>
              </c:extLst>
            </c:dLbl>
            <c:dLbl>
              <c:idx val="3"/>
              <c:layout>
                <c:manualLayout>
                  <c:x val="3.2986054950470155E-2"/>
                  <c:y val="6.497252736441354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40-431E-8ED7-BAA33D827615}"/>
                </c:ext>
              </c:extLst>
            </c:dLbl>
            <c:dLbl>
              <c:idx val="4"/>
              <c:delete val="1"/>
              <c:extLst>
                <c:ext xmlns:c15="http://schemas.microsoft.com/office/drawing/2012/chart" uri="{CE6537A1-D6FC-4f65-9D91-7224C49458BB}"/>
                <c:ext xmlns:c16="http://schemas.microsoft.com/office/drawing/2014/chart" uri="{C3380CC4-5D6E-409C-BE32-E72D297353CC}">
                  <c16:uniqueId val="{00000009-2B40-431E-8ED7-BAA33D827615}"/>
                </c:ext>
              </c:extLst>
            </c:dLbl>
            <c:dLbl>
              <c:idx val="5"/>
              <c:layout>
                <c:manualLayout>
                  <c:x val="2.0991243937897437E-2"/>
                  <c:y val="8.496446778015909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15:layout>
                    <c:manualLayout>
                      <c:w val="8.7323083650699157E-2"/>
                      <c:h val="7.9891415991820786E-2"/>
                    </c:manualLayout>
                  </c15:layout>
                </c:ext>
                <c:ext xmlns:c16="http://schemas.microsoft.com/office/drawing/2014/chart" uri="{C3380CC4-5D6E-409C-BE32-E72D297353CC}">
                  <c16:uniqueId val="{0000000B-2B40-431E-8ED7-BAA33D827615}"/>
                </c:ext>
              </c:extLst>
            </c:dLbl>
            <c:dLbl>
              <c:idx val="6"/>
              <c:layout>
                <c:manualLayout>
                  <c:x val="-6.297337763271571E-2"/>
                  <c:y val="9.995773440678928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B40-431E-8ED7-BAA33D82761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Sheet3!$A$49:$A$55</c:f>
              <c:strCache>
                <c:ptCount val="7"/>
                <c:pt idx="0">
                  <c:v>SRZ, RRZ</c:v>
                </c:pt>
                <c:pt idx="1">
                  <c:v>DL, DLZ, SLZ</c:v>
                </c:pt>
                <c:pt idx="2">
                  <c:v>DP, DPZ</c:v>
                </c:pt>
                <c:pt idx="3">
                  <c:v>AAA, AAZ</c:v>
                </c:pt>
                <c:pt idx="4">
                  <c:v>ML ārpus ĪADT</c:v>
                </c:pt>
                <c:pt idx="5">
                  <c:v>Citi</c:v>
                </c:pt>
                <c:pt idx="6">
                  <c:v>Ārpus ĪADT/ML</c:v>
                </c:pt>
              </c:strCache>
            </c:strRef>
          </c:cat>
          <c:val>
            <c:numRef>
              <c:f>Sheet3!$B$49:$B$55</c:f>
              <c:numCache>
                <c:formatCode>General</c:formatCode>
                <c:ptCount val="7"/>
                <c:pt idx="0">
                  <c:v>2445.2269470000001</c:v>
                </c:pt>
                <c:pt idx="1">
                  <c:v>16028.693689</c:v>
                </c:pt>
                <c:pt idx="2">
                  <c:v>23576.554562000001</c:v>
                </c:pt>
                <c:pt idx="3">
                  <c:v>8774.7844580000001</c:v>
                </c:pt>
                <c:pt idx="4">
                  <c:v>131.74206899999999</c:v>
                </c:pt>
                <c:pt idx="5">
                  <c:v>1587.172327</c:v>
                </c:pt>
                <c:pt idx="6">
                  <c:v>58056.638565000001</c:v>
                </c:pt>
              </c:numCache>
            </c:numRef>
          </c:val>
          <c:extLst>
            <c:ext xmlns:c16="http://schemas.microsoft.com/office/drawing/2014/chart" uri="{C3380CC4-5D6E-409C-BE32-E72D297353CC}">
              <c16:uniqueId val="{0000000E-2B40-431E-8ED7-BAA33D827615}"/>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Izsūtītās vēstules </c:v>
                </c:pt>
              </c:strCache>
            </c:strRef>
          </c:tx>
          <c:spPr>
            <a:solidFill>
              <a:schemeClr val="accent6">
                <a:lumMod val="75000"/>
              </a:schemeClr>
            </a:solidFill>
            <a:ln>
              <a:solidFill>
                <a:schemeClr val="accent6">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46277</c:v>
                </c:pt>
                <c:pt idx="1">
                  <c:v>78009</c:v>
                </c:pt>
                <c:pt idx="2">
                  <c:v>83681</c:v>
                </c:pt>
                <c:pt idx="3">
                  <c:v>77885</c:v>
                </c:pt>
                <c:pt idx="4">
                  <c:v>11975</c:v>
                </c:pt>
                <c:pt idx="5">
                  <c:v>771</c:v>
                </c:pt>
              </c:numCache>
            </c:numRef>
          </c:val>
          <c:extLst>
            <c:ext xmlns:c16="http://schemas.microsoft.com/office/drawing/2014/chart" uri="{C3380CC4-5D6E-409C-BE32-E72D297353CC}">
              <c16:uniqueId val="{00000000-A097-415A-9F00-A4B4A65C52B2}"/>
            </c:ext>
          </c:extLst>
        </c:ser>
        <c:dLbls>
          <c:showLegendKey val="0"/>
          <c:showVal val="0"/>
          <c:showCatName val="0"/>
          <c:showSerName val="0"/>
          <c:showPercent val="0"/>
          <c:showBubbleSize val="0"/>
        </c:dLbls>
        <c:gapWidth val="219"/>
        <c:overlap val="-27"/>
        <c:axId val="116145184"/>
        <c:axId val="1811632416"/>
      </c:barChart>
      <c:catAx>
        <c:axId val="11614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1811632416"/>
        <c:crosses val="autoZero"/>
        <c:auto val="1"/>
        <c:lblAlgn val="ctr"/>
        <c:lblOffset val="100"/>
        <c:noMultiLvlLbl val="0"/>
      </c:catAx>
      <c:valAx>
        <c:axId val="181163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1614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Sheet1!$C$25</c:f>
              <c:strCache>
                <c:ptCount val="1"/>
                <c:pt idx="0">
                  <c:v>Saņemtās īpašnieku vēstules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Sheet1!$B$26:$B$31</c:f>
              <c:numCache>
                <c:formatCode>General</c:formatCode>
                <c:ptCount val="6"/>
                <c:pt idx="0">
                  <c:v>2017</c:v>
                </c:pt>
                <c:pt idx="1">
                  <c:v>2018</c:v>
                </c:pt>
                <c:pt idx="2">
                  <c:v>2019</c:v>
                </c:pt>
                <c:pt idx="3">
                  <c:v>2020</c:v>
                </c:pt>
                <c:pt idx="4">
                  <c:v>2021</c:v>
                </c:pt>
                <c:pt idx="5">
                  <c:v>2022</c:v>
                </c:pt>
              </c:numCache>
            </c:numRef>
          </c:cat>
          <c:val>
            <c:numRef>
              <c:f>Sheet1!$C$26:$C$31</c:f>
              <c:numCache>
                <c:formatCode>General</c:formatCode>
                <c:ptCount val="6"/>
                <c:pt idx="0">
                  <c:v>113</c:v>
                </c:pt>
                <c:pt idx="1">
                  <c:v>344</c:v>
                </c:pt>
                <c:pt idx="2">
                  <c:v>569</c:v>
                </c:pt>
                <c:pt idx="3">
                  <c:v>656</c:v>
                </c:pt>
                <c:pt idx="4">
                  <c:v>345</c:v>
                </c:pt>
                <c:pt idx="5">
                  <c:v>101</c:v>
                </c:pt>
              </c:numCache>
            </c:numRef>
          </c:val>
          <c:extLst>
            <c:ext xmlns:c16="http://schemas.microsoft.com/office/drawing/2014/chart" uri="{C3380CC4-5D6E-409C-BE32-E72D297353CC}">
              <c16:uniqueId val="{00000000-7624-4FC5-9D54-DA1284AFAB4F}"/>
            </c:ext>
          </c:extLst>
        </c:ser>
        <c:ser>
          <c:idx val="1"/>
          <c:order val="1"/>
          <c:tx>
            <c:strRef>
              <c:f>Sheet1!$D$25</c:f>
              <c:strCache>
                <c:ptCount val="1"/>
                <c:pt idx="0">
                  <c:v>saņemtie īpašnieku zvani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Sheet1!$B$26:$B$31</c:f>
              <c:numCache>
                <c:formatCode>General</c:formatCode>
                <c:ptCount val="6"/>
                <c:pt idx="0">
                  <c:v>2017</c:v>
                </c:pt>
                <c:pt idx="1">
                  <c:v>2018</c:v>
                </c:pt>
                <c:pt idx="2">
                  <c:v>2019</c:v>
                </c:pt>
                <c:pt idx="3">
                  <c:v>2020</c:v>
                </c:pt>
                <c:pt idx="4">
                  <c:v>2021</c:v>
                </c:pt>
                <c:pt idx="5">
                  <c:v>2022</c:v>
                </c:pt>
              </c:numCache>
            </c:numRef>
          </c:cat>
          <c:val>
            <c:numRef>
              <c:f>Sheet1!$D$26:$D$31</c:f>
              <c:numCache>
                <c:formatCode>General</c:formatCode>
                <c:ptCount val="6"/>
                <c:pt idx="0">
                  <c:v>1200</c:v>
                </c:pt>
                <c:pt idx="1">
                  <c:v>2000</c:v>
                </c:pt>
                <c:pt idx="2">
                  <c:v>2707</c:v>
                </c:pt>
                <c:pt idx="3">
                  <c:v>2609</c:v>
                </c:pt>
                <c:pt idx="4">
                  <c:v>1477</c:v>
                </c:pt>
                <c:pt idx="5">
                  <c:v>491</c:v>
                </c:pt>
              </c:numCache>
            </c:numRef>
          </c:val>
          <c:extLst>
            <c:ext xmlns:c16="http://schemas.microsoft.com/office/drawing/2014/chart" uri="{C3380CC4-5D6E-409C-BE32-E72D297353CC}">
              <c16:uniqueId val="{00000001-7624-4FC5-9D54-DA1284AFAB4F}"/>
            </c:ext>
          </c:extLst>
        </c:ser>
        <c:dLbls>
          <c:showLegendKey val="0"/>
          <c:showVal val="0"/>
          <c:showCatName val="0"/>
          <c:showSerName val="0"/>
          <c:showPercent val="0"/>
          <c:showBubbleSize val="0"/>
        </c:dLbls>
        <c:gapWidth val="219"/>
        <c:overlap val="-27"/>
        <c:axId val="177059152"/>
        <c:axId val="123046352"/>
      </c:barChart>
      <c:catAx>
        <c:axId val="17705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123046352"/>
        <c:crosses val="autoZero"/>
        <c:auto val="1"/>
        <c:lblAlgn val="ctr"/>
        <c:lblOffset val="100"/>
        <c:noMultiLvlLbl val="0"/>
      </c:catAx>
      <c:valAx>
        <c:axId val="12304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77059152"/>
        <c:crosses val="autoZero"/>
        <c:crossBetween val="between"/>
      </c:valAx>
      <c:spPr>
        <a:noFill/>
        <a:ln>
          <a:noFill/>
        </a:ln>
        <a:effectLst/>
      </c:spPr>
    </c:plotArea>
    <c:legend>
      <c:legendPos val="b"/>
      <c:layout>
        <c:manualLayout>
          <c:xMode val="edge"/>
          <c:yMode val="edge"/>
          <c:x val="8.7707129316787036E-2"/>
          <c:y val="0.92621356715268632"/>
          <c:w val="0.72491553249870877"/>
          <c:h val="6.3845649315222103E-2"/>
        </c:manualLayout>
      </c:layout>
      <c:overlay val="0"/>
      <c:spPr>
        <a:noFill/>
        <a:ln>
          <a:noFill/>
        </a:ln>
        <a:effectLst/>
      </c:spPr>
      <c:txPr>
        <a:bodyPr rot="0" spcFirstLastPara="1" vertOverflow="ellipsis" vert="horz" wrap="square" anchor="ctr" anchorCtr="1"/>
        <a:lstStyle/>
        <a:p>
          <a:pPr>
            <a:defRPr sz="176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E6D4E-A78C-40AA-AEC5-DDB223167002}" type="doc">
      <dgm:prSet loTypeId="urn:microsoft.com/office/officeart/2005/8/layout/venn1" loCatId="relationship" qsTypeId="urn:microsoft.com/office/officeart/2005/8/quickstyle/simple1" qsCatId="simple" csTypeId="urn:microsoft.com/office/officeart/2005/8/colors/accent1_2" csCatId="accent1" phldr="1"/>
      <dgm:spPr/>
    </dgm:pt>
    <dgm:pt modelId="{B54B4C0E-73ED-4A2B-8189-B4B65B7D89E1}">
      <dgm:prSet phldrT="[Text]" custT="1"/>
      <dgm:spPr/>
      <dgm:t>
        <a:bodyPr/>
        <a:lstStyle/>
        <a:p>
          <a:r>
            <a:rPr lang="lv-LV" sz="2800" b="1" dirty="0"/>
            <a:t>aizsargājamo teritoriju veidošana</a:t>
          </a:r>
        </a:p>
      </dgm:t>
    </dgm:pt>
    <dgm:pt modelId="{5830D5F6-92A8-4750-8C10-7C86B5CC2197}" type="parTrans" cxnId="{57CA5C78-754D-4A87-BE27-4FB28B3F1978}">
      <dgm:prSet/>
      <dgm:spPr/>
      <dgm:t>
        <a:bodyPr/>
        <a:lstStyle/>
        <a:p>
          <a:endParaRPr lang="lv-LV"/>
        </a:p>
      </dgm:t>
    </dgm:pt>
    <dgm:pt modelId="{F13E8A4D-357A-4951-A290-F901F81BF277}" type="sibTrans" cxnId="{57CA5C78-754D-4A87-BE27-4FB28B3F1978}">
      <dgm:prSet/>
      <dgm:spPr/>
      <dgm:t>
        <a:bodyPr/>
        <a:lstStyle/>
        <a:p>
          <a:endParaRPr lang="lv-LV"/>
        </a:p>
      </dgm:t>
    </dgm:pt>
    <dgm:pt modelId="{4BE43781-C416-4C79-8EE7-320660954055}">
      <dgm:prSet phldrT="[Text]" custT="1"/>
      <dgm:spPr/>
      <dgm:t>
        <a:bodyPr/>
        <a:lstStyle/>
        <a:p>
          <a:r>
            <a:rPr lang="lv-LV" sz="2800" b="1" dirty="0"/>
            <a:t>sugu un biotopu aizsardzības stāvokļa uzlabošana</a:t>
          </a:r>
        </a:p>
      </dgm:t>
    </dgm:pt>
    <dgm:pt modelId="{07C0AC66-E72C-4B5E-8D3C-CB4EE441F1CE}" type="parTrans" cxnId="{2438EC48-E45B-4962-9FEB-37FBABCE3C8C}">
      <dgm:prSet/>
      <dgm:spPr/>
      <dgm:t>
        <a:bodyPr/>
        <a:lstStyle/>
        <a:p>
          <a:endParaRPr lang="lv-LV"/>
        </a:p>
      </dgm:t>
    </dgm:pt>
    <dgm:pt modelId="{38BB7664-350A-4E53-A66E-B7DC680D05B6}" type="sibTrans" cxnId="{2438EC48-E45B-4962-9FEB-37FBABCE3C8C}">
      <dgm:prSet/>
      <dgm:spPr/>
      <dgm:t>
        <a:bodyPr/>
        <a:lstStyle/>
        <a:p>
          <a:endParaRPr lang="lv-LV"/>
        </a:p>
      </dgm:t>
    </dgm:pt>
    <dgm:pt modelId="{2F3EC526-627A-4F13-A78C-7AEE92618863}">
      <dgm:prSet phldrT="[Text]" custT="1"/>
      <dgm:spPr/>
      <dgm:t>
        <a:bodyPr/>
        <a:lstStyle/>
        <a:p>
          <a:r>
            <a:rPr lang="lv-LV" sz="2800" b="1" dirty="0"/>
            <a:t>ekosistēmu atjaunošana</a:t>
          </a:r>
        </a:p>
      </dgm:t>
    </dgm:pt>
    <dgm:pt modelId="{0D651BD7-9636-43D6-AB00-178426FA8E65}" type="parTrans" cxnId="{A15F8962-9E34-4D7E-9AC8-460BD6C53051}">
      <dgm:prSet/>
      <dgm:spPr/>
      <dgm:t>
        <a:bodyPr/>
        <a:lstStyle/>
        <a:p>
          <a:endParaRPr lang="lv-LV"/>
        </a:p>
      </dgm:t>
    </dgm:pt>
    <dgm:pt modelId="{09679FA3-78A5-4613-99C2-58DFC2C136CA}" type="sibTrans" cxnId="{A15F8962-9E34-4D7E-9AC8-460BD6C53051}">
      <dgm:prSet/>
      <dgm:spPr/>
      <dgm:t>
        <a:bodyPr/>
        <a:lstStyle/>
        <a:p>
          <a:endParaRPr lang="lv-LV"/>
        </a:p>
      </dgm:t>
    </dgm:pt>
    <dgm:pt modelId="{87205169-149E-439B-935A-1393D4088F35}" type="pres">
      <dgm:prSet presAssocID="{60CE6D4E-A78C-40AA-AEC5-DDB223167002}" presName="compositeShape" presStyleCnt="0">
        <dgm:presLayoutVars>
          <dgm:chMax val="7"/>
          <dgm:dir/>
          <dgm:resizeHandles val="exact"/>
        </dgm:presLayoutVars>
      </dgm:prSet>
      <dgm:spPr/>
    </dgm:pt>
    <dgm:pt modelId="{04E2B63A-D9BF-4F85-B237-308800B950FE}" type="pres">
      <dgm:prSet presAssocID="{B54B4C0E-73ED-4A2B-8189-B4B65B7D89E1}" presName="circ1" presStyleLbl="vennNode1" presStyleIdx="0" presStyleCnt="3" custLinFactNeighborX="1216" custLinFactNeighborY="-1070"/>
      <dgm:spPr/>
    </dgm:pt>
    <dgm:pt modelId="{A841289E-0CD5-41EE-B635-73C1153B8AEA}" type="pres">
      <dgm:prSet presAssocID="{B54B4C0E-73ED-4A2B-8189-B4B65B7D89E1}" presName="circ1Tx" presStyleLbl="revTx" presStyleIdx="0" presStyleCnt="0">
        <dgm:presLayoutVars>
          <dgm:chMax val="0"/>
          <dgm:chPref val="0"/>
          <dgm:bulletEnabled val="1"/>
        </dgm:presLayoutVars>
      </dgm:prSet>
      <dgm:spPr/>
    </dgm:pt>
    <dgm:pt modelId="{283F1A0F-19CE-41C7-BB25-8A016E17302B}" type="pres">
      <dgm:prSet presAssocID="{4BE43781-C416-4C79-8EE7-320660954055}" presName="circ2" presStyleLbl="vennNode1" presStyleIdx="1" presStyleCnt="3" custScaleX="110051"/>
      <dgm:spPr/>
    </dgm:pt>
    <dgm:pt modelId="{A35AE3CD-F389-46D5-8E29-2E10DFED8CE6}" type="pres">
      <dgm:prSet presAssocID="{4BE43781-C416-4C79-8EE7-320660954055}" presName="circ2Tx" presStyleLbl="revTx" presStyleIdx="0" presStyleCnt="0">
        <dgm:presLayoutVars>
          <dgm:chMax val="0"/>
          <dgm:chPref val="0"/>
          <dgm:bulletEnabled val="1"/>
        </dgm:presLayoutVars>
      </dgm:prSet>
      <dgm:spPr/>
    </dgm:pt>
    <dgm:pt modelId="{E8A216A8-516A-4A8D-BD47-F8E323AE19A6}" type="pres">
      <dgm:prSet presAssocID="{2F3EC526-627A-4F13-A78C-7AEE92618863}" presName="circ3" presStyleLbl="vennNode1" presStyleIdx="2" presStyleCnt="3" custScaleX="108289"/>
      <dgm:spPr/>
    </dgm:pt>
    <dgm:pt modelId="{7E3F6C72-49D7-4F36-9CE3-DA6A115DABBC}" type="pres">
      <dgm:prSet presAssocID="{2F3EC526-627A-4F13-A78C-7AEE92618863}" presName="circ3Tx" presStyleLbl="revTx" presStyleIdx="0" presStyleCnt="0">
        <dgm:presLayoutVars>
          <dgm:chMax val="0"/>
          <dgm:chPref val="0"/>
          <dgm:bulletEnabled val="1"/>
        </dgm:presLayoutVars>
      </dgm:prSet>
      <dgm:spPr/>
    </dgm:pt>
  </dgm:ptLst>
  <dgm:cxnLst>
    <dgm:cxn modelId="{41BA2901-3A4E-4D8C-AC84-AEF890121A1B}" type="presOf" srcId="{4BE43781-C416-4C79-8EE7-320660954055}" destId="{A35AE3CD-F389-46D5-8E29-2E10DFED8CE6}" srcOrd="1" destOrd="0" presId="urn:microsoft.com/office/officeart/2005/8/layout/venn1"/>
    <dgm:cxn modelId="{A15F8962-9E34-4D7E-9AC8-460BD6C53051}" srcId="{60CE6D4E-A78C-40AA-AEC5-DDB223167002}" destId="{2F3EC526-627A-4F13-A78C-7AEE92618863}" srcOrd="2" destOrd="0" parTransId="{0D651BD7-9636-43D6-AB00-178426FA8E65}" sibTransId="{09679FA3-78A5-4613-99C2-58DFC2C136CA}"/>
    <dgm:cxn modelId="{2438EC48-E45B-4962-9FEB-37FBABCE3C8C}" srcId="{60CE6D4E-A78C-40AA-AEC5-DDB223167002}" destId="{4BE43781-C416-4C79-8EE7-320660954055}" srcOrd="1" destOrd="0" parTransId="{07C0AC66-E72C-4B5E-8D3C-CB4EE441F1CE}" sibTransId="{38BB7664-350A-4E53-A66E-B7DC680D05B6}"/>
    <dgm:cxn modelId="{57CA5C78-754D-4A87-BE27-4FB28B3F1978}" srcId="{60CE6D4E-A78C-40AA-AEC5-DDB223167002}" destId="{B54B4C0E-73ED-4A2B-8189-B4B65B7D89E1}" srcOrd="0" destOrd="0" parTransId="{5830D5F6-92A8-4750-8C10-7C86B5CC2197}" sibTransId="{F13E8A4D-357A-4951-A290-F901F81BF277}"/>
    <dgm:cxn modelId="{BD63387B-37B6-4329-BA14-767BA934840D}" type="presOf" srcId="{B54B4C0E-73ED-4A2B-8189-B4B65B7D89E1}" destId="{04E2B63A-D9BF-4F85-B237-308800B950FE}" srcOrd="0" destOrd="0" presId="urn:microsoft.com/office/officeart/2005/8/layout/venn1"/>
    <dgm:cxn modelId="{D172629E-7931-4D1D-895F-873AE667B3E3}" type="presOf" srcId="{B54B4C0E-73ED-4A2B-8189-B4B65B7D89E1}" destId="{A841289E-0CD5-41EE-B635-73C1153B8AEA}" srcOrd="1" destOrd="0" presId="urn:microsoft.com/office/officeart/2005/8/layout/venn1"/>
    <dgm:cxn modelId="{C2843D9F-2D32-417F-9FDC-72139C603928}" type="presOf" srcId="{4BE43781-C416-4C79-8EE7-320660954055}" destId="{283F1A0F-19CE-41C7-BB25-8A016E17302B}" srcOrd="0" destOrd="0" presId="urn:microsoft.com/office/officeart/2005/8/layout/venn1"/>
    <dgm:cxn modelId="{FA57C1A9-C8C4-466A-97B0-96FCFBC71889}" type="presOf" srcId="{2F3EC526-627A-4F13-A78C-7AEE92618863}" destId="{7E3F6C72-49D7-4F36-9CE3-DA6A115DABBC}" srcOrd="1" destOrd="0" presId="urn:microsoft.com/office/officeart/2005/8/layout/venn1"/>
    <dgm:cxn modelId="{A12E9DB7-C085-43C7-B7B0-07A3375948EB}" type="presOf" srcId="{60CE6D4E-A78C-40AA-AEC5-DDB223167002}" destId="{87205169-149E-439B-935A-1393D4088F35}" srcOrd="0" destOrd="0" presId="urn:microsoft.com/office/officeart/2005/8/layout/venn1"/>
    <dgm:cxn modelId="{7B8D99DA-7826-4A64-A54C-F01A01DD9159}" type="presOf" srcId="{2F3EC526-627A-4F13-A78C-7AEE92618863}" destId="{E8A216A8-516A-4A8D-BD47-F8E323AE19A6}" srcOrd="0" destOrd="0" presId="urn:microsoft.com/office/officeart/2005/8/layout/venn1"/>
    <dgm:cxn modelId="{82F88457-0AB3-44D1-99FF-C079003414E6}" type="presParOf" srcId="{87205169-149E-439B-935A-1393D4088F35}" destId="{04E2B63A-D9BF-4F85-B237-308800B950FE}" srcOrd="0" destOrd="0" presId="urn:microsoft.com/office/officeart/2005/8/layout/venn1"/>
    <dgm:cxn modelId="{66DC67D7-48C6-424E-914B-7FDC86EE2434}" type="presParOf" srcId="{87205169-149E-439B-935A-1393D4088F35}" destId="{A841289E-0CD5-41EE-B635-73C1153B8AEA}" srcOrd="1" destOrd="0" presId="urn:microsoft.com/office/officeart/2005/8/layout/venn1"/>
    <dgm:cxn modelId="{1A065777-403A-4BDC-8D56-7514CF10B4C0}" type="presParOf" srcId="{87205169-149E-439B-935A-1393D4088F35}" destId="{283F1A0F-19CE-41C7-BB25-8A016E17302B}" srcOrd="2" destOrd="0" presId="urn:microsoft.com/office/officeart/2005/8/layout/venn1"/>
    <dgm:cxn modelId="{BBD33EEE-65D8-4FAB-9BBA-27E8607F0410}" type="presParOf" srcId="{87205169-149E-439B-935A-1393D4088F35}" destId="{A35AE3CD-F389-46D5-8E29-2E10DFED8CE6}" srcOrd="3" destOrd="0" presId="urn:microsoft.com/office/officeart/2005/8/layout/venn1"/>
    <dgm:cxn modelId="{F9CC8B04-E264-48DC-BB78-E1FA31DC9684}" type="presParOf" srcId="{87205169-149E-439B-935A-1393D4088F35}" destId="{E8A216A8-516A-4A8D-BD47-F8E323AE19A6}" srcOrd="4" destOrd="0" presId="urn:microsoft.com/office/officeart/2005/8/layout/venn1"/>
    <dgm:cxn modelId="{5667BF7C-6F86-4C78-81C6-BFE63BE8E682}" type="presParOf" srcId="{87205169-149E-439B-935A-1393D4088F35}" destId="{7E3F6C72-49D7-4F36-9CE3-DA6A115DABB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2B63A-D9BF-4F85-B237-308800B950FE}">
      <dsp:nvSpPr>
        <dsp:cNvPr id="0" name=""/>
        <dsp:cNvSpPr/>
      </dsp:nvSpPr>
      <dsp:spPr>
        <a:xfrm>
          <a:off x="2723040" y="114002"/>
          <a:ext cx="3029285" cy="3029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lv-LV" sz="2800" b="1" kern="1200" dirty="0"/>
            <a:t>aizsargājamo teritoriju veidošana</a:t>
          </a:r>
        </a:p>
      </dsp:txBody>
      <dsp:txXfrm>
        <a:off x="3126945" y="644127"/>
        <a:ext cx="2221476" cy="1363178"/>
      </dsp:txXfrm>
    </dsp:sp>
    <dsp:sp modelId="{283F1A0F-19CE-41C7-BB25-8A016E17302B}">
      <dsp:nvSpPr>
        <dsp:cNvPr id="0" name=""/>
        <dsp:cNvSpPr/>
      </dsp:nvSpPr>
      <dsp:spPr>
        <a:xfrm>
          <a:off x="3627034" y="2039718"/>
          <a:ext cx="3333759" cy="3029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lv-LV" sz="2800" b="1" kern="1200" dirty="0"/>
            <a:t>sugu un biotopu aizsardzības stāvokļa uzlabošana</a:t>
          </a:r>
        </a:p>
      </dsp:txBody>
      <dsp:txXfrm>
        <a:off x="4646609" y="2822284"/>
        <a:ext cx="2000255" cy="1666107"/>
      </dsp:txXfrm>
    </dsp:sp>
    <dsp:sp modelId="{E8A216A8-516A-4A8D-BD47-F8E323AE19A6}">
      <dsp:nvSpPr>
        <dsp:cNvPr id="0" name=""/>
        <dsp:cNvSpPr/>
      </dsp:nvSpPr>
      <dsp:spPr>
        <a:xfrm>
          <a:off x="1467588" y="2039718"/>
          <a:ext cx="3280383" cy="3029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lv-LV" sz="2800" b="1" kern="1200" dirty="0"/>
            <a:t>ekosistēmu atjaunošana</a:t>
          </a:r>
        </a:p>
      </dsp:txBody>
      <dsp:txXfrm>
        <a:off x="1776490" y="2822284"/>
        <a:ext cx="1968229" cy="16661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2B2FC-7BAE-401C-8403-665402221001}" type="datetimeFigureOut">
              <a:rPr lang="lv-LV" smtClean="0"/>
              <a:t>17.10.2023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21DE8-5E16-444F-A3B3-E249155E37CF}" type="slidenum">
              <a:rPr lang="lv-LV" smtClean="0"/>
              <a:t>‹#›</a:t>
            </a:fld>
            <a:endParaRPr lang="lv-LV"/>
          </a:p>
        </p:txBody>
      </p:sp>
    </p:spTree>
    <p:extLst>
      <p:ext uri="{BB962C8B-B14F-4D97-AF65-F5344CB8AC3E}">
        <p14:creationId xmlns:p14="http://schemas.microsoft.com/office/powerpoint/2010/main" val="243281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00" dirty="0">
                <a:effectLst/>
                <a:latin typeface="Times New Roman" panose="02020603050405020304" pitchFamily="18" charset="0"/>
                <a:ea typeface="Calibri" panose="020F0502020204030204" pitchFamily="34" charset="0"/>
                <a:cs typeface="Arial" panose="020B0604020202020204" pitchFamily="34" charset="0"/>
              </a:rPr>
              <a:t>Latvijā sastopami 60 ES nozīmes biotopi, no kuriem 58 sauszemes biotopi tika apzināti Projekta ietvaros. Visi sauszemes biotopi sadalīti ekoloģiski radnieciskās  / saistītās grupās un biotopu kartēšanas rezultāti ir analizēti katras biotopu grupas ietvaros. Jūras piekrastes, smiltāju un virsāju biotopu grupā iekļauti 15 ES nozīmes biotopi, saldūdeņu grupā 7 ES nozīmes biotopi.  Zālāju grupā iekļauti 12 ES nozīmes biotopi, purvu biotopu grupā 8 ES nozīmes biotopi,  mežu grupā 13 ES nozīmes biotopi. Vismazākā grupa ir alu un atsegumu biotopu grupa, kurā ietilpst 3 ES nozīmes biotopi. No 2017. līdz 2020. gadam dabā apsekoti 1 244 757 ha.</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aida numura vietturis 3"/>
          <p:cNvSpPr>
            <a:spLocks noGrp="1"/>
          </p:cNvSpPr>
          <p:nvPr>
            <p:ph type="sldNum" sz="quarter" idx="5"/>
          </p:nvPr>
        </p:nvSpPr>
        <p:spPr/>
        <p:txBody>
          <a:bodyPr/>
          <a:lstStyle/>
          <a:p>
            <a:fld id="{B12775BF-1099-4BAD-8C10-B73E252A3D2D}" type="slidenum">
              <a:rPr lang="en-GB" smtClean="0"/>
              <a:t>11</a:t>
            </a:fld>
            <a:endParaRPr lang="en-GB"/>
          </a:p>
        </p:txBody>
      </p:sp>
    </p:spTree>
    <p:extLst>
      <p:ext uri="{BB962C8B-B14F-4D97-AF65-F5344CB8AC3E}">
        <p14:creationId xmlns:p14="http://schemas.microsoft.com/office/powerpoint/2010/main" val="241919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Kopā pa šiem gadiem ir spēts atbildēt uz nedaudz vairāk kā 10t telefona zvaniem un 2 t  rakstiska formāta vēstuļu vai e-pastiem par jautājumiem, kas skar Dabas skaitīšanu.  Lielākā daļa jautājumi bijuši par zālājiem, to apsaimniekošanu, atbalsta maksājumu saņemšanu, kā arī par mežu apsekošanu, bet bija arī īpašnieki, kas interesējās par alās augošajām sūnām un upju vai ezeru krastu attīrīšanu no niedrēm. </a:t>
            </a:r>
            <a:endParaRPr lang="en-US" dirty="0"/>
          </a:p>
        </p:txBody>
      </p:sp>
      <p:sp>
        <p:nvSpPr>
          <p:cNvPr id="4" name="Slide Number Placeholder 3"/>
          <p:cNvSpPr>
            <a:spLocks noGrp="1"/>
          </p:cNvSpPr>
          <p:nvPr>
            <p:ph type="sldNum" sz="quarter" idx="5"/>
          </p:nvPr>
        </p:nvSpPr>
        <p:spPr/>
        <p:txBody>
          <a:bodyPr/>
          <a:lstStyle/>
          <a:p>
            <a:fld id="{B12775BF-1099-4BAD-8C10-B73E252A3D2D}" type="slidenum">
              <a:rPr lang="en-GB" smtClean="0"/>
              <a:t>20</a:t>
            </a:fld>
            <a:endParaRPr lang="en-GB"/>
          </a:p>
        </p:txBody>
      </p:sp>
    </p:spTree>
    <p:extLst>
      <p:ext uri="{BB962C8B-B14F-4D97-AF65-F5344CB8AC3E}">
        <p14:creationId xmlns:p14="http://schemas.microsoft.com/office/powerpoint/2010/main" val="381393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lv-LV" sz="1400" dirty="0"/>
              <a:t>Kopumā dabā apsekoti 1,3 milj. ha un aizpildītas 135 t biotopu anketas. DDPS Ozols reģistrēti 675 tūkstoši ha ES nozīmes biotopu, kas ir 10% no visas Latvijas teritorijas. </a:t>
            </a:r>
            <a:endParaRPr lang="en-US" sz="1400" i="1"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t>Skatoties grafikā, redzam, ka lielāko platību no konstatētajiem ES nozīmes biotopiem aizņem –meža biotopi 5%, tad dilstošā secībā seko – purvu un avotu biotopi 2,3%;  saldūdeņu biotopi nepilni 2% (1,7%) ;  zālāju biotopi nepilns 1% jeb 0,94; jūras piekrastes, smiltāju un virsāju biotopi 0,1%; un nepilni 0,0009 % – alu un atsegumu biotopi.</a:t>
            </a:r>
            <a:endParaRPr lang="en-US" sz="1400" dirty="0">
              <a:cs typeface="Calibri"/>
            </a:endParaRPr>
          </a:p>
          <a:p>
            <a:endParaRPr lang="lv" sz="1400" dirty="0"/>
          </a:p>
          <a:p>
            <a:r>
              <a:rPr lang="lv" sz="1400" dirty="0"/>
              <a:t>par biotopu platībām salīdzinājumam:</a:t>
            </a:r>
            <a:endParaRPr lang="lv-LV" sz="1400" dirty="0"/>
          </a:p>
          <a:p>
            <a:r>
              <a:rPr lang="lv" sz="1400" dirty="0"/>
              <a:t>Visi latvijs Zālāji – 63 025ha, kas sanāk 2 Rīgas teritoriju lielumā 30 720 ha x2 </a:t>
            </a:r>
            <a:endParaRPr lang="lv-LV" sz="1400" dirty="0"/>
          </a:p>
          <a:p>
            <a:r>
              <a:rPr lang="lv" sz="1400" dirty="0"/>
              <a:t>Meži – </a:t>
            </a:r>
            <a:r>
              <a:rPr lang="lv-LV" sz="1400" dirty="0"/>
              <a:t>333 933</a:t>
            </a:r>
            <a:r>
              <a:rPr lang="fr" sz="1400" dirty="0"/>
              <a:t>ha </a:t>
            </a:r>
            <a:r>
              <a:rPr lang="lv-LV" sz="1400" dirty="0"/>
              <a:t>ir viena</a:t>
            </a:r>
            <a:r>
              <a:rPr lang="fr" sz="1400" dirty="0"/>
              <a:t> Gotlandes sala 318 400 ha vai Madonas novads 335 500 ha</a:t>
            </a:r>
            <a:endParaRPr lang="lv-LV" sz="1400" dirty="0"/>
          </a:p>
          <a:p>
            <a:r>
              <a:rPr lang="lv-LV" sz="1400" dirty="0"/>
              <a:t>Purvi – 151 575ha –mazāk kā viss Dobeles novads 162 900 ha </a:t>
            </a:r>
            <a:endParaRPr lang="lv-LV" sz="1400" dirty="0">
              <a:ea typeface="Calibri"/>
              <a:cs typeface="Calibri"/>
            </a:endParaRPr>
          </a:p>
          <a:p>
            <a:r>
              <a:rPr lang="lv-LV" sz="1400" dirty="0"/>
              <a:t>Piekraste – 8 489 ha – līdzīgi kā Lubāna ezera platība – 8 210 ha</a:t>
            </a:r>
            <a:endParaRPr lang="lv-LV" sz="1400" dirty="0">
              <a:ea typeface="Calibri"/>
              <a:cs typeface="Calibri"/>
            </a:endParaRPr>
          </a:p>
          <a:p>
            <a:endParaRPr lang="lv-LV" sz="1400" dirty="0">
              <a:ea typeface="Calibri"/>
              <a:cs typeface="Calibri"/>
            </a:endParaRPr>
          </a:p>
        </p:txBody>
      </p:sp>
      <p:sp>
        <p:nvSpPr>
          <p:cNvPr id="4" name="Slide Number Placeholder 3"/>
          <p:cNvSpPr>
            <a:spLocks noGrp="1"/>
          </p:cNvSpPr>
          <p:nvPr>
            <p:ph type="sldNum" sz="quarter" idx="5"/>
          </p:nvPr>
        </p:nvSpPr>
        <p:spPr/>
        <p:txBody>
          <a:bodyPr/>
          <a:lstStyle/>
          <a:p>
            <a:fld id="{B12775BF-1099-4BAD-8C10-B73E252A3D2D}" type="slidenum">
              <a:rPr lang="en-GB" smtClean="0"/>
              <a:t>12</a:t>
            </a:fld>
            <a:endParaRPr lang="en-GB"/>
          </a:p>
        </p:txBody>
      </p:sp>
    </p:spTree>
    <p:extLst>
      <p:ext uri="{BB962C8B-B14F-4D97-AF65-F5344CB8AC3E}">
        <p14:creationId xmlns:p14="http://schemas.microsoft.com/office/powerpoint/2010/main" val="425892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ES nozīmes zālāju biotopi konstatēti 63 026 ha Šādi izskatās zālāju biotopu pīrāgs; top trīs ieņem - 6270* </a:t>
            </a:r>
            <a:r>
              <a:rPr lang="lv-LV" i="1" dirty="0"/>
              <a:t>Sugām bagātas ganības un ganītas pļavas - 39%, </a:t>
            </a:r>
            <a:r>
              <a:rPr lang="lv-LV" dirty="0"/>
              <a:t>6450 </a:t>
            </a:r>
            <a:r>
              <a:rPr lang="lv-LV" i="1" dirty="0"/>
              <a:t>Palieņu zālāji 31%; </a:t>
            </a:r>
            <a:r>
              <a:rPr lang="lv-LV" i="1" dirty="0">
                <a:cs typeface="Calibri"/>
              </a:rPr>
              <a:t>6210 Sausi zālāji kaļķainās augsnēs 10%. </a:t>
            </a:r>
          </a:p>
          <a:p>
            <a:r>
              <a:rPr lang="lv-LV" sz="1200" dirty="0"/>
              <a:t>Ja skatāmies uz lauksaimniecības zemēm, tad 68% no tām ir aramzemes un 32% zālāji, bet bioloģiski vērtīgi zālāji no tiem ir tikai 3,2%. Lielākoties – 71% zālāji atrodas privāto īpašumu zemēs un tikai 10% atrodas valsts vai pašvaldību īpašumā. Kā zināms, zālāju biotopi samazinās ļoti strauji, projekta laikā apkopota informācija par iznīcinātiem zālājiem, kas ir  4,2 t ha platībās.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Times New Roman" panose="02020603050405020304" pitchFamily="18" charset="0"/>
                <a:ea typeface="Calibri" panose="020F0502020204030204" pitchFamily="34" charset="0"/>
                <a:cs typeface="Arial" panose="020B0604020202020204" pitchFamily="34" charset="0"/>
              </a:rPr>
              <a:t>Lai veicinātu ES nozīmes zālāju biotopu apsaimniekošanu, par bioloģiski vērtīgā zālāja biotopa platību,  tiek atbilstoši kopta, piesakoties Lauku atbalsta dienestā, ir iespējams saņemt atbalsta maksājumu zālāja apsaimniekošanai. </a:t>
            </a:r>
            <a:r>
              <a:rPr lang="lv-LV" sz="1200" dirty="0">
                <a:effectLst/>
                <a:latin typeface="Times New Roman" panose="02020603050405020304" pitchFamily="18" charset="0"/>
                <a:ea typeface="Calibri" panose="020F0502020204030204" pitchFamily="34" charset="0"/>
              </a:rPr>
              <a:t>Kopš 2016. gada atbalsta saņēmēju skaits ir pieaudzis par 30%.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aida numura vietturis 3"/>
          <p:cNvSpPr>
            <a:spLocks noGrp="1"/>
          </p:cNvSpPr>
          <p:nvPr>
            <p:ph type="sldNum" sz="quarter" idx="5"/>
          </p:nvPr>
        </p:nvSpPr>
        <p:spPr/>
        <p:txBody>
          <a:bodyPr/>
          <a:lstStyle/>
          <a:p>
            <a:fld id="{B12775BF-1099-4BAD-8C10-B73E252A3D2D}" type="slidenum">
              <a:rPr lang="en-GB" smtClean="0"/>
              <a:t>13</a:t>
            </a:fld>
            <a:endParaRPr lang="en-GB"/>
          </a:p>
        </p:txBody>
      </p:sp>
    </p:spTree>
    <p:extLst>
      <p:ext uri="{BB962C8B-B14F-4D97-AF65-F5344CB8AC3E}">
        <p14:creationId xmlns:p14="http://schemas.microsoft.com/office/powerpoint/2010/main" val="26861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Ap 82% no visām purvu zemēm Latvijā ir biotopi jeb 151 575 ha. vislielākās platības no visiem ES nozīmes purvu biotopiem aizņem 7110* </a:t>
            </a:r>
            <a:r>
              <a:rPr lang="lv-LV" i="1" dirty="0"/>
              <a:t>Aktīvi augstie purvi</a:t>
            </a:r>
            <a:r>
              <a:rPr lang="lv-LV" dirty="0"/>
              <a:t> - 82 %, 7120 </a:t>
            </a:r>
            <a:r>
              <a:rPr lang="lv-LV" i="1" dirty="0"/>
              <a:t>Degradēti augstie purvi, kuros iespējama vai noris dabiskā atjaunošanās</a:t>
            </a:r>
            <a:r>
              <a:rPr lang="lv-LV" dirty="0"/>
              <a:t> - 9 % ; 7140 </a:t>
            </a:r>
            <a:r>
              <a:rPr lang="lv-LV" i="1" dirty="0"/>
              <a:t>Pārejas purvi un slīkšņas</a:t>
            </a:r>
            <a:r>
              <a:rPr lang="lv-LV"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cs typeface="Calibri"/>
              </a:rPr>
              <a:t>87% atrodas valsts zemēs.</a:t>
            </a:r>
          </a:p>
        </p:txBody>
      </p:sp>
      <p:sp>
        <p:nvSpPr>
          <p:cNvPr id="4" name="Slaida numura vietturis 3"/>
          <p:cNvSpPr>
            <a:spLocks noGrp="1"/>
          </p:cNvSpPr>
          <p:nvPr>
            <p:ph type="sldNum" sz="quarter" idx="5"/>
          </p:nvPr>
        </p:nvSpPr>
        <p:spPr/>
        <p:txBody>
          <a:bodyPr/>
          <a:lstStyle/>
          <a:p>
            <a:fld id="{B12775BF-1099-4BAD-8C10-B73E252A3D2D}" type="slidenum">
              <a:rPr lang="en-GB" smtClean="0"/>
              <a:t>14</a:t>
            </a:fld>
            <a:endParaRPr lang="en-GB"/>
          </a:p>
        </p:txBody>
      </p:sp>
    </p:spTree>
    <p:extLst>
      <p:ext uri="{BB962C8B-B14F-4D97-AF65-F5344CB8AC3E}">
        <p14:creationId xmlns:p14="http://schemas.microsoft.com/office/powerpoint/2010/main" val="402302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dirty="0"/>
              <a:t>Zināms, ka meža zemes Latvijā aizņem 49% no Latvijas teritorijas, meža zemē tiek ieskaitīti izcirtumi, jaunaudzes, vidēja vecuma audzes, pieaudzis mežs un arī </a:t>
            </a:r>
            <a:r>
              <a:rPr lang="lv-LV" sz="1200" dirty="0" err="1"/>
              <a:t>lauces</a:t>
            </a:r>
            <a:r>
              <a:rPr lang="lv-LV" sz="1200" dirty="0"/>
              <a:t>. Bioloģiski vērtīgi meži ar biotopiem mums ir 10% no kopējās meža zemju platības. Top 3 ieņem  9010* </a:t>
            </a:r>
            <a:r>
              <a:rPr lang="lv-LV" sz="1200" i="1" dirty="0"/>
              <a:t>Veci vai dabiski </a:t>
            </a:r>
            <a:r>
              <a:rPr lang="lv-LV" sz="1200" i="1" dirty="0" err="1"/>
              <a:t>boreāli</a:t>
            </a:r>
            <a:r>
              <a:rPr lang="lv-LV" sz="1200" i="1" dirty="0"/>
              <a:t> meži -</a:t>
            </a:r>
            <a:r>
              <a:rPr lang="lv-LV" sz="1200" dirty="0"/>
              <a:t> 28 %;  91D0*</a:t>
            </a:r>
            <a:r>
              <a:rPr lang="lv-LV" sz="1200" i="1" dirty="0"/>
              <a:t> Purvaini meži</a:t>
            </a:r>
            <a:r>
              <a:rPr lang="lv-LV" sz="1200" dirty="0"/>
              <a:t>  aizņem 23% un 2180</a:t>
            </a:r>
            <a:r>
              <a:rPr lang="lv-LV" sz="1200" i="1" dirty="0"/>
              <a:t> Mežainas piejūras kāpas</a:t>
            </a:r>
            <a:r>
              <a:rPr lang="lv-LV" sz="1200" dirty="0"/>
              <a:t>, aizņemot 18% no mežu biotopiem. </a:t>
            </a:r>
          </a:p>
          <a:p>
            <a:endParaRPr lang="lv-LV" sz="1200" dirty="0"/>
          </a:p>
          <a:p>
            <a:r>
              <a:rPr lang="lv-LV" sz="1200" dirty="0"/>
              <a:t>Lieta, kas būtiski ietekmē biotopus, ir to lielā sadrumstalotība. Ja dažu ha vai pat mazāki bioloģiski vērtīgi meži atrodas tālu viens no otra, tad saprotam, ka tie pakļauti riskam neizdzīvot, kā arī īpaši reto sugu izplatība ir ierobežota. </a:t>
            </a:r>
          </a:p>
          <a:p>
            <a:r>
              <a:rPr lang="lv-LV" sz="1200" dirty="0"/>
              <a:t>Būtiski lielākā daļa jeb 76 % konstatēto ES nozīmes meža biotopu atrodas valsts īpašumā esošos mežos. </a:t>
            </a:r>
          </a:p>
          <a:p>
            <a:endParaRPr lang="en-US" dirty="0"/>
          </a:p>
        </p:txBody>
      </p:sp>
      <p:sp>
        <p:nvSpPr>
          <p:cNvPr id="4" name="Slaida numura vietturis 3"/>
          <p:cNvSpPr>
            <a:spLocks noGrp="1"/>
          </p:cNvSpPr>
          <p:nvPr>
            <p:ph type="sldNum" sz="quarter" idx="5"/>
          </p:nvPr>
        </p:nvSpPr>
        <p:spPr/>
        <p:txBody>
          <a:bodyPr/>
          <a:lstStyle/>
          <a:p>
            <a:fld id="{B12775BF-1099-4BAD-8C10-B73E252A3D2D}" type="slidenum">
              <a:rPr lang="en-GB" smtClean="0"/>
              <a:t>15</a:t>
            </a:fld>
            <a:endParaRPr lang="en-GB"/>
          </a:p>
        </p:txBody>
      </p:sp>
    </p:spTree>
    <p:extLst>
      <p:ext uri="{BB962C8B-B14F-4D97-AF65-F5344CB8AC3E}">
        <p14:creationId xmlns:p14="http://schemas.microsoft.com/office/powerpoint/2010/main" val="40125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Latvijā kopā ir konstatēti vairāk kā 3 000.gb iežu atsegumi un </a:t>
            </a:r>
            <a:r>
              <a:rPr lang="lv-LV" dirty="0"/>
              <a:t>380.gb. netraucētas alas (8310).</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karbonātiskie</a:t>
            </a:r>
            <a:r>
              <a:rPr lang="lv-LV" dirty="0"/>
              <a:t> </a:t>
            </a:r>
            <a:r>
              <a:rPr lang="lv-LV" dirty="0" err="1"/>
              <a:t>pamatiežu</a:t>
            </a:r>
            <a:r>
              <a:rPr lang="lv-LV" dirty="0"/>
              <a:t> atsegumi (8210) lielākā skaitā un platībās atrodas Daugavas ielejas teritorijā un 3013 smilšakmens atsegumi, </a:t>
            </a:r>
            <a:r>
              <a:rPr lang="en-US" dirty="0" err="1"/>
              <a:t>galvenokārt</a:t>
            </a:r>
            <a:r>
              <a:rPr lang="en-US" dirty="0"/>
              <a:t> </a:t>
            </a:r>
            <a:r>
              <a:rPr lang="en-US" dirty="0" err="1"/>
              <a:t>Gaujas</a:t>
            </a:r>
            <a:r>
              <a:rPr lang="en-US" dirty="0"/>
              <a:t>, </a:t>
            </a:r>
            <a:r>
              <a:rPr lang="en-US" dirty="0" err="1"/>
              <a:t>Salacas</a:t>
            </a:r>
            <a:r>
              <a:rPr lang="en-US" dirty="0"/>
              <a:t> un </a:t>
            </a:r>
            <a:r>
              <a:rPr lang="en-US" dirty="0" err="1"/>
              <a:t>Abavas</a:t>
            </a:r>
            <a:r>
              <a:rPr lang="en-US" dirty="0"/>
              <a:t> </a:t>
            </a:r>
            <a:r>
              <a:rPr lang="en-US" dirty="0" err="1"/>
              <a:t>krastos</a:t>
            </a:r>
            <a:r>
              <a:rPr lang="en-US" dirty="0"/>
              <a:t>. (8220) </a:t>
            </a:r>
            <a:endParaRPr lang="lv-LV" dirty="0">
              <a:cs typeface="Calibri"/>
            </a:endParaRPr>
          </a:p>
        </p:txBody>
      </p:sp>
      <p:sp>
        <p:nvSpPr>
          <p:cNvPr id="4" name="Slaida numura vietturis 3"/>
          <p:cNvSpPr>
            <a:spLocks noGrp="1"/>
          </p:cNvSpPr>
          <p:nvPr>
            <p:ph type="sldNum" sz="quarter" idx="5"/>
          </p:nvPr>
        </p:nvSpPr>
        <p:spPr/>
        <p:txBody>
          <a:bodyPr/>
          <a:lstStyle/>
          <a:p>
            <a:fld id="{B12775BF-1099-4BAD-8C10-B73E252A3D2D}" type="slidenum">
              <a:rPr lang="en-GB" smtClean="0"/>
              <a:t>16</a:t>
            </a:fld>
            <a:endParaRPr lang="en-GB"/>
          </a:p>
        </p:txBody>
      </p:sp>
    </p:spTree>
    <p:extLst>
      <p:ext uri="{BB962C8B-B14F-4D97-AF65-F5344CB8AC3E}">
        <p14:creationId xmlns:p14="http://schemas.microsoft.com/office/powerpoint/2010/main" val="176128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Viena no Latvijas dabas bagātībām ir  500km garā krasta līnija. Šī ir piekrastes dabiskā barjera, kas samazina jūras viļņu enerģijas spēku un absorbē plūdu ūdeņus.  Piekrastes biotopi ir ļoti specifiskas dzīvotnes, jo var veidoties tikai šajā skarbajā un mainīgajā piejūras klimatā.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ES nozīmes piekrastes un virsāju biotopi konstatēti 8489 ha Šai biotopu grupai pīrāgs ir ļoti raibs, jo  liela dažādība un nelielas platības. Lielākais īpatsvars ir 2320 </a:t>
            </a:r>
            <a:r>
              <a:rPr lang="lv-LV" i="1" dirty="0"/>
              <a:t>Piejūras zemienes smiltāju līdzenumu sausi virsāji</a:t>
            </a:r>
            <a:r>
              <a:rPr lang="lv-LV" dirty="0"/>
              <a:t> - 35% un  2130* </a:t>
            </a:r>
            <a:r>
              <a:rPr lang="lv-LV" i="1" dirty="0"/>
              <a:t>Ar lakstaugiem klātas pelēkās kāpas</a:t>
            </a:r>
            <a:r>
              <a:rPr lang="lv-LV" dirty="0"/>
              <a:t> 25 %, tiem seko 4010 s</a:t>
            </a:r>
            <a:r>
              <a:rPr lang="lv-LV" i="1" dirty="0"/>
              <a:t>lapji virsāji </a:t>
            </a:r>
            <a:r>
              <a:rPr lang="lv-LV" dirty="0"/>
              <a:t>- 14,7% un 2190 </a:t>
            </a:r>
            <a:r>
              <a:rPr lang="lv-LV" dirty="0" err="1"/>
              <a:t>s</a:t>
            </a:r>
            <a:r>
              <a:rPr lang="lv-LV" i="1" dirty="0" err="1"/>
              <a:t>tarpkāpu</a:t>
            </a:r>
            <a:r>
              <a:rPr lang="lv-LV" i="1" dirty="0"/>
              <a:t> </a:t>
            </a:r>
            <a:r>
              <a:rPr lang="lv-LV" i="1" dirty="0" err="1"/>
              <a:t>ieplakas</a:t>
            </a:r>
            <a:r>
              <a:rPr lang="lv-LV" i="1" dirty="0"/>
              <a:t> </a:t>
            </a:r>
            <a:r>
              <a:rPr lang="lv-LV" dirty="0"/>
              <a:t>10,6% </a:t>
            </a:r>
          </a:p>
        </p:txBody>
      </p:sp>
      <p:sp>
        <p:nvSpPr>
          <p:cNvPr id="4" name="Slaida numura vietturis 3"/>
          <p:cNvSpPr>
            <a:spLocks noGrp="1"/>
          </p:cNvSpPr>
          <p:nvPr>
            <p:ph type="sldNum" sz="quarter" idx="5"/>
          </p:nvPr>
        </p:nvSpPr>
        <p:spPr/>
        <p:txBody>
          <a:bodyPr/>
          <a:lstStyle/>
          <a:p>
            <a:fld id="{B12775BF-1099-4BAD-8C10-B73E252A3D2D}" type="slidenum">
              <a:rPr lang="en-GB" smtClean="0"/>
              <a:t>17</a:t>
            </a:fld>
            <a:endParaRPr lang="en-GB"/>
          </a:p>
        </p:txBody>
      </p:sp>
    </p:spTree>
    <p:extLst>
      <p:ext uri="{BB962C8B-B14F-4D97-AF65-F5344CB8AC3E}">
        <p14:creationId xmlns:p14="http://schemas.microsoft.com/office/powerpoint/2010/main" val="96988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Latvijā ir 2256 ezeri un 12500 ūdensteču, no tiem bioloģiski vērtīgi saldūdeņi ir 69% platībā, bet labas kvalitātes bioloģiski vērtīgi saldūdeņi ir 31% un izcilas kvalitātes tikai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par ES nozīmes biotopiem atzīti 1922 stāvošu saldūdeņu objekti (ezeri, </a:t>
            </a:r>
            <a:r>
              <a:rPr lang="lv-LV" sz="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vecupes</a:t>
            </a:r>
            <a:r>
              <a:rPr lang="lv-LV"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karsta </a:t>
            </a:r>
            <a:r>
              <a:rPr lang="lv-LV" sz="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kritenes</a:t>
            </a:r>
            <a:r>
              <a:rPr lang="lv-LV"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un nepilni 2 tūkstoši upju posmi.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dirty="0"/>
              <a:t>55% </a:t>
            </a:r>
            <a:r>
              <a:rPr lang="en-US" dirty="0" err="1"/>
              <a:t>upju</a:t>
            </a:r>
            <a:r>
              <a:rPr lang="en-US" dirty="0"/>
              <a:t> </a:t>
            </a:r>
            <a:r>
              <a:rPr lang="en-US" dirty="0" err="1"/>
              <a:t>posmu</a:t>
            </a:r>
            <a:r>
              <a:rPr lang="en-US" dirty="0"/>
              <a:t> </a:t>
            </a:r>
            <a:r>
              <a:rPr lang="en-US" dirty="0" err="1"/>
              <a:t>atbilst</a:t>
            </a:r>
            <a:r>
              <a:rPr lang="en-US" dirty="0"/>
              <a:t> </a:t>
            </a:r>
            <a:r>
              <a:rPr lang="en-US" dirty="0" err="1"/>
              <a:t>upju</a:t>
            </a:r>
            <a:r>
              <a:rPr lang="en-US" dirty="0"/>
              <a:t> </a:t>
            </a:r>
            <a:r>
              <a:rPr lang="en-US" dirty="0" err="1"/>
              <a:t>straujteču</a:t>
            </a:r>
            <a:r>
              <a:rPr lang="en-US" dirty="0"/>
              <a:t>  </a:t>
            </a:r>
            <a:r>
              <a:rPr lang="en-US" dirty="0" err="1"/>
              <a:t>biotopam</a:t>
            </a:r>
            <a:r>
              <a:rPr lang="en-US" dirty="0"/>
              <a:t> 3260_1 (</a:t>
            </a:r>
            <a:r>
              <a:rPr lang="en-US" dirty="0" err="1"/>
              <a:t>ritrāls</a:t>
            </a:r>
            <a:r>
              <a:rPr lang="en-US" dirty="0"/>
              <a:t>) un 45% </a:t>
            </a:r>
            <a:r>
              <a:rPr lang="en-US" dirty="0" err="1"/>
              <a:t>atbilst</a:t>
            </a:r>
            <a:r>
              <a:rPr lang="en-US" dirty="0"/>
              <a:t> </a:t>
            </a:r>
            <a:r>
              <a:rPr lang="en-US" dirty="0" err="1"/>
              <a:t>dabisku</a:t>
            </a:r>
            <a:r>
              <a:rPr lang="en-US" dirty="0"/>
              <a:t> </a:t>
            </a:r>
            <a:r>
              <a:rPr lang="en-US" dirty="0" err="1"/>
              <a:t>lēni</a:t>
            </a:r>
            <a:r>
              <a:rPr lang="en-US" dirty="0"/>
              <a:t> </a:t>
            </a:r>
            <a:r>
              <a:rPr lang="en-US" dirty="0" err="1"/>
              <a:t>tekošu</a:t>
            </a:r>
            <a:r>
              <a:rPr lang="en-US" dirty="0"/>
              <a:t> </a:t>
            </a:r>
            <a:r>
              <a:rPr lang="en-US" dirty="0" err="1"/>
              <a:t>upju</a:t>
            </a:r>
            <a:r>
              <a:rPr lang="en-US" dirty="0"/>
              <a:t> </a:t>
            </a:r>
            <a:r>
              <a:rPr lang="en-US" dirty="0" err="1"/>
              <a:t>posmu</a:t>
            </a:r>
            <a:r>
              <a:rPr lang="en-US" dirty="0"/>
              <a:t>  </a:t>
            </a:r>
            <a:r>
              <a:rPr lang="en-US" dirty="0" err="1"/>
              <a:t>biotopam</a:t>
            </a:r>
            <a:r>
              <a:rPr lang="en-US" dirty="0"/>
              <a:t> 3260_2 (</a:t>
            </a:r>
            <a:r>
              <a:rPr lang="en-US" dirty="0" err="1"/>
              <a:t>potamāls</a:t>
            </a:r>
            <a:r>
              <a:rPr lang="en-US" dirty="0"/>
              <a:t>)</a:t>
            </a:r>
            <a:endParaRPr lang="lv-LV" dirty="0"/>
          </a:p>
          <a:p>
            <a:r>
              <a:rPr lang="lv-LV" i="1" dirty="0"/>
              <a:t>3150 </a:t>
            </a:r>
            <a:r>
              <a:rPr lang="lv-LV" i="1" dirty="0" err="1"/>
              <a:t>Eitrofi</a:t>
            </a:r>
            <a:r>
              <a:rPr lang="lv-LV" i="1" dirty="0"/>
              <a:t> ezeri ar iegrimušo ūdensaugu un </a:t>
            </a:r>
            <a:r>
              <a:rPr lang="lv-LV" i="1" dirty="0" err="1"/>
              <a:t>peldaugu</a:t>
            </a:r>
            <a:r>
              <a:rPr lang="lv-LV" i="1" dirty="0"/>
              <a:t> augāju</a:t>
            </a:r>
            <a:r>
              <a:rPr lang="lv-LV" dirty="0"/>
              <a:t>  ir visbiežāk Latvijā sastopamais saldūdeņu biotops, aizņemot 81% ; </a:t>
            </a:r>
            <a:r>
              <a:rPr lang="lv-LV" i="1" dirty="0"/>
              <a:t>3160 </a:t>
            </a:r>
            <a:r>
              <a:rPr lang="lv-LV" i="1" dirty="0" err="1"/>
              <a:t>Distrofi</a:t>
            </a:r>
            <a:r>
              <a:rPr lang="lv-LV" i="1" dirty="0"/>
              <a:t> ezeri</a:t>
            </a:r>
            <a:r>
              <a:rPr lang="lv-LV" dirty="0"/>
              <a:t> ir 12%</a:t>
            </a:r>
          </a:p>
          <a:p>
            <a:r>
              <a:rPr lang="lv-LV" dirty="0"/>
              <a:t>ES nozīmes biotopiem atzīti 1922 stāvošu saldūdeņu objekti </a:t>
            </a:r>
            <a:endParaRPr lang="en-US" dirty="0"/>
          </a:p>
        </p:txBody>
      </p:sp>
      <p:sp>
        <p:nvSpPr>
          <p:cNvPr id="4" name="Slaida numura vietturis 3"/>
          <p:cNvSpPr>
            <a:spLocks noGrp="1"/>
          </p:cNvSpPr>
          <p:nvPr>
            <p:ph type="sldNum" sz="quarter" idx="5"/>
          </p:nvPr>
        </p:nvSpPr>
        <p:spPr/>
        <p:txBody>
          <a:bodyPr/>
          <a:lstStyle/>
          <a:p>
            <a:fld id="{B12775BF-1099-4BAD-8C10-B73E252A3D2D}" type="slidenum">
              <a:rPr lang="en-GB" smtClean="0"/>
              <a:t>18</a:t>
            </a:fld>
            <a:endParaRPr lang="en-GB"/>
          </a:p>
        </p:txBody>
      </p:sp>
    </p:spTree>
    <p:extLst>
      <p:ext uri="{BB962C8B-B14F-4D97-AF65-F5344CB8AC3E}">
        <p14:creationId xmlns:p14="http://schemas.microsoft.com/office/powerpoint/2010/main" val="711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7000"/>
              </a:lnSpc>
              <a:buFont typeface="+mj-lt"/>
              <a:buNone/>
            </a:pPr>
            <a:r>
              <a:rPr lang="lv-LV" sz="1400" kern="100" dirty="0">
                <a:effectLst/>
                <a:latin typeface="Calibri" panose="020F0502020204030204" pitchFamily="34" charset="0"/>
                <a:ea typeface="Calibri" panose="020F0502020204030204" pitchFamily="34" charset="0"/>
                <a:cs typeface="Arial" panose="020B0604020202020204" pitchFamily="34" charset="0"/>
              </a:rPr>
              <a:t>komunikācija ar zemju īpašniekiem. Saskaņā ar darbu Metodiku, tika sūtītas informatīvas vēstules zemju īpašniekiem vai to tiesiskajiem valdītājiem par biotopu apzināšanu, kā arī par to, ja ir konstatēts biotops. Kopumā izsūtītas vairāk kā 300 t informatīvas vēstules.  Saprotams, ja vēstules izsūtīta, seko arī atgriezeniskā saite no zemju īpašniekiem gan Dabas aizsardzības pārvalde, gan arī ministrija saņemam vēstules vai telefona zvanus.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B12775BF-1099-4BAD-8C10-B73E252A3D2D}" type="slidenum">
              <a:rPr lang="en-GB" smtClean="0"/>
              <a:t>19</a:t>
            </a:fld>
            <a:endParaRPr lang="en-GB"/>
          </a:p>
        </p:txBody>
      </p:sp>
    </p:spTree>
    <p:extLst>
      <p:ext uri="{BB962C8B-B14F-4D97-AF65-F5344CB8AC3E}">
        <p14:creationId xmlns:p14="http://schemas.microsoft.com/office/powerpoint/2010/main" val="421062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4B134F2-7482-FA1E-6D8F-01BB18611B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DFEA6DA9-C3B6-3F06-B929-A21352885C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DCF61C3-4B97-6BC7-0D58-F5958323ADB3}"/>
              </a:ext>
            </a:extLst>
          </p:cNvPr>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4711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67EF-CAB5-CAD2-43B8-76E9963CD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1408EF44-EE69-043F-22A9-C78AB00E02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3CE6AF8-1B20-F5AB-3EF0-144F18D4E165}"/>
              </a:ext>
            </a:extLst>
          </p:cNvPr>
          <p:cNvSpPr>
            <a:spLocks noGrp="1"/>
          </p:cNvSpPr>
          <p:nvPr>
            <p:ph type="dt" sz="half" idx="10"/>
          </p:nvPr>
        </p:nvSpPr>
        <p:spPr/>
        <p:txBody>
          <a:bodyPr/>
          <a:lstStyle/>
          <a:p>
            <a:fld id="{BD85A286-7327-466C-AAD8-16259BE167F3}" type="datetimeFigureOut">
              <a:rPr lang="lv-LV" smtClean="0"/>
              <a:t>17.10.2023</a:t>
            </a:fld>
            <a:endParaRPr lang="lv-LV"/>
          </a:p>
        </p:txBody>
      </p:sp>
      <p:sp>
        <p:nvSpPr>
          <p:cNvPr id="5" name="Footer Placeholder 4">
            <a:extLst>
              <a:ext uri="{FF2B5EF4-FFF2-40B4-BE49-F238E27FC236}">
                <a16:creationId xmlns:a16="http://schemas.microsoft.com/office/drawing/2014/main" id="{6170383A-3D2B-35F6-37FC-7F72241203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9BA423F-9DD4-93FB-3F52-30ABB6581261}"/>
              </a:ext>
            </a:extLst>
          </p:cNvPr>
          <p:cNvSpPr>
            <a:spLocks noGrp="1"/>
          </p:cNvSpPr>
          <p:nvPr>
            <p:ph type="sldNum" sz="quarter" idx="12"/>
          </p:nvPr>
        </p:nvSpPr>
        <p:spPr/>
        <p:txBody>
          <a:bodyPr/>
          <a:lstStyle/>
          <a:p>
            <a:fld id="{AE2DCFB2-1DA7-4B1A-92DD-CC9FF0A9D3CF}" type="slidenum">
              <a:rPr lang="lv-LV" smtClean="0"/>
              <a:t>‹#›</a:t>
            </a:fld>
            <a:endParaRPr lang="lv-LV"/>
          </a:p>
        </p:txBody>
      </p:sp>
    </p:spTree>
    <p:extLst>
      <p:ext uri="{BB962C8B-B14F-4D97-AF65-F5344CB8AC3E}">
        <p14:creationId xmlns:p14="http://schemas.microsoft.com/office/powerpoint/2010/main" val="240788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1A83-1C4B-3FBB-0319-4D03F5E4C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6FB4D12-57F2-F2A9-05D0-3FDD85D35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3ADFE2-7F5B-2117-0B62-F767F342389A}"/>
              </a:ext>
            </a:extLst>
          </p:cNvPr>
          <p:cNvSpPr>
            <a:spLocks noGrp="1"/>
          </p:cNvSpPr>
          <p:nvPr>
            <p:ph type="dt" sz="half" idx="10"/>
          </p:nvPr>
        </p:nvSpPr>
        <p:spPr/>
        <p:txBody>
          <a:bodyPr/>
          <a:lstStyle/>
          <a:p>
            <a:fld id="{BD85A286-7327-466C-AAD8-16259BE167F3}" type="datetimeFigureOut">
              <a:rPr lang="lv-LV" smtClean="0"/>
              <a:t>17.10.2023</a:t>
            </a:fld>
            <a:endParaRPr lang="lv-LV"/>
          </a:p>
        </p:txBody>
      </p:sp>
      <p:sp>
        <p:nvSpPr>
          <p:cNvPr id="5" name="Footer Placeholder 4">
            <a:extLst>
              <a:ext uri="{FF2B5EF4-FFF2-40B4-BE49-F238E27FC236}">
                <a16:creationId xmlns:a16="http://schemas.microsoft.com/office/drawing/2014/main" id="{3FBBADA7-8C7A-7D50-E227-991B7D24451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1BCC621-2EA9-9C29-F3BB-F358918C03BF}"/>
              </a:ext>
            </a:extLst>
          </p:cNvPr>
          <p:cNvSpPr>
            <a:spLocks noGrp="1"/>
          </p:cNvSpPr>
          <p:nvPr>
            <p:ph type="sldNum" sz="quarter" idx="12"/>
          </p:nvPr>
        </p:nvSpPr>
        <p:spPr/>
        <p:txBody>
          <a:bodyPr/>
          <a:lstStyle/>
          <a:p>
            <a:fld id="{AE2DCFB2-1DA7-4B1A-92DD-CC9FF0A9D3CF}" type="slidenum">
              <a:rPr lang="lv-LV" smtClean="0"/>
              <a:t>‹#›</a:t>
            </a:fld>
            <a:endParaRPr lang="lv-LV"/>
          </a:p>
        </p:txBody>
      </p:sp>
    </p:spTree>
    <p:extLst>
      <p:ext uri="{BB962C8B-B14F-4D97-AF65-F5344CB8AC3E}">
        <p14:creationId xmlns:p14="http://schemas.microsoft.com/office/powerpoint/2010/main" val="274908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B27052-66BA-481D-B69F-2960C7A52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85F88425-8DB8-4685-3594-5BA3B1C03BB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EFDA9F76-4C2B-4A81-96FD-3594D0B70F55}" type="slidenum">
              <a:rPr lang="en-US" altLang="en-US"/>
              <a:pPr>
                <a:defRPr/>
              </a:pPr>
              <a:t>‹#›</a:t>
            </a:fld>
            <a:endParaRPr lang="en-US" altLang="en-US"/>
          </a:p>
        </p:txBody>
      </p:sp>
    </p:spTree>
    <p:extLst>
      <p:ext uri="{BB962C8B-B14F-4D97-AF65-F5344CB8AC3E}">
        <p14:creationId xmlns:p14="http://schemas.microsoft.com/office/powerpoint/2010/main" val="171032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B27052-66BA-481D-B69F-2960C7A52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85F88425-8DB8-4685-3594-5BA3B1C03BB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EFDA9F76-4C2B-4A81-96FD-3594D0B70F55}" type="slidenum">
              <a:rPr lang="en-US" altLang="en-US"/>
              <a:pPr>
                <a:defRPr/>
              </a:pPr>
              <a:t>‹#›</a:t>
            </a:fld>
            <a:endParaRPr lang="en-US" altLang="en-US"/>
          </a:p>
        </p:txBody>
      </p:sp>
    </p:spTree>
    <p:extLst>
      <p:ext uri="{BB962C8B-B14F-4D97-AF65-F5344CB8AC3E}">
        <p14:creationId xmlns:p14="http://schemas.microsoft.com/office/powerpoint/2010/main" val="140768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B27052-66BA-481D-B69F-2960C7A52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85F88425-8DB8-4685-3594-5BA3B1C03BB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EFDA9F76-4C2B-4A81-96FD-3594D0B70F55}" type="slidenum">
              <a:rPr lang="en-US" altLang="en-US"/>
              <a:pPr>
                <a:defRPr/>
              </a:pPr>
              <a:t>‹#›</a:t>
            </a:fld>
            <a:endParaRPr lang="en-US" altLang="en-US"/>
          </a:p>
        </p:txBody>
      </p:sp>
    </p:spTree>
    <p:extLst>
      <p:ext uri="{BB962C8B-B14F-4D97-AF65-F5344CB8AC3E}">
        <p14:creationId xmlns:p14="http://schemas.microsoft.com/office/powerpoint/2010/main" val="422670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B27052-66BA-481D-B69F-2960C7A52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85F88425-8DB8-4685-3594-5BA3B1C03BB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EFDA9F76-4C2B-4A81-96FD-3594D0B70F55}" type="slidenum">
              <a:rPr lang="en-US" altLang="en-US"/>
              <a:pPr>
                <a:defRPr/>
              </a:pPr>
              <a:t>‹#›</a:t>
            </a:fld>
            <a:endParaRPr lang="en-US" altLang="en-US"/>
          </a:p>
        </p:txBody>
      </p:sp>
    </p:spTree>
    <p:extLst>
      <p:ext uri="{BB962C8B-B14F-4D97-AF65-F5344CB8AC3E}">
        <p14:creationId xmlns:p14="http://schemas.microsoft.com/office/powerpoint/2010/main" val="342020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B27052-66BA-481D-B69F-2960C7A52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85F88425-8DB8-4685-3594-5BA3B1C03BB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EFDA9F76-4C2B-4A81-96FD-3594D0B70F55}" type="slidenum">
              <a:rPr lang="en-US" altLang="en-US"/>
              <a:pPr>
                <a:defRPr/>
              </a:pPr>
              <a:t>‹#›</a:t>
            </a:fld>
            <a:endParaRPr lang="en-US" altLang="en-US"/>
          </a:p>
        </p:txBody>
      </p:sp>
    </p:spTree>
    <p:extLst>
      <p:ext uri="{BB962C8B-B14F-4D97-AF65-F5344CB8AC3E}">
        <p14:creationId xmlns:p14="http://schemas.microsoft.com/office/powerpoint/2010/main" val="38778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C698147-68BE-9DB0-FF6C-5A1694E0C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780F0FD4-1BE9-086F-5EA5-CDC6A508DA97}"/>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395253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FCC7E33-D912-21C7-E7F6-C57596BA70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CB0933E-E4C6-83B0-4BDA-874C5A38CBF1}"/>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383978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5B3B9A4-E248-3544-8B45-8FAE18E20C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9699A1C7-1820-9850-A84F-FE8B3DEB7D04}"/>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33247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928CCBD-E036-9138-F320-5C87D9C12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55E9488D-66A2-7D8B-8942-AF8283FA3A1E}"/>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182506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8E006B-F706-00FA-C308-2364F95DBA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C5AF0AB6-EFC1-12E9-FD81-52AF26FC017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398673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3840F9B-DE6C-07A5-A055-9795BC9CC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5B53A74-BA78-1C40-FA45-EF599C2C8CF4}"/>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171747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D3C11F9-54F6-6592-358C-2C2C0FE183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608FD27-1F2B-EEFF-D0FA-946EE832C07E}"/>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306604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94C20FF-3D99-C273-DEA6-D6EAD608BE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B722351E-6FA2-9632-F753-3E6B81D31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2148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99D2EBD-BA14-E249-FF90-D88B777AA93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CBA8068E-534A-3F1F-5ED5-FC50E22821A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143901B-ACC8-978C-F7EB-CA476DA31224}"/>
              </a:ext>
            </a:extLst>
          </p:cNvPr>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fld id="{BD85A286-7327-466C-AAD8-16259BE167F3}" type="datetimeFigureOut">
              <a:rPr lang="lv-LV" smtClean="0"/>
              <a:t>17.10.2023</a:t>
            </a:fld>
            <a:endParaRPr lang="lv-LV"/>
          </a:p>
        </p:txBody>
      </p:sp>
      <p:sp>
        <p:nvSpPr>
          <p:cNvPr id="5" name="Footer Placeholder 4">
            <a:extLst>
              <a:ext uri="{FF2B5EF4-FFF2-40B4-BE49-F238E27FC236}">
                <a16:creationId xmlns:a16="http://schemas.microsoft.com/office/drawing/2014/main" id="{AF0CC946-4FA9-05FB-A8DB-8CA5F9DFBAFA}"/>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endParaRPr lang="lv-LV"/>
          </a:p>
        </p:txBody>
      </p:sp>
      <p:sp>
        <p:nvSpPr>
          <p:cNvPr id="6" name="Slide Number Placeholder 5">
            <a:extLst>
              <a:ext uri="{FF2B5EF4-FFF2-40B4-BE49-F238E27FC236}">
                <a16:creationId xmlns:a16="http://schemas.microsoft.com/office/drawing/2014/main" id="{5975C0B6-FA90-5CB7-4988-3D74AF15F770}"/>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fld id="{AE2DCFB2-1DA7-4B1A-92DD-CC9FF0A9D3CF}" type="slidenum">
              <a:rPr lang="lv-LV" smtClean="0"/>
              <a:t>‹#›</a:t>
            </a:fld>
            <a:endParaRPr lang="lv-LV"/>
          </a:p>
        </p:txBody>
      </p:sp>
    </p:spTree>
    <p:extLst>
      <p:ext uri="{BB962C8B-B14F-4D97-AF65-F5344CB8AC3E}">
        <p14:creationId xmlns:p14="http://schemas.microsoft.com/office/powerpoint/2010/main" val="27216975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6" r:id="rId11"/>
    <p:sldLayoutId id="2147483660" r:id="rId12"/>
    <p:sldLayoutId id="2147483661" r:id="rId13"/>
    <p:sldLayoutId id="2147483662" r:id="rId14"/>
    <p:sldLayoutId id="2147483663" r:id="rId15"/>
    <p:sldLayoutId id="2147483664" r:id="rId16"/>
  </p:sldLayoutIdLst>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C78D7-925F-95B0-DEA6-66FD747192E0}"/>
              </a:ext>
            </a:extLst>
          </p:cNvPr>
          <p:cNvSpPr>
            <a:spLocks noGrp="1"/>
          </p:cNvSpPr>
          <p:nvPr>
            <p:ph type="title"/>
          </p:nvPr>
        </p:nvSpPr>
        <p:spPr/>
        <p:txBody>
          <a:bodyPr>
            <a:normAutofit fontScale="90000"/>
          </a:bodyPr>
          <a:lstStyle/>
          <a:p>
            <a:r>
              <a:rPr lang="lv-LV" dirty="0"/>
              <a:t>ES nozīmes aizsargājamo biotopu izplatības un kvalitātes apzināšana (Dabas skaitīšana)</a:t>
            </a:r>
            <a:br>
              <a:rPr lang="lv-LV" dirty="0"/>
            </a:br>
            <a:br>
              <a:rPr lang="lv-LV" dirty="0"/>
            </a:br>
            <a:r>
              <a:rPr lang="lv-LV" dirty="0"/>
              <a:t>Rezultāti</a:t>
            </a:r>
          </a:p>
        </p:txBody>
      </p:sp>
      <p:sp>
        <p:nvSpPr>
          <p:cNvPr id="5" name="Text Placeholder 4">
            <a:extLst>
              <a:ext uri="{FF2B5EF4-FFF2-40B4-BE49-F238E27FC236}">
                <a16:creationId xmlns:a16="http://schemas.microsoft.com/office/drawing/2014/main" id="{CC0A36DA-A9A1-A277-B813-23EA9544B00F}"/>
              </a:ext>
            </a:extLst>
          </p:cNvPr>
          <p:cNvSpPr>
            <a:spLocks noGrp="1"/>
          </p:cNvSpPr>
          <p:nvPr>
            <p:ph type="body" sz="quarter" idx="10"/>
          </p:nvPr>
        </p:nvSpPr>
        <p:spPr/>
        <p:txBody>
          <a:bodyPr/>
          <a:lstStyle/>
          <a:p>
            <a:endParaRPr lang="lv-LV" dirty="0"/>
          </a:p>
        </p:txBody>
      </p:sp>
      <p:sp>
        <p:nvSpPr>
          <p:cNvPr id="6" name="Text Placeholder 5">
            <a:extLst>
              <a:ext uri="{FF2B5EF4-FFF2-40B4-BE49-F238E27FC236}">
                <a16:creationId xmlns:a16="http://schemas.microsoft.com/office/drawing/2014/main" id="{40C72B4B-C979-BB21-9B56-6F1F4B01E966}"/>
              </a:ext>
            </a:extLst>
          </p:cNvPr>
          <p:cNvSpPr>
            <a:spLocks noGrp="1"/>
          </p:cNvSpPr>
          <p:nvPr>
            <p:ph type="body" sz="quarter" idx="11"/>
          </p:nvPr>
        </p:nvSpPr>
        <p:spPr/>
        <p:txBody>
          <a:bodyPr/>
          <a:lstStyle/>
          <a:p>
            <a:r>
              <a:rPr lang="lv-LV" dirty="0" err="1"/>
              <a:t>I.Mendziņa</a:t>
            </a:r>
            <a:endParaRPr lang="lv-LV" dirty="0"/>
          </a:p>
          <a:p>
            <a:r>
              <a:rPr lang="lv-LV" dirty="0"/>
              <a:t>18.10.2023. </a:t>
            </a:r>
          </a:p>
        </p:txBody>
      </p:sp>
    </p:spTree>
    <p:extLst>
      <p:ext uri="{BB962C8B-B14F-4D97-AF65-F5344CB8AC3E}">
        <p14:creationId xmlns:p14="http://schemas.microsoft.com/office/powerpoint/2010/main" val="358892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D5AEA-1AE6-B9A4-E662-7DC0CE90E530}"/>
              </a:ext>
            </a:extLst>
          </p:cNvPr>
          <p:cNvSpPr>
            <a:spLocks noGrp="1"/>
          </p:cNvSpPr>
          <p:nvPr>
            <p:ph type="title"/>
          </p:nvPr>
        </p:nvSpPr>
        <p:spPr>
          <a:xfrm>
            <a:off x="3454400" y="228600"/>
            <a:ext cx="8128000" cy="1036642"/>
          </a:xfrm>
        </p:spPr>
        <p:txBody>
          <a:bodyPr/>
          <a:lstStyle/>
          <a:p>
            <a:r>
              <a:rPr lang="lv-LV" sz="2400" b="1" dirty="0"/>
              <a:t>Dabas skaitīšanas norise</a:t>
            </a:r>
            <a:endParaRPr lang="lv-LV" dirty="0"/>
          </a:p>
        </p:txBody>
      </p:sp>
      <p:sp>
        <p:nvSpPr>
          <p:cNvPr id="5" name="Text Placeholder 4">
            <a:extLst>
              <a:ext uri="{FF2B5EF4-FFF2-40B4-BE49-F238E27FC236}">
                <a16:creationId xmlns:a16="http://schemas.microsoft.com/office/drawing/2014/main" id="{8C237F43-1180-90E0-D849-96B4D787D5D0}"/>
              </a:ext>
            </a:extLst>
          </p:cNvPr>
          <p:cNvSpPr>
            <a:spLocks noGrp="1"/>
          </p:cNvSpPr>
          <p:nvPr>
            <p:ph type="body" sz="quarter" idx="10"/>
          </p:nvPr>
        </p:nvSpPr>
        <p:spPr/>
        <p:txBody>
          <a:bodyPr>
            <a:normAutofit fontScale="55000" lnSpcReduction="20000"/>
          </a:bodyPr>
          <a:lstStyle/>
          <a:p>
            <a:r>
              <a:rPr lang="lv-LV" sz="2800" dirty="0">
                <a:solidFill>
                  <a:schemeClr val="tx1"/>
                </a:solidFill>
              </a:rPr>
              <a:t>Rezultāti</a:t>
            </a:r>
          </a:p>
        </p:txBody>
      </p:sp>
      <p:sp>
        <p:nvSpPr>
          <p:cNvPr id="6" name="Text Placeholder 5">
            <a:extLst>
              <a:ext uri="{FF2B5EF4-FFF2-40B4-BE49-F238E27FC236}">
                <a16:creationId xmlns:a16="http://schemas.microsoft.com/office/drawing/2014/main" id="{1892DB82-291B-6947-8B6D-9AB1B32CB2CB}"/>
              </a:ext>
            </a:extLst>
          </p:cNvPr>
          <p:cNvSpPr>
            <a:spLocks noGrp="1"/>
          </p:cNvSpPr>
          <p:nvPr>
            <p:ph type="body" sz="quarter" idx="12"/>
          </p:nvPr>
        </p:nvSpPr>
        <p:spPr/>
        <p:txBody>
          <a:bodyPr/>
          <a:lstStyle/>
          <a:p>
            <a:endParaRPr lang="lv-LV"/>
          </a:p>
        </p:txBody>
      </p:sp>
      <p:pic>
        <p:nvPicPr>
          <p:cNvPr id="7" name="Content Placeholder 6">
            <a:extLst>
              <a:ext uri="{FF2B5EF4-FFF2-40B4-BE49-F238E27FC236}">
                <a16:creationId xmlns:a16="http://schemas.microsoft.com/office/drawing/2014/main" id="{69F8E24C-D64A-0A11-8BB8-D2874536F409}"/>
              </a:ext>
            </a:extLst>
          </p:cNvPr>
          <p:cNvPicPr>
            <a:picLocks noGrp="1" noChangeAspect="1"/>
          </p:cNvPicPr>
          <p:nvPr>
            <p:ph idx="1"/>
          </p:nvPr>
        </p:nvPicPr>
        <p:blipFill rotWithShape="1">
          <a:blip r:embed="rId2"/>
          <a:srcRect l="22963" t="20276" r="23104" b="15109"/>
          <a:stretch/>
        </p:blipFill>
        <p:spPr>
          <a:xfrm>
            <a:off x="2961862" y="1151866"/>
            <a:ext cx="8128000" cy="5477534"/>
          </a:xfrm>
          <a:prstGeom prst="rect">
            <a:avLst/>
          </a:prstGeom>
        </p:spPr>
      </p:pic>
    </p:spTree>
    <p:extLst>
      <p:ext uri="{BB962C8B-B14F-4D97-AF65-F5344CB8AC3E}">
        <p14:creationId xmlns:p14="http://schemas.microsoft.com/office/powerpoint/2010/main" val="367516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2EB57-95F3-3304-6485-8BD6DC574D86}"/>
              </a:ext>
            </a:extLst>
          </p:cNvPr>
          <p:cNvSpPr>
            <a:spLocks noGrp="1"/>
          </p:cNvSpPr>
          <p:nvPr>
            <p:ph type="title"/>
          </p:nvPr>
        </p:nvSpPr>
        <p:spPr>
          <a:xfrm>
            <a:off x="3454400" y="129209"/>
            <a:ext cx="8128000" cy="725913"/>
          </a:xfrm>
        </p:spPr>
        <p:txBody>
          <a:bodyPr>
            <a:normAutofit/>
          </a:bodyPr>
          <a:lstStyle/>
          <a:p>
            <a:r>
              <a:rPr lang="lv-LV" sz="3200" dirty="0"/>
              <a:t>Dabas skaitīšanas rezultāti</a:t>
            </a:r>
          </a:p>
        </p:txBody>
      </p:sp>
      <p:sp>
        <p:nvSpPr>
          <p:cNvPr id="5" name="Content Placeholder 4">
            <a:extLst>
              <a:ext uri="{FF2B5EF4-FFF2-40B4-BE49-F238E27FC236}">
                <a16:creationId xmlns:a16="http://schemas.microsoft.com/office/drawing/2014/main" id="{99255ABA-2B1B-D82D-5D14-6B2B06FCCF74}"/>
              </a:ext>
            </a:extLst>
          </p:cNvPr>
          <p:cNvSpPr>
            <a:spLocks noGrp="1"/>
          </p:cNvSpPr>
          <p:nvPr>
            <p:ph idx="1"/>
          </p:nvPr>
        </p:nvSpPr>
        <p:spPr/>
        <p:txBody>
          <a:bodyPr/>
          <a:lstStyle/>
          <a:p>
            <a:endParaRPr lang="lv-LV"/>
          </a:p>
        </p:txBody>
      </p:sp>
      <p:sp>
        <p:nvSpPr>
          <p:cNvPr id="6" name="Text Placeholder 5">
            <a:extLst>
              <a:ext uri="{FF2B5EF4-FFF2-40B4-BE49-F238E27FC236}">
                <a16:creationId xmlns:a16="http://schemas.microsoft.com/office/drawing/2014/main" id="{85162702-A06E-FA09-99D7-48AAA6C617CF}"/>
              </a:ext>
            </a:extLst>
          </p:cNvPr>
          <p:cNvSpPr>
            <a:spLocks noGrp="1"/>
          </p:cNvSpPr>
          <p:nvPr>
            <p:ph type="body" sz="quarter" idx="10"/>
          </p:nvPr>
        </p:nvSpPr>
        <p:spPr/>
        <p:txBody>
          <a:bodyPr/>
          <a:lstStyle/>
          <a:p>
            <a:endParaRPr lang="lv-LV"/>
          </a:p>
        </p:txBody>
      </p:sp>
      <p:sp>
        <p:nvSpPr>
          <p:cNvPr id="7" name="Text Placeholder 6">
            <a:extLst>
              <a:ext uri="{FF2B5EF4-FFF2-40B4-BE49-F238E27FC236}">
                <a16:creationId xmlns:a16="http://schemas.microsoft.com/office/drawing/2014/main" id="{8C5A293B-69BE-BF18-1FEF-3F04BD75751B}"/>
              </a:ext>
            </a:extLst>
          </p:cNvPr>
          <p:cNvSpPr>
            <a:spLocks noGrp="1"/>
          </p:cNvSpPr>
          <p:nvPr>
            <p:ph type="body" sz="quarter" idx="12"/>
          </p:nvPr>
        </p:nvSpPr>
        <p:spPr/>
        <p:txBody>
          <a:bodyPr/>
          <a:lstStyle/>
          <a:p>
            <a:endParaRPr lang="lv-LV"/>
          </a:p>
        </p:txBody>
      </p:sp>
      <p:pic>
        <p:nvPicPr>
          <p:cNvPr id="3" name="Attēls 2" descr="Attēls, kurā ir teksts, ekrānuzņēmums, fonts, diagramma&#10;&#10;Apraksts ģenerēts automātiski">
            <a:extLst>
              <a:ext uri="{FF2B5EF4-FFF2-40B4-BE49-F238E27FC236}">
                <a16:creationId xmlns:a16="http://schemas.microsoft.com/office/drawing/2014/main" id="{B0C3278B-F453-1C73-5FA3-D594E90C9005}"/>
              </a:ext>
            </a:extLst>
          </p:cNvPr>
          <p:cNvPicPr>
            <a:picLocks noChangeAspect="1"/>
          </p:cNvPicPr>
          <p:nvPr/>
        </p:nvPicPr>
        <p:blipFill>
          <a:blip r:embed="rId3"/>
          <a:stretch>
            <a:fillRect/>
          </a:stretch>
        </p:blipFill>
        <p:spPr>
          <a:xfrm>
            <a:off x="3058643" y="731826"/>
            <a:ext cx="8523757" cy="5592774"/>
          </a:xfrm>
          <a:prstGeom prst="rect">
            <a:avLst/>
          </a:prstGeom>
        </p:spPr>
      </p:pic>
    </p:spTree>
    <p:extLst>
      <p:ext uri="{BB962C8B-B14F-4D97-AF65-F5344CB8AC3E}">
        <p14:creationId xmlns:p14="http://schemas.microsoft.com/office/powerpoint/2010/main" val="128347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229D-1841-2E98-80AA-C90C088122F2}"/>
              </a:ext>
            </a:extLst>
          </p:cNvPr>
          <p:cNvSpPr>
            <a:spLocks noGrp="1"/>
          </p:cNvSpPr>
          <p:nvPr>
            <p:ph type="title"/>
          </p:nvPr>
        </p:nvSpPr>
        <p:spPr>
          <a:xfrm>
            <a:off x="3240157" y="452230"/>
            <a:ext cx="8507895" cy="732183"/>
          </a:xfrm>
        </p:spPr>
        <p:txBody>
          <a:bodyPr>
            <a:normAutofit fontScale="90000"/>
          </a:bodyPr>
          <a:lstStyle/>
          <a:p>
            <a:r>
              <a:rPr lang="lv-LV" sz="3100" b="1" dirty="0"/>
              <a:t>ES nozīmes aizsargājamie biotopi Latvijā</a:t>
            </a:r>
            <a:br>
              <a:rPr lang="en-US" dirty="0"/>
            </a:br>
            <a:endParaRPr lang="en-US" dirty="0"/>
          </a:p>
        </p:txBody>
      </p:sp>
      <p:pic>
        <p:nvPicPr>
          <p:cNvPr id="4" name="Attēls 6">
            <a:extLst>
              <a:ext uri="{FF2B5EF4-FFF2-40B4-BE49-F238E27FC236}">
                <a16:creationId xmlns:a16="http://schemas.microsoft.com/office/drawing/2014/main" id="{87F3640C-CCDA-3F03-DF65-1BF15B208F25}"/>
              </a:ext>
            </a:extLst>
          </p:cNvPr>
          <p:cNvPicPr>
            <a:picLocks noGrp="1" noChangeAspect="1"/>
          </p:cNvPicPr>
          <p:nvPr>
            <p:ph idx="1"/>
          </p:nvPr>
        </p:nvPicPr>
        <p:blipFill>
          <a:blip r:embed="rId3"/>
          <a:stretch>
            <a:fillRect/>
          </a:stretch>
        </p:blipFill>
        <p:spPr>
          <a:xfrm>
            <a:off x="3617157" y="1752600"/>
            <a:ext cx="7802485" cy="4373563"/>
          </a:xfrm>
          <a:prstGeom prst="rect">
            <a:avLst/>
          </a:prstGeom>
        </p:spPr>
      </p:pic>
      <p:sp>
        <p:nvSpPr>
          <p:cNvPr id="3" name="Text Placeholder 2">
            <a:extLst>
              <a:ext uri="{FF2B5EF4-FFF2-40B4-BE49-F238E27FC236}">
                <a16:creationId xmlns:a16="http://schemas.microsoft.com/office/drawing/2014/main" id="{13130546-7910-A398-906E-5E341B413BC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FA6FC0B-B3DF-FEEC-C713-19BB3D6CDA2F}"/>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423358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9AC3942-D5C9-2394-11F8-1A7C9CCF51A1}"/>
              </a:ext>
            </a:extLst>
          </p:cNvPr>
          <p:cNvSpPr>
            <a:spLocks noGrp="1"/>
          </p:cNvSpPr>
          <p:nvPr>
            <p:ph type="title"/>
          </p:nvPr>
        </p:nvSpPr>
        <p:spPr>
          <a:xfrm>
            <a:off x="3180522" y="381000"/>
            <a:ext cx="8401878" cy="1036642"/>
          </a:xfrm>
        </p:spPr>
        <p:txBody>
          <a:bodyPr>
            <a:noAutofit/>
          </a:bodyPr>
          <a:lstStyle/>
          <a:p>
            <a:r>
              <a:rPr lang="lv-LV" sz="4000" b="1" dirty="0"/>
              <a:t>ES nozīmes zālāju biotopi</a:t>
            </a:r>
            <a:endParaRPr lang="en-US" sz="4000" b="1" dirty="0"/>
          </a:p>
        </p:txBody>
      </p:sp>
      <p:pic>
        <p:nvPicPr>
          <p:cNvPr id="4" name="Attēls 4">
            <a:extLst>
              <a:ext uri="{FF2B5EF4-FFF2-40B4-BE49-F238E27FC236}">
                <a16:creationId xmlns:a16="http://schemas.microsoft.com/office/drawing/2014/main" id="{9B3E13FC-76D9-3729-4C70-A246B3757908}"/>
              </a:ext>
            </a:extLst>
          </p:cNvPr>
          <p:cNvPicPr>
            <a:picLocks noGrp="1" noChangeAspect="1"/>
          </p:cNvPicPr>
          <p:nvPr>
            <p:ph idx="1"/>
          </p:nvPr>
        </p:nvPicPr>
        <p:blipFill>
          <a:blip r:embed="rId3"/>
          <a:stretch>
            <a:fillRect/>
          </a:stretch>
        </p:blipFill>
        <p:spPr>
          <a:xfrm>
            <a:off x="1081919" y="1990671"/>
            <a:ext cx="5420481" cy="3439005"/>
          </a:xfrm>
        </p:spPr>
      </p:pic>
      <p:sp>
        <p:nvSpPr>
          <p:cNvPr id="3" name="Text Placeholder 2">
            <a:extLst>
              <a:ext uri="{FF2B5EF4-FFF2-40B4-BE49-F238E27FC236}">
                <a16:creationId xmlns:a16="http://schemas.microsoft.com/office/drawing/2014/main" id="{EF9B619D-4400-2675-19CA-ED10540C42E3}"/>
              </a:ext>
            </a:extLst>
          </p:cNvPr>
          <p:cNvSpPr>
            <a:spLocks noGrp="1"/>
          </p:cNvSpPr>
          <p:nvPr>
            <p:ph type="body" sz="quarter" idx="10"/>
          </p:nvPr>
        </p:nvSpPr>
        <p:spPr/>
        <p:txBody>
          <a:bodyPr/>
          <a:lstStyle/>
          <a:p>
            <a:endParaRPr lang="lv-LV"/>
          </a:p>
        </p:txBody>
      </p:sp>
      <p:sp>
        <p:nvSpPr>
          <p:cNvPr id="7" name="Text Placeholder 6">
            <a:extLst>
              <a:ext uri="{FF2B5EF4-FFF2-40B4-BE49-F238E27FC236}">
                <a16:creationId xmlns:a16="http://schemas.microsoft.com/office/drawing/2014/main" id="{A3943133-1C4D-4040-3D07-9550961F1AB9}"/>
              </a:ext>
            </a:extLst>
          </p:cNvPr>
          <p:cNvSpPr>
            <a:spLocks noGrp="1"/>
          </p:cNvSpPr>
          <p:nvPr>
            <p:ph type="body" sz="quarter" idx="12"/>
          </p:nvPr>
        </p:nvSpPr>
        <p:spPr/>
        <p:txBody>
          <a:bodyPr/>
          <a:lstStyle/>
          <a:p>
            <a:endParaRPr lang="lv-LV"/>
          </a:p>
        </p:txBody>
      </p:sp>
      <p:graphicFrame>
        <p:nvGraphicFramePr>
          <p:cNvPr id="5" name="Chart 1">
            <a:extLst>
              <a:ext uri="{FF2B5EF4-FFF2-40B4-BE49-F238E27FC236}">
                <a16:creationId xmlns:a16="http://schemas.microsoft.com/office/drawing/2014/main" id="{94EAF3E1-7DAA-FE2B-2BED-90426BBCBF14}"/>
              </a:ext>
            </a:extLst>
          </p:cNvPr>
          <p:cNvGraphicFramePr>
            <a:graphicFrameLocks/>
          </p:cNvGraphicFramePr>
          <p:nvPr/>
        </p:nvGraphicFramePr>
        <p:xfrm>
          <a:off x="6096000" y="2596101"/>
          <a:ext cx="5215640" cy="3123069"/>
        </p:xfrm>
        <a:graphic>
          <a:graphicData uri="http://schemas.openxmlformats.org/drawingml/2006/chart">
            <c:chart xmlns:c="http://schemas.openxmlformats.org/drawingml/2006/chart" xmlns:r="http://schemas.openxmlformats.org/officeDocument/2006/relationships" r:id="rId4"/>
          </a:graphicData>
        </a:graphic>
      </p:graphicFrame>
      <p:pic>
        <p:nvPicPr>
          <p:cNvPr id="6" name="Attēls 5">
            <a:extLst>
              <a:ext uri="{FF2B5EF4-FFF2-40B4-BE49-F238E27FC236}">
                <a16:creationId xmlns:a16="http://schemas.microsoft.com/office/drawing/2014/main" id="{E45C0C0C-261B-09B8-2B51-84BD966637DB}"/>
              </a:ext>
            </a:extLst>
          </p:cNvPr>
          <p:cNvPicPr>
            <a:picLocks noChangeAspect="1"/>
          </p:cNvPicPr>
          <p:nvPr/>
        </p:nvPicPr>
        <p:blipFill>
          <a:blip r:embed="rId5"/>
          <a:stretch>
            <a:fillRect/>
          </a:stretch>
        </p:blipFill>
        <p:spPr>
          <a:xfrm>
            <a:off x="4637053" y="5719170"/>
            <a:ext cx="6362437" cy="1063953"/>
          </a:xfrm>
          <a:prstGeom prst="rect">
            <a:avLst/>
          </a:prstGeom>
        </p:spPr>
      </p:pic>
    </p:spTree>
    <p:extLst>
      <p:ext uri="{BB962C8B-B14F-4D97-AF65-F5344CB8AC3E}">
        <p14:creationId xmlns:p14="http://schemas.microsoft.com/office/powerpoint/2010/main" val="158531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941DD8C-DE24-49E6-A9B8-4157435E17E8}"/>
              </a:ext>
            </a:extLst>
          </p:cNvPr>
          <p:cNvSpPr>
            <a:spLocks noGrp="1"/>
          </p:cNvSpPr>
          <p:nvPr>
            <p:ph type="title"/>
          </p:nvPr>
        </p:nvSpPr>
        <p:spPr/>
        <p:txBody>
          <a:bodyPr>
            <a:normAutofit/>
          </a:bodyPr>
          <a:lstStyle/>
          <a:p>
            <a:r>
              <a:rPr lang="lv-LV" sz="3600" b="1" dirty="0">
                <a:cs typeface="Calibri Light"/>
              </a:rPr>
              <a:t>ES nozīmes purvu biotopi</a:t>
            </a:r>
          </a:p>
        </p:txBody>
      </p:sp>
      <p:pic>
        <p:nvPicPr>
          <p:cNvPr id="4" name="Attēls 4">
            <a:extLst>
              <a:ext uri="{FF2B5EF4-FFF2-40B4-BE49-F238E27FC236}">
                <a16:creationId xmlns:a16="http://schemas.microsoft.com/office/drawing/2014/main" id="{15D43E52-B9C5-4C06-BD89-FFE6F15168AB}"/>
              </a:ext>
            </a:extLst>
          </p:cNvPr>
          <p:cNvPicPr>
            <a:picLocks noGrp="1" noChangeAspect="1"/>
          </p:cNvPicPr>
          <p:nvPr>
            <p:ph idx="1"/>
          </p:nvPr>
        </p:nvPicPr>
        <p:blipFill>
          <a:blip r:embed="rId3"/>
          <a:stretch>
            <a:fillRect/>
          </a:stretch>
        </p:blipFill>
        <p:spPr>
          <a:xfrm>
            <a:off x="1186855" y="1879789"/>
            <a:ext cx="5440904" cy="3434571"/>
          </a:xfrm>
        </p:spPr>
      </p:pic>
      <p:sp>
        <p:nvSpPr>
          <p:cNvPr id="5" name="Text Placeholder 4">
            <a:extLst>
              <a:ext uri="{FF2B5EF4-FFF2-40B4-BE49-F238E27FC236}">
                <a16:creationId xmlns:a16="http://schemas.microsoft.com/office/drawing/2014/main" id="{CB4837E7-609A-CB75-4115-CEAE7E3DD24D}"/>
              </a:ext>
            </a:extLst>
          </p:cNvPr>
          <p:cNvSpPr>
            <a:spLocks noGrp="1"/>
          </p:cNvSpPr>
          <p:nvPr>
            <p:ph type="body" sz="quarter" idx="10"/>
          </p:nvPr>
        </p:nvSpPr>
        <p:spPr/>
        <p:txBody>
          <a:bodyPr/>
          <a:lstStyle/>
          <a:p>
            <a:endParaRPr lang="lv-LV"/>
          </a:p>
        </p:txBody>
      </p:sp>
      <p:sp>
        <p:nvSpPr>
          <p:cNvPr id="7" name="Text Placeholder 6">
            <a:extLst>
              <a:ext uri="{FF2B5EF4-FFF2-40B4-BE49-F238E27FC236}">
                <a16:creationId xmlns:a16="http://schemas.microsoft.com/office/drawing/2014/main" id="{B25C1700-925A-C71F-5ED6-7666BF117FCC}"/>
              </a:ext>
            </a:extLst>
          </p:cNvPr>
          <p:cNvSpPr>
            <a:spLocks noGrp="1"/>
          </p:cNvSpPr>
          <p:nvPr>
            <p:ph type="body" sz="quarter" idx="12"/>
          </p:nvPr>
        </p:nvSpPr>
        <p:spPr/>
        <p:txBody>
          <a:bodyPr/>
          <a:lstStyle/>
          <a:p>
            <a:endParaRPr lang="lv-LV"/>
          </a:p>
        </p:txBody>
      </p:sp>
      <p:graphicFrame>
        <p:nvGraphicFramePr>
          <p:cNvPr id="3" name="Chart 1">
            <a:extLst>
              <a:ext uri="{FF2B5EF4-FFF2-40B4-BE49-F238E27FC236}">
                <a16:creationId xmlns:a16="http://schemas.microsoft.com/office/drawing/2014/main" id="{4FBF261D-F587-74E9-5057-B79230923333}"/>
              </a:ext>
            </a:extLst>
          </p:cNvPr>
          <p:cNvGraphicFramePr>
            <a:graphicFrameLocks/>
          </p:cNvGraphicFramePr>
          <p:nvPr>
            <p:extLst>
              <p:ext uri="{D42A27DB-BD31-4B8C-83A1-F6EECF244321}">
                <p14:modId xmlns:p14="http://schemas.microsoft.com/office/powerpoint/2010/main" val="2817180654"/>
              </p:ext>
            </p:extLst>
          </p:nvPr>
        </p:nvGraphicFramePr>
        <p:xfrm>
          <a:off x="6354934" y="1860966"/>
          <a:ext cx="5390394" cy="3434571"/>
        </p:xfrm>
        <a:graphic>
          <a:graphicData uri="http://schemas.openxmlformats.org/drawingml/2006/chart">
            <c:chart xmlns:c="http://schemas.openxmlformats.org/drawingml/2006/chart" xmlns:r="http://schemas.openxmlformats.org/officeDocument/2006/relationships" r:id="rId4"/>
          </a:graphicData>
        </a:graphic>
      </p:graphicFrame>
      <p:pic>
        <p:nvPicPr>
          <p:cNvPr id="6" name="Attēls 5">
            <a:extLst>
              <a:ext uri="{FF2B5EF4-FFF2-40B4-BE49-F238E27FC236}">
                <a16:creationId xmlns:a16="http://schemas.microsoft.com/office/drawing/2014/main" id="{852CA296-9A57-15D6-E122-C20AB5086165}"/>
              </a:ext>
            </a:extLst>
          </p:cNvPr>
          <p:cNvPicPr>
            <a:picLocks noChangeAspect="1"/>
          </p:cNvPicPr>
          <p:nvPr/>
        </p:nvPicPr>
        <p:blipFill>
          <a:blip r:embed="rId5"/>
          <a:stretch>
            <a:fillRect/>
          </a:stretch>
        </p:blipFill>
        <p:spPr>
          <a:xfrm>
            <a:off x="4261816" y="5695723"/>
            <a:ext cx="5695950" cy="952500"/>
          </a:xfrm>
          <a:prstGeom prst="rect">
            <a:avLst/>
          </a:prstGeom>
        </p:spPr>
      </p:pic>
    </p:spTree>
    <p:extLst>
      <p:ext uri="{BB962C8B-B14F-4D97-AF65-F5344CB8AC3E}">
        <p14:creationId xmlns:p14="http://schemas.microsoft.com/office/powerpoint/2010/main" val="16413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9F3594-6912-1DE9-F0C2-04F964371DD8}"/>
              </a:ext>
            </a:extLst>
          </p:cNvPr>
          <p:cNvSpPr>
            <a:spLocks noGrp="1"/>
          </p:cNvSpPr>
          <p:nvPr>
            <p:ph type="title"/>
          </p:nvPr>
        </p:nvSpPr>
        <p:spPr/>
        <p:txBody>
          <a:bodyPr>
            <a:normAutofit fontScale="90000"/>
          </a:bodyPr>
          <a:lstStyle/>
          <a:p>
            <a:r>
              <a:rPr lang="lv-LV" sz="4800" b="1" dirty="0"/>
              <a:t>ES nozīmes meža biotopi</a:t>
            </a:r>
            <a:endParaRPr lang="en-US" sz="4800" b="1" dirty="0"/>
          </a:p>
        </p:txBody>
      </p:sp>
      <p:pic>
        <p:nvPicPr>
          <p:cNvPr id="4" name="Satura vietturis 3">
            <a:extLst>
              <a:ext uri="{FF2B5EF4-FFF2-40B4-BE49-F238E27FC236}">
                <a16:creationId xmlns:a16="http://schemas.microsoft.com/office/drawing/2014/main" id="{B198246C-660D-DD8C-26A4-722A1A9AEB85}"/>
              </a:ext>
            </a:extLst>
          </p:cNvPr>
          <p:cNvPicPr>
            <a:picLocks noGrp="1" noChangeAspect="1"/>
          </p:cNvPicPr>
          <p:nvPr>
            <p:ph idx="1"/>
          </p:nvPr>
        </p:nvPicPr>
        <p:blipFill>
          <a:blip r:embed="rId3"/>
          <a:stretch>
            <a:fillRect/>
          </a:stretch>
        </p:blipFill>
        <p:spPr>
          <a:xfrm>
            <a:off x="427381" y="1684339"/>
            <a:ext cx="6369882" cy="4373563"/>
          </a:xfrm>
          <a:prstGeom prst="rect">
            <a:avLst/>
          </a:prstGeom>
        </p:spPr>
      </p:pic>
      <p:sp>
        <p:nvSpPr>
          <p:cNvPr id="3" name="Text Placeholder 2">
            <a:extLst>
              <a:ext uri="{FF2B5EF4-FFF2-40B4-BE49-F238E27FC236}">
                <a16:creationId xmlns:a16="http://schemas.microsoft.com/office/drawing/2014/main" id="{D8B27C13-5325-216C-2999-031080B561BF}"/>
              </a:ext>
            </a:extLst>
          </p:cNvPr>
          <p:cNvSpPr>
            <a:spLocks noGrp="1"/>
          </p:cNvSpPr>
          <p:nvPr>
            <p:ph type="body" sz="quarter" idx="10"/>
          </p:nvPr>
        </p:nvSpPr>
        <p:spPr/>
        <p:txBody>
          <a:bodyPr/>
          <a:lstStyle/>
          <a:p>
            <a:endParaRPr lang="lv-LV"/>
          </a:p>
        </p:txBody>
      </p:sp>
      <p:sp>
        <p:nvSpPr>
          <p:cNvPr id="7" name="Text Placeholder 6">
            <a:extLst>
              <a:ext uri="{FF2B5EF4-FFF2-40B4-BE49-F238E27FC236}">
                <a16:creationId xmlns:a16="http://schemas.microsoft.com/office/drawing/2014/main" id="{E4A38EBD-A5CC-919E-CC61-7464E79366E7}"/>
              </a:ext>
            </a:extLst>
          </p:cNvPr>
          <p:cNvSpPr>
            <a:spLocks noGrp="1"/>
          </p:cNvSpPr>
          <p:nvPr>
            <p:ph type="body" sz="quarter" idx="12"/>
          </p:nvPr>
        </p:nvSpPr>
        <p:spPr/>
        <p:txBody>
          <a:bodyPr/>
          <a:lstStyle/>
          <a:p>
            <a:endParaRPr lang="lv-LV"/>
          </a:p>
        </p:txBody>
      </p:sp>
      <p:graphicFrame>
        <p:nvGraphicFramePr>
          <p:cNvPr id="5" name="Chart 1">
            <a:extLst>
              <a:ext uri="{FF2B5EF4-FFF2-40B4-BE49-F238E27FC236}">
                <a16:creationId xmlns:a16="http://schemas.microsoft.com/office/drawing/2014/main" id="{76D1E6CD-82FB-E8BF-E17B-BCEAC7368FC0}"/>
              </a:ext>
            </a:extLst>
          </p:cNvPr>
          <p:cNvGraphicFramePr>
            <a:graphicFrameLocks/>
          </p:cNvGraphicFramePr>
          <p:nvPr>
            <p:extLst>
              <p:ext uri="{D42A27DB-BD31-4B8C-83A1-F6EECF244321}">
                <p14:modId xmlns:p14="http://schemas.microsoft.com/office/powerpoint/2010/main" val="699966065"/>
              </p:ext>
            </p:extLst>
          </p:nvPr>
        </p:nvGraphicFramePr>
        <p:xfrm>
          <a:off x="7068930" y="2077224"/>
          <a:ext cx="4876800" cy="3168693"/>
        </p:xfrm>
        <a:graphic>
          <a:graphicData uri="http://schemas.openxmlformats.org/drawingml/2006/chart">
            <c:chart xmlns:c="http://schemas.openxmlformats.org/drawingml/2006/chart" xmlns:r="http://schemas.openxmlformats.org/officeDocument/2006/relationships" r:id="rId4"/>
          </a:graphicData>
        </a:graphic>
      </p:graphicFrame>
      <p:pic>
        <p:nvPicPr>
          <p:cNvPr id="6" name="Satura vietturis 4">
            <a:extLst>
              <a:ext uri="{FF2B5EF4-FFF2-40B4-BE49-F238E27FC236}">
                <a16:creationId xmlns:a16="http://schemas.microsoft.com/office/drawing/2014/main" id="{12F127BA-8E2D-ED44-9481-F6DC9BD77CF1}"/>
              </a:ext>
            </a:extLst>
          </p:cNvPr>
          <p:cNvPicPr>
            <a:picLocks noChangeAspect="1"/>
          </p:cNvPicPr>
          <p:nvPr/>
        </p:nvPicPr>
        <p:blipFill>
          <a:blip r:embed="rId5"/>
          <a:stretch>
            <a:fillRect/>
          </a:stretch>
        </p:blipFill>
        <p:spPr>
          <a:xfrm>
            <a:off x="4342625" y="5905500"/>
            <a:ext cx="5695950" cy="952500"/>
          </a:xfrm>
          <a:prstGeom prst="rect">
            <a:avLst/>
          </a:prstGeom>
        </p:spPr>
      </p:pic>
    </p:spTree>
    <p:extLst>
      <p:ext uri="{BB962C8B-B14F-4D97-AF65-F5344CB8AC3E}">
        <p14:creationId xmlns:p14="http://schemas.microsoft.com/office/powerpoint/2010/main" val="148925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63C4AE-C2A2-CFC2-50AE-659306C8D452}"/>
              </a:ext>
            </a:extLst>
          </p:cNvPr>
          <p:cNvSpPr>
            <a:spLocks noGrp="1"/>
          </p:cNvSpPr>
          <p:nvPr>
            <p:ph type="title"/>
          </p:nvPr>
        </p:nvSpPr>
        <p:spPr/>
        <p:txBody>
          <a:bodyPr>
            <a:noAutofit/>
          </a:bodyPr>
          <a:lstStyle/>
          <a:p>
            <a:r>
              <a:rPr lang="lv-LV" sz="3600" b="1" dirty="0"/>
              <a:t>ES nozīmes iežu un atsegumu biotopi</a:t>
            </a:r>
            <a:endParaRPr lang="en-US" sz="3600" b="1" dirty="0"/>
          </a:p>
        </p:txBody>
      </p:sp>
      <p:graphicFrame>
        <p:nvGraphicFramePr>
          <p:cNvPr id="4" name="Chart 1">
            <a:extLst>
              <a:ext uri="{FF2B5EF4-FFF2-40B4-BE49-F238E27FC236}">
                <a16:creationId xmlns:a16="http://schemas.microsoft.com/office/drawing/2014/main" id="{A78DD61F-60C2-98B1-9F6C-6F8780A4A642}"/>
              </a:ext>
            </a:extLst>
          </p:cNvPr>
          <p:cNvGraphicFramePr>
            <a:graphicFrameLocks noGrp="1"/>
          </p:cNvGraphicFramePr>
          <p:nvPr>
            <p:ph idx="1"/>
            <p:extLst>
              <p:ext uri="{D42A27DB-BD31-4B8C-83A1-F6EECF244321}">
                <p14:modId xmlns:p14="http://schemas.microsoft.com/office/powerpoint/2010/main" val="1535420710"/>
              </p:ext>
            </p:extLst>
          </p:nvPr>
        </p:nvGraphicFramePr>
        <p:xfrm>
          <a:off x="5625548" y="1752600"/>
          <a:ext cx="5956852" cy="3584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B5BB1B6D-4D51-2B69-0E83-444AB91F7BD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840FAA4-C2C8-70A0-6EA5-02A53D74C0CC}"/>
              </a:ext>
            </a:extLst>
          </p:cNvPr>
          <p:cNvSpPr>
            <a:spLocks noGrp="1"/>
          </p:cNvSpPr>
          <p:nvPr>
            <p:ph type="body" sz="quarter" idx="12"/>
          </p:nvPr>
        </p:nvSpPr>
        <p:spPr/>
        <p:txBody>
          <a:bodyPr/>
          <a:lstStyle/>
          <a:p>
            <a:endParaRPr lang="lv-LV"/>
          </a:p>
        </p:txBody>
      </p:sp>
      <p:pic>
        <p:nvPicPr>
          <p:cNvPr id="7" name="Attēls 6">
            <a:extLst>
              <a:ext uri="{FF2B5EF4-FFF2-40B4-BE49-F238E27FC236}">
                <a16:creationId xmlns:a16="http://schemas.microsoft.com/office/drawing/2014/main" id="{FA5B4ED5-6DA0-6E8C-9C5B-25B1AC334151}"/>
              </a:ext>
            </a:extLst>
          </p:cNvPr>
          <p:cNvPicPr>
            <a:picLocks noChangeAspect="1"/>
          </p:cNvPicPr>
          <p:nvPr/>
        </p:nvPicPr>
        <p:blipFill>
          <a:blip r:embed="rId4"/>
          <a:stretch>
            <a:fillRect/>
          </a:stretch>
        </p:blipFill>
        <p:spPr>
          <a:xfrm>
            <a:off x="503237" y="2087830"/>
            <a:ext cx="4271963" cy="2758368"/>
          </a:xfrm>
          <a:prstGeom prst="rect">
            <a:avLst/>
          </a:prstGeom>
        </p:spPr>
      </p:pic>
      <p:pic>
        <p:nvPicPr>
          <p:cNvPr id="8" name="Satura vietturis 4">
            <a:extLst>
              <a:ext uri="{FF2B5EF4-FFF2-40B4-BE49-F238E27FC236}">
                <a16:creationId xmlns:a16="http://schemas.microsoft.com/office/drawing/2014/main" id="{FCED9178-CE67-35E0-7C0A-197E815668D4}"/>
              </a:ext>
            </a:extLst>
          </p:cNvPr>
          <p:cNvPicPr>
            <a:picLocks noChangeAspect="1"/>
          </p:cNvPicPr>
          <p:nvPr/>
        </p:nvPicPr>
        <p:blipFill>
          <a:blip r:embed="rId5"/>
          <a:stretch>
            <a:fillRect/>
          </a:stretch>
        </p:blipFill>
        <p:spPr>
          <a:xfrm>
            <a:off x="4342625" y="5905500"/>
            <a:ext cx="5695950" cy="952500"/>
          </a:xfrm>
          <a:prstGeom prst="rect">
            <a:avLst/>
          </a:prstGeom>
        </p:spPr>
      </p:pic>
    </p:spTree>
    <p:extLst>
      <p:ext uri="{BB962C8B-B14F-4D97-AF65-F5344CB8AC3E}">
        <p14:creationId xmlns:p14="http://schemas.microsoft.com/office/powerpoint/2010/main" val="205334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37E306F-3726-127A-A94C-37D8BA288B04}"/>
              </a:ext>
            </a:extLst>
          </p:cNvPr>
          <p:cNvSpPr>
            <a:spLocks noGrp="1"/>
          </p:cNvSpPr>
          <p:nvPr>
            <p:ph type="title"/>
          </p:nvPr>
        </p:nvSpPr>
        <p:spPr/>
        <p:txBody>
          <a:bodyPr>
            <a:noAutofit/>
          </a:bodyPr>
          <a:lstStyle/>
          <a:p>
            <a:r>
              <a:rPr lang="lv-LV" sz="3600" b="1" dirty="0"/>
              <a:t>ES nozīmes piekrastes biotopi</a:t>
            </a:r>
            <a:endParaRPr lang="en-US" sz="3600" b="1" dirty="0"/>
          </a:p>
        </p:txBody>
      </p:sp>
      <p:graphicFrame>
        <p:nvGraphicFramePr>
          <p:cNvPr id="4" name="Chart 1">
            <a:extLst>
              <a:ext uri="{FF2B5EF4-FFF2-40B4-BE49-F238E27FC236}">
                <a16:creationId xmlns:a16="http://schemas.microsoft.com/office/drawing/2014/main" id="{F16854BE-16AE-4B82-EE73-D6F4373CF057}"/>
              </a:ext>
            </a:extLst>
          </p:cNvPr>
          <p:cNvGraphicFramePr>
            <a:graphicFrameLocks noGrp="1"/>
          </p:cNvGraphicFramePr>
          <p:nvPr>
            <p:ph idx="1"/>
            <p:extLst>
              <p:ext uri="{D42A27DB-BD31-4B8C-83A1-F6EECF244321}">
                <p14:modId xmlns:p14="http://schemas.microsoft.com/office/powerpoint/2010/main" val="4141085180"/>
              </p:ext>
            </p:extLst>
          </p:nvPr>
        </p:nvGraphicFramePr>
        <p:xfrm>
          <a:off x="6096000" y="1752601"/>
          <a:ext cx="5486399" cy="38238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417B93A6-966B-BA2A-7E8E-28A6B9B21422}"/>
              </a:ext>
            </a:extLst>
          </p:cNvPr>
          <p:cNvSpPr>
            <a:spLocks noGrp="1"/>
          </p:cNvSpPr>
          <p:nvPr>
            <p:ph type="body" sz="quarter" idx="10"/>
          </p:nvPr>
        </p:nvSpPr>
        <p:spPr/>
        <p:txBody>
          <a:bodyPr/>
          <a:lstStyle/>
          <a:p>
            <a:endParaRPr lang="lv-LV"/>
          </a:p>
        </p:txBody>
      </p:sp>
      <p:sp>
        <p:nvSpPr>
          <p:cNvPr id="7" name="Text Placeholder 6">
            <a:extLst>
              <a:ext uri="{FF2B5EF4-FFF2-40B4-BE49-F238E27FC236}">
                <a16:creationId xmlns:a16="http://schemas.microsoft.com/office/drawing/2014/main" id="{32268D7F-D5D2-E8AC-D1D5-CC245DEE63B3}"/>
              </a:ext>
            </a:extLst>
          </p:cNvPr>
          <p:cNvSpPr>
            <a:spLocks noGrp="1"/>
          </p:cNvSpPr>
          <p:nvPr>
            <p:ph type="body" sz="quarter" idx="12"/>
          </p:nvPr>
        </p:nvSpPr>
        <p:spPr/>
        <p:txBody>
          <a:bodyPr/>
          <a:lstStyle/>
          <a:p>
            <a:endParaRPr lang="lv-LV"/>
          </a:p>
        </p:txBody>
      </p:sp>
      <p:pic>
        <p:nvPicPr>
          <p:cNvPr id="5" name="Satura vietturis 4">
            <a:extLst>
              <a:ext uri="{FF2B5EF4-FFF2-40B4-BE49-F238E27FC236}">
                <a16:creationId xmlns:a16="http://schemas.microsoft.com/office/drawing/2014/main" id="{49060B18-1F19-BCB5-4FFA-1BA22F0BB142}"/>
              </a:ext>
            </a:extLst>
          </p:cNvPr>
          <p:cNvPicPr>
            <a:picLocks noChangeAspect="1"/>
          </p:cNvPicPr>
          <p:nvPr/>
        </p:nvPicPr>
        <p:blipFill>
          <a:blip r:embed="rId4"/>
          <a:stretch>
            <a:fillRect/>
          </a:stretch>
        </p:blipFill>
        <p:spPr>
          <a:xfrm>
            <a:off x="5129213" y="5887245"/>
            <a:ext cx="5695950" cy="952500"/>
          </a:xfrm>
          <a:prstGeom prst="rect">
            <a:avLst/>
          </a:prstGeom>
        </p:spPr>
      </p:pic>
      <p:pic>
        <p:nvPicPr>
          <p:cNvPr id="6" name="Attēls 4">
            <a:extLst>
              <a:ext uri="{FF2B5EF4-FFF2-40B4-BE49-F238E27FC236}">
                <a16:creationId xmlns:a16="http://schemas.microsoft.com/office/drawing/2014/main" id="{F4CAA1B9-85AB-F04F-020C-9F14934826F0}"/>
              </a:ext>
            </a:extLst>
          </p:cNvPr>
          <p:cNvPicPr>
            <a:picLocks noChangeAspect="1"/>
          </p:cNvPicPr>
          <p:nvPr/>
        </p:nvPicPr>
        <p:blipFill>
          <a:blip r:embed="rId5"/>
          <a:stretch>
            <a:fillRect/>
          </a:stretch>
        </p:blipFill>
        <p:spPr>
          <a:xfrm>
            <a:off x="850329" y="1752600"/>
            <a:ext cx="4278884" cy="3823855"/>
          </a:xfrm>
          <a:prstGeom prst="rect">
            <a:avLst/>
          </a:prstGeom>
        </p:spPr>
      </p:pic>
    </p:spTree>
    <p:extLst>
      <p:ext uri="{BB962C8B-B14F-4D97-AF65-F5344CB8AC3E}">
        <p14:creationId xmlns:p14="http://schemas.microsoft.com/office/powerpoint/2010/main" val="17454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E6DBE10-FA58-34D3-B09A-8FB39CE9F6A8}"/>
              </a:ext>
            </a:extLst>
          </p:cNvPr>
          <p:cNvSpPr>
            <a:spLocks noGrp="1"/>
          </p:cNvSpPr>
          <p:nvPr>
            <p:ph type="title"/>
          </p:nvPr>
        </p:nvSpPr>
        <p:spPr/>
        <p:txBody>
          <a:bodyPr>
            <a:noAutofit/>
          </a:bodyPr>
          <a:lstStyle/>
          <a:p>
            <a:r>
              <a:rPr lang="lv-LV" sz="3600" b="1" dirty="0"/>
              <a:t>ES nozīmes saldūdeņu biotopi</a:t>
            </a:r>
            <a:endParaRPr lang="en-US" sz="3600" b="1" dirty="0"/>
          </a:p>
        </p:txBody>
      </p:sp>
      <p:graphicFrame>
        <p:nvGraphicFramePr>
          <p:cNvPr id="4" name="Chart 1">
            <a:extLst>
              <a:ext uri="{FF2B5EF4-FFF2-40B4-BE49-F238E27FC236}">
                <a16:creationId xmlns:a16="http://schemas.microsoft.com/office/drawing/2014/main" id="{8F258E4F-542A-D9F9-5E0E-444A9A25FDD2}"/>
              </a:ext>
            </a:extLst>
          </p:cNvPr>
          <p:cNvGraphicFramePr>
            <a:graphicFrameLocks noGrp="1"/>
          </p:cNvGraphicFramePr>
          <p:nvPr>
            <p:ph idx="1"/>
            <p:extLst>
              <p:ext uri="{D42A27DB-BD31-4B8C-83A1-F6EECF244321}">
                <p14:modId xmlns:p14="http://schemas.microsoft.com/office/powerpoint/2010/main" val="3214708227"/>
              </p:ext>
            </p:extLst>
          </p:nvPr>
        </p:nvGraphicFramePr>
        <p:xfrm>
          <a:off x="7878002" y="1752600"/>
          <a:ext cx="4313998" cy="38530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86D15B5A-B510-12D7-251E-C5433F3D3CEB}"/>
              </a:ext>
            </a:extLst>
          </p:cNvPr>
          <p:cNvSpPr>
            <a:spLocks noGrp="1"/>
          </p:cNvSpPr>
          <p:nvPr>
            <p:ph type="body" sz="quarter" idx="10"/>
          </p:nvPr>
        </p:nvSpPr>
        <p:spPr/>
        <p:txBody>
          <a:bodyPr/>
          <a:lstStyle/>
          <a:p>
            <a:endParaRPr lang="lv-LV"/>
          </a:p>
        </p:txBody>
      </p:sp>
      <p:sp>
        <p:nvSpPr>
          <p:cNvPr id="8" name="Text Placeholder 7">
            <a:extLst>
              <a:ext uri="{FF2B5EF4-FFF2-40B4-BE49-F238E27FC236}">
                <a16:creationId xmlns:a16="http://schemas.microsoft.com/office/drawing/2014/main" id="{FF169741-BD99-8E18-CBE5-182701393719}"/>
              </a:ext>
            </a:extLst>
          </p:cNvPr>
          <p:cNvSpPr>
            <a:spLocks noGrp="1"/>
          </p:cNvSpPr>
          <p:nvPr>
            <p:ph type="body" sz="quarter" idx="12"/>
          </p:nvPr>
        </p:nvSpPr>
        <p:spPr/>
        <p:txBody>
          <a:bodyPr/>
          <a:lstStyle/>
          <a:p>
            <a:endParaRPr lang="lv-LV"/>
          </a:p>
        </p:txBody>
      </p:sp>
      <p:pic>
        <p:nvPicPr>
          <p:cNvPr id="5" name="Satura vietturis 4">
            <a:extLst>
              <a:ext uri="{FF2B5EF4-FFF2-40B4-BE49-F238E27FC236}">
                <a16:creationId xmlns:a16="http://schemas.microsoft.com/office/drawing/2014/main" id="{DD528A4D-E21D-8E50-8752-6714672E6EB2}"/>
              </a:ext>
            </a:extLst>
          </p:cNvPr>
          <p:cNvPicPr>
            <a:picLocks noChangeAspect="1"/>
          </p:cNvPicPr>
          <p:nvPr/>
        </p:nvPicPr>
        <p:blipFill>
          <a:blip r:embed="rId4"/>
          <a:stretch>
            <a:fillRect/>
          </a:stretch>
        </p:blipFill>
        <p:spPr>
          <a:xfrm>
            <a:off x="5353050" y="5872234"/>
            <a:ext cx="5695950" cy="952500"/>
          </a:xfrm>
          <a:prstGeom prst="rect">
            <a:avLst/>
          </a:prstGeom>
        </p:spPr>
      </p:pic>
      <p:pic>
        <p:nvPicPr>
          <p:cNvPr id="7" name="Attēls 6">
            <a:extLst>
              <a:ext uri="{FF2B5EF4-FFF2-40B4-BE49-F238E27FC236}">
                <a16:creationId xmlns:a16="http://schemas.microsoft.com/office/drawing/2014/main" id="{EB2C9B86-1DEB-885B-4E73-83D98C807F99}"/>
              </a:ext>
            </a:extLst>
          </p:cNvPr>
          <p:cNvPicPr>
            <a:picLocks noChangeAspect="1"/>
          </p:cNvPicPr>
          <p:nvPr/>
        </p:nvPicPr>
        <p:blipFill>
          <a:blip r:embed="rId5"/>
          <a:stretch>
            <a:fillRect/>
          </a:stretch>
        </p:blipFill>
        <p:spPr>
          <a:xfrm>
            <a:off x="3279499" y="1557266"/>
            <a:ext cx="4313997" cy="3254567"/>
          </a:xfrm>
          <a:prstGeom prst="rect">
            <a:avLst/>
          </a:prstGeom>
        </p:spPr>
      </p:pic>
      <p:pic>
        <p:nvPicPr>
          <p:cNvPr id="6" name="Satura vietturis 9">
            <a:extLst>
              <a:ext uri="{FF2B5EF4-FFF2-40B4-BE49-F238E27FC236}">
                <a16:creationId xmlns:a16="http://schemas.microsoft.com/office/drawing/2014/main" id="{605B4636-3E8C-7A8D-B5E6-DFE13106AB96}"/>
              </a:ext>
            </a:extLst>
          </p:cNvPr>
          <p:cNvPicPr>
            <a:picLocks noChangeAspect="1"/>
          </p:cNvPicPr>
          <p:nvPr/>
        </p:nvPicPr>
        <p:blipFill>
          <a:blip r:embed="rId6"/>
          <a:stretch>
            <a:fillRect/>
          </a:stretch>
        </p:blipFill>
        <p:spPr>
          <a:xfrm>
            <a:off x="163034" y="3764664"/>
            <a:ext cx="3609694" cy="3060070"/>
          </a:xfrm>
          <a:prstGeom prst="rect">
            <a:avLst/>
          </a:prstGeom>
        </p:spPr>
      </p:pic>
    </p:spTree>
    <p:extLst>
      <p:ext uri="{BB962C8B-B14F-4D97-AF65-F5344CB8AC3E}">
        <p14:creationId xmlns:p14="http://schemas.microsoft.com/office/powerpoint/2010/main" val="71817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sz="4800" b="1" dirty="0"/>
              <a:t>Zemju īpašnieku informēšana</a:t>
            </a:r>
            <a:endParaRPr lang="lv-LV" sz="4800" b="1" dirty="0">
              <a:ea typeface="Calibri Light"/>
              <a:cs typeface="Calibri Light"/>
            </a:endParaRPr>
          </a:p>
        </p:txBody>
      </p:sp>
      <p:graphicFrame>
        <p:nvGraphicFramePr>
          <p:cNvPr id="16" name="Content Placeholder 15">
            <a:extLst>
              <a:ext uri="{FF2B5EF4-FFF2-40B4-BE49-F238E27FC236}">
                <a16:creationId xmlns:a16="http://schemas.microsoft.com/office/drawing/2014/main" id="{688A1BA0-9270-9925-481D-F1A226DAD165}"/>
              </a:ext>
            </a:extLst>
          </p:cNvPr>
          <p:cNvGraphicFramePr>
            <a:graphicFrameLocks noGrp="1"/>
          </p:cNvGraphicFramePr>
          <p:nvPr>
            <p:ph idx="1"/>
            <p:extLst>
              <p:ext uri="{D42A27DB-BD31-4B8C-83A1-F6EECF244321}">
                <p14:modId xmlns:p14="http://schemas.microsoft.com/office/powerpoint/2010/main" val="4160898902"/>
              </p:ext>
            </p:extLst>
          </p:nvPr>
        </p:nvGraphicFramePr>
        <p:xfrm>
          <a:off x="3454400" y="1752600"/>
          <a:ext cx="81280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9E640E1-081B-3DFB-43A9-0F326E683F7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837BFD8A-143E-AA1A-5118-3576C6F5ABCA}"/>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424917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65BF-4CF4-3F2D-0DF0-EB9F5D380C1D}"/>
              </a:ext>
            </a:extLst>
          </p:cNvPr>
          <p:cNvSpPr>
            <a:spLocks noGrp="1"/>
          </p:cNvSpPr>
          <p:nvPr>
            <p:ph type="title"/>
          </p:nvPr>
        </p:nvSpPr>
        <p:spPr/>
        <p:txBody>
          <a:bodyPr/>
          <a:lstStyle/>
          <a:p>
            <a:r>
              <a:rPr lang="lv-LV" dirty="0"/>
              <a:t>Dabas skaitīšana: procesa hronoloģija</a:t>
            </a:r>
          </a:p>
        </p:txBody>
      </p:sp>
      <p:sp>
        <p:nvSpPr>
          <p:cNvPr id="3" name="Content Placeholder 2">
            <a:extLst>
              <a:ext uri="{FF2B5EF4-FFF2-40B4-BE49-F238E27FC236}">
                <a16:creationId xmlns:a16="http://schemas.microsoft.com/office/drawing/2014/main" id="{96B1B991-D8D7-B17E-2976-1D7387B1B5FB}"/>
              </a:ext>
            </a:extLst>
          </p:cNvPr>
          <p:cNvSpPr>
            <a:spLocks noGrp="1"/>
          </p:cNvSpPr>
          <p:nvPr>
            <p:ph idx="1"/>
          </p:nvPr>
        </p:nvSpPr>
        <p:spPr>
          <a:xfrm>
            <a:off x="2574235" y="1063487"/>
            <a:ext cx="9008165" cy="5062687"/>
          </a:xfrm>
        </p:spPr>
        <p:txBody>
          <a:bodyPr>
            <a:normAutofit fontScale="92500" lnSpcReduction="10000"/>
          </a:bodyPr>
          <a:lstStyle/>
          <a:p>
            <a:r>
              <a:rPr lang="lv-LV" sz="2100" dirty="0"/>
              <a:t>03.11.2015. – MK izskata informatīvo ziņojumu “Par pasākumiem aizsargājamo biotopu izplatības un kvalitātes apzināšanai”, </a:t>
            </a:r>
            <a:r>
              <a:rPr lang="lv-LV" sz="2100" u="sng" dirty="0"/>
              <a:t>un apstiprina </a:t>
            </a:r>
            <a:r>
              <a:rPr lang="lv-LV" sz="2100" dirty="0"/>
              <a:t>aizsargājamo biotopu </a:t>
            </a:r>
            <a:r>
              <a:rPr lang="lv-LV" sz="2100" u="sng" dirty="0"/>
              <a:t>kartēšanas pamatprincipus</a:t>
            </a:r>
            <a:r>
              <a:rPr lang="lv-LV" sz="2100" dirty="0"/>
              <a:t>, kā arī </a:t>
            </a:r>
            <a:r>
              <a:rPr lang="lv-LV" sz="2100" u="sng" dirty="0"/>
              <a:t>uzdod sagatavot ziņojumu</a:t>
            </a:r>
            <a:r>
              <a:rPr lang="lv-LV" sz="2100" dirty="0"/>
              <a:t> par kartēšanas rezultātiem</a:t>
            </a:r>
          </a:p>
          <a:p>
            <a:endParaRPr lang="lv-LV" sz="2100" dirty="0"/>
          </a:p>
          <a:p>
            <a:r>
              <a:rPr lang="lv-LV" sz="2100" dirty="0"/>
              <a:t>2016. – </a:t>
            </a:r>
            <a:r>
              <a:rPr lang="lv-LV" sz="2100" u="sng" dirty="0"/>
              <a:t>ar ZM saskaņota un VARAM apstiprināta </a:t>
            </a:r>
            <a:r>
              <a:rPr lang="lv-LV" sz="2100" dirty="0"/>
              <a:t>ES nozīmes biotopu izplatības un kvalitātes apzināšanas un darbu organizācijas </a:t>
            </a:r>
            <a:r>
              <a:rPr lang="lv-LV" sz="2100" u="sng" dirty="0"/>
              <a:t>metodika</a:t>
            </a:r>
            <a:r>
              <a:rPr lang="lv-LV" sz="2100" dirty="0"/>
              <a:t> </a:t>
            </a:r>
          </a:p>
          <a:p>
            <a:endParaRPr lang="lv-LV" sz="2100" dirty="0"/>
          </a:p>
          <a:p>
            <a:r>
              <a:rPr lang="lv-LV" sz="2100" dirty="0"/>
              <a:t>2017.-2020. – lauku darbi, datu pārbaude, zemes īpašnieku informēšana (par kartēšanas uzsākšanu, par konstatētajiem biotopiem)</a:t>
            </a:r>
          </a:p>
          <a:p>
            <a:endParaRPr lang="lv-LV" sz="2100" dirty="0"/>
          </a:p>
          <a:p>
            <a:r>
              <a:rPr lang="lv-LV" sz="2100" dirty="0"/>
              <a:t>2021. – datu apkopošana, analīze, scenāriju izstrāde biotopu aizsardzībai </a:t>
            </a:r>
          </a:p>
          <a:p>
            <a:endParaRPr lang="lv-LV" sz="2100" dirty="0"/>
          </a:p>
          <a:p>
            <a:r>
              <a:rPr lang="lv-LV" sz="2100" dirty="0"/>
              <a:t>2022. – biotopu kartēšanas rezultātu sociāli – ekonomiskā analīze, apkopojums par normatīvajiem aktiem, kuros būtu nepieciešami grozījumi</a:t>
            </a:r>
          </a:p>
          <a:p>
            <a:endParaRPr lang="lv-LV" dirty="0"/>
          </a:p>
        </p:txBody>
      </p:sp>
      <p:sp>
        <p:nvSpPr>
          <p:cNvPr id="4" name="Text Placeholder 3">
            <a:extLst>
              <a:ext uri="{FF2B5EF4-FFF2-40B4-BE49-F238E27FC236}">
                <a16:creationId xmlns:a16="http://schemas.microsoft.com/office/drawing/2014/main" id="{4C78749A-2171-1AC0-A4DF-3A2A6DD02B2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EA7E191-27C0-CCDE-E822-E424AF2217F4}"/>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21122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16C9-F2F6-D4AD-BD9F-781B1FE3C31C}"/>
              </a:ext>
            </a:extLst>
          </p:cNvPr>
          <p:cNvSpPr>
            <a:spLocks noGrp="1"/>
          </p:cNvSpPr>
          <p:nvPr>
            <p:ph type="title"/>
          </p:nvPr>
        </p:nvSpPr>
        <p:spPr/>
        <p:txBody>
          <a:bodyPr>
            <a:noAutofit/>
          </a:bodyPr>
          <a:lstStyle/>
          <a:p>
            <a:r>
              <a:rPr lang="lv-LV" sz="3200" b="1" dirty="0"/>
              <a:t>Atgriezeniskā saite no zemju īpašniekiem	</a:t>
            </a:r>
            <a:endParaRPr lang="en-US" sz="3200" b="1" dirty="0">
              <a:ea typeface="Calibri Light"/>
              <a:cs typeface="Calibri Light"/>
            </a:endParaRPr>
          </a:p>
        </p:txBody>
      </p:sp>
      <p:graphicFrame>
        <p:nvGraphicFramePr>
          <p:cNvPr id="4" name="Content Placeholder 3">
            <a:extLst>
              <a:ext uri="{FF2B5EF4-FFF2-40B4-BE49-F238E27FC236}">
                <a16:creationId xmlns:a16="http://schemas.microsoft.com/office/drawing/2014/main" id="{5F1CD8C1-EDED-819B-650C-8E12A6D19E14}"/>
              </a:ext>
            </a:extLst>
          </p:cNvPr>
          <p:cNvGraphicFramePr>
            <a:graphicFrameLocks noGrp="1"/>
          </p:cNvGraphicFramePr>
          <p:nvPr>
            <p:ph idx="1"/>
            <p:extLst>
              <p:ext uri="{D42A27DB-BD31-4B8C-83A1-F6EECF244321}">
                <p14:modId xmlns:p14="http://schemas.microsoft.com/office/powerpoint/2010/main" val="1324693066"/>
              </p:ext>
            </p:extLst>
          </p:nvPr>
        </p:nvGraphicFramePr>
        <p:xfrm>
          <a:off x="3454400" y="1752600"/>
          <a:ext cx="81280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2ADF507-6C2C-AD69-EBE4-58B008BB64BC}"/>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4C235A60-EA4F-9CE7-8E31-1FC3E0C07C54}"/>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8010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10A8-2194-FB5B-377B-0E51F6099C8D}"/>
              </a:ext>
            </a:extLst>
          </p:cNvPr>
          <p:cNvSpPr>
            <a:spLocks noGrp="1"/>
          </p:cNvSpPr>
          <p:nvPr>
            <p:ph type="title"/>
          </p:nvPr>
        </p:nvSpPr>
        <p:spPr/>
        <p:txBody>
          <a:bodyPr>
            <a:normAutofit/>
          </a:bodyPr>
          <a:lstStyle/>
          <a:p>
            <a:r>
              <a:rPr lang="lv-LV" sz="3200" dirty="0"/>
              <a:t>Tālākie soļi</a:t>
            </a:r>
          </a:p>
        </p:txBody>
      </p:sp>
      <p:sp>
        <p:nvSpPr>
          <p:cNvPr id="3" name="Content Placeholder 2">
            <a:extLst>
              <a:ext uri="{FF2B5EF4-FFF2-40B4-BE49-F238E27FC236}">
                <a16:creationId xmlns:a16="http://schemas.microsoft.com/office/drawing/2014/main" id="{27449A3C-7414-D8A3-0329-C608E7509AFC}"/>
              </a:ext>
            </a:extLst>
          </p:cNvPr>
          <p:cNvSpPr>
            <a:spLocks noGrp="1"/>
          </p:cNvSpPr>
          <p:nvPr>
            <p:ph idx="1"/>
          </p:nvPr>
        </p:nvSpPr>
        <p:spPr/>
        <p:txBody>
          <a:bodyPr/>
          <a:lstStyle/>
          <a:p>
            <a:r>
              <a:rPr lang="lv-LV" dirty="0"/>
              <a:t>Mēneša laikā informatīvā ziņojuma projekta izskatīšana Dabas skaitīšanas Uzraudzības grupā</a:t>
            </a:r>
          </a:p>
          <a:p>
            <a:endParaRPr lang="lv-LV" dirty="0"/>
          </a:p>
          <a:p>
            <a:r>
              <a:rPr lang="lv-LV" dirty="0"/>
              <a:t>Informatīvā ziņojuma projekta virzība TAP (sabiedriskā apspriešana, </a:t>
            </a:r>
            <a:r>
              <a:rPr lang="lv-LV" dirty="0" err="1"/>
              <a:t>starpministriju</a:t>
            </a:r>
            <a:r>
              <a:rPr lang="lv-LV" dirty="0"/>
              <a:t> skaņošana)</a:t>
            </a:r>
          </a:p>
          <a:p>
            <a:endParaRPr lang="lv-LV" dirty="0"/>
          </a:p>
        </p:txBody>
      </p:sp>
      <p:sp>
        <p:nvSpPr>
          <p:cNvPr id="4" name="Text Placeholder 3">
            <a:extLst>
              <a:ext uri="{FF2B5EF4-FFF2-40B4-BE49-F238E27FC236}">
                <a16:creationId xmlns:a16="http://schemas.microsoft.com/office/drawing/2014/main" id="{6A08FABA-2CDC-6E4B-5E04-F016188DCA8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978EDE4-C68C-F262-5767-B9149E1BA6A6}"/>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49707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6A772F-A44D-A350-C992-B2D04F77D371}"/>
              </a:ext>
            </a:extLst>
          </p:cNvPr>
          <p:cNvSpPr>
            <a:spLocks noGrp="1"/>
          </p:cNvSpPr>
          <p:nvPr>
            <p:ph type="body" sz="quarter" idx="10"/>
          </p:nvPr>
        </p:nvSpPr>
        <p:spPr/>
        <p:txBody>
          <a:bodyPr>
            <a:normAutofit/>
          </a:bodyPr>
          <a:lstStyle/>
          <a:p>
            <a:r>
              <a:rPr lang="lv-LV" sz="3600" dirty="0"/>
              <a:t>Paldies!</a:t>
            </a:r>
          </a:p>
        </p:txBody>
      </p:sp>
      <p:sp>
        <p:nvSpPr>
          <p:cNvPr id="7" name="Text Placeholder 6">
            <a:extLst>
              <a:ext uri="{FF2B5EF4-FFF2-40B4-BE49-F238E27FC236}">
                <a16:creationId xmlns:a16="http://schemas.microsoft.com/office/drawing/2014/main" id="{157FC7A1-BADE-2786-BCF5-72462CC467A4}"/>
              </a:ext>
            </a:extLst>
          </p:cNvPr>
          <p:cNvSpPr>
            <a:spLocks noGrp="1"/>
          </p:cNvSpPr>
          <p:nvPr>
            <p:ph type="body" sz="quarter" idx="11"/>
          </p:nvPr>
        </p:nvSpPr>
        <p:spPr/>
        <p:txBody>
          <a:bodyPr/>
          <a:lstStyle/>
          <a:p>
            <a:endParaRPr lang="lv-LV"/>
          </a:p>
        </p:txBody>
      </p:sp>
    </p:spTree>
    <p:extLst>
      <p:ext uri="{BB962C8B-B14F-4D97-AF65-F5344CB8AC3E}">
        <p14:creationId xmlns:p14="http://schemas.microsoft.com/office/powerpoint/2010/main" val="10158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00A9-54B9-2868-BAFA-4750D54D588F}"/>
              </a:ext>
            </a:extLst>
          </p:cNvPr>
          <p:cNvSpPr>
            <a:spLocks noGrp="1"/>
          </p:cNvSpPr>
          <p:nvPr>
            <p:ph type="title"/>
          </p:nvPr>
        </p:nvSpPr>
        <p:spPr/>
        <p:txBody>
          <a:bodyPr/>
          <a:lstStyle/>
          <a:p>
            <a:r>
              <a:rPr lang="lv-LV" dirty="0"/>
              <a:t>Dabas skaitīšanas Uzraudzības grupa</a:t>
            </a:r>
          </a:p>
        </p:txBody>
      </p:sp>
      <p:sp>
        <p:nvSpPr>
          <p:cNvPr id="3" name="Content Placeholder 2">
            <a:extLst>
              <a:ext uri="{FF2B5EF4-FFF2-40B4-BE49-F238E27FC236}">
                <a16:creationId xmlns:a16="http://schemas.microsoft.com/office/drawing/2014/main" id="{1449652E-6340-AAD6-B018-ADE94C477CCA}"/>
              </a:ext>
            </a:extLst>
          </p:cNvPr>
          <p:cNvSpPr>
            <a:spLocks noGrp="1"/>
          </p:cNvSpPr>
          <p:nvPr>
            <p:ph idx="1"/>
          </p:nvPr>
        </p:nvSpPr>
        <p:spPr/>
        <p:txBody>
          <a:bodyPr/>
          <a:lstStyle/>
          <a:p>
            <a:r>
              <a:rPr lang="lv-LV" dirty="0"/>
              <a:t>Izveidošanu paredz 03.11.2015. MK </a:t>
            </a:r>
            <a:r>
              <a:rPr lang="lv-LV" dirty="0" err="1"/>
              <a:t>protokollēmums</a:t>
            </a:r>
            <a:endParaRPr lang="lv-LV" dirty="0"/>
          </a:p>
          <a:p>
            <a:endParaRPr lang="lv-LV" dirty="0"/>
          </a:p>
          <a:p>
            <a:r>
              <a:rPr lang="lv-LV" dirty="0"/>
              <a:t>Dalībnieki:</a:t>
            </a:r>
          </a:p>
          <a:p>
            <a:pPr lvl="1"/>
            <a:r>
              <a:rPr lang="lv-LV" dirty="0"/>
              <a:t>VARAM (DAD, IPD), ZM, SM, LMĪB, Zemnieku Saeima, Latvijas Kūdras asociācija, LTRK, LDDK, VKP, LPS, VAS Latvijas Valsts meži</a:t>
            </a:r>
          </a:p>
          <a:p>
            <a:endParaRPr lang="lv-LV" dirty="0"/>
          </a:p>
          <a:p>
            <a:r>
              <a:rPr lang="lv-LV" dirty="0"/>
              <a:t>Sanāksmes vismaz 1x gadā, pēdējā sanāksme notikusi 16.12.2021. (saskaņots sociāli-ekonomiskā vērtējuma darba uzdevums)</a:t>
            </a:r>
          </a:p>
          <a:p>
            <a:endParaRPr lang="lv-LV" dirty="0"/>
          </a:p>
        </p:txBody>
      </p:sp>
      <p:sp>
        <p:nvSpPr>
          <p:cNvPr id="4" name="Text Placeholder 3">
            <a:extLst>
              <a:ext uri="{FF2B5EF4-FFF2-40B4-BE49-F238E27FC236}">
                <a16:creationId xmlns:a16="http://schemas.microsoft.com/office/drawing/2014/main" id="{D9D92E10-F655-0625-1FFB-976F76BD1F3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AD059877-A5DB-065E-3382-59E15390D54C}"/>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71898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6181BE0-7942-4C6D-4F03-D7423FA3926F}"/>
              </a:ext>
            </a:extLst>
          </p:cNvPr>
          <p:cNvSpPr>
            <a:spLocks noGrp="1"/>
          </p:cNvSpPr>
          <p:nvPr>
            <p:ph type="title"/>
          </p:nvPr>
        </p:nvSpPr>
        <p:spPr>
          <a:xfrm>
            <a:off x="4114800" y="381000"/>
            <a:ext cx="6096000" cy="1036638"/>
          </a:xfrm>
        </p:spPr>
        <p:txBody>
          <a:bodyPr/>
          <a:lstStyle/>
          <a:p>
            <a:r>
              <a:rPr lang="lv-LV" altLang="lv-LV" dirty="0"/>
              <a:t>Kamēr notika Dabas skaitīšana</a:t>
            </a:r>
          </a:p>
        </p:txBody>
      </p:sp>
      <p:sp>
        <p:nvSpPr>
          <p:cNvPr id="3" name="Content Placeholder 2">
            <a:extLst>
              <a:ext uri="{FF2B5EF4-FFF2-40B4-BE49-F238E27FC236}">
                <a16:creationId xmlns:a16="http://schemas.microsoft.com/office/drawing/2014/main" id="{BAD38A1B-9FD6-E2B6-0348-03D80CB28B8D}"/>
              </a:ext>
            </a:extLst>
          </p:cNvPr>
          <p:cNvSpPr>
            <a:spLocks noGrp="1"/>
          </p:cNvSpPr>
          <p:nvPr>
            <p:ph idx="1"/>
          </p:nvPr>
        </p:nvSpPr>
        <p:spPr>
          <a:xfrm>
            <a:off x="2892287" y="1752601"/>
            <a:ext cx="7318513" cy="4373563"/>
          </a:xfrm>
        </p:spPr>
        <p:txBody>
          <a:bodyPr/>
          <a:lstStyle/>
          <a:p>
            <a:pPr marL="342900" indent="-342900">
              <a:buFont typeface="Arial" panose="020B0604020202020204" pitchFamily="34" charset="0"/>
              <a:buChar char="•"/>
            </a:pPr>
            <a:r>
              <a:rPr lang="lv-LV" altLang="lv-LV" sz="2400" dirty="0"/>
              <a:t>Izstrādāts un apstiprināts Nacionālais attīstības plāns 2027</a:t>
            </a:r>
          </a:p>
          <a:p>
            <a:pPr marL="342900" indent="-342900">
              <a:buFont typeface="Arial" panose="020B0604020202020204" pitchFamily="34" charset="0"/>
              <a:buChar char="•"/>
            </a:pPr>
            <a:r>
              <a:rPr lang="lv-LV" altLang="lv-LV" sz="2400" dirty="0"/>
              <a:t>Uzsākts ES Zaļais kurss</a:t>
            </a:r>
          </a:p>
          <a:p>
            <a:pPr marL="342900" indent="-342900">
              <a:buFont typeface="Arial" panose="020B0604020202020204" pitchFamily="34" charset="0"/>
              <a:buChar char="•"/>
            </a:pPr>
            <a:r>
              <a:rPr lang="lv-LV" altLang="lv-LV" sz="2400" dirty="0"/>
              <a:t>Publicēta ES Bioloģiskās daudzveidības stratēģija 2030. gadam</a:t>
            </a:r>
          </a:p>
          <a:p>
            <a:pPr marL="342900" indent="-342900">
              <a:buFont typeface="Arial" panose="020B0604020202020204" pitchFamily="34" charset="0"/>
              <a:buChar char="•"/>
            </a:pPr>
            <a:r>
              <a:rPr lang="lv-LV" altLang="lv-LV" sz="2400" dirty="0"/>
              <a:t>Apstiprinātas Vides politikas pamatnostādnes 2027</a:t>
            </a:r>
          </a:p>
          <a:p>
            <a:pPr marL="342900" indent="-342900">
              <a:buFont typeface="Arial" panose="020B0604020202020204" pitchFamily="34" charset="0"/>
              <a:buChar char="•"/>
            </a:pPr>
            <a:r>
              <a:rPr lang="lv-LV" altLang="lv-LV" sz="2400" dirty="0"/>
              <a:t>Dabas jomā ierosinātas 2 pārkāpumu procedūras pret Latviju </a:t>
            </a:r>
          </a:p>
          <a:p>
            <a:pPr marL="342900" indent="-342900"/>
            <a:endParaRPr lang="lv-LV" altLang="lv-LV" dirty="0"/>
          </a:p>
        </p:txBody>
      </p:sp>
      <p:sp>
        <p:nvSpPr>
          <p:cNvPr id="15364" name="Text Placeholder 3">
            <a:extLst>
              <a:ext uri="{FF2B5EF4-FFF2-40B4-BE49-F238E27FC236}">
                <a16:creationId xmlns:a16="http://schemas.microsoft.com/office/drawing/2014/main" id="{97CC5EE7-760B-80D8-A985-FBF24F4D3B86}"/>
              </a:ext>
            </a:extLst>
          </p:cNvPr>
          <p:cNvSpPr>
            <a:spLocks noGrp="1"/>
          </p:cNvSpPr>
          <p:nvPr>
            <p:ph type="body" sz="quarter" idx="10"/>
          </p:nvPr>
        </p:nvSpPr>
        <p:spPr/>
        <p:txBody>
          <a:bodyPr/>
          <a:lstStyle/>
          <a:p>
            <a:endParaRPr lang="lv-LV" altLang="lv-LV"/>
          </a:p>
        </p:txBody>
      </p:sp>
      <p:sp>
        <p:nvSpPr>
          <p:cNvPr id="15365" name="Text Placeholder 4">
            <a:extLst>
              <a:ext uri="{FF2B5EF4-FFF2-40B4-BE49-F238E27FC236}">
                <a16:creationId xmlns:a16="http://schemas.microsoft.com/office/drawing/2014/main" id="{14916399-D170-1035-AE07-BA40FAF444ED}"/>
              </a:ext>
            </a:extLst>
          </p:cNvPr>
          <p:cNvSpPr>
            <a:spLocks noGrp="1"/>
          </p:cNvSpPr>
          <p:nvPr>
            <p:ph type="body" sz="quarter" idx="12"/>
          </p:nvPr>
        </p:nvSpPr>
        <p:spPr/>
        <p:txBody>
          <a:bodyPr/>
          <a:lstStyle/>
          <a:p>
            <a:endParaRPr lang="lv-LV" altLang="lv-LV"/>
          </a:p>
        </p:txBody>
      </p:sp>
      <p:sp>
        <p:nvSpPr>
          <p:cNvPr id="15366" name="Slide Number Placeholder 5">
            <a:extLst>
              <a:ext uri="{FF2B5EF4-FFF2-40B4-BE49-F238E27FC236}">
                <a16:creationId xmlns:a16="http://schemas.microsoft.com/office/drawing/2014/main" id="{3C59402B-C8A1-B43A-6C9B-7A6515AFDF6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4FDB9B-BF75-499D-A262-9C891B91C04A}" type="slidenum">
              <a:rPr lang="en-US" altLang="en-US"/>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BCE8-44EF-B28F-D954-C22F9019190D}"/>
              </a:ext>
            </a:extLst>
          </p:cNvPr>
          <p:cNvSpPr>
            <a:spLocks noGrp="1"/>
          </p:cNvSpPr>
          <p:nvPr>
            <p:ph type="title"/>
          </p:nvPr>
        </p:nvSpPr>
        <p:spPr/>
        <p:txBody>
          <a:bodyPr/>
          <a:lstStyle/>
          <a:p>
            <a:r>
              <a:rPr lang="lv-LV" dirty="0"/>
              <a:t>Pārkāpumu procedūra par </a:t>
            </a:r>
            <a:r>
              <a:rPr lang="lv-LV" dirty="0" err="1"/>
              <a:t>Natura</a:t>
            </a:r>
            <a:r>
              <a:rPr lang="lv-LV" dirty="0"/>
              <a:t> 2000 teritoriju tīkla nepilnīgu noteikšanu</a:t>
            </a:r>
          </a:p>
        </p:txBody>
      </p:sp>
      <p:sp>
        <p:nvSpPr>
          <p:cNvPr id="3" name="Content Placeholder 2">
            <a:extLst>
              <a:ext uri="{FF2B5EF4-FFF2-40B4-BE49-F238E27FC236}">
                <a16:creationId xmlns:a16="http://schemas.microsoft.com/office/drawing/2014/main" id="{A0D16016-6A46-9468-0FE9-815419623604}"/>
              </a:ext>
            </a:extLst>
          </p:cNvPr>
          <p:cNvSpPr>
            <a:spLocks noGrp="1"/>
          </p:cNvSpPr>
          <p:nvPr>
            <p:ph idx="1"/>
          </p:nvPr>
        </p:nvSpPr>
        <p:spPr>
          <a:xfrm>
            <a:off x="3454400" y="1282149"/>
            <a:ext cx="8128000" cy="4844026"/>
          </a:xfrm>
        </p:spPr>
        <p:txBody>
          <a:bodyPr>
            <a:normAutofit lnSpcReduction="10000"/>
          </a:bodyPr>
          <a:lstStyle/>
          <a:p>
            <a:r>
              <a:rPr lang="lv-LV" dirty="0"/>
              <a:t>Uzsākta 2019.gada novembrī (sākotnējā atzinuma stadija)</a:t>
            </a:r>
          </a:p>
          <a:p>
            <a:r>
              <a:rPr lang="lv-LV" dirty="0" err="1"/>
              <a:t>Natura</a:t>
            </a:r>
            <a:r>
              <a:rPr lang="lv-LV" dirty="0"/>
              <a:t> 2000 teritoriju tīkla nepilnīga izveidošana 5 biotopu veidiem un 3 sugām</a:t>
            </a:r>
          </a:p>
          <a:p>
            <a:endParaRPr lang="lv-LV" dirty="0"/>
          </a:p>
          <a:p>
            <a:r>
              <a:rPr lang="lv-LV" dirty="0"/>
              <a:t>Jaunas teritorijas jāveido:</a:t>
            </a:r>
          </a:p>
          <a:p>
            <a:pPr lvl="1"/>
            <a:r>
              <a:rPr lang="lv-LV" dirty="0"/>
              <a:t>1170* Rifi (jūras biotops)</a:t>
            </a:r>
          </a:p>
          <a:p>
            <a:pPr lvl="1"/>
            <a:r>
              <a:rPr lang="lv-LV" dirty="0"/>
              <a:t>9080* Staignāju meži </a:t>
            </a:r>
          </a:p>
          <a:p>
            <a:pPr lvl="1"/>
            <a:r>
              <a:rPr lang="lv-LV" dirty="0"/>
              <a:t>6270* Sugām bagātas ganības un ganītas pļavas</a:t>
            </a:r>
          </a:p>
          <a:p>
            <a:pPr lvl="1"/>
            <a:endParaRPr lang="lv-LV" dirty="0"/>
          </a:p>
          <a:p>
            <a:pPr lvl="1"/>
            <a:r>
              <a:rPr lang="lv-LV" dirty="0"/>
              <a:t>Eiropas </a:t>
            </a:r>
            <a:r>
              <a:rPr lang="lv-LV" dirty="0" err="1"/>
              <a:t>platausis</a:t>
            </a:r>
            <a:endParaRPr lang="lv-LV" dirty="0"/>
          </a:p>
          <a:p>
            <a:pPr lvl="1"/>
            <a:r>
              <a:rPr lang="lv-LV" dirty="0"/>
              <a:t>Lapkoku </a:t>
            </a:r>
            <a:r>
              <a:rPr lang="lv-LV" dirty="0" err="1"/>
              <a:t>praulgrauzis</a:t>
            </a:r>
            <a:endParaRPr lang="lv-LV" dirty="0"/>
          </a:p>
          <a:p>
            <a:endParaRPr lang="lv-LV" dirty="0"/>
          </a:p>
          <a:p>
            <a:r>
              <a:rPr lang="lv-LV" dirty="0"/>
              <a:t>Pārējiem pietiekamu aizsardzību var nodrošināt esošā </a:t>
            </a:r>
            <a:r>
              <a:rPr lang="lv-LV" dirty="0" err="1"/>
              <a:t>Natura</a:t>
            </a:r>
            <a:r>
              <a:rPr lang="lv-LV" dirty="0"/>
              <a:t> 2000 tīkla ietvaros</a:t>
            </a:r>
          </a:p>
        </p:txBody>
      </p:sp>
      <p:sp>
        <p:nvSpPr>
          <p:cNvPr id="4" name="Text Placeholder 3">
            <a:extLst>
              <a:ext uri="{FF2B5EF4-FFF2-40B4-BE49-F238E27FC236}">
                <a16:creationId xmlns:a16="http://schemas.microsoft.com/office/drawing/2014/main" id="{E7996B75-E644-264B-3532-1EBCB1F5D04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EE98720-B465-0ED4-FCDC-3FAAEDB939BA}"/>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51782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718D-480C-385E-2284-E9D98675828C}"/>
              </a:ext>
            </a:extLst>
          </p:cNvPr>
          <p:cNvSpPr>
            <a:spLocks noGrp="1"/>
          </p:cNvSpPr>
          <p:nvPr>
            <p:ph type="title"/>
          </p:nvPr>
        </p:nvSpPr>
        <p:spPr/>
        <p:txBody>
          <a:bodyPr/>
          <a:lstStyle/>
          <a:p>
            <a:r>
              <a:rPr lang="lv-LV" dirty="0"/>
              <a:t>Pārkāpumu procedūra par </a:t>
            </a:r>
            <a:r>
              <a:rPr lang="lv-LV" dirty="0" err="1"/>
              <a:t>Natura</a:t>
            </a:r>
            <a:r>
              <a:rPr lang="lv-LV" dirty="0"/>
              <a:t> 2000 teritoriju apsaimniekošanas plānošanu</a:t>
            </a:r>
          </a:p>
        </p:txBody>
      </p:sp>
      <p:sp>
        <p:nvSpPr>
          <p:cNvPr id="3" name="Content Placeholder 2">
            <a:extLst>
              <a:ext uri="{FF2B5EF4-FFF2-40B4-BE49-F238E27FC236}">
                <a16:creationId xmlns:a16="http://schemas.microsoft.com/office/drawing/2014/main" id="{D793E88A-3420-4E7D-5FB9-BDAC342A9C03}"/>
              </a:ext>
            </a:extLst>
          </p:cNvPr>
          <p:cNvSpPr>
            <a:spLocks noGrp="1"/>
          </p:cNvSpPr>
          <p:nvPr>
            <p:ph idx="1"/>
          </p:nvPr>
        </p:nvSpPr>
        <p:spPr/>
        <p:txBody>
          <a:bodyPr/>
          <a:lstStyle/>
          <a:p>
            <a:r>
              <a:rPr lang="lv-LV" dirty="0"/>
              <a:t>Uzsākta 2020. gada maijā (2021. gadā turpināta argumentētā atzinuma stadijā)</a:t>
            </a:r>
          </a:p>
          <a:p>
            <a:pPr lvl="1"/>
            <a:r>
              <a:rPr lang="lv-LV" dirty="0" err="1"/>
              <a:t>Natura</a:t>
            </a:r>
            <a:r>
              <a:rPr lang="lv-LV" dirty="0"/>
              <a:t> 2000 teritorijām nav noteikti izveidošanas mērķi</a:t>
            </a:r>
          </a:p>
          <a:p>
            <a:pPr lvl="1"/>
            <a:r>
              <a:rPr lang="lv-LV" dirty="0" err="1"/>
              <a:t>Natura</a:t>
            </a:r>
            <a:r>
              <a:rPr lang="lv-LV" dirty="0"/>
              <a:t> 2000 teritorijām nav noteikti aizsardzības mērķi un nav nodrošināta apsaimniekošana aizsardzības mērķu sasniegšanai</a:t>
            </a:r>
          </a:p>
          <a:p>
            <a:endParaRPr lang="lv-LV" dirty="0"/>
          </a:p>
          <a:p>
            <a:r>
              <a:rPr lang="lv-LV" dirty="0"/>
              <a:t>Izveidošanas mērķi noteikti ar 2022. gada grozījumiem likuma «Par īpaši aizsargājamām dabas teritorijām» pielikumā</a:t>
            </a:r>
          </a:p>
          <a:p>
            <a:r>
              <a:rPr lang="lv-LV" dirty="0"/>
              <a:t>Aizsardzības mērķi tiks noteikti līdz 2024. gada jūnijam</a:t>
            </a:r>
          </a:p>
        </p:txBody>
      </p:sp>
      <p:sp>
        <p:nvSpPr>
          <p:cNvPr id="4" name="Text Placeholder 3">
            <a:extLst>
              <a:ext uri="{FF2B5EF4-FFF2-40B4-BE49-F238E27FC236}">
                <a16:creationId xmlns:a16="http://schemas.microsoft.com/office/drawing/2014/main" id="{14720007-FF66-E01F-50AC-9B8495CDD08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8DFB789-37F6-F603-42EC-59211D9D0E8D}"/>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72159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16D2907-5CBA-AD1F-8CDA-444DBD029751}"/>
              </a:ext>
            </a:extLst>
          </p:cNvPr>
          <p:cNvSpPr>
            <a:spLocks noGrp="1"/>
          </p:cNvSpPr>
          <p:nvPr>
            <p:ph type="title"/>
          </p:nvPr>
        </p:nvSpPr>
        <p:spPr>
          <a:xfrm>
            <a:off x="4114800" y="381000"/>
            <a:ext cx="6096000" cy="1036638"/>
          </a:xfrm>
        </p:spPr>
        <p:txBody>
          <a:bodyPr/>
          <a:lstStyle/>
          <a:p>
            <a:r>
              <a:rPr lang="lv-LV" altLang="lv-LV"/>
              <a:t>ES Bioloģiskās daudzveidības stratēģija 2030</a:t>
            </a:r>
          </a:p>
        </p:txBody>
      </p:sp>
      <p:sp>
        <p:nvSpPr>
          <p:cNvPr id="21507" name="Content Placeholder 2">
            <a:extLst>
              <a:ext uri="{FF2B5EF4-FFF2-40B4-BE49-F238E27FC236}">
                <a16:creationId xmlns:a16="http://schemas.microsoft.com/office/drawing/2014/main" id="{966BC0E9-6269-D6B5-B61F-5571F3D9F6B0}"/>
              </a:ext>
            </a:extLst>
          </p:cNvPr>
          <p:cNvSpPr>
            <a:spLocks noGrp="1"/>
          </p:cNvSpPr>
          <p:nvPr>
            <p:ph idx="1"/>
          </p:nvPr>
        </p:nvSpPr>
        <p:spPr>
          <a:xfrm>
            <a:off x="3557588" y="1417639"/>
            <a:ext cx="6653212" cy="4708525"/>
          </a:xfrm>
        </p:spPr>
        <p:txBody>
          <a:bodyPr>
            <a:normAutofit fontScale="92500"/>
          </a:bodyPr>
          <a:lstStyle/>
          <a:p>
            <a:pPr>
              <a:lnSpc>
                <a:spcPct val="90000"/>
              </a:lnSpc>
            </a:pPr>
            <a:endParaRPr lang="lv-LV" altLang="lv-LV" sz="1900" b="1" dirty="0"/>
          </a:p>
          <a:p>
            <a:pPr>
              <a:lnSpc>
                <a:spcPct val="150000"/>
              </a:lnSpc>
            </a:pPr>
            <a:r>
              <a:rPr lang="lv-LV" altLang="lv-LV" sz="2400" b="1" dirty="0"/>
              <a:t>Aizsargāt dabu </a:t>
            </a:r>
            <a:r>
              <a:rPr lang="lv-LV" altLang="lv-LV" sz="2400" dirty="0"/>
              <a:t>– līdz 30 % palielināt ES aizsargājamo teritoriju pārklājumu sauszemē un jūrā, tai skaitā 10 % teritorijām paredzēt stingru aizsardzību, uzlabot to pārvaldību</a:t>
            </a:r>
          </a:p>
          <a:p>
            <a:pPr>
              <a:lnSpc>
                <a:spcPct val="90000"/>
              </a:lnSpc>
            </a:pPr>
            <a:endParaRPr lang="lv-LV" altLang="lv-LV" sz="2400" dirty="0"/>
          </a:p>
          <a:p>
            <a:pPr>
              <a:lnSpc>
                <a:spcPct val="150000"/>
              </a:lnSpc>
            </a:pPr>
            <a:r>
              <a:rPr lang="lv-LV" altLang="lv-LV" sz="2400" b="1" dirty="0"/>
              <a:t>Atjaunot dabu </a:t>
            </a:r>
            <a:r>
              <a:rPr lang="lv-LV" altLang="lv-LV" sz="2400" dirty="0"/>
              <a:t>–noteikt juridiski saistošus ekosistēmu atjaunošanas mērķus, būtiski uzlabot aizsargāto sugu un biotopu stāvokli</a:t>
            </a:r>
          </a:p>
        </p:txBody>
      </p:sp>
      <p:sp>
        <p:nvSpPr>
          <p:cNvPr id="21508" name="Text Placeholder 3">
            <a:extLst>
              <a:ext uri="{FF2B5EF4-FFF2-40B4-BE49-F238E27FC236}">
                <a16:creationId xmlns:a16="http://schemas.microsoft.com/office/drawing/2014/main" id="{BA86BB11-9AD3-F9AC-33A3-339D783FA6A8}"/>
              </a:ext>
            </a:extLst>
          </p:cNvPr>
          <p:cNvSpPr>
            <a:spLocks noGrp="1"/>
          </p:cNvSpPr>
          <p:nvPr>
            <p:ph type="body" sz="quarter" idx="10"/>
          </p:nvPr>
        </p:nvSpPr>
        <p:spPr/>
        <p:txBody>
          <a:bodyPr/>
          <a:lstStyle/>
          <a:p>
            <a:endParaRPr lang="lv-LV" altLang="lv-LV"/>
          </a:p>
        </p:txBody>
      </p:sp>
      <p:sp>
        <p:nvSpPr>
          <p:cNvPr id="21509" name="Text Placeholder 4">
            <a:extLst>
              <a:ext uri="{FF2B5EF4-FFF2-40B4-BE49-F238E27FC236}">
                <a16:creationId xmlns:a16="http://schemas.microsoft.com/office/drawing/2014/main" id="{BC367F5E-874C-0028-9E98-0A4C34F459B7}"/>
              </a:ext>
            </a:extLst>
          </p:cNvPr>
          <p:cNvSpPr>
            <a:spLocks noGrp="1"/>
          </p:cNvSpPr>
          <p:nvPr>
            <p:ph type="body" sz="quarter" idx="12"/>
          </p:nvPr>
        </p:nvSpPr>
        <p:spPr/>
        <p:txBody>
          <a:bodyPr/>
          <a:lstStyle/>
          <a:p>
            <a:endParaRPr lang="lv-LV" altLang="lv-LV"/>
          </a:p>
        </p:txBody>
      </p:sp>
      <p:sp>
        <p:nvSpPr>
          <p:cNvPr id="21510" name="Slide Number Placeholder 5">
            <a:extLst>
              <a:ext uri="{FF2B5EF4-FFF2-40B4-BE49-F238E27FC236}">
                <a16:creationId xmlns:a16="http://schemas.microsoft.com/office/drawing/2014/main" id="{C5060EA3-051F-1A8E-6C18-993CD0FA1C0E}"/>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43B51D-8100-4FFC-A863-98A42DFDB52C}" type="slidenum">
              <a:rPr lang="en-US" altLang="en-US"/>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E602A6F-73E4-AD9A-D791-DE36C317B7E8}"/>
              </a:ext>
            </a:extLst>
          </p:cNvPr>
          <p:cNvSpPr>
            <a:spLocks noGrp="1"/>
          </p:cNvSpPr>
          <p:nvPr>
            <p:ph type="title"/>
          </p:nvPr>
        </p:nvSpPr>
        <p:spPr>
          <a:xfrm>
            <a:off x="4114800" y="381000"/>
            <a:ext cx="6096000" cy="1036638"/>
          </a:xfrm>
        </p:spPr>
        <p:txBody>
          <a:bodyPr/>
          <a:lstStyle/>
          <a:p>
            <a:r>
              <a:rPr lang="lv-LV" altLang="lv-LV"/>
              <a:t>ES Bioloģiskās daudzveidības stratēģija 2030</a:t>
            </a:r>
          </a:p>
        </p:txBody>
      </p:sp>
      <p:sp>
        <p:nvSpPr>
          <p:cNvPr id="22531" name="Content Placeholder 2">
            <a:extLst>
              <a:ext uri="{FF2B5EF4-FFF2-40B4-BE49-F238E27FC236}">
                <a16:creationId xmlns:a16="http://schemas.microsoft.com/office/drawing/2014/main" id="{520CA273-0A04-7129-B66E-120BCF379DD8}"/>
              </a:ext>
            </a:extLst>
          </p:cNvPr>
          <p:cNvSpPr>
            <a:spLocks noGrp="1"/>
          </p:cNvSpPr>
          <p:nvPr>
            <p:ph idx="1"/>
          </p:nvPr>
        </p:nvSpPr>
        <p:spPr>
          <a:xfrm>
            <a:off x="4114800" y="1752601"/>
            <a:ext cx="6096000" cy="4373563"/>
          </a:xfrm>
        </p:spPr>
        <p:txBody>
          <a:bodyPr>
            <a:normAutofit fontScale="92500" lnSpcReduction="10000"/>
          </a:bodyPr>
          <a:lstStyle/>
          <a:p>
            <a:r>
              <a:rPr lang="lv-LV" altLang="lv-LV" sz="2400" dirty="0"/>
              <a:t>Uzlabot sugu un biotopu aizsardzības stāvokli</a:t>
            </a:r>
          </a:p>
          <a:p>
            <a:endParaRPr lang="lv-LV" altLang="lv-LV" sz="2400" dirty="0"/>
          </a:p>
          <a:p>
            <a:endParaRPr lang="lv-LV" altLang="lv-LV" sz="2400" dirty="0"/>
          </a:p>
          <a:p>
            <a:endParaRPr lang="lv-LV" altLang="lv-LV" sz="2400" dirty="0"/>
          </a:p>
          <a:p>
            <a:endParaRPr lang="lv-LV" altLang="lv-LV" sz="2400" dirty="0"/>
          </a:p>
          <a:p>
            <a:r>
              <a:rPr lang="lv-LV" altLang="lv-LV" sz="2400" dirty="0"/>
              <a:t>Tas, kas labvēlīgā aizsardzības stāvoklī - nedrīkst pasliktināties</a:t>
            </a:r>
          </a:p>
          <a:p>
            <a:endParaRPr lang="lv-LV" altLang="lv-LV" sz="2400" dirty="0"/>
          </a:p>
          <a:p>
            <a:r>
              <a:rPr lang="lv-LV" altLang="lv-LV" sz="2400" dirty="0"/>
              <a:t>Vismaz 30% negatīvo vērtējumu jāuzrāda uzlabošanās vai vismaz pozitīva tendence</a:t>
            </a:r>
          </a:p>
          <a:p>
            <a:endParaRPr lang="lv-LV" altLang="lv-LV" dirty="0"/>
          </a:p>
        </p:txBody>
      </p:sp>
      <p:sp>
        <p:nvSpPr>
          <p:cNvPr id="22532" name="Text Placeholder 3">
            <a:extLst>
              <a:ext uri="{FF2B5EF4-FFF2-40B4-BE49-F238E27FC236}">
                <a16:creationId xmlns:a16="http://schemas.microsoft.com/office/drawing/2014/main" id="{9282C4C9-B4C4-41AF-5E14-E75324CCA8AE}"/>
              </a:ext>
            </a:extLst>
          </p:cNvPr>
          <p:cNvSpPr>
            <a:spLocks noGrp="1"/>
          </p:cNvSpPr>
          <p:nvPr>
            <p:ph type="body" sz="quarter" idx="10"/>
          </p:nvPr>
        </p:nvSpPr>
        <p:spPr/>
        <p:txBody>
          <a:bodyPr/>
          <a:lstStyle/>
          <a:p>
            <a:endParaRPr lang="lv-LV" altLang="lv-LV"/>
          </a:p>
        </p:txBody>
      </p:sp>
      <p:sp>
        <p:nvSpPr>
          <p:cNvPr id="22533" name="Text Placeholder 4">
            <a:extLst>
              <a:ext uri="{FF2B5EF4-FFF2-40B4-BE49-F238E27FC236}">
                <a16:creationId xmlns:a16="http://schemas.microsoft.com/office/drawing/2014/main" id="{98D4D935-706F-3462-A3CC-4F8B78D77DC8}"/>
              </a:ext>
            </a:extLst>
          </p:cNvPr>
          <p:cNvSpPr>
            <a:spLocks noGrp="1"/>
          </p:cNvSpPr>
          <p:nvPr>
            <p:ph type="body" sz="quarter" idx="12"/>
          </p:nvPr>
        </p:nvSpPr>
        <p:spPr/>
        <p:txBody>
          <a:bodyPr/>
          <a:lstStyle/>
          <a:p>
            <a:endParaRPr lang="lv-LV" altLang="lv-LV"/>
          </a:p>
        </p:txBody>
      </p:sp>
      <p:sp>
        <p:nvSpPr>
          <p:cNvPr id="22534" name="Slide Number Placeholder 5">
            <a:extLst>
              <a:ext uri="{FF2B5EF4-FFF2-40B4-BE49-F238E27FC236}">
                <a16:creationId xmlns:a16="http://schemas.microsoft.com/office/drawing/2014/main" id="{F885612E-5BA3-3FC5-D16F-21BB360C160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F51E80-B3C1-44C1-8360-55E2B7C5D49F}" type="slidenum">
              <a:rPr lang="en-US" altLang="en-US"/>
              <a:pPr/>
              <a:t>8</a:t>
            </a:fld>
            <a:endParaRPr lang="en-US" altLang="en-US"/>
          </a:p>
        </p:txBody>
      </p:sp>
      <p:sp>
        <p:nvSpPr>
          <p:cNvPr id="2" name="Arrow: Down 1">
            <a:extLst>
              <a:ext uri="{FF2B5EF4-FFF2-40B4-BE49-F238E27FC236}">
                <a16:creationId xmlns:a16="http://schemas.microsoft.com/office/drawing/2014/main" id="{C2C86457-E184-18D2-3220-D3ACB18AB04E}"/>
              </a:ext>
            </a:extLst>
          </p:cNvPr>
          <p:cNvSpPr/>
          <p:nvPr/>
        </p:nvSpPr>
        <p:spPr>
          <a:xfrm>
            <a:off x="6400800" y="2381250"/>
            <a:ext cx="484188"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F58A619-BF31-69CF-7117-E917D55D7FDA}"/>
              </a:ext>
            </a:extLst>
          </p:cNvPr>
          <p:cNvSpPr>
            <a:spLocks noGrp="1"/>
          </p:cNvSpPr>
          <p:nvPr>
            <p:ph type="title"/>
          </p:nvPr>
        </p:nvSpPr>
        <p:spPr>
          <a:xfrm>
            <a:off x="3061252" y="228600"/>
            <a:ext cx="7752522" cy="777875"/>
          </a:xfrm>
        </p:spPr>
        <p:txBody>
          <a:bodyPr>
            <a:normAutofit fontScale="90000"/>
          </a:bodyPr>
          <a:lstStyle/>
          <a:p>
            <a:r>
              <a:rPr lang="lv-LV" altLang="lv-LV" dirty="0"/>
              <a:t>ES Bioloģiskās daudzveidības stratēģija 2030</a:t>
            </a:r>
          </a:p>
        </p:txBody>
      </p:sp>
      <p:graphicFrame>
        <p:nvGraphicFramePr>
          <p:cNvPr id="9" name="Content Placeholder 8">
            <a:extLst>
              <a:ext uri="{FF2B5EF4-FFF2-40B4-BE49-F238E27FC236}">
                <a16:creationId xmlns:a16="http://schemas.microsoft.com/office/drawing/2014/main" id="{9EAE85A3-2779-7879-B4B2-F425860E35EF}"/>
              </a:ext>
            </a:extLst>
          </p:cNvPr>
          <p:cNvGraphicFramePr>
            <a:graphicFrameLocks noGrp="1"/>
          </p:cNvGraphicFramePr>
          <p:nvPr>
            <p:ph idx="1"/>
            <p:extLst>
              <p:ext uri="{D42A27DB-BD31-4B8C-83A1-F6EECF244321}">
                <p14:modId xmlns:p14="http://schemas.microsoft.com/office/powerpoint/2010/main" val="2763515377"/>
              </p:ext>
            </p:extLst>
          </p:nvPr>
        </p:nvGraphicFramePr>
        <p:xfrm>
          <a:off x="2693505" y="1006476"/>
          <a:ext cx="8428382" cy="521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Text Placeholder 3">
            <a:extLst>
              <a:ext uri="{FF2B5EF4-FFF2-40B4-BE49-F238E27FC236}">
                <a16:creationId xmlns:a16="http://schemas.microsoft.com/office/drawing/2014/main" id="{D0729F43-6B02-96A4-D569-1794700ACBF9}"/>
              </a:ext>
            </a:extLst>
          </p:cNvPr>
          <p:cNvSpPr>
            <a:spLocks noGrp="1"/>
          </p:cNvSpPr>
          <p:nvPr>
            <p:ph type="body" sz="quarter" idx="10"/>
          </p:nvPr>
        </p:nvSpPr>
        <p:spPr/>
        <p:txBody>
          <a:bodyPr/>
          <a:lstStyle/>
          <a:p>
            <a:endParaRPr lang="lv-LV" altLang="lv-LV"/>
          </a:p>
        </p:txBody>
      </p:sp>
      <p:sp>
        <p:nvSpPr>
          <p:cNvPr id="27652" name="Text Placeholder 4">
            <a:extLst>
              <a:ext uri="{FF2B5EF4-FFF2-40B4-BE49-F238E27FC236}">
                <a16:creationId xmlns:a16="http://schemas.microsoft.com/office/drawing/2014/main" id="{2CAFB654-6B10-490F-AB19-9C5142163DFD}"/>
              </a:ext>
            </a:extLst>
          </p:cNvPr>
          <p:cNvSpPr>
            <a:spLocks noGrp="1"/>
          </p:cNvSpPr>
          <p:nvPr>
            <p:ph type="body" sz="quarter" idx="12"/>
          </p:nvPr>
        </p:nvSpPr>
        <p:spPr/>
        <p:txBody>
          <a:bodyPr/>
          <a:lstStyle/>
          <a:p>
            <a:endParaRPr lang="lv-LV" altLang="lv-LV"/>
          </a:p>
        </p:txBody>
      </p:sp>
      <p:sp>
        <p:nvSpPr>
          <p:cNvPr id="27653" name="Slide Number Placeholder 5">
            <a:extLst>
              <a:ext uri="{FF2B5EF4-FFF2-40B4-BE49-F238E27FC236}">
                <a16:creationId xmlns:a16="http://schemas.microsoft.com/office/drawing/2014/main" id="{2C98FB8D-F565-CD18-FF35-82A7D33904D9}"/>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E0B528-1FB1-4483-92B9-16F45DACFC39}" type="slidenum">
              <a:rPr lang="en-US" altLang="en-US"/>
              <a:pPr/>
              <a:t>9</a:t>
            </a:fld>
            <a:endParaRPr lang="en-US" altLang="en-US"/>
          </a:p>
        </p:txBody>
      </p:sp>
      <p:sp>
        <p:nvSpPr>
          <p:cNvPr id="3" name="Rectangle 2">
            <a:extLst>
              <a:ext uri="{FF2B5EF4-FFF2-40B4-BE49-F238E27FC236}">
                <a16:creationId xmlns:a16="http://schemas.microsoft.com/office/drawing/2014/main" id="{A6128855-6EFE-745E-A762-A3A14C4526C1}"/>
              </a:ext>
            </a:extLst>
          </p:cNvPr>
          <p:cNvSpPr/>
          <p:nvPr/>
        </p:nvSpPr>
        <p:spPr>
          <a:xfrm>
            <a:off x="9182099" y="3009900"/>
            <a:ext cx="2603501" cy="121422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lv-LV" sz="1800" dirty="0"/>
              <a:t>ES dabas direktīvas</a:t>
            </a:r>
          </a:p>
          <a:p>
            <a:pPr algn="ctr">
              <a:defRPr/>
            </a:pPr>
            <a:r>
              <a:rPr lang="lv-LV" sz="1800" dirty="0"/>
              <a:t>ES BDS uzdevums par aizsardzības stāvokļa uzlabošanu</a:t>
            </a:r>
          </a:p>
        </p:txBody>
      </p:sp>
      <p:sp>
        <p:nvSpPr>
          <p:cNvPr id="4" name="Rectangle 3">
            <a:extLst>
              <a:ext uri="{FF2B5EF4-FFF2-40B4-BE49-F238E27FC236}">
                <a16:creationId xmlns:a16="http://schemas.microsoft.com/office/drawing/2014/main" id="{257AB96F-22F1-9A1E-362C-976502C5F8F4}"/>
              </a:ext>
            </a:extLst>
          </p:cNvPr>
          <p:cNvSpPr/>
          <p:nvPr/>
        </p:nvSpPr>
        <p:spPr>
          <a:xfrm>
            <a:off x="8131174" y="1064730"/>
            <a:ext cx="2352675" cy="9969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lv-LV" sz="1800" dirty="0" err="1"/>
              <a:t>Natura</a:t>
            </a:r>
            <a:r>
              <a:rPr lang="lv-LV" sz="1800" dirty="0"/>
              <a:t> 2000 tīkla pilnveidošana</a:t>
            </a:r>
          </a:p>
          <a:p>
            <a:pPr algn="ctr">
              <a:defRPr/>
            </a:pPr>
            <a:r>
              <a:rPr lang="lv-LV" sz="1800" dirty="0"/>
              <a:t>ES BDS 30/10</a:t>
            </a:r>
          </a:p>
        </p:txBody>
      </p:sp>
      <p:sp>
        <p:nvSpPr>
          <p:cNvPr id="5" name="Rectangle 4">
            <a:extLst>
              <a:ext uri="{FF2B5EF4-FFF2-40B4-BE49-F238E27FC236}">
                <a16:creationId xmlns:a16="http://schemas.microsoft.com/office/drawing/2014/main" id="{1A29582E-A73A-2E0E-B551-7DA5C5686A94}"/>
              </a:ext>
            </a:extLst>
          </p:cNvPr>
          <p:cNvSpPr/>
          <p:nvPr/>
        </p:nvSpPr>
        <p:spPr>
          <a:xfrm>
            <a:off x="2375452" y="2562640"/>
            <a:ext cx="2375453" cy="133349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lv-LV" sz="1800" dirty="0"/>
              <a:t>Atbilstoši Nacionālajiem dabas atjaunošanas plāniem (Dabas atjaunošanas regulas projekts)</a:t>
            </a:r>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VARAM_Prezentacija_LV</Template>
  <TotalTime>188</TotalTime>
  <Words>1619</Words>
  <Application>Microsoft Office PowerPoint</Application>
  <PresentationFormat>Widescreen</PresentationFormat>
  <Paragraphs>131</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Verdana</vt:lpstr>
      <vt:lpstr>89_Prezentacija_templateLV</vt:lpstr>
      <vt:lpstr>ES nozīmes aizsargājamo biotopu izplatības un kvalitātes apzināšana (Dabas skaitīšana)  Rezultāti</vt:lpstr>
      <vt:lpstr>Dabas skaitīšana: procesa hronoloģija</vt:lpstr>
      <vt:lpstr>Dabas skaitīšanas Uzraudzības grupa</vt:lpstr>
      <vt:lpstr>Kamēr notika Dabas skaitīšana</vt:lpstr>
      <vt:lpstr>Pārkāpumu procedūra par Natura 2000 teritoriju tīkla nepilnīgu noteikšanu</vt:lpstr>
      <vt:lpstr>Pārkāpumu procedūra par Natura 2000 teritoriju apsaimniekošanas plānošanu</vt:lpstr>
      <vt:lpstr>ES Bioloģiskās daudzveidības stratēģija 2030</vt:lpstr>
      <vt:lpstr>ES Bioloģiskās daudzveidības stratēģija 2030</vt:lpstr>
      <vt:lpstr>ES Bioloģiskās daudzveidības stratēģija 2030</vt:lpstr>
      <vt:lpstr>Dabas skaitīšanas norise</vt:lpstr>
      <vt:lpstr>Dabas skaitīšanas rezultāti</vt:lpstr>
      <vt:lpstr>ES nozīmes aizsargājamie biotopi Latvijā </vt:lpstr>
      <vt:lpstr>ES nozīmes zālāju biotopi</vt:lpstr>
      <vt:lpstr>ES nozīmes purvu biotopi</vt:lpstr>
      <vt:lpstr>ES nozīmes meža biotopi</vt:lpstr>
      <vt:lpstr>ES nozīmes iežu un atsegumu biotopi</vt:lpstr>
      <vt:lpstr>ES nozīmes piekrastes biotopi</vt:lpstr>
      <vt:lpstr>ES nozīmes saldūdeņu biotopi</vt:lpstr>
      <vt:lpstr>Zemju īpašnieku informēšana</vt:lpstr>
      <vt:lpstr>Atgriezeniskā saite no zemju īpašniekiem </vt:lpstr>
      <vt:lpstr>Tālākie soļi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Ilona Mendziņa</dc:creator>
  <cp:lastModifiedBy>Daiga Vilkaste</cp:lastModifiedBy>
  <cp:revision>2</cp:revision>
  <dcterms:created xsi:type="dcterms:W3CDTF">2023-10-17T09:15:25Z</dcterms:created>
  <dcterms:modified xsi:type="dcterms:W3CDTF">2023-10-17T14:37:25Z</dcterms:modified>
</cp:coreProperties>
</file>