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bookmarkIdSeed="7">
  <p:sldMasterIdLst>
    <p:sldMasterId id="2147483648" r:id="rId1"/>
  </p:sldMasterIdLst>
  <p:notesMasterIdLst>
    <p:notesMasterId r:id="rId15"/>
  </p:notesMasterIdLst>
  <p:sldIdLst>
    <p:sldId id="256" r:id="rId2"/>
    <p:sldId id="269" r:id="rId3"/>
    <p:sldId id="270" r:id="rId4"/>
    <p:sldId id="274" r:id="rId5"/>
    <p:sldId id="279" r:id="rId6"/>
    <p:sldId id="275" r:id="rId7"/>
    <p:sldId id="277" r:id="rId8"/>
    <p:sldId id="283" r:id="rId9"/>
    <p:sldId id="276" r:id="rId10"/>
    <p:sldId id="280" r:id="rId11"/>
    <p:sldId id="286" r:id="rId12"/>
    <p:sldId id="287" r:id="rId13"/>
    <p:sldId id="262" r:id="rId14"/>
  </p:sldIdLst>
  <p:sldSz cx="11518900" cy="6483350"/>
  <p:notesSz cx="9872663" cy="67976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3883" autoAdjust="0"/>
  </p:normalViewPr>
  <p:slideViewPr>
    <p:cSldViewPr>
      <p:cViewPr varScale="1">
        <p:scale>
          <a:sx n="71" d="100"/>
          <a:sy n="71" d="100"/>
        </p:scale>
        <p:origin x="608" y="36"/>
      </p:cViewPr>
      <p:guideLst>
        <p:guide orient="horz" pos="2880"/>
        <p:guide pos="2160"/>
      </p:guideLst>
    </p:cSldViewPr>
  </p:slideViewPr>
  <p:notesTextViewPr>
    <p:cViewPr>
      <p:scale>
        <a:sx n="100" d="100"/>
        <a:sy n="100" d="100"/>
      </p:scale>
      <p:origin x="0" y="0"/>
    </p:cViewPr>
  </p:notesTextViewPr>
  <p:notesViewPr>
    <p:cSldViewPr>
      <p:cViewPr varScale="1">
        <p:scale>
          <a:sx n="69" d="100"/>
          <a:sy n="69" d="100"/>
        </p:scale>
        <p:origin x="165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9F931D-E2D0-44E1-B528-577EF464937F}" type="doc">
      <dgm:prSet loTypeId="urn:microsoft.com/office/officeart/2005/8/layout/process1" loCatId="process" qsTypeId="urn:microsoft.com/office/officeart/2005/8/quickstyle/simple1" qsCatId="simple" csTypeId="urn:microsoft.com/office/officeart/2005/8/colors/accent3_2" csCatId="accent3" phldr="1"/>
      <dgm:spPr/>
      <dgm:t>
        <a:bodyPr/>
        <a:lstStyle/>
        <a:p>
          <a:endParaRPr lang="lv-LV"/>
        </a:p>
      </dgm:t>
    </dgm:pt>
    <dgm:pt modelId="{FE6B6E95-9D30-49C8-A5C7-BC8B7B9CB25C}">
      <dgm:prSet/>
      <dgm:spPr>
        <a:solidFill>
          <a:srgbClr val="92D050"/>
        </a:solidFill>
      </dgm:spPr>
      <dgm:t>
        <a:bodyPr/>
        <a:lstStyle/>
        <a:p>
          <a:r>
            <a:rPr lang="lv-LV" noProof="1"/>
            <a:t>Piemaksas un valsts atbalsta apmēra palielielinājums </a:t>
          </a:r>
        </a:p>
      </dgm:t>
    </dgm:pt>
    <dgm:pt modelId="{48F9EB11-EEB3-4AC5-B23F-ED3799761234}" type="parTrans" cxnId="{EAB72315-C5D8-4060-8456-8285A989157E}">
      <dgm:prSet/>
      <dgm:spPr/>
      <dgm:t>
        <a:bodyPr/>
        <a:lstStyle/>
        <a:p>
          <a:endParaRPr lang="lv-LV" noProof="1"/>
        </a:p>
      </dgm:t>
    </dgm:pt>
    <dgm:pt modelId="{CD6B9E73-DD88-4E22-8621-F40AD8B74690}" type="sibTrans" cxnId="{EAB72315-C5D8-4060-8456-8285A989157E}">
      <dgm:prSet/>
      <dgm:spPr/>
      <dgm:t>
        <a:bodyPr/>
        <a:lstStyle/>
        <a:p>
          <a:endParaRPr lang="lv-LV" noProof="1"/>
        </a:p>
      </dgm:t>
    </dgm:pt>
    <dgm:pt modelId="{8E65B05F-C61A-4DEA-80E4-1BD76CAA8046}">
      <dgm:prSet/>
      <dgm:spPr>
        <a:solidFill>
          <a:srgbClr val="92D050"/>
        </a:solidFill>
      </dgm:spPr>
      <dgm:t>
        <a:bodyPr/>
        <a:lstStyle/>
        <a:p>
          <a:r>
            <a:rPr lang="lv-LV" b="1" noProof="1"/>
            <a:t>no 106,72 </a:t>
          </a:r>
          <a:r>
            <a:rPr lang="lv-LV" b="1" i="1" noProof="1"/>
            <a:t>euro</a:t>
          </a:r>
          <a:r>
            <a:rPr lang="lv-LV" b="1" noProof="1"/>
            <a:t> uz 160 </a:t>
          </a:r>
          <a:r>
            <a:rPr lang="lv-LV" b="1" i="1" noProof="1"/>
            <a:t>euro</a:t>
          </a:r>
          <a:endParaRPr lang="lv-LV" noProof="1"/>
        </a:p>
      </dgm:t>
    </dgm:pt>
    <dgm:pt modelId="{1DE6A466-C9C5-4FCD-9274-42041D341908}" type="parTrans" cxnId="{55A2E4EB-7F59-4571-88C2-EFAF47B19408}">
      <dgm:prSet/>
      <dgm:spPr/>
      <dgm:t>
        <a:bodyPr/>
        <a:lstStyle/>
        <a:p>
          <a:endParaRPr lang="lv-LV" noProof="1"/>
        </a:p>
      </dgm:t>
    </dgm:pt>
    <dgm:pt modelId="{B31255F3-328C-431D-8CD0-46302AA677A6}" type="sibTrans" cxnId="{55A2E4EB-7F59-4571-88C2-EFAF47B19408}">
      <dgm:prSet/>
      <dgm:spPr/>
      <dgm:t>
        <a:bodyPr/>
        <a:lstStyle/>
        <a:p>
          <a:endParaRPr lang="lv-LV" noProof="1"/>
        </a:p>
      </dgm:t>
    </dgm:pt>
    <dgm:pt modelId="{B2EA1AAA-E189-4E55-A415-5168D36816A8}">
      <dgm:prSet/>
      <dgm:spPr>
        <a:solidFill>
          <a:srgbClr val="92D050"/>
        </a:solidFill>
      </dgm:spPr>
      <dgm:t>
        <a:bodyPr/>
        <a:lstStyle/>
        <a:p>
          <a:r>
            <a:rPr lang="lv-LV" noProof="1"/>
            <a:t>skars 9 069 personas vidēji mēnesī </a:t>
          </a:r>
        </a:p>
      </dgm:t>
    </dgm:pt>
    <dgm:pt modelId="{1773AA0C-E63A-434A-B51D-ED65A5DBA5BA}" type="parTrans" cxnId="{55B8F193-8870-4FC3-8561-8149EF6F296E}">
      <dgm:prSet/>
      <dgm:spPr/>
      <dgm:t>
        <a:bodyPr/>
        <a:lstStyle/>
        <a:p>
          <a:endParaRPr lang="lv-LV" noProof="1"/>
        </a:p>
      </dgm:t>
    </dgm:pt>
    <dgm:pt modelId="{1DC36DAA-E106-4FFB-8641-DA517CD91F54}" type="sibTrans" cxnId="{55B8F193-8870-4FC3-8561-8149EF6F296E}">
      <dgm:prSet/>
      <dgm:spPr/>
      <dgm:t>
        <a:bodyPr/>
        <a:lstStyle/>
        <a:p>
          <a:endParaRPr lang="lv-LV" noProof="1"/>
        </a:p>
      </dgm:t>
    </dgm:pt>
    <dgm:pt modelId="{AC3F8EF7-1829-42D2-A7D1-83BD83DE79DE}" type="pres">
      <dgm:prSet presAssocID="{EB9F931D-E2D0-44E1-B528-577EF464937F}" presName="Name0" presStyleCnt="0">
        <dgm:presLayoutVars>
          <dgm:dir/>
          <dgm:resizeHandles val="exact"/>
        </dgm:presLayoutVars>
      </dgm:prSet>
      <dgm:spPr/>
    </dgm:pt>
    <dgm:pt modelId="{03CF01C9-7A2D-4DCF-BD07-362798A18CF2}" type="pres">
      <dgm:prSet presAssocID="{FE6B6E95-9D30-49C8-A5C7-BC8B7B9CB25C}" presName="node" presStyleLbl="node1" presStyleIdx="0" presStyleCnt="3">
        <dgm:presLayoutVars>
          <dgm:bulletEnabled val="1"/>
        </dgm:presLayoutVars>
      </dgm:prSet>
      <dgm:spPr/>
    </dgm:pt>
    <dgm:pt modelId="{AB9DB1D4-9497-46D5-B1AB-0DF2FE116F1C}" type="pres">
      <dgm:prSet presAssocID="{CD6B9E73-DD88-4E22-8621-F40AD8B74690}" presName="sibTrans" presStyleLbl="sibTrans2D1" presStyleIdx="0" presStyleCnt="2"/>
      <dgm:spPr/>
    </dgm:pt>
    <dgm:pt modelId="{76DCBBED-117A-4074-91FD-8222C36EF893}" type="pres">
      <dgm:prSet presAssocID="{CD6B9E73-DD88-4E22-8621-F40AD8B74690}" presName="connectorText" presStyleLbl="sibTrans2D1" presStyleIdx="0" presStyleCnt="2"/>
      <dgm:spPr/>
    </dgm:pt>
    <dgm:pt modelId="{C1FA82E5-938A-4115-A8B6-BD6B389041C4}" type="pres">
      <dgm:prSet presAssocID="{8E65B05F-C61A-4DEA-80E4-1BD76CAA8046}" presName="node" presStyleLbl="node1" presStyleIdx="1" presStyleCnt="3">
        <dgm:presLayoutVars>
          <dgm:bulletEnabled val="1"/>
        </dgm:presLayoutVars>
      </dgm:prSet>
      <dgm:spPr/>
    </dgm:pt>
    <dgm:pt modelId="{F5C93CB8-02FC-433D-9E0C-2D7CCDC4EBDE}" type="pres">
      <dgm:prSet presAssocID="{B31255F3-328C-431D-8CD0-46302AA677A6}" presName="sibTrans" presStyleLbl="sibTrans2D1" presStyleIdx="1" presStyleCnt="2"/>
      <dgm:spPr/>
    </dgm:pt>
    <dgm:pt modelId="{8E130DFD-8841-47CA-9A2E-CFE8CA0C8EAB}" type="pres">
      <dgm:prSet presAssocID="{B31255F3-328C-431D-8CD0-46302AA677A6}" presName="connectorText" presStyleLbl="sibTrans2D1" presStyleIdx="1" presStyleCnt="2"/>
      <dgm:spPr/>
    </dgm:pt>
    <dgm:pt modelId="{AA8126EF-BEBE-4B9E-9B13-256060DE63C4}" type="pres">
      <dgm:prSet presAssocID="{B2EA1AAA-E189-4E55-A415-5168D36816A8}" presName="node" presStyleLbl="node1" presStyleIdx="2" presStyleCnt="3">
        <dgm:presLayoutVars>
          <dgm:bulletEnabled val="1"/>
        </dgm:presLayoutVars>
      </dgm:prSet>
      <dgm:spPr/>
    </dgm:pt>
  </dgm:ptLst>
  <dgm:cxnLst>
    <dgm:cxn modelId="{C2132000-7AFD-46CB-A87A-3260379ABBBF}" type="presOf" srcId="{8E65B05F-C61A-4DEA-80E4-1BD76CAA8046}" destId="{C1FA82E5-938A-4115-A8B6-BD6B389041C4}" srcOrd="0" destOrd="0" presId="urn:microsoft.com/office/officeart/2005/8/layout/process1"/>
    <dgm:cxn modelId="{97E8DA04-AE9D-4161-9D51-ADDCB4185915}" type="presOf" srcId="{B31255F3-328C-431D-8CD0-46302AA677A6}" destId="{8E130DFD-8841-47CA-9A2E-CFE8CA0C8EAB}" srcOrd="1" destOrd="0" presId="urn:microsoft.com/office/officeart/2005/8/layout/process1"/>
    <dgm:cxn modelId="{EAB72315-C5D8-4060-8456-8285A989157E}" srcId="{EB9F931D-E2D0-44E1-B528-577EF464937F}" destId="{FE6B6E95-9D30-49C8-A5C7-BC8B7B9CB25C}" srcOrd="0" destOrd="0" parTransId="{48F9EB11-EEB3-4AC5-B23F-ED3799761234}" sibTransId="{CD6B9E73-DD88-4E22-8621-F40AD8B74690}"/>
    <dgm:cxn modelId="{254BDB2C-2F74-4B81-97CE-2427EC5A72CE}" type="presOf" srcId="{CD6B9E73-DD88-4E22-8621-F40AD8B74690}" destId="{76DCBBED-117A-4074-91FD-8222C36EF893}" srcOrd="1" destOrd="0" presId="urn:microsoft.com/office/officeart/2005/8/layout/process1"/>
    <dgm:cxn modelId="{ADE51530-C098-4F22-AE4E-0A5EAA4518F9}" type="presOf" srcId="{B31255F3-328C-431D-8CD0-46302AA677A6}" destId="{F5C93CB8-02FC-433D-9E0C-2D7CCDC4EBDE}" srcOrd="0" destOrd="0" presId="urn:microsoft.com/office/officeart/2005/8/layout/process1"/>
    <dgm:cxn modelId="{99DD8A79-3263-4574-B6CC-3001674BE7FA}" type="presOf" srcId="{B2EA1AAA-E189-4E55-A415-5168D36816A8}" destId="{AA8126EF-BEBE-4B9E-9B13-256060DE63C4}" srcOrd="0" destOrd="0" presId="urn:microsoft.com/office/officeart/2005/8/layout/process1"/>
    <dgm:cxn modelId="{55B8F193-8870-4FC3-8561-8149EF6F296E}" srcId="{EB9F931D-E2D0-44E1-B528-577EF464937F}" destId="{B2EA1AAA-E189-4E55-A415-5168D36816A8}" srcOrd="2" destOrd="0" parTransId="{1773AA0C-E63A-434A-B51D-ED65A5DBA5BA}" sibTransId="{1DC36DAA-E106-4FFB-8641-DA517CD91F54}"/>
    <dgm:cxn modelId="{55AAE799-3E29-4D16-AA79-D579225E17F6}" type="presOf" srcId="{CD6B9E73-DD88-4E22-8621-F40AD8B74690}" destId="{AB9DB1D4-9497-46D5-B1AB-0DF2FE116F1C}" srcOrd="0" destOrd="0" presId="urn:microsoft.com/office/officeart/2005/8/layout/process1"/>
    <dgm:cxn modelId="{BC8FD5BF-427F-4300-A702-EA007F9403D6}" type="presOf" srcId="{FE6B6E95-9D30-49C8-A5C7-BC8B7B9CB25C}" destId="{03CF01C9-7A2D-4DCF-BD07-362798A18CF2}" srcOrd="0" destOrd="0" presId="urn:microsoft.com/office/officeart/2005/8/layout/process1"/>
    <dgm:cxn modelId="{55A2E4EB-7F59-4571-88C2-EFAF47B19408}" srcId="{EB9F931D-E2D0-44E1-B528-577EF464937F}" destId="{8E65B05F-C61A-4DEA-80E4-1BD76CAA8046}" srcOrd="1" destOrd="0" parTransId="{1DE6A466-C9C5-4FCD-9274-42041D341908}" sibTransId="{B31255F3-328C-431D-8CD0-46302AA677A6}"/>
    <dgm:cxn modelId="{5BCFEFF3-2D0D-4293-9B67-56D122D7B2F3}" type="presOf" srcId="{EB9F931D-E2D0-44E1-B528-577EF464937F}" destId="{AC3F8EF7-1829-42D2-A7D1-83BD83DE79DE}" srcOrd="0" destOrd="0" presId="urn:microsoft.com/office/officeart/2005/8/layout/process1"/>
    <dgm:cxn modelId="{1ACFE947-2517-4AFB-B664-3BDB0FCD1EFF}" type="presParOf" srcId="{AC3F8EF7-1829-42D2-A7D1-83BD83DE79DE}" destId="{03CF01C9-7A2D-4DCF-BD07-362798A18CF2}" srcOrd="0" destOrd="0" presId="urn:microsoft.com/office/officeart/2005/8/layout/process1"/>
    <dgm:cxn modelId="{C2F317A9-3B00-48E3-A084-68EC97139BB7}" type="presParOf" srcId="{AC3F8EF7-1829-42D2-A7D1-83BD83DE79DE}" destId="{AB9DB1D4-9497-46D5-B1AB-0DF2FE116F1C}" srcOrd="1" destOrd="0" presId="urn:microsoft.com/office/officeart/2005/8/layout/process1"/>
    <dgm:cxn modelId="{325212F8-6BFF-4E59-9FAD-8FED3B379214}" type="presParOf" srcId="{AB9DB1D4-9497-46D5-B1AB-0DF2FE116F1C}" destId="{76DCBBED-117A-4074-91FD-8222C36EF893}" srcOrd="0" destOrd="0" presId="urn:microsoft.com/office/officeart/2005/8/layout/process1"/>
    <dgm:cxn modelId="{7EC5A9E4-218A-411A-811B-16D9E87A61A3}" type="presParOf" srcId="{AC3F8EF7-1829-42D2-A7D1-83BD83DE79DE}" destId="{C1FA82E5-938A-4115-A8B6-BD6B389041C4}" srcOrd="2" destOrd="0" presId="urn:microsoft.com/office/officeart/2005/8/layout/process1"/>
    <dgm:cxn modelId="{29F33149-C468-408D-BCAE-762909E68DF3}" type="presParOf" srcId="{AC3F8EF7-1829-42D2-A7D1-83BD83DE79DE}" destId="{F5C93CB8-02FC-433D-9E0C-2D7CCDC4EBDE}" srcOrd="3" destOrd="0" presId="urn:microsoft.com/office/officeart/2005/8/layout/process1"/>
    <dgm:cxn modelId="{D37DD2CB-429E-4523-8037-CC2168B479B8}" type="presParOf" srcId="{F5C93CB8-02FC-433D-9E0C-2D7CCDC4EBDE}" destId="{8E130DFD-8841-47CA-9A2E-CFE8CA0C8EAB}" srcOrd="0" destOrd="0" presId="urn:microsoft.com/office/officeart/2005/8/layout/process1"/>
    <dgm:cxn modelId="{DB042034-BF0F-4E6C-AB0E-D3B55C19C958}" type="presParOf" srcId="{AC3F8EF7-1829-42D2-A7D1-83BD83DE79DE}" destId="{AA8126EF-BEBE-4B9E-9B13-256060DE63C4}"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F01C9-7A2D-4DCF-BD07-362798A18CF2}">
      <dsp:nvSpPr>
        <dsp:cNvPr id="0" name=""/>
        <dsp:cNvSpPr/>
      </dsp:nvSpPr>
      <dsp:spPr>
        <a:xfrm>
          <a:off x="7366" y="62384"/>
          <a:ext cx="2201912" cy="132114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v-LV" sz="1900" kern="1200" noProof="1"/>
            <a:t>Piemaksas un valsts atbalsta apmēra palielielinājums </a:t>
          </a:r>
        </a:p>
      </dsp:txBody>
      <dsp:txXfrm>
        <a:off x="46061" y="101079"/>
        <a:ext cx="2124522" cy="1243757"/>
      </dsp:txXfrm>
    </dsp:sp>
    <dsp:sp modelId="{AB9DB1D4-9497-46D5-B1AB-0DF2FE116F1C}">
      <dsp:nvSpPr>
        <dsp:cNvPr id="0" name=""/>
        <dsp:cNvSpPr/>
      </dsp:nvSpPr>
      <dsp:spPr>
        <a:xfrm>
          <a:off x="2429470" y="449921"/>
          <a:ext cx="466805" cy="54607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lv-LV" sz="1600" kern="1200" noProof="1"/>
        </a:p>
      </dsp:txBody>
      <dsp:txXfrm>
        <a:off x="2429470" y="559136"/>
        <a:ext cx="326764" cy="327644"/>
      </dsp:txXfrm>
    </dsp:sp>
    <dsp:sp modelId="{C1FA82E5-938A-4115-A8B6-BD6B389041C4}">
      <dsp:nvSpPr>
        <dsp:cNvPr id="0" name=""/>
        <dsp:cNvSpPr/>
      </dsp:nvSpPr>
      <dsp:spPr>
        <a:xfrm>
          <a:off x="3090043" y="62384"/>
          <a:ext cx="2201912" cy="132114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v-LV" sz="1900" b="1" kern="1200" noProof="1"/>
            <a:t>no 106,72 </a:t>
          </a:r>
          <a:r>
            <a:rPr lang="lv-LV" sz="1900" b="1" i="1" kern="1200" noProof="1"/>
            <a:t>euro</a:t>
          </a:r>
          <a:r>
            <a:rPr lang="lv-LV" sz="1900" b="1" kern="1200" noProof="1"/>
            <a:t> uz 160 </a:t>
          </a:r>
          <a:r>
            <a:rPr lang="lv-LV" sz="1900" b="1" i="1" kern="1200" noProof="1"/>
            <a:t>euro</a:t>
          </a:r>
          <a:endParaRPr lang="lv-LV" sz="1900" kern="1200" noProof="1"/>
        </a:p>
      </dsp:txBody>
      <dsp:txXfrm>
        <a:off x="3128738" y="101079"/>
        <a:ext cx="2124522" cy="1243757"/>
      </dsp:txXfrm>
    </dsp:sp>
    <dsp:sp modelId="{F5C93CB8-02FC-433D-9E0C-2D7CCDC4EBDE}">
      <dsp:nvSpPr>
        <dsp:cNvPr id="0" name=""/>
        <dsp:cNvSpPr/>
      </dsp:nvSpPr>
      <dsp:spPr>
        <a:xfrm>
          <a:off x="5512147" y="449921"/>
          <a:ext cx="466805" cy="54607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lv-LV" sz="1600" kern="1200" noProof="1"/>
        </a:p>
      </dsp:txBody>
      <dsp:txXfrm>
        <a:off x="5512147" y="559136"/>
        <a:ext cx="326764" cy="327644"/>
      </dsp:txXfrm>
    </dsp:sp>
    <dsp:sp modelId="{AA8126EF-BEBE-4B9E-9B13-256060DE63C4}">
      <dsp:nvSpPr>
        <dsp:cNvPr id="0" name=""/>
        <dsp:cNvSpPr/>
      </dsp:nvSpPr>
      <dsp:spPr>
        <a:xfrm>
          <a:off x="6172720" y="62384"/>
          <a:ext cx="2201912" cy="132114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v-LV" sz="1900" kern="1200" noProof="1"/>
            <a:t>skars 9 069 personas vidēji mēnesī </a:t>
          </a:r>
        </a:p>
      </dsp:txBody>
      <dsp:txXfrm>
        <a:off x="6211415" y="101079"/>
        <a:ext cx="2124522" cy="12437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7791" cy="34121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5592151" y="0"/>
            <a:ext cx="4277791" cy="341216"/>
          </a:xfrm>
          <a:prstGeom prst="rect">
            <a:avLst/>
          </a:prstGeom>
        </p:spPr>
        <p:txBody>
          <a:bodyPr vert="horz" lIns="91440" tIns="45720" rIns="91440" bIns="45720" rtlCol="0"/>
          <a:lstStyle>
            <a:lvl1pPr algn="r">
              <a:defRPr sz="1200"/>
            </a:lvl1pPr>
          </a:lstStyle>
          <a:p>
            <a:fld id="{5925B78D-0A6F-4C8C-B3D9-9E8C216FDFD2}" type="datetimeFigureOut">
              <a:rPr lang="lv-LV" smtClean="0"/>
              <a:t>08.11.2023</a:t>
            </a:fld>
            <a:endParaRPr lang="lv-LV"/>
          </a:p>
        </p:txBody>
      </p:sp>
      <p:sp>
        <p:nvSpPr>
          <p:cNvPr id="4" name="Slide Image Placeholder 3"/>
          <p:cNvSpPr>
            <a:spLocks noGrp="1" noRot="1" noChangeAspect="1"/>
          </p:cNvSpPr>
          <p:nvPr>
            <p:ph type="sldImg" idx="2"/>
          </p:nvPr>
        </p:nvSpPr>
        <p:spPr>
          <a:xfrm>
            <a:off x="2898775" y="850900"/>
            <a:ext cx="4075113" cy="2293938"/>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987811" y="3270675"/>
            <a:ext cx="7897042" cy="267812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6456461"/>
            <a:ext cx="4277791" cy="341215"/>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5592151" y="6456461"/>
            <a:ext cx="4277791" cy="341215"/>
          </a:xfrm>
          <a:prstGeom prst="rect">
            <a:avLst/>
          </a:prstGeom>
        </p:spPr>
        <p:txBody>
          <a:bodyPr vert="horz" lIns="91440" tIns="45720" rIns="91440" bIns="45720" rtlCol="0" anchor="b"/>
          <a:lstStyle>
            <a:lvl1pPr algn="r">
              <a:defRPr sz="1200"/>
            </a:lvl1pPr>
          </a:lstStyle>
          <a:p>
            <a:fld id="{9E4ABA82-DE7D-4E0A-B7A3-392F76B47B0B}" type="slidenum">
              <a:rPr lang="lv-LV" smtClean="0"/>
              <a:t>‹#›</a:t>
            </a:fld>
            <a:endParaRPr lang="lv-LV"/>
          </a:p>
        </p:txBody>
      </p:sp>
    </p:spTree>
    <p:extLst>
      <p:ext uri="{BB962C8B-B14F-4D97-AF65-F5344CB8AC3E}">
        <p14:creationId xmlns:p14="http://schemas.microsoft.com/office/powerpoint/2010/main" val="2576234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9E4ABA82-DE7D-4E0A-B7A3-392F76B47B0B}" type="slidenum">
              <a:rPr lang="lv-LV" smtClean="0"/>
              <a:t>1</a:t>
            </a:fld>
            <a:endParaRPr lang="lv-LV"/>
          </a:p>
        </p:txBody>
      </p:sp>
    </p:spTree>
    <p:extLst>
      <p:ext uri="{BB962C8B-B14F-4D97-AF65-F5344CB8AC3E}">
        <p14:creationId xmlns:p14="http://schemas.microsoft.com/office/powerpoint/2010/main" val="1060738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5"/>
          </p:nvPr>
        </p:nvSpPr>
        <p:spPr/>
        <p:txBody>
          <a:bodyPr/>
          <a:lstStyle/>
          <a:p>
            <a:fld id="{9E4ABA82-DE7D-4E0A-B7A3-392F76B47B0B}" type="slidenum">
              <a:rPr lang="lv-LV" smtClean="0"/>
              <a:t>10</a:t>
            </a:fld>
            <a:endParaRPr lang="lv-LV"/>
          </a:p>
        </p:txBody>
      </p:sp>
    </p:spTree>
    <p:extLst>
      <p:ext uri="{BB962C8B-B14F-4D97-AF65-F5344CB8AC3E}">
        <p14:creationId xmlns:p14="http://schemas.microsoft.com/office/powerpoint/2010/main" val="2735009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E4ABA82-DE7D-4E0A-B7A3-392F76B47B0B}" type="slidenum">
              <a:rPr lang="lv-LV" smtClean="0"/>
              <a:t>11</a:t>
            </a:fld>
            <a:endParaRPr lang="lv-LV"/>
          </a:p>
        </p:txBody>
      </p:sp>
    </p:spTree>
    <p:extLst>
      <p:ext uri="{BB962C8B-B14F-4D97-AF65-F5344CB8AC3E}">
        <p14:creationId xmlns:p14="http://schemas.microsoft.com/office/powerpoint/2010/main" val="3892167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E4ABA82-DE7D-4E0A-B7A3-392F76B47B0B}" type="slidenum">
              <a:rPr lang="lv-LV" smtClean="0"/>
              <a:t>12</a:t>
            </a:fld>
            <a:endParaRPr lang="lv-LV"/>
          </a:p>
        </p:txBody>
      </p:sp>
    </p:spTree>
    <p:extLst>
      <p:ext uri="{BB962C8B-B14F-4D97-AF65-F5344CB8AC3E}">
        <p14:creationId xmlns:p14="http://schemas.microsoft.com/office/powerpoint/2010/main" val="1262516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9E4ABA82-DE7D-4E0A-B7A3-392F76B47B0B}" type="slidenum">
              <a:rPr lang="lv-LV" smtClean="0"/>
              <a:t>13</a:t>
            </a:fld>
            <a:endParaRPr lang="lv-LV"/>
          </a:p>
        </p:txBody>
      </p:sp>
    </p:spTree>
    <p:extLst>
      <p:ext uri="{BB962C8B-B14F-4D97-AF65-F5344CB8AC3E}">
        <p14:creationId xmlns:p14="http://schemas.microsoft.com/office/powerpoint/2010/main" val="89988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E4ABA82-DE7D-4E0A-B7A3-392F76B47B0B}" type="slidenum">
              <a:rPr lang="lv-LV" smtClean="0"/>
              <a:t>2</a:t>
            </a:fld>
            <a:endParaRPr lang="lv-LV"/>
          </a:p>
        </p:txBody>
      </p:sp>
    </p:spTree>
    <p:extLst>
      <p:ext uri="{BB962C8B-B14F-4D97-AF65-F5344CB8AC3E}">
        <p14:creationId xmlns:p14="http://schemas.microsoft.com/office/powerpoint/2010/main" val="4245779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E4ABA82-DE7D-4E0A-B7A3-392F76B47B0B}" type="slidenum">
              <a:rPr lang="lv-LV" smtClean="0"/>
              <a:t>3</a:t>
            </a:fld>
            <a:endParaRPr lang="lv-LV"/>
          </a:p>
        </p:txBody>
      </p:sp>
    </p:spTree>
    <p:extLst>
      <p:ext uri="{BB962C8B-B14F-4D97-AF65-F5344CB8AC3E}">
        <p14:creationId xmlns:p14="http://schemas.microsoft.com/office/powerpoint/2010/main" val="1583036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lv-LV" dirty="0"/>
          </a:p>
        </p:txBody>
      </p:sp>
      <p:sp>
        <p:nvSpPr>
          <p:cNvPr id="4" name="Slide Number Placeholder 3"/>
          <p:cNvSpPr>
            <a:spLocks noGrp="1"/>
          </p:cNvSpPr>
          <p:nvPr>
            <p:ph type="sldNum" sz="quarter" idx="5"/>
          </p:nvPr>
        </p:nvSpPr>
        <p:spPr/>
        <p:txBody>
          <a:bodyPr/>
          <a:lstStyle/>
          <a:p>
            <a:fld id="{9E4ABA82-DE7D-4E0A-B7A3-392F76B47B0B}" type="slidenum">
              <a:rPr lang="lv-LV" smtClean="0"/>
              <a:t>4</a:t>
            </a:fld>
            <a:endParaRPr lang="lv-LV"/>
          </a:p>
        </p:txBody>
      </p:sp>
    </p:spTree>
    <p:extLst>
      <p:ext uri="{BB962C8B-B14F-4D97-AF65-F5344CB8AC3E}">
        <p14:creationId xmlns:p14="http://schemas.microsoft.com/office/powerpoint/2010/main" val="1728956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lv-LV" dirty="0"/>
          </a:p>
        </p:txBody>
      </p:sp>
      <p:sp>
        <p:nvSpPr>
          <p:cNvPr id="4" name="Slide Number Placeholder 3"/>
          <p:cNvSpPr>
            <a:spLocks noGrp="1"/>
          </p:cNvSpPr>
          <p:nvPr>
            <p:ph type="sldNum" sz="quarter" idx="5"/>
          </p:nvPr>
        </p:nvSpPr>
        <p:spPr/>
        <p:txBody>
          <a:bodyPr/>
          <a:lstStyle/>
          <a:p>
            <a:fld id="{9E4ABA82-DE7D-4E0A-B7A3-392F76B47B0B}" type="slidenum">
              <a:rPr lang="lv-LV" smtClean="0"/>
              <a:t>5</a:t>
            </a:fld>
            <a:endParaRPr lang="lv-LV"/>
          </a:p>
        </p:txBody>
      </p:sp>
    </p:spTree>
    <p:extLst>
      <p:ext uri="{BB962C8B-B14F-4D97-AF65-F5344CB8AC3E}">
        <p14:creationId xmlns:p14="http://schemas.microsoft.com/office/powerpoint/2010/main" val="2440517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5"/>
          </p:nvPr>
        </p:nvSpPr>
        <p:spPr/>
        <p:txBody>
          <a:bodyPr/>
          <a:lstStyle/>
          <a:p>
            <a:fld id="{9E4ABA82-DE7D-4E0A-B7A3-392F76B47B0B}" type="slidenum">
              <a:rPr lang="lv-LV" smtClean="0"/>
              <a:t>6</a:t>
            </a:fld>
            <a:endParaRPr lang="lv-LV"/>
          </a:p>
        </p:txBody>
      </p:sp>
    </p:spTree>
    <p:extLst>
      <p:ext uri="{BB962C8B-B14F-4D97-AF65-F5344CB8AC3E}">
        <p14:creationId xmlns:p14="http://schemas.microsoft.com/office/powerpoint/2010/main" val="2934021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5"/>
          </p:nvPr>
        </p:nvSpPr>
        <p:spPr/>
        <p:txBody>
          <a:bodyPr/>
          <a:lstStyle/>
          <a:p>
            <a:fld id="{9E4ABA82-DE7D-4E0A-B7A3-392F76B47B0B}" type="slidenum">
              <a:rPr lang="lv-LV" smtClean="0"/>
              <a:t>7</a:t>
            </a:fld>
            <a:endParaRPr lang="lv-LV"/>
          </a:p>
        </p:txBody>
      </p:sp>
    </p:spTree>
    <p:extLst>
      <p:ext uri="{BB962C8B-B14F-4D97-AF65-F5344CB8AC3E}">
        <p14:creationId xmlns:p14="http://schemas.microsoft.com/office/powerpoint/2010/main" val="530136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5"/>
          </p:nvPr>
        </p:nvSpPr>
        <p:spPr/>
        <p:txBody>
          <a:bodyPr/>
          <a:lstStyle/>
          <a:p>
            <a:fld id="{9E4ABA82-DE7D-4E0A-B7A3-392F76B47B0B}" type="slidenum">
              <a:rPr lang="lv-LV" smtClean="0"/>
              <a:t>8</a:t>
            </a:fld>
            <a:endParaRPr lang="lv-LV"/>
          </a:p>
        </p:txBody>
      </p:sp>
    </p:spTree>
    <p:extLst>
      <p:ext uri="{BB962C8B-B14F-4D97-AF65-F5344CB8AC3E}">
        <p14:creationId xmlns:p14="http://schemas.microsoft.com/office/powerpoint/2010/main" val="3342308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5"/>
          </p:nvPr>
        </p:nvSpPr>
        <p:spPr/>
        <p:txBody>
          <a:bodyPr/>
          <a:lstStyle/>
          <a:p>
            <a:fld id="{9E4ABA82-DE7D-4E0A-B7A3-392F76B47B0B}" type="slidenum">
              <a:rPr lang="lv-LV" smtClean="0"/>
              <a:t>9</a:t>
            </a:fld>
            <a:endParaRPr lang="lv-LV"/>
          </a:p>
        </p:txBody>
      </p:sp>
    </p:spTree>
    <p:extLst>
      <p:ext uri="{BB962C8B-B14F-4D97-AF65-F5344CB8AC3E}">
        <p14:creationId xmlns:p14="http://schemas.microsoft.com/office/powerpoint/2010/main" val="28930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64393" y="2009838"/>
            <a:ext cx="9796463" cy="1361503"/>
          </a:xfrm>
          <a:prstGeom prst="rect">
            <a:avLst/>
          </a:prstGeom>
        </p:spPr>
        <p:txBody>
          <a:bodyPr wrap="square" lIns="0" tIns="0" rIns="0" bIns="0">
            <a:spAutoFit/>
          </a:bodyPr>
          <a:lstStyle>
            <a:lvl1pPr>
              <a:defRPr sz="3200" b="1" i="0">
                <a:solidFill>
                  <a:srgbClr val="6AA948"/>
                </a:solidFill>
                <a:latin typeface="Arial"/>
                <a:cs typeface="Arial"/>
              </a:defRPr>
            </a:lvl1pPr>
          </a:lstStyle>
          <a:p>
            <a:endParaRPr/>
          </a:p>
        </p:txBody>
      </p:sp>
      <p:sp>
        <p:nvSpPr>
          <p:cNvPr id="3" name="Holder 3"/>
          <p:cNvSpPr>
            <a:spLocks noGrp="1"/>
          </p:cNvSpPr>
          <p:nvPr>
            <p:ph type="subTitle" idx="4"/>
          </p:nvPr>
        </p:nvSpPr>
        <p:spPr>
          <a:xfrm>
            <a:off x="1728787" y="3630676"/>
            <a:ext cx="8067675" cy="16208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7294676-66CC-4284-8076-42447BEE6484}" type="datetime1">
              <a:rPr lang="en-US" smtClean="0"/>
              <a:t>11/8/2023</a:t>
            </a:fld>
            <a:endParaRPr lang="en-US"/>
          </a:p>
        </p:txBody>
      </p:sp>
      <p:sp>
        <p:nvSpPr>
          <p:cNvPr id="6" name="Holder 6"/>
          <p:cNvSpPr>
            <a:spLocks noGrp="1"/>
          </p:cNvSpPr>
          <p:nvPr>
            <p:ph type="sldNum" sz="quarter" idx="7"/>
          </p:nvPr>
        </p:nvSpPr>
        <p:spPr/>
        <p:txBody>
          <a:bodyPr lIns="0" tIns="0" rIns="0" bIns="0"/>
          <a:lstStyle>
            <a:lvl1pPr>
              <a:defRPr sz="1700" b="0" i="0">
                <a:solidFill>
                  <a:schemeClr val="bg1"/>
                </a:solidFill>
                <a:latin typeface="Arial"/>
                <a:cs typeface="Arial"/>
              </a:defRPr>
            </a:lvl1pPr>
          </a:lstStyle>
          <a:p>
            <a:pPr marL="38100">
              <a:lnSpc>
                <a:spcPct val="100000"/>
              </a:lnSpc>
              <a:spcBef>
                <a:spcPts val="180"/>
              </a:spcBef>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758700" y="0"/>
            <a:ext cx="5761303" cy="6479996"/>
          </a:xfrm>
          <a:prstGeom prst="rect">
            <a:avLst/>
          </a:prstGeom>
        </p:spPr>
      </p:pic>
      <p:sp>
        <p:nvSpPr>
          <p:cNvPr id="17" name="bg object 17"/>
          <p:cNvSpPr/>
          <p:nvPr/>
        </p:nvSpPr>
        <p:spPr>
          <a:xfrm>
            <a:off x="9023348" y="2901525"/>
            <a:ext cx="2496820" cy="2496820"/>
          </a:xfrm>
          <a:custGeom>
            <a:avLst/>
            <a:gdLst/>
            <a:ahLst/>
            <a:cxnLst/>
            <a:rect l="l" t="t" r="r" b="b"/>
            <a:pathLst>
              <a:path w="2496820" h="2496820">
                <a:moveTo>
                  <a:pt x="2496655" y="0"/>
                </a:moveTo>
                <a:lnTo>
                  <a:pt x="0" y="2496655"/>
                </a:lnTo>
                <a:lnTo>
                  <a:pt x="1491615" y="2496655"/>
                </a:lnTo>
                <a:lnTo>
                  <a:pt x="2496655" y="1491617"/>
                </a:lnTo>
                <a:lnTo>
                  <a:pt x="2496655" y="0"/>
                </a:lnTo>
                <a:close/>
              </a:path>
            </a:pathLst>
          </a:custGeom>
          <a:solidFill>
            <a:srgbClr val="FFFFFF">
              <a:alpha val="5999"/>
            </a:srgbClr>
          </a:solidFill>
        </p:spPr>
        <p:txBody>
          <a:bodyPr wrap="square" lIns="0" tIns="0" rIns="0" bIns="0" rtlCol="0"/>
          <a:lstStyle/>
          <a:p>
            <a:endParaRPr/>
          </a:p>
        </p:txBody>
      </p:sp>
      <p:sp>
        <p:nvSpPr>
          <p:cNvPr id="18" name="bg object 18"/>
          <p:cNvSpPr/>
          <p:nvPr/>
        </p:nvSpPr>
        <p:spPr>
          <a:xfrm>
            <a:off x="10002276" y="1910090"/>
            <a:ext cx="1518285" cy="1518285"/>
          </a:xfrm>
          <a:custGeom>
            <a:avLst/>
            <a:gdLst/>
            <a:ahLst/>
            <a:cxnLst/>
            <a:rect l="l" t="t" r="r" b="b"/>
            <a:pathLst>
              <a:path w="1518284" h="1518285">
                <a:moveTo>
                  <a:pt x="1517728" y="0"/>
                </a:moveTo>
                <a:lnTo>
                  <a:pt x="0" y="1517728"/>
                </a:lnTo>
                <a:lnTo>
                  <a:pt x="696823" y="1517728"/>
                </a:lnTo>
                <a:lnTo>
                  <a:pt x="1517728" y="696823"/>
                </a:lnTo>
                <a:lnTo>
                  <a:pt x="1517728" y="0"/>
                </a:lnTo>
                <a:close/>
              </a:path>
            </a:pathLst>
          </a:custGeom>
          <a:solidFill>
            <a:srgbClr val="6AA948">
              <a:alpha val="21000"/>
            </a:srgbClr>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673112" y="0"/>
            <a:ext cx="1237475" cy="1519425"/>
          </a:xfrm>
          <a:prstGeom prst="rect">
            <a:avLst/>
          </a:prstGeom>
        </p:spPr>
      </p:pic>
      <p:sp>
        <p:nvSpPr>
          <p:cNvPr id="2" name="Holder 2"/>
          <p:cNvSpPr>
            <a:spLocks noGrp="1"/>
          </p:cNvSpPr>
          <p:nvPr>
            <p:ph type="title"/>
          </p:nvPr>
        </p:nvSpPr>
        <p:spPr/>
        <p:txBody>
          <a:bodyPr lIns="0" tIns="0" rIns="0" bIns="0"/>
          <a:lstStyle>
            <a:lvl1pPr>
              <a:defRPr sz="3200" b="1" i="0">
                <a:solidFill>
                  <a:srgbClr val="6AA94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C94E1FD-E99F-4F78-9A1E-65D0F001708C}" type="datetime1">
              <a:rPr lang="en-US" smtClean="0"/>
              <a:t>11/8/2023</a:t>
            </a:fld>
            <a:endParaRPr lang="en-US"/>
          </a:p>
        </p:txBody>
      </p:sp>
      <p:sp>
        <p:nvSpPr>
          <p:cNvPr id="6" name="Holder 6"/>
          <p:cNvSpPr>
            <a:spLocks noGrp="1"/>
          </p:cNvSpPr>
          <p:nvPr>
            <p:ph type="sldNum" sz="quarter" idx="7"/>
          </p:nvPr>
        </p:nvSpPr>
        <p:spPr/>
        <p:txBody>
          <a:bodyPr lIns="0" tIns="0" rIns="0" bIns="0"/>
          <a:lstStyle>
            <a:lvl1pPr>
              <a:defRPr sz="1700" b="0" i="0">
                <a:solidFill>
                  <a:schemeClr val="bg1"/>
                </a:solidFill>
                <a:latin typeface="Arial"/>
                <a:cs typeface="Arial"/>
              </a:defRPr>
            </a:lvl1pPr>
          </a:lstStyle>
          <a:p>
            <a:pPr marL="38100">
              <a:lnSpc>
                <a:spcPct val="100000"/>
              </a:lnSpc>
              <a:spcBef>
                <a:spcPts val="180"/>
              </a:spcBef>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6AA948"/>
                </a:solidFill>
                <a:latin typeface="Arial"/>
                <a:cs typeface="Arial"/>
              </a:defRPr>
            </a:lvl1pPr>
          </a:lstStyle>
          <a:p>
            <a:endParaRPr/>
          </a:p>
        </p:txBody>
      </p:sp>
      <p:sp>
        <p:nvSpPr>
          <p:cNvPr id="3" name="Holder 3"/>
          <p:cNvSpPr>
            <a:spLocks noGrp="1"/>
          </p:cNvSpPr>
          <p:nvPr>
            <p:ph sz="half" idx="2"/>
          </p:nvPr>
        </p:nvSpPr>
        <p:spPr>
          <a:xfrm>
            <a:off x="576262" y="1491170"/>
            <a:ext cx="5013484" cy="427901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935503" y="1491170"/>
            <a:ext cx="5013484" cy="427901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41ADAF9-E5F1-4A51-A42E-A828498FE785}" type="datetime1">
              <a:rPr lang="en-US" smtClean="0"/>
              <a:t>11/8/2023</a:t>
            </a:fld>
            <a:endParaRPr lang="en-US"/>
          </a:p>
        </p:txBody>
      </p:sp>
      <p:sp>
        <p:nvSpPr>
          <p:cNvPr id="7" name="Holder 7"/>
          <p:cNvSpPr>
            <a:spLocks noGrp="1"/>
          </p:cNvSpPr>
          <p:nvPr>
            <p:ph type="sldNum" sz="quarter" idx="7"/>
          </p:nvPr>
        </p:nvSpPr>
        <p:spPr/>
        <p:txBody>
          <a:bodyPr lIns="0" tIns="0" rIns="0" bIns="0"/>
          <a:lstStyle>
            <a:lvl1pPr>
              <a:defRPr sz="1700" b="0" i="0">
                <a:solidFill>
                  <a:schemeClr val="bg1"/>
                </a:solidFill>
                <a:latin typeface="Arial"/>
                <a:cs typeface="Arial"/>
              </a:defRPr>
            </a:lvl1pPr>
          </a:lstStyle>
          <a:p>
            <a:pPr marL="38100">
              <a:lnSpc>
                <a:spcPct val="100000"/>
              </a:lnSpc>
              <a:spcBef>
                <a:spcPts val="180"/>
              </a:spcBef>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6AA94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B82CF90-E114-4948-8A07-CDE8CD199281}" type="datetime1">
              <a:rPr lang="en-US" smtClean="0"/>
              <a:t>11/8/2023</a:t>
            </a:fld>
            <a:endParaRPr lang="en-US"/>
          </a:p>
        </p:txBody>
      </p:sp>
      <p:sp>
        <p:nvSpPr>
          <p:cNvPr id="5" name="Holder 5"/>
          <p:cNvSpPr>
            <a:spLocks noGrp="1"/>
          </p:cNvSpPr>
          <p:nvPr>
            <p:ph type="sldNum" sz="quarter" idx="7"/>
          </p:nvPr>
        </p:nvSpPr>
        <p:spPr/>
        <p:txBody>
          <a:bodyPr lIns="0" tIns="0" rIns="0" bIns="0"/>
          <a:lstStyle>
            <a:lvl1pPr>
              <a:defRPr sz="1700" b="0" i="0">
                <a:solidFill>
                  <a:schemeClr val="bg1"/>
                </a:solidFill>
                <a:latin typeface="Arial"/>
                <a:cs typeface="Arial"/>
              </a:defRPr>
            </a:lvl1pPr>
          </a:lstStyle>
          <a:p>
            <a:pPr marL="38100">
              <a:lnSpc>
                <a:spcPct val="100000"/>
              </a:lnSpc>
              <a:spcBef>
                <a:spcPts val="180"/>
              </a:spcBef>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70C300E-1491-427B-A3AD-27D86218AE8A}" type="datetime1">
              <a:rPr lang="en-US" smtClean="0"/>
              <a:t>11/8/2023</a:t>
            </a:fld>
            <a:endParaRPr lang="en-US"/>
          </a:p>
        </p:txBody>
      </p:sp>
      <p:sp>
        <p:nvSpPr>
          <p:cNvPr id="4" name="Holder 4"/>
          <p:cNvSpPr>
            <a:spLocks noGrp="1"/>
          </p:cNvSpPr>
          <p:nvPr>
            <p:ph type="sldNum" sz="quarter" idx="7"/>
          </p:nvPr>
        </p:nvSpPr>
        <p:spPr/>
        <p:txBody>
          <a:bodyPr lIns="0" tIns="0" rIns="0" bIns="0"/>
          <a:lstStyle>
            <a:lvl1pPr>
              <a:defRPr sz="1700" b="0" i="0">
                <a:solidFill>
                  <a:schemeClr val="bg1"/>
                </a:solidFill>
                <a:latin typeface="Arial"/>
                <a:cs typeface="Arial"/>
              </a:defRPr>
            </a:lvl1pPr>
          </a:lstStyle>
          <a:p>
            <a:pPr marL="38100">
              <a:lnSpc>
                <a:spcPct val="100000"/>
              </a:lnSpc>
              <a:spcBef>
                <a:spcPts val="180"/>
              </a:spcBef>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19771" y="2284395"/>
            <a:ext cx="4446270" cy="1770379"/>
          </a:xfrm>
          <a:prstGeom prst="rect">
            <a:avLst/>
          </a:prstGeom>
        </p:spPr>
        <p:txBody>
          <a:bodyPr wrap="square" lIns="0" tIns="0" rIns="0" bIns="0">
            <a:spAutoFit/>
          </a:bodyPr>
          <a:lstStyle>
            <a:lvl1pPr>
              <a:defRPr sz="3200" b="1" i="0">
                <a:solidFill>
                  <a:srgbClr val="6AA948"/>
                </a:solidFill>
                <a:latin typeface="Arial"/>
                <a:cs typeface="Arial"/>
              </a:defRPr>
            </a:lvl1pPr>
          </a:lstStyle>
          <a:p>
            <a:endParaRPr/>
          </a:p>
        </p:txBody>
      </p:sp>
      <p:sp>
        <p:nvSpPr>
          <p:cNvPr id="3" name="Holder 3"/>
          <p:cNvSpPr>
            <a:spLocks noGrp="1"/>
          </p:cNvSpPr>
          <p:nvPr>
            <p:ph type="body" idx="1"/>
          </p:nvPr>
        </p:nvSpPr>
        <p:spPr>
          <a:xfrm>
            <a:off x="576262" y="1491170"/>
            <a:ext cx="10372725" cy="427901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918585" y="6029515"/>
            <a:ext cx="3688080" cy="3241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76262" y="6029515"/>
            <a:ext cx="2650807" cy="324167"/>
          </a:xfrm>
          <a:prstGeom prst="rect">
            <a:avLst/>
          </a:prstGeom>
        </p:spPr>
        <p:txBody>
          <a:bodyPr wrap="square" lIns="0" tIns="0" rIns="0" bIns="0">
            <a:spAutoFit/>
          </a:bodyPr>
          <a:lstStyle>
            <a:lvl1pPr algn="l">
              <a:defRPr>
                <a:solidFill>
                  <a:schemeClr val="tx1">
                    <a:tint val="75000"/>
                  </a:schemeClr>
                </a:solidFill>
              </a:defRPr>
            </a:lvl1pPr>
          </a:lstStyle>
          <a:p>
            <a:fld id="{1802C858-7899-4BDF-AE49-35E4C3A51A86}" type="datetime1">
              <a:rPr lang="en-US" smtClean="0"/>
              <a:t>11/8/2023</a:t>
            </a:fld>
            <a:endParaRPr lang="en-US"/>
          </a:p>
        </p:txBody>
      </p:sp>
      <p:sp>
        <p:nvSpPr>
          <p:cNvPr id="6" name="Holder 6"/>
          <p:cNvSpPr>
            <a:spLocks noGrp="1"/>
          </p:cNvSpPr>
          <p:nvPr>
            <p:ph type="sldNum" sz="quarter" idx="7"/>
          </p:nvPr>
        </p:nvSpPr>
        <p:spPr>
          <a:xfrm>
            <a:off x="11144076" y="6053183"/>
            <a:ext cx="208915" cy="310514"/>
          </a:xfrm>
          <a:prstGeom prst="rect">
            <a:avLst/>
          </a:prstGeom>
        </p:spPr>
        <p:txBody>
          <a:bodyPr wrap="square" lIns="0" tIns="0" rIns="0" bIns="0">
            <a:spAutoFit/>
          </a:bodyPr>
          <a:lstStyle>
            <a:lvl1pPr>
              <a:defRPr sz="1700" b="0" i="0">
                <a:solidFill>
                  <a:schemeClr val="bg1"/>
                </a:solidFill>
                <a:latin typeface="Arial"/>
                <a:cs typeface="Arial"/>
              </a:defRPr>
            </a:lvl1pPr>
          </a:lstStyle>
          <a:p>
            <a:pPr marL="38100">
              <a:lnSpc>
                <a:spcPct val="100000"/>
              </a:lnSpc>
              <a:spcBef>
                <a:spcPts val="180"/>
              </a:spcBef>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lm@lm.gov.lv"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1520170" cy="3778250"/>
            <a:chOff x="0" y="0"/>
            <a:chExt cx="11520170" cy="3778250"/>
          </a:xfrm>
        </p:grpSpPr>
        <p:pic>
          <p:nvPicPr>
            <p:cNvPr id="3" name="object 3"/>
            <p:cNvPicPr/>
            <p:nvPr/>
          </p:nvPicPr>
          <p:blipFill>
            <a:blip r:embed="rId3" cstate="print"/>
            <a:stretch>
              <a:fillRect/>
            </a:stretch>
          </p:blipFill>
          <p:spPr>
            <a:xfrm>
              <a:off x="0" y="0"/>
              <a:ext cx="11520004" cy="3778224"/>
            </a:xfrm>
            <a:prstGeom prst="rect">
              <a:avLst/>
            </a:prstGeom>
          </p:spPr>
        </p:pic>
        <p:sp>
          <p:nvSpPr>
            <p:cNvPr id="4" name="object 4"/>
            <p:cNvSpPr/>
            <p:nvPr/>
          </p:nvSpPr>
          <p:spPr>
            <a:xfrm>
              <a:off x="7409533" y="0"/>
              <a:ext cx="4110990" cy="3735704"/>
            </a:xfrm>
            <a:custGeom>
              <a:avLst/>
              <a:gdLst/>
              <a:ahLst/>
              <a:cxnLst/>
              <a:rect l="l" t="t" r="r" b="b"/>
              <a:pathLst>
                <a:path w="4110990" h="3735704">
                  <a:moveTo>
                    <a:pt x="4110471" y="0"/>
                  </a:moveTo>
                  <a:lnTo>
                    <a:pt x="3735632" y="0"/>
                  </a:lnTo>
                  <a:lnTo>
                    <a:pt x="0" y="3735632"/>
                  </a:lnTo>
                  <a:lnTo>
                    <a:pt x="1491615" y="3735632"/>
                  </a:lnTo>
                  <a:lnTo>
                    <a:pt x="4110471" y="1116783"/>
                  </a:lnTo>
                  <a:lnTo>
                    <a:pt x="4110471" y="0"/>
                  </a:lnTo>
                  <a:close/>
                </a:path>
              </a:pathLst>
            </a:custGeom>
            <a:solidFill>
              <a:srgbClr val="FFFFFF">
                <a:alpha val="5999"/>
              </a:srgbClr>
            </a:solidFill>
          </p:spPr>
          <p:txBody>
            <a:bodyPr wrap="square" lIns="0" tIns="0" rIns="0" bIns="0" rtlCol="0"/>
            <a:lstStyle/>
            <a:p>
              <a:endParaRPr/>
            </a:p>
          </p:txBody>
        </p:sp>
        <p:sp>
          <p:nvSpPr>
            <p:cNvPr id="5" name="object 5"/>
            <p:cNvSpPr/>
            <p:nvPr/>
          </p:nvSpPr>
          <p:spPr>
            <a:xfrm>
              <a:off x="8388455" y="0"/>
              <a:ext cx="2462530" cy="1765300"/>
            </a:xfrm>
            <a:custGeom>
              <a:avLst/>
              <a:gdLst/>
              <a:ahLst/>
              <a:cxnLst/>
              <a:rect l="l" t="t" r="r" b="b"/>
              <a:pathLst>
                <a:path w="2462529" h="1765300">
                  <a:moveTo>
                    <a:pt x="2462098" y="0"/>
                  </a:moveTo>
                  <a:lnTo>
                    <a:pt x="1765274" y="0"/>
                  </a:lnTo>
                  <a:lnTo>
                    <a:pt x="0" y="1765274"/>
                  </a:lnTo>
                  <a:lnTo>
                    <a:pt x="696823" y="1765274"/>
                  </a:lnTo>
                  <a:lnTo>
                    <a:pt x="2462098" y="0"/>
                  </a:lnTo>
                  <a:close/>
                </a:path>
              </a:pathLst>
            </a:custGeom>
            <a:solidFill>
              <a:srgbClr val="6AA948">
                <a:alpha val="21000"/>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4642103" y="1563621"/>
              <a:ext cx="2234183" cy="1773935"/>
            </a:xfrm>
            <a:prstGeom prst="rect">
              <a:avLst/>
            </a:prstGeom>
          </p:spPr>
        </p:pic>
      </p:grpSp>
      <p:sp>
        <p:nvSpPr>
          <p:cNvPr id="7" name="object 7"/>
          <p:cNvSpPr txBox="1"/>
          <p:nvPr/>
        </p:nvSpPr>
        <p:spPr>
          <a:xfrm>
            <a:off x="2111762" y="4222607"/>
            <a:ext cx="7305675" cy="1400383"/>
          </a:xfrm>
          <a:prstGeom prst="rect">
            <a:avLst/>
          </a:prstGeom>
        </p:spPr>
        <p:txBody>
          <a:bodyPr vert="horz" wrap="square" lIns="0" tIns="15240" rIns="0" bIns="0" rtlCol="0">
            <a:spAutoFit/>
          </a:bodyPr>
          <a:lstStyle/>
          <a:p>
            <a:pPr algn="ctr">
              <a:lnSpc>
                <a:spcPts val="3575"/>
              </a:lnSpc>
              <a:spcBef>
                <a:spcPts val="120"/>
              </a:spcBef>
            </a:pPr>
            <a:r>
              <a:rPr lang="lv-LV" sz="3200" noProof="1">
                <a:solidFill>
                  <a:srgbClr val="92D050"/>
                </a:solidFill>
              </a:rPr>
              <a:t>Par plānotajiem pasākumiem ģimenēm ar bērniem 2024.gadā</a:t>
            </a:r>
            <a:br>
              <a:rPr lang="lv-LV" sz="3200" noProof="1">
                <a:solidFill>
                  <a:srgbClr val="92D050"/>
                </a:solidFill>
              </a:rPr>
            </a:br>
            <a:r>
              <a:rPr lang="lv-LV" sz="3200" noProof="1">
                <a:solidFill>
                  <a:srgbClr val="92D050"/>
                </a:solidFill>
              </a:rPr>
              <a:t> (2024.-2026.gada budžeta ietvarā)</a:t>
            </a:r>
            <a:endParaRPr lang="lv-LV" sz="3100" noProof="1">
              <a:latin typeface="Roboto"/>
              <a:cs typeface="Roboto"/>
            </a:endParaRPr>
          </a:p>
        </p:txBody>
      </p:sp>
      <p:sp>
        <p:nvSpPr>
          <p:cNvPr id="8" name="object 8"/>
          <p:cNvSpPr txBox="1"/>
          <p:nvPr/>
        </p:nvSpPr>
        <p:spPr>
          <a:xfrm>
            <a:off x="4642103" y="5730931"/>
            <a:ext cx="5544185" cy="259045"/>
          </a:xfrm>
          <a:prstGeom prst="rect">
            <a:avLst/>
          </a:prstGeom>
        </p:spPr>
        <p:txBody>
          <a:bodyPr vert="horz" wrap="square" lIns="0" tIns="12700" rIns="0" bIns="0" rtlCol="0">
            <a:spAutoFit/>
          </a:bodyPr>
          <a:lstStyle/>
          <a:p>
            <a:pPr algn="r"/>
            <a:r>
              <a:rPr lang="en-GB" sz="1600" dirty="0">
                <a:solidFill>
                  <a:schemeClr val="tx1">
                    <a:lumMod val="50000"/>
                    <a:lumOff val="50000"/>
                  </a:schemeClr>
                </a:solidFill>
              </a:rPr>
              <a:t>2023. </a:t>
            </a:r>
            <a:r>
              <a:rPr lang="en-GB" sz="1600" dirty="0" err="1">
                <a:solidFill>
                  <a:schemeClr val="tx1">
                    <a:lumMod val="50000"/>
                    <a:lumOff val="50000"/>
                  </a:schemeClr>
                </a:solidFill>
              </a:rPr>
              <a:t>gada</a:t>
            </a:r>
            <a:r>
              <a:rPr lang="en-GB" sz="1600" dirty="0">
                <a:solidFill>
                  <a:schemeClr val="tx1">
                    <a:lumMod val="50000"/>
                    <a:lumOff val="50000"/>
                  </a:schemeClr>
                </a:solidFill>
              </a:rPr>
              <a:t> 8.novembrī</a:t>
            </a:r>
            <a:endParaRPr lang="lv-LV" sz="1600" dirty="0">
              <a:solidFill>
                <a:schemeClr val="tx1">
                  <a:lumMod val="50000"/>
                  <a:lumOff val="50000"/>
                </a:schemeClr>
              </a:solidFill>
            </a:endParaRPr>
          </a:p>
        </p:txBody>
      </p:sp>
      <p:grpSp>
        <p:nvGrpSpPr>
          <p:cNvPr id="9" name="object 9"/>
          <p:cNvGrpSpPr/>
          <p:nvPr/>
        </p:nvGrpSpPr>
        <p:grpSpPr>
          <a:xfrm>
            <a:off x="10042955" y="6032496"/>
            <a:ext cx="962025" cy="447675"/>
            <a:chOff x="10042955" y="6032496"/>
            <a:chExt cx="962025" cy="447675"/>
          </a:xfrm>
        </p:grpSpPr>
        <p:sp>
          <p:nvSpPr>
            <p:cNvPr id="10" name="object 10"/>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sp>
          <p:nvSpPr>
            <p:cNvPr id="11" name="object 11"/>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grpSp>
      <p:sp>
        <p:nvSpPr>
          <p:cNvPr id="17" name="Slide Number Placeholder 16">
            <a:extLst>
              <a:ext uri="{FF2B5EF4-FFF2-40B4-BE49-F238E27FC236}">
                <a16:creationId xmlns:a16="http://schemas.microsoft.com/office/drawing/2014/main" id="{806821EE-43A2-47D0-963F-266DB4D21527}"/>
              </a:ext>
            </a:extLst>
          </p:cNvPr>
          <p:cNvSpPr>
            <a:spLocks noGrp="1"/>
          </p:cNvSpPr>
          <p:nvPr>
            <p:ph type="sldNum" sz="quarter" idx="7"/>
          </p:nvPr>
        </p:nvSpPr>
        <p:spPr/>
        <p:txBody>
          <a:bodyPr/>
          <a:lstStyle/>
          <a:p>
            <a:pPr marL="38100">
              <a:lnSpc>
                <a:spcPct val="100000"/>
              </a:lnSpc>
              <a:spcBef>
                <a:spcPts val="180"/>
              </a:spcBef>
            </a:pPr>
            <a:fld id="{81D60167-4931-47E6-BA6A-407CBD079E47}" type="slidenum">
              <a:rPr lang="lv-LV" spc="-5" smtClean="0"/>
              <a:t>1</a:t>
            </a:fld>
            <a:endParaRPr lang="lv-LV" spc="-5"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73112" y="0"/>
            <a:ext cx="1237475" cy="1519425"/>
          </a:xfrm>
          <a:prstGeom prst="rect">
            <a:avLst/>
          </a:prstGeom>
        </p:spPr>
      </p:pic>
      <p:sp>
        <p:nvSpPr>
          <p:cNvPr id="3" name="object 3"/>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grpSp>
        <p:nvGrpSpPr>
          <p:cNvPr id="4" name="object 4"/>
          <p:cNvGrpSpPr/>
          <p:nvPr/>
        </p:nvGrpSpPr>
        <p:grpSpPr>
          <a:xfrm>
            <a:off x="8754360" y="45182"/>
            <a:ext cx="2766060" cy="3414395"/>
            <a:chOff x="8754360" y="45182"/>
            <a:chExt cx="2766060" cy="3414395"/>
          </a:xfrm>
        </p:grpSpPr>
        <p:sp>
          <p:nvSpPr>
            <p:cNvPr id="5" name="object 5"/>
            <p:cNvSpPr/>
            <p:nvPr/>
          </p:nvSpPr>
          <p:spPr>
            <a:xfrm>
              <a:off x="8754360" y="45182"/>
              <a:ext cx="2766060" cy="2766060"/>
            </a:xfrm>
            <a:custGeom>
              <a:avLst/>
              <a:gdLst/>
              <a:ahLst/>
              <a:cxnLst/>
              <a:rect l="l" t="t" r="r" b="b"/>
              <a:pathLst>
                <a:path w="2766059" h="2766060">
                  <a:moveTo>
                    <a:pt x="2765645" y="0"/>
                  </a:moveTo>
                  <a:lnTo>
                    <a:pt x="0" y="2765645"/>
                  </a:lnTo>
                  <a:lnTo>
                    <a:pt x="1491615" y="2765645"/>
                  </a:lnTo>
                  <a:lnTo>
                    <a:pt x="2765645" y="1491618"/>
                  </a:lnTo>
                  <a:lnTo>
                    <a:pt x="2765645" y="0"/>
                  </a:lnTo>
                  <a:close/>
                </a:path>
              </a:pathLst>
            </a:custGeom>
            <a:solidFill>
              <a:srgbClr val="6AA948">
                <a:alpha val="6999"/>
              </a:srgbClr>
            </a:solidFill>
          </p:spPr>
          <p:txBody>
            <a:bodyPr wrap="square" lIns="0" tIns="0" rIns="0" bIns="0" rtlCol="0"/>
            <a:lstStyle/>
            <a:p>
              <a:endParaRPr/>
            </a:p>
          </p:txBody>
        </p:sp>
        <p:sp>
          <p:nvSpPr>
            <p:cNvPr id="6" name="object 6"/>
            <p:cNvSpPr/>
            <p:nvPr/>
          </p:nvSpPr>
          <p:spPr>
            <a:xfrm>
              <a:off x="10163388" y="2102457"/>
              <a:ext cx="1356995" cy="1356995"/>
            </a:xfrm>
            <a:custGeom>
              <a:avLst/>
              <a:gdLst/>
              <a:ahLst/>
              <a:cxnLst/>
              <a:rect l="l" t="t" r="r" b="b"/>
              <a:pathLst>
                <a:path w="1356995" h="1356995">
                  <a:moveTo>
                    <a:pt x="1356616" y="0"/>
                  </a:moveTo>
                  <a:lnTo>
                    <a:pt x="0" y="1356616"/>
                  </a:lnTo>
                  <a:lnTo>
                    <a:pt x="696823" y="1356616"/>
                  </a:lnTo>
                  <a:lnTo>
                    <a:pt x="1356616" y="696823"/>
                  </a:lnTo>
                  <a:lnTo>
                    <a:pt x="1356616" y="0"/>
                  </a:lnTo>
                  <a:close/>
                </a:path>
              </a:pathLst>
            </a:custGeom>
            <a:solidFill>
              <a:srgbClr val="6AA948">
                <a:alpha val="21000"/>
              </a:srgbClr>
            </a:solidFill>
          </p:spPr>
          <p:txBody>
            <a:bodyPr wrap="square" lIns="0" tIns="0" rIns="0" bIns="0" rtlCol="0"/>
            <a:lstStyle/>
            <a:p>
              <a:endParaRPr/>
            </a:p>
          </p:txBody>
        </p:sp>
      </p:grpSp>
      <p:grpSp>
        <p:nvGrpSpPr>
          <p:cNvPr id="7" name="object 7"/>
          <p:cNvGrpSpPr/>
          <p:nvPr/>
        </p:nvGrpSpPr>
        <p:grpSpPr>
          <a:xfrm>
            <a:off x="10042955" y="6032496"/>
            <a:ext cx="962025" cy="447675"/>
            <a:chOff x="10042955" y="6032496"/>
            <a:chExt cx="962025" cy="447675"/>
          </a:xfrm>
        </p:grpSpPr>
        <p:sp>
          <p:nvSpPr>
            <p:cNvPr id="8" name="object 8"/>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sp>
          <p:nvSpPr>
            <p:cNvPr id="9" name="object 9"/>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sp>
          <p:nvSpPr>
            <p:cNvPr id="10" name="object 10"/>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grpSp>
      <p:sp>
        <p:nvSpPr>
          <p:cNvPr id="11" name="object 11"/>
          <p:cNvSpPr txBox="1">
            <a:spLocks noGrp="1"/>
          </p:cNvSpPr>
          <p:nvPr>
            <p:ph type="title"/>
          </p:nvPr>
        </p:nvSpPr>
        <p:spPr>
          <a:xfrm>
            <a:off x="2725782" y="0"/>
            <a:ext cx="7437605" cy="1038746"/>
          </a:xfrm>
          <a:prstGeom prst="rect">
            <a:avLst/>
          </a:prstGeom>
        </p:spPr>
        <p:txBody>
          <a:bodyPr vert="horz" wrap="square" lIns="0" tIns="53340" rIns="0" bIns="0" rtlCol="0">
            <a:spAutoFit/>
          </a:bodyPr>
          <a:lstStyle/>
          <a:p>
            <a:r>
              <a:rPr lang="lv-LV" noProof="1">
                <a:solidFill>
                  <a:srgbClr val="92D050"/>
                </a:solidFill>
                <a:ea typeface="Verdana" panose="020B0604030504040204" pitchFamily="34" charset="0"/>
              </a:rPr>
              <a:t>Citu ministriju plānotie pasākumi 2024.gadam</a:t>
            </a:r>
            <a:endParaRPr lang="lv-LV" noProof="1"/>
          </a:p>
        </p:txBody>
      </p:sp>
      <p:sp>
        <p:nvSpPr>
          <p:cNvPr id="19" name="Content Placeholder 18">
            <a:extLst>
              <a:ext uri="{FF2B5EF4-FFF2-40B4-BE49-F238E27FC236}">
                <a16:creationId xmlns:a16="http://schemas.microsoft.com/office/drawing/2014/main" id="{D8C8271D-7DBF-4B8A-810E-488EADF8FEA7}"/>
              </a:ext>
            </a:extLst>
          </p:cNvPr>
          <p:cNvSpPr>
            <a:spLocks noGrp="1"/>
          </p:cNvSpPr>
          <p:nvPr>
            <p:ph sz="half" idx="2"/>
          </p:nvPr>
        </p:nvSpPr>
        <p:spPr>
          <a:xfrm>
            <a:off x="998901" y="1610014"/>
            <a:ext cx="4409973" cy="984885"/>
          </a:xfrm>
          <a:solidFill>
            <a:srgbClr val="92D050"/>
          </a:solidFill>
        </p:spPr>
        <p:txBody>
          <a:bodyPr/>
          <a:lstStyle/>
          <a:p>
            <a:r>
              <a:rPr lang="lv-LV" sz="3200" b="1" noProof="1">
                <a:solidFill>
                  <a:schemeClr val="bg1"/>
                </a:solidFill>
              </a:rPr>
              <a:t>Tieslietu ministrija</a:t>
            </a:r>
          </a:p>
          <a:p>
            <a:endParaRPr lang="lv-LV" sz="3200" b="1" noProof="1">
              <a:solidFill>
                <a:schemeClr val="bg1"/>
              </a:solidFill>
            </a:endParaRPr>
          </a:p>
        </p:txBody>
      </p:sp>
      <p:sp>
        <p:nvSpPr>
          <p:cNvPr id="15" name="Slide Number Placeholder 14">
            <a:extLst>
              <a:ext uri="{FF2B5EF4-FFF2-40B4-BE49-F238E27FC236}">
                <a16:creationId xmlns:a16="http://schemas.microsoft.com/office/drawing/2014/main" id="{51507706-252F-4259-8EDB-FEECA3FB1EDB}"/>
              </a:ext>
            </a:extLst>
          </p:cNvPr>
          <p:cNvSpPr>
            <a:spLocks noGrp="1"/>
          </p:cNvSpPr>
          <p:nvPr>
            <p:ph type="sldNum" sz="quarter" idx="7"/>
          </p:nvPr>
        </p:nvSpPr>
        <p:spPr/>
        <p:txBody>
          <a:bodyPr/>
          <a:lstStyle/>
          <a:p>
            <a:pPr marL="38100">
              <a:lnSpc>
                <a:spcPct val="100000"/>
              </a:lnSpc>
              <a:spcBef>
                <a:spcPts val="180"/>
              </a:spcBef>
            </a:pPr>
            <a:fld id="{81D60167-4931-47E6-BA6A-407CBD079E47}" type="slidenum">
              <a:rPr lang="lv-LV" sz="1400" spc="-5" smtClean="0">
                <a:solidFill>
                  <a:schemeClr val="tx1"/>
                </a:solidFill>
              </a:rPr>
              <a:t>10</a:t>
            </a:fld>
            <a:endParaRPr lang="lv-LV" sz="1400" spc="-5" dirty="0">
              <a:solidFill>
                <a:schemeClr val="tx1"/>
              </a:solidFill>
            </a:endParaRPr>
          </a:p>
        </p:txBody>
      </p:sp>
      <p:sp>
        <p:nvSpPr>
          <p:cNvPr id="21" name="TextBox 20">
            <a:extLst>
              <a:ext uri="{FF2B5EF4-FFF2-40B4-BE49-F238E27FC236}">
                <a16:creationId xmlns:a16="http://schemas.microsoft.com/office/drawing/2014/main" id="{4DE20948-FE46-4085-958A-693F204D590A}"/>
              </a:ext>
            </a:extLst>
          </p:cNvPr>
          <p:cNvSpPr txBox="1"/>
          <p:nvPr/>
        </p:nvSpPr>
        <p:spPr>
          <a:xfrm>
            <a:off x="936910" y="2594899"/>
            <a:ext cx="4419600" cy="1015663"/>
          </a:xfrm>
          <a:prstGeom prst="rect">
            <a:avLst/>
          </a:prstGeom>
          <a:noFill/>
        </p:spPr>
        <p:txBody>
          <a:bodyPr wrap="square" rtlCol="0">
            <a:spAutoFit/>
          </a:bodyPr>
          <a:lstStyle/>
          <a:p>
            <a:r>
              <a:rPr lang="lv-LV" sz="2000" noProof="1">
                <a:latin typeface="Arial" panose="020B0604020202020204" pitchFamily="34" charset="0"/>
                <a:cs typeface="Arial" panose="020B0604020202020204" pitchFamily="34" charset="0"/>
              </a:rPr>
              <a:t>mediācijas pakalpojuma kā ģimenes strīdu risināšanas metodes nodrošināšana (60 tūkst. euro)</a:t>
            </a:r>
          </a:p>
        </p:txBody>
      </p:sp>
      <p:pic>
        <p:nvPicPr>
          <p:cNvPr id="18" name="Picture 17">
            <a:extLst>
              <a:ext uri="{FF2B5EF4-FFF2-40B4-BE49-F238E27FC236}">
                <a16:creationId xmlns:a16="http://schemas.microsoft.com/office/drawing/2014/main" id="{6F4CE151-4CCF-46F9-889C-7CF8CA8ECC8C}"/>
              </a:ext>
            </a:extLst>
          </p:cNvPr>
          <p:cNvPicPr>
            <a:picLocks noChangeAspect="1"/>
          </p:cNvPicPr>
          <p:nvPr/>
        </p:nvPicPr>
        <p:blipFill>
          <a:blip r:embed="rId4"/>
          <a:stretch>
            <a:fillRect/>
          </a:stretch>
        </p:blipFill>
        <p:spPr>
          <a:xfrm>
            <a:off x="5950837" y="1038746"/>
            <a:ext cx="5108891" cy="1109568"/>
          </a:xfrm>
          <a:prstGeom prst="rect">
            <a:avLst/>
          </a:prstGeom>
        </p:spPr>
      </p:pic>
      <p:sp>
        <p:nvSpPr>
          <p:cNvPr id="23" name="TextBox 22">
            <a:extLst>
              <a:ext uri="{FF2B5EF4-FFF2-40B4-BE49-F238E27FC236}">
                <a16:creationId xmlns:a16="http://schemas.microsoft.com/office/drawing/2014/main" id="{ACF503E8-1A2F-47F7-B5D3-E284330BD119}"/>
              </a:ext>
            </a:extLst>
          </p:cNvPr>
          <p:cNvSpPr txBox="1"/>
          <p:nvPr/>
        </p:nvSpPr>
        <p:spPr>
          <a:xfrm>
            <a:off x="6152906" y="2063281"/>
            <a:ext cx="4906822" cy="4524315"/>
          </a:xfrm>
          <a:prstGeom prst="rect">
            <a:avLst/>
          </a:prstGeom>
          <a:noFill/>
        </p:spPr>
        <p:txBody>
          <a:bodyPr wrap="square" rtlCol="0">
            <a:spAutoFit/>
          </a:bodyPr>
          <a:lstStyle/>
          <a:p>
            <a:pPr marL="285750" indent="-285750">
              <a:buFont typeface="Arial" panose="020B0604020202020204" pitchFamily="34" charset="0"/>
              <a:buChar char="•"/>
            </a:pPr>
            <a:r>
              <a:rPr lang="lv-LV" noProof="1">
                <a:latin typeface="Arial" panose="020B0604020202020204" pitchFamily="34" charset="0"/>
                <a:cs typeface="Arial" panose="020B0604020202020204" pitchFamily="34" charset="0"/>
              </a:rPr>
              <a:t>PP procesā </a:t>
            </a:r>
            <a:r>
              <a:rPr lang="lv-LV" u="sng" noProof="1">
                <a:latin typeface="Arial" panose="020B0604020202020204" pitchFamily="34" charset="0"/>
                <a:cs typeface="Arial" panose="020B0604020202020204" pitchFamily="34" charset="0"/>
              </a:rPr>
              <a:t>netika</a:t>
            </a:r>
            <a:r>
              <a:rPr lang="lv-LV" noProof="1">
                <a:latin typeface="Arial" panose="020B0604020202020204" pitchFamily="34" charset="0"/>
                <a:cs typeface="Arial" panose="020B0604020202020204" pitchFamily="34" charset="0"/>
              </a:rPr>
              <a:t> atbalstīts pasākums bērnu noziedzības novēršanas bērnu aizsardzībai pret noziedzīgu nodarījumu (154 tūkst. euro)</a:t>
            </a:r>
          </a:p>
          <a:p>
            <a:pPr marL="285750" indent="-285750">
              <a:buFont typeface="Arial" panose="020B0604020202020204" pitchFamily="34" charset="0"/>
              <a:buChar char="•"/>
            </a:pPr>
            <a:r>
              <a:rPr lang="lv-LV" noProof="1"/>
              <a:t>būtiskāko jaunatnes problēmu apzināšana, analīze, tādu seku likvidēšanu, kas veicina likumpārkāpumu rašanos un attīstību</a:t>
            </a:r>
          </a:p>
          <a:p>
            <a:pPr marL="285750" indent="-285750">
              <a:buFont typeface="Arial" panose="020B0604020202020204" pitchFamily="34" charset="0"/>
              <a:buChar char="•"/>
            </a:pPr>
            <a:r>
              <a:rPr lang="lv-LV" noProof="1"/>
              <a:t>darbs pie bērnu noziedzības novēršanas, narkotisko un psihotropo vielu izplatības ierobežošanas, cilvēku tirdzniecības, vardarbības ģimenē mazināšanas jautājumiem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noProof="1"/>
              <a:t>regulāra jauniešu informēšana par aktuāliem apdraudējumiem kibertelpā</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noProof="1"/>
          </a:p>
          <a:p>
            <a:endParaRPr lang="lv-LV" noProof="1">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0F857802-33A5-46FB-BECA-57768214C7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509" y="3626774"/>
            <a:ext cx="3991941" cy="2661294"/>
          </a:xfrm>
          <a:prstGeom prst="rect">
            <a:avLst/>
          </a:prstGeom>
        </p:spPr>
      </p:pic>
    </p:spTree>
    <p:extLst>
      <p:ext uri="{BB962C8B-B14F-4D97-AF65-F5344CB8AC3E}">
        <p14:creationId xmlns:p14="http://schemas.microsoft.com/office/powerpoint/2010/main" val="8883545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0EBF5FB-769A-42E6-97D6-0F4A79903266}"/>
              </a:ext>
            </a:extLst>
          </p:cNvPr>
          <p:cNvSpPr>
            <a:spLocks noGrp="1"/>
          </p:cNvSpPr>
          <p:nvPr>
            <p:ph type="sldNum" sz="quarter" idx="7"/>
          </p:nvPr>
        </p:nvSpPr>
        <p:spPr/>
        <p:txBody>
          <a:bodyPr/>
          <a:lstStyle/>
          <a:p>
            <a:pPr marL="38100">
              <a:lnSpc>
                <a:spcPct val="100000"/>
              </a:lnSpc>
              <a:spcBef>
                <a:spcPts val="180"/>
              </a:spcBef>
            </a:pPr>
            <a:fld id="{81D60167-4931-47E6-BA6A-407CBD079E47}" type="slidenum">
              <a:rPr lang="lv-LV" spc="-5" smtClean="0"/>
              <a:t>11</a:t>
            </a:fld>
            <a:endParaRPr lang="lv-LV" spc="-5" dirty="0"/>
          </a:p>
        </p:txBody>
      </p:sp>
      <p:pic>
        <p:nvPicPr>
          <p:cNvPr id="8" name="Picture 7">
            <a:extLst>
              <a:ext uri="{FF2B5EF4-FFF2-40B4-BE49-F238E27FC236}">
                <a16:creationId xmlns:a16="http://schemas.microsoft.com/office/drawing/2014/main" id="{FC06D36E-0400-426F-8737-E8F758B69161}"/>
              </a:ext>
            </a:extLst>
          </p:cNvPr>
          <p:cNvPicPr>
            <a:picLocks noChangeAspect="1"/>
          </p:cNvPicPr>
          <p:nvPr/>
        </p:nvPicPr>
        <p:blipFill>
          <a:blip r:embed="rId3"/>
          <a:stretch>
            <a:fillRect/>
          </a:stretch>
        </p:blipFill>
        <p:spPr>
          <a:xfrm>
            <a:off x="254103" y="727075"/>
            <a:ext cx="10966200" cy="4876800"/>
          </a:xfrm>
          <a:prstGeom prst="rect">
            <a:avLst/>
          </a:prstGeom>
        </p:spPr>
      </p:pic>
    </p:spTree>
    <p:extLst>
      <p:ext uri="{BB962C8B-B14F-4D97-AF65-F5344CB8AC3E}">
        <p14:creationId xmlns:p14="http://schemas.microsoft.com/office/powerpoint/2010/main" val="3549069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E9E345-72B8-49E8-830C-D857EFE24220}"/>
              </a:ext>
            </a:extLst>
          </p:cNvPr>
          <p:cNvSpPr>
            <a:spLocks noGrp="1"/>
          </p:cNvSpPr>
          <p:nvPr>
            <p:ph type="sldNum" sz="quarter" idx="7"/>
          </p:nvPr>
        </p:nvSpPr>
        <p:spPr/>
        <p:txBody>
          <a:bodyPr/>
          <a:lstStyle/>
          <a:p>
            <a:pPr marL="38100">
              <a:lnSpc>
                <a:spcPct val="100000"/>
              </a:lnSpc>
              <a:spcBef>
                <a:spcPts val="180"/>
              </a:spcBef>
            </a:pPr>
            <a:fld id="{81D60167-4931-47E6-BA6A-407CBD079E47}" type="slidenum">
              <a:rPr lang="lv-LV" spc="-5" smtClean="0"/>
              <a:t>12</a:t>
            </a:fld>
            <a:endParaRPr lang="lv-LV" spc="-5" dirty="0"/>
          </a:p>
        </p:txBody>
      </p:sp>
      <p:pic>
        <p:nvPicPr>
          <p:cNvPr id="6" name="Picture 5">
            <a:extLst>
              <a:ext uri="{FF2B5EF4-FFF2-40B4-BE49-F238E27FC236}">
                <a16:creationId xmlns:a16="http://schemas.microsoft.com/office/drawing/2014/main" id="{572D2E23-5F83-4992-85D3-FC9CF0903A1D}"/>
              </a:ext>
            </a:extLst>
          </p:cNvPr>
          <p:cNvPicPr>
            <a:picLocks noChangeAspect="1"/>
          </p:cNvPicPr>
          <p:nvPr/>
        </p:nvPicPr>
        <p:blipFill>
          <a:blip r:embed="rId3"/>
          <a:stretch>
            <a:fillRect/>
          </a:stretch>
        </p:blipFill>
        <p:spPr>
          <a:xfrm>
            <a:off x="321889" y="727075"/>
            <a:ext cx="10795237" cy="4953000"/>
          </a:xfrm>
          <a:prstGeom prst="rect">
            <a:avLst/>
          </a:prstGeom>
        </p:spPr>
      </p:pic>
    </p:spTree>
    <p:extLst>
      <p:ext uri="{BB962C8B-B14F-4D97-AF65-F5344CB8AC3E}">
        <p14:creationId xmlns:p14="http://schemas.microsoft.com/office/powerpoint/2010/main" val="1441194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16450" y="5587548"/>
            <a:ext cx="2205154" cy="538609"/>
          </a:xfrm>
          <a:prstGeom prst="rect">
            <a:avLst/>
          </a:prstGeom>
        </p:spPr>
        <p:txBody>
          <a:bodyPr vert="horz" wrap="square" lIns="0" tIns="12700" rIns="0" bIns="0" rtlCol="0">
            <a:spAutoFit/>
          </a:bodyPr>
          <a:lstStyle/>
          <a:p>
            <a:pPr algn="ctr">
              <a:lnSpc>
                <a:spcPts val="1370"/>
              </a:lnSpc>
              <a:spcBef>
                <a:spcPts val="100"/>
              </a:spcBef>
            </a:pPr>
            <a:r>
              <a:rPr sz="1200" dirty="0">
                <a:solidFill>
                  <a:srgbClr val="231F20"/>
                </a:solidFill>
                <a:latin typeface="Arial" panose="020B0604020202020204" pitchFamily="34" charset="0"/>
                <a:cs typeface="Arial" panose="020B0604020202020204" pitchFamily="34" charset="0"/>
              </a:rPr>
              <a:t>Skolas</a:t>
            </a:r>
            <a:r>
              <a:rPr sz="1200" spc="-10" dirty="0">
                <a:solidFill>
                  <a:srgbClr val="231F20"/>
                </a:solidFill>
                <a:latin typeface="Arial" panose="020B0604020202020204" pitchFamily="34" charset="0"/>
                <a:cs typeface="Arial" panose="020B0604020202020204" pitchFamily="34" charset="0"/>
              </a:rPr>
              <a:t> </a:t>
            </a:r>
            <a:r>
              <a:rPr sz="1200" dirty="0">
                <a:solidFill>
                  <a:srgbClr val="231F20"/>
                </a:solidFill>
                <a:latin typeface="Arial" panose="020B0604020202020204" pitchFamily="34" charset="0"/>
                <a:cs typeface="Arial" panose="020B0604020202020204" pitchFamily="34" charset="0"/>
              </a:rPr>
              <a:t>iela</a:t>
            </a:r>
            <a:r>
              <a:rPr sz="1200" spc="-5" dirty="0">
                <a:solidFill>
                  <a:srgbClr val="231F20"/>
                </a:solidFill>
                <a:latin typeface="Arial" panose="020B0604020202020204" pitchFamily="34" charset="0"/>
                <a:cs typeface="Arial" panose="020B0604020202020204" pitchFamily="34" charset="0"/>
              </a:rPr>
              <a:t> </a:t>
            </a:r>
            <a:r>
              <a:rPr sz="1200" dirty="0">
                <a:solidFill>
                  <a:srgbClr val="231F20"/>
                </a:solidFill>
                <a:latin typeface="Arial" panose="020B0604020202020204" pitchFamily="34" charset="0"/>
                <a:cs typeface="Arial" panose="020B0604020202020204" pitchFamily="34" charset="0"/>
              </a:rPr>
              <a:t>28,</a:t>
            </a:r>
            <a:r>
              <a:rPr sz="1200" spc="-10" dirty="0">
                <a:solidFill>
                  <a:srgbClr val="231F20"/>
                </a:solidFill>
                <a:latin typeface="Arial" panose="020B0604020202020204" pitchFamily="34" charset="0"/>
                <a:cs typeface="Arial" panose="020B0604020202020204" pitchFamily="34" charset="0"/>
              </a:rPr>
              <a:t> </a:t>
            </a:r>
            <a:r>
              <a:rPr sz="1200" dirty="0">
                <a:solidFill>
                  <a:srgbClr val="231F20"/>
                </a:solidFill>
                <a:latin typeface="Arial" panose="020B0604020202020204" pitchFamily="34" charset="0"/>
                <a:cs typeface="Arial" panose="020B0604020202020204" pitchFamily="34" charset="0"/>
              </a:rPr>
              <a:t>Rīga,</a:t>
            </a:r>
            <a:r>
              <a:rPr sz="1200" spc="-5" dirty="0">
                <a:solidFill>
                  <a:srgbClr val="231F20"/>
                </a:solidFill>
                <a:latin typeface="Arial" panose="020B0604020202020204" pitchFamily="34" charset="0"/>
                <a:cs typeface="Arial" panose="020B0604020202020204" pitchFamily="34" charset="0"/>
              </a:rPr>
              <a:t> </a:t>
            </a:r>
            <a:r>
              <a:rPr sz="1200" spc="-45" dirty="0">
                <a:solidFill>
                  <a:srgbClr val="231F20"/>
                </a:solidFill>
                <a:latin typeface="Arial" panose="020B0604020202020204" pitchFamily="34" charset="0"/>
                <a:cs typeface="Arial" panose="020B0604020202020204" pitchFamily="34" charset="0"/>
              </a:rPr>
              <a:t>LV-</a:t>
            </a:r>
            <a:r>
              <a:rPr sz="1200" spc="-20" dirty="0">
                <a:solidFill>
                  <a:srgbClr val="231F20"/>
                </a:solidFill>
                <a:latin typeface="Arial" panose="020B0604020202020204" pitchFamily="34" charset="0"/>
                <a:cs typeface="Arial" panose="020B0604020202020204" pitchFamily="34" charset="0"/>
              </a:rPr>
              <a:t>1331</a:t>
            </a:r>
            <a:endParaRPr sz="1200" dirty="0">
              <a:latin typeface="Arial" panose="020B0604020202020204" pitchFamily="34" charset="0"/>
              <a:cs typeface="Arial" panose="020B0604020202020204" pitchFamily="34" charset="0"/>
            </a:endParaRPr>
          </a:p>
          <a:p>
            <a:pPr algn="ctr">
              <a:lnSpc>
                <a:spcPts val="1300"/>
              </a:lnSpc>
            </a:pPr>
            <a:r>
              <a:rPr sz="1200" spc="-10" dirty="0">
                <a:solidFill>
                  <a:srgbClr val="231F20"/>
                </a:solidFill>
                <a:latin typeface="Arial" panose="020B0604020202020204" pitchFamily="34" charset="0"/>
                <a:cs typeface="Arial" panose="020B0604020202020204" pitchFamily="34" charset="0"/>
                <a:hlinkClick r:id="rId3"/>
              </a:rPr>
              <a:t>lm@lm.gov.lv</a:t>
            </a:r>
            <a:endParaRPr sz="1200" dirty="0">
              <a:latin typeface="Arial" panose="020B0604020202020204" pitchFamily="34" charset="0"/>
              <a:cs typeface="Arial" panose="020B0604020202020204" pitchFamily="34" charset="0"/>
            </a:endParaRPr>
          </a:p>
          <a:p>
            <a:pPr marL="635" algn="ctr">
              <a:lnSpc>
                <a:spcPts val="1370"/>
              </a:lnSpc>
            </a:pPr>
            <a:r>
              <a:rPr sz="1200" dirty="0">
                <a:solidFill>
                  <a:srgbClr val="231F20"/>
                </a:solidFill>
                <a:latin typeface="Arial" panose="020B0604020202020204" pitchFamily="34" charset="0"/>
                <a:cs typeface="Arial" panose="020B0604020202020204" pitchFamily="34" charset="0"/>
              </a:rPr>
              <a:t>+371 </a:t>
            </a:r>
            <a:r>
              <a:rPr sz="1200" spc="-10" dirty="0">
                <a:solidFill>
                  <a:srgbClr val="231F20"/>
                </a:solidFill>
                <a:latin typeface="Arial" panose="020B0604020202020204" pitchFamily="34" charset="0"/>
                <a:cs typeface="Arial" panose="020B0604020202020204" pitchFamily="34" charset="0"/>
              </a:rPr>
              <a:t>80205100</a:t>
            </a:r>
            <a:endParaRPr sz="1200" dirty="0">
              <a:latin typeface="Arial" panose="020B0604020202020204" pitchFamily="34" charset="0"/>
              <a:cs typeface="Arial" panose="020B0604020202020204" pitchFamily="34" charset="0"/>
            </a:endParaRPr>
          </a:p>
        </p:txBody>
      </p:sp>
      <p:grpSp>
        <p:nvGrpSpPr>
          <p:cNvPr id="3" name="object 3"/>
          <p:cNvGrpSpPr/>
          <p:nvPr/>
        </p:nvGrpSpPr>
        <p:grpSpPr>
          <a:xfrm>
            <a:off x="0" y="0"/>
            <a:ext cx="11520170" cy="4683760"/>
            <a:chOff x="0" y="0"/>
            <a:chExt cx="11520170" cy="4683760"/>
          </a:xfrm>
        </p:grpSpPr>
        <p:pic>
          <p:nvPicPr>
            <p:cNvPr id="4" name="object 4"/>
            <p:cNvPicPr/>
            <p:nvPr/>
          </p:nvPicPr>
          <p:blipFill>
            <a:blip r:embed="rId4" cstate="print"/>
            <a:stretch>
              <a:fillRect/>
            </a:stretch>
          </p:blipFill>
          <p:spPr>
            <a:xfrm>
              <a:off x="0" y="0"/>
              <a:ext cx="11520004" cy="2074024"/>
            </a:xfrm>
            <a:prstGeom prst="rect">
              <a:avLst/>
            </a:prstGeom>
          </p:spPr>
        </p:pic>
        <p:sp>
          <p:nvSpPr>
            <p:cNvPr id="5" name="object 5"/>
            <p:cNvSpPr/>
            <p:nvPr/>
          </p:nvSpPr>
          <p:spPr>
            <a:xfrm>
              <a:off x="0" y="799554"/>
              <a:ext cx="3884295" cy="3884295"/>
            </a:xfrm>
            <a:custGeom>
              <a:avLst/>
              <a:gdLst/>
              <a:ahLst/>
              <a:cxnLst/>
              <a:rect l="l" t="t" r="r" b="b"/>
              <a:pathLst>
                <a:path w="3884295" h="3884295">
                  <a:moveTo>
                    <a:pt x="3884108" y="0"/>
                  </a:moveTo>
                  <a:lnTo>
                    <a:pt x="2392480" y="0"/>
                  </a:lnTo>
                  <a:lnTo>
                    <a:pt x="0" y="2392480"/>
                  </a:lnTo>
                  <a:lnTo>
                    <a:pt x="0" y="3884096"/>
                  </a:lnTo>
                  <a:lnTo>
                    <a:pt x="3884108" y="0"/>
                  </a:lnTo>
                  <a:close/>
                </a:path>
              </a:pathLst>
            </a:custGeom>
            <a:solidFill>
              <a:srgbClr val="FFFFFF">
                <a:alpha val="5999"/>
              </a:srgbClr>
            </a:solidFill>
          </p:spPr>
          <p:txBody>
            <a:bodyPr wrap="square" lIns="0" tIns="0" rIns="0" bIns="0" rtlCol="0"/>
            <a:lstStyle/>
            <a:p>
              <a:endParaRPr/>
            </a:p>
          </p:txBody>
        </p:sp>
        <p:sp>
          <p:nvSpPr>
            <p:cNvPr id="6" name="object 6"/>
            <p:cNvSpPr/>
            <p:nvPr/>
          </p:nvSpPr>
          <p:spPr>
            <a:xfrm>
              <a:off x="98785" y="359234"/>
              <a:ext cx="2311400" cy="1718310"/>
            </a:xfrm>
            <a:custGeom>
              <a:avLst/>
              <a:gdLst/>
              <a:ahLst/>
              <a:cxnLst/>
              <a:rect l="l" t="t" r="r" b="b"/>
              <a:pathLst>
                <a:path w="2311400" h="1718310">
                  <a:moveTo>
                    <a:pt x="2311298" y="0"/>
                  </a:moveTo>
                  <a:lnTo>
                    <a:pt x="1717700" y="0"/>
                  </a:lnTo>
                  <a:lnTo>
                    <a:pt x="0" y="1717700"/>
                  </a:lnTo>
                  <a:lnTo>
                    <a:pt x="593585" y="1717700"/>
                  </a:lnTo>
                  <a:lnTo>
                    <a:pt x="2311298" y="0"/>
                  </a:lnTo>
                  <a:close/>
                </a:path>
              </a:pathLst>
            </a:custGeom>
            <a:solidFill>
              <a:srgbClr val="6AA948">
                <a:alpha val="21000"/>
              </a:srgbClr>
            </a:solidFill>
          </p:spPr>
          <p:txBody>
            <a:bodyPr wrap="square" lIns="0" tIns="0" rIns="0" bIns="0" rtlCol="0"/>
            <a:lstStyle/>
            <a:p>
              <a:endParaRPr/>
            </a:p>
          </p:txBody>
        </p:sp>
        <p:pic>
          <p:nvPicPr>
            <p:cNvPr id="7" name="object 7"/>
            <p:cNvPicPr/>
            <p:nvPr/>
          </p:nvPicPr>
          <p:blipFill>
            <a:blip r:embed="rId5" cstate="print"/>
            <a:stretch>
              <a:fillRect/>
            </a:stretch>
          </p:blipFill>
          <p:spPr>
            <a:xfrm>
              <a:off x="5141264" y="2074032"/>
              <a:ext cx="1237475" cy="1519427"/>
            </a:xfrm>
            <a:prstGeom prst="rect">
              <a:avLst/>
            </a:prstGeom>
          </p:spPr>
        </p:pic>
      </p:grpSp>
      <p:pic>
        <p:nvPicPr>
          <p:cNvPr id="8" name="object 8"/>
          <p:cNvPicPr/>
          <p:nvPr/>
        </p:nvPicPr>
        <p:blipFill>
          <a:blip r:embed="rId6" cstate="print"/>
          <a:stretch>
            <a:fillRect/>
          </a:stretch>
        </p:blipFill>
        <p:spPr>
          <a:xfrm>
            <a:off x="4856489" y="5132561"/>
            <a:ext cx="1807463" cy="394715"/>
          </a:xfrm>
          <a:prstGeom prst="rect">
            <a:avLst/>
          </a:prstGeom>
        </p:spPr>
      </p:pic>
      <p:grpSp>
        <p:nvGrpSpPr>
          <p:cNvPr id="9" name="object 9"/>
          <p:cNvGrpSpPr/>
          <p:nvPr/>
        </p:nvGrpSpPr>
        <p:grpSpPr>
          <a:xfrm>
            <a:off x="10042955" y="6032496"/>
            <a:ext cx="962025" cy="447675"/>
            <a:chOff x="10042955" y="6032496"/>
            <a:chExt cx="962025" cy="447675"/>
          </a:xfrm>
        </p:grpSpPr>
        <p:sp>
          <p:nvSpPr>
            <p:cNvPr id="10" name="object 10"/>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sp>
          <p:nvSpPr>
            <p:cNvPr id="11" name="object 11"/>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grpSp>
      <p:sp>
        <p:nvSpPr>
          <p:cNvPr id="12" name="Taisnstūris 1">
            <a:extLst>
              <a:ext uri="{FF2B5EF4-FFF2-40B4-BE49-F238E27FC236}">
                <a16:creationId xmlns:a16="http://schemas.microsoft.com/office/drawing/2014/main" id="{1A37759E-2F84-4F6B-A927-039E94DB70FB}"/>
              </a:ext>
            </a:extLst>
          </p:cNvPr>
          <p:cNvSpPr/>
          <p:nvPr/>
        </p:nvSpPr>
        <p:spPr>
          <a:xfrm>
            <a:off x="3331995" y="3644548"/>
            <a:ext cx="4774064" cy="707886"/>
          </a:xfrm>
          <a:prstGeom prst="rect">
            <a:avLst/>
          </a:prstGeom>
        </p:spPr>
        <p:txBody>
          <a:bodyPr wrap="none">
            <a:spAutoFit/>
          </a:bodyPr>
          <a:lstStyle/>
          <a:p>
            <a:r>
              <a:rPr lang="lv-LV" sz="4000" dirty="0">
                <a:solidFill>
                  <a:srgbClr val="92D050"/>
                </a:solidFill>
              </a:rPr>
              <a:t>Paldies par uzmanību!</a:t>
            </a:r>
          </a:p>
        </p:txBody>
      </p:sp>
      <p:sp>
        <p:nvSpPr>
          <p:cNvPr id="16" name="Slide Number Placeholder 15">
            <a:extLst>
              <a:ext uri="{FF2B5EF4-FFF2-40B4-BE49-F238E27FC236}">
                <a16:creationId xmlns:a16="http://schemas.microsoft.com/office/drawing/2014/main" id="{43BB5FE0-D54B-4336-A69B-CA118E167F4A}"/>
              </a:ext>
            </a:extLst>
          </p:cNvPr>
          <p:cNvSpPr>
            <a:spLocks noGrp="1"/>
          </p:cNvSpPr>
          <p:nvPr>
            <p:ph type="sldNum" sz="quarter" idx="7"/>
          </p:nvPr>
        </p:nvSpPr>
        <p:spPr>
          <a:xfrm>
            <a:off x="11144076" y="6053183"/>
            <a:ext cx="208915" cy="184666"/>
          </a:xfrm>
        </p:spPr>
        <p:txBody>
          <a:bodyPr/>
          <a:lstStyle/>
          <a:p>
            <a:pPr marL="38100">
              <a:lnSpc>
                <a:spcPct val="100000"/>
              </a:lnSpc>
              <a:spcBef>
                <a:spcPts val="180"/>
              </a:spcBef>
            </a:pPr>
            <a:fld id="{81D60167-4931-47E6-BA6A-407CBD079E47}" type="slidenum">
              <a:rPr lang="lv-LV" sz="1200" spc="-5" smtClean="0"/>
              <a:t>13</a:t>
            </a:fld>
            <a:endParaRPr lang="lv-LV" sz="1200" spc="-5"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73112" y="0"/>
            <a:ext cx="1237475" cy="1519425"/>
          </a:xfrm>
          <a:prstGeom prst="rect">
            <a:avLst/>
          </a:prstGeom>
        </p:spPr>
      </p:pic>
      <p:sp>
        <p:nvSpPr>
          <p:cNvPr id="3" name="object 3"/>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grpSp>
        <p:nvGrpSpPr>
          <p:cNvPr id="4" name="object 4"/>
          <p:cNvGrpSpPr/>
          <p:nvPr/>
        </p:nvGrpSpPr>
        <p:grpSpPr>
          <a:xfrm>
            <a:off x="8754360" y="45182"/>
            <a:ext cx="2766060" cy="3414395"/>
            <a:chOff x="8754360" y="45182"/>
            <a:chExt cx="2766060" cy="3414395"/>
          </a:xfrm>
        </p:grpSpPr>
        <p:sp>
          <p:nvSpPr>
            <p:cNvPr id="5" name="object 5"/>
            <p:cNvSpPr/>
            <p:nvPr/>
          </p:nvSpPr>
          <p:spPr>
            <a:xfrm>
              <a:off x="8754360" y="45182"/>
              <a:ext cx="2766060" cy="2766060"/>
            </a:xfrm>
            <a:custGeom>
              <a:avLst/>
              <a:gdLst/>
              <a:ahLst/>
              <a:cxnLst/>
              <a:rect l="l" t="t" r="r" b="b"/>
              <a:pathLst>
                <a:path w="2766059" h="2766060">
                  <a:moveTo>
                    <a:pt x="2765645" y="0"/>
                  </a:moveTo>
                  <a:lnTo>
                    <a:pt x="0" y="2765645"/>
                  </a:lnTo>
                  <a:lnTo>
                    <a:pt x="1491615" y="2765645"/>
                  </a:lnTo>
                  <a:lnTo>
                    <a:pt x="2765645" y="1491618"/>
                  </a:lnTo>
                  <a:lnTo>
                    <a:pt x="2765645" y="0"/>
                  </a:lnTo>
                  <a:close/>
                </a:path>
              </a:pathLst>
            </a:custGeom>
            <a:solidFill>
              <a:srgbClr val="6AA948">
                <a:alpha val="6999"/>
              </a:srgbClr>
            </a:solidFill>
          </p:spPr>
          <p:txBody>
            <a:bodyPr wrap="square" lIns="0" tIns="0" rIns="0" bIns="0" rtlCol="0"/>
            <a:lstStyle/>
            <a:p>
              <a:endParaRPr/>
            </a:p>
          </p:txBody>
        </p:sp>
        <p:sp>
          <p:nvSpPr>
            <p:cNvPr id="6" name="object 6"/>
            <p:cNvSpPr/>
            <p:nvPr/>
          </p:nvSpPr>
          <p:spPr>
            <a:xfrm>
              <a:off x="10163388" y="2102457"/>
              <a:ext cx="1356995" cy="1356995"/>
            </a:xfrm>
            <a:custGeom>
              <a:avLst/>
              <a:gdLst/>
              <a:ahLst/>
              <a:cxnLst/>
              <a:rect l="l" t="t" r="r" b="b"/>
              <a:pathLst>
                <a:path w="1356995" h="1356995">
                  <a:moveTo>
                    <a:pt x="1356616" y="0"/>
                  </a:moveTo>
                  <a:lnTo>
                    <a:pt x="0" y="1356616"/>
                  </a:lnTo>
                  <a:lnTo>
                    <a:pt x="696823" y="1356616"/>
                  </a:lnTo>
                  <a:lnTo>
                    <a:pt x="1356616" y="696823"/>
                  </a:lnTo>
                  <a:lnTo>
                    <a:pt x="1356616" y="0"/>
                  </a:lnTo>
                  <a:close/>
                </a:path>
              </a:pathLst>
            </a:custGeom>
            <a:solidFill>
              <a:srgbClr val="6AA948">
                <a:alpha val="21000"/>
              </a:srgbClr>
            </a:solidFill>
          </p:spPr>
          <p:txBody>
            <a:bodyPr wrap="square" lIns="0" tIns="0" rIns="0" bIns="0" rtlCol="0"/>
            <a:lstStyle/>
            <a:p>
              <a:endParaRPr/>
            </a:p>
          </p:txBody>
        </p:sp>
      </p:grpSp>
      <p:grpSp>
        <p:nvGrpSpPr>
          <p:cNvPr id="7" name="object 7"/>
          <p:cNvGrpSpPr/>
          <p:nvPr/>
        </p:nvGrpSpPr>
        <p:grpSpPr>
          <a:xfrm>
            <a:off x="10042955" y="6032496"/>
            <a:ext cx="962025" cy="447675"/>
            <a:chOff x="10042955" y="6032496"/>
            <a:chExt cx="962025" cy="447675"/>
          </a:xfrm>
        </p:grpSpPr>
        <p:sp>
          <p:nvSpPr>
            <p:cNvPr id="8" name="object 8"/>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sp>
          <p:nvSpPr>
            <p:cNvPr id="9" name="object 9"/>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sp>
          <p:nvSpPr>
            <p:cNvPr id="10" name="object 10"/>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grpSp>
      <p:sp>
        <p:nvSpPr>
          <p:cNvPr id="11" name="object 11"/>
          <p:cNvSpPr txBox="1">
            <a:spLocks noGrp="1"/>
          </p:cNvSpPr>
          <p:nvPr>
            <p:ph type="title"/>
          </p:nvPr>
        </p:nvSpPr>
        <p:spPr>
          <a:xfrm>
            <a:off x="2559050" y="316357"/>
            <a:ext cx="8585026" cy="546303"/>
          </a:xfrm>
          <a:prstGeom prst="rect">
            <a:avLst/>
          </a:prstGeom>
        </p:spPr>
        <p:txBody>
          <a:bodyPr vert="horz" wrap="square" lIns="0" tIns="53340" rIns="0" bIns="0" rtlCol="0">
            <a:spAutoFit/>
          </a:bodyPr>
          <a:lstStyle/>
          <a:p>
            <a:r>
              <a:rPr lang="lv-LV" noProof="1">
                <a:solidFill>
                  <a:srgbClr val="92D050"/>
                </a:solidFill>
                <a:ea typeface="Verdana" panose="020B0604030504040204" pitchFamily="34" charset="0"/>
              </a:rPr>
              <a:t>LM prioritārie pasākumi 2024.gadam (1)</a:t>
            </a:r>
            <a:endParaRPr lang="lv-LV" noProof="1"/>
          </a:p>
        </p:txBody>
      </p:sp>
      <p:sp>
        <p:nvSpPr>
          <p:cNvPr id="12" name="object 12"/>
          <p:cNvSpPr txBox="1"/>
          <p:nvPr/>
        </p:nvSpPr>
        <p:spPr>
          <a:xfrm>
            <a:off x="1119391" y="3834997"/>
            <a:ext cx="9280117" cy="2475037"/>
          </a:xfrm>
          <a:prstGeom prst="rect">
            <a:avLst/>
          </a:prstGeom>
        </p:spPr>
        <p:txBody>
          <a:bodyPr vert="horz" wrap="square" lIns="0" tIns="12700" rIns="0" bIns="0" rtlCol="0">
            <a:spAutoFit/>
          </a:bodyPr>
          <a:lstStyle/>
          <a:p>
            <a:pPr marL="285750" indent="-285750" algn="just">
              <a:buFontTx/>
              <a:buChar char="-"/>
            </a:pPr>
            <a:r>
              <a:rPr lang="lv-LV" sz="2000" i="1" noProof="1"/>
              <a:t>plānots pārveidot Valsts bērnu tiesību aizsardzības inspekciju no uzraugošas iestādes uz bērniem, pusaudžiem, jauniešiem, ģimenēm un speciālistiem atbalstu sniedzošu, izglītojošu, konsultējošu centru</a:t>
            </a:r>
          </a:p>
          <a:p>
            <a:pPr algn="just"/>
            <a:endParaRPr lang="lv-LV" sz="2000" i="1" noProof="1"/>
          </a:p>
          <a:p>
            <a:pPr marL="285750" indent="-285750" algn="just">
              <a:buFontTx/>
              <a:buChar char="-"/>
            </a:pPr>
            <a:r>
              <a:rPr lang="lv-LV" sz="2000" i="1" noProof="1"/>
              <a:t>tiks turpināts “Bērna mājas” pakalpojums, lai sniegtu atbalstu vardarbībā cietušiem bērniem. Viens no “Bērna mājas” pamatuzdevumiem ir palīdzēt sagatavot tiesvedībai derīgas liecības, izdibinot no bērna skaidrojumus tā, lai bērnam nebūtu jāierodas uz tiesu, ja lietā ir uzsākts kriminālprocess</a:t>
            </a:r>
            <a:endParaRPr lang="lv-LV" sz="2000" noProof="1"/>
          </a:p>
        </p:txBody>
      </p:sp>
      <p:pic>
        <p:nvPicPr>
          <p:cNvPr id="16" name="Picture 1">
            <a:extLst>
              <a:ext uri="{FF2B5EF4-FFF2-40B4-BE49-F238E27FC236}">
                <a16:creationId xmlns:a16="http://schemas.microsoft.com/office/drawing/2014/main" id="{B0DADEFF-D406-4C09-9C3F-D5CC30537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650" y="1549664"/>
            <a:ext cx="9753600" cy="196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14">
            <a:extLst>
              <a:ext uri="{FF2B5EF4-FFF2-40B4-BE49-F238E27FC236}">
                <a16:creationId xmlns:a16="http://schemas.microsoft.com/office/drawing/2014/main" id="{51507706-252F-4259-8EDB-FEECA3FB1EDB}"/>
              </a:ext>
            </a:extLst>
          </p:cNvPr>
          <p:cNvSpPr>
            <a:spLocks noGrp="1"/>
          </p:cNvSpPr>
          <p:nvPr>
            <p:ph type="sldNum" sz="quarter" idx="7"/>
          </p:nvPr>
        </p:nvSpPr>
        <p:spPr>
          <a:xfrm>
            <a:off x="11144076" y="6053183"/>
            <a:ext cx="208915" cy="215444"/>
          </a:xfrm>
        </p:spPr>
        <p:txBody>
          <a:bodyPr/>
          <a:lstStyle/>
          <a:p>
            <a:pPr marL="38100">
              <a:lnSpc>
                <a:spcPct val="100000"/>
              </a:lnSpc>
              <a:spcBef>
                <a:spcPts val="180"/>
              </a:spcBef>
            </a:pPr>
            <a:fld id="{81D60167-4931-47E6-BA6A-407CBD079E47}" type="slidenum">
              <a:rPr lang="lv-LV" sz="1400" spc="-5" smtClean="0">
                <a:solidFill>
                  <a:schemeClr val="tx1"/>
                </a:solidFill>
              </a:rPr>
              <a:t>2</a:t>
            </a:fld>
            <a:endParaRPr lang="lv-LV" sz="1400" spc="-5" dirty="0">
              <a:solidFill>
                <a:schemeClr val="tx1"/>
              </a:solidFill>
            </a:endParaRPr>
          </a:p>
        </p:txBody>
      </p:sp>
    </p:spTree>
    <p:extLst>
      <p:ext uri="{BB962C8B-B14F-4D97-AF65-F5344CB8AC3E}">
        <p14:creationId xmlns:p14="http://schemas.microsoft.com/office/powerpoint/2010/main" val="34436230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73112" y="0"/>
            <a:ext cx="1237475" cy="1519425"/>
          </a:xfrm>
          <a:prstGeom prst="rect">
            <a:avLst/>
          </a:prstGeom>
        </p:spPr>
      </p:pic>
      <p:sp>
        <p:nvSpPr>
          <p:cNvPr id="3" name="object 3"/>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grpSp>
        <p:nvGrpSpPr>
          <p:cNvPr id="4" name="object 4"/>
          <p:cNvGrpSpPr/>
          <p:nvPr/>
        </p:nvGrpSpPr>
        <p:grpSpPr>
          <a:xfrm>
            <a:off x="8754360" y="45182"/>
            <a:ext cx="2766060" cy="3414395"/>
            <a:chOff x="8754360" y="45182"/>
            <a:chExt cx="2766060" cy="3414395"/>
          </a:xfrm>
        </p:grpSpPr>
        <p:sp>
          <p:nvSpPr>
            <p:cNvPr id="5" name="object 5"/>
            <p:cNvSpPr/>
            <p:nvPr/>
          </p:nvSpPr>
          <p:spPr>
            <a:xfrm>
              <a:off x="8754360" y="45182"/>
              <a:ext cx="2766060" cy="2766060"/>
            </a:xfrm>
            <a:custGeom>
              <a:avLst/>
              <a:gdLst/>
              <a:ahLst/>
              <a:cxnLst/>
              <a:rect l="l" t="t" r="r" b="b"/>
              <a:pathLst>
                <a:path w="2766059" h="2766060">
                  <a:moveTo>
                    <a:pt x="2765645" y="0"/>
                  </a:moveTo>
                  <a:lnTo>
                    <a:pt x="0" y="2765645"/>
                  </a:lnTo>
                  <a:lnTo>
                    <a:pt x="1491615" y="2765645"/>
                  </a:lnTo>
                  <a:lnTo>
                    <a:pt x="2765645" y="1491618"/>
                  </a:lnTo>
                  <a:lnTo>
                    <a:pt x="2765645" y="0"/>
                  </a:lnTo>
                  <a:close/>
                </a:path>
              </a:pathLst>
            </a:custGeom>
            <a:solidFill>
              <a:srgbClr val="6AA948">
                <a:alpha val="6999"/>
              </a:srgbClr>
            </a:solidFill>
          </p:spPr>
          <p:txBody>
            <a:bodyPr wrap="square" lIns="0" tIns="0" rIns="0" bIns="0" rtlCol="0"/>
            <a:lstStyle/>
            <a:p>
              <a:endParaRPr/>
            </a:p>
          </p:txBody>
        </p:sp>
        <p:sp>
          <p:nvSpPr>
            <p:cNvPr id="6" name="object 6"/>
            <p:cNvSpPr/>
            <p:nvPr/>
          </p:nvSpPr>
          <p:spPr>
            <a:xfrm>
              <a:off x="10163388" y="2102457"/>
              <a:ext cx="1356995" cy="1356995"/>
            </a:xfrm>
            <a:custGeom>
              <a:avLst/>
              <a:gdLst/>
              <a:ahLst/>
              <a:cxnLst/>
              <a:rect l="l" t="t" r="r" b="b"/>
              <a:pathLst>
                <a:path w="1356995" h="1356995">
                  <a:moveTo>
                    <a:pt x="1356616" y="0"/>
                  </a:moveTo>
                  <a:lnTo>
                    <a:pt x="0" y="1356616"/>
                  </a:lnTo>
                  <a:lnTo>
                    <a:pt x="696823" y="1356616"/>
                  </a:lnTo>
                  <a:lnTo>
                    <a:pt x="1356616" y="696823"/>
                  </a:lnTo>
                  <a:lnTo>
                    <a:pt x="1356616" y="0"/>
                  </a:lnTo>
                  <a:close/>
                </a:path>
              </a:pathLst>
            </a:custGeom>
            <a:solidFill>
              <a:srgbClr val="6AA948">
                <a:alpha val="21000"/>
              </a:srgbClr>
            </a:solidFill>
          </p:spPr>
          <p:txBody>
            <a:bodyPr wrap="square" lIns="0" tIns="0" rIns="0" bIns="0" rtlCol="0"/>
            <a:lstStyle/>
            <a:p>
              <a:endParaRPr/>
            </a:p>
          </p:txBody>
        </p:sp>
      </p:grpSp>
      <p:grpSp>
        <p:nvGrpSpPr>
          <p:cNvPr id="7" name="object 7"/>
          <p:cNvGrpSpPr/>
          <p:nvPr/>
        </p:nvGrpSpPr>
        <p:grpSpPr>
          <a:xfrm>
            <a:off x="10042955" y="6032496"/>
            <a:ext cx="962025" cy="447675"/>
            <a:chOff x="10042955" y="6032496"/>
            <a:chExt cx="962025" cy="447675"/>
          </a:xfrm>
        </p:grpSpPr>
        <p:sp>
          <p:nvSpPr>
            <p:cNvPr id="8" name="object 8"/>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sp>
          <p:nvSpPr>
            <p:cNvPr id="9" name="object 9"/>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sp>
          <p:nvSpPr>
            <p:cNvPr id="10" name="object 10"/>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grpSp>
      <p:sp>
        <p:nvSpPr>
          <p:cNvPr id="11" name="object 11"/>
          <p:cNvSpPr txBox="1">
            <a:spLocks noGrp="1"/>
          </p:cNvSpPr>
          <p:nvPr>
            <p:ph type="title"/>
          </p:nvPr>
        </p:nvSpPr>
        <p:spPr>
          <a:xfrm>
            <a:off x="2559050" y="316357"/>
            <a:ext cx="8585026" cy="546303"/>
          </a:xfrm>
          <a:prstGeom prst="rect">
            <a:avLst/>
          </a:prstGeom>
        </p:spPr>
        <p:txBody>
          <a:bodyPr vert="horz" wrap="square" lIns="0" tIns="53340" rIns="0" bIns="0" rtlCol="0">
            <a:spAutoFit/>
          </a:bodyPr>
          <a:lstStyle/>
          <a:p>
            <a:r>
              <a:rPr lang="lv-LV" noProof="1">
                <a:solidFill>
                  <a:srgbClr val="92D050"/>
                </a:solidFill>
                <a:ea typeface="Verdana" panose="020B0604030504040204" pitchFamily="34" charset="0"/>
              </a:rPr>
              <a:t>LM prioritārie pasākumi 2024.gadam (2)</a:t>
            </a:r>
            <a:endParaRPr lang="lv-LV" noProof="1"/>
          </a:p>
        </p:txBody>
      </p:sp>
      <p:pic>
        <p:nvPicPr>
          <p:cNvPr id="15" name="Picture 1">
            <a:extLst>
              <a:ext uri="{FF2B5EF4-FFF2-40B4-BE49-F238E27FC236}">
                <a16:creationId xmlns:a16="http://schemas.microsoft.com/office/drawing/2014/main" id="{4277236D-5468-4533-ACA6-9BAB9F871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0" y="1730648"/>
            <a:ext cx="8514622" cy="1678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Diagram 20">
            <a:extLst>
              <a:ext uri="{FF2B5EF4-FFF2-40B4-BE49-F238E27FC236}">
                <a16:creationId xmlns:a16="http://schemas.microsoft.com/office/drawing/2014/main" id="{ABCEE654-B3A2-45F5-909A-3C7902F541E5}"/>
              </a:ext>
            </a:extLst>
          </p:cNvPr>
          <p:cNvGraphicFramePr/>
          <p:nvPr>
            <p:extLst>
              <p:ext uri="{D42A27DB-BD31-4B8C-83A1-F6EECF244321}">
                <p14:modId xmlns:p14="http://schemas.microsoft.com/office/powerpoint/2010/main" val="3611534294"/>
              </p:ext>
            </p:extLst>
          </p:nvPr>
        </p:nvGraphicFramePr>
        <p:xfrm>
          <a:off x="1416050" y="3776958"/>
          <a:ext cx="8382000" cy="14459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Slide Number Placeholder 12">
            <a:extLst>
              <a:ext uri="{FF2B5EF4-FFF2-40B4-BE49-F238E27FC236}">
                <a16:creationId xmlns:a16="http://schemas.microsoft.com/office/drawing/2014/main" id="{F23E6290-01C2-4397-B974-D053E0F49CD1}"/>
              </a:ext>
            </a:extLst>
          </p:cNvPr>
          <p:cNvSpPr>
            <a:spLocks noGrp="1"/>
          </p:cNvSpPr>
          <p:nvPr>
            <p:ph type="sldNum" sz="quarter" idx="7"/>
          </p:nvPr>
        </p:nvSpPr>
        <p:spPr>
          <a:xfrm>
            <a:off x="11144076" y="6053183"/>
            <a:ext cx="208915" cy="215444"/>
          </a:xfrm>
        </p:spPr>
        <p:txBody>
          <a:bodyPr/>
          <a:lstStyle/>
          <a:p>
            <a:pPr marL="38100">
              <a:lnSpc>
                <a:spcPct val="100000"/>
              </a:lnSpc>
              <a:spcBef>
                <a:spcPts val="180"/>
              </a:spcBef>
            </a:pPr>
            <a:fld id="{81D60167-4931-47E6-BA6A-407CBD079E47}" type="slidenum">
              <a:rPr lang="lv-LV" sz="1400" spc="-5" smtClean="0">
                <a:solidFill>
                  <a:schemeClr val="tx1"/>
                </a:solidFill>
              </a:rPr>
              <a:t>3</a:t>
            </a:fld>
            <a:endParaRPr lang="lv-LV" sz="1400" spc="-5" dirty="0">
              <a:solidFill>
                <a:schemeClr val="tx1"/>
              </a:solidFill>
            </a:endParaRPr>
          </a:p>
        </p:txBody>
      </p:sp>
    </p:spTree>
    <p:extLst>
      <p:ext uri="{BB962C8B-B14F-4D97-AF65-F5344CB8AC3E}">
        <p14:creationId xmlns:p14="http://schemas.microsoft.com/office/powerpoint/2010/main" val="31730793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73112" y="0"/>
            <a:ext cx="1237475" cy="1519425"/>
          </a:xfrm>
          <a:prstGeom prst="rect">
            <a:avLst/>
          </a:prstGeom>
        </p:spPr>
      </p:pic>
      <p:sp>
        <p:nvSpPr>
          <p:cNvPr id="3" name="object 3"/>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grpSp>
        <p:nvGrpSpPr>
          <p:cNvPr id="4" name="object 4"/>
          <p:cNvGrpSpPr/>
          <p:nvPr/>
        </p:nvGrpSpPr>
        <p:grpSpPr>
          <a:xfrm>
            <a:off x="8754360" y="45182"/>
            <a:ext cx="2766060" cy="3414395"/>
            <a:chOff x="8754360" y="45182"/>
            <a:chExt cx="2766060" cy="3414395"/>
          </a:xfrm>
        </p:grpSpPr>
        <p:sp>
          <p:nvSpPr>
            <p:cNvPr id="5" name="object 5"/>
            <p:cNvSpPr/>
            <p:nvPr/>
          </p:nvSpPr>
          <p:spPr>
            <a:xfrm>
              <a:off x="8754360" y="45182"/>
              <a:ext cx="2766060" cy="2766060"/>
            </a:xfrm>
            <a:custGeom>
              <a:avLst/>
              <a:gdLst/>
              <a:ahLst/>
              <a:cxnLst/>
              <a:rect l="l" t="t" r="r" b="b"/>
              <a:pathLst>
                <a:path w="2766059" h="2766060">
                  <a:moveTo>
                    <a:pt x="2765645" y="0"/>
                  </a:moveTo>
                  <a:lnTo>
                    <a:pt x="0" y="2765645"/>
                  </a:lnTo>
                  <a:lnTo>
                    <a:pt x="1491615" y="2765645"/>
                  </a:lnTo>
                  <a:lnTo>
                    <a:pt x="2765645" y="1491618"/>
                  </a:lnTo>
                  <a:lnTo>
                    <a:pt x="2765645" y="0"/>
                  </a:lnTo>
                  <a:close/>
                </a:path>
              </a:pathLst>
            </a:custGeom>
            <a:solidFill>
              <a:srgbClr val="6AA948">
                <a:alpha val="6999"/>
              </a:srgbClr>
            </a:solidFill>
          </p:spPr>
          <p:txBody>
            <a:bodyPr wrap="square" lIns="0" tIns="0" rIns="0" bIns="0" rtlCol="0"/>
            <a:lstStyle/>
            <a:p>
              <a:endParaRPr/>
            </a:p>
          </p:txBody>
        </p:sp>
        <p:sp>
          <p:nvSpPr>
            <p:cNvPr id="6" name="object 6"/>
            <p:cNvSpPr/>
            <p:nvPr/>
          </p:nvSpPr>
          <p:spPr>
            <a:xfrm>
              <a:off x="10163388" y="2102457"/>
              <a:ext cx="1356995" cy="1356995"/>
            </a:xfrm>
            <a:custGeom>
              <a:avLst/>
              <a:gdLst/>
              <a:ahLst/>
              <a:cxnLst/>
              <a:rect l="l" t="t" r="r" b="b"/>
              <a:pathLst>
                <a:path w="1356995" h="1356995">
                  <a:moveTo>
                    <a:pt x="1356616" y="0"/>
                  </a:moveTo>
                  <a:lnTo>
                    <a:pt x="0" y="1356616"/>
                  </a:lnTo>
                  <a:lnTo>
                    <a:pt x="696823" y="1356616"/>
                  </a:lnTo>
                  <a:lnTo>
                    <a:pt x="1356616" y="696823"/>
                  </a:lnTo>
                  <a:lnTo>
                    <a:pt x="1356616" y="0"/>
                  </a:lnTo>
                  <a:close/>
                </a:path>
              </a:pathLst>
            </a:custGeom>
            <a:solidFill>
              <a:srgbClr val="6AA948">
                <a:alpha val="21000"/>
              </a:srgbClr>
            </a:solidFill>
          </p:spPr>
          <p:txBody>
            <a:bodyPr wrap="square" lIns="0" tIns="0" rIns="0" bIns="0" rtlCol="0"/>
            <a:lstStyle/>
            <a:p>
              <a:endParaRPr/>
            </a:p>
          </p:txBody>
        </p:sp>
      </p:grpSp>
      <p:grpSp>
        <p:nvGrpSpPr>
          <p:cNvPr id="7" name="object 7"/>
          <p:cNvGrpSpPr/>
          <p:nvPr/>
        </p:nvGrpSpPr>
        <p:grpSpPr>
          <a:xfrm>
            <a:off x="10042955" y="6032496"/>
            <a:ext cx="962025" cy="447675"/>
            <a:chOff x="10042955" y="6032496"/>
            <a:chExt cx="962025" cy="447675"/>
          </a:xfrm>
        </p:grpSpPr>
        <p:sp>
          <p:nvSpPr>
            <p:cNvPr id="8" name="object 8"/>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sp>
          <p:nvSpPr>
            <p:cNvPr id="9" name="object 9"/>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sp>
          <p:nvSpPr>
            <p:cNvPr id="10" name="object 10"/>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grpSp>
      <p:sp>
        <p:nvSpPr>
          <p:cNvPr id="11" name="object 11"/>
          <p:cNvSpPr txBox="1">
            <a:spLocks noGrp="1"/>
          </p:cNvSpPr>
          <p:nvPr>
            <p:ph type="title"/>
          </p:nvPr>
        </p:nvSpPr>
        <p:spPr>
          <a:xfrm>
            <a:off x="2559050" y="316357"/>
            <a:ext cx="8585026" cy="546303"/>
          </a:xfrm>
          <a:prstGeom prst="rect">
            <a:avLst/>
          </a:prstGeom>
        </p:spPr>
        <p:txBody>
          <a:bodyPr vert="horz" wrap="square" lIns="0" tIns="53340" rIns="0" bIns="0" rtlCol="0">
            <a:spAutoFit/>
          </a:bodyPr>
          <a:lstStyle/>
          <a:p>
            <a:r>
              <a:rPr lang="lv-LV" noProof="1">
                <a:solidFill>
                  <a:srgbClr val="92D050"/>
                </a:solidFill>
                <a:ea typeface="Verdana" panose="020B0604030504040204" pitchFamily="34" charset="0"/>
              </a:rPr>
              <a:t>LM prioritārie pasākumi 2024.gadam (3)</a:t>
            </a:r>
            <a:endParaRPr lang="lv-LV" noProof="1"/>
          </a:p>
        </p:txBody>
      </p:sp>
      <p:sp>
        <p:nvSpPr>
          <p:cNvPr id="12" name="object 12"/>
          <p:cNvSpPr txBox="1"/>
          <p:nvPr/>
        </p:nvSpPr>
        <p:spPr>
          <a:xfrm>
            <a:off x="958851" y="2590057"/>
            <a:ext cx="5333999" cy="2475037"/>
          </a:xfrm>
          <a:prstGeom prst="rect">
            <a:avLst/>
          </a:prstGeom>
        </p:spPr>
        <p:txBody>
          <a:bodyPr vert="horz" wrap="square" lIns="0" tIns="12700" rIns="0" bIns="0" rtlCol="0">
            <a:spAutoFit/>
          </a:bodyPr>
          <a:lstStyle/>
          <a:p>
            <a:pPr marL="285750" indent="-285750" algn="just">
              <a:buFontTx/>
              <a:buChar char="-"/>
            </a:pPr>
            <a:r>
              <a:rPr lang="lv-LV" sz="2000" noProof="1">
                <a:solidFill>
                  <a:schemeClr val="tx1"/>
                </a:solidFill>
                <a:latin typeface="Arial" panose="020B0604020202020204" pitchFamily="34" charset="0"/>
                <a:ea typeface="Verdana" panose="020B0604030504040204" pitchFamily="34" charset="0"/>
                <a:cs typeface="Arial" panose="020B0604020202020204" pitchFamily="34" charset="0"/>
              </a:rPr>
              <a:t>sociālās rehabilitācijas pakalpojuma no vardarbības cietušiem bērniem pilnveidošana un pieejamības nodrošināšana (0,25 milj.euro)</a:t>
            </a:r>
            <a:endParaRPr lang="lv-LV" sz="2000" noProof="1">
              <a:solidFill>
                <a:schemeClr val="tx1"/>
              </a:solidFill>
              <a:latin typeface="Arial" panose="020B0604020202020204" pitchFamily="34" charset="0"/>
              <a:cs typeface="Arial" panose="020B0604020202020204" pitchFamily="34" charset="0"/>
            </a:endParaRPr>
          </a:p>
          <a:p>
            <a:pPr marL="285750" indent="-285750" algn="just">
              <a:buFontTx/>
              <a:buChar char="-"/>
            </a:pPr>
            <a:r>
              <a:rPr lang="lv-LV" sz="2000" kern="1200" noProof="1">
                <a:solidFill>
                  <a:schemeClr val="tx1"/>
                </a:solidFill>
              </a:rPr>
              <a:t>līdzfinansējums pašvaldībām aprūpes mājās pakalpojumu nodrošināšanai bērniem ar smagiem un ļoti smagiem funkcionāliem traucējumiem (5,5 milj. uuro)</a:t>
            </a:r>
            <a:endParaRPr lang="lv-LV" sz="2000" noProof="1">
              <a:latin typeface="Arial" panose="020B0604020202020204" pitchFamily="34" charset="0"/>
              <a:cs typeface="Arial" panose="020B0604020202020204" pitchFamily="34" charset="0"/>
            </a:endParaRPr>
          </a:p>
        </p:txBody>
      </p:sp>
      <p:sp>
        <p:nvSpPr>
          <p:cNvPr id="15" name="Slide Number Placeholder 14">
            <a:extLst>
              <a:ext uri="{FF2B5EF4-FFF2-40B4-BE49-F238E27FC236}">
                <a16:creationId xmlns:a16="http://schemas.microsoft.com/office/drawing/2014/main" id="{51507706-252F-4259-8EDB-FEECA3FB1EDB}"/>
              </a:ext>
            </a:extLst>
          </p:cNvPr>
          <p:cNvSpPr>
            <a:spLocks noGrp="1"/>
          </p:cNvSpPr>
          <p:nvPr>
            <p:ph type="sldNum" sz="quarter" idx="7"/>
          </p:nvPr>
        </p:nvSpPr>
        <p:spPr>
          <a:xfrm>
            <a:off x="11144076" y="6053183"/>
            <a:ext cx="208915" cy="215444"/>
          </a:xfrm>
        </p:spPr>
        <p:txBody>
          <a:bodyPr/>
          <a:lstStyle/>
          <a:p>
            <a:pPr marL="38100">
              <a:lnSpc>
                <a:spcPct val="100000"/>
              </a:lnSpc>
              <a:spcBef>
                <a:spcPts val="180"/>
              </a:spcBef>
            </a:pPr>
            <a:fld id="{81D60167-4931-47E6-BA6A-407CBD079E47}" type="slidenum">
              <a:rPr lang="lv-LV" sz="1400" spc="-5" smtClean="0">
                <a:solidFill>
                  <a:schemeClr val="tx1"/>
                </a:solidFill>
              </a:rPr>
              <a:t>4</a:t>
            </a:fld>
            <a:endParaRPr lang="lv-LV" sz="1400" spc="-5" dirty="0">
              <a:solidFill>
                <a:schemeClr val="tx1"/>
              </a:solidFill>
            </a:endParaRPr>
          </a:p>
        </p:txBody>
      </p:sp>
      <p:sp>
        <p:nvSpPr>
          <p:cNvPr id="13" name="TextBox 12">
            <a:extLst>
              <a:ext uri="{FF2B5EF4-FFF2-40B4-BE49-F238E27FC236}">
                <a16:creationId xmlns:a16="http://schemas.microsoft.com/office/drawing/2014/main" id="{FD929776-6B31-422A-B8B8-B87A3FFD6483}"/>
              </a:ext>
            </a:extLst>
          </p:cNvPr>
          <p:cNvSpPr txBox="1"/>
          <p:nvPr/>
        </p:nvSpPr>
        <p:spPr>
          <a:xfrm>
            <a:off x="425450" y="1790600"/>
            <a:ext cx="5638800" cy="400110"/>
          </a:xfrm>
          <a:prstGeom prst="rect">
            <a:avLst/>
          </a:prstGeom>
          <a:noFill/>
        </p:spPr>
        <p:txBody>
          <a:bodyPr wrap="square" rtlCol="0">
            <a:spAutoFit/>
          </a:bodyPr>
          <a:lstStyle/>
          <a:p>
            <a:r>
              <a:rPr lang="lv-LV" sz="2000" b="1" noProof="1">
                <a:solidFill>
                  <a:schemeClr val="tx2">
                    <a:lumMod val="75000"/>
                  </a:schemeClr>
                </a:solidFill>
                <a:latin typeface="Arial" panose="020B0604020202020204" pitchFamily="34" charset="0"/>
                <a:cs typeface="Arial" panose="020B0604020202020204" pitchFamily="34" charset="0"/>
              </a:rPr>
              <a:t>Pakalpojumu pieejamība</a:t>
            </a:r>
          </a:p>
        </p:txBody>
      </p:sp>
      <p:pic>
        <p:nvPicPr>
          <p:cNvPr id="17" name="Picture 16">
            <a:extLst>
              <a:ext uri="{FF2B5EF4-FFF2-40B4-BE49-F238E27FC236}">
                <a16:creationId xmlns:a16="http://schemas.microsoft.com/office/drawing/2014/main" id="{6F4A3616-DCD7-429A-BACF-38D00FF48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0356" y="2239407"/>
            <a:ext cx="4745484" cy="3165565"/>
          </a:xfrm>
          <a:prstGeom prst="rect">
            <a:avLst/>
          </a:prstGeom>
        </p:spPr>
      </p:pic>
    </p:spTree>
    <p:extLst>
      <p:ext uri="{BB962C8B-B14F-4D97-AF65-F5344CB8AC3E}">
        <p14:creationId xmlns:p14="http://schemas.microsoft.com/office/powerpoint/2010/main" val="9869454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73112" y="0"/>
            <a:ext cx="1237475" cy="1519425"/>
          </a:xfrm>
          <a:prstGeom prst="rect">
            <a:avLst/>
          </a:prstGeom>
        </p:spPr>
      </p:pic>
      <p:sp>
        <p:nvSpPr>
          <p:cNvPr id="3" name="object 3"/>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grpSp>
        <p:nvGrpSpPr>
          <p:cNvPr id="4" name="object 4"/>
          <p:cNvGrpSpPr/>
          <p:nvPr/>
        </p:nvGrpSpPr>
        <p:grpSpPr>
          <a:xfrm>
            <a:off x="8754360" y="45182"/>
            <a:ext cx="2766060" cy="3414395"/>
            <a:chOff x="8754360" y="45182"/>
            <a:chExt cx="2766060" cy="3414395"/>
          </a:xfrm>
        </p:grpSpPr>
        <p:sp>
          <p:nvSpPr>
            <p:cNvPr id="5" name="object 5"/>
            <p:cNvSpPr/>
            <p:nvPr/>
          </p:nvSpPr>
          <p:spPr>
            <a:xfrm>
              <a:off x="8754360" y="45182"/>
              <a:ext cx="2766060" cy="2766060"/>
            </a:xfrm>
            <a:custGeom>
              <a:avLst/>
              <a:gdLst/>
              <a:ahLst/>
              <a:cxnLst/>
              <a:rect l="l" t="t" r="r" b="b"/>
              <a:pathLst>
                <a:path w="2766059" h="2766060">
                  <a:moveTo>
                    <a:pt x="2765645" y="0"/>
                  </a:moveTo>
                  <a:lnTo>
                    <a:pt x="0" y="2765645"/>
                  </a:lnTo>
                  <a:lnTo>
                    <a:pt x="1491615" y="2765645"/>
                  </a:lnTo>
                  <a:lnTo>
                    <a:pt x="2765645" y="1491618"/>
                  </a:lnTo>
                  <a:lnTo>
                    <a:pt x="2765645" y="0"/>
                  </a:lnTo>
                  <a:close/>
                </a:path>
              </a:pathLst>
            </a:custGeom>
            <a:solidFill>
              <a:srgbClr val="6AA948">
                <a:alpha val="6999"/>
              </a:srgbClr>
            </a:solidFill>
          </p:spPr>
          <p:txBody>
            <a:bodyPr wrap="square" lIns="0" tIns="0" rIns="0" bIns="0" rtlCol="0"/>
            <a:lstStyle/>
            <a:p>
              <a:endParaRPr/>
            </a:p>
          </p:txBody>
        </p:sp>
        <p:sp>
          <p:nvSpPr>
            <p:cNvPr id="6" name="object 6"/>
            <p:cNvSpPr/>
            <p:nvPr/>
          </p:nvSpPr>
          <p:spPr>
            <a:xfrm>
              <a:off x="10163388" y="2102457"/>
              <a:ext cx="1356995" cy="1356995"/>
            </a:xfrm>
            <a:custGeom>
              <a:avLst/>
              <a:gdLst/>
              <a:ahLst/>
              <a:cxnLst/>
              <a:rect l="l" t="t" r="r" b="b"/>
              <a:pathLst>
                <a:path w="1356995" h="1356995">
                  <a:moveTo>
                    <a:pt x="1356616" y="0"/>
                  </a:moveTo>
                  <a:lnTo>
                    <a:pt x="0" y="1356616"/>
                  </a:lnTo>
                  <a:lnTo>
                    <a:pt x="696823" y="1356616"/>
                  </a:lnTo>
                  <a:lnTo>
                    <a:pt x="1356616" y="696823"/>
                  </a:lnTo>
                  <a:lnTo>
                    <a:pt x="1356616" y="0"/>
                  </a:lnTo>
                  <a:close/>
                </a:path>
              </a:pathLst>
            </a:custGeom>
            <a:solidFill>
              <a:srgbClr val="6AA948">
                <a:alpha val="21000"/>
              </a:srgbClr>
            </a:solidFill>
          </p:spPr>
          <p:txBody>
            <a:bodyPr wrap="square" lIns="0" tIns="0" rIns="0" bIns="0" rtlCol="0"/>
            <a:lstStyle/>
            <a:p>
              <a:endParaRPr/>
            </a:p>
          </p:txBody>
        </p:sp>
      </p:grpSp>
      <p:grpSp>
        <p:nvGrpSpPr>
          <p:cNvPr id="7" name="object 7"/>
          <p:cNvGrpSpPr/>
          <p:nvPr/>
        </p:nvGrpSpPr>
        <p:grpSpPr>
          <a:xfrm>
            <a:off x="10042955" y="6032496"/>
            <a:ext cx="962025" cy="447675"/>
            <a:chOff x="10042955" y="6032496"/>
            <a:chExt cx="962025" cy="447675"/>
          </a:xfrm>
        </p:grpSpPr>
        <p:sp>
          <p:nvSpPr>
            <p:cNvPr id="8" name="object 8"/>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sp>
          <p:nvSpPr>
            <p:cNvPr id="9" name="object 9"/>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sp>
          <p:nvSpPr>
            <p:cNvPr id="10" name="object 10"/>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grpSp>
      <p:sp>
        <p:nvSpPr>
          <p:cNvPr id="11" name="object 11"/>
          <p:cNvSpPr txBox="1">
            <a:spLocks noGrp="1"/>
          </p:cNvSpPr>
          <p:nvPr>
            <p:ph type="title"/>
          </p:nvPr>
        </p:nvSpPr>
        <p:spPr>
          <a:xfrm>
            <a:off x="2559050" y="316357"/>
            <a:ext cx="8585026" cy="1038746"/>
          </a:xfrm>
          <a:prstGeom prst="rect">
            <a:avLst/>
          </a:prstGeom>
        </p:spPr>
        <p:txBody>
          <a:bodyPr vert="horz" wrap="square" lIns="0" tIns="53340" rIns="0" bIns="0" rtlCol="0">
            <a:spAutoFit/>
          </a:bodyPr>
          <a:lstStyle/>
          <a:p>
            <a:r>
              <a:rPr lang="lv-LV" noProof="1">
                <a:solidFill>
                  <a:srgbClr val="92D050"/>
                </a:solidFill>
                <a:ea typeface="Verdana" panose="020B0604030504040204" pitchFamily="34" charset="0"/>
              </a:rPr>
              <a:t>LM virzītās, bet neatbalstītās iniciatīvas 2024.gada budžeta </a:t>
            </a:r>
            <a:r>
              <a:rPr lang="en-GB" noProof="1">
                <a:solidFill>
                  <a:srgbClr val="92D050"/>
                </a:solidFill>
                <a:ea typeface="Verdana" panose="020B0604030504040204" pitchFamily="34" charset="0"/>
              </a:rPr>
              <a:t>veidošanas </a:t>
            </a:r>
            <a:r>
              <a:rPr lang="lv-LV" noProof="1">
                <a:solidFill>
                  <a:srgbClr val="92D050"/>
                </a:solidFill>
                <a:ea typeface="Verdana" panose="020B0604030504040204" pitchFamily="34" charset="0"/>
              </a:rPr>
              <a:t>procesā</a:t>
            </a:r>
            <a:endParaRPr lang="lv-LV" noProof="1"/>
          </a:p>
        </p:txBody>
      </p:sp>
      <p:sp>
        <p:nvSpPr>
          <p:cNvPr id="12" name="object 12"/>
          <p:cNvSpPr txBox="1"/>
          <p:nvPr/>
        </p:nvSpPr>
        <p:spPr>
          <a:xfrm>
            <a:off x="673112" y="1864101"/>
            <a:ext cx="10045628" cy="4444807"/>
          </a:xfrm>
          <a:prstGeom prst="rect">
            <a:avLst/>
          </a:prstGeom>
        </p:spPr>
        <p:txBody>
          <a:bodyPr vert="horz" wrap="square" lIns="0" tIns="12700" rIns="0" bIns="0" rtlCol="0">
            <a:spAutoFit/>
          </a:bodyPr>
          <a:lstStyle/>
          <a:p>
            <a:pPr algn="just"/>
            <a:r>
              <a:rPr lang="lv-LV" b="1" noProof="1">
                <a:solidFill>
                  <a:schemeClr val="tx1"/>
                </a:solidFill>
                <a:latin typeface="Arial" panose="020B0604020202020204" pitchFamily="34" charset="0"/>
                <a:ea typeface="Verdana" panose="020B0604030504040204" pitchFamily="34" charset="0"/>
                <a:cs typeface="Arial" panose="020B0604020202020204" pitchFamily="34" charset="0"/>
              </a:rPr>
              <a:t>Stiprināt finansiālo un psihoemocionālo kapacitāti ģimenēm ar bērniem bērnu labāko interešu nodrošināšanai:</a:t>
            </a:r>
          </a:p>
          <a:p>
            <a:pPr marL="342900" indent="-342900" algn="just">
              <a:buFont typeface="Arial" panose="020B0604020202020204" pitchFamily="34" charset="0"/>
              <a:buChar char="•"/>
            </a:pPr>
            <a:r>
              <a:rPr lang="lv-LV" kern="1200" noProof="1">
                <a:solidFill>
                  <a:schemeClr val="tx1"/>
                </a:solidFill>
              </a:rPr>
              <a:t>Sociāli psiholoģiskā atbalsta nodrošināšana bērnu vecākiem dažādos bērna attīstības posmos aprūpes prasmju un ģimenes pratības stiprināšanai un krīzes situācijās (0,2 milj.)</a:t>
            </a:r>
            <a:endParaRPr lang="lv-LV" noProof="1">
              <a:solidFill>
                <a:schemeClr val="tx1"/>
              </a:solidFill>
              <a:latin typeface="Arial" panose="020B0604020202020204" pitchFamily="34" charset="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pPr>
            <a:r>
              <a:rPr lang="lv-LV" kern="1200" noProof="1">
                <a:solidFill>
                  <a:schemeClr val="tx1"/>
                </a:solidFill>
              </a:rPr>
              <a:t>Mātes un tēva lomas stiprināšana, darba un ģimenes līdzsvara stiprināšana, ģimenes vērtību stiprināšana (0,2 milj.)</a:t>
            </a:r>
            <a:endParaRPr lang="lv-LV" noProof="1">
              <a:solidFill>
                <a:schemeClr val="tx1"/>
              </a:solidFill>
              <a:latin typeface="Arial" panose="020B0604020202020204" pitchFamily="34" charset="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pPr>
            <a:r>
              <a:rPr lang="lv-LV" kern="1200" noProof="1">
                <a:solidFill>
                  <a:schemeClr val="tx1"/>
                </a:solidFill>
              </a:rPr>
              <a:t>Ģimenes psihoterapijas pakalpojuma ģimenēm ar bērniem nodrošināšana (0,3 milj.)</a:t>
            </a:r>
          </a:p>
          <a:p>
            <a:pPr marL="342900" indent="-342900" algn="just">
              <a:buFont typeface="Arial" panose="020B0604020202020204" pitchFamily="34" charset="0"/>
              <a:buChar char="•"/>
            </a:pPr>
            <a:r>
              <a:rPr lang="lv-LV" kern="1200" noProof="1">
                <a:solidFill>
                  <a:schemeClr val="tx1"/>
                </a:solidFill>
              </a:rPr>
              <a:t>Bērna piedzimšanas pabalsta palielināšana (4,7 milj.)</a:t>
            </a:r>
            <a:endParaRPr lang="lv-LV" i="1" kern="1200" noProof="1">
              <a:solidFill>
                <a:schemeClr val="tx1"/>
              </a:solidFill>
            </a:endParaRPr>
          </a:p>
          <a:p>
            <a:pPr marL="342900" indent="-342900" algn="just">
              <a:buFont typeface="Arial" panose="020B0604020202020204" pitchFamily="34" charset="0"/>
              <a:buChar char="•"/>
            </a:pPr>
            <a:r>
              <a:rPr lang="lv-LV" kern="1200" noProof="1">
                <a:solidFill>
                  <a:schemeClr val="tx1"/>
                </a:solidFill>
              </a:rPr>
              <a:t>Valsts atbalsta pilnveidošanu nestrādājošiem bērna invalīda kopšanas pabalsta saņēmējiem pensiju nodrošinājumam (0,5 milj.) </a:t>
            </a:r>
          </a:p>
          <a:p>
            <a:pPr marL="342900" indent="-342900" algn="just">
              <a:buFont typeface="Arial" panose="020B0604020202020204" pitchFamily="34" charset="0"/>
              <a:buChar char="•"/>
            </a:pPr>
            <a:r>
              <a:rPr lang="lv-LV" kern="1200" noProof="1">
                <a:solidFill>
                  <a:schemeClr val="tx1"/>
                </a:solidFill>
              </a:rPr>
              <a:t>Psihosociālās rehabilitācijas pakalpojuma nodrošināšana bērniem ar autiskā spektra traucējumiem (0,6 milj.)</a:t>
            </a:r>
          </a:p>
          <a:p>
            <a:pPr algn="just"/>
            <a:r>
              <a:rPr lang="lv-LV" b="1" kern="1200" noProof="1">
                <a:solidFill>
                  <a:schemeClr val="tx1"/>
                </a:solidFill>
              </a:rPr>
              <a:t>Pasākumi bērna tiesību aizsardzībai un vardarbības prevencijas nodrošināšanai</a:t>
            </a:r>
          </a:p>
          <a:p>
            <a:pPr algn="just"/>
            <a:r>
              <a:rPr lang="lv-LV" b="1" kern="1200" noProof="1">
                <a:solidFill>
                  <a:schemeClr val="tx1"/>
                </a:solidFill>
              </a:rPr>
              <a:t>Ārpusģimenes aprūpes atbalsta pilnveidošana </a:t>
            </a:r>
            <a:r>
              <a:rPr lang="lv-LV" kern="1200" noProof="1">
                <a:solidFill>
                  <a:schemeClr val="tx1"/>
                </a:solidFill>
              </a:rPr>
              <a:t>(2,1 milj.)</a:t>
            </a:r>
          </a:p>
          <a:p>
            <a:pPr algn="just"/>
            <a:r>
              <a:rPr lang="lv-LV" b="1" kern="1200" noProof="1">
                <a:solidFill>
                  <a:schemeClr val="tx1"/>
                </a:solidFill>
              </a:rPr>
              <a:t>Sociālā mentora pakalpojuma attīstība </a:t>
            </a:r>
            <a:r>
              <a:rPr lang="lv-LV" kern="1200" noProof="1">
                <a:solidFill>
                  <a:schemeClr val="tx1"/>
                </a:solidFill>
              </a:rPr>
              <a:t>(1,4 milj.)</a:t>
            </a:r>
          </a:p>
          <a:p>
            <a:pPr marL="285750" indent="-285750" algn="just">
              <a:buFontTx/>
              <a:buChar char="-"/>
            </a:pPr>
            <a:endParaRPr lang="lv-LV" noProof="1">
              <a:latin typeface="Arial" panose="020B0604020202020204" pitchFamily="34" charset="0"/>
              <a:cs typeface="Arial" panose="020B0604020202020204" pitchFamily="34" charset="0"/>
            </a:endParaRPr>
          </a:p>
        </p:txBody>
      </p:sp>
      <p:sp>
        <p:nvSpPr>
          <p:cNvPr id="15" name="Slide Number Placeholder 14">
            <a:extLst>
              <a:ext uri="{FF2B5EF4-FFF2-40B4-BE49-F238E27FC236}">
                <a16:creationId xmlns:a16="http://schemas.microsoft.com/office/drawing/2014/main" id="{51507706-252F-4259-8EDB-FEECA3FB1EDB}"/>
              </a:ext>
            </a:extLst>
          </p:cNvPr>
          <p:cNvSpPr>
            <a:spLocks noGrp="1"/>
          </p:cNvSpPr>
          <p:nvPr>
            <p:ph type="sldNum" sz="quarter" idx="7"/>
          </p:nvPr>
        </p:nvSpPr>
        <p:spPr>
          <a:xfrm>
            <a:off x="11144076" y="6053183"/>
            <a:ext cx="208915" cy="215444"/>
          </a:xfrm>
        </p:spPr>
        <p:txBody>
          <a:bodyPr/>
          <a:lstStyle/>
          <a:p>
            <a:pPr marL="38100">
              <a:lnSpc>
                <a:spcPct val="100000"/>
              </a:lnSpc>
              <a:spcBef>
                <a:spcPts val="180"/>
              </a:spcBef>
            </a:pPr>
            <a:fld id="{81D60167-4931-47E6-BA6A-407CBD079E47}" type="slidenum">
              <a:rPr lang="lv-LV" sz="1400" spc="-5" smtClean="0">
                <a:solidFill>
                  <a:schemeClr val="tx1"/>
                </a:solidFill>
              </a:rPr>
              <a:t>5</a:t>
            </a:fld>
            <a:endParaRPr lang="lv-LV" sz="1400" spc="-5" dirty="0">
              <a:solidFill>
                <a:schemeClr val="tx1"/>
              </a:solidFill>
            </a:endParaRPr>
          </a:p>
        </p:txBody>
      </p:sp>
    </p:spTree>
    <p:extLst>
      <p:ext uri="{BB962C8B-B14F-4D97-AF65-F5344CB8AC3E}">
        <p14:creationId xmlns:p14="http://schemas.microsoft.com/office/powerpoint/2010/main" val="39718082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73112" y="0"/>
            <a:ext cx="1237475" cy="1519425"/>
          </a:xfrm>
          <a:prstGeom prst="rect">
            <a:avLst/>
          </a:prstGeom>
        </p:spPr>
      </p:pic>
      <p:sp>
        <p:nvSpPr>
          <p:cNvPr id="3" name="object 3"/>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grpSp>
        <p:nvGrpSpPr>
          <p:cNvPr id="4" name="object 4"/>
          <p:cNvGrpSpPr/>
          <p:nvPr/>
        </p:nvGrpSpPr>
        <p:grpSpPr>
          <a:xfrm>
            <a:off x="8754360" y="45182"/>
            <a:ext cx="2766060" cy="3414395"/>
            <a:chOff x="8754360" y="45182"/>
            <a:chExt cx="2766060" cy="3414395"/>
          </a:xfrm>
        </p:grpSpPr>
        <p:sp>
          <p:nvSpPr>
            <p:cNvPr id="5" name="object 5"/>
            <p:cNvSpPr/>
            <p:nvPr/>
          </p:nvSpPr>
          <p:spPr>
            <a:xfrm>
              <a:off x="8754360" y="45182"/>
              <a:ext cx="2766060" cy="2766060"/>
            </a:xfrm>
            <a:custGeom>
              <a:avLst/>
              <a:gdLst/>
              <a:ahLst/>
              <a:cxnLst/>
              <a:rect l="l" t="t" r="r" b="b"/>
              <a:pathLst>
                <a:path w="2766059" h="2766060">
                  <a:moveTo>
                    <a:pt x="2765645" y="0"/>
                  </a:moveTo>
                  <a:lnTo>
                    <a:pt x="0" y="2765645"/>
                  </a:lnTo>
                  <a:lnTo>
                    <a:pt x="1491615" y="2765645"/>
                  </a:lnTo>
                  <a:lnTo>
                    <a:pt x="2765645" y="1491618"/>
                  </a:lnTo>
                  <a:lnTo>
                    <a:pt x="2765645" y="0"/>
                  </a:lnTo>
                  <a:close/>
                </a:path>
              </a:pathLst>
            </a:custGeom>
            <a:solidFill>
              <a:srgbClr val="6AA948">
                <a:alpha val="6999"/>
              </a:srgbClr>
            </a:solidFill>
          </p:spPr>
          <p:txBody>
            <a:bodyPr wrap="square" lIns="0" tIns="0" rIns="0" bIns="0" rtlCol="0"/>
            <a:lstStyle/>
            <a:p>
              <a:endParaRPr/>
            </a:p>
          </p:txBody>
        </p:sp>
        <p:sp>
          <p:nvSpPr>
            <p:cNvPr id="6" name="object 6"/>
            <p:cNvSpPr/>
            <p:nvPr/>
          </p:nvSpPr>
          <p:spPr>
            <a:xfrm>
              <a:off x="10163388" y="2102457"/>
              <a:ext cx="1356995" cy="1356995"/>
            </a:xfrm>
            <a:custGeom>
              <a:avLst/>
              <a:gdLst/>
              <a:ahLst/>
              <a:cxnLst/>
              <a:rect l="l" t="t" r="r" b="b"/>
              <a:pathLst>
                <a:path w="1356995" h="1356995">
                  <a:moveTo>
                    <a:pt x="1356616" y="0"/>
                  </a:moveTo>
                  <a:lnTo>
                    <a:pt x="0" y="1356616"/>
                  </a:lnTo>
                  <a:lnTo>
                    <a:pt x="696823" y="1356616"/>
                  </a:lnTo>
                  <a:lnTo>
                    <a:pt x="1356616" y="696823"/>
                  </a:lnTo>
                  <a:lnTo>
                    <a:pt x="1356616" y="0"/>
                  </a:lnTo>
                  <a:close/>
                </a:path>
              </a:pathLst>
            </a:custGeom>
            <a:solidFill>
              <a:srgbClr val="6AA948">
                <a:alpha val="21000"/>
              </a:srgbClr>
            </a:solidFill>
          </p:spPr>
          <p:txBody>
            <a:bodyPr wrap="square" lIns="0" tIns="0" rIns="0" bIns="0" rtlCol="0"/>
            <a:lstStyle/>
            <a:p>
              <a:endParaRPr/>
            </a:p>
          </p:txBody>
        </p:sp>
      </p:grpSp>
      <p:grpSp>
        <p:nvGrpSpPr>
          <p:cNvPr id="7" name="object 7"/>
          <p:cNvGrpSpPr/>
          <p:nvPr/>
        </p:nvGrpSpPr>
        <p:grpSpPr>
          <a:xfrm>
            <a:off x="10042955" y="6032496"/>
            <a:ext cx="962025" cy="447675"/>
            <a:chOff x="10042955" y="6032496"/>
            <a:chExt cx="962025" cy="447675"/>
          </a:xfrm>
        </p:grpSpPr>
        <p:sp>
          <p:nvSpPr>
            <p:cNvPr id="8" name="object 8"/>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sp>
          <p:nvSpPr>
            <p:cNvPr id="9" name="object 9"/>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sp>
          <p:nvSpPr>
            <p:cNvPr id="10" name="object 10"/>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grpSp>
      <p:sp>
        <p:nvSpPr>
          <p:cNvPr id="11" name="object 11"/>
          <p:cNvSpPr txBox="1">
            <a:spLocks noGrp="1"/>
          </p:cNvSpPr>
          <p:nvPr>
            <p:ph type="title"/>
          </p:nvPr>
        </p:nvSpPr>
        <p:spPr>
          <a:xfrm>
            <a:off x="2725782" y="0"/>
            <a:ext cx="7437605" cy="1038746"/>
          </a:xfrm>
          <a:prstGeom prst="rect">
            <a:avLst/>
          </a:prstGeom>
        </p:spPr>
        <p:txBody>
          <a:bodyPr vert="horz" wrap="square" lIns="0" tIns="53340" rIns="0" bIns="0" rtlCol="0">
            <a:spAutoFit/>
          </a:bodyPr>
          <a:lstStyle/>
          <a:p>
            <a:r>
              <a:rPr lang="lv-LV" noProof="1">
                <a:solidFill>
                  <a:srgbClr val="92D050"/>
                </a:solidFill>
                <a:ea typeface="Verdana" panose="020B0604030504040204" pitchFamily="34" charset="0"/>
              </a:rPr>
              <a:t>Citu ministriju plānotie pasākumi 2024.gadam</a:t>
            </a:r>
            <a:endParaRPr lang="lv-LV" noProof="1"/>
          </a:p>
        </p:txBody>
      </p:sp>
      <p:sp>
        <p:nvSpPr>
          <p:cNvPr id="19" name="Content Placeholder 18">
            <a:extLst>
              <a:ext uri="{FF2B5EF4-FFF2-40B4-BE49-F238E27FC236}">
                <a16:creationId xmlns:a16="http://schemas.microsoft.com/office/drawing/2014/main" id="{D8C8271D-7DBF-4B8A-810E-488EADF8FEA7}"/>
              </a:ext>
            </a:extLst>
          </p:cNvPr>
          <p:cNvSpPr>
            <a:spLocks noGrp="1"/>
          </p:cNvSpPr>
          <p:nvPr>
            <p:ph sz="half" idx="2"/>
          </p:nvPr>
        </p:nvSpPr>
        <p:spPr>
          <a:xfrm>
            <a:off x="1008902" y="1863211"/>
            <a:ext cx="4862390" cy="984885"/>
          </a:xfrm>
          <a:solidFill>
            <a:srgbClr val="92D050"/>
          </a:solidFill>
        </p:spPr>
        <p:txBody>
          <a:bodyPr/>
          <a:lstStyle/>
          <a:p>
            <a:r>
              <a:rPr lang="lv-LV" sz="3200" b="1" noProof="1">
                <a:solidFill>
                  <a:schemeClr val="bg1"/>
                </a:solidFill>
              </a:rPr>
              <a:t>Ekonomikas ministrija</a:t>
            </a:r>
          </a:p>
          <a:p>
            <a:endParaRPr lang="lv-LV" sz="3200" b="1" noProof="1">
              <a:solidFill>
                <a:schemeClr val="bg1"/>
              </a:solidFill>
            </a:endParaRPr>
          </a:p>
        </p:txBody>
      </p:sp>
      <p:pic>
        <p:nvPicPr>
          <p:cNvPr id="23" name="Content Placeholder 22">
            <a:extLst>
              <a:ext uri="{FF2B5EF4-FFF2-40B4-BE49-F238E27FC236}">
                <a16:creationId xmlns:a16="http://schemas.microsoft.com/office/drawing/2014/main" id="{93BF6A84-ABA7-4AF1-957A-E1860048F72A}"/>
              </a:ext>
            </a:extLst>
          </p:cNvPr>
          <p:cNvPicPr>
            <a:picLocks noGrp="1" noChangeAspect="1"/>
          </p:cNvPicPr>
          <p:nvPr>
            <p:ph sz="half" idx="3"/>
          </p:nvPr>
        </p:nvPicPr>
        <p:blipFill>
          <a:blip r:embed="rId4">
            <a:extLst>
              <a:ext uri="{28A0092B-C50C-407E-A947-70E740481C1C}">
                <a14:useLocalDpi xmlns:a14="http://schemas.microsoft.com/office/drawing/2010/main" val="0"/>
              </a:ext>
            </a:extLst>
          </a:blip>
          <a:stretch>
            <a:fillRect/>
          </a:stretch>
        </p:blipFill>
        <p:spPr>
          <a:xfrm>
            <a:off x="5530850" y="1336675"/>
            <a:ext cx="5973177" cy="4228204"/>
          </a:xfrm>
        </p:spPr>
      </p:pic>
      <p:sp>
        <p:nvSpPr>
          <p:cNvPr id="15" name="Slide Number Placeholder 14">
            <a:extLst>
              <a:ext uri="{FF2B5EF4-FFF2-40B4-BE49-F238E27FC236}">
                <a16:creationId xmlns:a16="http://schemas.microsoft.com/office/drawing/2014/main" id="{51507706-252F-4259-8EDB-FEECA3FB1EDB}"/>
              </a:ext>
            </a:extLst>
          </p:cNvPr>
          <p:cNvSpPr>
            <a:spLocks noGrp="1"/>
          </p:cNvSpPr>
          <p:nvPr>
            <p:ph type="sldNum" sz="quarter" idx="7"/>
          </p:nvPr>
        </p:nvSpPr>
        <p:spPr/>
        <p:txBody>
          <a:bodyPr/>
          <a:lstStyle/>
          <a:p>
            <a:pPr marL="38100">
              <a:lnSpc>
                <a:spcPct val="100000"/>
              </a:lnSpc>
              <a:spcBef>
                <a:spcPts val="180"/>
              </a:spcBef>
            </a:pPr>
            <a:fld id="{81D60167-4931-47E6-BA6A-407CBD079E47}" type="slidenum">
              <a:rPr lang="lv-LV" sz="1400" spc="-5" smtClean="0">
                <a:solidFill>
                  <a:schemeClr val="tx1"/>
                </a:solidFill>
              </a:rPr>
              <a:t>6</a:t>
            </a:fld>
            <a:endParaRPr lang="lv-LV" sz="1400" spc="-5" dirty="0">
              <a:solidFill>
                <a:schemeClr val="tx1"/>
              </a:solidFill>
            </a:endParaRPr>
          </a:p>
        </p:txBody>
      </p:sp>
      <p:sp>
        <p:nvSpPr>
          <p:cNvPr id="21" name="TextBox 20">
            <a:extLst>
              <a:ext uri="{FF2B5EF4-FFF2-40B4-BE49-F238E27FC236}">
                <a16:creationId xmlns:a16="http://schemas.microsoft.com/office/drawing/2014/main" id="{4DE20948-FE46-4085-958A-693F204D590A}"/>
              </a:ext>
            </a:extLst>
          </p:cNvPr>
          <p:cNvSpPr txBox="1"/>
          <p:nvPr/>
        </p:nvSpPr>
        <p:spPr>
          <a:xfrm>
            <a:off x="993084" y="2760995"/>
            <a:ext cx="4419600" cy="2246769"/>
          </a:xfrm>
          <a:prstGeom prst="rect">
            <a:avLst/>
          </a:prstGeom>
          <a:noFill/>
        </p:spPr>
        <p:txBody>
          <a:bodyPr wrap="square" rtlCol="0">
            <a:spAutoFit/>
          </a:bodyPr>
          <a:lstStyle/>
          <a:p>
            <a:pPr marL="285750" indent="-285750">
              <a:buFont typeface="Arial" panose="020B0604020202020204" pitchFamily="34" charset="0"/>
              <a:buChar char="•"/>
            </a:pPr>
            <a:r>
              <a:rPr lang="lv-LV" sz="2000" noProof="1">
                <a:latin typeface="Arial" panose="020B0604020202020204" pitchFamily="34" charset="0"/>
                <a:cs typeface="Arial" panose="020B0604020202020204" pitchFamily="34" charset="0"/>
              </a:rPr>
              <a:t>garantiju izsniegšana mājokļa iegādei ģimenēm ar bērniem ( 5,5 milj.  </a:t>
            </a:r>
            <a:r>
              <a:rPr lang="lv-LV" sz="2000" i="1" noProof="1">
                <a:latin typeface="Arial" panose="020B0604020202020204" pitchFamily="34" charset="0"/>
                <a:cs typeface="Arial" panose="020B0604020202020204" pitchFamily="34" charset="0"/>
              </a:rPr>
              <a:t>euro) </a:t>
            </a:r>
          </a:p>
          <a:p>
            <a:pPr marL="285750" indent="-285750">
              <a:buFont typeface="Arial" panose="020B0604020202020204" pitchFamily="34" charset="0"/>
              <a:buChar char="•"/>
            </a:pPr>
            <a:r>
              <a:rPr lang="lv-LV" sz="2000" noProof="1">
                <a:latin typeface="Arial" panose="020B0604020202020204" pitchFamily="34" charset="0"/>
                <a:cs typeface="Arial" panose="020B0604020202020204" pitchFamily="34" charset="0"/>
              </a:rPr>
              <a:t>subsīdijas “Balsts” izsniegšana daudzbērnu ģimenēm (3,6 milj. </a:t>
            </a:r>
            <a:r>
              <a:rPr lang="lv-LV" sz="2000" i="1" noProof="1">
                <a:latin typeface="Arial" panose="020B0604020202020204" pitchFamily="34" charset="0"/>
                <a:cs typeface="Arial" panose="020B0604020202020204" pitchFamily="34" charset="0"/>
              </a:rPr>
              <a:t>euro)</a:t>
            </a:r>
            <a:endParaRPr lang="lv-LV" sz="2000" noProof="1">
              <a:latin typeface="Arial" panose="020B0604020202020204" pitchFamily="34" charset="0"/>
              <a:cs typeface="Arial" panose="020B0604020202020204" pitchFamily="34" charset="0"/>
            </a:endParaRPr>
          </a:p>
          <a:p>
            <a:endParaRPr lang="lv-LV" sz="2000" noProof="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0840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73112" y="0"/>
            <a:ext cx="1237475" cy="1519425"/>
          </a:xfrm>
          <a:prstGeom prst="rect">
            <a:avLst/>
          </a:prstGeom>
        </p:spPr>
      </p:pic>
      <p:sp>
        <p:nvSpPr>
          <p:cNvPr id="3" name="object 3"/>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grpSp>
        <p:nvGrpSpPr>
          <p:cNvPr id="4" name="object 4"/>
          <p:cNvGrpSpPr/>
          <p:nvPr/>
        </p:nvGrpSpPr>
        <p:grpSpPr>
          <a:xfrm>
            <a:off x="8754360" y="45182"/>
            <a:ext cx="2766060" cy="3414395"/>
            <a:chOff x="8754360" y="45182"/>
            <a:chExt cx="2766060" cy="3414395"/>
          </a:xfrm>
        </p:grpSpPr>
        <p:sp>
          <p:nvSpPr>
            <p:cNvPr id="5" name="object 5"/>
            <p:cNvSpPr/>
            <p:nvPr/>
          </p:nvSpPr>
          <p:spPr>
            <a:xfrm>
              <a:off x="8754360" y="45182"/>
              <a:ext cx="2766060" cy="2766060"/>
            </a:xfrm>
            <a:custGeom>
              <a:avLst/>
              <a:gdLst/>
              <a:ahLst/>
              <a:cxnLst/>
              <a:rect l="l" t="t" r="r" b="b"/>
              <a:pathLst>
                <a:path w="2766059" h="2766060">
                  <a:moveTo>
                    <a:pt x="2765645" y="0"/>
                  </a:moveTo>
                  <a:lnTo>
                    <a:pt x="0" y="2765645"/>
                  </a:lnTo>
                  <a:lnTo>
                    <a:pt x="1491615" y="2765645"/>
                  </a:lnTo>
                  <a:lnTo>
                    <a:pt x="2765645" y="1491618"/>
                  </a:lnTo>
                  <a:lnTo>
                    <a:pt x="2765645" y="0"/>
                  </a:lnTo>
                  <a:close/>
                </a:path>
              </a:pathLst>
            </a:custGeom>
            <a:solidFill>
              <a:srgbClr val="6AA948">
                <a:alpha val="6999"/>
              </a:srgbClr>
            </a:solidFill>
          </p:spPr>
          <p:txBody>
            <a:bodyPr wrap="square" lIns="0" tIns="0" rIns="0" bIns="0" rtlCol="0"/>
            <a:lstStyle/>
            <a:p>
              <a:endParaRPr/>
            </a:p>
          </p:txBody>
        </p:sp>
        <p:sp>
          <p:nvSpPr>
            <p:cNvPr id="6" name="object 6"/>
            <p:cNvSpPr/>
            <p:nvPr/>
          </p:nvSpPr>
          <p:spPr>
            <a:xfrm>
              <a:off x="10163388" y="2102457"/>
              <a:ext cx="1356995" cy="1356995"/>
            </a:xfrm>
            <a:custGeom>
              <a:avLst/>
              <a:gdLst/>
              <a:ahLst/>
              <a:cxnLst/>
              <a:rect l="l" t="t" r="r" b="b"/>
              <a:pathLst>
                <a:path w="1356995" h="1356995">
                  <a:moveTo>
                    <a:pt x="1356616" y="0"/>
                  </a:moveTo>
                  <a:lnTo>
                    <a:pt x="0" y="1356616"/>
                  </a:lnTo>
                  <a:lnTo>
                    <a:pt x="696823" y="1356616"/>
                  </a:lnTo>
                  <a:lnTo>
                    <a:pt x="1356616" y="696823"/>
                  </a:lnTo>
                  <a:lnTo>
                    <a:pt x="1356616" y="0"/>
                  </a:lnTo>
                  <a:close/>
                </a:path>
              </a:pathLst>
            </a:custGeom>
            <a:solidFill>
              <a:srgbClr val="6AA948">
                <a:alpha val="21000"/>
              </a:srgbClr>
            </a:solidFill>
          </p:spPr>
          <p:txBody>
            <a:bodyPr wrap="square" lIns="0" tIns="0" rIns="0" bIns="0" rtlCol="0"/>
            <a:lstStyle/>
            <a:p>
              <a:endParaRPr/>
            </a:p>
          </p:txBody>
        </p:sp>
      </p:grpSp>
      <p:grpSp>
        <p:nvGrpSpPr>
          <p:cNvPr id="7" name="object 7"/>
          <p:cNvGrpSpPr/>
          <p:nvPr/>
        </p:nvGrpSpPr>
        <p:grpSpPr>
          <a:xfrm>
            <a:off x="10042955" y="6032496"/>
            <a:ext cx="962025" cy="447675"/>
            <a:chOff x="10042955" y="6032496"/>
            <a:chExt cx="962025" cy="447675"/>
          </a:xfrm>
        </p:grpSpPr>
        <p:sp>
          <p:nvSpPr>
            <p:cNvPr id="8" name="object 8"/>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sp>
          <p:nvSpPr>
            <p:cNvPr id="9" name="object 9"/>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sp>
          <p:nvSpPr>
            <p:cNvPr id="10" name="object 10"/>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grpSp>
      <p:sp>
        <p:nvSpPr>
          <p:cNvPr id="11" name="object 11"/>
          <p:cNvSpPr txBox="1">
            <a:spLocks noGrp="1"/>
          </p:cNvSpPr>
          <p:nvPr>
            <p:ph type="title"/>
          </p:nvPr>
        </p:nvSpPr>
        <p:spPr>
          <a:xfrm>
            <a:off x="2725782" y="0"/>
            <a:ext cx="7437605" cy="1038746"/>
          </a:xfrm>
          <a:prstGeom prst="rect">
            <a:avLst/>
          </a:prstGeom>
        </p:spPr>
        <p:txBody>
          <a:bodyPr vert="horz" wrap="square" lIns="0" tIns="53340" rIns="0" bIns="0" rtlCol="0">
            <a:spAutoFit/>
          </a:bodyPr>
          <a:lstStyle/>
          <a:p>
            <a:r>
              <a:rPr lang="lv-LV" noProof="1">
                <a:solidFill>
                  <a:srgbClr val="92D050"/>
                </a:solidFill>
                <a:ea typeface="Verdana" panose="020B0604030504040204" pitchFamily="34" charset="0"/>
              </a:rPr>
              <a:t>Citu ministriju plānotie pasākumi 2024.gadam</a:t>
            </a:r>
            <a:endParaRPr lang="lv-LV" noProof="1"/>
          </a:p>
        </p:txBody>
      </p:sp>
      <p:sp>
        <p:nvSpPr>
          <p:cNvPr id="19" name="Content Placeholder 18">
            <a:extLst>
              <a:ext uri="{FF2B5EF4-FFF2-40B4-BE49-F238E27FC236}">
                <a16:creationId xmlns:a16="http://schemas.microsoft.com/office/drawing/2014/main" id="{D8C8271D-7DBF-4B8A-810E-488EADF8FEA7}"/>
              </a:ext>
            </a:extLst>
          </p:cNvPr>
          <p:cNvSpPr>
            <a:spLocks noGrp="1"/>
          </p:cNvSpPr>
          <p:nvPr>
            <p:ph sz="half" idx="2"/>
          </p:nvPr>
        </p:nvSpPr>
        <p:spPr>
          <a:xfrm>
            <a:off x="673112" y="1823522"/>
            <a:ext cx="7656401" cy="984885"/>
          </a:xfrm>
          <a:solidFill>
            <a:srgbClr val="92D050"/>
          </a:solidFill>
        </p:spPr>
        <p:txBody>
          <a:bodyPr/>
          <a:lstStyle/>
          <a:p>
            <a:r>
              <a:rPr lang="lv-LV" sz="3200" b="1" noProof="1">
                <a:solidFill>
                  <a:schemeClr val="bg1"/>
                </a:solidFill>
              </a:rPr>
              <a:t>Izglītības un zinātnes ministrija</a:t>
            </a:r>
          </a:p>
          <a:p>
            <a:endParaRPr lang="lv-LV" sz="3200" b="1" noProof="1">
              <a:solidFill>
                <a:schemeClr val="bg1"/>
              </a:solidFill>
            </a:endParaRPr>
          </a:p>
        </p:txBody>
      </p:sp>
      <p:sp>
        <p:nvSpPr>
          <p:cNvPr id="15" name="Slide Number Placeholder 14">
            <a:extLst>
              <a:ext uri="{FF2B5EF4-FFF2-40B4-BE49-F238E27FC236}">
                <a16:creationId xmlns:a16="http://schemas.microsoft.com/office/drawing/2014/main" id="{51507706-252F-4259-8EDB-FEECA3FB1EDB}"/>
              </a:ext>
            </a:extLst>
          </p:cNvPr>
          <p:cNvSpPr>
            <a:spLocks noGrp="1"/>
          </p:cNvSpPr>
          <p:nvPr>
            <p:ph type="sldNum" sz="quarter" idx="7"/>
          </p:nvPr>
        </p:nvSpPr>
        <p:spPr/>
        <p:txBody>
          <a:bodyPr/>
          <a:lstStyle/>
          <a:p>
            <a:pPr marL="38100">
              <a:lnSpc>
                <a:spcPct val="100000"/>
              </a:lnSpc>
              <a:spcBef>
                <a:spcPts val="180"/>
              </a:spcBef>
            </a:pPr>
            <a:fld id="{81D60167-4931-47E6-BA6A-407CBD079E47}" type="slidenum">
              <a:rPr lang="lv-LV" sz="1400" spc="-5" smtClean="0">
                <a:solidFill>
                  <a:schemeClr val="tx1"/>
                </a:solidFill>
              </a:rPr>
              <a:t>7</a:t>
            </a:fld>
            <a:endParaRPr lang="lv-LV" sz="1400" spc="-5" dirty="0">
              <a:solidFill>
                <a:schemeClr val="tx1"/>
              </a:solidFill>
            </a:endParaRPr>
          </a:p>
        </p:txBody>
      </p:sp>
      <p:sp>
        <p:nvSpPr>
          <p:cNvPr id="21" name="TextBox 20">
            <a:extLst>
              <a:ext uri="{FF2B5EF4-FFF2-40B4-BE49-F238E27FC236}">
                <a16:creationId xmlns:a16="http://schemas.microsoft.com/office/drawing/2014/main" id="{4DE20948-FE46-4085-958A-693F204D590A}"/>
              </a:ext>
            </a:extLst>
          </p:cNvPr>
          <p:cNvSpPr txBox="1"/>
          <p:nvPr/>
        </p:nvSpPr>
        <p:spPr>
          <a:xfrm>
            <a:off x="612545" y="2482255"/>
            <a:ext cx="7236448" cy="4001095"/>
          </a:xfrm>
          <a:prstGeom prst="rect">
            <a:avLst/>
          </a:prstGeom>
          <a:noFill/>
        </p:spPr>
        <p:txBody>
          <a:bodyPr wrap="square" rtlCol="0">
            <a:spAutoFit/>
          </a:bodyPr>
          <a:lstStyle/>
          <a:p>
            <a:r>
              <a:rPr lang="lv-LV" sz="1800" noProof="1"/>
              <a:t> </a:t>
            </a:r>
            <a:endParaRPr lang="lv-LV" sz="2000" noProof="1">
              <a:latin typeface="+mn-lt"/>
            </a:endParaRPr>
          </a:p>
          <a:p>
            <a:pPr marL="285750" indent="-285750">
              <a:buFont typeface="Arial" panose="020B0604020202020204" pitchFamily="34" charset="0"/>
              <a:buChar char="•"/>
            </a:pPr>
            <a:r>
              <a:rPr lang="lv-LV" sz="2000" noProof="1">
                <a:latin typeface="Arial" panose="020B0604020202020204" pitchFamily="34" charset="0"/>
                <a:cs typeface="Arial" panose="020B0604020202020204" pitchFamily="34" charset="0"/>
              </a:rPr>
              <a:t>dzīves kvalitātes uzlabošana ģimenēs ar bērniem (atbalsts studējošajiem no daudzbērnu ģimenēm) – 8,3 milj. euro </a:t>
            </a:r>
            <a:r>
              <a:rPr lang="lv-LV" sz="2000" i="1" noProof="1">
                <a:latin typeface="Arial" panose="020B0604020202020204" pitchFamily="34" charset="0"/>
                <a:cs typeface="Arial" panose="020B0604020202020204" pitchFamily="34" charset="0"/>
              </a:rPr>
              <a:t>(+2,3 milj. salīdzinot ar 2023.g.)</a:t>
            </a:r>
          </a:p>
          <a:p>
            <a:pPr marL="285750" indent="-285750">
              <a:buFont typeface="Arial" panose="020B0604020202020204" pitchFamily="34" charset="0"/>
              <a:buChar char="•"/>
            </a:pPr>
            <a:r>
              <a:rPr lang="lv-LV" sz="2000" noProof="1">
                <a:latin typeface="Arial" panose="020B0604020202020204" pitchFamily="34" charset="0"/>
                <a:cs typeface="Arial" panose="020B0604020202020204" pitchFamily="34" charset="0"/>
              </a:rPr>
              <a:t>atbalsts interešu izglītībai – 26,8 milj. euro</a:t>
            </a:r>
          </a:p>
          <a:p>
            <a:pPr marL="285750" indent="-285750">
              <a:buFont typeface="Arial" panose="020B0604020202020204" pitchFamily="34" charset="0"/>
              <a:buChar char="•"/>
            </a:pPr>
            <a:r>
              <a:rPr lang="lv-LV" sz="2000" kern="1200" noProof="1">
                <a:solidFill>
                  <a:schemeClr val="tx1"/>
                </a:solidFill>
                <a:latin typeface="Arial" panose="020B0604020202020204" pitchFamily="34" charset="0"/>
                <a:cs typeface="Arial" panose="020B0604020202020204" pitchFamily="34" charset="0"/>
              </a:rPr>
              <a:t>atbalsts profesionālās ievirzes sporta izglītības programmu īstenošanai – 28,5 milj. euro </a:t>
            </a:r>
            <a:r>
              <a:rPr lang="lv-LV" sz="2000" i="1" kern="1200" noProof="1">
                <a:solidFill>
                  <a:schemeClr val="tx1"/>
                </a:solidFill>
                <a:latin typeface="Arial" panose="020B0604020202020204" pitchFamily="34" charset="0"/>
                <a:cs typeface="Arial" panose="020B0604020202020204" pitchFamily="34" charset="0"/>
              </a:rPr>
              <a:t>(+6,1 milj. salīdzinot ar 2023.g.)</a:t>
            </a:r>
            <a:endParaRPr lang="lv-LV" sz="2000" i="1" noProof="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v-LV" sz="2000" noProof="1">
                <a:latin typeface="Arial" panose="020B0604020202020204" pitchFamily="34" charset="0"/>
                <a:cs typeface="Arial" panose="020B0604020202020204" pitchFamily="34" charset="0"/>
              </a:rPr>
              <a:t>valsts atbalsts darbā ar jaunatni – 1,3 milj. euro</a:t>
            </a:r>
          </a:p>
          <a:p>
            <a:pPr marL="285750" indent="-285750">
              <a:buFont typeface="Arial" panose="020B0604020202020204" pitchFamily="34" charset="0"/>
              <a:buChar char="•"/>
            </a:pPr>
            <a:r>
              <a:rPr lang="lv-LV" sz="2000" kern="1200" noProof="1">
                <a:solidFill>
                  <a:schemeClr val="tx1"/>
                </a:solidFill>
                <a:latin typeface="Arial" panose="020B0604020202020204" pitchFamily="34" charset="0"/>
                <a:cs typeface="Arial" panose="020B0604020202020204" pitchFamily="34" charset="0"/>
              </a:rPr>
              <a:t>atbalsts brīvā laika aktivitātēm saistībā ar ukraiņu  civiliedzīvotāju atbalstu – 1,7 milj. euro</a:t>
            </a:r>
          </a:p>
          <a:p>
            <a:pPr marL="285750" indent="-285750">
              <a:buFont typeface="Arial" panose="020B0604020202020204" pitchFamily="34" charset="0"/>
              <a:buChar char="•"/>
            </a:pPr>
            <a:endParaRPr lang="lv-LV" i="1" noProof="1"/>
          </a:p>
          <a:p>
            <a:endParaRPr lang="lv-LV" noProof="1"/>
          </a:p>
        </p:txBody>
      </p:sp>
      <p:pic>
        <p:nvPicPr>
          <p:cNvPr id="16" name="Content Placeholder 15">
            <a:extLst>
              <a:ext uri="{FF2B5EF4-FFF2-40B4-BE49-F238E27FC236}">
                <a16:creationId xmlns:a16="http://schemas.microsoft.com/office/drawing/2014/main" id="{51F4185C-800F-48A6-AB7A-3A5C48FCE2C0}"/>
              </a:ext>
            </a:extLst>
          </p:cNvPr>
          <p:cNvPicPr>
            <a:picLocks noGrp="1" noChangeAspect="1"/>
          </p:cNvPicPr>
          <p:nvPr>
            <p:ph sz="half" idx="3"/>
          </p:nvPr>
        </p:nvPicPr>
        <p:blipFill>
          <a:blip r:embed="rId4">
            <a:extLst>
              <a:ext uri="{28A0092B-C50C-407E-A947-70E740481C1C}">
                <a14:useLocalDpi xmlns:a14="http://schemas.microsoft.com/office/drawing/2010/main" val="0"/>
              </a:ext>
            </a:extLst>
          </a:blip>
          <a:stretch>
            <a:fillRect/>
          </a:stretch>
        </p:blipFill>
        <p:spPr>
          <a:xfrm>
            <a:off x="8116395" y="3826801"/>
            <a:ext cx="3132138" cy="2083431"/>
          </a:xfrm>
        </p:spPr>
      </p:pic>
    </p:spTree>
    <p:extLst>
      <p:ext uri="{BB962C8B-B14F-4D97-AF65-F5344CB8AC3E}">
        <p14:creationId xmlns:p14="http://schemas.microsoft.com/office/powerpoint/2010/main" val="32604810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73112" y="0"/>
            <a:ext cx="1237475" cy="1519425"/>
          </a:xfrm>
          <a:prstGeom prst="rect">
            <a:avLst/>
          </a:prstGeom>
        </p:spPr>
      </p:pic>
      <p:sp>
        <p:nvSpPr>
          <p:cNvPr id="3" name="object 3"/>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grpSp>
        <p:nvGrpSpPr>
          <p:cNvPr id="4" name="object 4"/>
          <p:cNvGrpSpPr/>
          <p:nvPr/>
        </p:nvGrpSpPr>
        <p:grpSpPr>
          <a:xfrm>
            <a:off x="8754360" y="45182"/>
            <a:ext cx="2766060" cy="3414395"/>
            <a:chOff x="8754360" y="45182"/>
            <a:chExt cx="2766060" cy="3414395"/>
          </a:xfrm>
        </p:grpSpPr>
        <p:sp>
          <p:nvSpPr>
            <p:cNvPr id="5" name="object 5"/>
            <p:cNvSpPr/>
            <p:nvPr/>
          </p:nvSpPr>
          <p:spPr>
            <a:xfrm>
              <a:off x="8754360" y="45182"/>
              <a:ext cx="2766060" cy="2766060"/>
            </a:xfrm>
            <a:custGeom>
              <a:avLst/>
              <a:gdLst/>
              <a:ahLst/>
              <a:cxnLst/>
              <a:rect l="l" t="t" r="r" b="b"/>
              <a:pathLst>
                <a:path w="2766059" h="2766060">
                  <a:moveTo>
                    <a:pt x="2765645" y="0"/>
                  </a:moveTo>
                  <a:lnTo>
                    <a:pt x="0" y="2765645"/>
                  </a:lnTo>
                  <a:lnTo>
                    <a:pt x="1491615" y="2765645"/>
                  </a:lnTo>
                  <a:lnTo>
                    <a:pt x="2765645" y="1491618"/>
                  </a:lnTo>
                  <a:lnTo>
                    <a:pt x="2765645" y="0"/>
                  </a:lnTo>
                  <a:close/>
                </a:path>
              </a:pathLst>
            </a:custGeom>
            <a:solidFill>
              <a:srgbClr val="6AA948">
                <a:alpha val="6999"/>
              </a:srgbClr>
            </a:solidFill>
          </p:spPr>
          <p:txBody>
            <a:bodyPr wrap="square" lIns="0" tIns="0" rIns="0" bIns="0" rtlCol="0"/>
            <a:lstStyle/>
            <a:p>
              <a:endParaRPr/>
            </a:p>
          </p:txBody>
        </p:sp>
        <p:sp>
          <p:nvSpPr>
            <p:cNvPr id="6" name="object 6"/>
            <p:cNvSpPr/>
            <p:nvPr/>
          </p:nvSpPr>
          <p:spPr>
            <a:xfrm>
              <a:off x="10163388" y="2102457"/>
              <a:ext cx="1356995" cy="1356995"/>
            </a:xfrm>
            <a:custGeom>
              <a:avLst/>
              <a:gdLst/>
              <a:ahLst/>
              <a:cxnLst/>
              <a:rect l="l" t="t" r="r" b="b"/>
              <a:pathLst>
                <a:path w="1356995" h="1356995">
                  <a:moveTo>
                    <a:pt x="1356616" y="0"/>
                  </a:moveTo>
                  <a:lnTo>
                    <a:pt x="0" y="1356616"/>
                  </a:lnTo>
                  <a:lnTo>
                    <a:pt x="696823" y="1356616"/>
                  </a:lnTo>
                  <a:lnTo>
                    <a:pt x="1356616" y="696823"/>
                  </a:lnTo>
                  <a:lnTo>
                    <a:pt x="1356616" y="0"/>
                  </a:lnTo>
                  <a:close/>
                </a:path>
              </a:pathLst>
            </a:custGeom>
            <a:solidFill>
              <a:srgbClr val="6AA948">
                <a:alpha val="21000"/>
              </a:srgbClr>
            </a:solidFill>
          </p:spPr>
          <p:txBody>
            <a:bodyPr wrap="square" lIns="0" tIns="0" rIns="0" bIns="0" rtlCol="0"/>
            <a:lstStyle/>
            <a:p>
              <a:endParaRPr/>
            </a:p>
          </p:txBody>
        </p:sp>
      </p:grpSp>
      <p:grpSp>
        <p:nvGrpSpPr>
          <p:cNvPr id="7" name="object 7"/>
          <p:cNvGrpSpPr/>
          <p:nvPr/>
        </p:nvGrpSpPr>
        <p:grpSpPr>
          <a:xfrm>
            <a:off x="10042955" y="6032496"/>
            <a:ext cx="962025" cy="447675"/>
            <a:chOff x="10042955" y="6032496"/>
            <a:chExt cx="962025" cy="447675"/>
          </a:xfrm>
        </p:grpSpPr>
        <p:sp>
          <p:nvSpPr>
            <p:cNvPr id="8" name="object 8"/>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sp>
          <p:nvSpPr>
            <p:cNvPr id="9" name="object 9"/>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sp>
          <p:nvSpPr>
            <p:cNvPr id="10" name="object 10"/>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grpSp>
      <p:sp>
        <p:nvSpPr>
          <p:cNvPr id="11" name="object 11"/>
          <p:cNvSpPr txBox="1">
            <a:spLocks noGrp="1"/>
          </p:cNvSpPr>
          <p:nvPr>
            <p:ph type="title"/>
          </p:nvPr>
        </p:nvSpPr>
        <p:spPr>
          <a:xfrm>
            <a:off x="2725782" y="0"/>
            <a:ext cx="7437605" cy="1038746"/>
          </a:xfrm>
          <a:prstGeom prst="rect">
            <a:avLst/>
          </a:prstGeom>
        </p:spPr>
        <p:txBody>
          <a:bodyPr vert="horz" wrap="square" lIns="0" tIns="53340" rIns="0" bIns="0" rtlCol="0">
            <a:spAutoFit/>
          </a:bodyPr>
          <a:lstStyle/>
          <a:p>
            <a:r>
              <a:rPr lang="lv-LV" noProof="1">
                <a:solidFill>
                  <a:srgbClr val="92D050"/>
                </a:solidFill>
                <a:ea typeface="Verdana" panose="020B0604030504040204" pitchFamily="34" charset="0"/>
              </a:rPr>
              <a:t>Citu ministriju plānotie pasākumi 2024.gadam</a:t>
            </a:r>
            <a:endParaRPr lang="lv-LV" noProof="1"/>
          </a:p>
        </p:txBody>
      </p:sp>
      <p:sp>
        <p:nvSpPr>
          <p:cNvPr id="19" name="Content Placeholder 18">
            <a:extLst>
              <a:ext uri="{FF2B5EF4-FFF2-40B4-BE49-F238E27FC236}">
                <a16:creationId xmlns:a16="http://schemas.microsoft.com/office/drawing/2014/main" id="{D8C8271D-7DBF-4B8A-810E-488EADF8FEA7}"/>
              </a:ext>
            </a:extLst>
          </p:cNvPr>
          <p:cNvSpPr>
            <a:spLocks noGrp="1"/>
          </p:cNvSpPr>
          <p:nvPr>
            <p:ph sz="half" idx="2"/>
          </p:nvPr>
        </p:nvSpPr>
        <p:spPr>
          <a:xfrm>
            <a:off x="653394" y="1832659"/>
            <a:ext cx="7656401" cy="984885"/>
          </a:xfrm>
          <a:solidFill>
            <a:srgbClr val="92D050"/>
          </a:solidFill>
        </p:spPr>
        <p:txBody>
          <a:bodyPr/>
          <a:lstStyle/>
          <a:p>
            <a:r>
              <a:rPr lang="lv-LV" sz="3200" b="1" noProof="1">
                <a:solidFill>
                  <a:schemeClr val="bg1"/>
                </a:solidFill>
              </a:rPr>
              <a:t>Kultūras ministrija</a:t>
            </a:r>
          </a:p>
          <a:p>
            <a:endParaRPr lang="lv-LV" sz="3200" b="1" noProof="1">
              <a:solidFill>
                <a:schemeClr val="bg1"/>
              </a:solidFill>
            </a:endParaRPr>
          </a:p>
        </p:txBody>
      </p:sp>
      <p:sp>
        <p:nvSpPr>
          <p:cNvPr id="15" name="Slide Number Placeholder 14">
            <a:extLst>
              <a:ext uri="{FF2B5EF4-FFF2-40B4-BE49-F238E27FC236}">
                <a16:creationId xmlns:a16="http://schemas.microsoft.com/office/drawing/2014/main" id="{51507706-252F-4259-8EDB-FEECA3FB1EDB}"/>
              </a:ext>
            </a:extLst>
          </p:cNvPr>
          <p:cNvSpPr>
            <a:spLocks noGrp="1"/>
          </p:cNvSpPr>
          <p:nvPr>
            <p:ph type="sldNum" sz="quarter" idx="7"/>
          </p:nvPr>
        </p:nvSpPr>
        <p:spPr/>
        <p:txBody>
          <a:bodyPr/>
          <a:lstStyle/>
          <a:p>
            <a:pPr marL="38100">
              <a:lnSpc>
                <a:spcPct val="100000"/>
              </a:lnSpc>
              <a:spcBef>
                <a:spcPts val="180"/>
              </a:spcBef>
            </a:pPr>
            <a:fld id="{81D60167-4931-47E6-BA6A-407CBD079E47}" type="slidenum">
              <a:rPr lang="lv-LV" sz="1400" spc="-5" smtClean="0">
                <a:solidFill>
                  <a:schemeClr val="tx1"/>
                </a:solidFill>
              </a:rPr>
              <a:t>8</a:t>
            </a:fld>
            <a:endParaRPr lang="lv-LV" sz="1400" spc="-5" dirty="0">
              <a:solidFill>
                <a:schemeClr val="tx1"/>
              </a:solidFill>
            </a:endParaRPr>
          </a:p>
        </p:txBody>
      </p:sp>
      <p:sp>
        <p:nvSpPr>
          <p:cNvPr id="21" name="TextBox 20">
            <a:extLst>
              <a:ext uri="{FF2B5EF4-FFF2-40B4-BE49-F238E27FC236}">
                <a16:creationId xmlns:a16="http://schemas.microsoft.com/office/drawing/2014/main" id="{4DE20948-FE46-4085-958A-693F204D590A}"/>
              </a:ext>
            </a:extLst>
          </p:cNvPr>
          <p:cNvSpPr txBox="1"/>
          <p:nvPr/>
        </p:nvSpPr>
        <p:spPr>
          <a:xfrm>
            <a:off x="295404" y="2475056"/>
            <a:ext cx="7236448" cy="3385542"/>
          </a:xfrm>
          <a:prstGeom prst="rect">
            <a:avLst/>
          </a:prstGeom>
          <a:noFill/>
        </p:spPr>
        <p:txBody>
          <a:bodyPr wrap="square" rtlCol="0">
            <a:spAutoFit/>
          </a:bodyPr>
          <a:lstStyle/>
          <a:p>
            <a:r>
              <a:rPr lang="lv-LV" sz="1800" noProof="1"/>
              <a:t> </a:t>
            </a:r>
            <a:endParaRPr lang="lv-LV" sz="2000" noProof="1">
              <a:latin typeface="+mn-lt"/>
            </a:endParaRPr>
          </a:p>
          <a:p>
            <a:pPr marL="285750" indent="-285750">
              <a:buFont typeface="Arial" panose="020B0604020202020204" pitchFamily="34" charset="0"/>
              <a:buChar char="•"/>
            </a:pPr>
            <a:r>
              <a:rPr lang="lv-LV" sz="2000" kern="1200" noProof="1">
                <a:solidFill>
                  <a:schemeClr val="tx1"/>
                </a:solidFill>
              </a:rPr>
              <a:t>Latvijas skolas somas pieejamības paplašināšana (1,4 milj. euro)</a:t>
            </a:r>
          </a:p>
          <a:p>
            <a:pPr marL="285750" indent="-285750">
              <a:buFont typeface="Arial" panose="020B0604020202020204" pitchFamily="34" charset="0"/>
              <a:buChar char="•"/>
            </a:pPr>
            <a:r>
              <a:rPr lang="lv-LV" sz="2000" kern="1200" noProof="1">
                <a:solidFill>
                  <a:schemeClr val="tx1"/>
                </a:solidFill>
              </a:rPr>
              <a:t>atbalsts ģimenēm ar bērniem valsts teātru un muzeju, koncertorganizāciju apmeklējumam (1,2 milj. </a:t>
            </a:r>
            <a:r>
              <a:rPr lang="lv-LV" sz="2000" kern="1200" noProof="1">
                <a:solidFill>
                  <a:schemeClr val="tx1"/>
                </a:solidFill>
                <a:latin typeface="Arial" panose="020B0604020202020204" pitchFamily="34" charset="0"/>
                <a:cs typeface="Arial" panose="020B0604020202020204" pitchFamily="34" charset="0"/>
              </a:rPr>
              <a:t>euro)</a:t>
            </a:r>
          </a:p>
          <a:p>
            <a:pPr marL="285750" indent="-285750">
              <a:buFont typeface="Arial" panose="020B0604020202020204" pitchFamily="34" charset="0"/>
              <a:buChar char="•"/>
            </a:pPr>
            <a:r>
              <a:rPr lang="lv-LV" sz="2000" kern="1200" noProof="1">
                <a:solidFill>
                  <a:schemeClr val="tx1"/>
                </a:solidFill>
              </a:rPr>
              <a:t>nodrošināt mācības/semināru/nodarbības gan pedagogiem, gan jauniešiem, kas ir vērsti uz medijpratības veicināšanu (50 tūkst. euro)</a:t>
            </a:r>
          </a:p>
          <a:p>
            <a:pPr marL="285750" indent="-285750">
              <a:buFont typeface="Arial" panose="020B0604020202020204" pitchFamily="34" charset="0"/>
              <a:buChar char="•"/>
            </a:pPr>
            <a:endParaRPr lang="lv-LV" sz="2000" kern="1200" noProof="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lv-LV" i="1" noProof="1"/>
          </a:p>
          <a:p>
            <a:endParaRPr lang="lv-LV" noProof="1"/>
          </a:p>
        </p:txBody>
      </p:sp>
      <p:pic>
        <p:nvPicPr>
          <p:cNvPr id="17" name="Content Placeholder 16">
            <a:extLst>
              <a:ext uri="{FF2B5EF4-FFF2-40B4-BE49-F238E27FC236}">
                <a16:creationId xmlns:a16="http://schemas.microsoft.com/office/drawing/2014/main" id="{67285003-ADD8-44DB-BC7C-643726A7C194}"/>
              </a:ext>
            </a:extLst>
          </p:cNvPr>
          <p:cNvPicPr>
            <a:picLocks noGrp="1" noChangeAspect="1"/>
          </p:cNvPicPr>
          <p:nvPr>
            <p:ph sz="half" idx="3"/>
          </p:nvPr>
        </p:nvPicPr>
        <p:blipFill>
          <a:blip r:embed="rId4" cstate="print">
            <a:extLst>
              <a:ext uri="{28A0092B-C50C-407E-A947-70E740481C1C}">
                <a14:useLocalDpi xmlns:a14="http://schemas.microsoft.com/office/drawing/2010/main" val="0"/>
              </a:ext>
            </a:extLst>
          </a:blip>
          <a:stretch>
            <a:fillRect/>
          </a:stretch>
        </p:blipFill>
        <p:spPr>
          <a:xfrm>
            <a:off x="7435850" y="3467100"/>
            <a:ext cx="3934127" cy="2612506"/>
          </a:xfrm>
        </p:spPr>
      </p:pic>
    </p:spTree>
    <p:extLst>
      <p:ext uri="{BB962C8B-B14F-4D97-AF65-F5344CB8AC3E}">
        <p14:creationId xmlns:p14="http://schemas.microsoft.com/office/powerpoint/2010/main" val="41073586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73112" y="0"/>
            <a:ext cx="1237475" cy="1519425"/>
          </a:xfrm>
          <a:prstGeom prst="rect">
            <a:avLst/>
          </a:prstGeom>
        </p:spPr>
      </p:pic>
      <p:sp>
        <p:nvSpPr>
          <p:cNvPr id="3" name="object 3"/>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grpSp>
        <p:nvGrpSpPr>
          <p:cNvPr id="4" name="object 4"/>
          <p:cNvGrpSpPr/>
          <p:nvPr/>
        </p:nvGrpSpPr>
        <p:grpSpPr>
          <a:xfrm>
            <a:off x="8754360" y="45182"/>
            <a:ext cx="2766060" cy="3414395"/>
            <a:chOff x="8754360" y="45182"/>
            <a:chExt cx="2766060" cy="3414395"/>
          </a:xfrm>
        </p:grpSpPr>
        <p:sp>
          <p:nvSpPr>
            <p:cNvPr id="5" name="object 5"/>
            <p:cNvSpPr/>
            <p:nvPr/>
          </p:nvSpPr>
          <p:spPr>
            <a:xfrm>
              <a:off x="8754360" y="45182"/>
              <a:ext cx="2766060" cy="2766060"/>
            </a:xfrm>
            <a:custGeom>
              <a:avLst/>
              <a:gdLst/>
              <a:ahLst/>
              <a:cxnLst/>
              <a:rect l="l" t="t" r="r" b="b"/>
              <a:pathLst>
                <a:path w="2766059" h="2766060">
                  <a:moveTo>
                    <a:pt x="2765645" y="0"/>
                  </a:moveTo>
                  <a:lnTo>
                    <a:pt x="0" y="2765645"/>
                  </a:lnTo>
                  <a:lnTo>
                    <a:pt x="1491615" y="2765645"/>
                  </a:lnTo>
                  <a:lnTo>
                    <a:pt x="2765645" y="1491618"/>
                  </a:lnTo>
                  <a:lnTo>
                    <a:pt x="2765645" y="0"/>
                  </a:lnTo>
                  <a:close/>
                </a:path>
              </a:pathLst>
            </a:custGeom>
            <a:solidFill>
              <a:srgbClr val="6AA948">
                <a:alpha val="6999"/>
              </a:srgbClr>
            </a:solidFill>
          </p:spPr>
          <p:txBody>
            <a:bodyPr wrap="square" lIns="0" tIns="0" rIns="0" bIns="0" rtlCol="0"/>
            <a:lstStyle/>
            <a:p>
              <a:endParaRPr/>
            </a:p>
          </p:txBody>
        </p:sp>
        <p:sp>
          <p:nvSpPr>
            <p:cNvPr id="6" name="object 6"/>
            <p:cNvSpPr/>
            <p:nvPr/>
          </p:nvSpPr>
          <p:spPr>
            <a:xfrm>
              <a:off x="10163388" y="2102457"/>
              <a:ext cx="1356995" cy="1356995"/>
            </a:xfrm>
            <a:custGeom>
              <a:avLst/>
              <a:gdLst/>
              <a:ahLst/>
              <a:cxnLst/>
              <a:rect l="l" t="t" r="r" b="b"/>
              <a:pathLst>
                <a:path w="1356995" h="1356995">
                  <a:moveTo>
                    <a:pt x="1356616" y="0"/>
                  </a:moveTo>
                  <a:lnTo>
                    <a:pt x="0" y="1356616"/>
                  </a:lnTo>
                  <a:lnTo>
                    <a:pt x="696823" y="1356616"/>
                  </a:lnTo>
                  <a:lnTo>
                    <a:pt x="1356616" y="696823"/>
                  </a:lnTo>
                  <a:lnTo>
                    <a:pt x="1356616" y="0"/>
                  </a:lnTo>
                  <a:close/>
                </a:path>
              </a:pathLst>
            </a:custGeom>
            <a:solidFill>
              <a:srgbClr val="6AA948">
                <a:alpha val="21000"/>
              </a:srgbClr>
            </a:solidFill>
          </p:spPr>
          <p:txBody>
            <a:bodyPr wrap="square" lIns="0" tIns="0" rIns="0" bIns="0" rtlCol="0"/>
            <a:lstStyle/>
            <a:p>
              <a:endParaRPr/>
            </a:p>
          </p:txBody>
        </p:sp>
      </p:grpSp>
      <p:grpSp>
        <p:nvGrpSpPr>
          <p:cNvPr id="7" name="object 7"/>
          <p:cNvGrpSpPr/>
          <p:nvPr/>
        </p:nvGrpSpPr>
        <p:grpSpPr>
          <a:xfrm>
            <a:off x="10042955" y="6032496"/>
            <a:ext cx="962025" cy="447675"/>
            <a:chOff x="10042955" y="6032496"/>
            <a:chExt cx="962025" cy="447675"/>
          </a:xfrm>
        </p:grpSpPr>
        <p:sp>
          <p:nvSpPr>
            <p:cNvPr id="8" name="object 8"/>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sp>
          <p:nvSpPr>
            <p:cNvPr id="9" name="object 9"/>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sp>
          <p:nvSpPr>
            <p:cNvPr id="10" name="object 10"/>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grpSp>
      <p:sp>
        <p:nvSpPr>
          <p:cNvPr id="11" name="object 11"/>
          <p:cNvSpPr txBox="1">
            <a:spLocks noGrp="1"/>
          </p:cNvSpPr>
          <p:nvPr>
            <p:ph type="title"/>
          </p:nvPr>
        </p:nvSpPr>
        <p:spPr>
          <a:xfrm>
            <a:off x="2725782" y="0"/>
            <a:ext cx="7437605" cy="1038746"/>
          </a:xfrm>
          <a:prstGeom prst="rect">
            <a:avLst/>
          </a:prstGeom>
        </p:spPr>
        <p:txBody>
          <a:bodyPr vert="horz" wrap="square" lIns="0" tIns="53340" rIns="0" bIns="0" rtlCol="0">
            <a:spAutoFit/>
          </a:bodyPr>
          <a:lstStyle/>
          <a:p>
            <a:r>
              <a:rPr lang="lv-LV" noProof="1">
                <a:solidFill>
                  <a:srgbClr val="92D050"/>
                </a:solidFill>
                <a:ea typeface="Verdana" panose="020B0604030504040204" pitchFamily="34" charset="0"/>
              </a:rPr>
              <a:t>Citu ministriju plānotie pasākumi 2024.gadam</a:t>
            </a:r>
            <a:endParaRPr lang="lv-LV" noProof="1"/>
          </a:p>
        </p:txBody>
      </p:sp>
      <p:sp>
        <p:nvSpPr>
          <p:cNvPr id="19" name="Content Placeholder 18">
            <a:extLst>
              <a:ext uri="{FF2B5EF4-FFF2-40B4-BE49-F238E27FC236}">
                <a16:creationId xmlns:a16="http://schemas.microsoft.com/office/drawing/2014/main" id="{D8C8271D-7DBF-4B8A-810E-488EADF8FEA7}"/>
              </a:ext>
            </a:extLst>
          </p:cNvPr>
          <p:cNvSpPr>
            <a:spLocks noGrp="1"/>
          </p:cNvSpPr>
          <p:nvPr>
            <p:ph sz="half" idx="2"/>
          </p:nvPr>
        </p:nvSpPr>
        <p:spPr>
          <a:xfrm>
            <a:off x="985949" y="1582754"/>
            <a:ext cx="5512548" cy="984885"/>
          </a:xfrm>
          <a:solidFill>
            <a:srgbClr val="92D050"/>
          </a:solidFill>
        </p:spPr>
        <p:txBody>
          <a:bodyPr/>
          <a:lstStyle/>
          <a:p>
            <a:r>
              <a:rPr lang="lv-LV" sz="3200" b="1" noProof="1">
                <a:solidFill>
                  <a:schemeClr val="bg1"/>
                </a:solidFill>
              </a:rPr>
              <a:t>Veselības ministrija</a:t>
            </a:r>
          </a:p>
          <a:p>
            <a:endParaRPr lang="lv-LV" sz="3200" b="1" noProof="1">
              <a:solidFill>
                <a:schemeClr val="bg1"/>
              </a:solidFill>
            </a:endParaRPr>
          </a:p>
        </p:txBody>
      </p:sp>
      <p:sp>
        <p:nvSpPr>
          <p:cNvPr id="15" name="Slide Number Placeholder 14">
            <a:extLst>
              <a:ext uri="{FF2B5EF4-FFF2-40B4-BE49-F238E27FC236}">
                <a16:creationId xmlns:a16="http://schemas.microsoft.com/office/drawing/2014/main" id="{51507706-252F-4259-8EDB-FEECA3FB1EDB}"/>
              </a:ext>
            </a:extLst>
          </p:cNvPr>
          <p:cNvSpPr>
            <a:spLocks noGrp="1"/>
          </p:cNvSpPr>
          <p:nvPr>
            <p:ph type="sldNum" sz="quarter" idx="7"/>
          </p:nvPr>
        </p:nvSpPr>
        <p:spPr/>
        <p:txBody>
          <a:bodyPr/>
          <a:lstStyle/>
          <a:p>
            <a:pPr marL="38100">
              <a:lnSpc>
                <a:spcPct val="100000"/>
              </a:lnSpc>
              <a:spcBef>
                <a:spcPts val="180"/>
              </a:spcBef>
            </a:pPr>
            <a:fld id="{81D60167-4931-47E6-BA6A-407CBD079E47}" type="slidenum">
              <a:rPr lang="lv-LV" sz="1400" spc="-5" smtClean="0">
                <a:solidFill>
                  <a:schemeClr val="tx1"/>
                </a:solidFill>
              </a:rPr>
              <a:t>9</a:t>
            </a:fld>
            <a:endParaRPr lang="lv-LV" sz="1400" spc="-5" dirty="0">
              <a:solidFill>
                <a:schemeClr val="tx1"/>
              </a:solidFill>
            </a:endParaRPr>
          </a:p>
        </p:txBody>
      </p:sp>
      <p:sp>
        <p:nvSpPr>
          <p:cNvPr id="21" name="TextBox 20">
            <a:extLst>
              <a:ext uri="{FF2B5EF4-FFF2-40B4-BE49-F238E27FC236}">
                <a16:creationId xmlns:a16="http://schemas.microsoft.com/office/drawing/2014/main" id="{4DE20948-FE46-4085-958A-693F204D590A}"/>
              </a:ext>
            </a:extLst>
          </p:cNvPr>
          <p:cNvSpPr txBox="1"/>
          <p:nvPr/>
        </p:nvSpPr>
        <p:spPr>
          <a:xfrm>
            <a:off x="783497" y="2555876"/>
            <a:ext cx="5715000" cy="3908762"/>
          </a:xfrm>
          <a:prstGeom prst="rect">
            <a:avLst/>
          </a:prstGeom>
          <a:noFill/>
        </p:spPr>
        <p:txBody>
          <a:bodyPr wrap="square" rtlCol="0">
            <a:spAutoFit/>
          </a:bodyPr>
          <a:lstStyle/>
          <a:p>
            <a:r>
              <a:rPr lang="lv-LV" sz="1800" noProof="1">
                <a:latin typeface="Arial" panose="020B0604020202020204" pitchFamily="34" charset="0"/>
                <a:cs typeface="Arial" panose="020B0604020202020204" pitchFamily="34" charset="0"/>
              </a:rPr>
              <a:t>p</a:t>
            </a:r>
            <a:r>
              <a:rPr lang="lv-LV" sz="2000" noProof="1">
                <a:latin typeface="Arial" panose="020B0604020202020204" pitchFamily="34" charset="0"/>
                <a:cs typeface="Arial" panose="020B0604020202020204" pitchFamily="34" charset="0"/>
              </a:rPr>
              <a:t>asākumi mātes un bērna veselības uzlabošanai </a:t>
            </a:r>
            <a:r>
              <a:rPr lang="lv-LV" sz="2000" i="1" noProof="1">
                <a:latin typeface="Arial" panose="020B0604020202020204" pitchFamily="34" charset="0"/>
                <a:cs typeface="Arial" panose="020B0604020202020204" pitchFamily="34" charset="0"/>
              </a:rPr>
              <a:t>(kopējais indikatīvais finansējums 12,4 milj. euro), piemēram,</a:t>
            </a:r>
          </a:p>
          <a:p>
            <a:pPr marL="342900" indent="-342900">
              <a:buFont typeface="Arial" panose="020B0604020202020204" pitchFamily="34" charset="0"/>
              <a:buChar char="•"/>
            </a:pPr>
            <a:r>
              <a:rPr lang="lv-LV" sz="2000" noProof="1">
                <a:latin typeface="Arial" panose="020B0604020202020204" pitchFamily="34" charset="0"/>
                <a:cs typeface="Arial" panose="020B0604020202020204" pitchFamily="34" charset="0"/>
              </a:rPr>
              <a:t>zobārstniecības pakalpojumu pilnveidošana bērniem</a:t>
            </a:r>
          </a:p>
          <a:p>
            <a:pPr marL="342900" indent="-342900">
              <a:buFont typeface="Arial" panose="020B0604020202020204" pitchFamily="34" charset="0"/>
              <a:buChar char="•"/>
            </a:pPr>
            <a:r>
              <a:rPr lang="lv-LV" sz="2000" noProof="1">
                <a:latin typeface="Arial" panose="020B0604020202020204" pitchFamily="34" charset="0"/>
                <a:cs typeface="Arial" panose="020B0604020202020204" pitchFamily="34" charset="0"/>
              </a:rPr>
              <a:t>plašāka vakcinācijas programma bērniem</a:t>
            </a:r>
          </a:p>
          <a:p>
            <a:pPr marL="342900" indent="-342900">
              <a:buFont typeface="Arial" panose="020B0604020202020204" pitchFamily="34" charset="0"/>
              <a:buChar char="•"/>
            </a:pPr>
            <a:r>
              <a:rPr lang="lv-LV" sz="2000" noProof="1">
                <a:latin typeface="Arial" panose="020B0604020202020204" pitchFamily="34" charset="0"/>
                <a:cs typeface="Arial" panose="020B0604020202020204" pitchFamily="34" charset="0"/>
              </a:rPr>
              <a:t>finansējums psihiskās veselības uzlabošanai un veselības veicināšanai, iekļaujot pusaudžu klīnisko un veselības psihologu attālināto konsultāciju nodrošināšanu </a:t>
            </a:r>
          </a:p>
          <a:p>
            <a:pPr marL="342900" indent="-342900">
              <a:buFont typeface="Arial" panose="020B0604020202020204" pitchFamily="34" charset="0"/>
              <a:buChar char="•"/>
            </a:pPr>
            <a:endParaRPr lang="lv-LV" sz="2000" noProof="1">
              <a:latin typeface="Arial" panose="020B0604020202020204" pitchFamily="34" charset="0"/>
              <a:cs typeface="Arial" panose="020B0604020202020204" pitchFamily="34" charset="0"/>
            </a:endParaRPr>
          </a:p>
          <a:p>
            <a:endParaRPr lang="lv-LV" sz="2800" noProof="1">
              <a:latin typeface="+mj-lt"/>
            </a:endParaRPr>
          </a:p>
        </p:txBody>
      </p:sp>
      <p:pic>
        <p:nvPicPr>
          <p:cNvPr id="22" name="Content Placeholder 21">
            <a:extLst>
              <a:ext uri="{FF2B5EF4-FFF2-40B4-BE49-F238E27FC236}">
                <a16:creationId xmlns:a16="http://schemas.microsoft.com/office/drawing/2014/main" id="{1C206152-BB84-4207-9C12-7051ECA2FCBC}"/>
              </a:ext>
            </a:extLst>
          </p:cNvPr>
          <p:cNvPicPr>
            <a:picLocks noGrp="1" noChangeAspect="1"/>
          </p:cNvPicPr>
          <p:nvPr>
            <p:ph sz="half" idx="3"/>
          </p:nvPr>
        </p:nvPicPr>
        <p:blipFill>
          <a:blip r:embed="rId4" cstate="print">
            <a:extLst>
              <a:ext uri="{28A0092B-C50C-407E-A947-70E740481C1C}">
                <a14:useLocalDpi xmlns:a14="http://schemas.microsoft.com/office/drawing/2010/main" val="0"/>
              </a:ext>
            </a:extLst>
          </a:blip>
          <a:stretch>
            <a:fillRect/>
          </a:stretch>
        </p:blipFill>
        <p:spPr>
          <a:xfrm>
            <a:off x="6715918" y="2479675"/>
            <a:ext cx="4233070" cy="2822046"/>
          </a:xfrm>
        </p:spPr>
      </p:pic>
    </p:spTree>
    <p:extLst>
      <p:ext uri="{BB962C8B-B14F-4D97-AF65-F5344CB8AC3E}">
        <p14:creationId xmlns:p14="http://schemas.microsoft.com/office/powerpoint/2010/main" val="666474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863</TotalTime>
  <Words>703</Words>
  <Application>Microsoft Office PowerPoint</Application>
  <PresentationFormat>Custom</PresentationFormat>
  <Paragraphs>87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Roboto</vt:lpstr>
      <vt:lpstr>Verdana</vt:lpstr>
      <vt:lpstr>Office Theme</vt:lpstr>
      <vt:lpstr>PowerPoint Presentation</vt:lpstr>
      <vt:lpstr>LM prioritārie pasākumi 2024.gadam (1)</vt:lpstr>
      <vt:lpstr>LM prioritārie pasākumi 2024.gadam (2)</vt:lpstr>
      <vt:lpstr>LM prioritārie pasākumi 2024.gadam (3)</vt:lpstr>
      <vt:lpstr>LM virzītās, bet neatbalstītās iniciatīvas 2024.gada budžeta veidošanas procesā</vt:lpstr>
      <vt:lpstr>Citu ministriju plānotie pasākumi 2024.gadam</vt:lpstr>
      <vt:lpstr>Citu ministriju plānotie pasākumi 2024.gadam</vt:lpstr>
      <vt:lpstr>Citu ministriju plānotie pasākumi 2024.gadam</vt:lpstr>
      <vt:lpstr>Citu ministriju plānotie pasākumi 2024.gadam</vt:lpstr>
      <vt:lpstr>Citu ministriju plānotie pasākumi 2024.gadam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Prezentacija_LM_2023-sagatave</dc:title>
  <dc:creator>Linda Liepa</dc:creator>
  <cp:lastModifiedBy>Linda Liepa</cp:lastModifiedBy>
  <cp:revision>167</cp:revision>
  <cp:lastPrinted>2023-11-08T06:54:57Z</cp:lastPrinted>
  <dcterms:created xsi:type="dcterms:W3CDTF">2023-10-05T11:11:36Z</dcterms:created>
  <dcterms:modified xsi:type="dcterms:W3CDTF">2023-11-08T08:02:06Z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2023-10-05T00:00:00Z</vt:filetime>
  </property>
  <property fmtid="{D5CDD505-2E9C-101B-9397-08002B2CF9AE}" pid="3" name="Creator">
    <vt:lpwstr>Adobe Illustrator 27.9 (Macintosh)</vt:lpwstr>
  </property>
  <property fmtid="{D5CDD505-2E9C-101B-9397-08002B2CF9AE}" pid="4" name="LastSaved">
    <vt:filetime>2023-10-05T00:00:00Z</vt:filetime>
  </property>
  <property fmtid="{D5CDD505-2E9C-101B-9397-08002B2CF9AE}" pid="5" name="Producer">
    <vt:lpwstr>Adobe PDF library 17.00</vt:lpwstr>
  </property>
</Properties>
</file>