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99" r:id="rId4"/>
    <p:sldMasterId id="2147483763" r:id="rId5"/>
    <p:sldMasterId id="2147483793" r:id="rId6"/>
  </p:sldMasterIdLst>
  <p:notesMasterIdLst>
    <p:notesMasterId r:id="rId21"/>
  </p:notesMasterIdLst>
  <p:sldIdLst>
    <p:sldId id="3736" r:id="rId7"/>
    <p:sldId id="1634" r:id="rId8"/>
    <p:sldId id="3587" r:id="rId9"/>
    <p:sldId id="3748" r:id="rId10"/>
    <p:sldId id="3749" r:id="rId11"/>
    <p:sldId id="3750" r:id="rId12"/>
    <p:sldId id="3751" r:id="rId13"/>
    <p:sldId id="3753" r:id="rId14"/>
    <p:sldId id="3754" r:id="rId15"/>
    <p:sldId id="3755" r:id="rId16"/>
    <p:sldId id="3757" r:id="rId17"/>
    <p:sldId id="3758" r:id="rId18"/>
    <p:sldId id="3638" r:id="rId19"/>
    <p:sldId id="3759" r:id="rId20"/>
  </p:sldIdLst>
  <p:sldSz cx="17340263" cy="97536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8" orient="horz" pos="6144" userDrawn="1">
          <p15:clr>
            <a:srgbClr val="A4A3A4"/>
          </p15:clr>
        </p15:guide>
        <p15:guide id="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ze Beināre" initials="IB" lastIdx="13" clrIdx="0">
    <p:extLst>
      <p:ext uri="{19B8F6BF-5375-455C-9EA6-DF929625EA0E}">
        <p15:presenceInfo xmlns:p15="http://schemas.microsoft.com/office/powerpoint/2012/main" userId="S::Ilze.Beinare@em.gov.lv::615046ba-fffd-490b-9619-6eefc27b406d" providerId="AD"/>
      </p:ext>
    </p:extLst>
  </p:cmAuthor>
  <p:cmAuthor id="2" name="Artis Grinbergs" initials="AG" lastIdx="10" clrIdx="1">
    <p:extLst>
      <p:ext uri="{19B8F6BF-5375-455C-9EA6-DF929625EA0E}">
        <p15:presenceInfo xmlns:p15="http://schemas.microsoft.com/office/powerpoint/2012/main" userId="S::Artis.Grinbergs@em.gov.lv::988b2b44-9abb-4aab-bbb3-aa9352394efd" providerId="AD"/>
      </p:ext>
    </p:extLst>
  </p:cmAuthor>
  <p:cmAuthor id="3" name="Rūta Lastovska" initials="RL" lastIdx="6" clrIdx="2">
    <p:extLst>
      <p:ext uri="{19B8F6BF-5375-455C-9EA6-DF929625EA0E}">
        <p15:presenceInfo xmlns:p15="http://schemas.microsoft.com/office/powerpoint/2012/main" userId="S::Ruta.Lastovska@em.gov.lv::73932bb0-6877-491f-9d7b-8631d03766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ED8"/>
    <a:srgbClr val="00434E"/>
    <a:srgbClr val="009EB8"/>
    <a:srgbClr val="B2CF93"/>
    <a:srgbClr val="00859B"/>
    <a:srgbClr val="7EC2CD"/>
    <a:srgbClr val="319DAE"/>
    <a:srgbClr val="58788B"/>
    <a:srgbClr val="B2DAE1"/>
    <a:srgbClr val="99C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C86B5-AC49-4645-8C02-7F2B058F41A8}" v="6179" vWet="6181" dt="2023-11-15T07:59:23.555"/>
    <p1510:client id="{90424BE3-23A1-42CF-B11C-C6AB86B376D8}" v="260" vWet="264" dt="2023-11-15T09:58:29.494"/>
    <p1510:client id="{B3B1B2C8-FE59-4D7C-9CAE-D1C4F87CFA8A}" v="804" vWet="806" dt="2023-11-15T08:50:22.292"/>
    <p1510:client id="{BEE1A389-BB0D-4180-A7DC-EAFE6D06727B}" v="3713" dt="2023-11-15T08:33:07.292"/>
    <p1510:client id="{C09B76F8-BC9A-434F-8B50-590A48BD2A59}" v="2453" dt="2023-11-15T09:58:58.277"/>
    <p1510:client id="{F27C2914-0472-4824-8AC1-0D073EC2DAA5}" v="840" vWet="842" dt="2023-11-15T07:42:50.313"/>
    <p1510:client id="{FF1E03B2-43EA-41AD-9BA2-8BD1033A1312}" v="956" dt="2023-11-15T08:04:55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849" autoAdjust="0"/>
  </p:normalViewPr>
  <p:slideViewPr>
    <p:cSldViewPr snapToGrid="0">
      <p:cViewPr varScale="1">
        <p:scale>
          <a:sx n="65" d="100"/>
          <a:sy n="65" d="100"/>
        </p:scale>
        <p:origin x="1266" y="72"/>
      </p:cViewPr>
      <p:guideLst>
        <p:guide orient="horz" pos="6144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712" cy="498316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375" y="1"/>
            <a:ext cx="2945712" cy="498316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r">
              <a:defRPr sz="1200"/>
            </a:lvl1pPr>
          </a:lstStyle>
          <a:p>
            <a:fld id="{AE1EB423-C8B7-4470-B633-20101FA9A963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1" tIns="45555" rIns="91111" bIns="45555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848"/>
            <a:ext cx="5439092" cy="3908762"/>
          </a:xfrm>
          <a:prstGeom prst="rect">
            <a:avLst/>
          </a:prstGeom>
        </p:spPr>
        <p:txBody>
          <a:bodyPr vert="horz" lIns="91111" tIns="45555" rIns="91111" bIns="4555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22"/>
            <a:ext cx="2945712" cy="498316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375" y="9428322"/>
            <a:ext cx="2945712" cy="498316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r">
              <a:defRPr sz="1200"/>
            </a:lvl1pPr>
          </a:lstStyle>
          <a:p>
            <a:fld id="{C637D206-ED83-44B1-B3B6-C3097DB404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244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8363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7590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239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7940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437F4-A1F0-4DBD-B915-D19E69359972}" type="slidenum">
              <a:rPr kumimoji="0" lang="lv-LV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v-LV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8656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242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pPr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408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Nākamajos 7 gados paredzēt investēt 1,6 </a:t>
            </a:r>
            <a:r>
              <a:rPr lang="lv-LV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miljr</a:t>
            </a:r>
            <a:r>
              <a:rPr lang="lv-LV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EUR Latvijas tautsaimniecībā</a:t>
            </a:r>
            <a:endParaRPr lang="en-A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A3BBF-C724-4B4B-A388-4FB004D92EDD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751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0841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996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685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2495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264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7D206-ED83-44B1-B3B6-C3097DB404BC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4006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830" y="-157"/>
            <a:ext cx="2903478" cy="290347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7556" y="0"/>
            <a:ext cx="11282707" cy="9767927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635375"/>
            <a:ext cx="6591299" cy="2903478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6925247"/>
            <a:ext cx="6591299" cy="1043047"/>
          </a:xfr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499" y="8214701"/>
            <a:ext cx="6624637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59040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16416336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74163" y="2660652"/>
            <a:ext cx="7704137" cy="65722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84627" y="4876799"/>
            <a:ext cx="1017547" cy="4392613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829" y="3113088"/>
            <a:ext cx="7732339" cy="665363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932920" y="2644776"/>
            <a:ext cx="7741708" cy="6185326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53026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55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81" userDrawn="1">
          <p15:clr>
            <a:srgbClr val="FBAE40"/>
          </p15:clr>
        </p15:guide>
        <p15:guide id="25" pos="5189" userDrawn="1">
          <p15:clr>
            <a:srgbClr val="FBAE40"/>
          </p15:clr>
        </p15:guide>
        <p15:guide id="26" pos="577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16416336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3" y="2660652"/>
            <a:ext cx="16416336" cy="65722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09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55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81" userDrawn="1">
          <p15:clr>
            <a:srgbClr val="FBAE40"/>
          </p15:clr>
        </p15:guide>
        <p15:guide id="25" pos="5189" userDrawn="1">
          <p15:clr>
            <a:srgbClr val="FBAE40"/>
          </p15:clr>
        </p15:guide>
        <p15:guide id="26" pos="57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4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20" y="-14327"/>
            <a:ext cx="4869023" cy="4869023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4854576"/>
            <a:ext cx="15465425" cy="2632074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984555" y="8096774"/>
            <a:ext cx="1812305" cy="344979"/>
            <a:chOff x="976598" y="8111148"/>
            <a:chExt cx="1812305" cy="3449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12695127" y="8096774"/>
            <a:ext cx="1991680" cy="344979"/>
            <a:chOff x="12629241" y="8111149"/>
            <a:chExt cx="1991680" cy="3449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4866182" y="8098162"/>
            <a:ext cx="2062281" cy="342203"/>
            <a:chOff x="14858225" y="8082398"/>
            <a:chExt cx="2062281" cy="3422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6509089" y="8104196"/>
            <a:ext cx="1905895" cy="330135"/>
            <a:chOff x="6499836" y="8101934"/>
            <a:chExt cx="1905895" cy="3301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40" y="8113113"/>
              <a:ext cx="15956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8594359" y="8092924"/>
            <a:ext cx="3921393" cy="352678"/>
            <a:chOff x="8470545" y="8101934"/>
            <a:chExt cx="3921393" cy="352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976235" y="8114699"/>
            <a:ext cx="3353479" cy="319632"/>
            <a:chOff x="3153102" y="8113380"/>
            <a:chExt cx="3353479" cy="3196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689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6235620" y="-14327"/>
            <a:ext cx="4869023" cy="1146215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4854576"/>
            <a:ext cx="15465425" cy="2632074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984555" y="8096774"/>
            <a:ext cx="1812305" cy="344979"/>
            <a:chOff x="976598" y="8111148"/>
            <a:chExt cx="1812305" cy="3449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12695127" y="8096774"/>
            <a:ext cx="1991680" cy="344979"/>
            <a:chOff x="12629241" y="8111149"/>
            <a:chExt cx="1991680" cy="3449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4866182" y="8098162"/>
            <a:ext cx="2062281" cy="342203"/>
            <a:chOff x="14858225" y="8082398"/>
            <a:chExt cx="2062281" cy="3422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6509089" y="8104196"/>
            <a:ext cx="1905895" cy="330135"/>
            <a:chOff x="6499836" y="8101934"/>
            <a:chExt cx="1905895" cy="3301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40" y="8113113"/>
              <a:ext cx="15956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8594359" y="8092924"/>
            <a:ext cx="3921393" cy="352678"/>
            <a:chOff x="8470545" y="8101934"/>
            <a:chExt cx="3921393" cy="352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976235" y="8114699"/>
            <a:ext cx="3353479" cy="319632"/>
            <a:chOff x="3153102" y="8113380"/>
            <a:chExt cx="3353479" cy="3196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27" y="601055"/>
            <a:ext cx="4869022" cy="48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9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FC55-9AAE-F7AE-4E24-5E852C57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1254-528C-6355-CAC6-6C285238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B3B6E-E464-EE38-0C9F-A9413902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3AD8-1C5E-3D09-8877-C70DABF1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13FCC-507B-C912-4CF3-A843046E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2818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716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801" y="-14327"/>
            <a:ext cx="4869023" cy="4869023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7556" y="-14327"/>
            <a:ext cx="11282707" cy="9767927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4854575"/>
            <a:ext cx="6591299" cy="2903478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6149" y="7758053"/>
            <a:ext cx="6591299" cy="1043047"/>
          </a:xfr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688" y="8801100"/>
            <a:ext cx="6624637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7464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843801" y="-14327"/>
            <a:ext cx="4869023" cy="1146215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7556" y="-14327"/>
            <a:ext cx="11282707" cy="9767927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4854575"/>
            <a:ext cx="6591299" cy="2903478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6149" y="7758053"/>
            <a:ext cx="6591299" cy="1043047"/>
          </a:xfr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688" y="8801100"/>
            <a:ext cx="6624637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14" y="573302"/>
            <a:ext cx="5079571" cy="50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7537448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461963" y="447675"/>
            <a:ext cx="16962926" cy="8858250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131888"/>
            <a:ext cx="7188036" cy="7669212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9209617" y="1094846"/>
            <a:ext cx="7668683" cy="770625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69338" y="1708150"/>
            <a:ext cx="7742237" cy="80454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96039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2366056" y="-13271"/>
            <a:ext cx="2903478" cy="683507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7556" y="0"/>
            <a:ext cx="11282707" cy="9767927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18" y="329328"/>
            <a:ext cx="3018744" cy="3018744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B24E9B6-7123-6145-B13F-C42736DF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635375"/>
            <a:ext cx="6591299" cy="2903478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F32D9C7-B7AD-D749-A298-E07ED18923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6925247"/>
            <a:ext cx="6591299" cy="1043047"/>
          </a:xfr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140F70B-F21A-2E48-BC29-1B7AF370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499" y="8214701"/>
            <a:ext cx="6624637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47182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36395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36395" y="484187"/>
            <a:ext cx="16943188" cy="882173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470" y="484188"/>
            <a:ext cx="11117180" cy="1712911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12027470" y="1131887"/>
            <a:ext cx="5435971" cy="67009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540457" y="1708150"/>
            <a:ext cx="4799806" cy="65851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1962" y="2644775"/>
            <a:ext cx="11088687" cy="6156325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6410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36395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461963" y="447675"/>
            <a:ext cx="17047824" cy="8858250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4553" y="504825"/>
            <a:ext cx="11733747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44553" y="2644775"/>
            <a:ext cx="11733747" cy="61563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6395" y="1708150"/>
            <a:ext cx="4283164" cy="65851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641536" y="1131887"/>
            <a:ext cx="5435971" cy="67009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2621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36395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36395" y="447675"/>
            <a:ext cx="16943188" cy="8858250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963" y="506413"/>
            <a:ext cx="15949611" cy="1690687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8931" y="2644775"/>
            <a:ext cx="15902644" cy="6156325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648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8669339" y="0"/>
            <a:ext cx="9064480" cy="97536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7775575" cy="8316912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74163" y="484188"/>
            <a:ext cx="8166100" cy="83169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336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379340" y="0"/>
            <a:ext cx="9064480" cy="97536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7775575" cy="8316912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74163" y="484188"/>
            <a:ext cx="8166100" cy="83169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96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16416336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3" y="2660652"/>
            <a:ext cx="7775575" cy="65722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8670131" y="4876799"/>
            <a:ext cx="8754758" cy="4392613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74163" y="2644774"/>
            <a:ext cx="7704136" cy="71088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4091088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16416336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74163" y="2660652"/>
            <a:ext cx="7704137" cy="65722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84627" y="4876799"/>
            <a:ext cx="1017547" cy="4392613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829" y="3113088"/>
            <a:ext cx="7732339" cy="665363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932920" y="2644776"/>
            <a:ext cx="7741708" cy="6185326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6826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16416336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3" y="2660652"/>
            <a:ext cx="16416336" cy="65722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939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20" y="-14327"/>
            <a:ext cx="4869023" cy="4869023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4854576"/>
            <a:ext cx="15465425" cy="2632074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984555" y="8096774"/>
            <a:ext cx="1812305" cy="344979"/>
            <a:chOff x="976598" y="8111148"/>
            <a:chExt cx="1812305" cy="3449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12695127" y="8096774"/>
            <a:ext cx="1991680" cy="344979"/>
            <a:chOff x="12629241" y="8111149"/>
            <a:chExt cx="1991680" cy="3449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4866182" y="8098162"/>
            <a:ext cx="2062281" cy="342203"/>
            <a:chOff x="14858225" y="8082398"/>
            <a:chExt cx="2062281" cy="3422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6509089" y="8104196"/>
            <a:ext cx="1905895" cy="330135"/>
            <a:chOff x="6499836" y="8101934"/>
            <a:chExt cx="1905895" cy="3301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40" y="8113113"/>
              <a:ext cx="15956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8594359" y="8092924"/>
            <a:ext cx="3921393" cy="352678"/>
            <a:chOff x="8470545" y="8101934"/>
            <a:chExt cx="3921393" cy="352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976235" y="8114699"/>
            <a:ext cx="3353479" cy="319632"/>
            <a:chOff x="3153102" y="8113380"/>
            <a:chExt cx="3353479" cy="3196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016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6235620" y="-14327"/>
            <a:ext cx="4869023" cy="1146215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4854576"/>
            <a:ext cx="15465425" cy="2632074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984555" y="8096774"/>
            <a:ext cx="1812305" cy="344979"/>
            <a:chOff x="976598" y="8111148"/>
            <a:chExt cx="1812305" cy="3449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1400" b="0" i="0" u="none" strike="noStrike" kern="0" cap="none" spc="-15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12695127" y="8096774"/>
            <a:ext cx="1991680" cy="344979"/>
            <a:chOff x="12629241" y="8111149"/>
            <a:chExt cx="1991680" cy="3449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4866182" y="8098162"/>
            <a:ext cx="2062281" cy="342203"/>
            <a:chOff x="14858225" y="8082398"/>
            <a:chExt cx="2062281" cy="3422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6509089" y="8104196"/>
            <a:ext cx="1905895" cy="330135"/>
            <a:chOff x="6499836" y="8101934"/>
            <a:chExt cx="1905895" cy="3301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40" y="8113113"/>
              <a:ext cx="15956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8594359" y="8092924"/>
            <a:ext cx="3921393" cy="352678"/>
            <a:chOff x="8470545" y="8101934"/>
            <a:chExt cx="3921393" cy="352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976235" y="8114699"/>
            <a:ext cx="3353479" cy="319632"/>
            <a:chOff x="3153102" y="8113380"/>
            <a:chExt cx="3353479" cy="3196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27" y="601055"/>
            <a:ext cx="4869022" cy="48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7537448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461963" y="447675"/>
            <a:ext cx="16962926" cy="8858250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150" y="1131888"/>
            <a:ext cx="7188036" cy="7669212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9209617" y="1094846"/>
            <a:ext cx="7668683" cy="770625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69338" y="1708150"/>
            <a:ext cx="7742237" cy="80454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77881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55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09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9397736"/>
            <a:ext cx="3902075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312" y="9390328"/>
            <a:ext cx="8870421" cy="297920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12775" y="9397736"/>
            <a:ext cx="3902075" cy="290512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20029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A1AB-FFE2-20BB-6E55-6F419E1B5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F14E0-24F3-4246-4923-6E1F53536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18ED3-244E-FCCB-E385-1322DE18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8CBAA-E249-A70C-301A-FA33B9B9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73945-8772-7EFB-1A45-AB508677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0973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84C0-D1EE-4DCC-4B6D-8863D0F8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9E4F9-6A94-2453-1B65-9A9D3C3E1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BAE16-E02C-4861-DAA4-54950FDD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811D1-B4B9-9626-BE09-254E5C1D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4846A-6B0E-C341-B46C-36A1573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72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85BA-9AD1-3AC0-76C0-C5D8C677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033B9-85E8-C834-4D2D-1F2FF3504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BCC-EB67-D9A0-EC03-5C6781FDF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10201-034C-1066-564B-06AB5D023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DA1B-B564-3E69-79FF-908C7AFC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6589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D6ED-3EB6-EA94-96A9-EDDB4262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3468F-7556-3C23-8E54-D69163E41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F82C9-1F0E-05CC-869D-B8D07B689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248B9-EE2F-6BD6-AA3F-7931F8CC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E2791-6250-B453-A128-B0AE4CC3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86FD1-C15E-E915-B794-8E7854F4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3083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5FB6-701D-670A-0EEC-9A4AAF0C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4280-FCA3-3A81-4F77-C1234465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3126E-B237-BBD5-6AB6-82A6DD33E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CC29C-BD52-18ED-81DB-DC5813A9C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4B2A53-E850-76EE-E6E5-48056E8D1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4F41F-FFA1-E158-C71A-804294F0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DD8C5-A39C-C359-6713-F091A869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924B7-2A6A-48DA-B9DF-DC0640F9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229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F2CA-A3AC-9368-EBA7-4415BBDB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C0D82-2C9E-E115-8FA2-09291C2F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99ADE-1103-1F04-703B-F9AA1293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70198-09EC-2FB0-E802-FE60B94B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7762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E1B925-6D0A-5217-0761-A63AA275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B6234-DEBE-EE72-A871-F0BFC006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E422C-98E1-C744-CC9D-6EB612C5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3086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38DBF-90A3-AF20-F47E-F574484D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822AA-491C-A903-A622-1EAEBFB6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61EDE-A57A-5CD6-E80D-35F7024FA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415A9-4805-A919-81AA-7A56156F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3A315-DF56-CFFD-8E61-1F299FAA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FAE92-722A-1083-714B-19148739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22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AEF5-E9AD-79D9-8C8A-0FD84E17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E4BB3-45CB-D72E-4767-CDC18F149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086E4-AE49-FB42-D8B5-2004CADB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552A1-7A2B-7A67-A60F-259FC816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C865C-553E-D0C6-B472-6B541BB6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0C78D-E89B-3FE6-A97C-55EA7147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853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36395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36395" y="484187"/>
            <a:ext cx="16943188" cy="882173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470" y="484188"/>
            <a:ext cx="11117180" cy="1712911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12027470" y="1131887"/>
            <a:ext cx="5435971" cy="67009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540457" y="1708150"/>
            <a:ext cx="4799806" cy="65851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1962" y="2644775"/>
            <a:ext cx="11088687" cy="6156325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073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099" userDrawn="1">
          <p15:clr>
            <a:srgbClr val="FBAE40"/>
          </p15:clr>
        </p15:guide>
        <p15:guide id="26" orient="horz" pos="522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016C-170D-FE2C-0FB7-CF86725B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CCE44-C017-0C22-2FB8-BC28194EE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FD95-A359-E070-78E5-8970BBEF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7154-6D96-6D84-88BB-5DFAD145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1C710-2719-0DC8-87CA-61AA946D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5006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FDD59-BB8F-6EBC-EC03-617DD2E35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B31D1-8EAB-EA58-1CCB-497BB6FA6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2AFBE-B095-40DA-4C3A-344EF3C5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A56B9-803F-7245-DC17-51A3B163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EC08F-C182-A2B4-A6C7-37AF3F8F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364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36395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461963" y="447675"/>
            <a:ext cx="17047824" cy="8858250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4553" y="504825"/>
            <a:ext cx="11733747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44553" y="2644775"/>
            <a:ext cx="11733747" cy="61563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6395" y="1708150"/>
            <a:ext cx="4283164" cy="65851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641536" y="1131887"/>
            <a:ext cx="5435971" cy="67009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31477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38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0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36395" y="0"/>
            <a:ext cx="9887441" cy="97536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36395" y="447675"/>
            <a:ext cx="16943188" cy="8858250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963" y="506413"/>
            <a:ext cx="15949611" cy="1690687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8931" y="2644775"/>
            <a:ext cx="15902644" cy="6156325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07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0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8669339" y="0"/>
            <a:ext cx="9064480" cy="97536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7775575" cy="8316912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74163" y="484188"/>
            <a:ext cx="8166100" cy="83169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772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189" userDrawn="1">
          <p15:clr>
            <a:srgbClr val="FBAE40"/>
          </p15:clr>
        </p15:guide>
        <p15:guide id="26" pos="577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379340" y="0"/>
            <a:ext cx="9064480" cy="97536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7775575" cy="8316912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74163" y="484188"/>
            <a:ext cx="8166100" cy="83169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68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189" userDrawn="1">
          <p15:clr>
            <a:srgbClr val="FBAE40"/>
          </p15:clr>
        </p15:guide>
        <p15:guide id="26" pos="57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484188"/>
            <a:ext cx="16416336" cy="1692275"/>
          </a:xfrm>
        </p:spPr>
        <p:txBody>
          <a:bodyPr anchor="ctr"/>
          <a:lstStyle>
            <a:lvl1pPr marL="0" indent="0" algn="ctr">
              <a:buNone/>
              <a:defRPr sz="6000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3" y="2660652"/>
            <a:ext cx="7775575" cy="65722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8670131" y="4876799"/>
            <a:ext cx="8754758" cy="4392613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74163" y="2644774"/>
            <a:ext cx="7704136" cy="71088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7605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6144" userDrawn="1">
          <p15:clr>
            <a:srgbClr val="FBAE40"/>
          </p15:clr>
        </p15:guide>
        <p15:guide id="4" orient="horz" pos="5839" userDrawn="1">
          <p15:clr>
            <a:srgbClr val="FBAE40"/>
          </p15:clr>
        </p15:guide>
        <p15:guide id="5" orient="horz" pos="5544" userDrawn="1">
          <p15:clr>
            <a:srgbClr val="FBAE40"/>
          </p15:clr>
        </p15:guide>
        <p15:guide id="6" orient="horz" pos="305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713" userDrawn="1">
          <p15:clr>
            <a:srgbClr val="FBAE40"/>
          </p15:clr>
        </p15:guide>
        <p15:guide id="9" pos="5461" userDrawn="1">
          <p15:clr>
            <a:srgbClr val="FBAE40"/>
          </p15:clr>
        </p15:guide>
        <p15:guide id="10" pos="291" userDrawn="1">
          <p15:clr>
            <a:srgbClr val="FBAE40"/>
          </p15:clr>
        </p15:guide>
        <p15:guide id="11" pos="585" userDrawn="1">
          <p15:clr>
            <a:srgbClr val="FBAE40"/>
          </p15:clr>
        </p15:guide>
        <p15:guide id="12" pos="10923" userDrawn="1">
          <p15:clr>
            <a:srgbClr val="FBAE40"/>
          </p15:clr>
        </p15:guide>
        <p15:guide id="13" pos="10632" userDrawn="1">
          <p15:clr>
            <a:srgbClr val="FBAE40"/>
          </p15:clr>
        </p15:guide>
        <p15:guide id="14" pos="10338" userDrawn="1">
          <p15:clr>
            <a:srgbClr val="FBAE40"/>
          </p15:clr>
        </p15:guide>
        <p15:guide id="15" pos="3556" userDrawn="1">
          <p15:clr>
            <a:srgbClr val="FBAE40"/>
          </p15:clr>
        </p15:guide>
        <p15:guide id="16" pos="7571" userDrawn="1">
          <p15:clr>
            <a:srgbClr val="FBAE40"/>
          </p15:clr>
        </p15:guide>
        <p15:guide id="17" orient="horz" pos="577" userDrawn="1">
          <p15:clr>
            <a:srgbClr val="FBAE40"/>
          </p15:clr>
        </p15:guide>
        <p15:guide id="18" orient="horz" pos="1076" userDrawn="1">
          <p15:clr>
            <a:srgbClr val="FBAE40"/>
          </p15:clr>
        </p15:guide>
        <p15:guide id="19" orient="horz" pos="1371" userDrawn="1">
          <p15:clr>
            <a:srgbClr val="FBAE40"/>
          </p15:clr>
        </p15:guide>
        <p15:guide id="20" orient="horz" pos="1666" userDrawn="1">
          <p15:clr>
            <a:srgbClr val="FBAE40"/>
          </p15:clr>
        </p15:guide>
        <p15:guide id="21" orient="horz" pos="1961" userDrawn="1">
          <p15:clr>
            <a:srgbClr val="FBAE40"/>
          </p15:clr>
        </p15:guide>
        <p15:guide id="22" pos="7276" userDrawn="1">
          <p15:clr>
            <a:srgbClr val="FBAE40"/>
          </p15:clr>
        </p15:guide>
        <p15:guide id="23" pos="2672" userDrawn="1">
          <p15:clr>
            <a:srgbClr val="FBAE40"/>
          </p15:clr>
        </p15:guide>
        <p15:guide id="24" pos="4758" userDrawn="1">
          <p15:clr>
            <a:srgbClr val="FBAE40"/>
          </p15:clr>
        </p15:guide>
        <p15:guide id="25" pos="5189" userDrawn="1">
          <p15:clr>
            <a:srgbClr val="FBAE40"/>
          </p15:clr>
        </p15:guide>
        <p15:guide id="26" pos="577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213" y="9040813"/>
            <a:ext cx="39020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575" y="9040813"/>
            <a:ext cx="58531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5975" y="9040813"/>
            <a:ext cx="39020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1803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2" r:id="rId2"/>
    <p:sldLayoutId id="2147483713" r:id="rId3"/>
    <p:sldLayoutId id="2147483714" r:id="rId4"/>
    <p:sldLayoutId id="2147483716" r:id="rId5"/>
    <p:sldLayoutId id="2147483715" r:id="rId6"/>
    <p:sldLayoutId id="2147483700" r:id="rId7"/>
    <p:sldLayoutId id="2147483717" r:id="rId8"/>
    <p:sldLayoutId id="2147483719" r:id="rId9"/>
    <p:sldLayoutId id="2147483720" r:id="rId10"/>
    <p:sldLayoutId id="2147483721" r:id="rId11"/>
    <p:sldLayoutId id="2147483761" r:id="rId12"/>
    <p:sldLayoutId id="2147483730" r:id="rId13"/>
    <p:sldLayoutId id="2147483754" r:id="rId14"/>
    <p:sldLayoutId id="2147483778" r:id="rId15"/>
    <p:sldLayoutId id="21474838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213" y="9040813"/>
            <a:ext cx="39020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11/15/2023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575" y="9040813"/>
            <a:ext cx="58531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5975" y="9040813"/>
            <a:ext cx="39020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8717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0E83E-C8F9-ED35-C11A-5043B14B6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2371D-B081-4A86-5B94-772B6385A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19C61-5650-218D-6FEE-46A4CE1B9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2B07-E190-47C9-8199-52A7546BE478}" type="datetimeFigureOut">
              <a:rPr lang="lv-LV" smtClean="0"/>
              <a:t>15.11.2023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E0A4E-588B-FC2C-1CFF-F97C7A6D4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915F2-199A-1A10-4EAD-05C45DA44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3F979-BADA-4C74-9D1F-CBBB4CDDB3C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192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eo 4" title="Different Hand Drawn Graphs">
            <a:hlinkClick r:id="" action="ppaction://media"/>
            <a:extLst>
              <a:ext uri="{FF2B5EF4-FFF2-40B4-BE49-F238E27FC236}">
                <a16:creationId xmlns:a16="http://schemas.microsoft.com/office/drawing/2014/main" id="{072C6F67-0504-1F41-9710-23A6FBC3D897}"/>
              </a:ext>
            </a:extLst>
          </p:cNvPr>
          <p:cNvPicPr>
            <a:picLocks noGrp="1" noChangeAspect="1"/>
          </p:cNvPicPr>
          <p:nvPr>
            <p:ph type="pic"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" b="1"/>
          <a:stretch/>
        </p:blipFill>
        <p:spPr>
          <a:xfrm>
            <a:off x="6073775" y="1708150"/>
            <a:ext cx="11266488" cy="6337300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1D2EC8C-2B57-D479-0A5A-798CBFDA641E}"/>
              </a:ext>
            </a:extLst>
          </p:cNvPr>
          <p:cNvSpPr/>
          <p:nvPr/>
        </p:nvSpPr>
        <p:spPr>
          <a:xfrm>
            <a:off x="5791200" y="0"/>
            <a:ext cx="4644571" cy="97536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86CC845C-11BC-D9CE-3044-C7B2FFFB7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12" y="1"/>
            <a:ext cx="4644571" cy="242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attels">
            <a:extLst>
              <a:ext uri="{FF2B5EF4-FFF2-40B4-BE49-F238E27FC236}">
                <a16:creationId xmlns:a16="http://schemas.microsoft.com/office/drawing/2014/main" id="{FF9DB1CE-07C3-3A80-2107-2135F83C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6" y="453037"/>
            <a:ext cx="2070816" cy="17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09DEC1-EE62-58BF-03CF-B0914D5A6A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829" y="4211547"/>
            <a:ext cx="7662654" cy="2903478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70000"/>
              </a:lnSpc>
            </a:pPr>
            <a:r>
              <a:rPr lang="lv-LV" sz="6000" dirty="0">
                <a:solidFill>
                  <a:srgbClr val="00434E"/>
                </a:solidFill>
                <a:latin typeface="Proxima Nova Regular (Body)"/>
              </a:rPr>
              <a:t>Latvijas ekonomikas un uzņēmumu konkurētspējas ilgtermiņa noturība</a:t>
            </a:r>
            <a:endParaRPr lang="en-LV" sz="6000" dirty="0">
              <a:solidFill>
                <a:srgbClr val="00434E"/>
              </a:solidFill>
              <a:latin typeface="Proxima Nova Regular (Body)"/>
            </a:endParaRPr>
          </a:p>
          <a:p>
            <a:pPr>
              <a:lnSpc>
                <a:spcPct val="170000"/>
              </a:lnSpc>
            </a:pPr>
            <a:endParaRPr lang="lv-LV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2034E-5527-BD95-184B-3AFA7BE0F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4307" y="8222146"/>
            <a:ext cx="4644571" cy="513375"/>
          </a:xfrm>
        </p:spPr>
        <p:txBody>
          <a:bodyPr>
            <a:normAutofit/>
          </a:bodyPr>
          <a:lstStyle/>
          <a:p>
            <a:pPr algn="l"/>
            <a:r>
              <a:rPr lang="lv-LV"/>
              <a:t>15.11.2023., Rīga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02EF8-64A1-4F0B-8926-AE24593CF3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4307" y="7523926"/>
            <a:ext cx="6591299" cy="1043047"/>
          </a:xfrm>
        </p:spPr>
        <p:txBody>
          <a:bodyPr>
            <a:normAutofit/>
          </a:bodyPr>
          <a:lstStyle/>
          <a:p>
            <a:pPr algn="l"/>
            <a:r>
              <a:rPr lang="lv-LV" sz="2400"/>
              <a:t>Ekonomikas ministrija</a:t>
            </a:r>
          </a:p>
        </p:txBody>
      </p:sp>
    </p:spTree>
    <p:extLst>
      <p:ext uri="{BB962C8B-B14F-4D97-AF65-F5344CB8AC3E}">
        <p14:creationId xmlns:p14="http://schemas.microsoft.com/office/powerpoint/2010/main" val="30384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5F51DB-9322-74F4-EAD2-2C714B4EE86E}"/>
              </a:ext>
            </a:extLst>
          </p:cNvPr>
          <p:cNvSpPr/>
          <p:nvPr/>
        </p:nvSpPr>
        <p:spPr>
          <a:xfrm>
            <a:off x="92415" y="1828922"/>
            <a:ext cx="16212648" cy="781371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/>
          <p:nvPr/>
        </p:nvCxnSpPr>
        <p:spPr>
          <a:xfrm>
            <a:off x="6336045" y="932011"/>
            <a:ext cx="0" cy="7782400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A99ABC3-A6FF-5F22-24C3-85011F32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642" y="43956"/>
            <a:ext cx="1232747" cy="1368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CDDA2-1D7D-8583-D21B-17433C4B3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6694" y="966187"/>
            <a:ext cx="1642172" cy="641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D6A1A-6D1C-3110-61A5-678285A4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798" y="728063"/>
            <a:ext cx="1025985" cy="100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67178-2A58-96E8-3C00-B00241801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0964" y="946598"/>
            <a:ext cx="828954" cy="790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A805A2-2194-D3BA-BDF2-C78DA764E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7094" y="759726"/>
            <a:ext cx="1025985" cy="9907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590FB-808F-6E93-0A66-22A17C744D7B}"/>
              </a:ext>
            </a:extLst>
          </p:cNvPr>
          <p:cNvSpPr txBox="1"/>
          <p:nvPr/>
        </p:nvSpPr>
        <p:spPr>
          <a:xfrm>
            <a:off x="11317007" y="1115383"/>
            <a:ext cx="172471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MVU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E66DBD-F7C1-4C33-CE3B-659561557E29}"/>
              </a:ext>
            </a:extLst>
          </p:cNvPr>
          <p:cNvSpPr txBox="1"/>
          <p:nvPr/>
        </p:nvSpPr>
        <p:spPr>
          <a:xfrm>
            <a:off x="6483993" y="2435515"/>
            <a:ext cx="995444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 hangingPunct="1">
              <a:spcAft>
                <a:spcPct val="10000"/>
              </a:spcAft>
            </a:pPr>
            <a:r>
              <a:rPr lang="lv-LV" sz="200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Attiecināmās izmaksas: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Projekta vadība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Jaunu tūrisma produktu izstrāde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Praktisko un tematisko apmācību organizēšana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Tirgus izpēte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Vizītes pie ārvalstu partneriem 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Dalība starptautiskās izstādēs 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Mārketinga aktivitātes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Dalība starptautiskos konkursos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Iesaiste starptautiskās sadarbības platformās un organizācijās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B7324B-D245-7A76-AA62-5163674437FC}"/>
              </a:ext>
            </a:extLst>
          </p:cNvPr>
          <p:cNvSpPr txBox="1"/>
          <p:nvPr/>
        </p:nvSpPr>
        <p:spPr>
          <a:xfrm>
            <a:off x="6547380" y="7691854"/>
            <a:ext cx="9954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pt-BR" sz="20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Viens projekts: 615 668 EUR (95% ERAF līdzfinansējums)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8B732F-1858-40DD-B2AA-2C4793301397}"/>
              </a:ext>
            </a:extLst>
          </p:cNvPr>
          <p:cNvSpPr txBox="1"/>
          <p:nvPr/>
        </p:nvSpPr>
        <p:spPr>
          <a:xfrm>
            <a:off x="6894999" y="1152563"/>
            <a:ext cx="3559641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6,4 MEUR</a:t>
            </a:r>
            <a:endParaRPr lang="lv-LV" sz="2560" kern="1200">
              <a:solidFill>
                <a:srgbClr val="44546A">
                  <a:lumMod val="75000"/>
                </a:srgbClr>
              </a:solidFill>
              <a:latin typeface="Proxima Nova Regular (Body)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D35261-FF68-72EC-FBA5-6E2703BF7A92}"/>
              </a:ext>
            </a:extLst>
          </p:cNvPr>
          <p:cNvSpPr/>
          <p:nvPr/>
        </p:nvSpPr>
        <p:spPr>
          <a:xfrm>
            <a:off x="6486144" y="2032230"/>
            <a:ext cx="10027294" cy="5120067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71726-9D29-02AD-BCDF-7B73E3D9FB5C}"/>
              </a:ext>
            </a:extLst>
          </p:cNvPr>
          <p:cNvSpPr txBox="1"/>
          <p:nvPr/>
        </p:nvSpPr>
        <p:spPr>
          <a:xfrm>
            <a:off x="764307" y="5888907"/>
            <a:ext cx="579391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FINANŠU INSTRUMENTI</a:t>
            </a: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4EC07C56-3A71-EBD5-92B7-2F4E6F9A091C}"/>
              </a:ext>
            </a:extLst>
          </p:cNvPr>
          <p:cNvSpPr/>
          <p:nvPr/>
        </p:nvSpPr>
        <p:spPr>
          <a:xfrm>
            <a:off x="565436" y="4040153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7AF584-0F83-E18A-020B-882DF4B5D9EC}"/>
              </a:ext>
            </a:extLst>
          </p:cNvPr>
          <p:cNvSpPr txBox="1"/>
          <p:nvPr/>
        </p:nvSpPr>
        <p:spPr>
          <a:xfrm>
            <a:off x="750897" y="6896365"/>
            <a:ext cx="507042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INOVĀCIJĀM UN PĒTNIECĪBAI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829FD-FC24-6977-C81F-566362D50E12}"/>
              </a:ext>
            </a:extLst>
          </p:cNvPr>
          <p:cNvSpPr txBox="1"/>
          <p:nvPr/>
        </p:nvSpPr>
        <p:spPr>
          <a:xfrm>
            <a:off x="764307" y="1446633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DIGITĀLAI TRANSFORMĀCIJAI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CF4331-81C0-415A-B449-BF4F0BC98DF2}"/>
              </a:ext>
            </a:extLst>
          </p:cNvPr>
          <p:cNvSpPr txBox="1"/>
          <p:nvPr/>
        </p:nvSpPr>
        <p:spPr>
          <a:xfrm>
            <a:off x="729290" y="2667099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MVU INOVATĪVAS UZŅĒMĒJDARBĪBAS ATTĪSTĪBAI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139BFF-B0FA-6E2F-F6D3-ED5AA3CCBA2A}"/>
              </a:ext>
            </a:extLst>
          </p:cNvPr>
          <p:cNvSpPr txBox="1"/>
          <p:nvPr/>
        </p:nvSpPr>
        <p:spPr>
          <a:xfrm>
            <a:off x="729290" y="4385610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TŪRISMA PRODUKTU ATTĪSTĪBA - KLASTERI</a:t>
            </a:r>
          </a:p>
        </p:txBody>
      </p:sp>
    </p:spTree>
    <p:extLst>
      <p:ext uri="{BB962C8B-B14F-4D97-AF65-F5344CB8AC3E}">
        <p14:creationId xmlns:p14="http://schemas.microsoft.com/office/powerpoint/2010/main" val="109358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5F51DB-9322-74F4-EAD2-2C714B4EE86E}"/>
              </a:ext>
            </a:extLst>
          </p:cNvPr>
          <p:cNvSpPr/>
          <p:nvPr/>
        </p:nvSpPr>
        <p:spPr>
          <a:xfrm>
            <a:off x="332270" y="1554633"/>
            <a:ext cx="16212648" cy="781371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/>
          <p:nvPr/>
        </p:nvCxnSpPr>
        <p:spPr>
          <a:xfrm>
            <a:off x="6336045" y="932011"/>
            <a:ext cx="0" cy="7782400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A99ABC3-A6FF-5F22-24C3-85011F32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642" y="43956"/>
            <a:ext cx="1232747" cy="1368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D6A1A-6D1C-3110-61A5-678285A4E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663" y="1284252"/>
            <a:ext cx="1025985" cy="100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67178-2A58-96E8-3C00-B00241801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769" y="1374301"/>
            <a:ext cx="828954" cy="790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A805A2-2194-D3BA-BDF2-C78DA764E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8233" y="1284252"/>
            <a:ext cx="1025985" cy="9907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590FB-808F-6E93-0A66-22A17C744D7B}"/>
              </a:ext>
            </a:extLst>
          </p:cNvPr>
          <p:cNvSpPr txBox="1"/>
          <p:nvPr/>
        </p:nvSpPr>
        <p:spPr>
          <a:xfrm>
            <a:off x="11118665" y="556047"/>
            <a:ext cx="237271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MVU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Lielie komersanti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Mazas vidējas kapitalizācijas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Vidējās kapitalizācijas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 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endParaRPr lang="lv-LV" sz="2000">
              <a:solidFill>
                <a:srgbClr val="44546A">
                  <a:lumMod val="75000"/>
                </a:srgbClr>
              </a:solidFill>
              <a:latin typeface="Proxima Nova Regular (Body)"/>
              <a:ea typeface="Verdana" panose="020B0604030504040204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8B732F-1858-40DD-B2AA-2C4793301397}"/>
              </a:ext>
            </a:extLst>
          </p:cNvPr>
          <p:cNvSpPr txBox="1"/>
          <p:nvPr/>
        </p:nvSpPr>
        <p:spPr>
          <a:xfrm>
            <a:off x="4590536" y="1506140"/>
            <a:ext cx="8667762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506 MEUR</a:t>
            </a:r>
            <a:endParaRPr lang="lv-LV" sz="2560" kern="1200">
              <a:solidFill>
                <a:srgbClr val="44546A">
                  <a:lumMod val="75000"/>
                </a:srgbClr>
              </a:solidFill>
              <a:latin typeface="Proxima Nova Regular (Body)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96F24-603A-4FEF-8535-4CB522E23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9761" y="1541359"/>
            <a:ext cx="1221842" cy="6788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485D4E-1330-57CC-B390-8C0BAC8C3216}"/>
              </a:ext>
            </a:extLst>
          </p:cNvPr>
          <p:cNvSpPr/>
          <p:nvPr/>
        </p:nvSpPr>
        <p:spPr>
          <a:xfrm>
            <a:off x="6441402" y="2915894"/>
            <a:ext cx="10027294" cy="5120067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FDB02-65A2-64D4-962D-68ED22A82116}"/>
              </a:ext>
            </a:extLst>
          </p:cNvPr>
          <p:cNvSpPr txBox="1"/>
          <p:nvPr/>
        </p:nvSpPr>
        <p:spPr>
          <a:xfrm>
            <a:off x="6590475" y="3157503"/>
            <a:ext cx="995444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defTabSz="1618324">
              <a:spcAft>
                <a:spcPct val="1000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/>
                <a:cs typeface="Times New Roman"/>
              </a:rPr>
              <a:t>Garantijas 39,47 milj. EUR</a:t>
            </a:r>
          </a:p>
          <a:p>
            <a:pPr marL="342900" indent="-342900" algn="l" defTabSz="1618324">
              <a:spcAft>
                <a:spcPct val="1000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/>
                <a:cs typeface="Times New Roman"/>
              </a:rPr>
              <a:t>Iespēju kapitāla instrumenti 91,78 milj. EUR</a:t>
            </a:r>
          </a:p>
          <a:p>
            <a:pPr marL="342900" indent="-342900" algn="l" defTabSz="1618324">
              <a:spcAft>
                <a:spcPct val="1000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/>
                <a:cs typeface="Times New Roman"/>
              </a:rPr>
              <a:t>Aizdevumi 31,2 milj. EUR</a:t>
            </a:r>
          </a:p>
          <a:p>
            <a:pPr marL="342900" indent="-342900" algn="l" defTabSz="1618324">
              <a:spcAft>
                <a:spcPct val="10000"/>
              </a:spcAft>
              <a:buFont typeface="Wingdings" panose="05000000000000000000" pitchFamily="2" charset="2"/>
              <a:buChar char="Ø"/>
              <a:defRPr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/>
                <a:cs typeface="Times New Roman"/>
              </a:rPr>
              <a:t>Aizdevumi ar kapitāla atlaidi 343,7 milj. EUR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47EEC5-69ED-FC37-B308-B941004671B9}"/>
              </a:ext>
            </a:extLst>
          </p:cNvPr>
          <p:cNvSpPr txBox="1"/>
          <p:nvPr/>
        </p:nvSpPr>
        <p:spPr>
          <a:xfrm>
            <a:off x="6608256" y="5486252"/>
            <a:ext cx="53491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Investīcijām un apgrozāmajiem līdzekļiem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Startam un produktivitātes kāpināšanai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Uzņēmumu ilgtspējai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Riska kapitāla investīcijām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4D06A-6EBD-E16E-E49F-720A5F8BFDF8}"/>
              </a:ext>
            </a:extLst>
          </p:cNvPr>
          <p:cNvSpPr txBox="1"/>
          <p:nvPr/>
        </p:nvSpPr>
        <p:spPr>
          <a:xfrm>
            <a:off x="11782965" y="5486617"/>
            <a:ext cx="488043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Akcelerācijai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Inovācijām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Augsta riska projektiem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Eksporta darījumiem</a:t>
            </a:r>
          </a:p>
          <a:p>
            <a:pPr marL="577974" indent="-577974"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/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/>
                <a:cs typeface="+mn-cs"/>
              </a:rPr>
              <a:t>Energoefektivitātes paaugstināšanai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768F7D-4722-080D-EFEE-A3DCDE22A144}"/>
              </a:ext>
            </a:extLst>
          </p:cNvPr>
          <p:cNvSpPr txBox="1"/>
          <p:nvPr/>
        </p:nvSpPr>
        <p:spPr>
          <a:xfrm>
            <a:off x="678074" y="4161712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TŪRISMA PRODUKTU ATTĪSTĪBA - KLASTERI</a:t>
            </a:r>
          </a:p>
        </p:txBody>
      </p:sp>
      <p:sp>
        <p:nvSpPr>
          <p:cNvPr id="32" name="Rectangle: Rounded Corners 31">
            <a:hlinkClick r:id="" action="ppaction://noaction"/>
            <a:extLst>
              <a:ext uri="{FF2B5EF4-FFF2-40B4-BE49-F238E27FC236}">
                <a16:creationId xmlns:a16="http://schemas.microsoft.com/office/drawing/2014/main" id="{DBE5EB7D-32E0-E480-64D4-7CA600658E91}"/>
              </a:ext>
            </a:extLst>
          </p:cNvPr>
          <p:cNvSpPr/>
          <p:nvPr/>
        </p:nvSpPr>
        <p:spPr>
          <a:xfrm>
            <a:off x="462408" y="5377090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07B59E-9B50-5ED4-D30B-8479F31E0FE2}"/>
              </a:ext>
            </a:extLst>
          </p:cNvPr>
          <p:cNvSpPr txBox="1"/>
          <p:nvPr/>
        </p:nvSpPr>
        <p:spPr>
          <a:xfrm>
            <a:off x="750897" y="6896365"/>
            <a:ext cx="507042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INOVĀCIJĀM UN PĒTNIECĪBAI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C065E7-592E-78F0-1C9C-590F17F95711}"/>
              </a:ext>
            </a:extLst>
          </p:cNvPr>
          <p:cNvSpPr txBox="1"/>
          <p:nvPr/>
        </p:nvSpPr>
        <p:spPr>
          <a:xfrm>
            <a:off x="825509" y="1446094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DIGITĀLAI TRANSFORMĀCIJAI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59D232-A92F-C98E-F559-861D86BCE851}"/>
              </a:ext>
            </a:extLst>
          </p:cNvPr>
          <p:cNvSpPr txBox="1"/>
          <p:nvPr/>
        </p:nvSpPr>
        <p:spPr>
          <a:xfrm>
            <a:off x="729290" y="2667099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MVU INOVATĪVAS UZŅĒMĒJDARBĪBAS ATTĪSTĪBAI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855A9E-AF63-4BC6-8786-35F9EA939D02}"/>
              </a:ext>
            </a:extLst>
          </p:cNvPr>
          <p:cNvSpPr txBox="1"/>
          <p:nvPr/>
        </p:nvSpPr>
        <p:spPr>
          <a:xfrm>
            <a:off x="764307" y="5888907"/>
            <a:ext cx="579391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FINANŠU INSTRUMENTI</a:t>
            </a:r>
          </a:p>
        </p:txBody>
      </p:sp>
    </p:spTree>
    <p:extLst>
      <p:ext uri="{BB962C8B-B14F-4D97-AF65-F5344CB8AC3E}">
        <p14:creationId xmlns:p14="http://schemas.microsoft.com/office/powerpoint/2010/main" val="32715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5F51DB-9322-74F4-EAD2-2C714B4EE86E}"/>
              </a:ext>
            </a:extLst>
          </p:cNvPr>
          <p:cNvSpPr/>
          <p:nvPr/>
        </p:nvSpPr>
        <p:spPr>
          <a:xfrm>
            <a:off x="345399" y="1616854"/>
            <a:ext cx="16212648" cy="781371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/>
          <p:nvPr/>
        </p:nvCxnSpPr>
        <p:spPr>
          <a:xfrm>
            <a:off x="6336045" y="932011"/>
            <a:ext cx="0" cy="7782400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id="{C5DDADCE-141D-8763-30B3-2B7513D4506E}"/>
              </a:ext>
            </a:extLst>
          </p:cNvPr>
          <p:cNvSpPr/>
          <p:nvPr/>
        </p:nvSpPr>
        <p:spPr>
          <a:xfrm>
            <a:off x="442425" y="6663533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9ABC3-A6FF-5F22-24C3-85011F32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642" y="43956"/>
            <a:ext cx="1232747" cy="1368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D6A1A-6D1C-3110-61A5-678285A4E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40" y="1038239"/>
            <a:ext cx="1025985" cy="100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67178-2A58-96E8-3C00-B00241801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0048" y="1091167"/>
            <a:ext cx="828954" cy="790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A805A2-2194-D3BA-BDF2-C78DA764E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674" y="1025665"/>
            <a:ext cx="1025985" cy="9907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590FB-808F-6E93-0A66-22A17C744D7B}"/>
              </a:ext>
            </a:extLst>
          </p:cNvPr>
          <p:cNvSpPr txBox="1"/>
          <p:nvPr/>
        </p:nvSpPr>
        <p:spPr>
          <a:xfrm>
            <a:off x="11399344" y="718779"/>
            <a:ext cx="279818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MVU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Lielie komersanti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endParaRPr lang="lv-LV" sz="2000">
              <a:solidFill>
                <a:srgbClr val="44546A">
                  <a:lumMod val="75000"/>
                </a:srgbClr>
              </a:solidFill>
              <a:latin typeface="Proxima Nova Regular (Body)"/>
              <a:ea typeface="Verdana" panose="020B0604030504040204" pitchFamily="34" charset="0"/>
              <a:cs typeface="+mn-cs"/>
            </a:endParaRP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Pētniecības un zināšanu izplatīšanas organizācijas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endParaRPr lang="lv-LV" sz="2000">
              <a:solidFill>
                <a:srgbClr val="44546A">
                  <a:lumMod val="75000"/>
                </a:srgbClr>
              </a:solidFill>
              <a:latin typeface="Proxima Nova Regular (Body)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485D4E-1330-57CC-B390-8C0BAC8C3216}"/>
              </a:ext>
            </a:extLst>
          </p:cNvPr>
          <p:cNvSpPr/>
          <p:nvPr/>
        </p:nvSpPr>
        <p:spPr>
          <a:xfrm>
            <a:off x="6441402" y="2915894"/>
            <a:ext cx="10027294" cy="5120067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FDB02-65A2-64D4-962D-68ED22A82116}"/>
              </a:ext>
            </a:extLst>
          </p:cNvPr>
          <p:cNvSpPr txBox="1"/>
          <p:nvPr/>
        </p:nvSpPr>
        <p:spPr>
          <a:xfrm>
            <a:off x="6594381" y="3824420"/>
            <a:ext cx="995444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Jaunu, eksportspējīgu produktu izstrāde, </a:t>
            </a:r>
            <a:r>
              <a:rPr lang="lv-LV" sz="200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granti</a:t>
            </a:r>
          </a:p>
          <a:p>
            <a:pPr algn="l" defTabSz="1618324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endParaRPr lang="lv-LV" sz="2000" b="0" kern="1200">
              <a:solidFill>
                <a:srgbClr val="00434E"/>
              </a:solidFill>
              <a:latin typeface="Proxima Nova Regular (Body)"/>
              <a:ea typeface="Verdana" panose="020B0604030504040204" pitchFamily="34" charset="0"/>
            </a:endParaRPr>
          </a:p>
          <a:p>
            <a:pPr algn="l" defTabSz="1618324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000" b="0" u="sng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Pētniecības projektu īstenošana: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sadarbības partneru pētniecības projekta darbībām; finansējuma saņēmēja pētniecības projektu koordinācijai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Pētniecības projekta atbalsta intensitāte 25%-80% (rūpnieciskiem pētījumiem; eksperimentālām izstrādēm tehniski; ekonomiskai </a:t>
            </a:r>
            <a:r>
              <a:rPr lang="lv-LV" sz="2000" b="0" kern="1200" err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priekšizpētei</a:t>
            </a: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)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Vismaz 25% no finansējuma eksperimentālajām izstrādēm</a:t>
            </a:r>
          </a:p>
          <a:p>
            <a:pPr marL="487672" indent="-487672" algn="l" defTabSz="1618324" hangingPunct="1">
              <a:spcAft>
                <a:spcPct val="10000"/>
              </a:spcAft>
              <a:buFont typeface="Wingdings" panose="05000000000000000000" pitchFamily="2" charset="2"/>
              <a:buChar char="ü"/>
            </a:pPr>
            <a:r>
              <a:rPr lang="lv-LV" sz="2000" b="0" kern="12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Ne vairāk kā 25% finansējuma vienam sadarbības partnerim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A649C-045D-45CE-DCA2-D7BDAF4F6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6715" y="1230478"/>
            <a:ext cx="1888241" cy="12121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0EABD-A4B7-2E47-AB18-3AD7EB8A72D3}"/>
              </a:ext>
            </a:extLst>
          </p:cNvPr>
          <p:cNvSpPr txBox="1"/>
          <p:nvPr/>
        </p:nvSpPr>
        <p:spPr>
          <a:xfrm>
            <a:off x="14496868" y="701817"/>
            <a:ext cx="1838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84170">
              <a:defRPr/>
            </a:pPr>
            <a:r>
              <a:rPr lang="lv-LV" sz="1600">
                <a:solidFill>
                  <a:prstClr val="black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Kompetences centri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6A24E-A0AE-0C0C-5ED0-AD66825E5369}"/>
              </a:ext>
            </a:extLst>
          </p:cNvPr>
          <p:cNvSpPr txBox="1"/>
          <p:nvPr/>
        </p:nvSpPr>
        <p:spPr>
          <a:xfrm>
            <a:off x="4564601" y="1334679"/>
            <a:ext cx="8667762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143,94 MEUR</a:t>
            </a:r>
            <a:endParaRPr lang="lv-LV" sz="2560" kern="1200">
              <a:solidFill>
                <a:srgbClr val="44546A">
                  <a:lumMod val="75000"/>
                </a:srgbClr>
              </a:solidFill>
              <a:latin typeface="Proxima Nova Regular (Body)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AD187A-CEA6-FB7A-8BFC-7F4C328CCA44}"/>
              </a:ext>
            </a:extLst>
          </p:cNvPr>
          <p:cNvSpPr txBox="1"/>
          <p:nvPr/>
        </p:nvSpPr>
        <p:spPr>
          <a:xfrm>
            <a:off x="647229" y="3156532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MVU INOVATĪVAS UZŅĒMĒJDARBĪBAS ATTĪSTĪBAI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DDE95-E16E-0C92-2E02-3E7CE4B2BA3A}"/>
              </a:ext>
            </a:extLst>
          </p:cNvPr>
          <p:cNvSpPr txBox="1"/>
          <p:nvPr/>
        </p:nvSpPr>
        <p:spPr>
          <a:xfrm>
            <a:off x="697797" y="4498235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TŪRISMA PRODUKTU ATTĪSTĪBA - KLASTERI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83F013-9A7E-0460-9BC3-69297C23A498}"/>
              </a:ext>
            </a:extLst>
          </p:cNvPr>
          <p:cNvSpPr txBox="1"/>
          <p:nvPr/>
        </p:nvSpPr>
        <p:spPr>
          <a:xfrm>
            <a:off x="732814" y="6001532"/>
            <a:ext cx="579391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FINANŠU INSTRUMENTI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E6603-5FB8-DB6B-8953-709F84D64B1F}"/>
              </a:ext>
            </a:extLst>
          </p:cNvPr>
          <p:cNvSpPr txBox="1"/>
          <p:nvPr/>
        </p:nvSpPr>
        <p:spPr>
          <a:xfrm>
            <a:off x="719404" y="7008990"/>
            <a:ext cx="507042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INOVĀCIJĀM UN PĒTNIECĪBAI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1A96B7-CB81-9554-DCA2-E35E2F6DA6C4}"/>
              </a:ext>
            </a:extLst>
          </p:cNvPr>
          <p:cNvSpPr txBox="1"/>
          <p:nvPr/>
        </p:nvSpPr>
        <p:spPr>
          <a:xfrm>
            <a:off x="867255" y="1752094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DIGITĀLAI TRANSFORMĀCIJAI</a:t>
            </a:r>
          </a:p>
        </p:txBody>
      </p:sp>
    </p:spTree>
    <p:extLst>
      <p:ext uri="{BB962C8B-B14F-4D97-AF65-F5344CB8AC3E}">
        <p14:creationId xmlns:p14="http://schemas.microsoft.com/office/powerpoint/2010/main" val="375059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5C3CDA-650C-467C-FB0F-770545BDC259}"/>
              </a:ext>
            </a:extLst>
          </p:cNvPr>
          <p:cNvSpPr txBox="1">
            <a:spLocks/>
          </p:cNvSpPr>
          <p:nvPr/>
        </p:nvSpPr>
        <p:spPr>
          <a:xfrm>
            <a:off x="8478519" y="667906"/>
            <a:ext cx="8669867" cy="9498149"/>
          </a:xfrm>
          <a:prstGeom prst="rect">
            <a:avLst/>
          </a:prstGeom>
        </p:spPr>
        <p:txBody>
          <a:bodyPr vert="horz" lIns="130048" tIns="65024" rIns="130048" bIns="650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3982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C5DE4F-F172-0F40-1807-2A593F5EC73B}"/>
              </a:ext>
            </a:extLst>
          </p:cNvPr>
          <p:cNvSpPr/>
          <p:nvPr/>
        </p:nvSpPr>
        <p:spPr>
          <a:xfrm>
            <a:off x="6380227" y="6395218"/>
            <a:ext cx="4579807" cy="42494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D4E1E1-F06E-8209-3B58-4581816EA17A}"/>
              </a:ext>
            </a:extLst>
          </p:cNvPr>
          <p:cNvSpPr txBox="1"/>
          <p:nvPr/>
        </p:nvSpPr>
        <p:spPr>
          <a:xfrm>
            <a:off x="861533" y="412293"/>
            <a:ext cx="1266578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137902" rtl="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REZULTĀTI līdz 2029.gadam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12CB84-1791-417A-B767-71D8CC1D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408" y="1"/>
            <a:ext cx="1232747" cy="13682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061AA-55E1-5574-155D-B366AB68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254" y="7401380"/>
            <a:ext cx="2962800" cy="1389600"/>
          </a:xfr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lv-LV" sz="2000" b="1" dirty="0">
                <a:solidFill>
                  <a:srgbClr val="00434E"/>
                </a:solidFill>
                <a:latin typeface="Proxima Nova Regular (Body)"/>
              </a:rPr>
              <a:t>300 milj. </a:t>
            </a:r>
            <a:r>
              <a:rPr lang="lv-LV" sz="2000" dirty="0">
                <a:solidFill>
                  <a:srgbClr val="00434E"/>
                </a:solidFill>
                <a:latin typeface="Proxima Nova Regular (Body)"/>
              </a:rPr>
              <a:t>EUR</a:t>
            </a:r>
          </a:p>
          <a:p>
            <a:pPr marL="0" indent="0" algn="ctr">
              <a:buNone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</a:rPr>
              <a:t>eksporta apjoma pieaugums</a:t>
            </a:r>
            <a:endParaRPr lang="lv-LV" sz="2000" b="1" dirty="0">
              <a:solidFill>
                <a:srgbClr val="00434E"/>
              </a:solidFill>
              <a:latin typeface="Proxima Nova Regular (Body)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C0DE93-069A-368F-3C45-6DAF613C7919}"/>
              </a:ext>
            </a:extLst>
          </p:cNvPr>
          <p:cNvSpPr txBox="1">
            <a:spLocks/>
          </p:cNvSpPr>
          <p:nvPr/>
        </p:nvSpPr>
        <p:spPr>
          <a:xfrm>
            <a:off x="6154503" y="7337151"/>
            <a:ext cx="2962798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lv-LV" sz="2000" b="0">
              <a:solidFill>
                <a:srgbClr val="00434E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lv-LV" sz="2000">
                <a:solidFill>
                  <a:srgbClr val="00434E"/>
                </a:solidFill>
                <a:latin typeface="Proxima Nova Regular (Body)"/>
              </a:rPr>
              <a:t>700 milj. </a:t>
            </a:r>
            <a:r>
              <a:rPr lang="lv-LV" sz="2000" b="0">
                <a:solidFill>
                  <a:srgbClr val="00434E"/>
                </a:solidFill>
                <a:latin typeface="Proxima Nova Regular (Body)"/>
              </a:rPr>
              <a:t>EUR</a:t>
            </a:r>
          </a:p>
          <a:p>
            <a:pPr marL="0" indent="0" algn="ctr">
              <a:buNone/>
            </a:pPr>
            <a:r>
              <a:rPr lang="lv-LV" sz="2000" b="0">
                <a:solidFill>
                  <a:srgbClr val="00434E"/>
                </a:solidFill>
                <a:latin typeface="Proxima Nova Regular (Body)"/>
              </a:rPr>
              <a:t>eksporta apjoma pieaugums</a:t>
            </a:r>
            <a:endParaRPr lang="lv-LV" sz="2000" b="1">
              <a:solidFill>
                <a:srgbClr val="00434E"/>
              </a:solidFill>
              <a:latin typeface="Proxima Nova Regular (Body)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v-LV" sz="2000" b="0">
              <a:solidFill>
                <a:srgbClr val="00434E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E5075-11DE-C6EF-5170-3460969A21C6}"/>
              </a:ext>
            </a:extLst>
          </p:cNvPr>
          <p:cNvSpPr txBox="1"/>
          <p:nvPr/>
        </p:nvSpPr>
        <p:spPr>
          <a:xfrm>
            <a:off x="391289" y="1708560"/>
            <a:ext cx="483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>
                <a:solidFill>
                  <a:srgbClr val="00434E"/>
                </a:solidFill>
                <a:latin typeface="Proxima Nova Regular (Body)"/>
                <a:cs typeface="Times New Roman" panose="02020603050405020304" pitchFamily="18" charset="0"/>
              </a:rPr>
              <a:t>Digitālā transformācija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CB9586-FF36-3DD2-5494-726B5F18BC5A}"/>
              </a:ext>
            </a:extLst>
          </p:cNvPr>
          <p:cNvSpPr txBox="1">
            <a:spLocks/>
          </p:cNvSpPr>
          <p:nvPr/>
        </p:nvSpPr>
        <p:spPr>
          <a:xfrm>
            <a:off x="1474072" y="2592779"/>
            <a:ext cx="2962800" cy="1389600"/>
          </a:xfrm>
          <a:prstGeom prst="rect">
            <a:avLst/>
          </a:prstGeom>
          <a:solidFill>
            <a:srgbClr val="009EB8">
              <a:alpha val="4000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7000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n</a:t>
            </a: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ovērtēti vismaz 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uzņēmumi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71B482-8421-FD76-4442-7F6CA2328AA4}"/>
              </a:ext>
            </a:extLst>
          </p:cNvPr>
          <p:cNvSpPr txBox="1">
            <a:spLocks/>
          </p:cNvSpPr>
          <p:nvPr/>
        </p:nvSpPr>
        <p:spPr>
          <a:xfrm>
            <a:off x="1493093" y="4216938"/>
            <a:ext cx="2962800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kumimoji="0" lang="lv-LV" sz="20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4200 </a:t>
            </a:r>
            <a:r>
              <a:rPr kumimoji="0" lang="lv-LV" sz="20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apmācīti uzņēmumu darbinieki</a:t>
            </a:r>
            <a:endParaRPr lang="lv-LV" sz="2000" b="0" kern="0">
              <a:solidFill>
                <a:srgbClr val="00434E"/>
              </a:solidFill>
              <a:latin typeface="Proxima Nova Regular (Body)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430DE-0C8D-54DE-A67A-E265A4D4350C}"/>
              </a:ext>
            </a:extLst>
          </p:cNvPr>
          <p:cNvSpPr txBox="1"/>
          <p:nvPr/>
        </p:nvSpPr>
        <p:spPr>
          <a:xfrm>
            <a:off x="5023141" y="1708560"/>
            <a:ext cx="4840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>
                <a:solidFill>
                  <a:srgbClr val="00434E"/>
                </a:solidFill>
                <a:latin typeface="Proxima Nova Regular (Body)"/>
              </a:rPr>
              <a:t>Produktivitāte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120AB7A-A3C4-10A4-A9B1-F1965E3518C3}"/>
              </a:ext>
            </a:extLst>
          </p:cNvPr>
          <p:cNvSpPr txBox="1">
            <a:spLocks/>
          </p:cNvSpPr>
          <p:nvPr/>
        </p:nvSpPr>
        <p:spPr>
          <a:xfrm>
            <a:off x="6154502" y="2629447"/>
            <a:ext cx="2962800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2500 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a</a:t>
            </a: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tbalstīti komersanti, 1200 jauni</a:t>
            </a:r>
            <a:endParaRPr lang="lv-LV" sz="2000" kern="0">
              <a:solidFill>
                <a:srgbClr val="00434E"/>
              </a:solidFill>
              <a:latin typeface="Proxima Nova Regular (Body)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89EB04E-CE2D-F02B-1101-D1FB55A6BFF5}"/>
              </a:ext>
            </a:extLst>
          </p:cNvPr>
          <p:cNvSpPr txBox="1">
            <a:spLocks/>
          </p:cNvSpPr>
          <p:nvPr/>
        </p:nvSpPr>
        <p:spPr>
          <a:xfrm>
            <a:off x="1521436" y="5809159"/>
            <a:ext cx="2962800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100 milj. </a:t>
            </a: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EUR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p</a:t>
            </a: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iesaistītās privātās investīcijas</a:t>
            </a:r>
            <a:endParaRPr lang="lv-LV" sz="2000" b="0">
              <a:latin typeface="Proxima Nova Regular (Body)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47DB3DB-64DF-3C13-6295-23FDE380F308}"/>
              </a:ext>
            </a:extLst>
          </p:cNvPr>
          <p:cNvSpPr txBox="1">
            <a:spLocks/>
          </p:cNvSpPr>
          <p:nvPr/>
        </p:nvSpPr>
        <p:spPr>
          <a:xfrm>
            <a:off x="6154502" y="4195216"/>
            <a:ext cx="2962800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2000">
                <a:solidFill>
                  <a:srgbClr val="00434E"/>
                </a:solidFill>
                <a:latin typeface="Proxima Nova Regular (Body)"/>
              </a:rPr>
              <a:t>2735 </a:t>
            </a:r>
          </a:p>
          <a:p>
            <a:pPr marL="0" indent="0" algn="ctr">
              <a:buNone/>
            </a:pPr>
            <a:r>
              <a:rPr lang="lv-LV" sz="2000" b="0" err="1">
                <a:solidFill>
                  <a:srgbClr val="00434E"/>
                </a:solidFill>
                <a:latin typeface="Proxima Nova Regular (Body)"/>
              </a:rPr>
              <a:t>jaunizveidotās</a:t>
            </a:r>
            <a:r>
              <a:rPr lang="lv-LV" sz="2000" b="0">
                <a:solidFill>
                  <a:srgbClr val="00434E"/>
                </a:solidFill>
                <a:latin typeface="Proxima Nova Regular (Body)"/>
              </a:rPr>
              <a:t> darba vietas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410C3C-3411-BCA1-56E8-8B184E7210E6}"/>
              </a:ext>
            </a:extLst>
          </p:cNvPr>
          <p:cNvSpPr txBox="1">
            <a:spLocks/>
          </p:cNvSpPr>
          <p:nvPr/>
        </p:nvSpPr>
        <p:spPr>
          <a:xfrm>
            <a:off x="6154503" y="5766183"/>
            <a:ext cx="2962800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800</a:t>
            </a:r>
            <a:r>
              <a:rPr lang="lv-LV" sz="2000">
                <a:solidFill>
                  <a:srgbClr val="00434E"/>
                </a:solidFill>
                <a:latin typeface="Proxima Nova Regular (Body)"/>
              </a:rPr>
              <a:t> </a:t>
            </a:r>
            <a:r>
              <a:rPr lang="lv-LV" sz="2000" err="1">
                <a:solidFill>
                  <a:srgbClr val="00434E"/>
                </a:solidFill>
                <a:latin typeface="Proxima Nova Regular (Body)"/>
              </a:rPr>
              <a:t>miljr</a:t>
            </a:r>
            <a:r>
              <a:rPr lang="lv-LV" sz="2000">
                <a:solidFill>
                  <a:srgbClr val="00434E"/>
                </a:solidFill>
                <a:latin typeface="Proxima Nova Regular (Body)"/>
              </a:rPr>
              <a:t>. </a:t>
            </a:r>
            <a:r>
              <a:rPr lang="lv-LV" sz="2000" b="0">
                <a:solidFill>
                  <a:srgbClr val="00434E"/>
                </a:solidFill>
                <a:latin typeface="Proxima Nova Regular (Body)"/>
              </a:rPr>
              <a:t>EUR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piesaistītās privātās investīcijas</a:t>
            </a:r>
            <a:endParaRPr lang="lv-LV" sz="2000" b="0">
              <a:solidFill>
                <a:srgbClr val="00434E"/>
              </a:solidFill>
              <a:latin typeface="Proxima Nova Regular (Body)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2C5942-C604-F474-83E6-108E88E097DB}"/>
              </a:ext>
            </a:extLst>
          </p:cNvPr>
          <p:cNvCxnSpPr>
            <a:cxnSpLocks/>
          </p:cNvCxnSpPr>
          <p:nvPr/>
        </p:nvCxnSpPr>
        <p:spPr>
          <a:xfrm>
            <a:off x="10432277" y="2385015"/>
            <a:ext cx="0" cy="6249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02185A8-6DE8-FC4F-B3AE-47B90A20FB83}"/>
              </a:ext>
            </a:extLst>
          </p:cNvPr>
          <p:cNvSpPr txBox="1"/>
          <p:nvPr/>
        </p:nvSpPr>
        <p:spPr>
          <a:xfrm>
            <a:off x="10948896" y="1675950"/>
            <a:ext cx="563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>
                <a:solidFill>
                  <a:srgbClr val="00434E"/>
                </a:solidFill>
                <a:latin typeface="Proxima Nova Regular (Body)"/>
              </a:rPr>
              <a:t>Nevienlīdzības mazināšana/energoefektivitāte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E809DC-3D6E-E497-8AE0-ABF404C19B22}"/>
              </a:ext>
            </a:extLst>
          </p:cNvPr>
          <p:cNvSpPr txBox="1">
            <a:spLocks/>
          </p:cNvSpPr>
          <p:nvPr/>
        </p:nvSpPr>
        <p:spPr>
          <a:xfrm>
            <a:off x="11071060" y="2913791"/>
            <a:ext cx="2694968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13 450 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uzlabota mājokļu energoefektivitāte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31296C-76A9-A6AA-3369-924D61CFCF6A}"/>
              </a:ext>
            </a:extLst>
          </p:cNvPr>
          <p:cNvSpPr txBox="1">
            <a:spLocks/>
          </p:cNvSpPr>
          <p:nvPr/>
        </p:nvSpPr>
        <p:spPr>
          <a:xfrm>
            <a:off x="13939444" y="2929085"/>
            <a:ext cx="2694966" cy="1390769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2017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uzlabota mājokļu energoefektivitāte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3459D83-D718-B09F-4FB4-1E5059F1FDF3}"/>
              </a:ext>
            </a:extLst>
          </p:cNvPr>
          <p:cNvSpPr txBox="1">
            <a:spLocks/>
          </p:cNvSpPr>
          <p:nvPr/>
        </p:nvSpPr>
        <p:spPr>
          <a:xfrm>
            <a:off x="11049487" y="4814145"/>
            <a:ext cx="2673098" cy="1390769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3 480 CO2 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kopējais aplēsto siltumnīcefekta gāzu emisiju ietaupījums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698D959-0AB3-852D-FFC1-7AD411ACAC10}"/>
              </a:ext>
            </a:extLst>
          </p:cNvPr>
          <p:cNvSpPr txBox="1">
            <a:spLocks/>
          </p:cNvSpPr>
          <p:nvPr/>
        </p:nvSpPr>
        <p:spPr>
          <a:xfrm>
            <a:off x="13907697" y="4785718"/>
            <a:ext cx="2694966" cy="1390769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9,58 MW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atjaunojamo energoresursu enerģijas papildu ražošanas jauda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AA99760-4AA9-F891-BF51-7E7620A1646A}"/>
              </a:ext>
            </a:extLst>
          </p:cNvPr>
          <p:cNvSpPr txBox="1">
            <a:spLocks/>
          </p:cNvSpPr>
          <p:nvPr/>
        </p:nvSpPr>
        <p:spPr>
          <a:xfrm>
            <a:off x="11095364" y="6642351"/>
            <a:ext cx="2694967" cy="1389600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16 696 </a:t>
            </a:r>
            <a:r>
              <a:rPr lang="lv-LV" sz="2000" b="0" kern="0" err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MWh</a:t>
            </a: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/gadā 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saražotā atjaunojamā enerģija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F07C613-E2EC-2A4C-E1ED-B2646C46E2D0}"/>
              </a:ext>
            </a:extLst>
          </p:cNvPr>
          <p:cNvSpPr txBox="1">
            <a:spLocks/>
          </p:cNvSpPr>
          <p:nvPr/>
        </p:nvSpPr>
        <p:spPr>
          <a:xfrm>
            <a:off x="13938231" y="6642351"/>
            <a:ext cx="2694965" cy="1390769"/>
          </a:xfrm>
          <a:prstGeom prst="rect">
            <a:avLst/>
          </a:prstGeom>
          <a:solidFill>
            <a:srgbClr val="009EB8">
              <a:alpha val="30980"/>
            </a:srgbClr>
          </a:solidFill>
          <a:ln>
            <a:solidFill>
              <a:srgbClr val="00859B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131 049 </a:t>
            </a:r>
            <a:r>
              <a:rPr lang="lv-LV" sz="2000" b="0" kern="0" err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MWh</a:t>
            </a: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/gadā </a:t>
            </a:r>
          </a:p>
          <a:p>
            <a:pPr marL="0" indent="0" algn="ctr" defTabSz="584200" fontAlgn="base" hangingPunc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lv-LV" sz="2000" b="0" kern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sym typeface="Helvetica Neue"/>
              </a:rPr>
              <a:t>primārais enerģijas ikgadējais patēriņš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C1C841-068D-58D0-B315-FA38B412F828}"/>
              </a:ext>
            </a:extLst>
          </p:cNvPr>
          <p:cNvCxnSpPr>
            <a:cxnSpLocks/>
          </p:cNvCxnSpPr>
          <p:nvPr/>
        </p:nvCxnSpPr>
        <p:spPr>
          <a:xfrm>
            <a:off x="4975762" y="2356588"/>
            <a:ext cx="0" cy="6249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9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eo 4" title="Different Hand Drawn Graphs">
            <a:hlinkClick r:id="" action="ppaction://media"/>
            <a:extLst>
              <a:ext uri="{FF2B5EF4-FFF2-40B4-BE49-F238E27FC236}">
                <a16:creationId xmlns:a16="http://schemas.microsoft.com/office/drawing/2014/main" id="{072C6F67-0504-1F41-9710-23A6FBC3D897}"/>
              </a:ext>
            </a:extLst>
          </p:cNvPr>
          <p:cNvPicPr>
            <a:picLocks noGrp="1" noChangeAspect="1"/>
          </p:cNvPicPr>
          <p:nvPr>
            <p:ph type="pic"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" b="1"/>
          <a:stretch/>
        </p:blipFill>
        <p:spPr>
          <a:xfrm>
            <a:off x="6073775" y="1708150"/>
            <a:ext cx="11266488" cy="6337300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1D2EC8C-2B57-D479-0A5A-798CBFDA641E}"/>
              </a:ext>
            </a:extLst>
          </p:cNvPr>
          <p:cNvSpPr/>
          <p:nvPr/>
        </p:nvSpPr>
        <p:spPr>
          <a:xfrm>
            <a:off x="5791200" y="0"/>
            <a:ext cx="4644571" cy="97536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86CC845C-11BC-D9CE-3044-C7B2FFFB7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12" y="1"/>
            <a:ext cx="4644571" cy="242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attels">
            <a:extLst>
              <a:ext uri="{FF2B5EF4-FFF2-40B4-BE49-F238E27FC236}">
                <a16:creationId xmlns:a16="http://schemas.microsoft.com/office/drawing/2014/main" id="{FF9DB1CE-07C3-3A80-2107-2135F83C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6" y="453037"/>
            <a:ext cx="2070816" cy="17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09DEC1-EE62-58BF-03CF-B0914D5A6A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829" y="4211547"/>
            <a:ext cx="7662654" cy="2903478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70000"/>
              </a:lnSpc>
            </a:pPr>
            <a:r>
              <a:rPr lang="lv-LV" sz="6000">
                <a:solidFill>
                  <a:srgbClr val="00434E"/>
                </a:solidFill>
                <a:latin typeface="Proxima Nova Regular (Body)"/>
              </a:rPr>
              <a:t>Latvijas ekonomikas un uzņēmumu konkurētspējas ilgtermiņa noturība</a:t>
            </a:r>
            <a:endParaRPr lang="en-LV" sz="6000">
              <a:solidFill>
                <a:srgbClr val="00434E"/>
              </a:solidFill>
              <a:latin typeface="Proxima Nova Regular (Body)"/>
            </a:endParaRPr>
          </a:p>
          <a:p>
            <a:pPr>
              <a:lnSpc>
                <a:spcPct val="170000"/>
              </a:lnSpc>
            </a:pPr>
            <a:endParaRPr lang="lv-LV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2034E-5527-BD95-184B-3AFA7BE0F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4307" y="8222146"/>
            <a:ext cx="4644571" cy="513375"/>
          </a:xfrm>
        </p:spPr>
        <p:txBody>
          <a:bodyPr>
            <a:normAutofit/>
          </a:bodyPr>
          <a:lstStyle/>
          <a:p>
            <a:pPr algn="l"/>
            <a:r>
              <a:rPr lang="lv-LV"/>
              <a:t>15.11.2023., Rīga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02EF8-64A1-4F0B-8926-AE24593CF3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4307" y="7523926"/>
            <a:ext cx="6591299" cy="1043047"/>
          </a:xfrm>
        </p:spPr>
        <p:txBody>
          <a:bodyPr>
            <a:normAutofit/>
          </a:bodyPr>
          <a:lstStyle/>
          <a:p>
            <a:pPr algn="l"/>
            <a:r>
              <a:rPr lang="lv-LV" sz="2400"/>
              <a:t>Ekonomikas ministrija</a:t>
            </a:r>
          </a:p>
        </p:txBody>
      </p:sp>
    </p:spTree>
    <p:extLst>
      <p:ext uri="{BB962C8B-B14F-4D97-AF65-F5344CB8AC3E}">
        <p14:creationId xmlns:p14="http://schemas.microsoft.com/office/powerpoint/2010/main" val="1034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099D0-E3AF-FA9C-A96B-A7C45984B9AD}"/>
              </a:ext>
            </a:extLst>
          </p:cNvPr>
          <p:cNvSpPr txBox="1"/>
          <p:nvPr/>
        </p:nvSpPr>
        <p:spPr>
          <a:xfrm>
            <a:off x="1191029" y="657990"/>
            <a:ext cx="13047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LV" sz="48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Nacionālā industriālā politika</a:t>
            </a:r>
            <a:r>
              <a:rPr lang="lv-LV" sz="48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LV" sz="48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 2021-2027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24DEA5-5CAE-0BEE-B554-E25D8538556D}"/>
              </a:ext>
            </a:extLst>
          </p:cNvPr>
          <p:cNvGrpSpPr/>
          <p:nvPr/>
        </p:nvGrpSpPr>
        <p:grpSpPr>
          <a:xfrm>
            <a:off x="1191029" y="1621767"/>
            <a:ext cx="14958203" cy="1602279"/>
            <a:chOff x="1552755" y="1466491"/>
            <a:chExt cx="14958203" cy="15009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03C23D-028C-D073-A018-5B032BFC902E}"/>
                </a:ext>
              </a:extLst>
            </p:cNvPr>
            <p:cNvSpPr/>
            <p:nvPr/>
          </p:nvSpPr>
          <p:spPr>
            <a:xfrm>
              <a:off x="1552755" y="1466491"/>
              <a:ext cx="14958203" cy="6211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V" sz="2800">
                  <a:latin typeface="Proxima Nova Regular (Body)"/>
                </a:rPr>
                <a:t>M  Ē  R  Ķ  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2D0E42-A6F2-3969-0772-2AFCD515270D}"/>
                </a:ext>
              </a:extLst>
            </p:cNvPr>
            <p:cNvSpPr/>
            <p:nvPr/>
          </p:nvSpPr>
          <p:spPr>
            <a:xfrm>
              <a:off x="1552755" y="2139350"/>
              <a:ext cx="14958203" cy="828137"/>
            </a:xfrm>
            <a:prstGeom prst="rect">
              <a:avLst/>
            </a:prstGeom>
            <a:noFill/>
            <a:ln>
              <a:solidFill>
                <a:srgbClr val="008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>
                <a:latin typeface="Proxima Nova Regular (Body)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DD597E-E1CE-7395-908F-215448430D9F}"/>
                </a:ext>
              </a:extLst>
            </p:cNvPr>
            <p:cNvSpPr txBox="1"/>
            <p:nvPr/>
          </p:nvSpPr>
          <p:spPr>
            <a:xfrm>
              <a:off x="1989244" y="2119401"/>
              <a:ext cx="6035000" cy="72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200" b="0" dirty="0"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Palielināt eksporta apjomu </a:t>
              </a:r>
            </a:p>
            <a:p>
              <a:r>
                <a:rPr lang="en-LV" sz="2200" b="0" dirty="0"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līdz </a:t>
              </a:r>
              <a:r>
                <a:rPr lang="lv-LV" sz="2200" b="0" dirty="0"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39</a:t>
              </a:r>
              <a:r>
                <a:rPr lang="en-LV" sz="2200" b="0" dirty="0"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 miljardiem EUR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E38A4C-D7A6-B818-7028-2B0C224EB270}"/>
                </a:ext>
              </a:extLst>
            </p:cNvPr>
            <p:cNvSpPr txBox="1"/>
            <p:nvPr/>
          </p:nvSpPr>
          <p:spPr>
            <a:xfrm>
              <a:off x="9655332" y="2147694"/>
              <a:ext cx="6714856" cy="72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200" b="0" dirty="0"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Palielināt pētniecības un attīstības izdevumus līdz 600 miljoniem EUR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3444E8-10BF-01FE-953C-6AAC5CF3D94F}"/>
              </a:ext>
            </a:extLst>
          </p:cNvPr>
          <p:cNvGrpSpPr/>
          <p:nvPr/>
        </p:nvGrpSpPr>
        <p:grpSpPr>
          <a:xfrm>
            <a:off x="1191029" y="5083000"/>
            <a:ext cx="14958203" cy="2390673"/>
            <a:chOff x="1191029" y="5083000"/>
            <a:chExt cx="14958203" cy="239067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D4FCDF-1474-EC2A-AED4-E414EEB077D5}"/>
                </a:ext>
              </a:extLst>
            </p:cNvPr>
            <p:cNvSpPr/>
            <p:nvPr/>
          </p:nvSpPr>
          <p:spPr>
            <a:xfrm>
              <a:off x="1191029" y="5083000"/>
              <a:ext cx="14958203" cy="7427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V" sz="2800">
                  <a:latin typeface="Proxima Nova Regular (Body)"/>
                </a:rPr>
                <a:t>Latvijas viedās specializācijas jomas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80FD9F-0A95-BD8C-6F19-D52EA3E971B3}"/>
                </a:ext>
              </a:extLst>
            </p:cNvPr>
            <p:cNvSpPr/>
            <p:nvPr/>
          </p:nvSpPr>
          <p:spPr>
            <a:xfrm>
              <a:off x="1191029" y="5887682"/>
              <a:ext cx="14958203" cy="1571293"/>
            </a:xfrm>
            <a:prstGeom prst="rect">
              <a:avLst/>
            </a:prstGeom>
            <a:noFill/>
            <a:ln>
              <a:solidFill>
                <a:srgbClr val="008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2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7ACB77-B6EE-92D5-C240-903E2624462D}"/>
                </a:ext>
              </a:extLst>
            </p:cNvPr>
            <p:cNvSpPr txBox="1"/>
            <p:nvPr/>
          </p:nvSpPr>
          <p:spPr>
            <a:xfrm>
              <a:off x="1505071" y="6350161"/>
              <a:ext cx="2428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000" b="0">
                  <a:solidFill>
                    <a:srgbClr val="00859B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Viedie materiāli un fotonika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6E41C00-122C-3553-A498-CE89B1CB2430}"/>
                </a:ext>
              </a:extLst>
            </p:cNvPr>
            <p:cNvCxnSpPr>
              <a:cxnSpLocks/>
            </p:cNvCxnSpPr>
            <p:nvPr/>
          </p:nvCxnSpPr>
          <p:spPr>
            <a:xfrm>
              <a:off x="4440644" y="5902380"/>
              <a:ext cx="0" cy="1571293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8C2E14-973C-2777-048E-649890F5A024}"/>
                </a:ext>
              </a:extLst>
            </p:cNvPr>
            <p:cNvCxnSpPr>
              <a:cxnSpLocks/>
            </p:cNvCxnSpPr>
            <p:nvPr/>
          </p:nvCxnSpPr>
          <p:spPr>
            <a:xfrm>
              <a:off x="7540071" y="5887681"/>
              <a:ext cx="0" cy="1571293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C15C2B-260B-B374-1E4F-BC7D2E6BA78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9908" y="5917078"/>
              <a:ext cx="0" cy="1541896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163112-C011-9C79-4C49-B108FBDBA66C}"/>
                </a:ext>
              </a:extLst>
            </p:cNvPr>
            <p:cNvCxnSpPr>
              <a:cxnSpLocks/>
            </p:cNvCxnSpPr>
            <p:nvPr/>
          </p:nvCxnSpPr>
          <p:spPr>
            <a:xfrm>
              <a:off x="13247550" y="5887681"/>
              <a:ext cx="0" cy="1571293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CAC4F87-9B9D-5A90-D56F-0A435C0B9115}"/>
                </a:ext>
              </a:extLst>
            </p:cNvPr>
            <p:cNvSpPr txBox="1"/>
            <p:nvPr/>
          </p:nvSpPr>
          <p:spPr>
            <a:xfrm>
              <a:off x="4645018" y="6350160"/>
              <a:ext cx="25787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000" b="0">
                  <a:solidFill>
                    <a:srgbClr val="00859B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Zināšanu ietilpīga bioekonomika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050FE9-6580-CA3F-153E-98EEB2473915}"/>
                </a:ext>
              </a:extLst>
            </p:cNvPr>
            <p:cNvSpPr txBox="1"/>
            <p:nvPr/>
          </p:nvSpPr>
          <p:spPr>
            <a:xfrm>
              <a:off x="7746713" y="6087861"/>
              <a:ext cx="25787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000" b="0">
                  <a:solidFill>
                    <a:srgbClr val="00859B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Biomedicīna, medicīnas tehnoloģijas un biofarmācija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6F4F71-70D7-E459-E969-6A82C74B80A0}"/>
                </a:ext>
              </a:extLst>
            </p:cNvPr>
            <p:cNvSpPr txBox="1"/>
            <p:nvPr/>
          </p:nvSpPr>
          <p:spPr>
            <a:xfrm>
              <a:off x="10554355" y="6350159"/>
              <a:ext cx="25787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000" b="0">
                  <a:solidFill>
                    <a:srgbClr val="00859B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Viedā enerģētika un mobilitāte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69B438-2AC3-102F-16F2-DA45D56ED9BC}"/>
                </a:ext>
              </a:extLst>
            </p:cNvPr>
            <p:cNvSpPr txBox="1"/>
            <p:nvPr/>
          </p:nvSpPr>
          <p:spPr>
            <a:xfrm>
              <a:off x="13429715" y="6226360"/>
              <a:ext cx="25787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V" sz="2000" b="0">
                  <a:solidFill>
                    <a:srgbClr val="00859B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Informācijas un komunikāciju tehnoloģijas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E578A5-4476-C392-0530-21B451D0DAD0}"/>
              </a:ext>
            </a:extLst>
          </p:cNvPr>
          <p:cNvGrpSpPr/>
          <p:nvPr/>
        </p:nvGrpSpPr>
        <p:grpSpPr>
          <a:xfrm>
            <a:off x="1191029" y="7677195"/>
            <a:ext cx="14958203" cy="1512498"/>
            <a:chOff x="1191029" y="7677195"/>
            <a:chExt cx="14958203" cy="151249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610CD5D-EF92-BFC7-A49F-AB7DEF7C87FE}"/>
                </a:ext>
              </a:extLst>
            </p:cNvPr>
            <p:cNvSpPr/>
            <p:nvPr/>
          </p:nvSpPr>
          <p:spPr>
            <a:xfrm>
              <a:off x="1191029" y="7677195"/>
              <a:ext cx="14958203" cy="1334533"/>
            </a:xfrm>
            <a:prstGeom prst="rect">
              <a:avLst/>
            </a:prstGeom>
            <a:solidFill>
              <a:srgbClr val="5878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2000">
                <a:latin typeface="Proxima Nova Regular (Body)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2966A54-4645-CB25-3D6C-57F5A9B687D4}"/>
                </a:ext>
              </a:extLst>
            </p:cNvPr>
            <p:cNvSpPr txBox="1"/>
            <p:nvPr/>
          </p:nvSpPr>
          <p:spPr>
            <a:xfrm>
              <a:off x="1689827" y="7912246"/>
              <a:ext cx="25663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LV" sz="2000" b="0">
                  <a:solidFill>
                    <a:schemeClr val="bg1"/>
                  </a:solidFill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FINANSĒJUMA AVOTI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69A02B-9A7B-503B-F7E3-4CA182E0A51F}"/>
                </a:ext>
              </a:extLst>
            </p:cNvPr>
            <p:cNvCxnSpPr/>
            <p:nvPr/>
          </p:nvCxnSpPr>
          <p:spPr>
            <a:xfrm>
              <a:off x="5418790" y="7677195"/>
              <a:ext cx="0" cy="15124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2E1DF86-CBD5-DAAC-A0C4-0DC27CAF1CB6}"/>
                </a:ext>
              </a:extLst>
            </p:cNvPr>
            <p:cNvCxnSpPr/>
            <p:nvPr/>
          </p:nvCxnSpPr>
          <p:spPr>
            <a:xfrm>
              <a:off x="8943109" y="7677195"/>
              <a:ext cx="0" cy="15124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970917-D317-4C09-5A45-C41251B132DB}"/>
                </a:ext>
              </a:extLst>
            </p:cNvPr>
            <p:cNvCxnSpPr/>
            <p:nvPr/>
          </p:nvCxnSpPr>
          <p:spPr>
            <a:xfrm>
              <a:off x="12543342" y="7677195"/>
              <a:ext cx="0" cy="15124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57C0DB5-58FC-FF5A-DE2E-2A7A04620D17}"/>
                </a:ext>
              </a:extLst>
            </p:cNvPr>
            <p:cNvSpPr txBox="1"/>
            <p:nvPr/>
          </p:nvSpPr>
          <p:spPr>
            <a:xfrm>
              <a:off x="6141719" y="8042902"/>
              <a:ext cx="216409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LV" sz="2000" b="0">
                  <a:solidFill>
                    <a:schemeClr val="bg1"/>
                  </a:solidFill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VALSTS BUDŽETS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D11F20-FBBA-AB9C-B3A0-8D16E512537B}"/>
                </a:ext>
              </a:extLst>
            </p:cNvPr>
            <p:cNvSpPr txBox="1"/>
            <p:nvPr/>
          </p:nvSpPr>
          <p:spPr>
            <a:xfrm>
              <a:off x="9477006" y="8044564"/>
              <a:ext cx="26083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LV" sz="2000" b="0">
                  <a:solidFill>
                    <a:schemeClr val="bg1"/>
                  </a:solidFill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ES DAUDZGADU BUDŽETS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1F613EB-D696-5BBD-D553-42274086252C}"/>
                </a:ext>
              </a:extLst>
            </p:cNvPr>
            <p:cNvSpPr txBox="1"/>
            <p:nvPr/>
          </p:nvSpPr>
          <p:spPr>
            <a:xfrm>
              <a:off x="13042111" y="8042902"/>
              <a:ext cx="26083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LV" sz="2000" b="0">
                  <a:solidFill>
                    <a:schemeClr val="bg1"/>
                  </a:solidFill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</a:rPr>
                <a:t>ATVESEĻOŠANAS FONDS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93ADF1-6834-6E3C-B8E0-099910BECA26}"/>
              </a:ext>
            </a:extLst>
          </p:cNvPr>
          <p:cNvGrpSpPr/>
          <p:nvPr/>
        </p:nvGrpSpPr>
        <p:grpSpPr>
          <a:xfrm>
            <a:off x="1191029" y="3349925"/>
            <a:ext cx="15075029" cy="1558738"/>
            <a:chOff x="1191029" y="3349925"/>
            <a:chExt cx="15075029" cy="15587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832F64A-7B5E-7AF5-3C74-97A4CF020606}"/>
                </a:ext>
              </a:extLst>
            </p:cNvPr>
            <p:cNvGrpSpPr/>
            <p:nvPr/>
          </p:nvGrpSpPr>
          <p:grpSpPr>
            <a:xfrm>
              <a:off x="1191029" y="3349925"/>
              <a:ext cx="15075029" cy="1558738"/>
              <a:chOff x="1191029" y="3349925"/>
              <a:chExt cx="15075029" cy="155873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0EFDDE-5D56-8C5D-06DA-D2D28AB293C5}"/>
                  </a:ext>
                </a:extLst>
              </p:cNvPr>
              <p:cNvSpPr/>
              <p:nvPr/>
            </p:nvSpPr>
            <p:spPr>
              <a:xfrm>
                <a:off x="1191029" y="3364302"/>
                <a:ext cx="14958203" cy="1512498"/>
              </a:xfrm>
              <a:prstGeom prst="rect">
                <a:avLst/>
              </a:prstGeom>
              <a:solidFill>
                <a:srgbClr val="58788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V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5AD7F4-5616-B536-683B-7E856BA7A551}"/>
                  </a:ext>
                </a:extLst>
              </p:cNvPr>
              <p:cNvSpPr txBox="1"/>
              <p:nvPr/>
            </p:nvSpPr>
            <p:spPr>
              <a:xfrm>
                <a:off x="1367287" y="3705052"/>
                <a:ext cx="256635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LV" b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RĪCĪBAS</a:t>
                </a:r>
              </a:p>
              <a:p>
                <a:pPr algn="ctr"/>
                <a:r>
                  <a:rPr lang="en-LV" b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VIRZIENI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3E8E4BF-94FB-D516-868C-C18B45253701}"/>
                  </a:ext>
                </a:extLst>
              </p:cNvPr>
              <p:cNvCxnSpPr/>
              <p:nvPr/>
            </p:nvCxnSpPr>
            <p:spPr>
              <a:xfrm>
                <a:off x="3933645" y="3364302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6B95666-0BD4-05A9-CA23-F3FE2EB04D72}"/>
                  </a:ext>
                </a:extLst>
              </p:cNvPr>
              <p:cNvCxnSpPr/>
              <p:nvPr/>
            </p:nvCxnSpPr>
            <p:spPr>
              <a:xfrm>
                <a:off x="6466935" y="3349926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53CAD0-A87F-D009-B63E-7D45208A08CA}"/>
                  </a:ext>
                </a:extLst>
              </p:cNvPr>
              <p:cNvCxnSpPr/>
              <p:nvPr/>
            </p:nvCxnSpPr>
            <p:spPr>
              <a:xfrm>
                <a:off x="8911670" y="3364302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A02952B-5ECE-7BE9-D07D-DC38EEAD25E4}"/>
                  </a:ext>
                </a:extLst>
              </p:cNvPr>
              <p:cNvCxnSpPr/>
              <p:nvPr/>
            </p:nvCxnSpPr>
            <p:spPr>
              <a:xfrm>
                <a:off x="11329358" y="3349925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21F78CF-C5CD-AE3E-35A4-D948B05966B3}"/>
                  </a:ext>
                </a:extLst>
              </p:cNvPr>
              <p:cNvCxnSpPr/>
              <p:nvPr/>
            </p:nvCxnSpPr>
            <p:spPr>
              <a:xfrm>
                <a:off x="13722335" y="3364302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3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54E28EC-C71D-377A-E952-A05783119A49}"/>
                  </a:ext>
                </a:extLst>
              </p:cNvPr>
              <p:cNvPicPr/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10757" y="3570633"/>
                <a:ext cx="519522" cy="491034"/>
              </a:xfrm>
              <a:prstGeom prst="rect">
                <a:avLst/>
              </a:prstGeom>
              <a:noFill/>
            </p:spPr>
          </p:pic>
          <p:pic>
            <p:nvPicPr>
              <p:cNvPr id="22" name="Picture 3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AA83C66-8194-8195-26C2-3124503EAD95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9090" y="3584880"/>
                <a:ext cx="555924" cy="462540"/>
              </a:xfrm>
              <a:prstGeom prst="rect">
                <a:avLst/>
              </a:prstGeom>
              <a:noFill/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080C4B-A866-F350-D614-08A0B4897950}"/>
                  </a:ext>
                </a:extLst>
              </p:cNvPr>
              <p:cNvSpPr txBox="1"/>
              <p:nvPr/>
            </p:nvSpPr>
            <p:spPr>
              <a:xfrm>
                <a:off x="8595637" y="4200777"/>
                <a:ext cx="306388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LV" sz="2000" b="0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BIZNESA VIDE EKSPORTSPĒJAI</a:t>
                </a:r>
                <a:endParaRPr lang="en-LV" sz="20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6AE8A2C-2CB0-4CFC-D271-BF0362D7861A}"/>
                  </a:ext>
                </a:extLst>
              </p:cNvPr>
              <p:cNvSpPr txBox="1"/>
              <p:nvPr/>
            </p:nvSpPr>
            <p:spPr>
              <a:xfrm>
                <a:off x="11266342" y="4186400"/>
                <a:ext cx="260835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LV" sz="2000" b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FINANŠU PIEEJAMĪBA</a:t>
                </a:r>
                <a:endParaRPr lang="en-LV" sz="2000" b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C03702-1C5F-5EAB-38FB-DF7D35A21347}"/>
                  </a:ext>
                </a:extLst>
              </p:cNvPr>
              <p:cNvSpPr txBox="1"/>
              <p:nvPr/>
            </p:nvSpPr>
            <p:spPr>
              <a:xfrm>
                <a:off x="13657706" y="4258508"/>
                <a:ext cx="26083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LV" sz="2000" b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INFRASTRUKTŪRA</a:t>
                </a:r>
                <a:endParaRPr lang="en-LV" sz="2000" b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616CD1-BFB8-59D3-42E5-1F8F5F007A6C}"/>
                  </a:ext>
                </a:extLst>
              </p:cNvPr>
              <p:cNvSpPr txBox="1"/>
              <p:nvPr/>
            </p:nvSpPr>
            <p:spPr>
              <a:xfrm>
                <a:off x="6442974" y="4273455"/>
                <a:ext cx="26083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LV" sz="2000" b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INOVĀCIJAS</a:t>
                </a:r>
                <a:endParaRPr lang="en-LV" sz="2000" b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858E2C-452A-3291-34B2-291538144B74}"/>
                  </a:ext>
                </a:extLst>
              </p:cNvPr>
              <p:cNvSpPr txBox="1"/>
              <p:nvPr/>
            </p:nvSpPr>
            <p:spPr>
              <a:xfrm>
                <a:off x="3872107" y="4287832"/>
                <a:ext cx="26083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LV" sz="2000" b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CILVĒKKAPITĀLS</a:t>
                </a:r>
              </a:p>
            </p:txBody>
          </p:sp>
        </p:grpSp>
        <p:pic>
          <p:nvPicPr>
            <p:cNvPr id="59" name="Picture 35" descr="A close up of a logo&#10;&#10;Description automatically generated">
              <a:extLst>
                <a:ext uri="{FF2B5EF4-FFF2-40B4-BE49-F238E27FC236}">
                  <a16:creationId xmlns:a16="http://schemas.microsoft.com/office/drawing/2014/main" id="{DB2297A5-06C6-5C86-6B6A-C68D1C542155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344" y="3480914"/>
              <a:ext cx="439877" cy="580753"/>
            </a:xfrm>
            <a:prstGeom prst="rect">
              <a:avLst/>
            </a:prstGeom>
          </p:spPr>
        </p:pic>
        <p:pic>
          <p:nvPicPr>
            <p:cNvPr id="61" name="Picture 36" descr="A close up of a logo&#10;&#10;Description automatically generated">
              <a:extLst>
                <a:ext uri="{FF2B5EF4-FFF2-40B4-BE49-F238E27FC236}">
                  <a16:creationId xmlns:a16="http://schemas.microsoft.com/office/drawing/2014/main" id="{77B92C28-59E9-5DDD-ACCB-60512FBCED35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812" y="3489104"/>
              <a:ext cx="444698" cy="580047"/>
            </a:xfrm>
            <a:prstGeom prst="rect">
              <a:avLst/>
            </a:prstGeom>
            <a:noFill/>
          </p:spPr>
        </p:pic>
        <p:pic>
          <p:nvPicPr>
            <p:cNvPr id="62" name="Picture 37">
              <a:extLst>
                <a:ext uri="{FF2B5EF4-FFF2-40B4-BE49-F238E27FC236}">
                  <a16:creationId xmlns:a16="http://schemas.microsoft.com/office/drawing/2014/main" id="{7153C399-454D-B484-DB9A-1327143BFDEB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442" y="3524159"/>
              <a:ext cx="562755" cy="583982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85D56F-F8C8-A6FA-6054-EE117BF6E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408" y="1"/>
            <a:ext cx="1232747" cy="1368213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6C6478C-E60D-C450-F51D-2DFB98DE521B}"/>
              </a:ext>
            </a:extLst>
          </p:cNvPr>
          <p:cNvSpPr txBox="1">
            <a:spLocks/>
          </p:cNvSpPr>
          <p:nvPr/>
        </p:nvSpPr>
        <p:spPr>
          <a:xfrm>
            <a:off x="16724476" y="9276830"/>
            <a:ext cx="577991" cy="433493"/>
          </a:xfrm>
          <a:prstGeom prst="rect">
            <a:avLst/>
          </a:prstGeom>
        </p:spPr>
        <p:txBody>
          <a:bodyPr anchor="ctr"/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253BEA-5C99-48DB-9FD2-EA6B203FEBF6}" type="slidenum">
              <a:rPr lang="en-US" altLang="lv-LV" sz="1422">
                <a:solidFill>
                  <a:schemeClr val="tx1">
                    <a:tint val="75000"/>
                  </a:schemeClr>
                </a:solidFill>
              </a:rPr>
              <a:pPr algn="r"/>
              <a:t>2</a:t>
            </a:fld>
            <a:endParaRPr lang="en-US" altLang="lv-LV" sz="1422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9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5935C8-EFEC-484D-B19D-7F2EC229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E789-633A-46A7-8606-C525B790CAEA}" type="slidenum">
              <a:rPr lang="lv-LV" smtClean="0"/>
              <a:t>3</a:t>
            </a:fld>
            <a:endParaRPr lang="lv-LV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E3BFBB-AB5F-43E1-9025-53C40D34355B}"/>
              </a:ext>
            </a:extLst>
          </p:cNvPr>
          <p:cNvSpPr txBox="1"/>
          <p:nvPr/>
        </p:nvSpPr>
        <p:spPr>
          <a:xfrm>
            <a:off x="1055458" y="5344269"/>
            <a:ext cx="840427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64">
                <a:solidFill>
                  <a:schemeClr val="bg1"/>
                </a:solidFill>
              </a:rPr>
              <a:t>5 M EUR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989E3A-5EBA-4E02-87D5-AD308360E082}"/>
              </a:ext>
            </a:extLst>
          </p:cNvPr>
          <p:cNvSpPr txBox="1"/>
          <p:nvPr/>
        </p:nvSpPr>
        <p:spPr>
          <a:xfrm>
            <a:off x="4920212" y="5441062"/>
            <a:ext cx="840427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64">
                <a:solidFill>
                  <a:schemeClr val="bg1"/>
                </a:solidFill>
              </a:rPr>
              <a:t>228,9 M EUR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CB3D94-2BBB-4628-9C04-BD31938AEF6D}"/>
              </a:ext>
            </a:extLst>
          </p:cNvPr>
          <p:cNvSpPr txBox="1"/>
          <p:nvPr/>
        </p:nvSpPr>
        <p:spPr>
          <a:xfrm>
            <a:off x="9288108" y="4329577"/>
            <a:ext cx="840427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64">
                <a:solidFill>
                  <a:schemeClr val="bg1"/>
                </a:solidFill>
              </a:rPr>
              <a:t>21,75 M EUR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E15CA-36F9-6684-3790-93C0077E2A89}"/>
              </a:ext>
            </a:extLst>
          </p:cNvPr>
          <p:cNvSpPr txBox="1"/>
          <p:nvPr/>
        </p:nvSpPr>
        <p:spPr>
          <a:xfrm>
            <a:off x="1002034" y="6351317"/>
            <a:ext cx="840427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64">
                <a:solidFill>
                  <a:schemeClr val="bg1"/>
                </a:solidFill>
              </a:rPr>
              <a:t>21,15 M EUR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D9E8885-3A56-BD0A-3802-484358B07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733973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38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>
            <a:cxnSpLocks/>
          </p:cNvCxnSpPr>
          <p:nvPr/>
        </p:nvCxnSpPr>
        <p:spPr>
          <a:xfrm>
            <a:off x="6014987" y="1601137"/>
            <a:ext cx="0" cy="7211075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F6AD4A0-CC97-4C26-79AA-28BA49BC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408" y="1"/>
            <a:ext cx="1232747" cy="136821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1632B59-031B-A7D3-C7AB-77D9013A1809}"/>
              </a:ext>
            </a:extLst>
          </p:cNvPr>
          <p:cNvSpPr txBox="1"/>
          <p:nvPr/>
        </p:nvSpPr>
        <p:spPr>
          <a:xfrm>
            <a:off x="367784" y="3861518"/>
            <a:ext cx="5793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 dirty="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INOVĀCIJU FONDS</a:t>
            </a:r>
          </a:p>
        </p:txBody>
      </p:sp>
      <p:sp>
        <p:nvSpPr>
          <p:cNvPr id="42" name="Rectangle: Rounded Corners 41">
            <a:hlinkClick r:id="" action="ppaction://noaction"/>
            <a:extLst>
              <a:ext uri="{FF2B5EF4-FFF2-40B4-BE49-F238E27FC236}">
                <a16:creationId xmlns:a16="http://schemas.microsoft.com/office/drawing/2014/main" id="{1A67F46E-B0FD-3154-1160-C009FA7C7696}"/>
              </a:ext>
            </a:extLst>
          </p:cNvPr>
          <p:cNvSpPr/>
          <p:nvPr/>
        </p:nvSpPr>
        <p:spPr>
          <a:xfrm>
            <a:off x="139450" y="1988935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268000-A131-719B-576A-70110672CC89}"/>
              </a:ext>
            </a:extLst>
          </p:cNvPr>
          <p:cNvSpPr txBox="1"/>
          <p:nvPr/>
        </p:nvSpPr>
        <p:spPr>
          <a:xfrm>
            <a:off x="367784" y="5288090"/>
            <a:ext cx="5070423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 dirty="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EKSPORTA VEICINĀŠANA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657F9-3FD1-1204-1AF1-56E029ACE8F4}"/>
              </a:ext>
            </a:extLst>
          </p:cNvPr>
          <p:cNvSpPr txBox="1"/>
          <p:nvPr/>
        </p:nvSpPr>
        <p:spPr>
          <a:xfrm>
            <a:off x="367784" y="6938120"/>
            <a:ext cx="5349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JAUNUZŅĒMUMU ATBALSTS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B1B44-F903-47CC-39A9-8280C137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700" y="874064"/>
            <a:ext cx="1025985" cy="1004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C1B21-1C39-74FD-D812-C377D78D3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836" y="872824"/>
            <a:ext cx="1025985" cy="990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F90489-CF93-D4D9-3C22-254A8DFCD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4649" y="913718"/>
            <a:ext cx="828954" cy="790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2EE593-5A3A-7A02-1392-CC446AD24748}"/>
              </a:ext>
            </a:extLst>
          </p:cNvPr>
          <p:cNvSpPr txBox="1"/>
          <p:nvPr/>
        </p:nvSpPr>
        <p:spPr>
          <a:xfrm>
            <a:off x="6192606" y="2956588"/>
            <a:ext cx="5132667" cy="614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0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3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Aizdevums ar kapitāla atlaidi </a:t>
            </a: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līdz 30%</a:t>
            </a:r>
          </a:p>
          <a:p>
            <a:pPr algn="l">
              <a:defRPr/>
            </a:pPr>
            <a:r>
              <a:rPr lang="lv-LV" sz="2300" b="0" i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Papildus aizdevumi līdz 30 000 000 EUR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3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Attiecināmās izmaksas</a:t>
            </a:r>
            <a:r>
              <a:rPr kumimoji="0" lang="lv-LV" sz="2300" b="1" i="1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:</a:t>
            </a:r>
          </a:p>
          <a:p>
            <a:pPr marL="342882" marR="0" lvl="0" indent="-342882" algn="l" defTabSz="584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10 milj. euro investīciju projekts</a:t>
            </a:r>
          </a:p>
          <a:p>
            <a:pPr marL="342882" marR="0" lvl="0" indent="-342882" algn="l" defTabSz="584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Eksportspējīgiem uzņēmumiem ar augstu eksporta potenciālu un prioritārajos investīciju sektoros (RIS 3 vai kultūras un radošās industrijas jomā)</a:t>
            </a:r>
          </a:p>
          <a:p>
            <a:pPr marL="342882" marR="0" lvl="0" indent="-342882" algn="l" defTabSz="584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Ieguldījumi jaunos pamatlīdzekļos (ražošanas un tehnoloģiskajās iekārtās, </a:t>
            </a:r>
            <a:r>
              <a:rPr kumimoji="0" lang="lv-LV" sz="2300" b="0" i="0" u="none" strike="noStrike" kern="0" cap="none" spc="0" normalizeH="0" baseline="0" noProof="0" err="1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datorprogrammēšanas</a:t>
            </a: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 </a:t>
            </a:r>
          </a:p>
          <a:p>
            <a:pPr marL="365125" marR="0" lvl="0" algn="l" defTabSz="584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iekārtās un </a:t>
            </a:r>
            <a:r>
              <a:rPr kumimoji="0" lang="lv-LV" sz="2300" b="0" i="0" u="none" strike="noStrike" kern="0" cap="none" spc="0" normalizeH="0" baseline="0" noProof="0" err="1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palīgiekārtās</a:t>
            </a:r>
            <a: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) kā arī ēkās un būvēs    </a:t>
            </a:r>
            <a:br>
              <a:rPr kumimoji="0" lang="lv-LV" sz="2300" b="0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</a:br>
            <a:endParaRPr lang="lv-LV" sz="2300" b="0" i="1">
              <a:solidFill>
                <a:srgbClr val="00434E"/>
              </a:solidFill>
              <a:latin typeface="Proxima Nova Regular (Body)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D2AEE-DD89-B43E-6BCF-48F3DF1E51F1}"/>
              </a:ext>
            </a:extLst>
          </p:cNvPr>
          <p:cNvSpPr txBox="1"/>
          <p:nvPr/>
        </p:nvSpPr>
        <p:spPr>
          <a:xfrm>
            <a:off x="7301834" y="1231805"/>
            <a:ext cx="220814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37902" rtl="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182,5 EUR </a:t>
            </a:r>
            <a:r>
              <a:rPr kumimoji="0" lang="lv-LV" b="0" i="1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(VB</a:t>
            </a:r>
            <a:r>
              <a:rPr kumimoji="0" lang="lv-LV" sz="2000" b="0" i="1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91605-7097-34ED-C58A-B4949BF1CA28}"/>
              </a:ext>
            </a:extLst>
          </p:cNvPr>
          <p:cNvSpPr txBox="1"/>
          <p:nvPr/>
        </p:nvSpPr>
        <p:spPr>
          <a:xfrm>
            <a:off x="10698681" y="906549"/>
            <a:ext cx="16583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37902" rtl="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Vidējie un lielie komersanti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CE89E0-1F4B-89EF-17DA-AAABD5EFE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9492" y="1003354"/>
            <a:ext cx="1318027" cy="5149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9095B0-10CA-F520-5533-4073EFB04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3632" y="1440235"/>
            <a:ext cx="1217217" cy="6762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A7331E-1C99-EFD2-794F-7DF54EC95483}"/>
              </a:ext>
            </a:extLst>
          </p:cNvPr>
          <p:cNvSpPr/>
          <p:nvPr/>
        </p:nvSpPr>
        <p:spPr>
          <a:xfrm>
            <a:off x="6208509" y="2840289"/>
            <a:ext cx="5156394" cy="5971923"/>
          </a:xfrm>
          <a:prstGeom prst="rect">
            <a:avLst/>
          </a:prstGeom>
          <a:solidFill>
            <a:srgbClr val="9BC2C7">
              <a:alpha val="26000"/>
            </a:srgbClr>
          </a:solidFill>
          <a:ln>
            <a:solidFill>
              <a:srgbClr val="00859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0603602-7F29-5347-A498-17D16EFC1A39}"/>
              </a:ext>
            </a:extLst>
          </p:cNvPr>
          <p:cNvSpPr txBox="1">
            <a:spLocks/>
          </p:cNvSpPr>
          <p:nvPr/>
        </p:nvSpPr>
        <p:spPr>
          <a:xfrm>
            <a:off x="11556829" y="3861518"/>
            <a:ext cx="5620512" cy="1025782"/>
          </a:xfrm>
          <a:prstGeom prst="rect">
            <a:avLst/>
          </a:prstGeom>
          <a:solidFill>
            <a:srgbClr val="319DAE">
              <a:alpha val="4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Aft>
                <a:spcPts val="1138"/>
              </a:spcAft>
              <a:buFont typeface="Arial" panose="020B0604020202020204" pitchFamily="34" charset="0"/>
              <a:buNone/>
            </a:pPr>
            <a:r>
              <a:rPr lang="lv-LV" sz="20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Katru gadu investīcijas 200 000 000 EUR apmērā </a:t>
            </a:r>
            <a:endParaRPr lang="lv-LV" sz="2000" b="1">
              <a:solidFill>
                <a:srgbClr val="00434E"/>
              </a:solidFill>
              <a:latin typeface="Proxima Nova Regular (Body)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056CF2-C267-7F9F-E573-889220DCE398}"/>
              </a:ext>
            </a:extLst>
          </p:cNvPr>
          <p:cNvSpPr txBox="1"/>
          <p:nvPr/>
        </p:nvSpPr>
        <p:spPr>
          <a:xfrm>
            <a:off x="11556828" y="4959321"/>
            <a:ext cx="5620511" cy="1050609"/>
          </a:xfrm>
          <a:prstGeom prst="rect">
            <a:avLst/>
          </a:prstGeom>
          <a:solidFill>
            <a:srgbClr val="7EC2CD">
              <a:alpha val="68000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1138"/>
              </a:spcAft>
            </a:pPr>
            <a:r>
              <a:rPr lang="lv-LV" sz="20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Katru gadu </a:t>
            </a:r>
            <a:r>
              <a:rPr lang="lv-LV" sz="2000">
                <a:solidFill>
                  <a:srgbClr val="00434E"/>
                </a:solidFill>
                <a:effectLst/>
                <a:latin typeface="Proxima Nova Regular (Body)"/>
                <a:ea typeface="Times New Roman" panose="02020603050405020304" pitchFamily="18" charset="0"/>
              </a:rPr>
              <a:t>vismaz </a:t>
            </a:r>
            <a:r>
              <a:rPr lang="lv-LV" sz="2000" b="1">
                <a:solidFill>
                  <a:srgbClr val="00434E"/>
                </a:solidFill>
                <a:effectLst/>
                <a:latin typeface="Proxima Nova Regular (Body)"/>
                <a:ea typeface="Times New Roman" panose="02020603050405020304" pitchFamily="18" charset="0"/>
              </a:rPr>
              <a:t>600 jaunas augstāk </a:t>
            </a:r>
            <a:r>
              <a:rPr lang="lv-LV" sz="2000" b="0">
                <a:solidFill>
                  <a:srgbClr val="00434E"/>
                </a:solidFill>
                <a:effectLst/>
                <a:latin typeface="Proxima Nova Regular (Body)"/>
                <a:ea typeface="Times New Roman" panose="02020603050405020304" pitchFamily="18" charset="0"/>
              </a:rPr>
              <a:t>kā vidējā tautsaimniecībā reģionos apmaksātas darba vietas</a:t>
            </a:r>
            <a:endParaRPr lang="lv-LV" sz="2000" b="0">
              <a:solidFill>
                <a:srgbClr val="00434E"/>
              </a:solidFill>
              <a:latin typeface="Proxima Nova Regular (Body)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4F38E0-9DC2-3E93-2960-88D5B5435BE6}"/>
              </a:ext>
            </a:extLst>
          </p:cNvPr>
          <p:cNvSpPr txBox="1"/>
          <p:nvPr/>
        </p:nvSpPr>
        <p:spPr>
          <a:xfrm>
            <a:off x="11556827" y="6102125"/>
            <a:ext cx="5620511" cy="1191673"/>
          </a:xfrm>
          <a:prstGeom prst="rect">
            <a:avLst/>
          </a:prstGeom>
          <a:solidFill>
            <a:srgbClr val="319DAE">
              <a:alpha val="40000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1138"/>
              </a:spcAft>
            </a:pPr>
            <a:r>
              <a:rPr lang="lv-LV" sz="20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Eksporta pieaugums </a:t>
            </a: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sākot ar 2026.gadu par </a:t>
            </a:r>
            <a:r>
              <a:rPr lang="lv-LV" sz="20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vismaz </a:t>
            </a:r>
          </a:p>
          <a:p>
            <a:pPr>
              <a:lnSpc>
                <a:spcPct val="107000"/>
              </a:lnSpc>
              <a:spcAft>
                <a:spcPts val="1138"/>
              </a:spcAft>
            </a:pPr>
            <a:r>
              <a:rPr lang="lv-LV" sz="20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130 000 000 EUR gadā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1A8198-B2E9-9FB9-CEFF-F24374DA667C}"/>
              </a:ext>
            </a:extLst>
          </p:cNvPr>
          <p:cNvSpPr txBox="1"/>
          <p:nvPr/>
        </p:nvSpPr>
        <p:spPr>
          <a:xfrm>
            <a:off x="11556828" y="7408519"/>
            <a:ext cx="5620511" cy="1191673"/>
          </a:xfrm>
          <a:prstGeom prst="rect">
            <a:avLst/>
          </a:prstGeom>
          <a:solidFill>
            <a:srgbClr val="319DAE">
              <a:alpha val="40000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1138"/>
              </a:spcAft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10 gadu laikā atmaksājot nodokļos veiktās investīcijas</a:t>
            </a:r>
          </a:p>
          <a:p>
            <a:pPr>
              <a:lnSpc>
                <a:spcPct val="107000"/>
              </a:lnSpc>
              <a:spcAft>
                <a:spcPts val="1138"/>
              </a:spcAft>
            </a:pPr>
            <a:r>
              <a:rPr lang="lv-LV" sz="2000" b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92FB06-2721-6CE8-FD2C-3FEE263A9004}"/>
              </a:ext>
            </a:extLst>
          </p:cNvPr>
          <p:cNvSpPr txBox="1"/>
          <p:nvPr/>
        </p:nvSpPr>
        <p:spPr>
          <a:xfrm>
            <a:off x="12217000" y="3310797"/>
            <a:ext cx="459165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37902" rtl="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+ Jaunai kārtai 70 milj. EUR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ED7229-0D85-EBF7-3B04-F0ABF49D6484}"/>
              </a:ext>
            </a:extLst>
          </p:cNvPr>
          <p:cNvSpPr txBox="1"/>
          <p:nvPr/>
        </p:nvSpPr>
        <p:spPr>
          <a:xfrm>
            <a:off x="367784" y="2470719"/>
            <a:ext cx="5620518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 dirty="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INVESTĪCIJU FONDS </a:t>
            </a:r>
          </a:p>
        </p:txBody>
      </p:sp>
    </p:spTree>
    <p:extLst>
      <p:ext uri="{BB962C8B-B14F-4D97-AF65-F5344CB8AC3E}">
        <p14:creationId xmlns:p14="http://schemas.microsoft.com/office/powerpoint/2010/main" val="179427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>
            <a:cxnSpLocks/>
          </p:cNvCxnSpPr>
          <p:nvPr/>
        </p:nvCxnSpPr>
        <p:spPr>
          <a:xfrm>
            <a:off x="6336045" y="1503336"/>
            <a:ext cx="0" cy="7211075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F6AD4A0-CC97-4C26-79AA-28BA49BC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408" y="1"/>
            <a:ext cx="1232747" cy="136821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ED7229-0D85-EBF7-3B04-F0ABF49D6484}"/>
              </a:ext>
            </a:extLst>
          </p:cNvPr>
          <p:cNvSpPr txBox="1"/>
          <p:nvPr/>
        </p:nvSpPr>
        <p:spPr>
          <a:xfrm>
            <a:off x="367784" y="2470719"/>
            <a:ext cx="5620518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INVESTĪCIJU FONDS </a:t>
            </a:r>
          </a:p>
        </p:txBody>
      </p:sp>
      <p:sp>
        <p:nvSpPr>
          <p:cNvPr id="42" name="Rectangle: Rounded Corners 41">
            <a:hlinkClick r:id="" action="ppaction://noaction"/>
            <a:extLst>
              <a:ext uri="{FF2B5EF4-FFF2-40B4-BE49-F238E27FC236}">
                <a16:creationId xmlns:a16="http://schemas.microsoft.com/office/drawing/2014/main" id="{1A67F46E-B0FD-3154-1160-C009FA7C7696}"/>
              </a:ext>
            </a:extLst>
          </p:cNvPr>
          <p:cNvSpPr/>
          <p:nvPr/>
        </p:nvSpPr>
        <p:spPr>
          <a:xfrm>
            <a:off x="227826" y="3362501"/>
            <a:ext cx="4459571" cy="1435761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268000-A131-719B-576A-70110672CC89}"/>
              </a:ext>
            </a:extLst>
          </p:cNvPr>
          <p:cNvSpPr txBox="1"/>
          <p:nvPr/>
        </p:nvSpPr>
        <p:spPr>
          <a:xfrm>
            <a:off x="367784" y="5288090"/>
            <a:ext cx="5070423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EKSPORTA VEICINĀŠANA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657F9-3FD1-1204-1AF1-56E029ACE8F4}"/>
              </a:ext>
            </a:extLst>
          </p:cNvPr>
          <p:cNvSpPr txBox="1"/>
          <p:nvPr/>
        </p:nvSpPr>
        <p:spPr>
          <a:xfrm>
            <a:off x="367784" y="6938120"/>
            <a:ext cx="5349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JAUNUZŅĒMUMU ATBALSTS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83473-45CB-24C5-87C8-A289D61FD34C}"/>
              </a:ext>
            </a:extLst>
          </p:cNvPr>
          <p:cNvSpPr txBox="1"/>
          <p:nvPr/>
        </p:nvSpPr>
        <p:spPr>
          <a:xfrm>
            <a:off x="6622533" y="684107"/>
            <a:ext cx="838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Segoe UI Light" panose="020B0502040204020203" pitchFamily="34" charset="0"/>
              </a:rPr>
              <a:t>Valsts pētījumu programma </a:t>
            </a:r>
          </a:p>
          <a:p>
            <a:r>
              <a:rPr lang="lv-LV" sz="28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Segoe UI Light" panose="020B0502040204020203" pitchFamily="34" charset="0"/>
              </a:rPr>
              <a:t>pētniecības organizāciju komerciālas ievirzes pētniecības projektu īstenošanai biomedicīnas un viedo materiālu jomā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0D4A4-8E30-BF28-C347-24C01BDD4137}"/>
              </a:ext>
            </a:extLst>
          </p:cNvPr>
          <p:cNvSpPr txBox="1"/>
          <p:nvPr/>
        </p:nvSpPr>
        <p:spPr>
          <a:xfrm>
            <a:off x="7847010" y="2979374"/>
            <a:ext cx="569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>
                <a:solidFill>
                  <a:srgbClr val="00434E"/>
                </a:solidFill>
                <a:latin typeface="Proxima Nova Regular (Body)"/>
              </a:rPr>
              <a:t>Turpmākie soļi fonda attīstībā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B0AA5-2060-E31E-CE9C-6C8CA8088FBC}"/>
              </a:ext>
            </a:extLst>
          </p:cNvPr>
          <p:cNvSpPr txBox="1"/>
          <p:nvPr/>
        </p:nvSpPr>
        <p:spPr>
          <a:xfrm>
            <a:off x="6537522" y="3696933"/>
            <a:ext cx="3868352" cy="1015663"/>
          </a:xfrm>
          <a:prstGeom prst="rect">
            <a:avLst/>
          </a:prstGeom>
          <a:solidFill>
            <a:srgbClr val="7EC2CD"/>
          </a:solidFill>
        </p:spPr>
        <p:txBody>
          <a:bodyPr wrap="square" rtlCol="0">
            <a:spAutoFit/>
          </a:bodyPr>
          <a:lstStyle/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  <a:p>
            <a:r>
              <a:rPr lang="lv-LV" sz="2000">
                <a:solidFill>
                  <a:srgbClr val="00434E"/>
                </a:solidFill>
                <a:latin typeface="Proxima Nova Regular (Body)"/>
              </a:rPr>
              <a:t>Regulējums</a:t>
            </a:r>
          </a:p>
          <a:p>
            <a:r>
              <a:rPr lang="lv-LV" sz="2000" b="0">
                <a:solidFill>
                  <a:srgbClr val="00434E"/>
                </a:solidFill>
                <a:latin typeface="Proxima Nova Regular (Body)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52742-86B3-E307-60FB-8A762C8A6A52}"/>
              </a:ext>
            </a:extLst>
          </p:cNvPr>
          <p:cNvSpPr txBox="1"/>
          <p:nvPr/>
        </p:nvSpPr>
        <p:spPr>
          <a:xfrm>
            <a:off x="6537522" y="5143984"/>
            <a:ext cx="3868352" cy="1015663"/>
          </a:xfrm>
          <a:prstGeom prst="rect">
            <a:avLst/>
          </a:prstGeom>
          <a:solidFill>
            <a:srgbClr val="7EC2CD"/>
          </a:solidFill>
        </p:spPr>
        <p:txBody>
          <a:bodyPr wrap="square" rtlCol="0">
            <a:spAutoFit/>
          </a:bodyPr>
          <a:lstStyle/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  <a:p>
            <a:r>
              <a:rPr lang="lv-LV" sz="2000">
                <a:solidFill>
                  <a:srgbClr val="00434E"/>
                </a:solidFill>
                <a:latin typeface="Proxima Nova Regular (Body)"/>
              </a:rPr>
              <a:t>Plānotais finansējums</a:t>
            </a:r>
          </a:p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BC86D-191A-3252-2937-AB13E888B5B9}"/>
              </a:ext>
            </a:extLst>
          </p:cNvPr>
          <p:cNvSpPr txBox="1"/>
          <p:nvPr/>
        </p:nvSpPr>
        <p:spPr>
          <a:xfrm>
            <a:off x="6537522" y="6370430"/>
            <a:ext cx="3868352" cy="1015663"/>
          </a:xfrm>
          <a:prstGeom prst="rect">
            <a:avLst/>
          </a:prstGeom>
          <a:solidFill>
            <a:srgbClr val="7EC2CD"/>
          </a:solidFill>
        </p:spPr>
        <p:txBody>
          <a:bodyPr wrap="square" rtlCol="0">
            <a:spAutoFit/>
          </a:bodyPr>
          <a:lstStyle/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  <a:p>
            <a:r>
              <a:rPr lang="lv-LV" sz="2000">
                <a:solidFill>
                  <a:srgbClr val="00434E"/>
                </a:solidFill>
                <a:latin typeface="Proxima Nova Regular (Body)"/>
              </a:rPr>
              <a:t>Projektu uzsaukums </a:t>
            </a:r>
          </a:p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B8613-7B78-2BFF-A527-63196AD4F7DD}"/>
              </a:ext>
            </a:extLst>
          </p:cNvPr>
          <p:cNvSpPr txBox="1"/>
          <p:nvPr/>
        </p:nvSpPr>
        <p:spPr>
          <a:xfrm>
            <a:off x="10964716" y="3696933"/>
            <a:ext cx="5704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 b="0">
                <a:solidFill>
                  <a:srgbClr val="00434E"/>
                </a:solidFill>
                <a:latin typeface="Proxima Nova Regular (Body)"/>
                <a:cs typeface="Segoe UI Light" panose="020B0502040204020203" pitchFamily="34" charset="0"/>
              </a:rPr>
              <a:t>Grozījumi MK 04.09.2018. noteikumos Nr. 560 «Valsts pētījumu programmu projektu īstenošanas kārtība»: ieviesta platformu un ilgtermiņa projektu pieeja, industrijas iesaiste</a:t>
            </a:r>
            <a:endParaRPr lang="lv-LV" sz="2000">
              <a:solidFill>
                <a:srgbClr val="00434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50F62-33C3-CD88-1A08-A6BF179CA897}"/>
              </a:ext>
            </a:extLst>
          </p:cNvPr>
          <p:cNvSpPr txBox="1"/>
          <p:nvPr/>
        </p:nvSpPr>
        <p:spPr>
          <a:xfrm>
            <a:off x="10964716" y="5097818"/>
            <a:ext cx="447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200">
                <a:solidFill>
                  <a:srgbClr val="00434E"/>
                </a:solidFill>
                <a:latin typeface="Proxima Nova Regular (Body)"/>
                <a:ea typeface="Calibri"/>
                <a:cs typeface="Segoe UI Light" panose="020B0502040204020203" pitchFamily="34" charset="0"/>
              </a:rPr>
              <a:t>2024. – </a:t>
            </a:r>
            <a:r>
              <a:rPr lang="lv-LV" sz="2200">
                <a:solidFill>
                  <a:srgbClr val="00434E"/>
                </a:solidFill>
                <a:latin typeface="Proxima Nova Regular (Body)"/>
                <a:cs typeface="Segoe UI Light" panose="020B0502040204020203" pitchFamily="34" charset="0"/>
              </a:rPr>
              <a:t>4 milj. EUR</a:t>
            </a:r>
          </a:p>
          <a:p>
            <a:pPr algn="just"/>
            <a:r>
              <a:rPr lang="lv-LV" sz="2200">
                <a:solidFill>
                  <a:srgbClr val="00434E"/>
                </a:solidFill>
                <a:latin typeface="Proxima Nova Regular (Body)"/>
                <a:cs typeface="Segoe UI Light" panose="020B0502040204020203" pitchFamily="34" charset="0"/>
              </a:rPr>
              <a:t>2025. – 10 milj. EUR</a:t>
            </a:r>
          </a:p>
          <a:p>
            <a:pPr algn="just"/>
            <a:r>
              <a:rPr lang="lv-LV" sz="2200">
                <a:solidFill>
                  <a:srgbClr val="00434E"/>
                </a:solidFill>
                <a:latin typeface="Proxima Nova Regular (Body)"/>
                <a:cs typeface="Segoe UI Light" panose="020B0502040204020203" pitchFamily="34" charset="0"/>
              </a:rPr>
              <a:t>2026. – 8 milj. EUR  </a:t>
            </a:r>
            <a:endParaRPr lang="lv-LV" sz="2200">
              <a:solidFill>
                <a:srgbClr val="00434E"/>
              </a:solidFill>
              <a:latin typeface="Proxima Nova Regular (Body)"/>
              <a:ea typeface="Calibri"/>
              <a:cs typeface="Segoe UI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A722D-3DBE-4F1D-F269-EAC541DE7625}"/>
              </a:ext>
            </a:extLst>
          </p:cNvPr>
          <p:cNvSpPr txBox="1"/>
          <p:nvPr/>
        </p:nvSpPr>
        <p:spPr>
          <a:xfrm>
            <a:off x="10964715" y="6336908"/>
            <a:ext cx="5699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 b="0">
                <a:solidFill>
                  <a:srgbClr val="00434E"/>
                </a:solidFill>
                <a:latin typeface="Proxima Nova Regular (Body)"/>
                <a:ea typeface="Calibri"/>
                <a:cs typeface="Segoe UI Light" panose="020B0502040204020203" pitchFamily="34" charset="0"/>
              </a:rPr>
              <a:t>Uzsaukums: 2024. gada 1. pusgads, īstenošana 2024.-2026. gadā + 3 + 3 gadi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ECCFD-351D-9C8C-B824-F8AB18F80D43}"/>
              </a:ext>
            </a:extLst>
          </p:cNvPr>
          <p:cNvSpPr txBox="1"/>
          <p:nvPr/>
        </p:nvSpPr>
        <p:spPr>
          <a:xfrm>
            <a:off x="10964715" y="7192056"/>
            <a:ext cx="58544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 b="0">
                <a:solidFill>
                  <a:srgbClr val="00434E"/>
                </a:solidFill>
                <a:latin typeface="Proxima Nova Regular (Body)"/>
                <a:ea typeface="Calibri"/>
                <a:cs typeface="Segoe UI Light" panose="020B0502040204020203" pitchFamily="34" charset="0"/>
              </a:rPr>
              <a:t>Sasniedzamie rezultāti: atbalstītas vismaz 2 platformas* katrā no izvēlētajām jomām («</a:t>
            </a:r>
            <a:r>
              <a:rPr lang="lv-LV" sz="2000" b="0" err="1">
                <a:solidFill>
                  <a:srgbClr val="00434E"/>
                </a:solidFill>
                <a:latin typeface="Proxima Nova Regular (Body)"/>
                <a:ea typeface="Calibri"/>
                <a:cs typeface="Segoe UI Light" panose="020B0502040204020203" pitchFamily="34" charset="0"/>
              </a:rPr>
              <a:t>Biomedīcīna</a:t>
            </a:r>
            <a:r>
              <a:rPr lang="lv-LV" sz="2000" b="0">
                <a:solidFill>
                  <a:srgbClr val="00434E"/>
                </a:solidFill>
                <a:latin typeface="Proxima Nova Regular (Body)"/>
                <a:ea typeface="Calibri"/>
                <a:cs typeface="Segoe UI Light" panose="020B0502040204020203" pitchFamily="34" charset="0"/>
              </a:rPr>
              <a:t>» un «Viedie materiāli»), kā arī platformās atbalstīti valsts un industrijas pieprasīti komerciālas ievirzes pielietojami pētniecības projekti (platformu projekti)*</a:t>
            </a:r>
          </a:p>
          <a:p>
            <a:pPr algn="just"/>
            <a:r>
              <a:rPr lang="lv-LV" sz="2000" b="0">
                <a:solidFill>
                  <a:srgbClr val="00434E"/>
                </a:solidFill>
                <a:latin typeface="Proxima Nova Regular (Body)"/>
                <a:ea typeface="Calibri"/>
                <a:cs typeface="Segoe UI Light" panose="020B0502040204020203" pitchFamily="34" charset="0"/>
              </a:rPr>
              <a:t>*</a:t>
            </a:r>
            <a:r>
              <a:rPr lang="lv-LV" sz="1400" b="0">
                <a:solidFill>
                  <a:srgbClr val="00434E"/>
                </a:solidFill>
                <a:latin typeface="Proxima Nova Regular (Body)"/>
                <a:cs typeface="Segoe UI Light" panose="020B0502040204020203" pitchFamily="34" charset="0"/>
              </a:rPr>
              <a:t>Platformas un platformu projektus izvērtē starptautiskie eksperti</a:t>
            </a:r>
            <a:endParaRPr lang="lv-LV" sz="1400" b="0">
              <a:solidFill>
                <a:srgbClr val="00434E"/>
              </a:solidFill>
              <a:latin typeface="Proxima Nova Regular (Body)"/>
            </a:endParaRPr>
          </a:p>
          <a:p>
            <a:endParaRPr lang="lv-LV" sz="1600">
              <a:solidFill>
                <a:srgbClr val="00434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3BA2E8-63C7-E087-33C4-066659A85594}"/>
              </a:ext>
            </a:extLst>
          </p:cNvPr>
          <p:cNvSpPr/>
          <p:nvPr/>
        </p:nvSpPr>
        <p:spPr>
          <a:xfrm>
            <a:off x="10696890" y="3696933"/>
            <a:ext cx="6182102" cy="5870024"/>
          </a:xfrm>
          <a:prstGeom prst="rect">
            <a:avLst/>
          </a:prstGeom>
          <a:solidFill>
            <a:srgbClr val="9BC2C7">
              <a:alpha val="26000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srgbClr val="00434E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632B59-031B-A7D3-C7AB-77D9013A1809}"/>
              </a:ext>
            </a:extLst>
          </p:cNvPr>
          <p:cNvSpPr txBox="1"/>
          <p:nvPr/>
        </p:nvSpPr>
        <p:spPr>
          <a:xfrm>
            <a:off x="367784" y="3861518"/>
            <a:ext cx="5793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INOVĀCIJU FONDS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C4E88-878F-C360-41E1-34AA0DEF2D7D}"/>
              </a:ext>
            </a:extLst>
          </p:cNvPr>
          <p:cNvSpPr txBox="1"/>
          <p:nvPr/>
        </p:nvSpPr>
        <p:spPr>
          <a:xfrm>
            <a:off x="6549885" y="7596876"/>
            <a:ext cx="3868352" cy="1015663"/>
          </a:xfrm>
          <a:prstGeom prst="rect">
            <a:avLst/>
          </a:prstGeom>
          <a:solidFill>
            <a:srgbClr val="7EC2CD"/>
          </a:solidFill>
        </p:spPr>
        <p:txBody>
          <a:bodyPr wrap="square" rtlCol="0">
            <a:spAutoFit/>
          </a:bodyPr>
          <a:lstStyle/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  <a:p>
            <a:r>
              <a:rPr lang="lv-LV" sz="2000">
                <a:solidFill>
                  <a:srgbClr val="00434E"/>
                </a:solidFill>
                <a:latin typeface="Proxima Nova Regular (Body)"/>
              </a:rPr>
              <a:t>Sagaidāmais rezultāts</a:t>
            </a:r>
          </a:p>
          <a:p>
            <a:endParaRPr lang="lv-LV" sz="2000">
              <a:solidFill>
                <a:srgbClr val="00434E"/>
              </a:solidFill>
              <a:latin typeface="Proxima Nova Regular (Body)"/>
            </a:endParaRPr>
          </a:p>
        </p:txBody>
      </p:sp>
    </p:spTree>
    <p:extLst>
      <p:ext uri="{BB962C8B-B14F-4D97-AF65-F5344CB8AC3E}">
        <p14:creationId xmlns:p14="http://schemas.microsoft.com/office/powerpoint/2010/main" val="337275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>
            <a:cxnSpLocks/>
          </p:cNvCxnSpPr>
          <p:nvPr/>
        </p:nvCxnSpPr>
        <p:spPr>
          <a:xfrm>
            <a:off x="6336045" y="1503336"/>
            <a:ext cx="0" cy="7211075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F6AD4A0-CC97-4C26-79AA-28BA49BC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408" y="1"/>
            <a:ext cx="1232747" cy="136821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ED7229-0D85-EBF7-3B04-F0ABF49D6484}"/>
              </a:ext>
            </a:extLst>
          </p:cNvPr>
          <p:cNvSpPr txBox="1"/>
          <p:nvPr/>
        </p:nvSpPr>
        <p:spPr>
          <a:xfrm>
            <a:off x="367784" y="2470719"/>
            <a:ext cx="5620518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INVESTĪCIJU FONDS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632B59-031B-A7D3-C7AB-77D9013A1809}"/>
              </a:ext>
            </a:extLst>
          </p:cNvPr>
          <p:cNvSpPr txBox="1"/>
          <p:nvPr/>
        </p:nvSpPr>
        <p:spPr>
          <a:xfrm>
            <a:off x="367784" y="3861518"/>
            <a:ext cx="5793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INOVĀCIJU FONDS</a:t>
            </a:r>
          </a:p>
        </p:txBody>
      </p:sp>
      <p:sp>
        <p:nvSpPr>
          <p:cNvPr id="42" name="Rectangle: Rounded Corners 41">
            <a:hlinkClick r:id="" action="ppaction://noaction"/>
            <a:extLst>
              <a:ext uri="{FF2B5EF4-FFF2-40B4-BE49-F238E27FC236}">
                <a16:creationId xmlns:a16="http://schemas.microsoft.com/office/drawing/2014/main" id="{1A67F46E-B0FD-3154-1160-C009FA7C7696}"/>
              </a:ext>
            </a:extLst>
          </p:cNvPr>
          <p:cNvSpPr/>
          <p:nvPr/>
        </p:nvSpPr>
        <p:spPr>
          <a:xfrm>
            <a:off x="170916" y="4787526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268000-A131-719B-576A-70110672CC89}"/>
              </a:ext>
            </a:extLst>
          </p:cNvPr>
          <p:cNvSpPr txBox="1"/>
          <p:nvPr/>
        </p:nvSpPr>
        <p:spPr>
          <a:xfrm>
            <a:off x="367784" y="5288090"/>
            <a:ext cx="5070423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EKSPORTA VEICINĀŠANA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657F9-3FD1-1204-1AF1-56E029ACE8F4}"/>
              </a:ext>
            </a:extLst>
          </p:cNvPr>
          <p:cNvSpPr txBox="1"/>
          <p:nvPr/>
        </p:nvSpPr>
        <p:spPr>
          <a:xfrm>
            <a:off x="367784" y="6938120"/>
            <a:ext cx="5349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JAUNUZŅĒMUMU ATBALSTS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ED74B8-44E1-9724-8E53-04975938FC21}"/>
              </a:ext>
            </a:extLst>
          </p:cNvPr>
          <p:cNvSpPr/>
          <p:nvPr/>
        </p:nvSpPr>
        <p:spPr>
          <a:xfrm>
            <a:off x="6811848" y="2091036"/>
            <a:ext cx="9799739" cy="3158620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A95A5-98B8-E641-056E-617011CC2FFB}"/>
              </a:ext>
            </a:extLst>
          </p:cNvPr>
          <p:cNvSpPr txBox="1"/>
          <p:nvPr/>
        </p:nvSpPr>
        <p:spPr>
          <a:xfrm>
            <a:off x="7238906" y="745829"/>
            <a:ext cx="838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Segoe UI Light" panose="020B0502040204020203" pitchFamily="34" charset="0"/>
              </a:rPr>
              <a:t>Valsts budžeta līdzekļi </a:t>
            </a:r>
          </a:p>
          <a:p>
            <a:r>
              <a:rPr lang="lv-LV" sz="28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Segoe UI Light" panose="020B0502040204020203" pitchFamily="34" charset="0"/>
              </a:rPr>
              <a:t>6 milj. EUR eksporta veicināšanai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5B721-CBF0-577D-A764-5F2EE71C6361}"/>
              </a:ext>
            </a:extLst>
          </p:cNvPr>
          <p:cNvSpPr txBox="1"/>
          <p:nvPr/>
        </p:nvSpPr>
        <p:spPr>
          <a:xfrm>
            <a:off x="7006182" y="2187842"/>
            <a:ext cx="9605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Investīcijas viedās specializācijas jomās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Liela mēroga multiplikatoru/biznesa konsultantu pasākums Latvijā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50 kvalitatīvu investīciju piesaiste​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Investīciju datu bāzes, investīciju signāli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3 RIS3 nozaru biznesa forumi Latvijā (esošo forumu kapacitātes stiprināšana)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Iepircēju vizīšu uz Latviju organizēšana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Atbalsts lielo komersantu dalībai starptautiskajās izstādes LIAA organizētajos nacionālajos stendos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Times New Roman" panose="02020603050405020304" pitchFamily="18" charset="0"/>
              </a:rPr>
              <a:t>Profesionālu konsultantu piesaiste biznesa partneru atrašanai</a:t>
            </a:r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07942691-C441-BF3D-C78E-3A3D51847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778454"/>
              </p:ext>
            </p:extLst>
          </p:nvPr>
        </p:nvGraphicFramePr>
        <p:xfrm>
          <a:off x="6811847" y="5457372"/>
          <a:ext cx="9799736" cy="3991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3460">
                  <a:extLst>
                    <a:ext uri="{9D8B030D-6E8A-4147-A177-3AD203B41FA5}">
                      <a16:colId xmlns:a16="http://schemas.microsoft.com/office/drawing/2014/main" val="543099751"/>
                    </a:ext>
                  </a:extLst>
                </a:gridCol>
                <a:gridCol w="3285406">
                  <a:extLst>
                    <a:ext uri="{9D8B030D-6E8A-4147-A177-3AD203B41FA5}">
                      <a16:colId xmlns:a16="http://schemas.microsoft.com/office/drawing/2014/main" val="1315288158"/>
                    </a:ext>
                  </a:extLst>
                </a:gridCol>
                <a:gridCol w="2770870">
                  <a:extLst>
                    <a:ext uri="{9D8B030D-6E8A-4147-A177-3AD203B41FA5}">
                      <a16:colId xmlns:a16="http://schemas.microsoft.com/office/drawing/2014/main" val="2034460561"/>
                    </a:ext>
                  </a:extLst>
                </a:gridCol>
              </a:tblGrid>
              <a:tr h="20179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b="1">
                          <a:solidFill>
                            <a:schemeClr val="bg1"/>
                          </a:solidFill>
                          <a:latin typeface="Proxima Nova Regular (Body)"/>
                        </a:rPr>
                        <a:t>Atbalsta mērķis </a:t>
                      </a:r>
                      <a:r>
                        <a:rPr lang="lv-LV" sz="2000" b="0">
                          <a:solidFill>
                            <a:schemeClr val="bg1"/>
                          </a:solidFill>
                          <a:latin typeface="Proxima Nova Regular (Body)"/>
                        </a:rPr>
                        <a:t>papildus esošajiem atbalsta instrumentiem</a:t>
                      </a:r>
                      <a:endParaRPr lang="en-US" sz="2000" b="0">
                        <a:solidFill>
                          <a:schemeClr val="bg1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lv-LV" sz="2000" b="1">
                          <a:solidFill>
                            <a:schemeClr val="bg1"/>
                          </a:solidFill>
                          <a:latin typeface="Proxima Nova Regular (Body)"/>
                        </a:rPr>
                        <a:t>Latvijas tautsaimniecībā plānotās piesaistītās ārvalstu investīcijas </a:t>
                      </a:r>
                      <a:r>
                        <a:rPr lang="lv-LV" sz="2000" b="0">
                          <a:solidFill>
                            <a:schemeClr val="bg1"/>
                          </a:solidFill>
                          <a:latin typeface="Proxima Nova Regular (Body)"/>
                        </a:rPr>
                        <a:t>summa</a:t>
                      </a:r>
                      <a:r>
                        <a:rPr lang="lv-LV" sz="2000" b="1">
                          <a:solidFill>
                            <a:schemeClr val="bg1"/>
                          </a:solidFill>
                          <a:latin typeface="Proxima Nova Regular (Body)"/>
                        </a:rPr>
                        <a:t> </a:t>
                      </a:r>
                      <a:r>
                        <a:rPr lang="lv-LV" sz="2000" b="0">
                          <a:solidFill>
                            <a:schemeClr val="bg1"/>
                          </a:solidFill>
                          <a:latin typeface="Proxima Nova Regular (Body)"/>
                        </a:rPr>
                        <a:t>(EUR)</a:t>
                      </a:r>
                      <a:endParaRPr lang="en-US" sz="2000" b="0">
                        <a:solidFill>
                          <a:schemeClr val="bg1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b="1">
                          <a:solidFill>
                            <a:schemeClr val="bg1"/>
                          </a:solidFill>
                          <a:latin typeface="Proxima Nova Regular (Body)"/>
                        </a:rPr>
                        <a:t>Gads</a:t>
                      </a:r>
                      <a:endParaRPr lang="en-US" sz="2000" b="1">
                        <a:solidFill>
                          <a:schemeClr val="bg1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204698"/>
                  </a:ext>
                </a:extLst>
              </a:tr>
              <a:tr h="702367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2000" b="0" kern="1200" noProof="0">
                          <a:solidFill>
                            <a:srgbClr val="00434E"/>
                          </a:solidFill>
                          <a:latin typeface="Proxima Nova Regular (Body)"/>
                          <a:ea typeface="+mn-ea"/>
                          <a:cs typeface="+mn-cs"/>
                        </a:rPr>
                        <a:t>Ārvalstu investīciju piesaistei </a:t>
                      </a:r>
                      <a:endParaRPr lang="en-US" sz="2000" b="0" kern="1200" noProof="0">
                        <a:solidFill>
                          <a:srgbClr val="00434E"/>
                        </a:solidFill>
                        <a:latin typeface="Proxima Nova Regular (Body)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660 milj.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2024</a:t>
                      </a:r>
                      <a:endParaRPr lang="en-US" sz="2000" b="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998827"/>
                  </a:ext>
                </a:extLst>
              </a:tr>
              <a:tr h="809058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lv-LV" sz="2000" b="0" kern="1200">
                          <a:solidFill>
                            <a:srgbClr val="00434E"/>
                          </a:solidFill>
                          <a:latin typeface="Proxima Nova Regular (Body)"/>
                          <a:ea typeface="+mn-ea"/>
                          <a:cs typeface="+mn-cs"/>
                        </a:rPr>
                        <a:t>Valsts tēla stiprināšana un tūrisma veicināšana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300 milj. </a:t>
                      </a:r>
                    </a:p>
                    <a:p>
                      <a:pPr lvl="0" algn="ctr"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ik gadu</a:t>
                      </a:r>
                      <a:endParaRPr lang="en-US" sz="200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2024 </a:t>
                      </a:r>
                    </a:p>
                    <a:p>
                      <a:pPr lvl="0" algn="ctr"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un turpmākos gadus</a:t>
                      </a:r>
                      <a:endParaRPr lang="en-US" sz="200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5340225"/>
                  </a:ext>
                </a:extLst>
              </a:tr>
              <a:tr h="462094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lv-LV" sz="2000" b="0" kern="1200">
                          <a:solidFill>
                            <a:srgbClr val="00434E"/>
                          </a:solidFill>
                          <a:latin typeface="Proxima Nova Regular (Body)"/>
                          <a:ea typeface="+mn-ea"/>
                          <a:cs typeface="+mn-cs"/>
                        </a:rPr>
                        <a:t>Eksporta veicināšana</a:t>
                      </a:r>
                      <a:endParaRPr lang="en-US" sz="2000" b="0" kern="1200">
                        <a:solidFill>
                          <a:srgbClr val="00434E"/>
                        </a:solidFill>
                        <a:latin typeface="Proxima Nova Regular (Body)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20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9599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37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>
            <a:cxnSpLocks/>
          </p:cNvCxnSpPr>
          <p:nvPr/>
        </p:nvCxnSpPr>
        <p:spPr>
          <a:xfrm>
            <a:off x="6336045" y="1503336"/>
            <a:ext cx="0" cy="7211075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F6AD4A0-CC97-4C26-79AA-28BA49BC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408" y="1"/>
            <a:ext cx="1232747" cy="1368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D7F30-BBBC-68DC-998D-C65E1D28A156}"/>
              </a:ext>
            </a:extLst>
          </p:cNvPr>
          <p:cNvSpPr txBox="1"/>
          <p:nvPr/>
        </p:nvSpPr>
        <p:spPr>
          <a:xfrm>
            <a:off x="7157978" y="2631641"/>
            <a:ext cx="857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2000" dirty="0">
                <a:solidFill>
                  <a:srgbClr val="00434E"/>
                </a:solidFill>
                <a:latin typeface="Proxima Nova Regular (Body)"/>
              </a:rPr>
              <a:t>2022. Gadā par 60 </a:t>
            </a:r>
            <a:r>
              <a:rPr lang="lv-LV" sz="2000" dirty="0" err="1">
                <a:solidFill>
                  <a:srgbClr val="00434E"/>
                </a:solidFill>
                <a:latin typeface="Proxima Nova Regular (Body)"/>
              </a:rPr>
              <a:t>milj</a:t>
            </a:r>
            <a:r>
              <a:rPr lang="lv-LV" sz="2000" dirty="0">
                <a:solidFill>
                  <a:srgbClr val="00434E"/>
                </a:solidFill>
                <a:latin typeface="Proxima Nova Regular (Body)"/>
              </a:rPr>
              <a:t> EUR: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</a:rPr>
              <a:t>piesaistītas 61 milj. EUR investīcijas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</a:rPr>
              <a:t>nodarbināti 2949 darbinieki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</a:rPr>
              <a:t>veikti maksājumi valsts budžetā 43,6 milj. EUR apmērā</a:t>
            </a:r>
          </a:p>
          <a:p>
            <a:endParaRPr lang="lv-LV" sz="2000" dirty="0">
              <a:solidFill>
                <a:srgbClr val="00434E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5E82E7-6DFD-B751-7F11-3AF356413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94694"/>
              </p:ext>
            </p:extLst>
          </p:nvPr>
        </p:nvGraphicFramePr>
        <p:xfrm>
          <a:off x="7059537" y="4644443"/>
          <a:ext cx="9780725" cy="342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4737">
                  <a:extLst>
                    <a:ext uri="{9D8B030D-6E8A-4147-A177-3AD203B41FA5}">
                      <a16:colId xmlns:a16="http://schemas.microsoft.com/office/drawing/2014/main" val="3439622021"/>
                    </a:ext>
                  </a:extLst>
                </a:gridCol>
                <a:gridCol w="3275988">
                  <a:extLst>
                    <a:ext uri="{9D8B030D-6E8A-4147-A177-3AD203B41FA5}">
                      <a16:colId xmlns:a16="http://schemas.microsoft.com/office/drawing/2014/main" val="1152776325"/>
                    </a:ext>
                  </a:extLst>
                </a:gridCol>
              </a:tblGrid>
              <a:tr h="12639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1">
                          <a:solidFill>
                            <a:schemeClr val="bg1"/>
                          </a:solidFill>
                          <a:latin typeface="Proxima Nova Regular (Body)"/>
                        </a:rPr>
                        <a:t>Atbalsta mērķis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>
                          <a:solidFill>
                            <a:schemeClr val="bg1"/>
                          </a:solidFill>
                          <a:latin typeface="Proxima Nova Regular (Body)"/>
                          <a:ea typeface="Verdana" panose="020B0604030504040204" pitchFamily="34" charset="0"/>
                          <a:cs typeface="Segoe UI Light" panose="020B0502040204020203" pitchFamily="34" charset="0"/>
                        </a:rPr>
                        <a:t>jaunuzņēmumu konkurētspējas un skaita palielināšanai</a:t>
                      </a:r>
                      <a:endParaRPr lang="en-US" sz="2000" b="0" kern="1200" noProof="0">
                        <a:solidFill>
                          <a:schemeClr val="bg1"/>
                        </a:solidFill>
                        <a:latin typeface="Proxima Nova Regular (Body)"/>
                        <a:ea typeface="+mn-ea"/>
                        <a:cs typeface="+mn-cs"/>
                      </a:endParaRPr>
                    </a:p>
                    <a:p>
                      <a:pPr lvl="0" algn="ctr">
                        <a:buNone/>
                      </a:pPr>
                      <a:endParaRPr lang="en-US" sz="2000" b="0">
                        <a:solidFill>
                          <a:schemeClr val="bg1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lv-LV" sz="2000" b="0">
                          <a:solidFill>
                            <a:schemeClr val="bg1"/>
                          </a:solidFill>
                          <a:latin typeface="Proxima Nova Regular (Body)"/>
                        </a:rPr>
                        <a:t>Rezultāts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lv-LV" sz="2000" b="1">
                          <a:solidFill>
                            <a:schemeClr val="bg1"/>
                          </a:solidFill>
                          <a:latin typeface="Proxima Nova Regular (Body)"/>
                        </a:rPr>
                        <a:t>Latvijas tautsaimniecībā </a:t>
                      </a:r>
                      <a:endParaRPr lang="en-US" sz="2000" b="0">
                        <a:solidFill>
                          <a:schemeClr val="bg1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400507"/>
                  </a:ext>
                </a:extLst>
              </a:tr>
              <a:tr h="707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latin typeface="Proxima Nova Regular (Body)"/>
                        </a:rPr>
                        <a:t>Piesaistītās ārvalstu investīcijas</a:t>
                      </a:r>
                      <a:endParaRPr lang="en-US" sz="2000" b="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b="0" kern="1200" noProof="0">
                        <a:solidFill>
                          <a:srgbClr val="00434E"/>
                        </a:solidFill>
                        <a:latin typeface="Proxima Nova Regular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>
                          <a:solidFill>
                            <a:srgbClr val="00434E"/>
                          </a:solidFill>
                          <a:latin typeface="Proxima Nova Regular (Body)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50 milj. EUR </a:t>
                      </a:r>
                      <a:endParaRPr lang="lv-LV" sz="2000" b="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439049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2000" b="0">
                          <a:solidFill>
                            <a:srgbClr val="00434E"/>
                          </a:solidFill>
                          <a:effectLst/>
                          <a:latin typeface="Proxima Nova Regular (Body)"/>
                          <a:ea typeface="Times New Roman" panose="02020603050405020304" pitchFamily="18" charset="0"/>
                        </a:rPr>
                        <a:t>Jaunas augstāk kā vidējā tautsaimniecībā apmaksātas darba vietas</a:t>
                      </a:r>
                      <a:endParaRPr lang="en-US" sz="2000" b="0" kern="1200" noProof="0">
                        <a:solidFill>
                          <a:srgbClr val="00434E"/>
                        </a:solidFill>
                        <a:latin typeface="Proxima Nova Regular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1">
                          <a:solidFill>
                            <a:srgbClr val="00434E"/>
                          </a:solidFill>
                          <a:effectLst/>
                          <a:latin typeface="Proxima Nova Regular (Body)"/>
                          <a:ea typeface="Times New Roman" panose="02020603050405020304" pitchFamily="18" charset="0"/>
                        </a:rPr>
                        <a:t>150</a:t>
                      </a:r>
                      <a:endParaRPr lang="lv-LV" sz="2000" b="0">
                        <a:solidFill>
                          <a:srgbClr val="00434E"/>
                        </a:solidFill>
                        <a:effectLst/>
                        <a:latin typeface="Proxima Nova Regular (Body)"/>
                        <a:ea typeface="Times New Roman" panose="02020603050405020304" pitchFamily="18" charset="0"/>
                      </a:endParaRPr>
                    </a:p>
                    <a:p>
                      <a:pPr lvl="0" algn="ctr">
                        <a:buNone/>
                      </a:pPr>
                      <a:endParaRPr lang="lv-LV" sz="2000" b="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208786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>
                          <a:solidFill>
                            <a:srgbClr val="00434E"/>
                          </a:solidFill>
                          <a:latin typeface="Proxima Nova Regular (Body)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Izveidoti </a:t>
                      </a:r>
                      <a:r>
                        <a:rPr lang="lv-LV" sz="2000" b="0" dirty="0" err="1">
                          <a:solidFill>
                            <a:srgbClr val="00434E"/>
                          </a:solidFill>
                          <a:latin typeface="Proxima Nova Regular (Body)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jaunuzņēmumi</a:t>
                      </a:r>
                      <a:endParaRPr lang="lv-LV" sz="2000" b="0" dirty="0">
                        <a:solidFill>
                          <a:srgbClr val="00434E"/>
                        </a:solidFill>
                        <a:latin typeface="Proxima Nova Regular (Body)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b="0" kern="1200" noProof="0" dirty="0">
                        <a:solidFill>
                          <a:srgbClr val="00434E"/>
                        </a:solidFill>
                        <a:latin typeface="Proxima Nova Regular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2000" dirty="0">
                          <a:solidFill>
                            <a:srgbClr val="00434E"/>
                          </a:solidFill>
                          <a:latin typeface="Proxima Nova Regular (Body)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vismaz 30 </a:t>
                      </a:r>
                      <a:endParaRPr lang="lv-LV" sz="2000" b="0" dirty="0">
                        <a:solidFill>
                          <a:srgbClr val="00434E"/>
                        </a:solidFill>
                        <a:latin typeface="Proxima Nova Regular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69987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01E19D-9A7A-87CB-3551-91EB15A9BCF8}"/>
              </a:ext>
            </a:extLst>
          </p:cNvPr>
          <p:cNvSpPr txBox="1"/>
          <p:nvPr/>
        </p:nvSpPr>
        <p:spPr>
          <a:xfrm>
            <a:off x="7059538" y="539225"/>
            <a:ext cx="86685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5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Segoe UI Light" panose="020B0502040204020203" pitchFamily="34" charset="0"/>
              </a:rPr>
              <a:t>Valsts budžeta līdzekļi </a:t>
            </a:r>
          </a:p>
          <a:p>
            <a:r>
              <a:rPr lang="lv-LV" sz="250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Segoe UI Light" panose="020B0502040204020203" pitchFamily="34" charset="0"/>
              </a:rPr>
              <a:t>0,4 milj. EUR jaunuzņēmumu attīstībai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057EE-23B9-A62C-B0D1-EF6511A53114}"/>
              </a:ext>
            </a:extLst>
          </p:cNvPr>
          <p:cNvSpPr/>
          <p:nvPr/>
        </p:nvSpPr>
        <p:spPr>
          <a:xfrm>
            <a:off x="7059536" y="2636078"/>
            <a:ext cx="9780725" cy="1368213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>
              <a:solidFill>
                <a:srgbClr val="00434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B2B5-F336-BBB0-0E13-8DE99B330CEC}"/>
              </a:ext>
            </a:extLst>
          </p:cNvPr>
          <p:cNvSpPr txBox="1"/>
          <p:nvPr/>
        </p:nvSpPr>
        <p:spPr>
          <a:xfrm>
            <a:off x="367784" y="2470719"/>
            <a:ext cx="5620518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INVESTĪCIJU FONDS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030E3-6E9D-34C7-DFE4-63BEA047B2EA}"/>
              </a:ext>
            </a:extLst>
          </p:cNvPr>
          <p:cNvSpPr txBox="1"/>
          <p:nvPr/>
        </p:nvSpPr>
        <p:spPr>
          <a:xfrm>
            <a:off x="367784" y="3861518"/>
            <a:ext cx="5793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INOVĀCIJU FONDS</a:t>
            </a:r>
          </a:p>
        </p:txBody>
      </p:sp>
      <p:sp>
        <p:nvSpPr>
          <p:cNvPr id="14" name="Rectangle: Rounded Corners 13">
            <a:hlinkClick r:id="" action="ppaction://noaction"/>
            <a:extLst>
              <a:ext uri="{FF2B5EF4-FFF2-40B4-BE49-F238E27FC236}">
                <a16:creationId xmlns:a16="http://schemas.microsoft.com/office/drawing/2014/main" id="{07E57C08-1792-C859-03B2-A211BE4F119A}"/>
              </a:ext>
            </a:extLst>
          </p:cNvPr>
          <p:cNvSpPr/>
          <p:nvPr/>
        </p:nvSpPr>
        <p:spPr>
          <a:xfrm>
            <a:off x="232486" y="6437556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48E93-5BDA-27CE-0DF6-DE228C8E1A54}"/>
              </a:ext>
            </a:extLst>
          </p:cNvPr>
          <p:cNvSpPr txBox="1"/>
          <p:nvPr/>
        </p:nvSpPr>
        <p:spPr>
          <a:xfrm>
            <a:off x="367784" y="5288090"/>
            <a:ext cx="5070423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EKSPORTA VEICINĀŠANA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1CA127-C7D6-757F-F7DD-C4183597B9B0}"/>
              </a:ext>
            </a:extLst>
          </p:cNvPr>
          <p:cNvSpPr txBox="1"/>
          <p:nvPr/>
        </p:nvSpPr>
        <p:spPr>
          <a:xfrm>
            <a:off x="367784" y="6938120"/>
            <a:ext cx="5349916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JAUNUZŅĒMUMU ATBALSTS</a:t>
            </a:r>
          </a:p>
        </p:txBody>
      </p:sp>
    </p:spTree>
    <p:extLst>
      <p:ext uri="{BB962C8B-B14F-4D97-AF65-F5344CB8AC3E}">
        <p14:creationId xmlns:p14="http://schemas.microsoft.com/office/powerpoint/2010/main" val="43700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5F51DB-9322-74F4-EAD2-2C714B4EE86E}"/>
              </a:ext>
            </a:extLst>
          </p:cNvPr>
          <p:cNvSpPr/>
          <p:nvPr/>
        </p:nvSpPr>
        <p:spPr>
          <a:xfrm>
            <a:off x="260360" y="1861514"/>
            <a:ext cx="16212648" cy="781371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5BC2D-A850-0EB7-0A09-559FF17A4FB1}"/>
              </a:ext>
            </a:extLst>
          </p:cNvPr>
          <p:cNvSpPr txBox="1"/>
          <p:nvPr/>
        </p:nvSpPr>
        <p:spPr>
          <a:xfrm>
            <a:off x="647229" y="3156532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MVU INOVATĪVAS UZŅĒMĒJDARBĪBAS ATTĪSTĪBAI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23D28-64B2-91F0-95C7-6B1E6A13F200}"/>
              </a:ext>
            </a:extLst>
          </p:cNvPr>
          <p:cNvSpPr txBox="1"/>
          <p:nvPr/>
        </p:nvSpPr>
        <p:spPr>
          <a:xfrm>
            <a:off x="697797" y="4498235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TŪRISMA PRODUKTU ATTĪSTĪBA - KLASTERI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0A52A-804A-B6F2-0732-ECAFD7FAAB73}"/>
              </a:ext>
            </a:extLst>
          </p:cNvPr>
          <p:cNvSpPr txBox="1"/>
          <p:nvPr/>
        </p:nvSpPr>
        <p:spPr>
          <a:xfrm>
            <a:off x="732814" y="6001532"/>
            <a:ext cx="579391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FINANŠU INSTRUMENTI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/>
          <p:nvPr/>
        </p:nvCxnSpPr>
        <p:spPr>
          <a:xfrm>
            <a:off x="6336045" y="932011"/>
            <a:ext cx="0" cy="7782400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id="{C5DDADCE-141D-8763-30B3-2B7513D4506E}"/>
              </a:ext>
            </a:extLst>
          </p:cNvPr>
          <p:cNvSpPr/>
          <p:nvPr/>
        </p:nvSpPr>
        <p:spPr>
          <a:xfrm>
            <a:off x="404383" y="1449358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BADB3D-DA9F-9485-1167-CF6D648A8F12}"/>
              </a:ext>
            </a:extLst>
          </p:cNvPr>
          <p:cNvSpPr txBox="1"/>
          <p:nvPr/>
        </p:nvSpPr>
        <p:spPr>
          <a:xfrm>
            <a:off x="719404" y="7008990"/>
            <a:ext cx="507042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INOVĀCIJĀM UN PĒTNIECĪBAI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9ABC3-A6FF-5F22-24C3-85011F32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642" y="43956"/>
            <a:ext cx="1232747" cy="1368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57B80-4E77-B87E-F45A-79ECC8EC89B5}"/>
              </a:ext>
            </a:extLst>
          </p:cNvPr>
          <p:cNvSpPr txBox="1"/>
          <p:nvPr/>
        </p:nvSpPr>
        <p:spPr>
          <a:xfrm>
            <a:off x="867255" y="1752094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DIGITĀLAI TRANSFORMĀCIJAI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38CF6-8185-7307-BF2A-8C3CAB62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4150" y="1513451"/>
            <a:ext cx="1583000" cy="452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B242C-49F1-B2FD-ADA8-2EC012AC1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7806" y="1308374"/>
            <a:ext cx="1081887" cy="741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7F46E2-324F-9A8C-90DE-5C1E97F92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905" y="842650"/>
            <a:ext cx="1025954" cy="9907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B5C9F7-DB97-1E55-708C-E136B8A20538}"/>
              </a:ext>
            </a:extLst>
          </p:cNvPr>
          <p:cNvSpPr txBox="1"/>
          <p:nvPr/>
        </p:nvSpPr>
        <p:spPr>
          <a:xfrm>
            <a:off x="10005724" y="728062"/>
            <a:ext cx="2961930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242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14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MVU, lielie komersanti, biedrības, nodibinājumi, publiskās personas kapitālsabiedrība, pētniecības organizācijas, zemnieku saimniecības, kooperatīvas sabiedrības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8C5764-6BF5-51BB-0CA0-2E1E1C847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1521" y="768561"/>
            <a:ext cx="828954" cy="7901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DA5AA65-6347-2FA6-DF41-BA2D0C2043BE}"/>
              </a:ext>
            </a:extLst>
          </p:cNvPr>
          <p:cNvSpPr/>
          <p:nvPr/>
        </p:nvSpPr>
        <p:spPr>
          <a:xfrm>
            <a:off x="6319529" y="2503574"/>
            <a:ext cx="6474939" cy="6584465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lv-LV" sz="4400" b="1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BB857B-0F1D-89D2-07F3-14A594888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9955" y="610548"/>
            <a:ext cx="877591" cy="4875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6A8489-5AB1-02A5-28C5-386F5C8EB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85884" y="729204"/>
            <a:ext cx="1007574" cy="393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A76881-055D-FC60-3C5A-9168770ADC94}"/>
              </a:ext>
            </a:extLst>
          </p:cNvPr>
          <p:cNvSpPr txBox="1"/>
          <p:nvPr/>
        </p:nvSpPr>
        <p:spPr>
          <a:xfrm>
            <a:off x="13439778" y="3377127"/>
            <a:ext cx="279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Digitālā brieduma tests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2772F5-D507-2181-0AE0-67640550F066}"/>
              </a:ext>
            </a:extLst>
          </p:cNvPr>
          <p:cNvGrpSpPr/>
          <p:nvPr/>
        </p:nvGrpSpPr>
        <p:grpSpPr>
          <a:xfrm>
            <a:off x="11478643" y="3881799"/>
            <a:ext cx="6717269" cy="995001"/>
            <a:chOff x="1614229" y="2131355"/>
            <a:chExt cx="6306952" cy="1607938"/>
          </a:xfrm>
        </p:grpSpPr>
        <p:sp>
          <p:nvSpPr>
            <p:cNvPr id="31" name="Triangle 5">
              <a:extLst>
                <a:ext uri="{FF2B5EF4-FFF2-40B4-BE49-F238E27FC236}">
                  <a16:creationId xmlns:a16="http://schemas.microsoft.com/office/drawing/2014/main" id="{E4D2410B-1694-4AA1-4078-AAA5D9AC72B7}"/>
                </a:ext>
              </a:extLst>
            </p:cNvPr>
            <p:cNvSpPr/>
            <p:nvPr/>
          </p:nvSpPr>
          <p:spPr>
            <a:xfrm rot="10800000">
              <a:off x="4478016" y="2131355"/>
              <a:ext cx="579376" cy="376897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highlight>
                  <a:srgbClr val="C0C0C0"/>
                </a:highlight>
                <a:uLnTx/>
                <a:uFillTx/>
                <a:latin typeface="Proxima Nova Regular (Body)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6598B4-327C-4BD6-64E4-966695439168}"/>
                </a:ext>
              </a:extLst>
            </p:cNvPr>
            <p:cNvSpPr txBox="1"/>
            <p:nvPr/>
          </p:nvSpPr>
          <p:spPr>
            <a:xfrm>
              <a:off x="1614229" y="2893761"/>
              <a:ext cx="6306952" cy="84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Digitālās attīstības ceļa karte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a</a:t>
              </a:r>
              <a:r>
                <a:rPr kumimoji="0" lang="en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r priekšnosacījumiem atbalsta saņemšanai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AE5C00-A8C1-4F01-32F8-55D810317B24}"/>
              </a:ext>
            </a:extLst>
          </p:cNvPr>
          <p:cNvGrpSpPr/>
          <p:nvPr/>
        </p:nvGrpSpPr>
        <p:grpSpPr>
          <a:xfrm>
            <a:off x="12059129" y="4999846"/>
            <a:ext cx="5796369" cy="987138"/>
            <a:chOff x="1598773" y="4730570"/>
            <a:chExt cx="5991360" cy="1038576"/>
          </a:xfrm>
        </p:grpSpPr>
        <p:sp>
          <p:nvSpPr>
            <p:cNvPr id="34" name="Triangle 41">
              <a:extLst>
                <a:ext uri="{FF2B5EF4-FFF2-40B4-BE49-F238E27FC236}">
                  <a16:creationId xmlns:a16="http://schemas.microsoft.com/office/drawing/2014/main" id="{29268E3E-6F08-C6F8-FAF0-92F0113D9AE8}"/>
                </a:ext>
              </a:extLst>
            </p:cNvPr>
            <p:cNvSpPr/>
            <p:nvPr/>
          </p:nvSpPr>
          <p:spPr>
            <a:xfrm rot="10800000">
              <a:off x="4180689" y="4730570"/>
              <a:ext cx="579376" cy="376899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highlight>
                  <a:srgbClr val="008080"/>
                </a:highlight>
                <a:uLnTx/>
                <a:uFillTx/>
                <a:latin typeface="Proxima Nova Regular (Body)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B7D3F0-6396-4893-2455-88E97A8C3AA1}"/>
                </a:ext>
              </a:extLst>
            </p:cNvPr>
            <p:cNvSpPr txBox="1"/>
            <p:nvPr/>
          </p:nvSpPr>
          <p:spPr>
            <a:xfrm>
              <a:off x="1598773" y="5218662"/>
              <a:ext cx="5991360" cy="550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KOMERSANTA ĪSTENOTAIS DIGITĀLĀS 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TRANSFORMĀCIJAS PROJEKTS</a:t>
              </a: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5D9094-9D0D-19E0-93D7-AECC798131B6}"/>
              </a:ext>
            </a:extLst>
          </p:cNvPr>
          <p:cNvGrpSpPr/>
          <p:nvPr/>
        </p:nvGrpSpPr>
        <p:grpSpPr>
          <a:xfrm>
            <a:off x="12238728" y="6136073"/>
            <a:ext cx="5796369" cy="936439"/>
            <a:chOff x="2442337" y="4128695"/>
            <a:chExt cx="5991360" cy="1231002"/>
          </a:xfrm>
        </p:grpSpPr>
        <p:sp>
          <p:nvSpPr>
            <p:cNvPr id="37" name="Triangle 45">
              <a:extLst>
                <a:ext uri="{FF2B5EF4-FFF2-40B4-BE49-F238E27FC236}">
                  <a16:creationId xmlns:a16="http://schemas.microsoft.com/office/drawing/2014/main" id="{0C28039D-11BD-7073-7312-7CA248101987}"/>
                </a:ext>
              </a:extLst>
            </p:cNvPr>
            <p:cNvSpPr/>
            <p:nvPr/>
          </p:nvSpPr>
          <p:spPr>
            <a:xfrm rot="10800000">
              <a:off x="4834836" y="4128695"/>
              <a:ext cx="579376" cy="376898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331FD6-324A-C990-3FCE-2764329315EE}"/>
                </a:ext>
              </a:extLst>
            </p:cNvPr>
            <p:cNvSpPr txBox="1"/>
            <p:nvPr/>
          </p:nvSpPr>
          <p:spPr>
            <a:xfrm>
              <a:off x="2442337" y="4671893"/>
              <a:ext cx="5991360" cy="68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ATZINUMS: Par digitālās ceļa kartes 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priekšnosacījumu izpildi</a:t>
              </a: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FF7912-1602-FC74-0259-8A7373E88694}"/>
              </a:ext>
            </a:extLst>
          </p:cNvPr>
          <p:cNvGrpSpPr/>
          <p:nvPr/>
        </p:nvGrpSpPr>
        <p:grpSpPr>
          <a:xfrm>
            <a:off x="13378169" y="7109184"/>
            <a:ext cx="3059181" cy="833411"/>
            <a:chOff x="3774219" y="7664083"/>
            <a:chExt cx="2151069" cy="1353890"/>
          </a:xfrm>
        </p:grpSpPr>
        <p:sp>
          <p:nvSpPr>
            <p:cNvPr id="40" name="Triangle 48">
              <a:extLst>
                <a:ext uri="{FF2B5EF4-FFF2-40B4-BE49-F238E27FC236}">
                  <a16:creationId xmlns:a16="http://schemas.microsoft.com/office/drawing/2014/main" id="{C55AF9DC-5D8A-7B27-7A5A-DF6B432B2348}"/>
                </a:ext>
              </a:extLst>
            </p:cNvPr>
            <p:cNvSpPr/>
            <p:nvPr/>
          </p:nvSpPr>
          <p:spPr>
            <a:xfrm rot="10800000">
              <a:off x="4642410" y="7664083"/>
              <a:ext cx="414688" cy="49912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651611-491E-96EB-E736-8FC7BCE24D68}"/>
                </a:ext>
              </a:extLst>
            </p:cNvPr>
            <p:cNvSpPr txBox="1"/>
            <p:nvPr/>
          </p:nvSpPr>
          <p:spPr>
            <a:xfrm>
              <a:off x="3774219" y="8517984"/>
              <a:ext cx="2151069" cy="499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1" i="0" u="none" strike="noStrike" kern="0" cap="none" spc="0" normalizeH="0" baseline="0" noProof="0">
                  <a:ln>
                    <a:noFill/>
                  </a:ln>
                  <a:solidFill>
                    <a:srgbClr val="00434E"/>
                  </a:solidFill>
                  <a:effectLst/>
                  <a:uLnTx/>
                  <a:uFillTx/>
                  <a:latin typeface="Proxima Nova Regular (Body)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ATBALSTS</a:t>
              </a:r>
              <a:endParaRPr kumimoji="0" lang="en-LV" sz="1400" b="1" i="0" u="none" strike="noStrike" kern="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474A501-9633-7F5E-6C71-82000AC52BDA}"/>
              </a:ext>
            </a:extLst>
          </p:cNvPr>
          <p:cNvSpPr txBox="1"/>
          <p:nvPr/>
        </p:nvSpPr>
        <p:spPr>
          <a:xfrm>
            <a:off x="6296265" y="2956060"/>
            <a:ext cx="6593713" cy="533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sz="2000" b="1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EDIC atbalsta programma – 17,8 milj. EUR</a:t>
            </a:r>
          </a:p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lv-LV" sz="2000" b="1" i="0" u="none" strike="noStrike" kern="0" cap="none" spc="0" normalizeH="0" baseline="0" noProof="0" dirty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sz="2000" b="1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Atbalsts  procesu </a:t>
            </a:r>
            <a:r>
              <a:rPr kumimoji="0" lang="lv-LV" sz="2000" b="1" i="0" u="none" strike="noStrike" kern="0" cap="none" spc="0" normalizeH="0" baseline="0" noProof="0" err="1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digitalizēšanai</a:t>
            </a:r>
            <a:r>
              <a:rPr kumimoji="0" lang="lv-LV" sz="2000" b="1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  - 40 milj. EUR</a:t>
            </a:r>
          </a:p>
          <a:p>
            <a:pPr marR="0" lvl="1" indent="441325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000" b="0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Grants līdz 5000 EUR  un līdz 100 000 EUR </a:t>
            </a:r>
            <a:endParaRPr kumimoji="0" lang="lv-LV" sz="2000" b="0" i="0" u="none" strike="noStrike" kern="0" cap="none" spc="0" normalizeH="0" baseline="0" noProof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342900" marR="0" lvl="1" indent="-342900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lv-LV" sz="2000" b="0" i="0" u="none" strike="noStrike" kern="0" cap="none" spc="0" normalizeH="0" baseline="0" noProof="0" dirty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sz="2000" b="1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Aizdevumi ar kapitāla atlaidi - 45 milj. EUR</a:t>
            </a:r>
          </a:p>
          <a:p>
            <a:pPr marL="441325" marR="0" lvl="1" indent="0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000" b="0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Kapitāla atlaide līdz 35% (EDIC tests + atzinums)</a:t>
            </a:r>
            <a:endParaRPr kumimoji="0" lang="lv-LV" sz="2000" b="0" i="0" u="none" strike="noStrike" kern="0" cap="none" spc="0" normalizeH="0" baseline="0" noProof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lv-LV" sz="2000" b="1" i="0" u="none" strike="noStrike" kern="0" cap="none" spc="0" normalizeH="0" baseline="0" noProof="0" dirty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sz="2000" b="1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Apmācības programma - 30 milj. EUR </a:t>
            </a:r>
          </a:p>
          <a:p>
            <a:pPr marR="0" lvl="1" indent="365125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000" b="0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(EDIC tests + atzinums)</a:t>
            </a:r>
            <a:endParaRPr kumimoji="0" lang="lv-LV" sz="2000" b="0" i="0" u="none" strike="noStrike" kern="0" cap="none" spc="0" normalizeH="0" baseline="0" noProof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342900" marR="0" lvl="1" indent="-342900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lv-LV" sz="2000" b="0" i="0" u="none" strike="noStrike" kern="0" cap="none" spc="0" normalizeH="0" baseline="0" noProof="0" dirty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Proxima Nova Regular (Body)"/>
              <a:ea typeface="Verdana" panose="020B0604030504040204" pitchFamily="34" charset="0"/>
              <a:sym typeface="Helvetica Neue"/>
            </a:endParaRPr>
          </a:p>
          <a:p>
            <a:pPr marL="406394" marR="0" lvl="0" indent="-406394" algn="l" defTabSz="1137902" rtl="0" eaLnBrk="1" fontAlgn="auto" latinLnBrk="0" hangingPunct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lv-LV" sz="2000" b="1" i="0" u="none" strike="noStrike" kern="0" cap="none" spc="0" normalizeH="0" baseline="0" noProof="0" dirty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Proxima Nova Regular (Body)"/>
                <a:ea typeface="Verdana" panose="020B0604030504040204" pitchFamily="34" charset="0"/>
                <a:sym typeface="Helvetica Neue"/>
              </a:rPr>
              <a:t>Atbalsts pētniecībai - 45 milj. EUR</a:t>
            </a:r>
          </a:p>
          <a:p>
            <a:pPr marL="342900" marR="0" lvl="0" indent="-342900" algn="l" defTabSz="1137902" rtl="0" eaLnBrk="1" fontAlgn="auto" latinLnBrk="0" hangingPunct="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lv-LV" sz="2000" b="1" i="0" u="none" strike="noStrike" kern="0" cap="none" spc="0" normalizeH="0" baseline="0" noProof="0" dirty="0">
              <a:ln>
                <a:noFill/>
              </a:ln>
              <a:solidFill>
                <a:srgbClr val="00434E"/>
              </a:solidFill>
              <a:effectLst/>
              <a:highlight>
                <a:srgbClr val="FFFF00"/>
              </a:highlight>
              <a:uLnTx/>
              <a:uFillTx/>
              <a:latin typeface="Proxima Nova Regular (Body)"/>
              <a:ea typeface="Verdana" panose="020B0604030504040204" pitchFamily="34" charset="0"/>
              <a:cs typeface="Verdana" panose="020B060403050404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B9A71-9902-90A8-F3E7-F23021EE0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7377" y="887779"/>
            <a:ext cx="1025985" cy="1004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824704-F872-E024-9BFC-DBEF45285091}"/>
              </a:ext>
            </a:extLst>
          </p:cNvPr>
          <p:cNvSpPr txBox="1"/>
          <p:nvPr/>
        </p:nvSpPr>
        <p:spPr>
          <a:xfrm>
            <a:off x="3853946" y="874097"/>
            <a:ext cx="8667762" cy="84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177,8 </a:t>
            </a:r>
          </a:p>
          <a:p>
            <a:pPr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MEUR</a:t>
            </a:r>
            <a:endParaRPr lang="lv-LV" sz="2560" kern="1200">
              <a:solidFill>
                <a:srgbClr val="44546A">
                  <a:lumMod val="75000"/>
                </a:srgbClr>
              </a:solidFill>
              <a:latin typeface="Proxima Nova Regular (Body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6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5F51DB-9322-74F4-EAD2-2C714B4EE86E}"/>
              </a:ext>
            </a:extLst>
          </p:cNvPr>
          <p:cNvSpPr/>
          <p:nvPr/>
        </p:nvSpPr>
        <p:spPr>
          <a:xfrm>
            <a:off x="92415" y="1828922"/>
            <a:ext cx="16212648" cy="781371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2C1AF-F8D2-860B-B7F0-84BD9975F2A6}"/>
              </a:ext>
            </a:extLst>
          </p:cNvPr>
          <p:cNvCxnSpPr/>
          <p:nvPr/>
        </p:nvCxnSpPr>
        <p:spPr>
          <a:xfrm>
            <a:off x="6336045" y="932011"/>
            <a:ext cx="0" cy="7782400"/>
          </a:xfrm>
          <a:prstGeom prst="line">
            <a:avLst/>
          </a:prstGeom>
          <a:ln>
            <a:solidFill>
              <a:srgbClr val="228B9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A99ABC3-A6FF-5F22-24C3-85011F32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642" y="43956"/>
            <a:ext cx="1232747" cy="1368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CDDA2-1D7D-8583-D21B-17433C4B3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6694" y="966187"/>
            <a:ext cx="1642172" cy="641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D6A1A-6D1C-3110-61A5-678285A4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798" y="728063"/>
            <a:ext cx="1025985" cy="100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67178-2A58-96E8-3C00-B00241801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0964" y="946598"/>
            <a:ext cx="828954" cy="790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A805A2-2194-D3BA-BDF2-C78DA764E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7094" y="759726"/>
            <a:ext cx="1025985" cy="9907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590FB-808F-6E93-0A66-22A17C744D7B}"/>
              </a:ext>
            </a:extLst>
          </p:cNvPr>
          <p:cNvSpPr txBox="1"/>
          <p:nvPr/>
        </p:nvSpPr>
        <p:spPr>
          <a:xfrm>
            <a:off x="11259502" y="669888"/>
            <a:ext cx="172471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MVU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Fiziskas personas</a:t>
            </a:r>
          </a:p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lv-LV" sz="20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Biedrības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E66DBD-F7C1-4C33-CE3B-659561557E29}"/>
              </a:ext>
            </a:extLst>
          </p:cNvPr>
          <p:cNvSpPr txBox="1"/>
          <p:nvPr/>
        </p:nvSpPr>
        <p:spPr>
          <a:xfrm>
            <a:off x="6663421" y="1957608"/>
            <a:ext cx="995444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974" indent="-577974" algn="l" defTabSz="830849"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Biznesa inkubācija</a:t>
            </a:r>
          </a:p>
          <a:p>
            <a:pPr marL="1412404" lvl="1" indent="-487647" algn="l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 err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kopstrādes</a:t>
            </a: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 telpas, atbalsts telpu nomai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atbalsts materiāliem, izejvielām, iekārtām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atbalsts pakalpojumiem (grāmatvedība, mārketings, </a:t>
            </a:r>
            <a:r>
              <a:rPr lang="lv-LV" sz="2000" b="0" dirty="0" err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prototipēšana</a:t>
            </a: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577974" indent="-577974" algn="just" defTabSz="830849"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Atbalsts ārvalstu tirgu apgūšanai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dalība izstādēs, konferencēs, </a:t>
            </a:r>
            <a:r>
              <a:rPr lang="lv-LV" sz="2000" b="0" dirty="0" err="1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kontaktbiržās</a:t>
            </a: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 u.c.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eksporta konsultācijas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preču zīmes un dizainparauga izstrāde/reģistrēšana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produktu/pakalpojumu pielāgošana ārvalstu tirgiem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stendu uzstādīšana/transportēšana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starptautisku konferenču un izstāžu organizēšana Latvijā RIS3 jomā</a:t>
            </a:r>
          </a:p>
          <a:p>
            <a:pPr marL="577974" indent="-577974" algn="just" defTabSz="830849"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Nodarbināto apmācības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apmācību programmas, kas vērsta uz uzņēmējdarbības un inovāciju attīstību</a:t>
            </a:r>
          </a:p>
          <a:p>
            <a:pPr marL="1412404" lvl="1" indent="-487647" algn="just" defTabSz="830849">
              <a:buFont typeface="Wingdings" panose="05000000000000000000" pitchFamily="2" charset="2"/>
              <a:buChar char="ü"/>
              <a:defRPr/>
            </a:pPr>
            <a:r>
              <a:rPr lang="lv-LV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uzņēmējdarbību veicinoši pasākumi</a:t>
            </a:r>
          </a:p>
          <a:p>
            <a:pPr marL="577974" lvl="1" indent="-577974" algn="just" defTabSz="830849">
              <a:buFont typeface="Wingdings" panose="05000000000000000000" pitchFamily="2" charset="2"/>
              <a:buChar char="Ø"/>
              <a:defRPr/>
            </a:pPr>
            <a:r>
              <a:rPr lang="lv-LV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</a:rPr>
              <a:t>Jaunu produktu izstrādei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B7324B-D245-7A76-AA62-5163674437FC}"/>
              </a:ext>
            </a:extLst>
          </p:cNvPr>
          <p:cNvSpPr txBox="1"/>
          <p:nvPr/>
        </p:nvSpPr>
        <p:spPr>
          <a:xfrm>
            <a:off x="6558223" y="7961258"/>
            <a:ext cx="9954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618324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pt-BR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Grants no 5 </a:t>
            </a:r>
            <a:r>
              <a:rPr lang="lv-LV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tūkst. EUR</a:t>
            </a:r>
            <a:r>
              <a:rPr lang="pt-BR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 līdz 200 </a:t>
            </a:r>
            <a:r>
              <a:rPr lang="lv-LV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tūkst. </a:t>
            </a:r>
            <a:r>
              <a:rPr lang="pt-BR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EUR </a:t>
            </a:r>
            <a:r>
              <a:rPr lang="pt-BR" sz="2000" b="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ar atbalsta intensitāti </a:t>
            </a:r>
            <a:r>
              <a:rPr lang="pt-BR" sz="2000" dirty="0">
                <a:solidFill>
                  <a:srgbClr val="00434E"/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līdz 85%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8B732F-1858-40DD-B2AA-2C4793301397}"/>
              </a:ext>
            </a:extLst>
          </p:cNvPr>
          <p:cNvSpPr txBox="1"/>
          <p:nvPr/>
        </p:nvSpPr>
        <p:spPr>
          <a:xfrm>
            <a:off x="4583936" y="1047536"/>
            <a:ext cx="8667762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sz="2560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Verdana" panose="020B0604030504040204" pitchFamily="34" charset="0"/>
              </a:rPr>
              <a:t>99,8 MEUR</a:t>
            </a:r>
            <a:endParaRPr lang="lv-LV" sz="2560" kern="1200">
              <a:solidFill>
                <a:srgbClr val="44546A">
                  <a:lumMod val="75000"/>
                </a:srgbClr>
              </a:solidFill>
              <a:latin typeface="Proxima Nova Regular (Body)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20193-EBC5-D739-3D23-35FB92C3E332}"/>
              </a:ext>
            </a:extLst>
          </p:cNvPr>
          <p:cNvSpPr/>
          <p:nvPr/>
        </p:nvSpPr>
        <p:spPr>
          <a:xfrm>
            <a:off x="6447953" y="1900090"/>
            <a:ext cx="10150264" cy="5520246"/>
          </a:xfrm>
          <a:prstGeom prst="rect">
            <a:avLst/>
          </a:prstGeom>
          <a:solidFill>
            <a:srgbClr val="9BC2C7">
              <a:alpha val="26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830849">
              <a:defRPr/>
            </a:pPr>
            <a:endParaRPr lang="en-AU" sz="525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3C09ED-C418-B7D9-D626-F7D0CA01C436}"/>
              </a:ext>
            </a:extLst>
          </p:cNvPr>
          <p:cNvSpPr txBox="1"/>
          <p:nvPr/>
        </p:nvSpPr>
        <p:spPr>
          <a:xfrm>
            <a:off x="729290" y="4385610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 dirty="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TŪRISMA PRODUKTU ATTĪSTĪBA - KLASTERI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9DB66D-A1AC-42B2-E7D4-A3E1BD71836D}"/>
              </a:ext>
            </a:extLst>
          </p:cNvPr>
          <p:cNvSpPr txBox="1"/>
          <p:nvPr/>
        </p:nvSpPr>
        <p:spPr>
          <a:xfrm>
            <a:off x="764307" y="5888907"/>
            <a:ext cx="579391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FINANŠU INSTRUMENTI</a:t>
            </a:r>
          </a:p>
        </p:txBody>
      </p:sp>
      <p:sp>
        <p:nvSpPr>
          <p:cNvPr id="46" name="Rectangle: Rounded Corners 45">
            <a:hlinkClick r:id="" action="ppaction://noaction"/>
            <a:extLst>
              <a:ext uri="{FF2B5EF4-FFF2-40B4-BE49-F238E27FC236}">
                <a16:creationId xmlns:a16="http://schemas.microsoft.com/office/drawing/2014/main" id="{B8B8EB6D-23E9-625E-63B7-77C92EBA004E}"/>
              </a:ext>
            </a:extLst>
          </p:cNvPr>
          <p:cNvSpPr/>
          <p:nvPr/>
        </p:nvSpPr>
        <p:spPr>
          <a:xfrm>
            <a:off x="422380" y="2679588"/>
            <a:ext cx="5620511" cy="1448043"/>
          </a:xfrm>
          <a:prstGeom prst="roundRect">
            <a:avLst>
              <a:gd name="adj" fmla="val 27893"/>
            </a:avLst>
          </a:prstGeom>
          <a:solidFill>
            <a:srgbClr val="228B9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/>
            <a:endParaRPr lang="lv-LV" sz="2560" b="0" kern="1200">
              <a:solidFill>
                <a:srgbClr val="00434E"/>
              </a:solidFill>
              <a:latin typeface="Calibri" panose="020F050202020403020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A2DB67-BB3D-0A4A-8B36-7FA42BB4F1BE}"/>
              </a:ext>
            </a:extLst>
          </p:cNvPr>
          <p:cNvSpPr txBox="1"/>
          <p:nvPr/>
        </p:nvSpPr>
        <p:spPr>
          <a:xfrm>
            <a:off x="750897" y="6896365"/>
            <a:ext cx="507042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INOVĀCIJĀM UN PĒTNIECĪBAI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E080DC-C004-B68E-BF95-E2687EF431FB}"/>
              </a:ext>
            </a:extLst>
          </p:cNvPr>
          <p:cNvSpPr txBox="1"/>
          <p:nvPr/>
        </p:nvSpPr>
        <p:spPr>
          <a:xfrm>
            <a:off x="825509" y="1446094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DIGITĀLAI TRANSFORMĀCIJAI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3F025D-2C3C-6855-807C-31733F94D920}"/>
              </a:ext>
            </a:extLst>
          </p:cNvPr>
          <p:cNvSpPr txBox="1"/>
          <p:nvPr/>
        </p:nvSpPr>
        <p:spPr>
          <a:xfrm>
            <a:off x="678722" y="3043907"/>
            <a:ext cx="57939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137902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lv-LV" kern="1200">
                <a:solidFill>
                  <a:srgbClr val="44546A">
                    <a:lumMod val="75000"/>
                  </a:srgbClr>
                </a:solidFill>
                <a:latin typeface="Proxima Nova Regular (Body)"/>
                <a:ea typeface="Verdana" panose="020B0604030504040204" pitchFamily="34" charset="0"/>
                <a:cs typeface="+mn-cs"/>
              </a:rPr>
              <a:t>ATBALSTS MVU INOVATĪVAS UZŅĒMĒJDARBĪBAS ATTĪSTĪBAI</a:t>
            </a:r>
          </a:p>
        </p:txBody>
      </p:sp>
    </p:spTree>
    <p:extLst>
      <p:ext uri="{BB962C8B-B14F-4D97-AF65-F5344CB8AC3E}">
        <p14:creationId xmlns:p14="http://schemas.microsoft.com/office/powerpoint/2010/main" val="2577198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516E902B-0D2F-7748-9EB3-51E065A2A7F4}"/>
    </a:ext>
  </a:extLst>
</a:theme>
</file>

<file path=ppt/theme/theme2.xml><?xml version="1.0" encoding="utf-8"?>
<a:theme xmlns:a="http://schemas.openxmlformats.org/drawingml/2006/main" name="3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BB4C6D5B-C8C5-0D42-BF58-A4ED1821BA2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5856F525BC6B4AAC9326C419DA09EB" ma:contentTypeVersion="12" ma:contentTypeDescription="Create a new document." ma:contentTypeScope="" ma:versionID="bcf1a48a89e02a97a6c4739a2f953d27">
  <xsd:schema xmlns:xsd="http://www.w3.org/2001/XMLSchema" xmlns:xs="http://www.w3.org/2001/XMLSchema" xmlns:p="http://schemas.microsoft.com/office/2006/metadata/properties" xmlns:ns2="e793aee2-0702-45ff-9c51-b29030239f5c" xmlns:ns3="98d6c3d8-aeaf-4e5b-adb6-e1ad8a72b2c7" targetNamespace="http://schemas.microsoft.com/office/2006/metadata/properties" ma:root="true" ma:fieldsID="d22eb6b0f542f571ecdefc6a3192053d" ns2:_="" ns3:_="">
    <xsd:import namespace="e793aee2-0702-45ff-9c51-b29030239f5c"/>
    <xsd:import namespace="98d6c3d8-aeaf-4e5b-adb6-e1ad8a72b2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3aee2-0702-45ff-9c51-b29030239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d6c3d8-aeaf-4e5b-adb6-e1ad8a72b2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8EDC88-4E3A-40B9-9023-D9AB9BE9B5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BB182-11C0-4D21-9AF7-0C601EB6B9A8}">
  <ds:schemaRefs>
    <ds:schemaRef ds:uri="e793aee2-0702-45ff-9c51-b29030239f5c"/>
    <ds:schemaRef ds:uri="http://purl.org/dc/dcmitype/"/>
    <ds:schemaRef ds:uri="http://purl.org/dc/elements/1.1/"/>
    <ds:schemaRef ds:uri="http://www.w3.org/XML/1998/namespace"/>
    <ds:schemaRef ds:uri="http://purl.org/dc/terms/"/>
    <ds:schemaRef ds:uri="98d6c3d8-aeaf-4e5b-adb6-e1ad8a72b2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4D4FE8A-2B37-411C-866F-A617EAB7B1E0}">
  <ds:schemaRefs>
    <ds:schemaRef ds:uri="98d6c3d8-aeaf-4e5b-adb6-e1ad8a72b2c7"/>
    <ds:schemaRef ds:uri="e793aee2-0702-45ff-9c51-b29030239f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EM_template2022</Template>
  <TotalTime>56</TotalTime>
  <Words>1179</Words>
  <Application>Microsoft Office PowerPoint</Application>
  <PresentationFormat>Custom</PresentationFormat>
  <Paragraphs>284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Proxima Nova Regular (Body)</vt:lpstr>
      <vt:lpstr>Segoe UI Light</vt:lpstr>
      <vt:lpstr>Times New Roman</vt:lpstr>
      <vt:lpstr>Verdana</vt:lpstr>
      <vt:lpstr>Wingdings</vt:lpstr>
      <vt:lpstr>2_Custom Design</vt:lpstr>
      <vt:lpstr>3_Custom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Signija Zandere</dc:creator>
  <cp:lastModifiedBy>Ilze Bolšteina</cp:lastModifiedBy>
  <cp:revision>4</cp:revision>
  <cp:lastPrinted>2023-11-15T09:10:21Z</cp:lastPrinted>
  <dcterms:created xsi:type="dcterms:W3CDTF">2023-11-13T08:05:53Z</dcterms:created>
  <dcterms:modified xsi:type="dcterms:W3CDTF">2023-11-15T12:28:35Z</dcterms:modified>
</cp:coreProperties>
</file>