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bookmarkIdSeed="7">
  <p:sldMasterIdLst>
    <p:sldMasterId id="2147483648" r:id="rId1"/>
  </p:sldMasterIdLst>
  <p:notesMasterIdLst>
    <p:notesMasterId r:id="rId9"/>
  </p:notesMasterIdLst>
  <p:sldIdLst>
    <p:sldId id="256" r:id="rId2"/>
    <p:sldId id="288" r:id="rId3"/>
    <p:sldId id="289" r:id="rId4"/>
    <p:sldId id="290" r:id="rId5"/>
    <p:sldId id="291" r:id="rId6"/>
    <p:sldId id="279" r:id="rId7"/>
    <p:sldId id="262" r:id="rId8"/>
  </p:sldIdLst>
  <p:sldSz cx="11518900" cy="6483350"/>
  <p:notesSz cx="9872663" cy="6797675"/>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3883" autoAdjust="0"/>
  </p:normalViewPr>
  <p:slideViewPr>
    <p:cSldViewPr>
      <p:cViewPr varScale="1">
        <p:scale>
          <a:sx n="71" d="100"/>
          <a:sy n="71" d="100"/>
        </p:scale>
        <p:origin x="608" y="-28"/>
      </p:cViewPr>
      <p:guideLst>
        <p:guide orient="horz" pos="2880"/>
        <p:guide pos="2160"/>
      </p:guideLst>
    </p:cSldViewPr>
  </p:slideViewPr>
  <p:notesTextViewPr>
    <p:cViewPr>
      <p:scale>
        <a:sx n="100" d="100"/>
        <a:sy n="100" d="100"/>
      </p:scale>
      <p:origin x="0" y="0"/>
    </p:cViewPr>
  </p:notesTextViewPr>
  <p:notesViewPr>
    <p:cSldViewPr>
      <p:cViewPr varScale="1">
        <p:scale>
          <a:sx n="69" d="100"/>
          <a:sy n="69" d="100"/>
        </p:scale>
        <p:origin x="1652"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7791" cy="3412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5592151" y="0"/>
            <a:ext cx="4277791" cy="341216"/>
          </a:xfrm>
          <a:prstGeom prst="rect">
            <a:avLst/>
          </a:prstGeom>
        </p:spPr>
        <p:txBody>
          <a:bodyPr vert="horz" lIns="91440" tIns="45720" rIns="91440" bIns="45720" rtlCol="0"/>
          <a:lstStyle>
            <a:lvl1pPr algn="r">
              <a:defRPr sz="1200"/>
            </a:lvl1pPr>
          </a:lstStyle>
          <a:p>
            <a:fld id="{5925B78D-0A6F-4C8C-B3D9-9E8C216FDFD2}" type="datetimeFigureOut">
              <a:rPr lang="lv-LV" smtClean="0"/>
              <a:t>13.12.2023</a:t>
            </a:fld>
            <a:endParaRPr lang="lv-LV"/>
          </a:p>
        </p:txBody>
      </p:sp>
      <p:sp>
        <p:nvSpPr>
          <p:cNvPr id="4" name="Slide Image Placeholder 3"/>
          <p:cNvSpPr>
            <a:spLocks noGrp="1" noRot="1" noChangeAspect="1"/>
          </p:cNvSpPr>
          <p:nvPr>
            <p:ph type="sldImg" idx="2"/>
          </p:nvPr>
        </p:nvSpPr>
        <p:spPr>
          <a:xfrm>
            <a:off x="2898775" y="850900"/>
            <a:ext cx="4075113" cy="2293938"/>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987811" y="3270675"/>
            <a:ext cx="7897042" cy="267812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6456461"/>
            <a:ext cx="4277791" cy="34121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5592151" y="6456461"/>
            <a:ext cx="4277791" cy="341215"/>
          </a:xfrm>
          <a:prstGeom prst="rect">
            <a:avLst/>
          </a:prstGeom>
        </p:spPr>
        <p:txBody>
          <a:bodyPr vert="horz" lIns="91440" tIns="45720" rIns="91440" bIns="45720" rtlCol="0" anchor="b"/>
          <a:lstStyle>
            <a:lvl1pPr algn="r">
              <a:defRPr sz="1200"/>
            </a:lvl1pPr>
          </a:lstStyle>
          <a:p>
            <a:fld id="{9E4ABA82-DE7D-4E0A-B7A3-392F76B47B0B}" type="slidenum">
              <a:rPr lang="lv-LV" smtClean="0"/>
              <a:t>‹#›</a:t>
            </a:fld>
            <a:endParaRPr lang="lv-LV"/>
          </a:p>
        </p:txBody>
      </p:sp>
    </p:spTree>
    <p:extLst>
      <p:ext uri="{BB962C8B-B14F-4D97-AF65-F5344CB8AC3E}">
        <p14:creationId xmlns:p14="http://schemas.microsoft.com/office/powerpoint/2010/main" val="2576234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9E4ABA82-DE7D-4E0A-B7A3-392F76B47B0B}" type="slidenum">
              <a:rPr lang="lv-LV" smtClean="0"/>
              <a:t>1</a:t>
            </a:fld>
            <a:endParaRPr lang="lv-LV"/>
          </a:p>
        </p:txBody>
      </p:sp>
    </p:spTree>
    <p:extLst>
      <p:ext uri="{BB962C8B-B14F-4D97-AF65-F5344CB8AC3E}">
        <p14:creationId xmlns:p14="http://schemas.microsoft.com/office/powerpoint/2010/main" val="1060738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E4ABA82-DE7D-4E0A-B7A3-392F76B47B0B}" type="slidenum">
              <a:rPr lang="lv-LV" smtClean="0"/>
              <a:t>2</a:t>
            </a:fld>
            <a:endParaRPr lang="lv-LV"/>
          </a:p>
        </p:txBody>
      </p:sp>
    </p:spTree>
    <p:extLst>
      <p:ext uri="{BB962C8B-B14F-4D97-AF65-F5344CB8AC3E}">
        <p14:creationId xmlns:p14="http://schemas.microsoft.com/office/powerpoint/2010/main" val="2895833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E4ABA82-DE7D-4E0A-B7A3-392F76B47B0B}" type="slidenum">
              <a:rPr lang="lv-LV" smtClean="0"/>
              <a:t>3</a:t>
            </a:fld>
            <a:endParaRPr lang="lv-LV"/>
          </a:p>
        </p:txBody>
      </p:sp>
    </p:spTree>
    <p:extLst>
      <p:ext uri="{BB962C8B-B14F-4D97-AF65-F5344CB8AC3E}">
        <p14:creationId xmlns:p14="http://schemas.microsoft.com/office/powerpoint/2010/main" val="1869983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E4ABA82-DE7D-4E0A-B7A3-392F76B47B0B}" type="slidenum">
              <a:rPr lang="lv-LV" smtClean="0"/>
              <a:t>4</a:t>
            </a:fld>
            <a:endParaRPr lang="lv-LV"/>
          </a:p>
        </p:txBody>
      </p:sp>
    </p:spTree>
    <p:extLst>
      <p:ext uri="{BB962C8B-B14F-4D97-AF65-F5344CB8AC3E}">
        <p14:creationId xmlns:p14="http://schemas.microsoft.com/office/powerpoint/2010/main" val="2390686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9E4ABA82-DE7D-4E0A-B7A3-392F76B47B0B}" type="slidenum">
              <a:rPr lang="lv-LV" smtClean="0"/>
              <a:t>5</a:t>
            </a:fld>
            <a:endParaRPr lang="lv-LV"/>
          </a:p>
        </p:txBody>
      </p:sp>
    </p:spTree>
    <p:extLst>
      <p:ext uri="{BB962C8B-B14F-4D97-AF65-F5344CB8AC3E}">
        <p14:creationId xmlns:p14="http://schemas.microsoft.com/office/powerpoint/2010/main" val="1644738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lv-LV" dirty="0"/>
          </a:p>
        </p:txBody>
      </p:sp>
      <p:sp>
        <p:nvSpPr>
          <p:cNvPr id="4" name="Slide Number Placeholder 3"/>
          <p:cNvSpPr>
            <a:spLocks noGrp="1"/>
          </p:cNvSpPr>
          <p:nvPr>
            <p:ph type="sldNum" sz="quarter" idx="5"/>
          </p:nvPr>
        </p:nvSpPr>
        <p:spPr/>
        <p:txBody>
          <a:bodyPr/>
          <a:lstStyle/>
          <a:p>
            <a:fld id="{9E4ABA82-DE7D-4E0A-B7A3-392F76B47B0B}" type="slidenum">
              <a:rPr lang="lv-LV" smtClean="0"/>
              <a:t>6</a:t>
            </a:fld>
            <a:endParaRPr lang="lv-LV"/>
          </a:p>
        </p:txBody>
      </p:sp>
    </p:spTree>
    <p:extLst>
      <p:ext uri="{BB962C8B-B14F-4D97-AF65-F5344CB8AC3E}">
        <p14:creationId xmlns:p14="http://schemas.microsoft.com/office/powerpoint/2010/main" val="2440517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5"/>
          </p:nvPr>
        </p:nvSpPr>
        <p:spPr/>
        <p:txBody>
          <a:bodyPr/>
          <a:lstStyle/>
          <a:p>
            <a:fld id="{9E4ABA82-DE7D-4E0A-B7A3-392F76B47B0B}" type="slidenum">
              <a:rPr lang="lv-LV" smtClean="0"/>
              <a:t>7</a:t>
            </a:fld>
            <a:endParaRPr lang="lv-LV"/>
          </a:p>
        </p:txBody>
      </p:sp>
    </p:spTree>
    <p:extLst>
      <p:ext uri="{BB962C8B-B14F-4D97-AF65-F5344CB8AC3E}">
        <p14:creationId xmlns:p14="http://schemas.microsoft.com/office/powerpoint/2010/main" val="899888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64393" y="2009838"/>
            <a:ext cx="9796463" cy="1361503"/>
          </a:xfrm>
          <a:prstGeom prst="rect">
            <a:avLst/>
          </a:prstGeom>
        </p:spPr>
        <p:txBody>
          <a:bodyPr wrap="square" lIns="0" tIns="0" rIns="0" bIns="0">
            <a:spAutoFit/>
          </a:bodyPr>
          <a:lstStyle>
            <a:lvl1pPr>
              <a:defRPr sz="3200" b="1" i="0">
                <a:solidFill>
                  <a:srgbClr val="6AA948"/>
                </a:solidFill>
                <a:latin typeface="Arial"/>
                <a:cs typeface="Arial"/>
              </a:defRPr>
            </a:lvl1pPr>
          </a:lstStyle>
          <a:p>
            <a:endParaRPr/>
          </a:p>
        </p:txBody>
      </p:sp>
      <p:sp>
        <p:nvSpPr>
          <p:cNvPr id="3" name="Holder 3"/>
          <p:cNvSpPr>
            <a:spLocks noGrp="1"/>
          </p:cNvSpPr>
          <p:nvPr>
            <p:ph type="subTitle" idx="4"/>
          </p:nvPr>
        </p:nvSpPr>
        <p:spPr>
          <a:xfrm>
            <a:off x="1728787" y="3630676"/>
            <a:ext cx="8067675" cy="162083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D7294676-66CC-4284-8076-42447BEE6484}" type="datetime1">
              <a:rPr lang="en-US" smtClean="0"/>
              <a:t>12/13/2023</a:t>
            </a:fld>
            <a:endParaRPr lang="en-US"/>
          </a:p>
        </p:txBody>
      </p:sp>
      <p:sp>
        <p:nvSpPr>
          <p:cNvPr id="6" name="Holder 6"/>
          <p:cNvSpPr>
            <a:spLocks noGrp="1"/>
          </p:cNvSpPr>
          <p:nvPr>
            <p:ph type="sldNum" sz="quarter" idx="7"/>
          </p:nvPr>
        </p:nvSpPr>
        <p:spPr/>
        <p:txBody>
          <a:bodyPr lIns="0" tIns="0" rIns="0" bIns="0"/>
          <a:lstStyle>
            <a:lvl1pPr>
              <a:defRPr sz="1700" b="0" i="0">
                <a:solidFill>
                  <a:schemeClr val="bg1"/>
                </a:solidFill>
                <a:latin typeface="Arial"/>
                <a:cs typeface="Arial"/>
              </a:defRPr>
            </a:lvl1pPr>
          </a:lstStyle>
          <a:p>
            <a:pPr marL="38100">
              <a:lnSpc>
                <a:spcPct val="100000"/>
              </a:lnSpc>
              <a:spcBef>
                <a:spcPts val="180"/>
              </a:spcBef>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5758700" y="0"/>
            <a:ext cx="5761303" cy="6479996"/>
          </a:xfrm>
          <a:prstGeom prst="rect">
            <a:avLst/>
          </a:prstGeom>
        </p:spPr>
      </p:pic>
      <p:sp>
        <p:nvSpPr>
          <p:cNvPr id="17" name="bg object 17"/>
          <p:cNvSpPr/>
          <p:nvPr/>
        </p:nvSpPr>
        <p:spPr>
          <a:xfrm>
            <a:off x="9023348" y="2901525"/>
            <a:ext cx="2496820" cy="2496820"/>
          </a:xfrm>
          <a:custGeom>
            <a:avLst/>
            <a:gdLst/>
            <a:ahLst/>
            <a:cxnLst/>
            <a:rect l="l" t="t" r="r" b="b"/>
            <a:pathLst>
              <a:path w="2496820" h="2496820">
                <a:moveTo>
                  <a:pt x="2496655" y="0"/>
                </a:moveTo>
                <a:lnTo>
                  <a:pt x="0" y="2496655"/>
                </a:lnTo>
                <a:lnTo>
                  <a:pt x="1491615" y="2496655"/>
                </a:lnTo>
                <a:lnTo>
                  <a:pt x="2496655" y="1491617"/>
                </a:lnTo>
                <a:lnTo>
                  <a:pt x="2496655" y="0"/>
                </a:lnTo>
                <a:close/>
              </a:path>
            </a:pathLst>
          </a:custGeom>
          <a:solidFill>
            <a:srgbClr val="FFFFFF">
              <a:alpha val="5999"/>
            </a:srgbClr>
          </a:solidFill>
        </p:spPr>
        <p:txBody>
          <a:bodyPr wrap="square" lIns="0" tIns="0" rIns="0" bIns="0" rtlCol="0"/>
          <a:lstStyle/>
          <a:p>
            <a:endParaRPr/>
          </a:p>
        </p:txBody>
      </p:sp>
      <p:sp>
        <p:nvSpPr>
          <p:cNvPr id="18" name="bg object 18"/>
          <p:cNvSpPr/>
          <p:nvPr/>
        </p:nvSpPr>
        <p:spPr>
          <a:xfrm>
            <a:off x="10002276" y="1910090"/>
            <a:ext cx="1518285" cy="1518285"/>
          </a:xfrm>
          <a:custGeom>
            <a:avLst/>
            <a:gdLst/>
            <a:ahLst/>
            <a:cxnLst/>
            <a:rect l="l" t="t" r="r" b="b"/>
            <a:pathLst>
              <a:path w="1518284" h="1518285">
                <a:moveTo>
                  <a:pt x="1517728" y="0"/>
                </a:moveTo>
                <a:lnTo>
                  <a:pt x="0" y="1517728"/>
                </a:lnTo>
                <a:lnTo>
                  <a:pt x="696823" y="1517728"/>
                </a:lnTo>
                <a:lnTo>
                  <a:pt x="1517728" y="696823"/>
                </a:lnTo>
                <a:lnTo>
                  <a:pt x="1517728" y="0"/>
                </a:lnTo>
                <a:close/>
              </a:path>
            </a:pathLst>
          </a:custGeom>
          <a:solidFill>
            <a:srgbClr val="6AA948">
              <a:alpha val="21000"/>
            </a:srgbClr>
          </a:solidFill>
        </p:spPr>
        <p:txBody>
          <a:bodyPr wrap="square" lIns="0" tIns="0" rIns="0" bIns="0" rtlCol="0"/>
          <a:lstStyle/>
          <a:p>
            <a:endParaRPr/>
          </a:p>
        </p:txBody>
      </p:sp>
      <p:pic>
        <p:nvPicPr>
          <p:cNvPr id="19" name="bg object 19"/>
          <p:cNvPicPr/>
          <p:nvPr/>
        </p:nvPicPr>
        <p:blipFill>
          <a:blip r:embed="rId3" cstate="print"/>
          <a:stretch>
            <a:fillRect/>
          </a:stretch>
        </p:blipFill>
        <p:spPr>
          <a:xfrm>
            <a:off x="673112" y="0"/>
            <a:ext cx="1237475" cy="1519425"/>
          </a:xfrm>
          <a:prstGeom prst="rect">
            <a:avLst/>
          </a:prstGeom>
        </p:spPr>
      </p:pic>
      <p:sp>
        <p:nvSpPr>
          <p:cNvPr id="2" name="Holder 2"/>
          <p:cNvSpPr>
            <a:spLocks noGrp="1"/>
          </p:cNvSpPr>
          <p:nvPr>
            <p:ph type="title"/>
          </p:nvPr>
        </p:nvSpPr>
        <p:spPr/>
        <p:txBody>
          <a:bodyPr lIns="0" tIns="0" rIns="0" bIns="0"/>
          <a:lstStyle>
            <a:lvl1pPr>
              <a:defRPr sz="3200" b="1" i="0">
                <a:solidFill>
                  <a:srgbClr val="6AA948"/>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3C94E1FD-E99F-4F78-9A1E-65D0F001708C}" type="datetime1">
              <a:rPr lang="en-US" smtClean="0"/>
              <a:t>12/13/2023</a:t>
            </a:fld>
            <a:endParaRPr lang="en-US"/>
          </a:p>
        </p:txBody>
      </p:sp>
      <p:sp>
        <p:nvSpPr>
          <p:cNvPr id="6" name="Holder 6"/>
          <p:cNvSpPr>
            <a:spLocks noGrp="1"/>
          </p:cNvSpPr>
          <p:nvPr>
            <p:ph type="sldNum" sz="quarter" idx="7"/>
          </p:nvPr>
        </p:nvSpPr>
        <p:spPr/>
        <p:txBody>
          <a:bodyPr lIns="0" tIns="0" rIns="0" bIns="0"/>
          <a:lstStyle>
            <a:lvl1pPr>
              <a:defRPr sz="1700" b="0" i="0">
                <a:solidFill>
                  <a:schemeClr val="bg1"/>
                </a:solidFill>
                <a:latin typeface="Arial"/>
                <a:cs typeface="Arial"/>
              </a:defRPr>
            </a:lvl1pPr>
          </a:lstStyle>
          <a:p>
            <a:pPr marL="38100">
              <a:lnSpc>
                <a:spcPct val="100000"/>
              </a:lnSpc>
              <a:spcBef>
                <a:spcPts val="180"/>
              </a:spcBef>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1" i="0">
                <a:solidFill>
                  <a:srgbClr val="6AA948"/>
                </a:solidFill>
                <a:latin typeface="Arial"/>
                <a:cs typeface="Arial"/>
              </a:defRPr>
            </a:lvl1pPr>
          </a:lstStyle>
          <a:p>
            <a:endParaRPr/>
          </a:p>
        </p:txBody>
      </p:sp>
      <p:sp>
        <p:nvSpPr>
          <p:cNvPr id="3" name="Holder 3"/>
          <p:cNvSpPr>
            <a:spLocks noGrp="1"/>
          </p:cNvSpPr>
          <p:nvPr>
            <p:ph sz="half" idx="2"/>
          </p:nvPr>
        </p:nvSpPr>
        <p:spPr>
          <a:xfrm>
            <a:off x="576262" y="1491170"/>
            <a:ext cx="5013484" cy="427901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935503" y="1491170"/>
            <a:ext cx="5013484" cy="427901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341ADAF9-E5F1-4A51-A42E-A828498FE785}" type="datetime1">
              <a:rPr lang="en-US" smtClean="0"/>
              <a:t>12/13/2023</a:t>
            </a:fld>
            <a:endParaRPr lang="en-US"/>
          </a:p>
        </p:txBody>
      </p:sp>
      <p:sp>
        <p:nvSpPr>
          <p:cNvPr id="7" name="Holder 7"/>
          <p:cNvSpPr>
            <a:spLocks noGrp="1"/>
          </p:cNvSpPr>
          <p:nvPr>
            <p:ph type="sldNum" sz="quarter" idx="7"/>
          </p:nvPr>
        </p:nvSpPr>
        <p:spPr/>
        <p:txBody>
          <a:bodyPr lIns="0" tIns="0" rIns="0" bIns="0"/>
          <a:lstStyle>
            <a:lvl1pPr>
              <a:defRPr sz="1700" b="0" i="0">
                <a:solidFill>
                  <a:schemeClr val="bg1"/>
                </a:solidFill>
                <a:latin typeface="Arial"/>
                <a:cs typeface="Arial"/>
              </a:defRPr>
            </a:lvl1pPr>
          </a:lstStyle>
          <a:p>
            <a:pPr marL="38100">
              <a:lnSpc>
                <a:spcPct val="100000"/>
              </a:lnSpc>
              <a:spcBef>
                <a:spcPts val="180"/>
              </a:spcBef>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200" b="1" i="0">
                <a:solidFill>
                  <a:srgbClr val="6AA948"/>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DB82CF90-E114-4948-8A07-CDE8CD199281}" type="datetime1">
              <a:rPr lang="en-US" smtClean="0"/>
              <a:t>12/13/2023</a:t>
            </a:fld>
            <a:endParaRPr lang="en-US"/>
          </a:p>
        </p:txBody>
      </p:sp>
      <p:sp>
        <p:nvSpPr>
          <p:cNvPr id="5" name="Holder 5"/>
          <p:cNvSpPr>
            <a:spLocks noGrp="1"/>
          </p:cNvSpPr>
          <p:nvPr>
            <p:ph type="sldNum" sz="quarter" idx="7"/>
          </p:nvPr>
        </p:nvSpPr>
        <p:spPr/>
        <p:txBody>
          <a:bodyPr lIns="0" tIns="0" rIns="0" bIns="0"/>
          <a:lstStyle>
            <a:lvl1pPr>
              <a:defRPr sz="1700" b="0" i="0">
                <a:solidFill>
                  <a:schemeClr val="bg1"/>
                </a:solidFill>
                <a:latin typeface="Arial"/>
                <a:cs typeface="Arial"/>
              </a:defRPr>
            </a:lvl1pPr>
          </a:lstStyle>
          <a:p>
            <a:pPr marL="38100">
              <a:lnSpc>
                <a:spcPct val="100000"/>
              </a:lnSpc>
              <a:spcBef>
                <a:spcPts val="180"/>
              </a:spcBef>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70C300E-1491-427B-A3AD-27D86218AE8A}" type="datetime1">
              <a:rPr lang="en-US" smtClean="0"/>
              <a:t>12/13/2023</a:t>
            </a:fld>
            <a:endParaRPr lang="en-US"/>
          </a:p>
        </p:txBody>
      </p:sp>
      <p:sp>
        <p:nvSpPr>
          <p:cNvPr id="4" name="Holder 4"/>
          <p:cNvSpPr>
            <a:spLocks noGrp="1"/>
          </p:cNvSpPr>
          <p:nvPr>
            <p:ph type="sldNum" sz="quarter" idx="7"/>
          </p:nvPr>
        </p:nvSpPr>
        <p:spPr/>
        <p:txBody>
          <a:bodyPr lIns="0" tIns="0" rIns="0" bIns="0"/>
          <a:lstStyle>
            <a:lvl1pPr>
              <a:defRPr sz="1700" b="0" i="0">
                <a:solidFill>
                  <a:schemeClr val="bg1"/>
                </a:solidFill>
                <a:latin typeface="Arial"/>
                <a:cs typeface="Arial"/>
              </a:defRPr>
            </a:lvl1pPr>
          </a:lstStyle>
          <a:p>
            <a:pPr marL="38100">
              <a:lnSpc>
                <a:spcPct val="100000"/>
              </a:lnSpc>
              <a:spcBef>
                <a:spcPts val="180"/>
              </a:spcBef>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19771" y="2284395"/>
            <a:ext cx="4446270" cy="1770379"/>
          </a:xfrm>
          <a:prstGeom prst="rect">
            <a:avLst/>
          </a:prstGeom>
        </p:spPr>
        <p:txBody>
          <a:bodyPr wrap="square" lIns="0" tIns="0" rIns="0" bIns="0">
            <a:spAutoFit/>
          </a:bodyPr>
          <a:lstStyle>
            <a:lvl1pPr>
              <a:defRPr sz="3200" b="1" i="0">
                <a:solidFill>
                  <a:srgbClr val="6AA948"/>
                </a:solidFill>
                <a:latin typeface="Arial"/>
                <a:cs typeface="Arial"/>
              </a:defRPr>
            </a:lvl1pPr>
          </a:lstStyle>
          <a:p>
            <a:endParaRPr/>
          </a:p>
        </p:txBody>
      </p:sp>
      <p:sp>
        <p:nvSpPr>
          <p:cNvPr id="3" name="Holder 3"/>
          <p:cNvSpPr>
            <a:spLocks noGrp="1"/>
          </p:cNvSpPr>
          <p:nvPr>
            <p:ph type="body" idx="1"/>
          </p:nvPr>
        </p:nvSpPr>
        <p:spPr>
          <a:xfrm>
            <a:off x="576262" y="1491170"/>
            <a:ext cx="10372725" cy="427901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918585" y="6029515"/>
            <a:ext cx="3688080" cy="32416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76262" y="6029515"/>
            <a:ext cx="2650807" cy="324167"/>
          </a:xfrm>
          <a:prstGeom prst="rect">
            <a:avLst/>
          </a:prstGeom>
        </p:spPr>
        <p:txBody>
          <a:bodyPr wrap="square" lIns="0" tIns="0" rIns="0" bIns="0">
            <a:spAutoFit/>
          </a:bodyPr>
          <a:lstStyle>
            <a:lvl1pPr algn="l">
              <a:defRPr>
                <a:solidFill>
                  <a:schemeClr val="tx1">
                    <a:tint val="75000"/>
                  </a:schemeClr>
                </a:solidFill>
              </a:defRPr>
            </a:lvl1pPr>
          </a:lstStyle>
          <a:p>
            <a:fld id="{1802C858-7899-4BDF-AE49-35E4C3A51A86}" type="datetime1">
              <a:rPr lang="en-US" smtClean="0"/>
              <a:t>12/13/2023</a:t>
            </a:fld>
            <a:endParaRPr lang="en-US"/>
          </a:p>
        </p:txBody>
      </p:sp>
      <p:sp>
        <p:nvSpPr>
          <p:cNvPr id="6" name="Holder 6"/>
          <p:cNvSpPr>
            <a:spLocks noGrp="1"/>
          </p:cNvSpPr>
          <p:nvPr>
            <p:ph type="sldNum" sz="quarter" idx="7"/>
          </p:nvPr>
        </p:nvSpPr>
        <p:spPr>
          <a:xfrm>
            <a:off x="11144076" y="6053183"/>
            <a:ext cx="208915" cy="310514"/>
          </a:xfrm>
          <a:prstGeom prst="rect">
            <a:avLst/>
          </a:prstGeom>
        </p:spPr>
        <p:txBody>
          <a:bodyPr wrap="square" lIns="0" tIns="0" rIns="0" bIns="0">
            <a:spAutoFit/>
          </a:bodyPr>
          <a:lstStyle>
            <a:lvl1pPr>
              <a:defRPr sz="1700" b="0" i="0">
                <a:solidFill>
                  <a:schemeClr val="bg1"/>
                </a:solidFill>
                <a:latin typeface="Arial"/>
                <a:cs typeface="Arial"/>
              </a:defRPr>
            </a:lvl1pPr>
          </a:lstStyle>
          <a:p>
            <a:pPr marL="38100">
              <a:lnSpc>
                <a:spcPct val="100000"/>
              </a:lnSpc>
              <a:spcBef>
                <a:spcPts val="180"/>
              </a:spcBef>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mailto:lm@lm.gov.lv"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11520170" cy="3778250"/>
            <a:chOff x="0" y="0"/>
            <a:chExt cx="11520170" cy="3778250"/>
          </a:xfrm>
        </p:grpSpPr>
        <p:pic>
          <p:nvPicPr>
            <p:cNvPr id="3" name="object 3"/>
            <p:cNvPicPr/>
            <p:nvPr/>
          </p:nvPicPr>
          <p:blipFill>
            <a:blip r:embed="rId3" cstate="print"/>
            <a:stretch>
              <a:fillRect/>
            </a:stretch>
          </p:blipFill>
          <p:spPr>
            <a:xfrm>
              <a:off x="0" y="0"/>
              <a:ext cx="11520004" cy="3778224"/>
            </a:xfrm>
            <a:prstGeom prst="rect">
              <a:avLst/>
            </a:prstGeom>
          </p:spPr>
        </p:pic>
        <p:sp>
          <p:nvSpPr>
            <p:cNvPr id="4" name="object 4"/>
            <p:cNvSpPr/>
            <p:nvPr/>
          </p:nvSpPr>
          <p:spPr>
            <a:xfrm>
              <a:off x="7409533" y="0"/>
              <a:ext cx="4110990" cy="3735704"/>
            </a:xfrm>
            <a:custGeom>
              <a:avLst/>
              <a:gdLst/>
              <a:ahLst/>
              <a:cxnLst/>
              <a:rect l="l" t="t" r="r" b="b"/>
              <a:pathLst>
                <a:path w="4110990" h="3735704">
                  <a:moveTo>
                    <a:pt x="4110471" y="0"/>
                  </a:moveTo>
                  <a:lnTo>
                    <a:pt x="3735632" y="0"/>
                  </a:lnTo>
                  <a:lnTo>
                    <a:pt x="0" y="3735632"/>
                  </a:lnTo>
                  <a:lnTo>
                    <a:pt x="1491615" y="3735632"/>
                  </a:lnTo>
                  <a:lnTo>
                    <a:pt x="4110471" y="1116783"/>
                  </a:lnTo>
                  <a:lnTo>
                    <a:pt x="4110471" y="0"/>
                  </a:lnTo>
                  <a:close/>
                </a:path>
              </a:pathLst>
            </a:custGeom>
            <a:solidFill>
              <a:srgbClr val="FFFFFF">
                <a:alpha val="5999"/>
              </a:srgbClr>
            </a:solidFill>
          </p:spPr>
          <p:txBody>
            <a:bodyPr wrap="square" lIns="0" tIns="0" rIns="0" bIns="0" rtlCol="0"/>
            <a:lstStyle/>
            <a:p>
              <a:endParaRPr/>
            </a:p>
          </p:txBody>
        </p:sp>
        <p:sp>
          <p:nvSpPr>
            <p:cNvPr id="5" name="object 5"/>
            <p:cNvSpPr/>
            <p:nvPr/>
          </p:nvSpPr>
          <p:spPr>
            <a:xfrm>
              <a:off x="8388455" y="0"/>
              <a:ext cx="2462530" cy="1765300"/>
            </a:xfrm>
            <a:custGeom>
              <a:avLst/>
              <a:gdLst/>
              <a:ahLst/>
              <a:cxnLst/>
              <a:rect l="l" t="t" r="r" b="b"/>
              <a:pathLst>
                <a:path w="2462529" h="1765300">
                  <a:moveTo>
                    <a:pt x="2462098" y="0"/>
                  </a:moveTo>
                  <a:lnTo>
                    <a:pt x="1765274" y="0"/>
                  </a:lnTo>
                  <a:lnTo>
                    <a:pt x="0" y="1765274"/>
                  </a:lnTo>
                  <a:lnTo>
                    <a:pt x="696823" y="1765274"/>
                  </a:lnTo>
                  <a:lnTo>
                    <a:pt x="2462098" y="0"/>
                  </a:lnTo>
                  <a:close/>
                </a:path>
              </a:pathLst>
            </a:custGeom>
            <a:solidFill>
              <a:srgbClr val="6AA948">
                <a:alpha val="21000"/>
              </a:srgbClr>
            </a:solidFill>
          </p:spPr>
          <p:txBody>
            <a:bodyPr wrap="square" lIns="0" tIns="0" rIns="0" bIns="0" rtlCol="0"/>
            <a:lstStyle/>
            <a:p>
              <a:endParaRPr/>
            </a:p>
          </p:txBody>
        </p:sp>
        <p:pic>
          <p:nvPicPr>
            <p:cNvPr id="6" name="object 6"/>
            <p:cNvPicPr/>
            <p:nvPr/>
          </p:nvPicPr>
          <p:blipFill>
            <a:blip r:embed="rId4" cstate="print"/>
            <a:stretch>
              <a:fillRect/>
            </a:stretch>
          </p:blipFill>
          <p:spPr>
            <a:xfrm>
              <a:off x="4642103" y="1563621"/>
              <a:ext cx="2234183" cy="1773935"/>
            </a:xfrm>
            <a:prstGeom prst="rect">
              <a:avLst/>
            </a:prstGeom>
          </p:spPr>
        </p:pic>
      </p:grpSp>
      <p:sp>
        <p:nvSpPr>
          <p:cNvPr id="7" name="object 7"/>
          <p:cNvSpPr txBox="1"/>
          <p:nvPr/>
        </p:nvSpPr>
        <p:spPr>
          <a:xfrm>
            <a:off x="2141050" y="3955843"/>
            <a:ext cx="7305675" cy="938719"/>
          </a:xfrm>
          <a:prstGeom prst="rect">
            <a:avLst/>
          </a:prstGeom>
        </p:spPr>
        <p:txBody>
          <a:bodyPr vert="horz" wrap="square" lIns="0" tIns="15240" rIns="0" bIns="0" rtlCol="0">
            <a:spAutoFit/>
          </a:bodyPr>
          <a:lstStyle/>
          <a:p>
            <a:pPr algn="ctr">
              <a:lnSpc>
                <a:spcPts val="3575"/>
              </a:lnSpc>
              <a:spcBef>
                <a:spcPts val="120"/>
              </a:spcBef>
            </a:pPr>
            <a:r>
              <a:rPr lang="en-GB" sz="3200" dirty="0" err="1"/>
              <a:t>Finansējums</a:t>
            </a:r>
            <a:r>
              <a:rPr lang="en-GB" sz="3200" dirty="0"/>
              <a:t> </a:t>
            </a:r>
            <a:r>
              <a:rPr lang="lv-LV" sz="3200" dirty="0"/>
              <a:t>ģ</a:t>
            </a:r>
            <a:r>
              <a:rPr lang="en-GB" sz="3200" dirty="0" err="1"/>
              <a:t>ime</a:t>
            </a:r>
            <a:r>
              <a:rPr lang="lv-LV" sz="3200" dirty="0"/>
              <a:t>ņ</a:t>
            </a:r>
            <a:r>
              <a:rPr lang="en-GB" sz="3200" dirty="0"/>
              <a:t>u </a:t>
            </a:r>
            <a:r>
              <a:rPr lang="en-GB" sz="3200" dirty="0" err="1"/>
              <a:t>ar</a:t>
            </a:r>
            <a:r>
              <a:rPr lang="en-GB" sz="3200" dirty="0"/>
              <a:t> </a:t>
            </a:r>
            <a:r>
              <a:rPr lang="en-GB" sz="3200" dirty="0" err="1"/>
              <a:t>bērniem</a:t>
            </a:r>
            <a:r>
              <a:rPr lang="en-GB" sz="3200" dirty="0"/>
              <a:t> </a:t>
            </a:r>
            <a:r>
              <a:rPr lang="en-GB" sz="3200" dirty="0" err="1"/>
              <a:t>atbalstam</a:t>
            </a:r>
            <a:r>
              <a:rPr lang="lv-LV" sz="3200" dirty="0"/>
              <a:t> 2024.gadā</a:t>
            </a:r>
            <a:endParaRPr lang="lv-LV" sz="3100" noProof="1">
              <a:latin typeface="Roboto"/>
              <a:cs typeface="Roboto"/>
            </a:endParaRPr>
          </a:p>
        </p:txBody>
      </p:sp>
      <p:sp>
        <p:nvSpPr>
          <p:cNvPr id="8" name="object 8"/>
          <p:cNvSpPr txBox="1"/>
          <p:nvPr/>
        </p:nvSpPr>
        <p:spPr>
          <a:xfrm>
            <a:off x="4642103" y="5730931"/>
            <a:ext cx="5544185" cy="259045"/>
          </a:xfrm>
          <a:prstGeom prst="rect">
            <a:avLst/>
          </a:prstGeom>
        </p:spPr>
        <p:txBody>
          <a:bodyPr vert="horz" wrap="square" lIns="0" tIns="12700" rIns="0" bIns="0" rtlCol="0">
            <a:spAutoFit/>
          </a:bodyPr>
          <a:lstStyle/>
          <a:p>
            <a:pPr algn="r"/>
            <a:r>
              <a:rPr lang="en-GB" sz="1600" dirty="0">
                <a:solidFill>
                  <a:schemeClr val="tx1">
                    <a:lumMod val="50000"/>
                    <a:lumOff val="50000"/>
                  </a:schemeClr>
                </a:solidFill>
              </a:rPr>
              <a:t>2023. gada13.decembrī</a:t>
            </a:r>
            <a:endParaRPr lang="lv-LV" sz="1600" dirty="0">
              <a:solidFill>
                <a:schemeClr val="tx1">
                  <a:lumMod val="50000"/>
                  <a:lumOff val="50000"/>
                </a:schemeClr>
              </a:solidFill>
            </a:endParaRPr>
          </a:p>
        </p:txBody>
      </p:sp>
      <p:grpSp>
        <p:nvGrpSpPr>
          <p:cNvPr id="9" name="object 9"/>
          <p:cNvGrpSpPr/>
          <p:nvPr/>
        </p:nvGrpSpPr>
        <p:grpSpPr>
          <a:xfrm>
            <a:off x="10042955" y="6032496"/>
            <a:ext cx="962025" cy="447675"/>
            <a:chOff x="10042955" y="6032496"/>
            <a:chExt cx="962025" cy="447675"/>
          </a:xfrm>
        </p:grpSpPr>
        <p:sp>
          <p:nvSpPr>
            <p:cNvPr id="10" name="object 10"/>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11" name="object 11"/>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grpSp>
      <p:sp>
        <p:nvSpPr>
          <p:cNvPr id="17" name="Slide Number Placeholder 16">
            <a:extLst>
              <a:ext uri="{FF2B5EF4-FFF2-40B4-BE49-F238E27FC236}">
                <a16:creationId xmlns:a16="http://schemas.microsoft.com/office/drawing/2014/main" id="{806821EE-43A2-47D0-963F-266DB4D21527}"/>
              </a:ext>
            </a:extLst>
          </p:cNvPr>
          <p:cNvSpPr>
            <a:spLocks noGrp="1"/>
          </p:cNvSpPr>
          <p:nvPr>
            <p:ph type="sldNum" sz="quarter" idx="7"/>
          </p:nvPr>
        </p:nvSpPr>
        <p:spPr/>
        <p:txBody>
          <a:bodyPr/>
          <a:lstStyle/>
          <a:p>
            <a:pPr marL="38100">
              <a:lnSpc>
                <a:spcPct val="100000"/>
              </a:lnSpc>
              <a:spcBef>
                <a:spcPts val="180"/>
              </a:spcBef>
            </a:pPr>
            <a:fld id="{81D60167-4931-47E6-BA6A-407CBD079E47}" type="slidenum">
              <a:rPr lang="lv-LV" spc="-5" smtClean="0"/>
              <a:t>1</a:t>
            </a:fld>
            <a:endParaRPr lang="lv-LV" spc="-5"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73112" y="0"/>
            <a:ext cx="1237475" cy="1519425"/>
          </a:xfrm>
          <a:prstGeom prst="rect">
            <a:avLst/>
          </a:prstGeom>
        </p:spPr>
      </p:pic>
      <p:sp>
        <p:nvSpPr>
          <p:cNvPr id="3" name="object 3"/>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grpSp>
        <p:nvGrpSpPr>
          <p:cNvPr id="4" name="object 4"/>
          <p:cNvGrpSpPr/>
          <p:nvPr/>
        </p:nvGrpSpPr>
        <p:grpSpPr>
          <a:xfrm>
            <a:off x="8754360" y="45182"/>
            <a:ext cx="2766060" cy="3414395"/>
            <a:chOff x="8754360" y="45182"/>
            <a:chExt cx="2766060" cy="3414395"/>
          </a:xfrm>
        </p:grpSpPr>
        <p:sp>
          <p:nvSpPr>
            <p:cNvPr id="5" name="object 5"/>
            <p:cNvSpPr/>
            <p:nvPr/>
          </p:nvSpPr>
          <p:spPr>
            <a:xfrm>
              <a:off x="8754360" y="45182"/>
              <a:ext cx="2766060" cy="2766060"/>
            </a:xfrm>
            <a:custGeom>
              <a:avLst/>
              <a:gdLst/>
              <a:ahLst/>
              <a:cxnLst/>
              <a:rect l="l" t="t" r="r" b="b"/>
              <a:pathLst>
                <a:path w="2766059" h="2766060">
                  <a:moveTo>
                    <a:pt x="2765645" y="0"/>
                  </a:moveTo>
                  <a:lnTo>
                    <a:pt x="0" y="2765645"/>
                  </a:lnTo>
                  <a:lnTo>
                    <a:pt x="1491615" y="2765645"/>
                  </a:lnTo>
                  <a:lnTo>
                    <a:pt x="2765645" y="1491618"/>
                  </a:lnTo>
                  <a:lnTo>
                    <a:pt x="2765645" y="0"/>
                  </a:lnTo>
                  <a:close/>
                </a:path>
              </a:pathLst>
            </a:custGeom>
            <a:solidFill>
              <a:srgbClr val="6AA948">
                <a:alpha val="6999"/>
              </a:srgbClr>
            </a:solidFill>
          </p:spPr>
          <p:txBody>
            <a:bodyPr wrap="square" lIns="0" tIns="0" rIns="0" bIns="0" rtlCol="0"/>
            <a:lstStyle/>
            <a:p>
              <a:endParaRPr/>
            </a:p>
          </p:txBody>
        </p:sp>
        <p:sp>
          <p:nvSpPr>
            <p:cNvPr id="6" name="object 6"/>
            <p:cNvSpPr/>
            <p:nvPr/>
          </p:nvSpPr>
          <p:spPr>
            <a:xfrm>
              <a:off x="10163388" y="2102457"/>
              <a:ext cx="1356995" cy="1356995"/>
            </a:xfrm>
            <a:custGeom>
              <a:avLst/>
              <a:gdLst/>
              <a:ahLst/>
              <a:cxnLst/>
              <a:rect l="l" t="t" r="r" b="b"/>
              <a:pathLst>
                <a:path w="1356995" h="1356995">
                  <a:moveTo>
                    <a:pt x="1356616" y="0"/>
                  </a:moveTo>
                  <a:lnTo>
                    <a:pt x="0" y="1356616"/>
                  </a:lnTo>
                  <a:lnTo>
                    <a:pt x="696823" y="1356616"/>
                  </a:lnTo>
                  <a:lnTo>
                    <a:pt x="1356616" y="696823"/>
                  </a:lnTo>
                  <a:lnTo>
                    <a:pt x="1356616" y="0"/>
                  </a:lnTo>
                  <a:close/>
                </a:path>
              </a:pathLst>
            </a:custGeom>
            <a:solidFill>
              <a:srgbClr val="6AA948">
                <a:alpha val="21000"/>
              </a:srgbClr>
            </a:solidFill>
          </p:spPr>
          <p:txBody>
            <a:bodyPr wrap="square" lIns="0" tIns="0" rIns="0" bIns="0" rtlCol="0"/>
            <a:lstStyle/>
            <a:p>
              <a:endParaRPr/>
            </a:p>
          </p:txBody>
        </p:sp>
      </p:grpSp>
      <p:grpSp>
        <p:nvGrpSpPr>
          <p:cNvPr id="7" name="object 7"/>
          <p:cNvGrpSpPr/>
          <p:nvPr/>
        </p:nvGrpSpPr>
        <p:grpSpPr>
          <a:xfrm>
            <a:off x="10042955" y="6032496"/>
            <a:ext cx="962025" cy="447675"/>
            <a:chOff x="10042955" y="6032496"/>
            <a:chExt cx="962025" cy="447675"/>
          </a:xfrm>
        </p:grpSpPr>
        <p:sp>
          <p:nvSpPr>
            <p:cNvPr id="8" name="object 8"/>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sp>
          <p:nvSpPr>
            <p:cNvPr id="9" name="object 9"/>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10" name="object 10"/>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grpSp>
      <p:sp>
        <p:nvSpPr>
          <p:cNvPr id="11" name="object 11"/>
          <p:cNvSpPr txBox="1">
            <a:spLocks noGrp="1"/>
          </p:cNvSpPr>
          <p:nvPr>
            <p:ph type="title"/>
          </p:nvPr>
        </p:nvSpPr>
        <p:spPr>
          <a:xfrm>
            <a:off x="2559050" y="316357"/>
            <a:ext cx="8585026" cy="1038746"/>
          </a:xfrm>
          <a:prstGeom prst="rect">
            <a:avLst/>
          </a:prstGeom>
        </p:spPr>
        <p:txBody>
          <a:bodyPr vert="horz" wrap="square" lIns="0" tIns="53340" rIns="0" bIns="0" rtlCol="0">
            <a:spAutoFit/>
          </a:bodyPr>
          <a:lstStyle/>
          <a:p>
            <a:r>
              <a:rPr lang="en-GB" noProof="1">
                <a:solidFill>
                  <a:srgbClr val="92D050"/>
                </a:solidFill>
                <a:ea typeface="Verdana" panose="020B0604030504040204" pitchFamily="34" charset="0"/>
              </a:rPr>
              <a:t>2024.gada LM budžetā iek</a:t>
            </a:r>
            <a:r>
              <a:rPr lang="lv-LV" noProof="1">
                <a:solidFill>
                  <a:srgbClr val="92D050"/>
                </a:solidFill>
                <a:ea typeface="Verdana" panose="020B0604030504040204" pitchFamily="34" charset="0"/>
              </a:rPr>
              <a:t>ļ</a:t>
            </a:r>
            <a:r>
              <a:rPr lang="en-GB" noProof="1">
                <a:solidFill>
                  <a:srgbClr val="92D050"/>
                </a:solidFill>
                <a:ea typeface="Verdana" panose="020B0604030504040204" pitchFamily="34" charset="0"/>
              </a:rPr>
              <a:t>autie </a:t>
            </a:r>
            <a:r>
              <a:rPr lang="lv-LV" noProof="1">
                <a:solidFill>
                  <a:srgbClr val="92D050"/>
                </a:solidFill>
                <a:ea typeface="Verdana" panose="020B0604030504040204" pitchFamily="34" charset="0"/>
              </a:rPr>
              <a:t>pasākumi </a:t>
            </a:r>
            <a:r>
              <a:rPr lang="en-GB" noProof="1">
                <a:solidFill>
                  <a:srgbClr val="92D050"/>
                </a:solidFill>
                <a:ea typeface="Verdana" panose="020B0604030504040204" pitchFamily="34" charset="0"/>
              </a:rPr>
              <a:t>bērnu un </a:t>
            </a:r>
            <a:r>
              <a:rPr lang="lv-LV" noProof="1">
                <a:solidFill>
                  <a:srgbClr val="92D050"/>
                </a:solidFill>
                <a:ea typeface="Verdana" panose="020B0604030504040204" pitchFamily="34" charset="0"/>
              </a:rPr>
              <a:t>ģ</a:t>
            </a:r>
            <a:r>
              <a:rPr lang="en-GB" noProof="1">
                <a:solidFill>
                  <a:srgbClr val="92D050"/>
                </a:solidFill>
                <a:ea typeface="Verdana" panose="020B0604030504040204" pitchFamily="34" charset="0"/>
              </a:rPr>
              <a:t>ime</a:t>
            </a:r>
            <a:r>
              <a:rPr lang="lv-LV" noProof="1">
                <a:solidFill>
                  <a:srgbClr val="92D050"/>
                </a:solidFill>
                <a:ea typeface="Verdana" panose="020B0604030504040204" pitchFamily="34" charset="0"/>
              </a:rPr>
              <a:t>ņ</a:t>
            </a:r>
            <a:r>
              <a:rPr lang="en-GB" noProof="1">
                <a:solidFill>
                  <a:srgbClr val="92D050"/>
                </a:solidFill>
                <a:ea typeface="Verdana" panose="020B0604030504040204" pitchFamily="34" charset="0"/>
              </a:rPr>
              <a:t>u atbalstam (</a:t>
            </a:r>
            <a:r>
              <a:rPr lang="lv-LV" noProof="1">
                <a:solidFill>
                  <a:srgbClr val="92D050"/>
                </a:solidFill>
                <a:ea typeface="Verdana" panose="020B0604030504040204" pitchFamily="34" charset="0"/>
              </a:rPr>
              <a:t>1)</a:t>
            </a:r>
            <a:endParaRPr lang="lv-LV" noProof="1"/>
          </a:p>
        </p:txBody>
      </p:sp>
      <p:sp>
        <p:nvSpPr>
          <p:cNvPr id="12" name="object 12"/>
          <p:cNvSpPr txBox="1"/>
          <p:nvPr/>
        </p:nvSpPr>
        <p:spPr>
          <a:xfrm>
            <a:off x="165909" y="1519425"/>
            <a:ext cx="11187082" cy="5460469"/>
          </a:xfrm>
          <a:prstGeom prst="rect">
            <a:avLst/>
          </a:prstGeom>
        </p:spPr>
        <p:txBody>
          <a:bodyPr vert="horz" wrap="square" lIns="0" tIns="12700" rIns="0" bIns="0" rtlCol="0">
            <a:spAutoFit/>
          </a:bodyPr>
          <a:lstStyle/>
          <a:p>
            <a:pPr algn="just"/>
            <a:r>
              <a:rPr lang="lv-LV" sz="1800" b="1" dirty="0"/>
              <a:t>Bērnu aizsardzības un atbalsta sistēmas pilnveide un “Bērnu mājas” pakalpojuma darbības nodrošināšana </a:t>
            </a:r>
            <a:r>
              <a:rPr lang="lv-LV" sz="1800" dirty="0"/>
              <a:t>(2,1 milj.)</a:t>
            </a:r>
            <a:r>
              <a:rPr lang="en-GB" sz="1800" dirty="0"/>
              <a:t> (1.2.6.)</a:t>
            </a:r>
            <a:endParaRPr lang="lv-LV" dirty="0"/>
          </a:p>
          <a:p>
            <a:pPr marL="342900" indent="-342900" algn="just">
              <a:buFont typeface="Wingdings" panose="05000000000000000000" pitchFamily="2" charset="2"/>
              <a:buChar char="Ø"/>
            </a:pPr>
            <a:r>
              <a:rPr lang="lv-LV" sz="2000" i="1" noProof="1"/>
              <a:t>Valsts bērnu tiesību aizsardzības inspekcijas pārveide no uzraugošas iestādes uz bērniem, pusaudžiem, ģimenēm un speciālistiem atbalstu sniedzošu, izglītojošu, konsultējošu Bērnu aizsardzības centru</a:t>
            </a:r>
          </a:p>
          <a:p>
            <a:pPr marL="342900" indent="-342900" algn="just">
              <a:buFont typeface="Wingdings" panose="05000000000000000000" pitchFamily="2" charset="2"/>
              <a:buChar char="Ø"/>
            </a:pPr>
            <a:r>
              <a:rPr lang="lv-LV" sz="2000" i="1" noProof="1"/>
              <a:t>turpināts “Bērna mājas” pakalpojums, lai sniegtu atbalstu vardarbībā cietušiem bērniem</a:t>
            </a:r>
          </a:p>
          <a:p>
            <a:pPr algn="just"/>
            <a:endParaRPr lang="lv-LV" sz="2000" i="1" noProof="1"/>
          </a:p>
          <a:p>
            <a:pPr algn="just"/>
            <a:r>
              <a:rPr lang="lv-LV" sz="1800" b="1" dirty="0"/>
              <a:t>Atbalsta pasākumi ģimenēm un bērniem </a:t>
            </a:r>
            <a:r>
              <a:rPr lang="lv-LV" sz="1800" dirty="0"/>
              <a:t>(5,8 milj.)</a:t>
            </a:r>
            <a:r>
              <a:rPr lang="en-GB" sz="1800" dirty="0"/>
              <a:t> (2.2.4.)</a:t>
            </a:r>
            <a:endParaRPr lang="lv-LV" sz="1800" dirty="0"/>
          </a:p>
          <a:p>
            <a:pPr marL="285750" indent="-285750" algn="just">
              <a:buFont typeface="Wingdings" panose="05000000000000000000" pitchFamily="2" charset="2"/>
              <a:buChar char="Ø"/>
            </a:pPr>
            <a:r>
              <a:rPr lang="lv-LV" sz="1800" i="1" dirty="0"/>
              <a:t>piemaksas pie ģimenes valsts pabalsta par bērnu ar invaliditāti un valsts atbalsta ar </a:t>
            </a:r>
            <a:r>
              <a:rPr lang="lv-LV" sz="1800" i="1" dirty="0" err="1"/>
              <a:t>celiakiju</a:t>
            </a:r>
            <a:r>
              <a:rPr lang="lv-LV" sz="1800" i="1" dirty="0"/>
              <a:t> slimiem bērniem palielināšana no 106,72 </a:t>
            </a:r>
            <a:r>
              <a:rPr lang="lv-LV" sz="1800" i="1" dirty="0" err="1"/>
              <a:t>euro</a:t>
            </a:r>
            <a:r>
              <a:rPr lang="lv-LV" sz="1800" i="1" dirty="0"/>
              <a:t> līdz 160 </a:t>
            </a:r>
            <a:r>
              <a:rPr lang="lv-LV" sz="1800" i="1" dirty="0" err="1"/>
              <a:t>euro</a:t>
            </a:r>
            <a:r>
              <a:rPr lang="lv-LV" sz="1800" i="1" dirty="0"/>
              <a:t> mēnesī</a:t>
            </a:r>
          </a:p>
          <a:p>
            <a:pPr algn="just"/>
            <a:endParaRPr lang="lv-LV" sz="1800" i="1" dirty="0"/>
          </a:p>
          <a:p>
            <a:pPr algn="just"/>
            <a:r>
              <a:rPr lang="lv-LV" sz="1800" b="1" dirty="0"/>
              <a:t>No 2023.gada 1.jūlija spēkā stājās jaunie minimālo ienākumu apmēri, kas turpmāk, sākot ar 2024. gadu, tiks pārskatīti katra gada janvārī</a:t>
            </a:r>
            <a:r>
              <a:rPr lang="lv-LV" sz="1800" dirty="0"/>
              <a:t>, un kas tieši ietekmēs bērnus, kuri ir zaudējuši apgādniekus</a:t>
            </a:r>
            <a:r>
              <a:rPr lang="en-GB" sz="1800" dirty="0"/>
              <a:t> (</a:t>
            </a:r>
            <a:r>
              <a:rPr lang="en-GB" sz="1800" dirty="0" err="1"/>
              <a:t>arī</a:t>
            </a:r>
            <a:r>
              <a:rPr lang="en-GB" sz="1800" dirty="0"/>
              <a:t> </a:t>
            </a:r>
            <a:r>
              <a:rPr lang="en-GB" sz="1800" dirty="0" err="1"/>
              <a:t>ārpus</a:t>
            </a:r>
            <a:r>
              <a:rPr lang="lv-LV" sz="1800" dirty="0"/>
              <a:t>ģ</a:t>
            </a:r>
            <a:r>
              <a:rPr lang="en-GB" sz="1800" dirty="0" err="1"/>
              <a:t>imenes</a:t>
            </a:r>
            <a:r>
              <a:rPr lang="en-GB" sz="1800" dirty="0"/>
              <a:t> </a:t>
            </a:r>
            <a:r>
              <a:rPr lang="en-GB" sz="1800" dirty="0" err="1"/>
              <a:t>aprūpē</a:t>
            </a:r>
            <a:r>
              <a:rPr lang="en-GB" sz="1800" dirty="0"/>
              <a:t> </a:t>
            </a:r>
            <a:r>
              <a:rPr lang="en-GB" sz="1800" dirty="0" err="1"/>
              <a:t>bijušo</a:t>
            </a:r>
            <a:r>
              <a:rPr lang="en-GB" sz="1800" dirty="0"/>
              <a:t> </a:t>
            </a:r>
            <a:r>
              <a:rPr lang="en-GB" sz="1800" dirty="0" err="1"/>
              <a:t>jauniešu</a:t>
            </a:r>
            <a:r>
              <a:rPr lang="en-GB" sz="1800" dirty="0"/>
              <a:t> </a:t>
            </a:r>
            <a:r>
              <a:rPr lang="en-GB" sz="1800" dirty="0" err="1"/>
              <a:t>sociālās</a:t>
            </a:r>
            <a:r>
              <a:rPr lang="en-GB" sz="1800" dirty="0"/>
              <a:t> </a:t>
            </a:r>
            <a:r>
              <a:rPr lang="en-GB" sz="1800" dirty="0" err="1"/>
              <a:t>garantijas</a:t>
            </a:r>
            <a:r>
              <a:rPr lang="en-GB" sz="1800" dirty="0"/>
              <a:t> </a:t>
            </a:r>
            <a:r>
              <a:rPr lang="en-GB" sz="1800" dirty="0" err="1"/>
              <a:t>pēc</a:t>
            </a:r>
            <a:r>
              <a:rPr lang="en-GB" sz="1800" dirty="0"/>
              <a:t> </a:t>
            </a:r>
            <a:r>
              <a:rPr lang="en-GB" sz="1800" dirty="0" err="1"/>
              <a:t>pingadības</a:t>
            </a:r>
            <a:r>
              <a:rPr lang="en-GB" sz="1800" dirty="0"/>
              <a:t> </a:t>
            </a:r>
            <a:r>
              <a:rPr lang="en-GB" sz="1800" dirty="0" err="1"/>
              <a:t>apmērus</a:t>
            </a:r>
            <a:r>
              <a:rPr lang="en-GB" sz="1800" dirty="0"/>
              <a:t>, ko </a:t>
            </a:r>
            <a:r>
              <a:rPr lang="en-GB" sz="1800" dirty="0" err="1"/>
              <a:t>maksā</a:t>
            </a:r>
            <a:r>
              <a:rPr lang="en-GB" sz="1800" dirty="0"/>
              <a:t> </a:t>
            </a:r>
            <a:r>
              <a:rPr lang="en-GB" sz="1800" dirty="0" err="1"/>
              <a:t>pašvaldības</a:t>
            </a:r>
            <a:r>
              <a:rPr lang="en-GB" sz="1800" dirty="0"/>
              <a:t>)</a:t>
            </a:r>
            <a:r>
              <a:rPr lang="lv-LV" sz="1800" dirty="0"/>
              <a:t>.</a:t>
            </a:r>
          </a:p>
          <a:p>
            <a:pPr marL="285750" indent="-285750" algn="just">
              <a:buFont typeface="Wingdings" panose="05000000000000000000" pitchFamily="2" charset="2"/>
              <a:buChar char="Ø"/>
            </a:pPr>
            <a:r>
              <a:rPr lang="lv-LV" sz="1800" i="1" dirty="0"/>
              <a:t>Ar 2024.gada 1.janvāri minimālās pensijas apgādnieka zaudējuma gadījumā un minimālās atlīdzības par apgādnieka zaudējumu apmērs sasniegs 171 </a:t>
            </a:r>
            <a:r>
              <a:rPr lang="lv-LV" sz="1800" i="1" dirty="0" err="1"/>
              <a:t>euro</a:t>
            </a:r>
            <a:r>
              <a:rPr lang="lv-LV" sz="1800" i="1" dirty="0"/>
              <a:t> mēnesī bērniem līdz 7 gadu vecumam un 206 </a:t>
            </a:r>
            <a:r>
              <a:rPr lang="lv-LV" sz="1800" i="1" dirty="0" err="1"/>
              <a:t>euro</a:t>
            </a:r>
            <a:r>
              <a:rPr lang="lv-LV" sz="1800" i="1" dirty="0"/>
              <a:t> mēnesī bērniem no 7 gadu vecumam.</a:t>
            </a:r>
          </a:p>
          <a:p>
            <a:pPr marL="285750" indent="-285750" algn="just">
              <a:buFont typeface="Wingdings" panose="05000000000000000000" pitchFamily="2" charset="2"/>
              <a:buChar char="Ø"/>
            </a:pPr>
            <a:endParaRPr lang="lv-LV" sz="1800" i="1" dirty="0"/>
          </a:p>
          <a:p>
            <a:pPr algn="just"/>
            <a:endParaRPr lang="lv-LV" sz="2000" noProof="1"/>
          </a:p>
        </p:txBody>
      </p:sp>
      <p:sp>
        <p:nvSpPr>
          <p:cNvPr id="15" name="Slide Number Placeholder 14">
            <a:extLst>
              <a:ext uri="{FF2B5EF4-FFF2-40B4-BE49-F238E27FC236}">
                <a16:creationId xmlns:a16="http://schemas.microsoft.com/office/drawing/2014/main" id="{51507706-252F-4259-8EDB-FEECA3FB1EDB}"/>
              </a:ext>
            </a:extLst>
          </p:cNvPr>
          <p:cNvSpPr>
            <a:spLocks noGrp="1"/>
          </p:cNvSpPr>
          <p:nvPr>
            <p:ph type="sldNum" sz="quarter" idx="7"/>
          </p:nvPr>
        </p:nvSpPr>
        <p:spPr>
          <a:xfrm>
            <a:off x="11144076" y="6053183"/>
            <a:ext cx="208915" cy="215444"/>
          </a:xfrm>
        </p:spPr>
        <p:txBody>
          <a:bodyPr/>
          <a:lstStyle/>
          <a:p>
            <a:pPr marL="38100">
              <a:lnSpc>
                <a:spcPct val="100000"/>
              </a:lnSpc>
              <a:spcBef>
                <a:spcPts val="180"/>
              </a:spcBef>
            </a:pPr>
            <a:fld id="{81D60167-4931-47E6-BA6A-407CBD079E47}" type="slidenum">
              <a:rPr lang="lv-LV" sz="1400" spc="-5" smtClean="0">
                <a:solidFill>
                  <a:schemeClr val="tx1"/>
                </a:solidFill>
              </a:rPr>
              <a:t>2</a:t>
            </a:fld>
            <a:endParaRPr lang="lv-LV" sz="1400" spc="-5" dirty="0">
              <a:solidFill>
                <a:schemeClr val="tx1"/>
              </a:solidFill>
            </a:endParaRPr>
          </a:p>
        </p:txBody>
      </p:sp>
    </p:spTree>
    <p:extLst>
      <p:ext uri="{BB962C8B-B14F-4D97-AF65-F5344CB8AC3E}">
        <p14:creationId xmlns:p14="http://schemas.microsoft.com/office/powerpoint/2010/main" val="18121362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73112" y="0"/>
            <a:ext cx="1237475" cy="1519425"/>
          </a:xfrm>
          <a:prstGeom prst="rect">
            <a:avLst/>
          </a:prstGeom>
        </p:spPr>
      </p:pic>
      <p:sp>
        <p:nvSpPr>
          <p:cNvPr id="3" name="object 3"/>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grpSp>
        <p:nvGrpSpPr>
          <p:cNvPr id="4" name="object 4"/>
          <p:cNvGrpSpPr/>
          <p:nvPr/>
        </p:nvGrpSpPr>
        <p:grpSpPr>
          <a:xfrm>
            <a:off x="8754360" y="45182"/>
            <a:ext cx="2766060" cy="3414395"/>
            <a:chOff x="8754360" y="45182"/>
            <a:chExt cx="2766060" cy="3414395"/>
          </a:xfrm>
        </p:grpSpPr>
        <p:sp>
          <p:nvSpPr>
            <p:cNvPr id="5" name="object 5"/>
            <p:cNvSpPr/>
            <p:nvPr/>
          </p:nvSpPr>
          <p:spPr>
            <a:xfrm>
              <a:off x="8754360" y="45182"/>
              <a:ext cx="2766060" cy="2766060"/>
            </a:xfrm>
            <a:custGeom>
              <a:avLst/>
              <a:gdLst/>
              <a:ahLst/>
              <a:cxnLst/>
              <a:rect l="l" t="t" r="r" b="b"/>
              <a:pathLst>
                <a:path w="2766059" h="2766060">
                  <a:moveTo>
                    <a:pt x="2765645" y="0"/>
                  </a:moveTo>
                  <a:lnTo>
                    <a:pt x="0" y="2765645"/>
                  </a:lnTo>
                  <a:lnTo>
                    <a:pt x="1491615" y="2765645"/>
                  </a:lnTo>
                  <a:lnTo>
                    <a:pt x="2765645" y="1491618"/>
                  </a:lnTo>
                  <a:lnTo>
                    <a:pt x="2765645" y="0"/>
                  </a:lnTo>
                  <a:close/>
                </a:path>
              </a:pathLst>
            </a:custGeom>
            <a:solidFill>
              <a:srgbClr val="6AA948">
                <a:alpha val="6999"/>
              </a:srgbClr>
            </a:solidFill>
          </p:spPr>
          <p:txBody>
            <a:bodyPr wrap="square" lIns="0" tIns="0" rIns="0" bIns="0" rtlCol="0"/>
            <a:lstStyle/>
            <a:p>
              <a:endParaRPr/>
            </a:p>
          </p:txBody>
        </p:sp>
        <p:sp>
          <p:nvSpPr>
            <p:cNvPr id="6" name="object 6"/>
            <p:cNvSpPr/>
            <p:nvPr/>
          </p:nvSpPr>
          <p:spPr>
            <a:xfrm>
              <a:off x="10163388" y="2102457"/>
              <a:ext cx="1356995" cy="1356995"/>
            </a:xfrm>
            <a:custGeom>
              <a:avLst/>
              <a:gdLst/>
              <a:ahLst/>
              <a:cxnLst/>
              <a:rect l="l" t="t" r="r" b="b"/>
              <a:pathLst>
                <a:path w="1356995" h="1356995">
                  <a:moveTo>
                    <a:pt x="1356616" y="0"/>
                  </a:moveTo>
                  <a:lnTo>
                    <a:pt x="0" y="1356616"/>
                  </a:lnTo>
                  <a:lnTo>
                    <a:pt x="696823" y="1356616"/>
                  </a:lnTo>
                  <a:lnTo>
                    <a:pt x="1356616" y="696823"/>
                  </a:lnTo>
                  <a:lnTo>
                    <a:pt x="1356616" y="0"/>
                  </a:lnTo>
                  <a:close/>
                </a:path>
              </a:pathLst>
            </a:custGeom>
            <a:solidFill>
              <a:srgbClr val="6AA948">
                <a:alpha val="21000"/>
              </a:srgbClr>
            </a:solidFill>
          </p:spPr>
          <p:txBody>
            <a:bodyPr wrap="square" lIns="0" tIns="0" rIns="0" bIns="0" rtlCol="0"/>
            <a:lstStyle/>
            <a:p>
              <a:endParaRPr/>
            </a:p>
          </p:txBody>
        </p:sp>
      </p:grpSp>
      <p:grpSp>
        <p:nvGrpSpPr>
          <p:cNvPr id="7" name="object 7"/>
          <p:cNvGrpSpPr/>
          <p:nvPr/>
        </p:nvGrpSpPr>
        <p:grpSpPr>
          <a:xfrm>
            <a:off x="10042955" y="6032496"/>
            <a:ext cx="962025" cy="447675"/>
            <a:chOff x="10042955" y="6032496"/>
            <a:chExt cx="962025" cy="447675"/>
          </a:xfrm>
        </p:grpSpPr>
        <p:sp>
          <p:nvSpPr>
            <p:cNvPr id="8" name="object 8"/>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sp>
          <p:nvSpPr>
            <p:cNvPr id="9" name="object 9"/>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10" name="object 10"/>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grpSp>
      <p:sp>
        <p:nvSpPr>
          <p:cNvPr id="11" name="object 11"/>
          <p:cNvSpPr txBox="1">
            <a:spLocks noGrp="1"/>
          </p:cNvSpPr>
          <p:nvPr>
            <p:ph type="title"/>
          </p:nvPr>
        </p:nvSpPr>
        <p:spPr>
          <a:xfrm>
            <a:off x="2559050" y="316357"/>
            <a:ext cx="8585026" cy="1038746"/>
          </a:xfrm>
          <a:prstGeom prst="rect">
            <a:avLst/>
          </a:prstGeom>
        </p:spPr>
        <p:txBody>
          <a:bodyPr vert="horz" wrap="square" lIns="0" tIns="53340" rIns="0" bIns="0" rtlCol="0">
            <a:spAutoFit/>
          </a:bodyPr>
          <a:lstStyle/>
          <a:p>
            <a:r>
              <a:rPr lang="en-GB" noProof="1">
                <a:solidFill>
                  <a:srgbClr val="92D050"/>
                </a:solidFill>
                <a:ea typeface="Verdana" panose="020B0604030504040204" pitchFamily="34" charset="0"/>
              </a:rPr>
              <a:t>2024.gada LM budžetā iek</a:t>
            </a:r>
            <a:r>
              <a:rPr lang="lv-LV" noProof="1">
                <a:solidFill>
                  <a:srgbClr val="92D050"/>
                </a:solidFill>
                <a:ea typeface="Verdana" panose="020B0604030504040204" pitchFamily="34" charset="0"/>
              </a:rPr>
              <a:t>ļ</a:t>
            </a:r>
            <a:r>
              <a:rPr lang="en-GB" noProof="1">
                <a:solidFill>
                  <a:srgbClr val="92D050"/>
                </a:solidFill>
                <a:ea typeface="Verdana" panose="020B0604030504040204" pitchFamily="34" charset="0"/>
              </a:rPr>
              <a:t>autie </a:t>
            </a:r>
            <a:r>
              <a:rPr lang="lv-LV" noProof="1">
                <a:solidFill>
                  <a:srgbClr val="92D050"/>
                </a:solidFill>
                <a:ea typeface="Verdana" panose="020B0604030504040204" pitchFamily="34" charset="0"/>
              </a:rPr>
              <a:t>pasākumi </a:t>
            </a:r>
            <a:r>
              <a:rPr lang="en-GB" noProof="1">
                <a:solidFill>
                  <a:srgbClr val="92D050"/>
                </a:solidFill>
                <a:ea typeface="Verdana" panose="020B0604030504040204" pitchFamily="34" charset="0"/>
              </a:rPr>
              <a:t>bērnu un </a:t>
            </a:r>
            <a:r>
              <a:rPr lang="lv-LV" noProof="1">
                <a:solidFill>
                  <a:srgbClr val="92D050"/>
                </a:solidFill>
                <a:ea typeface="Verdana" panose="020B0604030504040204" pitchFamily="34" charset="0"/>
              </a:rPr>
              <a:t>ģ</a:t>
            </a:r>
            <a:r>
              <a:rPr lang="en-GB" noProof="1">
                <a:solidFill>
                  <a:srgbClr val="92D050"/>
                </a:solidFill>
                <a:ea typeface="Verdana" panose="020B0604030504040204" pitchFamily="34" charset="0"/>
              </a:rPr>
              <a:t>ime</a:t>
            </a:r>
            <a:r>
              <a:rPr lang="lv-LV" noProof="1">
                <a:solidFill>
                  <a:srgbClr val="92D050"/>
                </a:solidFill>
                <a:ea typeface="Verdana" panose="020B0604030504040204" pitchFamily="34" charset="0"/>
              </a:rPr>
              <a:t>ņ</a:t>
            </a:r>
            <a:r>
              <a:rPr lang="en-GB" noProof="1">
                <a:solidFill>
                  <a:srgbClr val="92D050"/>
                </a:solidFill>
                <a:ea typeface="Verdana" panose="020B0604030504040204" pitchFamily="34" charset="0"/>
              </a:rPr>
              <a:t>u atbalstam (2</a:t>
            </a:r>
            <a:r>
              <a:rPr lang="lv-LV" noProof="1">
                <a:solidFill>
                  <a:srgbClr val="92D050"/>
                </a:solidFill>
                <a:ea typeface="Verdana" panose="020B0604030504040204" pitchFamily="34" charset="0"/>
              </a:rPr>
              <a:t>)</a:t>
            </a:r>
            <a:endParaRPr lang="lv-LV" noProof="1"/>
          </a:p>
        </p:txBody>
      </p:sp>
      <p:sp>
        <p:nvSpPr>
          <p:cNvPr id="12" name="object 12"/>
          <p:cNvSpPr txBox="1"/>
          <p:nvPr/>
        </p:nvSpPr>
        <p:spPr>
          <a:xfrm>
            <a:off x="673112" y="1870075"/>
            <a:ext cx="9872233" cy="5583580"/>
          </a:xfrm>
          <a:prstGeom prst="rect">
            <a:avLst/>
          </a:prstGeom>
        </p:spPr>
        <p:txBody>
          <a:bodyPr vert="horz" wrap="square" lIns="0" tIns="12700" rIns="0" bIns="0" rtlCol="0">
            <a:spAutoFit/>
          </a:bodyPr>
          <a:lstStyle/>
          <a:p>
            <a:pPr algn="just"/>
            <a:r>
              <a:rPr lang="en-GB" sz="1800" b="1" dirty="0"/>
              <a:t>P</a:t>
            </a:r>
            <a:r>
              <a:rPr lang="lv-LV" sz="1800" b="1" dirty="0" err="1"/>
              <a:t>alielināts</a:t>
            </a:r>
            <a:r>
              <a:rPr lang="lv-LV" sz="1800" b="1" dirty="0"/>
              <a:t> pabalsts īpašas kopšanas nepieciešamībai </a:t>
            </a:r>
            <a:r>
              <a:rPr lang="lv-LV" sz="1800" dirty="0"/>
              <a:t>(</a:t>
            </a:r>
            <a:r>
              <a:rPr lang="lv-LV" dirty="0"/>
              <a:t>3,1 milj.)</a:t>
            </a:r>
            <a:r>
              <a:rPr lang="lv-LV" sz="1800" dirty="0"/>
              <a:t> </a:t>
            </a:r>
            <a:r>
              <a:rPr lang="en-GB" sz="1800" dirty="0"/>
              <a:t>(2.2.3.)</a:t>
            </a:r>
            <a:endParaRPr lang="lv-LV" sz="1800" b="1" dirty="0"/>
          </a:p>
          <a:p>
            <a:pPr marL="285750" indent="-285750" algn="just">
              <a:buFont typeface="Wingdings" panose="05000000000000000000" pitchFamily="2" charset="2"/>
              <a:buChar char="Ø"/>
            </a:pPr>
            <a:r>
              <a:rPr lang="lv-LV" sz="1800" i="1" dirty="0"/>
              <a:t>pilngadīgām personām ar I invaliditātes grupu, kurām invaliditāte ir kopš bērnības</a:t>
            </a:r>
            <a:r>
              <a:rPr lang="lv-LV" b="1" i="1" dirty="0"/>
              <a:t> </a:t>
            </a:r>
            <a:r>
              <a:rPr lang="lv-LV" i="1" dirty="0"/>
              <a:t>(</a:t>
            </a:r>
            <a:r>
              <a:rPr lang="lv-LV" sz="1800" i="1" dirty="0"/>
              <a:t>par 100 </a:t>
            </a:r>
            <a:r>
              <a:rPr lang="lv-LV" sz="1800" i="1" dirty="0" err="1"/>
              <a:t>euro</a:t>
            </a:r>
            <a:r>
              <a:rPr lang="lv-LV" sz="1800" i="1" dirty="0"/>
              <a:t>, paaugstinot līdz 413,43 </a:t>
            </a:r>
            <a:r>
              <a:rPr lang="lv-LV" sz="1800" i="1" dirty="0" err="1"/>
              <a:t>euro</a:t>
            </a:r>
            <a:r>
              <a:rPr lang="lv-LV" sz="1800" i="1" dirty="0"/>
              <a:t> mēnesī) </a:t>
            </a:r>
            <a:endParaRPr lang="en-GB" sz="1800" i="1" dirty="0"/>
          </a:p>
          <a:p>
            <a:pPr algn="just"/>
            <a:endParaRPr lang="en-GB" i="1" dirty="0"/>
          </a:p>
          <a:p>
            <a:pPr algn="just"/>
            <a:r>
              <a:rPr lang="en-US" sz="1800" b="1" dirty="0" err="1"/>
              <a:t>Cilvēku</a:t>
            </a:r>
            <a:r>
              <a:rPr lang="en-US" sz="1800" b="1" dirty="0"/>
              <a:t> </a:t>
            </a:r>
            <a:r>
              <a:rPr lang="en-US" sz="1800" b="1" dirty="0" err="1"/>
              <a:t>ar</a:t>
            </a:r>
            <a:r>
              <a:rPr lang="en-US" sz="1800" b="1" dirty="0"/>
              <a:t> </a:t>
            </a:r>
            <a:r>
              <a:rPr lang="en-US" sz="1800" b="1" dirty="0" err="1"/>
              <a:t>invaliditāti</a:t>
            </a:r>
            <a:r>
              <a:rPr lang="en-US" sz="1800" b="1" dirty="0"/>
              <a:t> </a:t>
            </a:r>
            <a:r>
              <a:rPr lang="en-US" sz="1800" b="1" dirty="0" err="1"/>
              <a:t>asistentu</a:t>
            </a:r>
            <a:r>
              <a:rPr lang="en-US" sz="1800" b="1" dirty="0"/>
              <a:t> un </a:t>
            </a:r>
            <a:r>
              <a:rPr lang="en-US" sz="1800" b="1" dirty="0" err="1"/>
              <a:t>pavadoņu</a:t>
            </a:r>
            <a:r>
              <a:rPr lang="en-US" sz="1800" b="1" dirty="0"/>
              <a:t> </a:t>
            </a:r>
            <a:r>
              <a:rPr lang="en-US" sz="1800" b="1" dirty="0" err="1"/>
              <a:t>atlīdzības</a:t>
            </a:r>
            <a:r>
              <a:rPr lang="en-US" sz="1800" b="1" dirty="0"/>
              <a:t> </a:t>
            </a:r>
            <a:r>
              <a:rPr lang="en-US" sz="1800" b="1" dirty="0" err="1"/>
              <a:t>apmēra</a:t>
            </a:r>
            <a:r>
              <a:rPr lang="en-US" sz="1800" b="1" dirty="0"/>
              <a:t> </a:t>
            </a:r>
            <a:r>
              <a:rPr lang="en-US" sz="1800" b="1" dirty="0" err="1"/>
              <a:t>palielināšana</a:t>
            </a:r>
            <a:r>
              <a:rPr lang="en-US" sz="1800" b="1" dirty="0"/>
              <a:t> </a:t>
            </a:r>
            <a:r>
              <a:rPr lang="en-US" sz="1800" dirty="0"/>
              <a:t>(4,9 </a:t>
            </a:r>
            <a:r>
              <a:rPr lang="en-US" sz="1800" dirty="0" err="1"/>
              <a:t>milj</a:t>
            </a:r>
            <a:r>
              <a:rPr lang="en-US" sz="1800" dirty="0"/>
              <a:t>.) (2.2.4.)</a:t>
            </a:r>
          </a:p>
          <a:p>
            <a:endParaRPr lang="lv-LV" sz="1800" dirty="0"/>
          </a:p>
          <a:p>
            <a:pPr algn="just"/>
            <a:r>
              <a:rPr lang="lv-LV" sz="1800" b="1" noProof="1">
                <a:solidFill>
                  <a:schemeClr val="tx1"/>
                </a:solidFill>
                <a:latin typeface="Arial" panose="020B0604020202020204" pitchFamily="34" charset="0"/>
                <a:ea typeface="Verdana" panose="020B0604030504040204" pitchFamily="34" charset="0"/>
                <a:cs typeface="Arial" panose="020B0604020202020204" pitchFamily="34" charset="0"/>
              </a:rPr>
              <a:t>Sociālās rehabilitācijas pakalpojuma no vardarbības cietušiem bērniem pilnveidošana un pieejamības nodrošināšana </a:t>
            </a:r>
            <a:r>
              <a:rPr lang="lv-LV" sz="1800" noProof="1">
                <a:solidFill>
                  <a:schemeClr val="tx1"/>
                </a:solidFill>
                <a:latin typeface="Arial" panose="020B0604020202020204" pitchFamily="34" charset="0"/>
                <a:ea typeface="Verdana" panose="020B0604030504040204" pitchFamily="34" charset="0"/>
                <a:cs typeface="Arial" panose="020B0604020202020204" pitchFamily="34" charset="0"/>
              </a:rPr>
              <a:t>(0,25 milj.)</a:t>
            </a:r>
            <a:r>
              <a:rPr lang="en-GB" sz="1800" noProof="1">
                <a:solidFill>
                  <a:schemeClr val="tx1"/>
                </a:solidFill>
                <a:latin typeface="Arial" panose="020B0604020202020204" pitchFamily="34" charset="0"/>
                <a:ea typeface="Verdana" panose="020B0604030504040204" pitchFamily="34" charset="0"/>
                <a:cs typeface="Arial" panose="020B0604020202020204" pitchFamily="34" charset="0"/>
              </a:rPr>
              <a:t> (1.2.3.)</a:t>
            </a:r>
            <a:endParaRPr lang="lv-LV" sz="1800" noProof="1">
              <a:solidFill>
                <a:schemeClr val="tx1"/>
              </a:solidFill>
              <a:latin typeface="Arial" panose="020B0604020202020204" pitchFamily="34" charset="0"/>
              <a:ea typeface="Verdana" panose="020B0604030504040204" pitchFamily="34" charset="0"/>
              <a:cs typeface="Arial" panose="020B0604020202020204" pitchFamily="34" charset="0"/>
            </a:endParaRPr>
          </a:p>
          <a:p>
            <a:pPr algn="just"/>
            <a:endParaRPr lang="lv-LV" sz="1800" noProof="1">
              <a:solidFill>
                <a:schemeClr val="tx1"/>
              </a:solidFill>
              <a:latin typeface="Arial" panose="020B0604020202020204" pitchFamily="34" charset="0"/>
              <a:cs typeface="Arial" panose="020B0604020202020204" pitchFamily="34" charset="0"/>
            </a:endParaRPr>
          </a:p>
          <a:p>
            <a:pPr algn="just"/>
            <a:r>
              <a:rPr lang="lv-LV" sz="1800" b="1" kern="1200" noProof="1">
                <a:solidFill>
                  <a:schemeClr val="tx1"/>
                </a:solidFill>
              </a:rPr>
              <a:t>Līdzfinansējums pašvaldībām aprūpes mājās pakalpojumu nodrošināšanai bērniem ar smagiem un ļoti smagiem funkcionāliem traucējumiem </a:t>
            </a:r>
            <a:r>
              <a:rPr lang="lv-LV" sz="1800" kern="1200" noProof="1">
                <a:solidFill>
                  <a:schemeClr val="tx1"/>
                </a:solidFill>
              </a:rPr>
              <a:t>(5,5 milj.)</a:t>
            </a:r>
            <a:r>
              <a:rPr lang="en-GB" sz="1800" kern="1200" noProof="1">
                <a:solidFill>
                  <a:schemeClr val="tx1"/>
                </a:solidFill>
              </a:rPr>
              <a:t> (2.2.4.)</a:t>
            </a:r>
            <a:endParaRPr lang="lv-LV" sz="1800" noProof="1">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Ø"/>
            </a:pPr>
            <a:r>
              <a:rPr lang="lv-LV" sz="1800" i="1" dirty="0"/>
              <a:t>Atbalsts par bērniem ar smagiem un ļoti smagiem funkcionāliem traucējumiem, kuriem ir noteikta invaliditāte un izsniegts atzinums par īpašas kopšanas nepieciešamību. Līdzfinansējums par bērnu tiek turpināts arī pēc pilngadības sasniegšanas, bet ne ilgāk kā līdz bērna 24 gadu vecuma sasniegšanai. </a:t>
            </a:r>
          </a:p>
          <a:p>
            <a:pPr algn="just"/>
            <a:endParaRPr lang="lv-LV" sz="1800" dirty="0"/>
          </a:p>
          <a:p>
            <a:pPr algn="just"/>
            <a:endParaRPr lang="lv-LV" sz="1800" b="1" dirty="0"/>
          </a:p>
          <a:p>
            <a:pPr marL="285750" indent="-285750" algn="just">
              <a:buFont typeface="Wingdings" panose="05000000000000000000" pitchFamily="2" charset="2"/>
              <a:buChar char="Ø"/>
            </a:pPr>
            <a:endParaRPr lang="lv-LV" sz="1800" i="1" dirty="0"/>
          </a:p>
          <a:p>
            <a:pPr algn="just"/>
            <a:endParaRPr lang="lv-LV" sz="2000" noProof="1"/>
          </a:p>
        </p:txBody>
      </p:sp>
      <p:sp>
        <p:nvSpPr>
          <p:cNvPr id="15" name="Slide Number Placeholder 14">
            <a:extLst>
              <a:ext uri="{FF2B5EF4-FFF2-40B4-BE49-F238E27FC236}">
                <a16:creationId xmlns:a16="http://schemas.microsoft.com/office/drawing/2014/main" id="{51507706-252F-4259-8EDB-FEECA3FB1EDB}"/>
              </a:ext>
            </a:extLst>
          </p:cNvPr>
          <p:cNvSpPr>
            <a:spLocks noGrp="1"/>
          </p:cNvSpPr>
          <p:nvPr>
            <p:ph type="sldNum" sz="quarter" idx="7"/>
          </p:nvPr>
        </p:nvSpPr>
        <p:spPr>
          <a:xfrm>
            <a:off x="11144076" y="6053183"/>
            <a:ext cx="208915" cy="215444"/>
          </a:xfrm>
        </p:spPr>
        <p:txBody>
          <a:bodyPr/>
          <a:lstStyle/>
          <a:p>
            <a:pPr marL="38100">
              <a:lnSpc>
                <a:spcPct val="100000"/>
              </a:lnSpc>
              <a:spcBef>
                <a:spcPts val="180"/>
              </a:spcBef>
            </a:pPr>
            <a:fld id="{81D60167-4931-47E6-BA6A-407CBD079E47}" type="slidenum">
              <a:rPr lang="lv-LV" sz="1400" spc="-5" smtClean="0">
                <a:solidFill>
                  <a:schemeClr val="tx1"/>
                </a:solidFill>
              </a:rPr>
              <a:t>3</a:t>
            </a:fld>
            <a:endParaRPr lang="lv-LV" sz="1400" spc="-5" dirty="0">
              <a:solidFill>
                <a:schemeClr val="tx1"/>
              </a:solidFill>
            </a:endParaRPr>
          </a:p>
        </p:txBody>
      </p:sp>
    </p:spTree>
    <p:extLst>
      <p:ext uri="{BB962C8B-B14F-4D97-AF65-F5344CB8AC3E}">
        <p14:creationId xmlns:p14="http://schemas.microsoft.com/office/powerpoint/2010/main" val="24546413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73112" y="0"/>
            <a:ext cx="1237475" cy="1519425"/>
          </a:xfrm>
          <a:prstGeom prst="rect">
            <a:avLst/>
          </a:prstGeom>
        </p:spPr>
      </p:pic>
      <p:sp>
        <p:nvSpPr>
          <p:cNvPr id="3" name="object 3"/>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grpSp>
        <p:nvGrpSpPr>
          <p:cNvPr id="4" name="object 4"/>
          <p:cNvGrpSpPr/>
          <p:nvPr/>
        </p:nvGrpSpPr>
        <p:grpSpPr>
          <a:xfrm>
            <a:off x="8754360" y="45182"/>
            <a:ext cx="2766060" cy="3414395"/>
            <a:chOff x="8754360" y="45182"/>
            <a:chExt cx="2766060" cy="3414395"/>
          </a:xfrm>
        </p:grpSpPr>
        <p:sp>
          <p:nvSpPr>
            <p:cNvPr id="5" name="object 5"/>
            <p:cNvSpPr/>
            <p:nvPr/>
          </p:nvSpPr>
          <p:spPr>
            <a:xfrm>
              <a:off x="8754360" y="45182"/>
              <a:ext cx="2766060" cy="2766060"/>
            </a:xfrm>
            <a:custGeom>
              <a:avLst/>
              <a:gdLst/>
              <a:ahLst/>
              <a:cxnLst/>
              <a:rect l="l" t="t" r="r" b="b"/>
              <a:pathLst>
                <a:path w="2766059" h="2766060">
                  <a:moveTo>
                    <a:pt x="2765645" y="0"/>
                  </a:moveTo>
                  <a:lnTo>
                    <a:pt x="0" y="2765645"/>
                  </a:lnTo>
                  <a:lnTo>
                    <a:pt x="1491615" y="2765645"/>
                  </a:lnTo>
                  <a:lnTo>
                    <a:pt x="2765645" y="1491618"/>
                  </a:lnTo>
                  <a:lnTo>
                    <a:pt x="2765645" y="0"/>
                  </a:lnTo>
                  <a:close/>
                </a:path>
              </a:pathLst>
            </a:custGeom>
            <a:solidFill>
              <a:srgbClr val="6AA948">
                <a:alpha val="6999"/>
              </a:srgbClr>
            </a:solidFill>
          </p:spPr>
          <p:txBody>
            <a:bodyPr wrap="square" lIns="0" tIns="0" rIns="0" bIns="0" rtlCol="0"/>
            <a:lstStyle/>
            <a:p>
              <a:endParaRPr/>
            </a:p>
          </p:txBody>
        </p:sp>
        <p:sp>
          <p:nvSpPr>
            <p:cNvPr id="6" name="object 6"/>
            <p:cNvSpPr/>
            <p:nvPr/>
          </p:nvSpPr>
          <p:spPr>
            <a:xfrm>
              <a:off x="10163388" y="2102457"/>
              <a:ext cx="1356995" cy="1356995"/>
            </a:xfrm>
            <a:custGeom>
              <a:avLst/>
              <a:gdLst/>
              <a:ahLst/>
              <a:cxnLst/>
              <a:rect l="l" t="t" r="r" b="b"/>
              <a:pathLst>
                <a:path w="1356995" h="1356995">
                  <a:moveTo>
                    <a:pt x="1356616" y="0"/>
                  </a:moveTo>
                  <a:lnTo>
                    <a:pt x="0" y="1356616"/>
                  </a:lnTo>
                  <a:lnTo>
                    <a:pt x="696823" y="1356616"/>
                  </a:lnTo>
                  <a:lnTo>
                    <a:pt x="1356616" y="696823"/>
                  </a:lnTo>
                  <a:lnTo>
                    <a:pt x="1356616" y="0"/>
                  </a:lnTo>
                  <a:close/>
                </a:path>
              </a:pathLst>
            </a:custGeom>
            <a:solidFill>
              <a:srgbClr val="6AA948">
                <a:alpha val="21000"/>
              </a:srgbClr>
            </a:solidFill>
          </p:spPr>
          <p:txBody>
            <a:bodyPr wrap="square" lIns="0" tIns="0" rIns="0" bIns="0" rtlCol="0"/>
            <a:lstStyle/>
            <a:p>
              <a:endParaRPr/>
            </a:p>
          </p:txBody>
        </p:sp>
      </p:grpSp>
      <p:grpSp>
        <p:nvGrpSpPr>
          <p:cNvPr id="7" name="object 7"/>
          <p:cNvGrpSpPr/>
          <p:nvPr/>
        </p:nvGrpSpPr>
        <p:grpSpPr>
          <a:xfrm>
            <a:off x="10042955" y="6032496"/>
            <a:ext cx="962025" cy="447675"/>
            <a:chOff x="10042955" y="6032496"/>
            <a:chExt cx="962025" cy="447675"/>
          </a:xfrm>
        </p:grpSpPr>
        <p:sp>
          <p:nvSpPr>
            <p:cNvPr id="8" name="object 8"/>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sp>
          <p:nvSpPr>
            <p:cNvPr id="9" name="object 9"/>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10" name="object 10"/>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grpSp>
      <p:sp>
        <p:nvSpPr>
          <p:cNvPr id="11" name="object 11"/>
          <p:cNvSpPr txBox="1">
            <a:spLocks noGrp="1"/>
          </p:cNvSpPr>
          <p:nvPr>
            <p:ph type="title"/>
          </p:nvPr>
        </p:nvSpPr>
        <p:spPr>
          <a:xfrm>
            <a:off x="2559050" y="316357"/>
            <a:ext cx="8585026" cy="1038746"/>
          </a:xfrm>
          <a:prstGeom prst="rect">
            <a:avLst/>
          </a:prstGeom>
        </p:spPr>
        <p:txBody>
          <a:bodyPr vert="horz" wrap="square" lIns="0" tIns="53340" rIns="0" bIns="0" rtlCol="0">
            <a:spAutoFit/>
          </a:bodyPr>
          <a:lstStyle/>
          <a:p>
            <a:r>
              <a:rPr lang="en-GB" noProof="1">
                <a:solidFill>
                  <a:srgbClr val="92D050"/>
                </a:solidFill>
                <a:ea typeface="Verdana" panose="020B0604030504040204" pitchFamily="34" charset="0"/>
              </a:rPr>
              <a:t>2024.gada LM budžetā iek</a:t>
            </a:r>
            <a:r>
              <a:rPr lang="lv-LV" noProof="1">
                <a:solidFill>
                  <a:srgbClr val="92D050"/>
                </a:solidFill>
                <a:ea typeface="Verdana" panose="020B0604030504040204" pitchFamily="34" charset="0"/>
              </a:rPr>
              <a:t>ļ</a:t>
            </a:r>
            <a:r>
              <a:rPr lang="en-GB" noProof="1">
                <a:solidFill>
                  <a:srgbClr val="92D050"/>
                </a:solidFill>
                <a:ea typeface="Verdana" panose="020B0604030504040204" pitchFamily="34" charset="0"/>
              </a:rPr>
              <a:t>autie </a:t>
            </a:r>
            <a:r>
              <a:rPr lang="lv-LV" noProof="1">
                <a:solidFill>
                  <a:srgbClr val="92D050"/>
                </a:solidFill>
                <a:ea typeface="Verdana" panose="020B0604030504040204" pitchFamily="34" charset="0"/>
              </a:rPr>
              <a:t>pasākumi </a:t>
            </a:r>
            <a:r>
              <a:rPr lang="en-GB" noProof="1">
                <a:solidFill>
                  <a:srgbClr val="92D050"/>
                </a:solidFill>
                <a:ea typeface="Verdana" panose="020B0604030504040204" pitchFamily="34" charset="0"/>
              </a:rPr>
              <a:t>bērnu un </a:t>
            </a:r>
            <a:r>
              <a:rPr lang="lv-LV" noProof="1">
                <a:solidFill>
                  <a:srgbClr val="92D050"/>
                </a:solidFill>
                <a:ea typeface="Verdana" panose="020B0604030504040204" pitchFamily="34" charset="0"/>
              </a:rPr>
              <a:t>ģ</a:t>
            </a:r>
            <a:r>
              <a:rPr lang="en-GB" noProof="1">
                <a:solidFill>
                  <a:srgbClr val="92D050"/>
                </a:solidFill>
                <a:ea typeface="Verdana" panose="020B0604030504040204" pitchFamily="34" charset="0"/>
              </a:rPr>
              <a:t>ime</a:t>
            </a:r>
            <a:r>
              <a:rPr lang="lv-LV" noProof="1">
                <a:solidFill>
                  <a:srgbClr val="92D050"/>
                </a:solidFill>
                <a:ea typeface="Verdana" panose="020B0604030504040204" pitchFamily="34" charset="0"/>
              </a:rPr>
              <a:t>ņ</a:t>
            </a:r>
            <a:r>
              <a:rPr lang="en-GB" noProof="1">
                <a:solidFill>
                  <a:srgbClr val="92D050"/>
                </a:solidFill>
                <a:ea typeface="Verdana" panose="020B0604030504040204" pitchFamily="34" charset="0"/>
              </a:rPr>
              <a:t>u atbalstam (3</a:t>
            </a:r>
            <a:r>
              <a:rPr lang="lv-LV" noProof="1">
                <a:solidFill>
                  <a:srgbClr val="92D050"/>
                </a:solidFill>
                <a:ea typeface="Verdana" panose="020B0604030504040204" pitchFamily="34" charset="0"/>
              </a:rPr>
              <a:t>)</a:t>
            </a:r>
            <a:endParaRPr lang="lv-LV" noProof="1"/>
          </a:p>
        </p:txBody>
      </p:sp>
      <p:sp>
        <p:nvSpPr>
          <p:cNvPr id="12" name="object 12"/>
          <p:cNvSpPr txBox="1"/>
          <p:nvPr/>
        </p:nvSpPr>
        <p:spPr>
          <a:xfrm>
            <a:off x="347077" y="1428212"/>
            <a:ext cx="11005914" cy="5306581"/>
          </a:xfrm>
          <a:prstGeom prst="rect">
            <a:avLst/>
          </a:prstGeom>
        </p:spPr>
        <p:txBody>
          <a:bodyPr vert="horz" wrap="square" lIns="0" tIns="12700" rIns="0" bIns="0" rtlCol="0">
            <a:spAutoFit/>
          </a:bodyPr>
          <a:lstStyle/>
          <a:p>
            <a:pPr lvl="0"/>
            <a:r>
              <a:rPr lang="lv-LV" sz="1800" b="1" dirty="0"/>
              <a:t>Uzlabosies atbalsts </a:t>
            </a:r>
            <a:r>
              <a:rPr lang="lv-LV" sz="1800" b="1" dirty="0" err="1"/>
              <a:t>ārpusģimenes</a:t>
            </a:r>
            <a:r>
              <a:rPr lang="lv-LV" sz="1800" b="1" dirty="0"/>
              <a:t> aprūpē bijušiem jauniešiem pēc pilngadības sasniegšanas līdz 21 gada vecumam vai līdz 24 gadu vecumam, ja turpina mācības </a:t>
            </a:r>
            <a:r>
              <a:rPr lang="lv-LV" sz="1800" dirty="0"/>
              <a:t>(</a:t>
            </a:r>
            <a:r>
              <a:rPr lang="en-GB" sz="1800" dirty="0"/>
              <a:t>5,2 </a:t>
            </a:r>
            <a:r>
              <a:rPr lang="lv-LV" sz="1800" dirty="0"/>
              <a:t>milj.)</a:t>
            </a:r>
            <a:r>
              <a:rPr lang="en-GB" sz="1800" dirty="0"/>
              <a:t> (2.1.3.)</a:t>
            </a:r>
            <a:endParaRPr lang="lv-LV" sz="1800" dirty="0"/>
          </a:p>
          <a:p>
            <a:pPr marL="285750" lvl="0" indent="-285750">
              <a:buFont typeface="Wingdings" panose="05000000000000000000" pitchFamily="2" charset="2"/>
              <a:buChar char="Ø"/>
            </a:pPr>
            <a:r>
              <a:rPr lang="lv-LV" sz="1800" i="1" dirty="0"/>
              <a:t>Valsts sniegs finansiālu atbalstu pašvaldībām, lai jauniešiem nodrošinātu sociālā </a:t>
            </a:r>
            <a:r>
              <a:rPr lang="lv-LV" sz="1800" i="1" dirty="0" err="1"/>
              <a:t>mentora</a:t>
            </a:r>
            <a:r>
              <a:rPr lang="lv-LV" sz="1800" i="1" dirty="0"/>
              <a:t> pakalpojumu, finansiālu atbalstu jaunietim, kā arī  atbalsta grupu nodarbības dažādu sociālo prasmju un iemaņu apguvei</a:t>
            </a:r>
          </a:p>
          <a:p>
            <a:pPr marL="285750" lvl="0" indent="-285750">
              <a:buFont typeface="Wingdings" panose="05000000000000000000" pitchFamily="2" charset="2"/>
              <a:buChar char="Ø"/>
            </a:pPr>
            <a:endParaRPr lang="lv-LV" sz="1800" dirty="0"/>
          </a:p>
          <a:p>
            <a:pPr algn="just"/>
            <a:r>
              <a:rPr lang="en-GB" sz="1800" b="1" dirty="0"/>
              <a:t>A</a:t>
            </a:r>
            <a:r>
              <a:rPr lang="lv-LV" sz="1800" b="1" dirty="0" err="1"/>
              <a:t>tbalsts</a:t>
            </a:r>
            <a:r>
              <a:rPr lang="lv-LV" sz="1800" b="1" dirty="0"/>
              <a:t> ģimenēm, kurās ir bērns ar </a:t>
            </a:r>
            <a:r>
              <a:rPr lang="lv-LV" sz="1800" b="1" dirty="0" err="1"/>
              <a:t>autiskā</a:t>
            </a:r>
            <a:r>
              <a:rPr lang="lv-LV" sz="1800" b="1" dirty="0"/>
              <a:t> spektra traucējumiem </a:t>
            </a:r>
            <a:r>
              <a:rPr lang="lv-LV" sz="1800" dirty="0"/>
              <a:t>(0,6 milj.)</a:t>
            </a:r>
            <a:r>
              <a:rPr lang="en-GB" sz="1800" dirty="0"/>
              <a:t> (2.2.4.)</a:t>
            </a:r>
            <a:endParaRPr lang="lv-LV" sz="1800" dirty="0"/>
          </a:p>
          <a:p>
            <a:pPr marL="285750" indent="-285750" algn="just">
              <a:buFont typeface="Wingdings" panose="05000000000000000000" pitchFamily="2" charset="2"/>
              <a:buChar char="Ø"/>
            </a:pPr>
            <a:r>
              <a:rPr lang="lv-LV" sz="1800" i="1" dirty="0"/>
              <a:t>Bērniem ar </a:t>
            </a:r>
            <a:r>
              <a:rPr lang="lv-LV" sz="1800" i="1" dirty="0" err="1"/>
              <a:t>autiskā</a:t>
            </a:r>
            <a:r>
              <a:rPr lang="lv-LV" sz="1800" i="1" dirty="0"/>
              <a:t> spektra traucējumiem un viņu ģimenes locekļiem tiks nodrošināts  </a:t>
            </a:r>
            <a:r>
              <a:rPr lang="lv-LV" sz="1800" i="1" dirty="0" err="1"/>
              <a:t>multiprofesionālās</a:t>
            </a:r>
            <a:r>
              <a:rPr lang="lv-LV" sz="1800" i="1" dirty="0"/>
              <a:t> komandas un līdzinieku atbalsts,  dažādas rehabilitācijas metodes, piemēram, Latvijas Bērnu slimnīcas fondam  - aptuveni 100 bērniem ABA terapijai gadā</a:t>
            </a:r>
          </a:p>
          <a:p>
            <a:pPr marL="285750" lvl="0" indent="-285750">
              <a:buFont typeface="Wingdings" panose="05000000000000000000" pitchFamily="2" charset="2"/>
              <a:buChar char="Ø"/>
            </a:pPr>
            <a:endParaRPr lang="lv-LV" sz="1800" dirty="0"/>
          </a:p>
          <a:p>
            <a:pPr algn="just"/>
            <a:r>
              <a:rPr lang="lv-LV" sz="1800" b="1" dirty="0"/>
              <a:t>Valsts programma</a:t>
            </a:r>
            <a:r>
              <a:rPr lang="en-GB" sz="1800" b="1" dirty="0"/>
              <a:t>s</a:t>
            </a:r>
            <a:r>
              <a:rPr lang="lv-LV" sz="1800" b="1" dirty="0"/>
              <a:t> bērna un ģimenes stāvokļa uzlabošanai </a:t>
            </a:r>
            <a:r>
              <a:rPr lang="en-GB" sz="1800" b="1" dirty="0" err="1"/>
              <a:t>ietvaros</a:t>
            </a:r>
            <a:r>
              <a:rPr lang="en-GB" sz="1800" b="1" dirty="0"/>
              <a:t> </a:t>
            </a:r>
            <a:r>
              <a:rPr lang="en-GB" sz="1800" b="1" dirty="0" err="1"/>
              <a:t>plānotie</a:t>
            </a:r>
            <a:r>
              <a:rPr lang="en-GB" sz="1800" b="1" dirty="0"/>
              <a:t> </a:t>
            </a:r>
            <a:r>
              <a:rPr lang="en-GB" sz="1800" b="1" dirty="0" err="1"/>
              <a:t>pasākumi</a:t>
            </a:r>
            <a:r>
              <a:rPr lang="en-GB" sz="1800" b="1" dirty="0"/>
              <a:t> </a:t>
            </a:r>
            <a:r>
              <a:rPr lang="en-GB" sz="1800" dirty="0"/>
              <a:t>(0,3 </a:t>
            </a:r>
            <a:r>
              <a:rPr lang="en-GB" sz="1800" dirty="0" err="1"/>
              <a:t>milj</a:t>
            </a:r>
            <a:r>
              <a:rPr lang="en-GB" sz="1800" dirty="0"/>
              <a:t>.) (1.2.1., 2.1.4., 4.3.3., 4.1.5.)</a:t>
            </a:r>
          </a:p>
          <a:p>
            <a:pPr marL="285750" indent="-285750" algn="just">
              <a:buFont typeface="Wingdings" panose="05000000000000000000" pitchFamily="2" charset="2"/>
              <a:buChar char="Ø"/>
            </a:pPr>
            <a:r>
              <a:rPr lang="lv-LV" sz="1800" i="1" dirty="0"/>
              <a:t>Pasākumi bērnu tiesību aizsardzībai un vardarbības </a:t>
            </a:r>
            <a:r>
              <a:rPr lang="lv-LV" sz="1800" i="1" dirty="0" err="1"/>
              <a:t>prevencijas</a:t>
            </a:r>
            <a:r>
              <a:rPr lang="lv-LV" sz="1800" i="1" dirty="0"/>
              <a:t> nodrošināšanai</a:t>
            </a:r>
            <a:r>
              <a:rPr lang="en-GB" sz="1800" i="1" dirty="0"/>
              <a:t>; </a:t>
            </a:r>
            <a:r>
              <a:rPr lang="en-GB" sz="1800" i="1" dirty="0" err="1"/>
              <a:t>psiholo</a:t>
            </a:r>
            <a:r>
              <a:rPr lang="lv-LV" sz="1800" i="1" dirty="0"/>
              <a:t>ģ</a:t>
            </a:r>
            <a:r>
              <a:rPr lang="en-GB" sz="1800" i="1" dirty="0" err="1"/>
              <a:t>iskā</a:t>
            </a:r>
            <a:r>
              <a:rPr lang="en-GB" sz="1800" i="1" dirty="0"/>
              <a:t> </a:t>
            </a:r>
            <a:r>
              <a:rPr lang="en-GB" sz="1800" i="1" dirty="0" err="1"/>
              <a:t>palīdzība</a:t>
            </a:r>
            <a:r>
              <a:rPr lang="en-GB" sz="1800" i="1" dirty="0"/>
              <a:t> un </a:t>
            </a:r>
            <a:r>
              <a:rPr lang="en-GB" sz="1800" i="1" dirty="0" err="1"/>
              <a:t>atbalsts</a:t>
            </a:r>
            <a:r>
              <a:rPr lang="en-GB" sz="1800" i="1" dirty="0"/>
              <a:t> </a:t>
            </a:r>
            <a:r>
              <a:rPr lang="lv-LV" sz="1800" i="1" dirty="0"/>
              <a:t>ģ</a:t>
            </a:r>
            <a:r>
              <a:rPr lang="en-GB" sz="1800" i="1" dirty="0" err="1"/>
              <a:t>imenēm</a:t>
            </a:r>
            <a:r>
              <a:rPr lang="en-GB" sz="1800" i="1" dirty="0"/>
              <a:t> un </a:t>
            </a:r>
            <a:r>
              <a:rPr lang="en-GB" sz="1800" i="1" dirty="0" err="1"/>
              <a:t>bērniem</a:t>
            </a:r>
            <a:r>
              <a:rPr lang="en-GB" sz="1800" i="1" dirty="0"/>
              <a:t> </a:t>
            </a:r>
            <a:r>
              <a:rPr lang="en-GB" sz="1800" i="1" dirty="0" err="1"/>
              <a:t>smagos</a:t>
            </a:r>
            <a:r>
              <a:rPr lang="lv-LV" sz="1800" i="1" dirty="0"/>
              <a:t> krīzes gadījumos</a:t>
            </a:r>
            <a:r>
              <a:rPr lang="en-GB" sz="1800" i="1" dirty="0"/>
              <a:t>; </a:t>
            </a:r>
            <a:r>
              <a:rPr lang="en-GB" sz="1800" i="1" dirty="0" err="1"/>
              <a:t>i</a:t>
            </a:r>
            <a:r>
              <a:rPr lang="en-GB" i="1" dirty="0" err="1">
                <a:effectLst/>
              </a:rPr>
              <a:t>nformatīvie</a:t>
            </a:r>
            <a:r>
              <a:rPr lang="en-GB" i="1" dirty="0">
                <a:effectLst/>
              </a:rPr>
              <a:t> </a:t>
            </a:r>
            <a:r>
              <a:rPr lang="en-GB" i="1" dirty="0" err="1">
                <a:effectLst/>
              </a:rPr>
              <a:t>pasākumi</a:t>
            </a:r>
            <a:r>
              <a:rPr lang="en-GB" i="1" dirty="0">
                <a:effectLst/>
              </a:rPr>
              <a:t> par </a:t>
            </a:r>
            <a:r>
              <a:rPr lang="en-GB" i="1" dirty="0" err="1">
                <a:effectLst/>
              </a:rPr>
              <a:t>bērnu</a:t>
            </a:r>
            <a:r>
              <a:rPr lang="en-GB" i="1" dirty="0">
                <a:effectLst/>
              </a:rPr>
              <a:t> </a:t>
            </a:r>
            <a:r>
              <a:rPr lang="en-GB" i="1" dirty="0" err="1">
                <a:effectLst/>
              </a:rPr>
              <a:t>drošību</a:t>
            </a:r>
            <a:r>
              <a:rPr lang="en-GB" i="1" dirty="0">
                <a:effectLst/>
              </a:rPr>
              <a:t>, </a:t>
            </a:r>
            <a:r>
              <a:rPr lang="en-GB" i="1" dirty="0" err="1">
                <a:effectLst/>
              </a:rPr>
              <a:t>informatīvie</a:t>
            </a:r>
            <a:r>
              <a:rPr lang="en-GB" i="1" dirty="0">
                <a:effectLst/>
              </a:rPr>
              <a:t> </a:t>
            </a:r>
            <a:r>
              <a:rPr lang="en-GB" i="1" dirty="0" err="1">
                <a:effectLst/>
              </a:rPr>
              <a:t>pasākumi</a:t>
            </a:r>
            <a:r>
              <a:rPr lang="en-GB" i="1" dirty="0">
                <a:effectLst/>
              </a:rPr>
              <a:t> par </a:t>
            </a:r>
            <a:r>
              <a:rPr lang="en-GB" i="1" dirty="0" err="1">
                <a:effectLst/>
              </a:rPr>
              <a:t>ārpus</a:t>
            </a:r>
            <a:r>
              <a:rPr lang="lv-LV" i="1" dirty="0">
                <a:effectLst/>
              </a:rPr>
              <a:t>ģ</a:t>
            </a:r>
            <a:r>
              <a:rPr lang="en-GB" i="1" dirty="0" err="1">
                <a:effectLst/>
              </a:rPr>
              <a:t>imenes</a:t>
            </a:r>
            <a:r>
              <a:rPr lang="en-GB" i="1" dirty="0">
                <a:effectLst/>
              </a:rPr>
              <a:t> </a:t>
            </a:r>
            <a:r>
              <a:rPr lang="en-GB" i="1" dirty="0" err="1">
                <a:effectLst/>
              </a:rPr>
              <a:t>aprūpē</a:t>
            </a:r>
            <a:r>
              <a:rPr lang="en-GB" i="1" dirty="0">
                <a:effectLst/>
              </a:rPr>
              <a:t> </a:t>
            </a:r>
            <a:r>
              <a:rPr lang="en-GB" i="1" dirty="0" err="1">
                <a:effectLst/>
              </a:rPr>
              <a:t>esošo</a:t>
            </a:r>
            <a:r>
              <a:rPr lang="en-GB" i="1" dirty="0">
                <a:effectLst/>
              </a:rPr>
              <a:t> </a:t>
            </a:r>
            <a:r>
              <a:rPr lang="lv-LV" sz="1800" i="1" dirty="0"/>
              <a:t>bērnu sagatavošanu patstāvīgai dzīvei</a:t>
            </a:r>
            <a:r>
              <a:rPr lang="en-GB" sz="1800" i="1" dirty="0"/>
              <a:t>; </a:t>
            </a:r>
            <a:r>
              <a:rPr lang="lv-LV" sz="1800" i="1" dirty="0"/>
              <a:t>informatīvu materiālu</a:t>
            </a:r>
            <a:r>
              <a:rPr lang="en-GB" sz="1800" i="1" dirty="0"/>
              <a:t> </a:t>
            </a:r>
            <a:r>
              <a:rPr lang="en-GB" sz="1800" i="1" dirty="0" err="1"/>
              <a:t>izveide</a:t>
            </a:r>
            <a:r>
              <a:rPr lang="lv-LV" sz="1800" i="1" dirty="0"/>
              <a:t> par  darba un privātās dzīves saskaņošanas iespējām vīriešiem un sievietēm, kā arī par vīriešu iesaisti mājas darbu veikšanā un bērnu aprūpē</a:t>
            </a:r>
            <a:r>
              <a:rPr lang="en-GB" sz="1800" i="1" dirty="0"/>
              <a:t> </a:t>
            </a:r>
            <a:r>
              <a:rPr lang="en-GB" sz="1800" i="1" dirty="0" err="1"/>
              <a:t>u.c.</a:t>
            </a:r>
            <a:endParaRPr lang="lv-LV" i="1" dirty="0">
              <a:effectLst/>
            </a:endParaRPr>
          </a:p>
          <a:p>
            <a:pPr marL="285750" indent="-285750" algn="just">
              <a:buFont typeface="Wingdings" panose="05000000000000000000" pitchFamily="2" charset="2"/>
              <a:buChar char="Ø"/>
            </a:pPr>
            <a:endParaRPr lang="lv-LV" sz="1800" i="1" dirty="0"/>
          </a:p>
          <a:p>
            <a:pPr algn="just"/>
            <a:endParaRPr lang="lv-LV" sz="2000" dirty="0"/>
          </a:p>
        </p:txBody>
      </p:sp>
      <p:sp>
        <p:nvSpPr>
          <p:cNvPr id="15" name="Slide Number Placeholder 14">
            <a:extLst>
              <a:ext uri="{FF2B5EF4-FFF2-40B4-BE49-F238E27FC236}">
                <a16:creationId xmlns:a16="http://schemas.microsoft.com/office/drawing/2014/main" id="{51507706-252F-4259-8EDB-FEECA3FB1EDB}"/>
              </a:ext>
            </a:extLst>
          </p:cNvPr>
          <p:cNvSpPr>
            <a:spLocks noGrp="1"/>
          </p:cNvSpPr>
          <p:nvPr>
            <p:ph type="sldNum" sz="quarter" idx="7"/>
          </p:nvPr>
        </p:nvSpPr>
        <p:spPr>
          <a:xfrm>
            <a:off x="11144076" y="6053183"/>
            <a:ext cx="208915" cy="215444"/>
          </a:xfrm>
        </p:spPr>
        <p:txBody>
          <a:bodyPr/>
          <a:lstStyle/>
          <a:p>
            <a:pPr marL="38100">
              <a:lnSpc>
                <a:spcPct val="100000"/>
              </a:lnSpc>
              <a:spcBef>
                <a:spcPts val="180"/>
              </a:spcBef>
            </a:pPr>
            <a:fld id="{81D60167-4931-47E6-BA6A-407CBD079E47}" type="slidenum">
              <a:rPr lang="lv-LV" sz="1400" spc="-5" smtClean="0">
                <a:solidFill>
                  <a:schemeClr val="tx1"/>
                </a:solidFill>
              </a:rPr>
              <a:t>4</a:t>
            </a:fld>
            <a:endParaRPr lang="lv-LV" sz="1400" spc="-5" dirty="0">
              <a:solidFill>
                <a:schemeClr val="tx1"/>
              </a:solidFill>
            </a:endParaRPr>
          </a:p>
        </p:txBody>
      </p:sp>
    </p:spTree>
    <p:extLst>
      <p:ext uri="{BB962C8B-B14F-4D97-AF65-F5344CB8AC3E}">
        <p14:creationId xmlns:p14="http://schemas.microsoft.com/office/powerpoint/2010/main" val="2007939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73112" y="0"/>
            <a:ext cx="1237475" cy="1519425"/>
          </a:xfrm>
          <a:prstGeom prst="rect">
            <a:avLst/>
          </a:prstGeom>
        </p:spPr>
      </p:pic>
      <p:sp>
        <p:nvSpPr>
          <p:cNvPr id="3" name="object 3"/>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grpSp>
        <p:nvGrpSpPr>
          <p:cNvPr id="4" name="object 4"/>
          <p:cNvGrpSpPr/>
          <p:nvPr/>
        </p:nvGrpSpPr>
        <p:grpSpPr>
          <a:xfrm>
            <a:off x="8754360" y="45182"/>
            <a:ext cx="2766060" cy="3414395"/>
            <a:chOff x="8754360" y="45182"/>
            <a:chExt cx="2766060" cy="3414395"/>
          </a:xfrm>
        </p:grpSpPr>
        <p:sp>
          <p:nvSpPr>
            <p:cNvPr id="5" name="object 5"/>
            <p:cNvSpPr/>
            <p:nvPr/>
          </p:nvSpPr>
          <p:spPr>
            <a:xfrm>
              <a:off x="8754360" y="45182"/>
              <a:ext cx="2766060" cy="2766060"/>
            </a:xfrm>
            <a:custGeom>
              <a:avLst/>
              <a:gdLst/>
              <a:ahLst/>
              <a:cxnLst/>
              <a:rect l="l" t="t" r="r" b="b"/>
              <a:pathLst>
                <a:path w="2766059" h="2766060">
                  <a:moveTo>
                    <a:pt x="2765645" y="0"/>
                  </a:moveTo>
                  <a:lnTo>
                    <a:pt x="0" y="2765645"/>
                  </a:lnTo>
                  <a:lnTo>
                    <a:pt x="1491615" y="2765645"/>
                  </a:lnTo>
                  <a:lnTo>
                    <a:pt x="2765645" y="1491618"/>
                  </a:lnTo>
                  <a:lnTo>
                    <a:pt x="2765645" y="0"/>
                  </a:lnTo>
                  <a:close/>
                </a:path>
              </a:pathLst>
            </a:custGeom>
            <a:solidFill>
              <a:srgbClr val="6AA948">
                <a:alpha val="6999"/>
              </a:srgbClr>
            </a:solidFill>
          </p:spPr>
          <p:txBody>
            <a:bodyPr wrap="square" lIns="0" tIns="0" rIns="0" bIns="0" rtlCol="0"/>
            <a:lstStyle/>
            <a:p>
              <a:endParaRPr/>
            </a:p>
          </p:txBody>
        </p:sp>
        <p:sp>
          <p:nvSpPr>
            <p:cNvPr id="6" name="object 6"/>
            <p:cNvSpPr/>
            <p:nvPr/>
          </p:nvSpPr>
          <p:spPr>
            <a:xfrm>
              <a:off x="10163388" y="2102457"/>
              <a:ext cx="1356995" cy="1356995"/>
            </a:xfrm>
            <a:custGeom>
              <a:avLst/>
              <a:gdLst/>
              <a:ahLst/>
              <a:cxnLst/>
              <a:rect l="l" t="t" r="r" b="b"/>
              <a:pathLst>
                <a:path w="1356995" h="1356995">
                  <a:moveTo>
                    <a:pt x="1356616" y="0"/>
                  </a:moveTo>
                  <a:lnTo>
                    <a:pt x="0" y="1356616"/>
                  </a:lnTo>
                  <a:lnTo>
                    <a:pt x="696823" y="1356616"/>
                  </a:lnTo>
                  <a:lnTo>
                    <a:pt x="1356616" y="696823"/>
                  </a:lnTo>
                  <a:lnTo>
                    <a:pt x="1356616" y="0"/>
                  </a:lnTo>
                  <a:close/>
                </a:path>
              </a:pathLst>
            </a:custGeom>
            <a:solidFill>
              <a:srgbClr val="6AA948">
                <a:alpha val="21000"/>
              </a:srgbClr>
            </a:solidFill>
          </p:spPr>
          <p:txBody>
            <a:bodyPr wrap="square" lIns="0" tIns="0" rIns="0" bIns="0" rtlCol="0"/>
            <a:lstStyle/>
            <a:p>
              <a:endParaRPr/>
            </a:p>
          </p:txBody>
        </p:sp>
      </p:grpSp>
      <p:grpSp>
        <p:nvGrpSpPr>
          <p:cNvPr id="7" name="object 7"/>
          <p:cNvGrpSpPr/>
          <p:nvPr/>
        </p:nvGrpSpPr>
        <p:grpSpPr>
          <a:xfrm>
            <a:off x="10042955" y="6032496"/>
            <a:ext cx="962025" cy="447675"/>
            <a:chOff x="10042955" y="6032496"/>
            <a:chExt cx="962025" cy="447675"/>
          </a:xfrm>
        </p:grpSpPr>
        <p:sp>
          <p:nvSpPr>
            <p:cNvPr id="8" name="object 8"/>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sp>
          <p:nvSpPr>
            <p:cNvPr id="9" name="object 9"/>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10" name="object 10"/>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grpSp>
      <p:sp>
        <p:nvSpPr>
          <p:cNvPr id="11" name="object 11"/>
          <p:cNvSpPr txBox="1">
            <a:spLocks noGrp="1"/>
          </p:cNvSpPr>
          <p:nvPr>
            <p:ph type="title"/>
          </p:nvPr>
        </p:nvSpPr>
        <p:spPr>
          <a:xfrm>
            <a:off x="1857016" y="155863"/>
            <a:ext cx="9442404" cy="1038746"/>
          </a:xfrm>
          <a:prstGeom prst="rect">
            <a:avLst/>
          </a:prstGeom>
        </p:spPr>
        <p:txBody>
          <a:bodyPr vert="horz" wrap="square" lIns="0" tIns="53340" rIns="0" bIns="0" rtlCol="0">
            <a:spAutoFit/>
          </a:bodyPr>
          <a:lstStyle/>
          <a:p>
            <a:r>
              <a:rPr lang="en-GB" dirty="0"/>
              <a:t>ESF </a:t>
            </a:r>
            <a:r>
              <a:rPr lang="lv-LV" dirty="0"/>
              <a:t>2021.-2027.gada plānošanas period</a:t>
            </a:r>
            <a:r>
              <a:rPr lang="en-GB" dirty="0"/>
              <a:t>ā LM</a:t>
            </a:r>
            <a:r>
              <a:rPr lang="lv-LV" dirty="0"/>
              <a:t> īstenotie projekti bērnu un ģimeņu atbalstam</a:t>
            </a:r>
            <a:endParaRPr lang="lv-LV" noProof="1"/>
          </a:p>
        </p:txBody>
      </p:sp>
      <p:sp>
        <p:nvSpPr>
          <p:cNvPr id="12" name="object 12"/>
          <p:cNvSpPr txBox="1"/>
          <p:nvPr/>
        </p:nvSpPr>
        <p:spPr>
          <a:xfrm>
            <a:off x="705488" y="1854677"/>
            <a:ext cx="9133601" cy="1151597"/>
          </a:xfrm>
          <a:prstGeom prst="rect">
            <a:avLst/>
          </a:prstGeom>
        </p:spPr>
        <p:txBody>
          <a:bodyPr vert="horz" wrap="square" lIns="0" tIns="12700" rIns="0" bIns="0" rtlCol="0">
            <a:spAutoFit/>
          </a:bodyPr>
          <a:lstStyle/>
          <a:p>
            <a:pPr marL="285750" lvl="0" indent="-285750">
              <a:buFont typeface="Wingdings" panose="05000000000000000000" pitchFamily="2" charset="2"/>
              <a:buChar char="Ø"/>
            </a:pPr>
            <a:endParaRPr lang="lv-LV" sz="1800" dirty="0"/>
          </a:p>
          <a:p>
            <a:pPr algn="just"/>
            <a:endParaRPr lang="lv-LV" sz="1800" b="1" dirty="0"/>
          </a:p>
          <a:p>
            <a:pPr marL="285750" indent="-285750" algn="just">
              <a:buFont typeface="Wingdings" panose="05000000000000000000" pitchFamily="2" charset="2"/>
              <a:buChar char="Ø"/>
            </a:pPr>
            <a:endParaRPr lang="lv-LV" sz="1800" i="1" dirty="0"/>
          </a:p>
          <a:p>
            <a:pPr algn="just"/>
            <a:endParaRPr lang="lv-LV" sz="2000" dirty="0"/>
          </a:p>
        </p:txBody>
      </p:sp>
      <p:sp>
        <p:nvSpPr>
          <p:cNvPr id="15" name="Slide Number Placeholder 14">
            <a:extLst>
              <a:ext uri="{FF2B5EF4-FFF2-40B4-BE49-F238E27FC236}">
                <a16:creationId xmlns:a16="http://schemas.microsoft.com/office/drawing/2014/main" id="{51507706-252F-4259-8EDB-FEECA3FB1EDB}"/>
              </a:ext>
            </a:extLst>
          </p:cNvPr>
          <p:cNvSpPr>
            <a:spLocks noGrp="1"/>
          </p:cNvSpPr>
          <p:nvPr>
            <p:ph type="sldNum" sz="quarter" idx="7"/>
          </p:nvPr>
        </p:nvSpPr>
        <p:spPr>
          <a:xfrm>
            <a:off x="11144076" y="6053183"/>
            <a:ext cx="208915" cy="215444"/>
          </a:xfrm>
        </p:spPr>
        <p:txBody>
          <a:bodyPr/>
          <a:lstStyle/>
          <a:p>
            <a:pPr marL="38100">
              <a:lnSpc>
                <a:spcPct val="100000"/>
              </a:lnSpc>
              <a:spcBef>
                <a:spcPts val="180"/>
              </a:spcBef>
            </a:pPr>
            <a:fld id="{81D60167-4931-47E6-BA6A-407CBD079E47}" type="slidenum">
              <a:rPr lang="lv-LV" sz="1400" spc="-5" smtClean="0">
                <a:solidFill>
                  <a:schemeClr val="tx1"/>
                </a:solidFill>
              </a:rPr>
              <a:t>5</a:t>
            </a:fld>
            <a:endParaRPr lang="lv-LV" sz="1400" spc="-5" dirty="0">
              <a:solidFill>
                <a:schemeClr val="tx1"/>
              </a:solidFill>
            </a:endParaRPr>
          </a:p>
        </p:txBody>
      </p:sp>
      <p:sp>
        <p:nvSpPr>
          <p:cNvPr id="14" name="TextBox 13">
            <a:extLst>
              <a:ext uri="{FF2B5EF4-FFF2-40B4-BE49-F238E27FC236}">
                <a16:creationId xmlns:a16="http://schemas.microsoft.com/office/drawing/2014/main" id="{22DF4A3A-EC3A-4E51-B733-14DD65103E0E}"/>
              </a:ext>
            </a:extLst>
          </p:cNvPr>
          <p:cNvSpPr txBox="1"/>
          <p:nvPr/>
        </p:nvSpPr>
        <p:spPr>
          <a:xfrm>
            <a:off x="219479" y="1519425"/>
            <a:ext cx="11079941" cy="6247864"/>
          </a:xfrm>
          <a:prstGeom prst="rect">
            <a:avLst/>
          </a:prstGeom>
          <a:noFill/>
        </p:spPr>
        <p:txBody>
          <a:bodyPr wrap="square" rtlCol="0">
            <a:spAutoFit/>
          </a:bodyPr>
          <a:lstStyle/>
          <a:p>
            <a:pPr algn="just"/>
            <a:r>
              <a:rPr lang="lv-LV" sz="1600" dirty="0"/>
              <a:t>4.3.6.4. pasākum</a:t>
            </a:r>
            <a:r>
              <a:rPr lang="en-GB" sz="1600" dirty="0"/>
              <a:t>s</a:t>
            </a:r>
            <a:r>
              <a:rPr lang="lv-LV" sz="1600" dirty="0"/>
              <a:t> „</a:t>
            </a:r>
            <a:r>
              <a:rPr lang="lv-LV" sz="1600" b="1" dirty="0"/>
              <a:t>Atbalsta instrumentu izstrāde un ieviešana ģimenes funkcionalitātes stiprināšanai”</a:t>
            </a:r>
            <a:endParaRPr lang="en-GB" sz="1600" dirty="0"/>
          </a:p>
          <a:p>
            <a:pPr marL="285750" indent="-285750">
              <a:buFont typeface="Wingdings" panose="05000000000000000000" pitchFamily="2" charset="2"/>
              <a:buChar char="Ø"/>
            </a:pPr>
            <a:r>
              <a:rPr lang="en-GB" sz="1600" i="1" dirty="0" err="1"/>
              <a:t>Mēr</a:t>
            </a:r>
            <a:r>
              <a:rPr lang="lv-LV" sz="1600" i="1" dirty="0"/>
              <a:t>ķ</a:t>
            </a:r>
            <a:r>
              <a:rPr lang="en-GB" sz="1600" i="1" dirty="0"/>
              <a:t>is: </a:t>
            </a:r>
            <a:r>
              <a:rPr lang="en-US" sz="1600" i="1" dirty="0"/>
              <a:t>I</a:t>
            </a:r>
            <a:r>
              <a:rPr lang="lv-LV" sz="1600" i="1" dirty="0" err="1"/>
              <a:t>zstrādāt</a:t>
            </a:r>
            <a:r>
              <a:rPr lang="lv-LV" sz="1600" i="1" dirty="0"/>
              <a:t> un ieviest atbalsta instrumentus ģimenes funkcionalitātes stiprināšanai, lai novērstu un mazināt</a:t>
            </a:r>
            <a:r>
              <a:rPr lang="en-GB" sz="1600" i="1" dirty="0"/>
              <a:t>u</a:t>
            </a:r>
            <a:r>
              <a:rPr lang="lv-LV" sz="1600" i="1" dirty="0"/>
              <a:t> vardarbību pret bērniem un vardarbību ģimenē, aptverot gan vardarbības gadījumus pret bērniem ģimenē un </a:t>
            </a:r>
            <a:r>
              <a:rPr lang="lv-LV" sz="1600" i="1" dirty="0" err="1"/>
              <a:t>ārpusģimenes</a:t>
            </a:r>
            <a:r>
              <a:rPr lang="lv-LV" sz="1600" i="1" dirty="0"/>
              <a:t> aprūpē, gan vardarbības gadījumus ģimenē pret pilngadīgām personām</a:t>
            </a:r>
            <a:r>
              <a:rPr lang="en-US" sz="1600" i="1" dirty="0"/>
              <a:t>.</a:t>
            </a:r>
            <a:endParaRPr lang="en-GB" sz="1600" i="1" dirty="0"/>
          </a:p>
          <a:p>
            <a:pPr marL="285750" indent="-285750">
              <a:buFont typeface="Wingdings" panose="05000000000000000000" pitchFamily="2" charset="2"/>
              <a:buChar char="Ø"/>
            </a:pPr>
            <a:r>
              <a:rPr lang="lv-LV" sz="1600" i="1" dirty="0"/>
              <a:t>Kopējais finansējum</a:t>
            </a:r>
            <a:r>
              <a:rPr lang="en-GB" sz="1600" i="1" dirty="0"/>
              <a:t>s</a:t>
            </a:r>
            <a:r>
              <a:rPr lang="lv-LV" sz="1600" i="1" dirty="0"/>
              <a:t> – 5</a:t>
            </a:r>
            <a:r>
              <a:rPr lang="en-GB" sz="1600" i="1" dirty="0"/>
              <a:t>,5 </a:t>
            </a:r>
            <a:r>
              <a:rPr lang="en-GB" sz="1600" i="1" dirty="0" err="1"/>
              <a:t>milj</a:t>
            </a:r>
            <a:r>
              <a:rPr lang="en-GB" sz="1600" i="1" dirty="0"/>
              <a:t>. (</a:t>
            </a:r>
            <a:r>
              <a:rPr lang="en-GB" sz="1600" i="1" dirty="0" err="1"/>
              <a:t>īstenotājs</a:t>
            </a:r>
            <a:r>
              <a:rPr lang="en-GB" sz="1600" i="1" dirty="0"/>
              <a:t> – LM)</a:t>
            </a:r>
          </a:p>
          <a:p>
            <a:endParaRPr lang="en-GB" sz="1600" dirty="0"/>
          </a:p>
          <a:p>
            <a:pPr algn="just"/>
            <a:r>
              <a:rPr lang="lv-LV" sz="1600" dirty="0"/>
              <a:t>4.3.6.1. pasākums </a:t>
            </a:r>
            <a:r>
              <a:rPr lang="lv-LV" sz="1600" b="1" dirty="0"/>
              <a:t>„Speciālistu, kuru profesionālā darbība saistīta ar bērnu tiesību aizsardzības nodrošināšanu, profesionālās kvalifikācijas pilnveide un bērnu likumisko pārstāvju atbildības stiprināšana bērnu tiesību aizsardzības sistēmas reorganizācijas ietvaros”</a:t>
            </a:r>
            <a:endParaRPr lang="en-GB" sz="1600" dirty="0"/>
          </a:p>
          <a:p>
            <a:pPr marL="285750" indent="-285750">
              <a:buFont typeface="Wingdings" panose="05000000000000000000" pitchFamily="2" charset="2"/>
              <a:buChar char="Ø"/>
            </a:pPr>
            <a:r>
              <a:rPr lang="lv-LV" sz="1600" i="1" dirty="0"/>
              <a:t>Mērķis</a:t>
            </a:r>
            <a:r>
              <a:rPr lang="en-GB" sz="1600" i="1" dirty="0"/>
              <a:t>: </a:t>
            </a:r>
            <a:r>
              <a:rPr lang="lv-LV" sz="1600" i="1" dirty="0"/>
              <a:t>Speciālistu, kuru profesionālā darbība saistīta ar bērnu tiesību un tiesisko interešu aizsardzības nodrošināšanu, profesionālās kompetences stiprināšana un darba efektivitātes paaugstināšana, kā arī bērna likumisko pārstāvju un audžuģimeņu līdzdalības un atbildības veicināšana bērnu tiesību aizsardzībā.</a:t>
            </a:r>
          </a:p>
          <a:p>
            <a:pPr marL="285750" indent="-285750">
              <a:buFont typeface="Wingdings" panose="05000000000000000000" pitchFamily="2" charset="2"/>
              <a:buChar char="Ø"/>
            </a:pPr>
            <a:r>
              <a:rPr lang="lv-LV" sz="1600" i="1" dirty="0"/>
              <a:t>Kopējais finansējum</a:t>
            </a:r>
            <a:r>
              <a:rPr lang="en-GB" sz="1600" i="1" dirty="0"/>
              <a:t>s </a:t>
            </a:r>
            <a:r>
              <a:rPr lang="lv-LV" sz="1600" i="1" dirty="0"/>
              <a:t>– </a:t>
            </a:r>
            <a:r>
              <a:rPr lang="en-GB" sz="1600" i="1" dirty="0"/>
              <a:t> 3 </a:t>
            </a:r>
            <a:r>
              <a:rPr lang="en-GB" sz="1600" i="1" dirty="0" err="1"/>
              <a:t>milj</a:t>
            </a:r>
            <a:r>
              <a:rPr lang="en-GB" sz="1600" i="1" dirty="0"/>
              <a:t>. (</a:t>
            </a:r>
            <a:r>
              <a:rPr lang="en-GB" sz="1600" i="1" dirty="0" err="1"/>
              <a:t>īstenotājs</a:t>
            </a:r>
            <a:r>
              <a:rPr lang="en-GB" sz="1600" i="1" dirty="0"/>
              <a:t> – VBTAI (BAC))</a:t>
            </a:r>
          </a:p>
          <a:p>
            <a:endParaRPr lang="lv-LV" sz="1600" dirty="0"/>
          </a:p>
          <a:p>
            <a:pPr algn="just"/>
            <a:r>
              <a:rPr lang="lv-LV" sz="1600" dirty="0"/>
              <a:t>4.3.6.5. pasākum</a:t>
            </a:r>
            <a:r>
              <a:rPr lang="en-GB" sz="1600" dirty="0"/>
              <a:t>s </a:t>
            </a:r>
            <a:r>
              <a:rPr lang="lv-LV" sz="1600" dirty="0"/>
              <a:t>“</a:t>
            </a:r>
            <a:r>
              <a:rPr lang="lv-LV" sz="1600" b="1" dirty="0"/>
              <a:t>Atbalsta pasākumi bērniem ar uzvedības vai atkarību problēmām un to ģimenēm</a:t>
            </a:r>
            <a:r>
              <a:rPr lang="lv-LV" sz="1600" dirty="0"/>
              <a:t>”</a:t>
            </a:r>
            <a:endParaRPr lang="en-GB" sz="1600" dirty="0"/>
          </a:p>
          <a:p>
            <a:pPr marL="285750" indent="-285750">
              <a:buFont typeface="Wingdings" panose="05000000000000000000" pitchFamily="2" charset="2"/>
              <a:buChar char="Ø"/>
            </a:pPr>
            <a:r>
              <a:rPr lang="en-GB" sz="1600" i="1" dirty="0" err="1"/>
              <a:t>Mērķis</a:t>
            </a:r>
            <a:r>
              <a:rPr lang="en-GB" sz="1600" i="1" dirty="0"/>
              <a:t>: </a:t>
            </a:r>
            <a:r>
              <a:rPr lang="lv-LV" sz="1600" i="1" dirty="0"/>
              <a:t>savlaicīgi identificēt bērnu uzvedības vai atkarību problēmu veidošanās risku un nodrošināt savlaicīgu un vajadzībām atbilstošu pakalpojumu un atbalsta sniegšanu uzvedības traucējumu un atkarību problēmu risināšanai</a:t>
            </a:r>
            <a:r>
              <a:rPr lang="en-US" sz="1600" i="1" dirty="0"/>
              <a:t> </a:t>
            </a:r>
            <a:r>
              <a:rPr lang="en-US" sz="1600" i="1" dirty="0" err="1"/>
              <a:t>bērniem</a:t>
            </a:r>
            <a:r>
              <a:rPr lang="en-US" sz="1600" i="1" dirty="0"/>
              <a:t> un </a:t>
            </a:r>
            <a:r>
              <a:rPr lang="en-US" sz="1600" i="1" dirty="0" err="1"/>
              <a:t>jauniešiem</a:t>
            </a:r>
            <a:r>
              <a:rPr lang="en-US" sz="1600" i="1" dirty="0"/>
              <a:t> un to </a:t>
            </a:r>
            <a:r>
              <a:rPr lang="lv-LV" sz="1600" i="1" dirty="0"/>
              <a:t>ģ</a:t>
            </a:r>
            <a:r>
              <a:rPr lang="en-US" sz="1600" i="1" dirty="0" err="1"/>
              <a:t>imenēm</a:t>
            </a:r>
            <a:r>
              <a:rPr lang="en-US" sz="1600" i="1" dirty="0"/>
              <a:t> </a:t>
            </a:r>
          </a:p>
          <a:p>
            <a:pPr marL="285750" indent="-285750">
              <a:buFont typeface="Wingdings" panose="05000000000000000000" pitchFamily="2" charset="2"/>
              <a:buChar char="Ø"/>
            </a:pPr>
            <a:r>
              <a:rPr lang="en-GB" sz="1600" i="1" dirty="0" err="1"/>
              <a:t>Kopējais</a:t>
            </a:r>
            <a:r>
              <a:rPr lang="en-GB" sz="1600" i="1" dirty="0"/>
              <a:t> </a:t>
            </a:r>
            <a:r>
              <a:rPr lang="en-GB" sz="1600" i="1" dirty="0" err="1"/>
              <a:t>finansējums</a:t>
            </a:r>
            <a:r>
              <a:rPr lang="en-GB" sz="1600" i="1" dirty="0"/>
              <a:t> – 13 </a:t>
            </a:r>
            <a:r>
              <a:rPr lang="en-GB" sz="1600" i="1" dirty="0" err="1"/>
              <a:t>milj</a:t>
            </a:r>
            <a:r>
              <a:rPr lang="en-GB" sz="1600" i="1" dirty="0"/>
              <a:t>. (</a:t>
            </a:r>
            <a:r>
              <a:rPr lang="en-GB" sz="1600" i="1" dirty="0" err="1"/>
              <a:t>īstenotājs</a:t>
            </a:r>
            <a:r>
              <a:rPr lang="en-GB" sz="1600" i="1" dirty="0"/>
              <a:t> – VBTAI (BAC))</a:t>
            </a:r>
          </a:p>
          <a:p>
            <a:endParaRPr lang="en-GB" sz="1600" i="1" dirty="0"/>
          </a:p>
          <a:p>
            <a:endParaRPr lang="lv-LV" sz="1600" i="1" dirty="0"/>
          </a:p>
          <a:p>
            <a:endParaRPr lang="lv-LV" sz="1600" dirty="0"/>
          </a:p>
          <a:p>
            <a:endParaRPr lang="lv-LV" sz="1600" dirty="0"/>
          </a:p>
          <a:p>
            <a:endParaRPr lang="lv-LV" sz="1600" dirty="0"/>
          </a:p>
          <a:p>
            <a:endParaRPr lang="lv-LV" sz="1600" dirty="0"/>
          </a:p>
        </p:txBody>
      </p:sp>
    </p:spTree>
    <p:extLst>
      <p:ext uri="{BB962C8B-B14F-4D97-AF65-F5344CB8AC3E}">
        <p14:creationId xmlns:p14="http://schemas.microsoft.com/office/powerpoint/2010/main" val="3909281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673112" y="0"/>
            <a:ext cx="1237475" cy="1519425"/>
          </a:xfrm>
          <a:prstGeom prst="rect">
            <a:avLst/>
          </a:prstGeom>
        </p:spPr>
      </p:pic>
      <p:sp>
        <p:nvSpPr>
          <p:cNvPr id="3" name="object 3"/>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grpSp>
        <p:nvGrpSpPr>
          <p:cNvPr id="4" name="object 4"/>
          <p:cNvGrpSpPr/>
          <p:nvPr/>
        </p:nvGrpSpPr>
        <p:grpSpPr>
          <a:xfrm>
            <a:off x="8754360" y="45182"/>
            <a:ext cx="2766060" cy="3414395"/>
            <a:chOff x="8754360" y="45182"/>
            <a:chExt cx="2766060" cy="3414395"/>
          </a:xfrm>
        </p:grpSpPr>
        <p:sp>
          <p:nvSpPr>
            <p:cNvPr id="5" name="object 5"/>
            <p:cNvSpPr/>
            <p:nvPr/>
          </p:nvSpPr>
          <p:spPr>
            <a:xfrm>
              <a:off x="8754360" y="45182"/>
              <a:ext cx="2766060" cy="2766060"/>
            </a:xfrm>
            <a:custGeom>
              <a:avLst/>
              <a:gdLst/>
              <a:ahLst/>
              <a:cxnLst/>
              <a:rect l="l" t="t" r="r" b="b"/>
              <a:pathLst>
                <a:path w="2766059" h="2766060">
                  <a:moveTo>
                    <a:pt x="2765645" y="0"/>
                  </a:moveTo>
                  <a:lnTo>
                    <a:pt x="0" y="2765645"/>
                  </a:lnTo>
                  <a:lnTo>
                    <a:pt x="1491615" y="2765645"/>
                  </a:lnTo>
                  <a:lnTo>
                    <a:pt x="2765645" y="1491618"/>
                  </a:lnTo>
                  <a:lnTo>
                    <a:pt x="2765645" y="0"/>
                  </a:lnTo>
                  <a:close/>
                </a:path>
              </a:pathLst>
            </a:custGeom>
            <a:solidFill>
              <a:srgbClr val="6AA948">
                <a:alpha val="6999"/>
              </a:srgbClr>
            </a:solidFill>
          </p:spPr>
          <p:txBody>
            <a:bodyPr wrap="square" lIns="0" tIns="0" rIns="0" bIns="0" rtlCol="0"/>
            <a:lstStyle/>
            <a:p>
              <a:endParaRPr/>
            </a:p>
          </p:txBody>
        </p:sp>
        <p:sp>
          <p:nvSpPr>
            <p:cNvPr id="6" name="object 6"/>
            <p:cNvSpPr/>
            <p:nvPr/>
          </p:nvSpPr>
          <p:spPr>
            <a:xfrm>
              <a:off x="10163388" y="2102457"/>
              <a:ext cx="1356995" cy="1356995"/>
            </a:xfrm>
            <a:custGeom>
              <a:avLst/>
              <a:gdLst/>
              <a:ahLst/>
              <a:cxnLst/>
              <a:rect l="l" t="t" r="r" b="b"/>
              <a:pathLst>
                <a:path w="1356995" h="1356995">
                  <a:moveTo>
                    <a:pt x="1356616" y="0"/>
                  </a:moveTo>
                  <a:lnTo>
                    <a:pt x="0" y="1356616"/>
                  </a:lnTo>
                  <a:lnTo>
                    <a:pt x="696823" y="1356616"/>
                  </a:lnTo>
                  <a:lnTo>
                    <a:pt x="1356616" y="696823"/>
                  </a:lnTo>
                  <a:lnTo>
                    <a:pt x="1356616" y="0"/>
                  </a:lnTo>
                  <a:close/>
                </a:path>
              </a:pathLst>
            </a:custGeom>
            <a:solidFill>
              <a:srgbClr val="6AA948">
                <a:alpha val="21000"/>
              </a:srgbClr>
            </a:solidFill>
          </p:spPr>
          <p:txBody>
            <a:bodyPr wrap="square" lIns="0" tIns="0" rIns="0" bIns="0" rtlCol="0"/>
            <a:lstStyle/>
            <a:p>
              <a:endParaRPr/>
            </a:p>
          </p:txBody>
        </p:sp>
      </p:grpSp>
      <p:grpSp>
        <p:nvGrpSpPr>
          <p:cNvPr id="7" name="object 7"/>
          <p:cNvGrpSpPr/>
          <p:nvPr/>
        </p:nvGrpSpPr>
        <p:grpSpPr>
          <a:xfrm>
            <a:off x="10042955" y="6032496"/>
            <a:ext cx="962025" cy="447675"/>
            <a:chOff x="10042955" y="6032496"/>
            <a:chExt cx="962025" cy="447675"/>
          </a:xfrm>
        </p:grpSpPr>
        <p:sp>
          <p:nvSpPr>
            <p:cNvPr id="8" name="object 8"/>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sp>
          <p:nvSpPr>
            <p:cNvPr id="9" name="object 9"/>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10" name="object 10"/>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grpSp>
      <p:sp>
        <p:nvSpPr>
          <p:cNvPr id="11" name="object 11"/>
          <p:cNvSpPr txBox="1">
            <a:spLocks noGrp="1"/>
          </p:cNvSpPr>
          <p:nvPr>
            <p:ph type="title"/>
          </p:nvPr>
        </p:nvSpPr>
        <p:spPr>
          <a:xfrm>
            <a:off x="2005250" y="82759"/>
            <a:ext cx="9513650" cy="1161857"/>
          </a:xfrm>
          <a:prstGeom prst="rect">
            <a:avLst/>
          </a:prstGeom>
        </p:spPr>
        <p:txBody>
          <a:bodyPr vert="horz" wrap="square" lIns="0" tIns="53340" rIns="0" bIns="0" rtlCol="0">
            <a:spAutoFit/>
          </a:bodyPr>
          <a:lstStyle/>
          <a:p>
            <a:r>
              <a:rPr lang="lv-LV" sz="2400" dirty="0"/>
              <a:t>2024.gada budžeta izstrādes procesā </a:t>
            </a:r>
            <a:r>
              <a:rPr lang="en-GB" sz="2400" dirty="0"/>
              <a:t>LM </a:t>
            </a:r>
            <a:r>
              <a:rPr lang="lv-LV" sz="2400" dirty="0"/>
              <a:t>tika iesniegusi </a:t>
            </a:r>
            <a:r>
              <a:rPr lang="en-GB" sz="2400" dirty="0" err="1"/>
              <a:t>dažādus</a:t>
            </a:r>
            <a:r>
              <a:rPr lang="en-GB" sz="2400" dirty="0"/>
              <a:t> </a:t>
            </a:r>
            <a:r>
              <a:rPr lang="lv-LV" sz="2400" dirty="0"/>
              <a:t>priekšlikumus prioritārajiem pasākumiem</a:t>
            </a:r>
            <a:r>
              <a:rPr lang="en-GB" sz="2400" dirty="0"/>
              <a:t>: </a:t>
            </a:r>
            <a:r>
              <a:rPr lang="lv-LV" sz="2400" noProof="1">
                <a:solidFill>
                  <a:srgbClr val="FF0000"/>
                </a:solidFill>
                <a:ea typeface="Verdana" panose="020B0604030504040204" pitchFamily="34" charset="0"/>
              </a:rPr>
              <a:t>LM virzītās, bet neatbalstītās iniciatīvas 2024.gada budžeta </a:t>
            </a:r>
            <a:r>
              <a:rPr lang="en-GB" sz="2400" noProof="1">
                <a:solidFill>
                  <a:srgbClr val="FF0000"/>
                </a:solidFill>
                <a:ea typeface="Verdana" panose="020B0604030504040204" pitchFamily="34" charset="0"/>
              </a:rPr>
              <a:t>veidošanas </a:t>
            </a:r>
            <a:r>
              <a:rPr lang="lv-LV" sz="2400" noProof="1">
                <a:solidFill>
                  <a:srgbClr val="FF0000"/>
                </a:solidFill>
                <a:ea typeface="Verdana" panose="020B0604030504040204" pitchFamily="34" charset="0"/>
              </a:rPr>
              <a:t>procesā</a:t>
            </a:r>
            <a:endParaRPr lang="lv-LV" sz="2400" noProof="1">
              <a:solidFill>
                <a:srgbClr val="FF0000"/>
              </a:solidFill>
            </a:endParaRPr>
          </a:p>
        </p:txBody>
      </p:sp>
      <p:sp>
        <p:nvSpPr>
          <p:cNvPr id="12" name="object 12"/>
          <p:cNvSpPr txBox="1"/>
          <p:nvPr/>
        </p:nvSpPr>
        <p:spPr>
          <a:xfrm>
            <a:off x="288395" y="1519425"/>
            <a:ext cx="11116609" cy="3613810"/>
          </a:xfrm>
          <a:prstGeom prst="rect">
            <a:avLst/>
          </a:prstGeom>
        </p:spPr>
        <p:txBody>
          <a:bodyPr vert="horz" wrap="square" lIns="0" tIns="12700" rIns="0" bIns="0" rtlCol="0">
            <a:spAutoFit/>
          </a:bodyPr>
          <a:lstStyle/>
          <a:p>
            <a:pPr algn="just"/>
            <a:r>
              <a:rPr lang="lv-LV" b="1" noProof="1">
                <a:solidFill>
                  <a:schemeClr val="tx1"/>
                </a:solidFill>
                <a:latin typeface="Arial" panose="020B0604020202020204" pitchFamily="34" charset="0"/>
                <a:ea typeface="Verdana" panose="020B0604030504040204" pitchFamily="34" charset="0"/>
                <a:cs typeface="Arial" panose="020B0604020202020204" pitchFamily="34" charset="0"/>
              </a:rPr>
              <a:t>Stiprināt finansiālo un psihoemocionālo kapacitāti ģimenēm ar bērniem bērnu labāko interešu nodrošināšanai:</a:t>
            </a:r>
          </a:p>
          <a:p>
            <a:pPr marL="342900" indent="-342900" algn="just">
              <a:buFont typeface="Arial" panose="020B0604020202020204" pitchFamily="34" charset="0"/>
              <a:buChar char="•"/>
            </a:pPr>
            <a:r>
              <a:rPr lang="lv-LV" kern="1200" noProof="1">
                <a:solidFill>
                  <a:schemeClr val="tx1"/>
                </a:solidFill>
              </a:rPr>
              <a:t>Sociāli psiholoģiskā atbalsta nodrošināšana bērnu vecākiem dažādos bērna attīstības posmos aprūpes prasmju un ģimenes pratības stiprināšanai un krīzes situācijās</a:t>
            </a:r>
            <a:endParaRPr lang="lv-LV" noProof="1">
              <a:solidFill>
                <a:schemeClr val="tx1"/>
              </a:solidFill>
              <a:latin typeface="Arial" panose="020B0604020202020204" pitchFamily="34" charset="0"/>
              <a:ea typeface="Verdana" panose="020B0604030504040204" pitchFamily="34" charset="0"/>
              <a:cs typeface="Arial" panose="020B0604020202020204" pitchFamily="34" charset="0"/>
            </a:endParaRPr>
          </a:p>
          <a:p>
            <a:pPr marL="342900" indent="-342900" algn="just">
              <a:buFont typeface="Arial" panose="020B0604020202020204" pitchFamily="34" charset="0"/>
              <a:buChar char="•"/>
            </a:pPr>
            <a:r>
              <a:rPr lang="lv-LV" kern="1200" noProof="1">
                <a:solidFill>
                  <a:schemeClr val="tx1"/>
                </a:solidFill>
              </a:rPr>
              <a:t>Mātes un tēva lomas stiprināšana, darba un ģimenes līdzsvara stiprināšana, ģimenes vērtību stiprināšana</a:t>
            </a:r>
            <a:endParaRPr lang="lv-LV" noProof="1">
              <a:solidFill>
                <a:schemeClr val="tx1"/>
              </a:solidFill>
              <a:latin typeface="Arial" panose="020B0604020202020204" pitchFamily="34" charset="0"/>
              <a:ea typeface="Verdana" panose="020B0604030504040204" pitchFamily="34" charset="0"/>
              <a:cs typeface="Arial" panose="020B0604020202020204" pitchFamily="34" charset="0"/>
            </a:endParaRPr>
          </a:p>
          <a:p>
            <a:pPr marL="342900" indent="-342900" algn="just">
              <a:buFont typeface="Arial" panose="020B0604020202020204" pitchFamily="34" charset="0"/>
              <a:buChar char="•"/>
            </a:pPr>
            <a:r>
              <a:rPr lang="lv-LV" kern="1200" noProof="1">
                <a:solidFill>
                  <a:schemeClr val="tx1"/>
                </a:solidFill>
              </a:rPr>
              <a:t>Ģimenes psihoterapijas pakalpojuma ģimenēm ar bērniem nodrošināšana</a:t>
            </a:r>
          </a:p>
          <a:p>
            <a:pPr marL="342900" indent="-342900" algn="just">
              <a:buFont typeface="Arial" panose="020B0604020202020204" pitchFamily="34" charset="0"/>
              <a:buChar char="•"/>
            </a:pPr>
            <a:r>
              <a:rPr lang="lv-LV" kern="1200" noProof="1">
                <a:solidFill>
                  <a:schemeClr val="tx1"/>
                </a:solidFill>
              </a:rPr>
              <a:t>Bērna piedzimšanas pabalsta palielināšana</a:t>
            </a:r>
            <a:endParaRPr lang="lv-LV" i="1" kern="1200" noProof="1">
              <a:solidFill>
                <a:schemeClr val="tx1"/>
              </a:solidFill>
            </a:endParaRPr>
          </a:p>
          <a:p>
            <a:pPr marL="342900" indent="-342900" algn="just">
              <a:buFont typeface="Arial" panose="020B0604020202020204" pitchFamily="34" charset="0"/>
              <a:buChar char="•"/>
            </a:pPr>
            <a:r>
              <a:rPr lang="lv-LV" kern="1200" noProof="1">
                <a:solidFill>
                  <a:schemeClr val="tx1"/>
                </a:solidFill>
              </a:rPr>
              <a:t>Valsts atbalsta pilnveidošanu nestrādājošiem bērna invalīda kopšanas pabalsta saņēmējiem pensiju nodrošinājumam</a:t>
            </a:r>
          </a:p>
          <a:p>
            <a:pPr algn="just"/>
            <a:r>
              <a:rPr lang="lv-LV" b="1" kern="1200" noProof="1">
                <a:solidFill>
                  <a:schemeClr val="tx1"/>
                </a:solidFill>
              </a:rPr>
              <a:t>Pasākumi bērna tiesību aizsardzībai un vardarbības prevencijas nodrošināšanai</a:t>
            </a:r>
          </a:p>
          <a:p>
            <a:pPr algn="just"/>
            <a:r>
              <a:rPr lang="lv-LV" b="1" kern="1200" noProof="1">
                <a:solidFill>
                  <a:schemeClr val="tx1"/>
                </a:solidFill>
              </a:rPr>
              <a:t>Ārpusģimenes aprūpes atbalsta pilnveidošana</a:t>
            </a:r>
            <a:endParaRPr lang="lv-LV" kern="1200" noProof="1">
              <a:solidFill>
                <a:schemeClr val="tx1"/>
              </a:solidFill>
            </a:endParaRPr>
          </a:p>
          <a:p>
            <a:pPr algn="just"/>
            <a:r>
              <a:rPr lang="lv-LV" b="1" kern="1200" noProof="1">
                <a:solidFill>
                  <a:schemeClr val="tx1"/>
                </a:solidFill>
              </a:rPr>
              <a:t>Sociālā mentora pakalpojuma attīstība</a:t>
            </a:r>
            <a:endParaRPr lang="lv-LV" kern="1200" noProof="1">
              <a:solidFill>
                <a:schemeClr val="tx1"/>
              </a:solidFill>
            </a:endParaRPr>
          </a:p>
          <a:p>
            <a:pPr marL="285750" indent="-285750" algn="just">
              <a:buFontTx/>
              <a:buChar char="-"/>
            </a:pPr>
            <a:endParaRPr lang="lv-LV" noProof="1">
              <a:latin typeface="Arial" panose="020B0604020202020204" pitchFamily="34" charset="0"/>
              <a:cs typeface="Arial" panose="020B0604020202020204" pitchFamily="34" charset="0"/>
            </a:endParaRPr>
          </a:p>
        </p:txBody>
      </p:sp>
      <p:sp>
        <p:nvSpPr>
          <p:cNvPr id="15" name="Slide Number Placeholder 14">
            <a:extLst>
              <a:ext uri="{FF2B5EF4-FFF2-40B4-BE49-F238E27FC236}">
                <a16:creationId xmlns:a16="http://schemas.microsoft.com/office/drawing/2014/main" id="{51507706-252F-4259-8EDB-FEECA3FB1EDB}"/>
              </a:ext>
            </a:extLst>
          </p:cNvPr>
          <p:cNvSpPr>
            <a:spLocks noGrp="1"/>
          </p:cNvSpPr>
          <p:nvPr>
            <p:ph type="sldNum" sz="quarter" idx="7"/>
          </p:nvPr>
        </p:nvSpPr>
        <p:spPr>
          <a:xfrm>
            <a:off x="11144076" y="6053183"/>
            <a:ext cx="208915" cy="215444"/>
          </a:xfrm>
        </p:spPr>
        <p:txBody>
          <a:bodyPr/>
          <a:lstStyle/>
          <a:p>
            <a:pPr marL="38100">
              <a:lnSpc>
                <a:spcPct val="100000"/>
              </a:lnSpc>
              <a:spcBef>
                <a:spcPts val="180"/>
              </a:spcBef>
            </a:pPr>
            <a:fld id="{81D60167-4931-47E6-BA6A-407CBD079E47}" type="slidenum">
              <a:rPr lang="lv-LV" sz="1400" spc="-5" smtClean="0">
                <a:solidFill>
                  <a:schemeClr val="tx1"/>
                </a:solidFill>
              </a:rPr>
              <a:t>6</a:t>
            </a:fld>
            <a:endParaRPr lang="lv-LV" sz="1400" spc="-5" dirty="0">
              <a:solidFill>
                <a:schemeClr val="tx1"/>
              </a:solidFill>
            </a:endParaRPr>
          </a:p>
        </p:txBody>
      </p:sp>
      <p:sp>
        <p:nvSpPr>
          <p:cNvPr id="13" name="TextBox 12">
            <a:extLst>
              <a:ext uri="{FF2B5EF4-FFF2-40B4-BE49-F238E27FC236}">
                <a16:creationId xmlns:a16="http://schemas.microsoft.com/office/drawing/2014/main" id="{12832207-58A3-4C21-80BE-A0CCC9A17655}"/>
              </a:ext>
            </a:extLst>
          </p:cNvPr>
          <p:cNvSpPr txBox="1"/>
          <p:nvPr/>
        </p:nvSpPr>
        <p:spPr>
          <a:xfrm>
            <a:off x="165908" y="4946379"/>
            <a:ext cx="11361582" cy="923330"/>
          </a:xfrm>
          <a:prstGeom prst="rect">
            <a:avLst/>
          </a:prstGeom>
          <a:noFill/>
        </p:spPr>
        <p:txBody>
          <a:bodyPr wrap="square" rtlCol="0">
            <a:spAutoFit/>
          </a:bodyPr>
          <a:lstStyle/>
          <a:p>
            <a:r>
              <a:rPr lang="en-GB" sz="1800" b="1" dirty="0">
                <a:solidFill>
                  <a:srgbClr val="92D050"/>
                </a:solidFill>
              </a:rPr>
              <a:t>LM </a:t>
            </a:r>
            <a:r>
              <a:rPr lang="lv-LV" sz="1800" b="1" dirty="0">
                <a:solidFill>
                  <a:srgbClr val="92D050"/>
                </a:solidFill>
              </a:rPr>
              <a:t>šobrīd strādā pie priekšlikumiem ģimeņu ar bērniem pabalstu pakāpeniskai pārskatīšanai</a:t>
            </a:r>
            <a:r>
              <a:rPr lang="en-GB" sz="1800" b="1" dirty="0">
                <a:solidFill>
                  <a:srgbClr val="92D050"/>
                </a:solidFill>
              </a:rPr>
              <a:t> no </a:t>
            </a:r>
            <a:r>
              <a:rPr lang="lv-LV" sz="1800" b="1" dirty="0">
                <a:solidFill>
                  <a:srgbClr val="92D050"/>
                </a:solidFill>
              </a:rPr>
              <a:t>2025.gad</a:t>
            </a:r>
            <a:r>
              <a:rPr lang="en-GB" sz="1800" b="1" dirty="0">
                <a:solidFill>
                  <a:srgbClr val="92D050"/>
                </a:solidFill>
              </a:rPr>
              <a:t>a,</a:t>
            </a:r>
            <a:r>
              <a:rPr lang="lv-LV" sz="1800" b="1" dirty="0">
                <a:solidFill>
                  <a:srgbClr val="92D050"/>
                </a:solidFill>
              </a:rPr>
              <a:t> par kuriem nākamā gadā sākumā paredzēts diskutēt sadarbībā ar Saeimas </a:t>
            </a:r>
            <a:r>
              <a:rPr lang="en-GB" sz="1800" b="1" dirty="0">
                <a:solidFill>
                  <a:srgbClr val="92D050"/>
                </a:solidFill>
              </a:rPr>
              <a:t>SDLK.</a:t>
            </a:r>
            <a:endParaRPr lang="lv-LV" sz="1800" b="1" dirty="0">
              <a:solidFill>
                <a:srgbClr val="92D050"/>
              </a:solidFill>
            </a:endParaRPr>
          </a:p>
          <a:p>
            <a:endParaRPr lang="lv-LV" dirty="0">
              <a:solidFill>
                <a:srgbClr val="00B050"/>
              </a:solidFill>
            </a:endParaRPr>
          </a:p>
        </p:txBody>
      </p:sp>
    </p:spTree>
    <p:extLst>
      <p:ext uri="{BB962C8B-B14F-4D97-AF65-F5344CB8AC3E}">
        <p14:creationId xmlns:p14="http://schemas.microsoft.com/office/powerpoint/2010/main" val="39718082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616450" y="5587548"/>
            <a:ext cx="2205154" cy="538609"/>
          </a:xfrm>
          <a:prstGeom prst="rect">
            <a:avLst/>
          </a:prstGeom>
        </p:spPr>
        <p:txBody>
          <a:bodyPr vert="horz" wrap="square" lIns="0" tIns="12700" rIns="0" bIns="0" rtlCol="0">
            <a:spAutoFit/>
          </a:bodyPr>
          <a:lstStyle/>
          <a:p>
            <a:pPr algn="ctr">
              <a:lnSpc>
                <a:spcPts val="1370"/>
              </a:lnSpc>
              <a:spcBef>
                <a:spcPts val="100"/>
              </a:spcBef>
            </a:pPr>
            <a:r>
              <a:rPr sz="1200" dirty="0">
                <a:solidFill>
                  <a:srgbClr val="231F20"/>
                </a:solidFill>
                <a:latin typeface="Arial" panose="020B0604020202020204" pitchFamily="34" charset="0"/>
                <a:cs typeface="Arial" panose="020B0604020202020204" pitchFamily="34" charset="0"/>
              </a:rPr>
              <a:t>Skolas</a:t>
            </a:r>
            <a:r>
              <a:rPr sz="1200" spc="-1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iela</a:t>
            </a:r>
            <a:r>
              <a:rPr sz="1200" spc="-5"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28,</a:t>
            </a:r>
            <a:r>
              <a:rPr sz="1200" spc="-10" dirty="0">
                <a:solidFill>
                  <a:srgbClr val="231F20"/>
                </a:solidFill>
                <a:latin typeface="Arial" panose="020B0604020202020204" pitchFamily="34" charset="0"/>
                <a:cs typeface="Arial" panose="020B0604020202020204" pitchFamily="34" charset="0"/>
              </a:rPr>
              <a:t> </a:t>
            </a:r>
            <a:r>
              <a:rPr sz="1200" dirty="0">
                <a:solidFill>
                  <a:srgbClr val="231F20"/>
                </a:solidFill>
                <a:latin typeface="Arial" panose="020B0604020202020204" pitchFamily="34" charset="0"/>
                <a:cs typeface="Arial" panose="020B0604020202020204" pitchFamily="34" charset="0"/>
              </a:rPr>
              <a:t>Rīga,</a:t>
            </a:r>
            <a:r>
              <a:rPr sz="1200" spc="-5" dirty="0">
                <a:solidFill>
                  <a:srgbClr val="231F20"/>
                </a:solidFill>
                <a:latin typeface="Arial" panose="020B0604020202020204" pitchFamily="34" charset="0"/>
                <a:cs typeface="Arial" panose="020B0604020202020204" pitchFamily="34" charset="0"/>
              </a:rPr>
              <a:t> </a:t>
            </a:r>
            <a:r>
              <a:rPr sz="1200" spc="-45" dirty="0">
                <a:solidFill>
                  <a:srgbClr val="231F20"/>
                </a:solidFill>
                <a:latin typeface="Arial" panose="020B0604020202020204" pitchFamily="34" charset="0"/>
                <a:cs typeface="Arial" panose="020B0604020202020204" pitchFamily="34" charset="0"/>
              </a:rPr>
              <a:t>LV-</a:t>
            </a:r>
            <a:r>
              <a:rPr sz="1200" spc="-20" dirty="0">
                <a:solidFill>
                  <a:srgbClr val="231F20"/>
                </a:solidFill>
                <a:latin typeface="Arial" panose="020B0604020202020204" pitchFamily="34" charset="0"/>
                <a:cs typeface="Arial" panose="020B0604020202020204" pitchFamily="34" charset="0"/>
              </a:rPr>
              <a:t>1331</a:t>
            </a:r>
            <a:endParaRPr sz="1200" dirty="0">
              <a:latin typeface="Arial" panose="020B0604020202020204" pitchFamily="34" charset="0"/>
              <a:cs typeface="Arial" panose="020B0604020202020204" pitchFamily="34" charset="0"/>
            </a:endParaRPr>
          </a:p>
          <a:p>
            <a:pPr algn="ctr">
              <a:lnSpc>
                <a:spcPts val="1300"/>
              </a:lnSpc>
            </a:pPr>
            <a:r>
              <a:rPr sz="1200" spc="-10" dirty="0">
                <a:solidFill>
                  <a:srgbClr val="231F20"/>
                </a:solidFill>
                <a:latin typeface="Arial" panose="020B0604020202020204" pitchFamily="34" charset="0"/>
                <a:cs typeface="Arial" panose="020B0604020202020204" pitchFamily="34" charset="0"/>
                <a:hlinkClick r:id="rId3"/>
              </a:rPr>
              <a:t>lm@lm.gov.lv</a:t>
            </a:r>
            <a:endParaRPr sz="1200" dirty="0">
              <a:latin typeface="Arial" panose="020B0604020202020204" pitchFamily="34" charset="0"/>
              <a:cs typeface="Arial" panose="020B0604020202020204" pitchFamily="34" charset="0"/>
            </a:endParaRPr>
          </a:p>
          <a:p>
            <a:pPr marL="635" algn="ctr">
              <a:lnSpc>
                <a:spcPts val="1370"/>
              </a:lnSpc>
            </a:pPr>
            <a:r>
              <a:rPr sz="1200" dirty="0">
                <a:solidFill>
                  <a:srgbClr val="231F20"/>
                </a:solidFill>
                <a:latin typeface="Arial" panose="020B0604020202020204" pitchFamily="34" charset="0"/>
                <a:cs typeface="Arial" panose="020B0604020202020204" pitchFamily="34" charset="0"/>
              </a:rPr>
              <a:t>+371 </a:t>
            </a:r>
            <a:r>
              <a:rPr sz="1200" spc="-10" dirty="0">
                <a:solidFill>
                  <a:srgbClr val="231F20"/>
                </a:solidFill>
                <a:latin typeface="Arial" panose="020B0604020202020204" pitchFamily="34" charset="0"/>
                <a:cs typeface="Arial" panose="020B0604020202020204" pitchFamily="34" charset="0"/>
              </a:rPr>
              <a:t>80205100</a:t>
            </a:r>
            <a:endParaRPr sz="1200" dirty="0">
              <a:latin typeface="Arial" panose="020B0604020202020204" pitchFamily="34" charset="0"/>
              <a:cs typeface="Arial" panose="020B0604020202020204" pitchFamily="34" charset="0"/>
            </a:endParaRPr>
          </a:p>
        </p:txBody>
      </p:sp>
      <p:grpSp>
        <p:nvGrpSpPr>
          <p:cNvPr id="3" name="object 3"/>
          <p:cNvGrpSpPr/>
          <p:nvPr/>
        </p:nvGrpSpPr>
        <p:grpSpPr>
          <a:xfrm>
            <a:off x="0" y="0"/>
            <a:ext cx="11520170" cy="4683760"/>
            <a:chOff x="0" y="0"/>
            <a:chExt cx="11520170" cy="4683760"/>
          </a:xfrm>
        </p:grpSpPr>
        <p:pic>
          <p:nvPicPr>
            <p:cNvPr id="4" name="object 4"/>
            <p:cNvPicPr/>
            <p:nvPr/>
          </p:nvPicPr>
          <p:blipFill>
            <a:blip r:embed="rId4" cstate="print"/>
            <a:stretch>
              <a:fillRect/>
            </a:stretch>
          </p:blipFill>
          <p:spPr>
            <a:xfrm>
              <a:off x="0" y="0"/>
              <a:ext cx="11520004" cy="2074024"/>
            </a:xfrm>
            <a:prstGeom prst="rect">
              <a:avLst/>
            </a:prstGeom>
          </p:spPr>
        </p:pic>
        <p:sp>
          <p:nvSpPr>
            <p:cNvPr id="5" name="object 5"/>
            <p:cNvSpPr/>
            <p:nvPr/>
          </p:nvSpPr>
          <p:spPr>
            <a:xfrm>
              <a:off x="0" y="799554"/>
              <a:ext cx="3884295" cy="3884295"/>
            </a:xfrm>
            <a:custGeom>
              <a:avLst/>
              <a:gdLst/>
              <a:ahLst/>
              <a:cxnLst/>
              <a:rect l="l" t="t" r="r" b="b"/>
              <a:pathLst>
                <a:path w="3884295" h="3884295">
                  <a:moveTo>
                    <a:pt x="3884108" y="0"/>
                  </a:moveTo>
                  <a:lnTo>
                    <a:pt x="2392480" y="0"/>
                  </a:lnTo>
                  <a:lnTo>
                    <a:pt x="0" y="2392480"/>
                  </a:lnTo>
                  <a:lnTo>
                    <a:pt x="0" y="3884096"/>
                  </a:lnTo>
                  <a:lnTo>
                    <a:pt x="3884108" y="0"/>
                  </a:lnTo>
                  <a:close/>
                </a:path>
              </a:pathLst>
            </a:custGeom>
            <a:solidFill>
              <a:srgbClr val="FFFFFF">
                <a:alpha val="5999"/>
              </a:srgbClr>
            </a:solidFill>
          </p:spPr>
          <p:txBody>
            <a:bodyPr wrap="square" lIns="0" tIns="0" rIns="0" bIns="0" rtlCol="0"/>
            <a:lstStyle/>
            <a:p>
              <a:endParaRPr/>
            </a:p>
          </p:txBody>
        </p:sp>
        <p:sp>
          <p:nvSpPr>
            <p:cNvPr id="6" name="object 6"/>
            <p:cNvSpPr/>
            <p:nvPr/>
          </p:nvSpPr>
          <p:spPr>
            <a:xfrm>
              <a:off x="98785" y="359234"/>
              <a:ext cx="2311400" cy="1718310"/>
            </a:xfrm>
            <a:custGeom>
              <a:avLst/>
              <a:gdLst/>
              <a:ahLst/>
              <a:cxnLst/>
              <a:rect l="l" t="t" r="r" b="b"/>
              <a:pathLst>
                <a:path w="2311400" h="1718310">
                  <a:moveTo>
                    <a:pt x="2311298" y="0"/>
                  </a:moveTo>
                  <a:lnTo>
                    <a:pt x="1717700" y="0"/>
                  </a:lnTo>
                  <a:lnTo>
                    <a:pt x="0" y="1717700"/>
                  </a:lnTo>
                  <a:lnTo>
                    <a:pt x="593585" y="1717700"/>
                  </a:lnTo>
                  <a:lnTo>
                    <a:pt x="2311298" y="0"/>
                  </a:lnTo>
                  <a:close/>
                </a:path>
              </a:pathLst>
            </a:custGeom>
            <a:solidFill>
              <a:srgbClr val="6AA948">
                <a:alpha val="21000"/>
              </a:srgbClr>
            </a:solidFill>
          </p:spPr>
          <p:txBody>
            <a:bodyPr wrap="square" lIns="0" tIns="0" rIns="0" bIns="0" rtlCol="0"/>
            <a:lstStyle/>
            <a:p>
              <a:endParaRPr/>
            </a:p>
          </p:txBody>
        </p:sp>
        <p:pic>
          <p:nvPicPr>
            <p:cNvPr id="7" name="object 7"/>
            <p:cNvPicPr/>
            <p:nvPr/>
          </p:nvPicPr>
          <p:blipFill>
            <a:blip r:embed="rId5" cstate="print"/>
            <a:stretch>
              <a:fillRect/>
            </a:stretch>
          </p:blipFill>
          <p:spPr>
            <a:xfrm>
              <a:off x="5141264" y="2074032"/>
              <a:ext cx="1237475" cy="1519427"/>
            </a:xfrm>
            <a:prstGeom prst="rect">
              <a:avLst/>
            </a:prstGeom>
          </p:spPr>
        </p:pic>
      </p:grpSp>
      <p:pic>
        <p:nvPicPr>
          <p:cNvPr id="8" name="object 8"/>
          <p:cNvPicPr/>
          <p:nvPr/>
        </p:nvPicPr>
        <p:blipFill>
          <a:blip r:embed="rId6" cstate="print"/>
          <a:stretch>
            <a:fillRect/>
          </a:stretch>
        </p:blipFill>
        <p:spPr>
          <a:xfrm>
            <a:off x="4856489" y="5132561"/>
            <a:ext cx="1807463" cy="394715"/>
          </a:xfrm>
          <a:prstGeom prst="rect">
            <a:avLst/>
          </a:prstGeom>
        </p:spPr>
      </p:pic>
      <p:grpSp>
        <p:nvGrpSpPr>
          <p:cNvPr id="9" name="object 9"/>
          <p:cNvGrpSpPr/>
          <p:nvPr/>
        </p:nvGrpSpPr>
        <p:grpSpPr>
          <a:xfrm>
            <a:off x="10042955" y="6032496"/>
            <a:ext cx="962025" cy="447675"/>
            <a:chOff x="10042955" y="6032496"/>
            <a:chExt cx="962025" cy="447675"/>
          </a:xfrm>
        </p:grpSpPr>
        <p:sp>
          <p:nvSpPr>
            <p:cNvPr id="10" name="object 10"/>
            <p:cNvSpPr/>
            <p:nvPr/>
          </p:nvSpPr>
          <p:spPr>
            <a:xfrm>
              <a:off x="10577759" y="6127987"/>
              <a:ext cx="426720" cy="352425"/>
            </a:xfrm>
            <a:custGeom>
              <a:avLst/>
              <a:gdLst/>
              <a:ahLst/>
              <a:cxnLst/>
              <a:rect l="l" t="t" r="r" b="b"/>
              <a:pathLst>
                <a:path w="426720" h="352425">
                  <a:moveTo>
                    <a:pt x="426605" y="0"/>
                  </a:moveTo>
                  <a:lnTo>
                    <a:pt x="352005" y="0"/>
                  </a:lnTo>
                  <a:lnTo>
                    <a:pt x="0" y="352005"/>
                  </a:lnTo>
                  <a:lnTo>
                    <a:pt x="74599" y="352005"/>
                  </a:lnTo>
                  <a:lnTo>
                    <a:pt x="426605" y="0"/>
                  </a:lnTo>
                  <a:close/>
                </a:path>
              </a:pathLst>
            </a:custGeom>
            <a:solidFill>
              <a:srgbClr val="005C57"/>
            </a:solidFill>
          </p:spPr>
          <p:txBody>
            <a:bodyPr wrap="square" lIns="0" tIns="0" rIns="0" bIns="0" rtlCol="0"/>
            <a:lstStyle/>
            <a:p>
              <a:endParaRPr/>
            </a:p>
          </p:txBody>
        </p:sp>
        <p:sp>
          <p:nvSpPr>
            <p:cNvPr id="11" name="object 11"/>
            <p:cNvSpPr/>
            <p:nvPr/>
          </p:nvSpPr>
          <p:spPr>
            <a:xfrm>
              <a:off x="10042955" y="6032496"/>
              <a:ext cx="897255" cy="447675"/>
            </a:xfrm>
            <a:custGeom>
              <a:avLst/>
              <a:gdLst/>
              <a:ahLst/>
              <a:cxnLst/>
              <a:rect l="l" t="t" r="r" b="b"/>
              <a:pathLst>
                <a:path w="897254" h="447675">
                  <a:moveTo>
                    <a:pt x="896723" y="0"/>
                  </a:moveTo>
                  <a:lnTo>
                    <a:pt x="447498" y="2"/>
                  </a:lnTo>
                  <a:lnTo>
                    <a:pt x="0" y="447501"/>
                  </a:lnTo>
                  <a:lnTo>
                    <a:pt x="449224" y="447501"/>
                  </a:lnTo>
                  <a:lnTo>
                    <a:pt x="896723" y="2"/>
                  </a:lnTo>
                  <a:close/>
                </a:path>
              </a:pathLst>
            </a:custGeom>
            <a:solidFill>
              <a:srgbClr val="6AA948">
                <a:alpha val="19999"/>
              </a:srgbClr>
            </a:solidFill>
          </p:spPr>
          <p:txBody>
            <a:bodyPr wrap="square" lIns="0" tIns="0" rIns="0" bIns="0" rtlCol="0"/>
            <a:lstStyle/>
            <a:p>
              <a:endParaRPr/>
            </a:p>
          </p:txBody>
        </p:sp>
      </p:grpSp>
      <p:sp>
        <p:nvSpPr>
          <p:cNvPr id="12" name="Taisnstūris 1">
            <a:extLst>
              <a:ext uri="{FF2B5EF4-FFF2-40B4-BE49-F238E27FC236}">
                <a16:creationId xmlns:a16="http://schemas.microsoft.com/office/drawing/2014/main" id="{1A37759E-2F84-4F6B-A927-039E94DB70FB}"/>
              </a:ext>
            </a:extLst>
          </p:cNvPr>
          <p:cNvSpPr/>
          <p:nvPr/>
        </p:nvSpPr>
        <p:spPr>
          <a:xfrm>
            <a:off x="3331995" y="3644548"/>
            <a:ext cx="4774064" cy="707886"/>
          </a:xfrm>
          <a:prstGeom prst="rect">
            <a:avLst/>
          </a:prstGeom>
        </p:spPr>
        <p:txBody>
          <a:bodyPr wrap="none">
            <a:spAutoFit/>
          </a:bodyPr>
          <a:lstStyle/>
          <a:p>
            <a:r>
              <a:rPr lang="lv-LV" sz="4000" dirty="0">
                <a:solidFill>
                  <a:srgbClr val="92D050"/>
                </a:solidFill>
              </a:rPr>
              <a:t>Paldies par uzmanību!</a:t>
            </a:r>
          </a:p>
        </p:txBody>
      </p:sp>
      <p:sp>
        <p:nvSpPr>
          <p:cNvPr id="16" name="Slide Number Placeholder 15">
            <a:extLst>
              <a:ext uri="{FF2B5EF4-FFF2-40B4-BE49-F238E27FC236}">
                <a16:creationId xmlns:a16="http://schemas.microsoft.com/office/drawing/2014/main" id="{43BB5FE0-D54B-4336-A69B-CA118E167F4A}"/>
              </a:ext>
            </a:extLst>
          </p:cNvPr>
          <p:cNvSpPr>
            <a:spLocks noGrp="1"/>
          </p:cNvSpPr>
          <p:nvPr>
            <p:ph type="sldNum" sz="quarter" idx="7"/>
          </p:nvPr>
        </p:nvSpPr>
        <p:spPr>
          <a:xfrm>
            <a:off x="11144076" y="6053183"/>
            <a:ext cx="208915" cy="184666"/>
          </a:xfrm>
        </p:spPr>
        <p:txBody>
          <a:bodyPr/>
          <a:lstStyle/>
          <a:p>
            <a:pPr marL="38100">
              <a:lnSpc>
                <a:spcPct val="100000"/>
              </a:lnSpc>
              <a:spcBef>
                <a:spcPts val="180"/>
              </a:spcBef>
            </a:pPr>
            <a:fld id="{81D60167-4931-47E6-BA6A-407CBD079E47}" type="slidenum">
              <a:rPr lang="lv-LV" sz="1200" spc="-5" smtClean="0"/>
              <a:t>7</a:t>
            </a:fld>
            <a:endParaRPr lang="lv-LV" sz="1200" spc="-5"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1339</TotalTime>
  <Words>1018</Words>
  <Application>Microsoft Office PowerPoint</Application>
  <PresentationFormat>Custom</PresentationFormat>
  <Paragraphs>80</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Roboto</vt:lpstr>
      <vt:lpstr>Verdana</vt:lpstr>
      <vt:lpstr>Wingdings</vt:lpstr>
      <vt:lpstr>Office Theme</vt:lpstr>
      <vt:lpstr>PowerPoint Presentation</vt:lpstr>
      <vt:lpstr>2024.gada LM budžetā iekļautie pasākumi bērnu un ģimeņu atbalstam (1)</vt:lpstr>
      <vt:lpstr>2024.gada LM budžetā iekļautie pasākumi bērnu un ģimeņu atbalstam (2)</vt:lpstr>
      <vt:lpstr>2024.gada LM budžetā iekļautie pasākumi bērnu un ģimeņu atbalstam (3)</vt:lpstr>
      <vt:lpstr>ESF 2021.-2027.gada plānošanas periodā LM īstenotie projekti bērnu un ģimeņu atbalstam</vt:lpstr>
      <vt:lpstr>2024.gada budžeta izstrādes procesā LM tika iesniegusi dažādus priekšlikumus prioritārajiem pasākumiem: LM virzītās, bet neatbalstītās iniciatīvas 2024.gada budžeta veidošanas procesā</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Prezentacija_LM_2023-sagatave</dc:title>
  <dc:creator>Linda Liepa</dc:creator>
  <cp:lastModifiedBy>Linda Liepa</cp:lastModifiedBy>
  <cp:revision>271</cp:revision>
  <cp:lastPrinted>2023-11-08T06:54:57Z</cp:lastPrinted>
  <dcterms:created xsi:type="dcterms:W3CDTF">2023-10-05T11:11:36Z</dcterms:created>
  <dcterms:modified xsi:type="dcterms:W3CDTF">2023-12-13T07:56:20Z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2023-10-05T00:00:00Z</vt:filetime>
  </property>
  <property fmtid="{D5CDD505-2E9C-101B-9397-08002B2CF9AE}" pid="3" name="Creator">
    <vt:lpwstr>Adobe Illustrator 27.9 (Macintosh)</vt:lpwstr>
  </property>
  <property fmtid="{D5CDD505-2E9C-101B-9397-08002B2CF9AE}" pid="4" name="LastSaved">
    <vt:filetime>2023-10-05T00:00:00Z</vt:filetime>
  </property>
  <property fmtid="{D5CDD505-2E9C-101B-9397-08002B2CF9AE}" pid="5" name="Producer">
    <vt:lpwstr>Adobe PDF library 17.00</vt:lpwstr>
  </property>
</Properties>
</file>