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xml" ContentType="application/vnd.openxmlformats-officedocument.presentationml.tags+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3"/>
  </p:notesMasterIdLst>
  <p:sldIdLst>
    <p:sldId id="256" r:id="rId5"/>
    <p:sldId id="4831" r:id="rId6"/>
    <p:sldId id="4854" r:id="rId7"/>
    <p:sldId id="4848" r:id="rId8"/>
    <p:sldId id="325" r:id="rId9"/>
    <p:sldId id="314" r:id="rId10"/>
    <p:sldId id="4850" r:id="rId11"/>
    <p:sldId id="4833" r:id="rId12"/>
    <p:sldId id="4834" r:id="rId13"/>
    <p:sldId id="4835" r:id="rId14"/>
    <p:sldId id="4836" r:id="rId15"/>
    <p:sldId id="4838" r:id="rId16"/>
    <p:sldId id="4837" r:id="rId17"/>
    <p:sldId id="309" r:id="rId18"/>
    <p:sldId id="4847" r:id="rId19"/>
    <p:sldId id="4853" r:id="rId20"/>
    <p:sldId id="4842" r:id="rId21"/>
    <p:sldId id="4846" r:id="rId22"/>
    <p:sldId id="329" r:id="rId23"/>
    <p:sldId id="4845" r:id="rId24"/>
    <p:sldId id="4852" r:id="rId25"/>
    <p:sldId id="4843" r:id="rId26"/>
    <p:sldId id="4827" r:id="rId27"/>
    <p:sldId id="4828" r:id="rId28"/>
    <p:sldId id="4829" r:id="rId29"/>
    <p:sldId id="4830" r:id="rId30"/>
    <p:sldId id="4851" r:id="rId31"/>
    <p:sldId id="270" r:id="rId32"/>
  </p:sldIdLst>
  <p:sldSz cx="12192000" cy="6858000"/>
  <p:notesSz cx="6858000" cy="9144000"/>
  <p:defaultTextStyle>
    <a:defPPr>
      <a:defRPr lang="en-US"/>
    </a:defPPr>
    <a:lvl1pPr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1pPr>
    <a:lvl2pPr marL="468313" indent="-111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2pPr>
    <a:lvl3pPr marL="938213" indent="-238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3pPr>
    <a:lvl4pPr marL="1408113" indent="-365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4pPr>
    <a:lvl5pPr marL="1878013" indent="-492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1230">
          <p15:clr>
            <a:srgbClr val="A4A3A4"/>
          </p15:clr>
        </p15:guide>
        <p15:guide id="2" pos="1504">
          <p15:clr>
            <a:srgbClr val="A4A3A4"/>
          </p15:clr>
        </p15:guide>
        <p15:guide id="3" pos="3940">
          <p15:clr>
            <a:srgbClr val="A4A3A4"/>
          </p15:clr>
        </p15:guide>
        <p15:guide id="4" orient="horz" pos="845">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E33A11-D3EF-D304-6EC6-BA204B215F7F}" name="Jevgēnija Butņicka" initials="JB" userId="S::JevgenijaButnicka@varam.gov.lv::fd358185-6dfc-4f5e-8089-ef32a9c98ebb" providerId="AD"/>
  <p188:author id="{A4F4303C-4C3E-1F65-9B61-F8E24361A7DF}" name="Dāvis Melnalksnis" initials="DM" userId="S::DavisM@varam.gov.lv::0b1f69c5-1f02-406c-83f6-05411a8d2cce" providerId="AD"/>
  <p188:author id="{9E4F533D-CCDD-43CE-837D-D982D1904BC6}" name="Jevgēnija Butņicka" initials="JB" userId="S::jevgenijabutnicka@varam.gov.lv::fd358185-6dfc-4f5e-8089-ef32a9c98ebb" providerId="AD"/>
  <p188:author id="{141B0C8E-D9BE-FB96-8AEC-2B4D48A6ED38}" name="Maija Kamoliņa" initials="MK" userId="S::MaijaK@varam.gov.lv::1926f7c4-3203-4b4e-be2a-6b734f2d7ec0" providerId="AD"/>
  <p188:author id="{FE4F81A1-1DC0-B57D-8E20-07BE80A7AECF}" name="Ilze Jureviča" initials="IJ" userId="S::Ilze.Jurevica@varam.gov.lv::3d190dd5-afca-420b-81e0-712cfde872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987C"/>
    <a:srgbClr val="D6EAD6"/>
    <a:srgbClr val="556355"/>
    <a:srgbClr val="365236"/>
    <a:srgbClr val="C1F0C8"/>
    <a:srgbClr val="196B24"/>
    <a:srgbClr val="D99694"/>
    <a:srgbClr val="257735"/>
    <a:srgbClr val="A72D51"/>
    <a:srgbClr val="E0EF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31" autoAdjust="0"/>
  </p:normalViewPr>
  <p:slideViewPr>
    <p:cSldViewPr snapToGrid="0">
      <p:cViewPr varScale="1">
        <p:scale>
          <a:sx n="100" d="100"/>
          <a:sy n="100" d="100"/>
        </p:scale>
        <p:origin x="954" y="84"/>
      </p:cViewPr>
      <p:guideLst>
        <p:guide orient="horz" pos="1230"/>
        <p:guide pos="1504"/>
        <p:guide pos="3940"/>
        <p:guide orient="horz" pos="84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vis\Downloads\IKR060_20240403-11444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avis\Downloads\IKR060_20240403-11444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avis\Downloads\IKR060_20240403-11444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vide.sharepoint.com/sites/Dep.plns/Koplietojamie%20dokumenti/General/Re&#291;on&#257;l&#257;%20politika%20ministrei/RPP_finansejums_kopsavilkum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vide.sharepoint.com/sites/Dep.plns/Koplietojamie%20dokumenti/General/Re&#291;on&#257;l&#257;%20politika%20ministrei/Dati_prezent&#257;cijai.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74911887956005"/>
          <c:y val="4.4237123420796894E-2"/>
          <c:w val="0.56042359024127664"/>
          <c:h val="0.85718815760274869"/>
        </c:manualLayout>
      </c:layout>
      <c:lineChart>
        <c:grouping val="standard"/>
        <c:varyColors val="0"/>
        <c:ser>
          <c:idx val="0"/>
          <c:order val="0"/>
          <c:tx>
            <c:strRef>
              <c:f>Sheet1!$A$3</c:f>
              <c:strCache>
                <c:ptCount val="1"/>
                <c:pt idx="0">
                  <c:v>Mērķis - 75% no augstāk attīstītā reģiona IKP</c:v>
                </c:pt>
              </c:strCache>
            </c:strRef>
          </c:tx>
          <c:spPr>
            <a:ln w="28575" cap="rnd">
              <a:solidFill>
                <a:srgbClr val="0070C0"/>
              </a:solidFill>
              <a:round/>
            </a:ln>
            <a:effectLst/>
          </c:spPr>
          <c:marker>
            <c:symbol val="none"/>
          </c:marker>
          <c:cat>
            <c:strRef>
              <c:f>Sheet1!$B$2:$G$2</c:f>
              <c:strCache>
                <c:ptCount val="6"/>
                <c:pt idx="0">
                  <c:v>2020</c:v>
                </c:pt>
                <c:pt idx="1">
                  <c:v>10 gados</c:v>
                </c:pt>
                <c:pt idx="2">
                  <c:v>20 gados</c:v>
                </c:pt>
                <c:pt idx="3">
                  <c:v>30 gados</c:v>
                </c:pt>
                <c:pt idx="4">
                  <c:v>40 gados</c:v>
                </c:pt>
                <c:pt idx="5">
                  <c:v>50 gados</c:v>
                </c:pt>
              </c:strCache>
            </c:strRef>
          </c:cat>
          <c:val>
            <c:numRef>
              <c:f>Sheet1!$B$3:$G$3</c:f>
              <c:numCache>
                <c:formatCode>0%</c:formatCode>
                <c:ptCount val="6"/>
                <c:pt idx="0">
                  <c:v>0.75</c:v>
                </c:pt>
                <c:pt idx="1">
                  <c:v>0.75</c:v>
                </c:pt>
                <c:pt idx="2">
                  <c:v>0.75</c:v>
                </c:pt>
                <c:pt idx="3">
                  <c:v>0.75</c:v>
                </c:pt>
                <c:pt idx="4">
                  <c:v>0.75</c:v>
                </c:pt>
                <c:pt idx="5">
                  <c:v>0.75</c:v>
                </c:pt>
              </c:numCache>
            </c:numRef>
          </c:val>
          <c:smooth val="0"/>
          <c:extLst>
            <c:ext xmlns:c16="http://schemas.microsoft.com/office/drawing/2014/chart" uri="{C3380CC4-5D6E-409C-BE32-E72D297353CC}">
              <c16:uniqueId val="{00000000-92BF-4724-B391-D016D0A51466}"/>
            </c:ext>
          </c:extLst>
        </c:ser>
        <c:ser>
          <c:idx val="1"/>
          <c:order val="1"/>
          <c:tx>
            <c:strRef>
              <c:f>Sheet1!$A$4</c:f>
              <c:strCache>
                <c:ptCount val="1"/>
                <c:pt idx="0">
                  <c:v>Reģionālās politikas temps - reģionu vidējais IKP</c:v>
                </c:pt>
              </c:strCache>
            </c:strRef>
          </c:tx>
          <c:spPr>
            <a:ln w="76200" cap="rnd">
              <a:solidFill>
                <a:srgbClr val="00B050"/>
              </a:solidFill>
              <a:round/>
              <a:headEnd type="none" w="med" len="med"/>
              <a:tailEnd type="triangle" w="med" len="med"/>
            </a:ln>
            <a:effectLst/>
          </c:spPr>
          <c:marker>
            <c:symbol val="none"/>
          </c:marker>
          <c:cat>
            <c:strRef>
              <c:f>Sheet1!$B$2:$G$2</c:f>
              <c:strCache>
                <c:ptCount val="6"/>
                <c:pt idx="0">
                  <c:v>2020</c:v>
                </c:pt>
                <c:pt idx="1">
                  <c:v>10 gados</c:v>
                </c:pt>
                <c:pt idx="2">
                  <c:v>20 gados</c:v>
                </c:pt>
                <c:pt idx="3">
                  <c:v>30 gados</c:v>
                </c:pt>
                <c:pt idx="4">
                  <c:v>40 gados</c:v>
                </c:pt>
                <c:pt idx="5">
                  <c:v>50 gados</c:v>
                </c:pt>
              </c:strCache>
            </c:strRef>
          </c:cat>
          <c:val>
            <c:numRef>
              <c:f>Sheet1!$B$4:$G$4</c:f>
              <c:numCache>
                <c:formatCode>0%</c:formatCode>
                <c:ptCount val="6"/>
                <c:pt idx="0">
                  <c:v>0.47</c:v>
                </c:pt>
                <c:pt idx="1">
                  <c:v>0.61</c:v>
                </c:pt>
                <c:pt idx="2">
                  <c:v>0.75</c:v>
                </c:pt>
              </c:numCache>
            </c:numRef>
          </c:val>
          <c:smooth val="0"/>
          <c:extLst>
            <c:ext xmlns:c16="http://schemas.microsoft.com/office/drawing/2014/chart" uri="{C3380CC4-5D6E-409C-BE32-E72D297353CC}">
              <c16:uniqueId val="{00000001-92BF-4724-B391-D016D0A51466}"/>
            </c:ext>
          </c:extLst>
        </c:ser>
        <c:ser>
          <c:idx val="2"/>
          <c:order val="2"/>
          <c:tx>
            <c:strRef>
              <c:f>Sheet1!$A$5</c:f>
              <c:strCache>
                <c:ptCount val="1"/>
                <c:pt idx="0">
                  <c:v>Esošais temps - reģionu vidējais IKP</c:v>
                </c:pt>
              </c:strCache>
            </c:strRef>
          </c:tx>
          <c:spPr>
            <a:ln w="57150" cap="rnd">
              <a:solidFill>
                <a:srgbClr val="C00000"/>
              </a:solidFill>
              <a:round/>
              <a:headEnd type="none" w="med" len="med"/>
              <a:tailEnd type="triangle" w="med" len="med"/>
            </a:ln>
            <a:effectLst/>
          </c:spPr>
          <c:marker>
            <c:symbol val="none"/>
          </c:marker>
          <c:dLbls>
            <c:dLbl>
              <c:idx val="0"/>
              <c:layout>
                <c:manualLayout>
                  <c:x val="-2.4571613320400917E-2"/>
                  <c:y val="-9.649368295620174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2BF-4724-B391-D016D0A51466}"/>
                </c:ext>
              </c:extLst>
            </c:dLbl>
            <c:spPr>
              <a:solidFill>
                <a:srgbClr val="00B050">
                  <a:alpha val="96000"/>
                </a:srgb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Sheet1!$B$2:$G$2</c:f>
              <c:strCache>
                <c:ptCount val="6"/>
                <c:pt idx="0">
                  <c:v>2020</c:v>
                </c:pt>
                <c:pt idx="1">
                  <c:v>10 gados</c:v>
                </c:pt>
                <c:pt idx="2">
                  <c:v>20 gados</c:v>
                </c:pt>
                <c:pt idx="3">
                  <c:v>30 gados</c:v>
                </c:pt>
                <c:pt idx="4">
                  <c:v>40 gados</c:v>
                </c:pt>
                <c:pt idx="5">
                  <c:v>50 gados</c:v>
                </c:pt>
              </c:strCache>
            </c:strRef>
          </c:cat>
          <c:val>
            <c:numRef>
              <c:f>Sheet1!$B$5:$G$5</c:f>
              <c:numCache>
                <c:formatCode>0%</c:formatCode>
                <c:ptCount val="6"/>
                <c:pt idx="0">
                  <c:v>0.47</c:v>
                </c:pt>
                <c:pt idx="1">
                  <c:v>0.52600000000000002</c:v>
                </c:pt>
                <c:pt idx="2">
                  <c:v>0.58200000000000007</c:v>
                </c:pt>
                <c:pt idx="3">
                  <c:v>0.63800000000000012</c:v>
                </c:pt>
                <c:pt idx="4">
                  <c:v>0.69400000000000017</c:v>
                </c:pt>
                <c:pt idx="5">
                  <c:v>0.75</c:v>
                </c:pt>
              </c:numCache>
            </c:numRef>
          </c:val>
          <c:smooth val="0"/>
          <c:extLst>
            <c:ext xmlns:c16="http://schemas.microsoft.com/office/drawing/2014/chart" uri="{C3380CC4-5D6E-409C-BE32-E72D297353CC}">
              <c16:uniqueId val="{00000002-92BF-4724-B391-D016D0A51466}"/>
            </c:ext>
          </c:extLst>
        </c:ser>
        <c:dLbls>
          <c:showLegendKey val="0"/>
          <c:showVal val="0"/>
          <c:showCatName val="0"/>
          <c:showSerName val="0"/>
          <c:showPercent val="0"/>
          <c:showBubbleSize val="0"/>
        </c:dLbls>
        <c:smooth val="0"/>
        <c:axId val="553041504"/>
        <c:axId val="553041864"/>
      </c:lineChart>
      <c:catAx>
        <c:axId val="5530415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1"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553041864"/>
        <c:crosses val="autoZero"/>
        <c:auto val="1"/>
        <c:lblAlgn val="ctr"/>
        <c:lblOffset val="100"/>
        <c:noMultiLvlLbl val="0"/>
      </c:catAx>
      <c:valAx>
        <c:axId val="553041864"/>
        <c:scaling>
          <c:orientation val="minMax"/>
          <c:max val="0.8"/>
          <c:min val="0.4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1" u="none" strike="noStrike" kern="1200" baseline="0">
                    <a:solidFill>
                      <a:schemeClr val="tx1"/>
                    </a:solidFill>
                    <a:latin typeface="Verdana" panose="020B0604030504040204" pitchFamily="34" charset="0"/>
                    <a:ea typeface="Verdana" panose="020B0604030504040204" pitchFamily="34" charset="0"/>
                    <a:cs typeface="+mn-cs"/>
                  </a:defRPr>
                </a:pPr>
                <a:r>
                  <a:rPr lang="lv-LV" sz="1000" b="1" i="1"/>
                  <a:t>IKP uz 1 iedzīvotāju</a:t>
                </a:r>
                <a:r>
                  <a:rPr lang="lv-LV" sz="1000" b="1" i="1" baseline="0"/>
                  <a:t> līmenis</a:t>
                </a:r>
                <a:endParaRPr lang="lv-LV" sz="1000" b="1" i="1"/>
              </a:p>
            </c:rich>
          </c:tx>
          <c:layout>
            <c:manualLayout>
              <c:xMode val="edge"/>
              <c:yMode val="edge"/>
              <c:x val="8.62663906142167E-3"/>
              <c:y val="0.163040696970672"/>
            </c:manualLayout>
          </c:layout>
          <c:overlay val="0"/>
          <c:spPr>
            <a:noFill/>
            <a:ln>
              <a:noFill/>
            </a:ln>
            <a:effectLst/>
          </c:spPr>
          <c:txPr>
            <a:bodyPr rot="-5400000" spcFirstLastPara="1" vertOverflow="ellipsis" vert="horz" wrap="square" anchor="ctr" anchorCtr="1"/>
            <a:lstStyle/>
            <a:p>
              <a:pPr>
                <a:defRPr sz="1000" b="1" i="1"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553041504"/>
        <c:crosses val="autoZero"/>
        <c:crossBetween val="midCat"/>
      </c:valAx>
      <c:spPr>
        <a:noFill/>
        <a:ln>
          <a:noFill/>
        </a:ln>
        <a:effectLst/>
      </c:spPr>
    </c:plotArea>
    <c:legend>
      <c:legendPos val="r"/>
      <c:layout>
        <c:manualLayout>
          <c:xMode val="edge"/>
          <c:yMode val="edge"/>
          <c:x val="0.691070428696413"/>
          <c:y val="0.32846600981160079"/>
          <c:w val="0.29633595800524937"/>
          <c:h val="0.50674550636922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latin typeface="Verdana" panose="020B0604030504040204" pitchFamily="34" charset="0"/>
          <a:ea typeface="Verdana" panose="020B0604030504040204" pitchFamily="34" charset="0"/>
        </a:defRPr>
      </a:pPr>
      <a:endParaRPr lang="lv-LV"/>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Verdana" panose="020B0604030504040204" pitchFamily="34" charset="0"/>
                <a:ea typeface="Verdana" panose="020B0604030504040204" pitchFamily="34" charset="0"/>
                <a:cs typeface="+mn-cs"/>
              </a:defRPr>
            </a:pPr>
            <a:r>
              <a:rPr lang="lv-LV">
                <a:solidFill>
                  <a:srgbClr val="365236"/>
                </a:solidFill>
              </a:rPr>
              <a:t>Reģionālā IKP starpība</a:t>
            </a:r>
            <a:r>
              <a:rPr lang="lv-LV" baseline="30000">
                <a:solidFill>
                  <a:srgbClr val="365236"/>
                </a:solidFill>
              </a:rPr>
              <a:t>*</a:t>
            </a:r>
          </a:p>
        </c:rich>
      </c:tx>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Verdana" panose="020B0604030504040204" pitchFamily="34" charset="0"/>
              <a:ea typeface="Verdana" panose="020B0604030504040204" pitchFamily="34" charset="0"/>
              <a:cs typeface="+mn-cs"/>
            </a:defRPr>
          </a:pPr>
          <a:endParaRPr lang="lv-LV"/>
        </a:p>
      </c:txPr>
    </c:title>
    <c:autoTitleDeleted val="0"/>
    <c:plotArea>
      <c:layout/>
      <c:lineChart>
        <c:grouping val="standard"/>
        <c:varyColors val="0"/>
        <c:ser>
          <c:idx val="0"/>
          <c:order val="0"/>
          <c:tx>
            <c:strRef>
              <c:f>IKP!$B$58</c:f>
              <c:strCache>
                <c:ptCount val="1"/>
                <c:pt idx="0">
                  <c:v>Reģionālā IKP starpība</c:v>
                </c:pt>
              </c:strCache>
            </c:strRef>
          </c:tx>
          <c:spPr>
            <a:ln w="28575" cap="rnd">
              <a:solidFill>
                <a:srgbClr val="7C987C"/>
              </a:solidFill>
              <a:round/>
            </a:ln>
            <a:effectLst/>
          </c:spPr>
          <c:marker>
            <c:symbol val="none"/>
          </c:marker>
          <c:dLbls>
            <c:dLbl>
              <c:idx val="0"/>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D34-4328-8174-62525134A552}"/>
                </c:ext>
              </c:extLst>
            </c:dLbl>
            <c:dLbl>
              <c:idx val="1"/>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D34-4328-8174-62525134A552}"/>
                </c:ext>
              </c:extLst>
            </c:dLbl>
            <c:spPr>
              <a:noFill/>
              <a:ln>
                <a:noFill/>
              </a:ln>
              <a:effectLst/>
            </c:spPr>
            <c:txPr>
              <a:bodyPr rot="0" spcFirstLastPara="1" vertOverflow="ellipsis" vert="horz" wrap="square" anchor="ctr" anchorCtr="1"/>
              <a:lstStyle/>
              <a:p>
                <a:pPr>
                  <a:defRPr sz="1400" b="1" i="0" u="none" strike="noStrike" kern="1200" baseline="0">
                    <a:solidFill>
                      <a:srgbClr val="7C987C"/>
                    </a:solidFill>
                    <a:latin typeface="Verdana" panose="020B0604030504040204" pitchFamily="34" charset="0"/>
                    <a:ea typeface="Verdana" panose="020B0604030504040204" pitchFamily="34" charset="0"/>
                    <a:cs typeface="+mn-cs"/>
                  </a:defRPr>
                </a:pPr>
                <a:endParaRPr lang="lv-LV"/>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IKP!$C$57:$F$57</c:f>
              <c:strCache>
                <c:ptCount val="4"/>
                <c:pt idx="0">
                  <c:v>2018</c:v>
                </c:pt>
                <c:pt idx="1">
                  <c:v>2019</c:v>
                </c:pt>
                <c:pt idx="2">
                  <c:v>2020</c:v>
                </c:pt>
                <c:pt idx="3">
                  <c:v>2021</c:v>
                </c:pt>
              </c:strCache>
            </c:strRef>
          </c:cat>
          <c:val>
            <c:numRef>
              <c:f>IKP!$C$58:$F$58</c:f>
              <c:numCache>
                <c:formatCode>0.0%</c:formatCode>
                <c:ptCount val="4"/>
                <c:pt idx="0">
                  <c:v>0.43140160018354728</c:v>
                </c:pt>
                <c:pt idx="1">
                  <c:v>0.43233836841000667</c:v>
                </c:pt>
                <c:pt idx="2">
                  <c:v>0.46859408486976278</c:v>
                </c:pt>
                <c:pt idx="3">
                  <c:v>0.4640332093675627</c:v>
                </c:pt>
              </c:numCache>
            </c:numRef>
          </c:val>
          <c:smooth val="0"/>
          <c:extLst>
            <c:ext xmlns:c16="http://schemas.microsoft.com/office/drawing/2014/chart" uri="{C3380CC4-5D6E-409C-BE32-E72D297353CC}">
              <c16:uniqueId val="{00000002-0D34-4328-8174-62525134A552}"/>
            </c:ext>
          </c:extLst>
        </c:ser>
        <c:dLbls>
          <c:showLegendKey val="0"/>
          <c:showVal val="0"/>
          <c:showCatName val="0"/>
          <c:showSerName val="0"/>
          <c:showPercent val="0"/>
          <c:showBubbleSize val="0"/>
        </c:dLbls>
        <c:smooth val="0"/>
        <c:axId val="742563968"/>
        <c:axId val="742566488"/>
      </c:lineChart>
      <c:catAx>
        <c:axId val="74256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742566488"/>
        <c:crosses val="autoZero"/>
        <c:auto val="1"/>
        <c:lblAlgn val="ctr"/>
        <c:lblOffset val="100"/>
        <c:noMultiLvlLbl val="0"/>
      </c:catAx>
      <c:valAx>
        <c:axId val="7425664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7425639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Verdana" panose="020B0604030504040204" pitchFamily="34" charset="0"/>
          <a:ea typeface="Verdana" panose="020B0604030504040204" pitchFamily="34" charset="0"/>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Verdana" panose="020B0604030504040204" pitchFamily="34" charset="0"/>
                <a:ea typeface="Verdana" panose="020B0604030504040204" pitchFamily="34" charset="0"/>
                <a:cs typeface="+mn-cs"/>
              </a:defRPr>
            </a:pPr>
            <a:r>
              <a:rPr lang="lv-LV" sz="1200" b="1"/>
              <a:t>IKP</a:t>
            </a:r>
            <a:r>
              <a:rPr lang="lv-LV" sz="1200" b="1" baseline="0"/>
              <a:t> kopējā apjoma pieaugums 2018–2021, %</a:t>
            </a:r>
            <a:endParaRPr lang="lv-LV" sz="1200" b="1"/>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Verdana" panose="020B0604030504040204" pitchFamily="34" charset="0"/>
              <a:ea typeface="Verdana" panose="020B0604030504040204" pitchFamily="34" charset="0"/>
              <a:cs typeface="+mn-cs"/>
            </a:defRPr>
          </a:pPr>
          <a:endParaRPr lang="lv-LV"/>
        </a:p>
      </c:txPr>
    </c:title>
    <c:autoTitleDeleted val="0"/>
    <c:plotArea>
      <c:layout/>
      <c:barChart>
        <c:barDir val="col"/>
        <c:grouping val="clustered"/>
        <c:varyColors val="0"/>
        <c:ser>
          <c:idx val="0"/>
          <c:order val="0"/>
          <c:spPr>
            <a:solidFill>
              <a:srgbClr val="7C987C"/>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rgbClr val="7C987C"/>
                    </a:solidFill>
                    <a:latin typeface="Verdana" panose="020B0604030504040204" pitchFamily="34" charset="0"/>
                    <a:ea typeface="Verdana" panose="020B0604030504040204" pitchFamily="34" charset="0"/>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IKP!$I$6:$I$10</c:f>
              <c:strCache>
                <c:ptCount val="5"/>
                <c:pt idx="0">
                  <c:v>Vidzemes reģions</c:v>
                </c:pt>
                <c:pt idx="1">
                  <c:v>Zemgales reģions</c:v>
                </c:pt>
                <c:pt idx="2">
                  <c:v>Latgales reģions</c:v>
                </c:pt>
                <c:pt idx="3">
                  <c:v>Kurzemes reģions</c:v>
                </c:pt>
                <c:pt idx="4">
                  <c:v>Rīgas reģions</c:v>
                </c:pt>
              </c:strCache>
            </c:strRef>
          </c:cat>
          <c:val>
            <c:numRef>
              <c:f>IKP!$J$6:$J$10</c:f>
              <c:numCache>
                <c:formatCode>0%</c:formatCode>
                <c:ptCount val="5"/>
                <c:pt idx="0">
                  <c:v>0.19900756126841324</c:v>
                </c:pt>
                <c:pt idx="1">
                  <c:v>0.18561821057997707</c:v>
                </c:pt>
                <c:pt idx="2">
                  <c:v>0.18495938016342484</c:v>
                </c:pt>
                <c:pt idx="3">
                  <c:v>0.14370759537165623</c:v>
                </c:pt>
                <c:pt idx="4">
                  <c:v>0.12597555237033231</c:v>
                </c:pt>
              </c:numCache>
            </c:numRef>
          </c:val>
          <c:extLst>
            <c:ext xmlns:c16="http://schemas.microsoft.com/office/drawing/2014/chart" uri="{C3380CC4-5D6E-409C-BE32-E72D297353CC}">
              <c16:uniqueId val="{00000000-47C9-42EE-A85C-9418CCC24279}"/>
            </c:ext>
          </c:extLst>
        </c:ser>
        <c:dLbls>
          <c:showLegendKey val="0"/>
          <c:showVal val="0"/>
          <c:showCatName val="0"/>
          <c:showSerName val="0"/>
          <c:showPercent val="0"/>
          <c:showBubbleSize val="0"/>
        </c:dLbls>
        <c:gapWidth val="70"/>
        <c:overlap val="-27"/>
        <c:axId val="628511160"/>
        <c:axId val="628507920"/>
      </c:barChart>
      <c:catAx>
        <c:axId val="628511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628507920"/>
        <c:crosses val="autoZero"/>
        <c:auto val="1"/>
        <c:lblAlgn val="ctr"/>
        <c:lblOffset val="100"/>
        <c:noMultiLvlLbl val="0"/>
      </c:catAx>
      <c:valAx>
        <c:axId val="628507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628511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Verdana" panose="020B0604030504040204" pitchFamily="34" charset="0"/>
          <a:ea typeface="Verdana" panose="020B0604030504040204" pitchFamily="34" charset="0"/>
        </a:defRPr>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Verdana" panose="020B0604030504040204" pitchFamily="34" charset="0"/>
                <a:ea typeface="Verdana" panose="020B0604030504040204" pitchFamily="34" charset="0"/>
                <a:cs typeface="+mn-cs"/>
              </a:defRPr>
            </a:pPr>
            <a:r>
              <a:rPr lang="lv-LV" sz="1200" b="1" i="0" u="none" strike="noStrike" kern="1200" spc="0" baseline="0">
                <a:solidFill>
                  <a:prstClr val="black"/>
                </a:solidFill>
                <a:latin typeface="Verdana" panose="020B0604030504040204" pitchFamily="34" charset="0"/>
                <a:ea typeface="Verdana" panose="020B0604030504040204" pitchFamily="34" charset="0"/>
              </a:rPr>
              <a:t>IKP uz 1 iedzīvotāju pieaugums 2018–2021, %</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Verdana" panose="020B0604030504040204" pitchFamily="34" charset="0"/>
              <a:ea typeface="Verdana" panose="020B0604030504040204" pitchFamily="34" charset="0"/>
              <a:cs typeface="+mn-cs"/>
            </a:defRPr>
          </a:pPr>
          <a:endParaRPr lang="lv-LV"/>
        </a:p>
      </c:txPr>
    </c:title>
    <c:autoTitleDeleted val="0"/>
    <c:plotArea>
      <c:layout/>
      <c:barChart>
        <c:barDir val="col"/>
        <c:grouping val="clustered"/>
        <c:varyColors val="0"/>
        <c:ser>
          <c:idx val="0"/>
          <c:order val="0"/>
          <c:tx>
            <c:strRef>
              <c:f>IKP!$J$15</c:f>
              <c:strCache>
                <c:ptCount val="1"/>
                <c:pt idx="0">
                  <c:v>Izmaiņas</c:v>
                </c:pt>
              </c:strCache>
            </c:strRef>
          </c:tx>
          <c:spPr>
            <a:solidFill>
              <a:srgbClr val="365236"/>
            </a:solidFill>
            <a:ln>
              <a:noFill/>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rgbClr val="365236"/>
                    </a:solidFill>
                    <a:latin typeface="Verdana" panose="020B0604030504040204" pitchFamily="34" charset="0"/>
                    <a:ea typeface="Verdana" panose="020B0604030504040204" pitchFamily="34" charset="0"/>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IKP!$I$16:$I$20</c:f>
              <c:strCache>
                <c:ptCount val="5"/>
                <c:pt idx="0">
                  <c:v>Latgales reģions</c:v>
                </c:pt>
                <c:pt idx="1">
                  <c:v>Vidzemes reģions</c:v>
                </c:pt>
                <c:pt idx="2">
                  <c:v>Zemgales reģions</c:v>
                </c:pt>
                <c:pt idx="3">
                  <c:v>Kurzemes reģions</c:v>
                </c:pt>
                <c:pt idx="4">
                  <c:v>Rīgas reģions</c:v>
                </c:pt>
              </c:strCache>
            </c:strRef>
          </c:cat>
          <c:val>
            <c:numRef>
              <c:f>IKP!$J$16:$J$20</c:f>
              <c:numCache>
                <c:formatCode>0%</c:formatCode>
                <c:ptCount val="5"/>
                <c:pt idx="0">
                  <c:v>0.25219733484547779</c:v>
                </c:pt>
                <c:pt idx="1">
                  <c:v>0.22864760503815384</c:v>
                </c:pt>
                <c:pt idx="2">
                  <c:v>0.22084013050570972</c:v>
                </c:pt>
                <c:pt idx="3">
                  <c:v>0.18297207576645191</c:v>
                </c:pt>
                <c:pt idx="4">
                  <c:v>0.13384364525772252</c:v>
                </c:pt>
              </c:numCache>
            </c:numRef>
          </c:val>
          <c:extLst>
            <c:ext xmlns:c16="http://schemas.microsoft.com/office/drawing/2014/chart" uri="{C3380CC4-5D6E-409C-BE32-E72D297353CC}">
              <c16:uniqueId val="{00000000-3266-4D51-BAB9-26F785F5A6F9}"/>
            </c:ext>
          </c:extLst>
        </c:ser>
        <c:dLbls>
          <c:showLegendKey val="0"/>
          <c:showVal val="0"/>
          <c:showCatName val="0"/>
          <c:showSerName val="0"/>
          <c:showPercent val="0"/>
          <c:showBubbleSize val="0"/>
        </c:dLbls>
        <c:gapWidth val="70"/>
        <c:overlap val="-27"/>
        <c:axId val="631490200"/>
        <c:axId val="631491280"/>
      </c:barChart>
      <c:catAx>
        <c:axId val="631490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631491280"/>
        <c:crosses val="autoZero"/>
        <c:auto val="1"/>
        <c:lblAlgn val="ctr"/>
        <c:lblOffset val="100"/>
        <c:noMultiLvlLbl val="0"/>
      </c:catAx>
      <c:valAx>
        <c:axId val="631491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631490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Verdana" panose="020B0604030504040204" pitchFamily="34" charset="0"/>
          <a:ea typeface="Verdana" panose="020B0604030504040204" pitchFamily="34" charset="0"/>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[RPP_finansejums_kopsavilkums.xlsx]Sheet1!$B$1</c:f>
              <c:strCache>
                <c:ptCount val="1"/>
                <c:pt idx="0">
                  <c:v>Pieprasīts</c:v>
                </c:pt>
              </c:strCache>
            </c:strRef>
          </c:tx>
          <c:spPr>
            <a:solidFill>
              <a:srgbClr val="365236"/>
            </a:solidFill>
            <a:ln>
              <a:noFill/>
              <a:prstDash val="solid"/>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rgbClr val="365236"/>
                    </a:solidFill>
                    <a:latin typeface="Verdana" panose="020B0604030504040204" pitchFamily="34" charset="0"/>
                    <a:ea typeface="Verdana" panose="020B0604030504040204" pitchFamily="34" charset="0"/>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[RPP_finansejums_kopsavilkums.xlsx]Sheet1!$A$2:$A$4</c:f>
              <c:strCache>
                <c:ptCount val="3"/>
                <c:pt idx="0">
                  <c:v>Kopējais apjoms</c:v>
                </c:pt>
                <c:pt idx="1">
                  <c:v>Es fondi</c:v>
                </c:pt>
                <c:pt idx="2">
                  <c:v>Valsts budžeta pasākumi</c:v>
                </c:pt>
              </c:strCache>
            </c:strRef>
          </c:cat>
          <c:val>
            <c:numRef>
              <c:f>[RPP_finansejums_kopsavilkums.xlsx]Sheet1!$B$2:$B$4</c:f>
              <c:numCache>
                <c:formatCode>#,##0</c:formatCode>
                <c:ptCount val="3"/>
                <c:pt idx="0">
                  <c:v>1512685158</c:v>
                </c:pt>
                <c:pt idx="1">
                  <c:v>1039934571</c:v>
                </c:pt>
                <c:pt idx="2">
                  <c:v>472750587</c:v>
                </c:pt>
              </c:numCache>
            </c:numRef>
          </c:val>
          <c:extLst>
            <c:ext xmlns:c16="http://schemas.microsoft.com/office/drawing/2014/chart" uri="{C3380CC4-5D6E-409C-BE32-E72D297353CC}">
              <c16:uniqueId val="{00000000-7EE5-49FE-A443-58C335D26E7A}"/>
            </c:ext>
          </c:extLst>
        </c:ser>
        <c:ser>
          <c:idx val="1"/>
          <c:order val="1"/>
          <c:tx>
            <c:strRef>
              <c:f>[RPP_finansejums_kopsavilkums.xlsx]Sheet1!$C$1</c:f>
              <c:strCache>
                <c:ptCount val="1"/>
                <c:pt idx="0">
                  <c:v>Piešķirts</c:v>
                </c:pt>
              </c:strCache>
            </c:strRef>
          </c:tx>
          <c:spPr>
            <a:solidFill>
              <a:srgbClr val="7C987C"/>
            </a:solidFill>
            <a:ln>
              <a:noFill/>
              <a:prstDash val="solid"/>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rgbClr val="7C987C"/>
                    </a:solidFill>
                    <a:latin typeface="Verdana" panose="020B0604030504040204" pitchFamily="34" charset="0"/>
                    <a:ea typeface="Verdana" panose="020B0604030504040204" pitchFamily="34" charset="0"/>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[RPP_finansejums_kopsavilkums.xlsx]Sheet1!$A$2:$A$4</c:f>
              <c:strCache>
                <c:ptCount val="3"/>
                <c:pt idx="0">
                  <c:v>Kopējais apjoms</c:v>
                </c:pt>
                <c:pt idx="1">
                  <c:v>Es fondi</c:v>
                </c:pt>
                <c:pt idx="2">
                  <c:v>Valsts budžeta pasākumi</c:v>
                </c:pt>
              </c:strCache>
            </c:strRef>
          </c:cat>
          <c:val>
            <c:numRef>
              <c:f>[RPP_finansejums_kopsavilkums.xlsx]Sheet1!$C$2:$C$4</c:f>
              <c:numCache>
                <c:formatCode>#,##0</c:formatCode>
                <c:ptCount val="3"/>
                <c:pt idx="0">
                  <c:v>694716184</c:v>
                </c:pt>
                <c:pt idx="1">
                  <c:v>571639020</c:v>
                </c:pt>
                <c:pt idx="2">
                  <c:v>123077164</c:v>
                </c:pt>
              </c:numCache>
            </c:numRef>
          </c:val>
          <c:extLst>
            <c:ext xmlns:c16="http://schemas.microsoft.com/office/drawing/2014/chart" uri="{C3380CC4-5D6E-409C-BE32-E72D297353CC}">
              <c16:uniqueId val="{00000001-7EE5-49FE-A443-58C335D26E7A}"/>
            </c:ext>
          </c:extLst>
        </c:ser>
        <c:dLbls>
          <c:showLegendKey val="0"/>
          <c:showVal val="0"/>
          <c:showCatName val="0"/>
          <c:showSerName val="0"/>
          <c:showPercent val="0"/>
          <c:showBubbleSize val="0"/>
        </c:dLbls>
        <c:gapWidth val="219"/>
        <c:overlap val="-27"/>
        <c:axId val="331378760"/>
        <c:axId val="331369040"/>
      </c:barChart>
      <c:catAx>
        <c:axId val="331378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331369040"/>
        <c:crosses val="autoZero"/>
        <c:auto val="1"/>
        <c:lblAlgn val="ctr"/>
        <c:lblOffset val="100"/>
        <c:noMultiLvlLbl val="0"/>
      </c:catAx>
      <c:valAx>
        <c:axId val="33136904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331378760"/>
        <c:crosses val="autoZero"/>
        <c:crossBetween val="between"/>
        <c:dispUnits>
          <c:builtInUnit val="millions"/>
          <c:dispUnitsLbl>
            <c:layout/>
            <c:tx>
              <c:rich>
                <a:bodyPr rot="-5400000" spcFirstLastPara="1" vertOverflow="ellipsis" vert="horz"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r>
                    <a:rPr lang="lv-LV"/>
                    <a:t>milj. EUR</a:t>
                  </a:r>
                </a:p>
              </c:rich>
            </c:tx>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dispUnitsLbl>
        </c:dispUnits>
      </c:valAx>
      <c:spPr>
        <a:noFill/>
        <a:ln>
          <a:noFill/>
        </a:ln>
        <a:effectLst/>
      </c:spPr>
    </c:plotArea>
    <c:legend>
      <c:legendPos val="b"/>
      <c:legendEntry>
        <c:idx val="0"/>
        <c:txPr>
          <a:bodyPr rot="0" spcFirstLastPara="1" vertOverflow="ellipsis" vert="horz" wrap="square" anchor="ctr" anchorCtr="1"/>
          <a:lstStyle/>
          <a:p>
            <a:pPr>
              <a:defRPr sz="1100" b="1" i="0" u="none" strike="noStrike" kern="1200" baseline="0">
                <a:solidFill>
                  <a:srgbClr val="365236"/>
                </a:solidFill>
                <a:latin typeface="Verdana" panose="020B0604030504040204" pitchFamily="34" charset="0"/>
                <a:ea typeface="Verdana" panose="020B0604030504040204" pitchFamily="34" charset="0"/>
                <a:cs typeface="+mn-cs"/>
              </a:defRPr>
            </a:pPr>
            <a:endParaRPr lang="lv-LV"/>
          </a:p>
        </c:txPr>
      </c:legendEntry>
      <c:legendEntry>
        <c:idx val="1"/>
        <c:txPr>
          <a:bodyPr rot="0" spcFirstLastPara="1" vertOverflow="ellipsis" vert="horz" wrap="square" anchor="ctr" anchorCtr="1"/>
          <a:lstStyle/>
          <a:p>
            <a:pPr>
              <a:defRPr sz="1100" b="1" i="0" u="none" strike="noStrike" kern="1200" baseline="0">
                <a:solidFill>
                  <a:srgbClr val="7C987C"/>
                </a:solidFill>
                <a:latin typeface="Verdana" panose="020B0604030504040204" pitchFamily="34" charset="0"/>
                <a:ea typeface="Verdana" panose="020B0604030504040204" pitchFamily="34" charset="0"/>
                <a:cs typeface="+mn-cs"/>
              </a:defRPr>
            </a:pPr>
            <a:endParaRPr lang="lv-LV"/>
          </a:p>
        </c:txPr>
      </c:legendEntry>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latin typeface="Verdana" panose="020B0604030504040204" pitchFamily="34" charset="0"/>
          <a:ea typeface="Verdana" panose="020B0604030504040204" pitchFamily="34" charset="0"/>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cap="all" spc="120" normalizeH="0" baseline="0">
                <a:solidFill>
                  <a:prstClr val="black">
                    <a:lumMod val="65000"/>
                    <a:lumOff val="35000"/>
                  </a:prstClr>
                </a:solidFill>
                <a:latin typeface="Verdana" panose="020B0604030504040204" pitchFamily="34" charset="0"/>
                <a:ea typeface="Verdana" panose="020B0604030504040204" pitchFamily="34" charset="0"/>
                <a:cs typeface="+mn-cs"/>
              </a:defRPr>
            </a:pPr>
            <a:r>
              <a:rPr lang="lv-LV" sz="1800" b="1" i="0" u="none" strike="noStrike" kern="1200" cap="none" spc="120" normalizeH="0" baseline="0">
                <a:solidFill>
                  <a:srgbClr val="365236"/>
                </a:solidFill>
                <a:latin typeface="Verdana" panose="020B0604030504040204" pitchFamily="34" charset="0"/>
                <a:ea typeface="Verdana" panose="020B0604030504040204" pitchFamily="34" charset="0"/>
              </a:rPr>
              <a:t>AF un ES fondu 2021–2027 investīcijas pašvaldībām,</a:t>
            </a:r>
          </a:p>
          <a:p>
            <a:pPr marL="0" marR="0" lvl="0" indent="0" algn="ctr" defTabSz="914400" rtl="0" eaLnBrk="1" fontAlgn="auto" latinLnBrk="0" hangingPunct="1">
              <a:lnSpc>
                <a:spcPct val="100000"/>
              </a:lnSpc>
              <a:spcBef>
                <a:spcPts val="0"/>
              </a:spcBef>
              <a:spcAft>
                <a:spcPts val="0"/>
              </a:spcAft>
              <a:buClrTx/>
              <a:buSzTx/>
              <a:buFontTx/>
              <a:buNone/>
              <a:tabLst/>
              <a:defRPr sz="1800">
                <a:solidFill>
                  <a:prstClr val="black">
                    <a:lumMod val="65000"/>
                    <a:lumOff val="35000"/>
                  </a:prstClr>
                </a:solidFill>
              </a:defRPr>
            </a:pPr>
            <a:r>
              <a:rPr lang="lv-LV" sz="1800" b="1" i="0" u="none" strike="noStrike" kern="1200" cap="none" spc="120" normalizeH="0" baseline="0">
                <a:solidFill>
                  <a:srgbClr val="365236"/>
                </a:solidFill>
                <a:latin typeface="Verdana" panose="020B0604030504040204" pitchFamily="34" charset="0"/>
                <a:ea typeface="Verdana" panose="020B0604030504040204" pitchFamily="34" charset="0"/>
              </a:rPr>
              <a:t>milj. EUR</a:t>
            </a:r>
            <a:endParaRPr lang="en-US" sz="1800" b="1" i="0" u="none" strike="noStrike" kern="1200" cap="none" spc="120" normalizeH="0" baseline="0">
              <a:solidFill>
                <a:srgbClr val="365236"/>
              </a:solidFill>
              <a:latin typeface="Verdana" panose="020B0604030504040204" pitchFamily="34" charset="0"/>
              <a:ea typeface="Verdana" panose="020B0604030504040204" pitchFamily="34" charset="0"/>
            </a:endParaRPr>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cap="all" spc="120" normalizeH="0" baseline="0">
              <a:solidFill>
                <a:prstClr val="black">
                  <a:lumMod val="65000"/>
                  <a:lumOff val="35000"/>
                </a:prstClr>
              </a:solidFill>
              <a:latin typeface="Verdana" panose="020B0604030504040204" pitchFamily="34" charset="0"/>
              <a:ea typeface="Verdana" panose="020B0604030504040204" pitchFamily="34" charset="0"/>
              <a:cs typeface="+mn-cs"/>
            </a:defRPr>
          </a:pPr>
          <a:endParaRPr lang="lv-LV"/>
        </a:p>
      </c:txPr>
    </c:title>
    <c:autoTitleDeleted val="0"/>
    <c:plotArea>
      <c:layout>
        <c:manualLayout>
          <c:layoutTarget val="inner"/>
          <c:xMode val="edge"/>
          <c:yMode val="edge"/>
          <c:x val="3.737881088657867E-2"/>
          <c:y val="0.21880983865566422"/>
          <c:w val="0.94860413503095431"/>
          <c:h val="0.60767351600133968"/>
        </c:manualLayout>
      </c:layout>
      <c:barChart>
        <c:barDir val="col"/>
        <c:grouping val="stacked"/>
        <c:varyColors val="0"/>
        <c:ser>
          <c:idx val="0"/>
          <c:order val="0"/>
          <c:tx>
            <c:strRef>
              <c:f>Sheet1!$B$1</c:f>
              <c:strCache>
                <c:ptCount val="1"/>
                <c:pt idx="0">
                  <c:v>Finansējums</c:v>
                </c:pt>
              </c:strCache>
            </c:strRef>
          </c:tx>
          <c:spPr>
            <a:solidFill>
              <a:schemeClr val="accent3"/>
            </a:solidFill>
            <a:ln>
              <a:noFill/>
            </a:ln>
            <a:effectLst/>
          </c:spPr>
          <c:invertIfNegative val="0"/>
          <c:dPt>
            <c:idx val="0"/>
            <c:invertIfNegative val="0"/>
            <c:bubble3D val="0"/>
            <c:spPr>
              <a:solidFill>
                <a:srgbClr val="D6EAD6"/>
              </a:solidFill>
              <a:ln>
                <a:noFill/>
              </a:ln>
              <a:effectLst/>
            </c:spPr>
            <c:extLst>
              <c:ext xmlns:c16="http://schemas.microsoft.com/office/drawing/2014/chart" uri="{C3380CC4-5D6E-409C-BE32-E72D297353CC}">
                <c16:uniqueId val="{00000004-2426-45C5-BE46-C8E370EE1D40}"/>
              </c:ext>
            </c:extLst>
          </c:dPt>
          <c:dPt>
            <c:idx val="1"/>
            <c:invertIfNegative val="0"/>
            <c:bubble3D val="0"/>
            <c:spPr>
              <a:solidFill>
                <a:srgbClr val="7C987C"/>
              </a:solidFill>
              <a:ln>
                <a:noFill/>
              </a:ln>
              <a:effectLst/>
            </c:spPr>
            <c:extLst>
              <c:ext xmlns:c16="http://schemas.microsoft.com/office/drawing/2014/chart" uri="{C3380CC4-5D6E-409C-BE32-E72D297353CC}">
                <c16:uniqueId val="{00000002-2426-45C5-BE46-C8E370EE1D40}"/>
              </c:ext>
            </c:extLst>
          </c:dPt>
          <c:dPt>
            <c:idx val="2"/>
            <c:invertIfNegative val="0"/>
            <c:bubble3D val="0"/>
            <c:spPr>
              <a:solidFill>
                <a:srgbClr val="365236"/>
              </a:solidFill>
              <a:ln>
                <a:noFill/>
              </a:ln>
              <a:effectLst/>
            </c:spPr>
            <c:extLst>
              <c:ext xmlns:c16="http://schemas.microsoft.com/office/drawing/2014/chart" uri="{C3380CC4-5D6E-409C-BE32-E72D297353CC}">
                <c16:uniqueId val="{00000003-2426-45C5-BE46-C8E370EE1D40}"/>
              </c:ext>
            </c:extLst>
          </c:dPt>
          <c:dLbls>
            <c:dLbl>
              <c:idx val="0"/>
              <c:spPr>
                <a:noFill/>
                <a:ln>
                  <a:noFill/>
                </a:ln>
                <a:effectLst/>
              </c:spPr>
              <c:txPr>
                <a:bodyPr rot="0" spcFirstLastPara="1" vertOverflow="ellipsis" vert="horz" wrap="square" anchor="ctr" anchorCtr="1"/>
                <a:lstStyle/>
                <a:p>
                  <a:pPr>
                    <a:defRPr sz="1197" b="1" i="0" u="none" strike="noStrike" kern="1200" baseline="0">
                      <a:solidFill>
                        <a:srgbClr val="365236"/>
                      </a:solidFill>
                      <a:latin typeface="Verdana" panose="020B0604030504040204" pitchFamily="34" charset="0"/>
                      <a:ea typeface="Verdana" panose="020B0604030504040204" pitchFamily="34" charset="0"/>
                      <a:cs typeface="+mn-cs"/>
                    </a:defRPr>
                  </a:pPr>
                  <a:endParaRPr lang="lv-LV"/>
                </a:p>
              </c:txPr>
              <c:dLblPos val="ctr"/>
              <c:showLegendKey val="0"/>
              <c:showVal val="1"/>
              <c:showCatName val="0"/>
              <c:showSerName val="0"/>
              <c:showPercent val="0"/>
              <c:showBubbleSize val="0"/>
              <c:extLst>
                <c:ext xmlns:c16="http://schemas.microsoft.com/office/drawing/2014/chart" uri="{C3380CC4-5D6E-409C-BE32-E72D297353CC}">
                  <c16:uniqueId val="{00000004-2426-45C5-BE46-C8E370EE1D40}"/>
                </c:ext>
              </c:extLst>
            </c:dLbl>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Verdana" panose="020B0604030504040204" pitchFamily="34" charset="0"/>
                    <a:ea typeface="Verdana" panose="020B0604030504040204" pitchFamily="34" charset="0"/>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Sheet1!$A$2:$A$4</c:f>
              <c:strCache>
                <c:ptCount val="3"/>
                <c:pt idx="0">
                  <c:v>AF un ES fondu kopējais finansējums, t.sk.:</c:v>
                </c:pt>
                <c:pt idx="1">
                  <c:v>5 reģioniem iepriekš noteiktais</c:v>
                </c:pt>
                <c:pt idx="2">
                  <c:v>Bez reģionālā sadalījuma</c:v>
                </c:pt>
              </c:strCache>
              <c:extLst/>
            </c:strRef>
          </c:cat>
          <c:val>
            <c:numRef>
              <c:f>Sheet1!$B$2:$B$4</c:f>
              <c:numCache>
                <c:formatCode>General</c:formatCode>
                <c:ptCount val="3"/>
                <c:pt idx="0">
                  <c:v>750.43</c:v>
                </c:pt>
                <c:pt idx="1">
                  <c:v>363.59</c:v>
                </c:pt>
                <c:pt idx="2">
                  <c:v>386.83</c:v>
                </c:pt>
              </c:numCache>
              <c:extLst/>
            </c:numRef>
          </c:val>
          <c:extLst>
            <c:ext xmlns:c16="http://schemas.microsoft.com/office/drawing/2014/chart" uri="{C3380CC4-5D6E-409C-BE32-E72D297353CC}">
              <c16:uniqueId val="{00000000-2426-45C5-BE46-C8E370EE1D40}"/>
            </c:ext>
          </c:extLst>
        </c:ser>
        <c:dLbls>
          <c:dLblPos val="ctr"/>
          <c:showLegendKey val="0"/>
          <c:showVal val="1"/>
          <c:showCatName val="0"/>
          <c:showSerName val="0"/>
          <c:showPercent val="0"/>
          <c:showBubbleSize val="0"/>
        </c:dLbls>
        <c:gapWidth val="79"/>
        <c:overlap val="100"/>
        <c:axId val="1977004576"/>
        <c:axId val="1977000256"/>
      </c:barChart>
      <c:catAx>
        <c:axId val="1977004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none" spc="120" normalizeH="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lv-LV"/>
          </a:p>
        </c:txPr>
        <c:crossAx val="1977000256"/>
        <c:crosses val="autoZero"/>
        <c:auto val="1"/>
        <c:lblAlgn val="ctr"/>
        <c:lblOffset val="100"/>
        <c:noMultiLvlLbl val="0"/>
      </c:catAx>
      <c:valAx>
        <c:axId val="1977000256"/>
        <c:scaling>
          <c:orientation val="minMax"/>
        </c:scaling>
        <c:delete val="1"/>
        <c:axPos val="l"/>
        <c:numFmt formatCode="General" sourceLinked="1"/>
        <c:majorTickMark val="none"/>
        <c:minorTickMark val="none"/>
        <c:tickLblPos val="nextTo"/>
        <c:crossAx val="1977004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Verdana" panose="020B0604030504040204" pitchFamily="34" charset="0"/>
          <a:ea typeface="Verdana" panose="020B0604030504040204" pitchFamily="34" charset="0"/>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00" b="1" i="0" u="none" strike="noStrike" kern="1200" cap="all" spc="100" normalizeH="0" baseline="0">
                <a:solidFill>
                  <a:schemeClr val="dk1"/>
                </a:solidFill>
                <a:latin typeface="Verdana" panose="020B0604030504040204" pitchFamily="34" charset="0"/>
                <a:ea typeface="Verdana" panose="020B0604030504040204" pitchFamily="34" charset="0"/>
                <a:cs typeface="+mn-cs"/>
              </a:defRPr>
            </a:pPr>
            <a:r>
              <a:rPr lang="lv-LV" sz="1800" b="1" i="0" u="none" strike="noStrike" kern="1200" cap="none" spc="100" normalizeH="0" baseline="0">
                <a:solidFill>
                  <a:srgbClr val="365236"/>
                </a:solidFill>
                <a:latin typeface="Verdana" panose="020B0604030504040204" pitchFamily="34" charset="0"/>
                <a:ea typeface="Verdana" panose="020B0604030504040204" pitchFamily="34" charset="0"/>
              </a:rPr>
              <a:t>Plānošanas reģioniem noteiktais finansējums</a:t>
            </a:r>
            <a:endParaRPr lang="lv-LV" sz="1800" b="1" i="0" u="none" strike="noStrike" kern="1200" cap="none" spc="100" normalizeH="0" baseline="0" noProof="0">
              <a:solidFill>
                <a:srgbClr val="365236"/>
              </a:solidFill>
              <a:latin typeface="Verdana" panose="020B0604030504040204" pitchFamily="34" charset="0"/>
              <a:ea typeface="Verdana" panose="020B0604030504040204" pitchFamily="34" charset="0"/>
            </a:endParaRPr>
          </a:p>
        </c:rich>
      </c:tx>
      <c:layout>
        <c:manualLayout>
          <c:xMode val="edge"/>
          <c:yMode val="edge"/>
          <c:x val="0.20062144771935078"/>
          <c:y val="1.7905056674673816E-2"/>
        </c:manualLayout>
      </c:layout>
      <c:overlay val="0"/>
      <c:spPr>
        <a:noFill/>
        <a:ln>
          <a:noFill/>
        </a:ln>
        <a:effectLst/>
      </c:spPr>
      <c:txPr>
        <a:bodyPr rot="0" spcFirstLastPara="1" vertOverflow="ellipsis" vert="horz" wrap="square" anchor="ctr" anchorCtr="1"/>
        <a:lstStyle/>
        <a:p>
          <a:pPr>
            <a:defRPr sz="1800" b="1" i="0" u="none" strike="noStrike" kern="1200" cap="all" spc="100" normalizeH="0" baseline="0">
              <a:solidFill>
                <a:schemeClr val="dk1"/>
              </a:solidFill>
              <a:latin typeface="Verdana" panose="020B0604030504040204" pitchFamily="34" charset="0"/>
              <a:ea typeface="Verdana" panose="020B0604030504040204" pitchFamily="34" charset="0"/>
              <a:cs typeface="+mn-cs"/>
            </a:defRPr>
          </a:pPr>
          <a:endParaRPr lang="lv-LV"/>
        </a:p>
      </c:txPr>
    </c:title>
    <c:autoTitleDeleted val="0"/>
    <c:plotArea>
      <c:layout/>
      <c:barChart>
        <c:barDir val="col"/>
        <c:grouping val="clustered"/>
        <c:varyColors val="0"/>
        <c:ser>
          <c:idx val="0"/>
          <c:order val="0"/>
          <c:tx>
            <c:strRef>
              <c:f>Sheet1!$B$1</c:f>
              <c:strCache>
                <c:ptCount val="1"/>
                <c:pt idx="0">
                  <c:v>milj. EUR (no 363,59 milj. EUR)</c:v>
                </c:pt>
              </c:strCache>
            </c:strRef>
          </c:tx>
          <c:spPr>
            <a:solidFill>
              <a:srgbClr val="7C987C"/>
            </a:solidFill>
            <a:ln>
              <a:noFill/>
            </a:ln>
            <a:effectLst/>
          </c:spPr>
          <c:invertIfNegative val="0"/>
          <c:dLbls>
            <c:dLbl>
              <c:idx val="2"/>
              <c:layout>
                <c:manualLayout>
                  <c:x val="-4.4855617009321429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880-453F-B98E-072E6BB0819C}"/>
                </c:ext>
              </c:extLst>
            </c:dLbl>
            <c:spPr>
              <a:solidFill>
                <a:srgbClr val="D6EAD6">
                  <a:alpha val="70000"/>
                </a:srgbClr>
              </a:solidFill>
              <a:ln>
                <a:noFill/>
              </a:ln>
              <a:effectLst/>
            </c:spPr>
            <c:txPr>
              <a:bodyPr rot="0" spcFirstLastPara="1" vertOverflow="ellipsis" vert="horz" wrap="square" anchor="ctr" anchorCtr="1"/>
              <a:lstStyle/>
              <a:p>
                <a:pPr>
                  <a:defRPr sz="1197" b="1" i="0" u="none" strike="noStrike" kern="1200" baseline="0">
                    <a:solidFill>
                      <a:srgbClr val="365236"/>
                    </a:solidFill>
                    <a:latin typeface="Verdana" panose="020B0604030504040204" pitchFamily="34" charset="0"/>
                    <a:ea typeface="Verdana" panose="020B0604030504040204" pitchFamily="34" charset="0"/>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accent3">
                          <a:lumMod val="60000"/>
                          <a:lumOff val="40000"/>
                        </a:schemeClr>
                      </a:solidFill>
                    </a:ln>
                    <a:effectLst/>
                  </c:spPr>
                </c15:leaderLines>
              </c:ext>
            </c:extLst>
          </c:dLbls>
          <c:cat>
            <c:strRef>
              <c:f>Sheet1!$A$2:$A$6</c:f>
              <c:strCache>
                <c:ptCount val="5"/>
                <c:pt idx="0">
                  <c:v>Latgale</c:v>
                </c:pt>
                <c:pt idx="1">
                  <c:v>Vidzeme</c:v>
                </c:pt>
                <c:pt idx="2">
                  <c:v>Zemgale</c:v>
                </c:pt>
                <c:pt idx="3">
                  <c:v>Kurzeme</c:v>
                </c:pt>
                <c:pt idx="4">
                  <c:v>Rīgas reģions</c:v>
                </c:pt>
              </c:strCache>
            </c:strRef>
          </c:cat>
          <c:val>
            <c:numRef>
              <c:f>Sheet1!$B$2:$B$6</c:f>
              <c:numCache>
                <c:formatCode>General</c:formatCode>
                <c:ptCount val="5"/>
                <c:pt idx="0">
                  <c:v>89.04</c:v>
                </c:pt>
                <c:pt idx="1">
                  <c:v>75.819999999999993</c:v>
                </c:pt>
                <c:pt idx="2">
                  <c:v>74.260000000000005</c:v>
                </c:pt>
                <c:pt idx="3">
                  <c:v>74.510000000000005</c:v>
                </c:pt>
                <c:pt idx="4">
                  <c:v>49.95</c:v>
                </c:pt>
              </c:numCache>
            </c:numRef>
          </c:val>
          <c:extLst>
            <c:ext xmlns:c16="http://schemas.microsoft.com/office/drawing/2014/chart" uri="{C3380CC4-5D6E-409C-BE32-E72D297353CC}">
              <c16:uniqueId val="{00000000-95FA-46C8-938D-FDA18EDBE569}"/>
            </c:ext>
          </c:extLst>
        </c:ser>
        <c:dLbls>
          <c:dLblPos val="outEnd"/>
          <c:showLegendKey val="0"/>
          <c:showVal val="1"/>
          <c:showCatName val="0"/>
          <c:showSerName val="0"/>
          <c:showPercent val="0"/>
          <c:showBubbleSize val="0"/>
        </c:dLbls>
        <c:gapWidth val="269"/>
        <c:overlap val="-20"/>
        <c:axId val="1977940544"/>
        <c:axId val="1977944384"/>
      </c:barChart>
      <c:catAx>
        <c:axId val="1977940544"/>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3">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chemeClr val="dk1"/>
                </a:solidFill>
                <a:latin typeface="Verdana" panose="020B0604030504040204" pitchFamily="34" charset="0"/>
                <a:ea typeface="Verdana" panose="020B0604030504040204" pitchFamily="34" charset="0"/>
                <a:cs typeface="+mn-cs"/>
              </a:defRPr>
            </a:pPr>
            <a:endParaRPr lang="lv-LV"/>
          </a:p>
        </c:txPr>
        <c:crossAx val="1977944384"/>
        <c:crosses val="autoZero"/>
        <c:auto val="0"/>
        <c:lblAlgn val="ctr"/>
        <c:lblOffset val="100"/>
        <c:noMultiLvlLbl val="0"/>
      </c:catAx>
      <c:valAx>
        <c:axId val="19779443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Verdana" panose="020B0604030504040204" pitchFamily="34" charset="0"/>
                <a:ea typeface="Verdana" panose="020B0604030504040204" pitchFamily="34" charset="0"/>
                <a:cs typeface="+mn-cs"/>
              </a:defRPr>
            </a:pPr>
            <a:endParaRPr lang="lv-LV"/>
          </a:p>
        </c:txPr>
        <c:crossAx val="197794054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Verdana" panose="020B0604030504040204" pitchFamily="34" charset="0"/>
              <a:ea typeface="Verdana" panose="020B0604030504040204" pitchFamily="34" charset="0"/>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25400" cap="flat" cmpd="sng" algn="ctr">
      <a:noFill/>
      <a:prstDash val="solid"/>
      <a:round/>
    </a:ln>
    <a:effectLst/>
  </c:spPr>
  <c:txPr>
    <a:bodyPr/>
    <a:lstStyle/>
    <a:p>
      <a:pPr>
        <a:defRPr>
          <a:solidFill>
            <a:schemeClr val="dk1"/>
          </a:solidFill>
          <a:latin typeface="Verdana" panose="020B0604030504040204" pitchFamily="34" charset="0"/>
          <a:ea typeface="Verdana" panose="020B0604030504040204" pitchFamily="34" charset="0"/>
          <a:cs typeface="+mn-cs"/>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365236"/>
                </a:solidFill>
                <a:latin typeface="Verdana" panose="020B0604030504040204" pitchFamily="34" charset="0"/>
                <a:ea typeface="Verdana" panose="020B0604030504040204" pitchFamily="34" charset="0"/>
                <a:cs typeface="+mn-cs"/>
              </a:defRPr>
            </a:pPr>
            <a:r>
              <a:rPr lang="lv-LV" sz="1800" b="1"/>
              <a:t>Bruto kapitālieguldījumi materiālajos pamatlīdzekļos 2022. gadā,</a:t>
            </a:r>
            <a:r>
              <a:rPr lang="lv-LV" sz="1800" b="1" baseline="0"/>
              <a:t> milj. EUR</a:t>
            </a:r>
            <a:endParaRPr lang="lv-LV" sz="1800" b="1"/>
          </a:p>
        </c:rich>
      </c:tx>
      <c:layout/>
      <c:overlay val="0"/>
      <c:spPr>
        <a:noFill/>
        <a:ln>
          <a:noFill/>
        </a:ln>
        <a:effectLst/>
      </c:spPr>
      <c:txPr>
        <a:bodyPr rot="0" spcFirstLastPara="1" vertOverflow="ellipsis" vert="horz" wrap="square" anchor="ctr" anchorCtr="1"/>
        <a:lstStyle/>
        <a:p>
          <a:pPr>
            <a:defRPr sz="1800" b="1" i="0" u="none" strike="noStrike" kern="1200" spc="0" baseline="0">
              <a:solidFill>
                <a:srgbClr val="365236"/>
              </a:solidFill>
              <a:latin typeface="Verdana" panose="020B0604030504040204" pitchFamily="34" charset="0"/>
              <a:ea typeface="Verdana" panose="020B0604030504040204" pitchFamily="34" charset="0"/>
              <a:cs typeface="+mn-cs"/>
            </a:defRPr>
          </a:pPr>
          <a:endParaRPr lang="lv-LV"/>
        </a:p>
      </c:txPr>
    </c:title>
    <c:autoTitleDeleted val="0"/>
    <c:plotArea>
      <c:layout>
        <c:manualLayout>
          <c:layoutTarget val="inner"/>
          <c:xMode val="edge"/>
          <c:yMode val="edge"/>
          <c:x val="0.15023373066013737"/>
          <c:y val="0.21386308540346405"/>
          <c:w val="0.83060250890250642"/>
          <c:h val="0.69387394119587731"/>
        </c:manualLayout>
      </c:layout>
      <c:barChart>
        <c:barDir val="col"/>
        <c:grouping val="clustered"/>
        <c:varyColors val="0"/>
        <c:ser>
          <c:idx val="0"/>
          <c:order val="0"/>
          <c:spPr>
            <a:solidFill>
              <a:srgbClr val="7C987C"/>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365236"/>
                    </a:solidFill>
                    <a:latin typeface="Verdana" panose="020B0604030504040204" pitchFamily="34" charset="0"/>
                    <a:ea typeface="Verdana" panose="020B0604030504040204" pitchFamily="34" charset="0"/>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[Dati_prezentācijai.xlsx]bruto_kapitalieg!$B$16:$B$20</c:f>
              <c:strCache>
                <c:ptCount val="5"/>
                <c:pt idx="0">
                  <c:v>Rīga</c:v>
                </c:pt>
                <c:pt idx="1">
                  <c:v>Kurzeme</c:v>
                </c:pt>
                <c:pt idx="2">
                  <c:v>Vidzeme</c:v>
                </c:pt>
                <c:pt idx="3">
                  <c:v>Zemgale</c:v>
                </c:pt>
                <c:pt idx="4">
                  <c:v>Latgale</c:v>
                </c:pt>
              </c:strCache>
            </c:strRef>
          </c:cat>
          <c:val>
            <c:numRef>
              <c:f>[Dati_prezentācijai.xlsx]bruto_kapitalieg!$C$16:$C$20</c:f>
              <c:numCache>
                <c:formatCode>#,##0</c:formatCode>
                <c:ptCount val="5"/>
                <c:pt idx="0">
                  <c:v>4735115000</c:v>
                </c:pt>
                <c:pt idx="1">
                  <c:v>512975000</c:v>
                </c:pt>
                <c:pt idx="2">
                  <c:v>491562000</c:v>
                </c:pt>
                <c:pt idx="3">
                  <c:v>450641000</c:v>
                </c:pt>
                <c:pt idx="4">
                  <c:v>368003000</c:v>
                </c:pt>
              </c:numCache>
            </c:numRef>
          </c:val>
          <c:extLst>
            <c:ext xmlns:c16="http://schemas.microsoft.com/office/drawing/2014/chart" uri="{C3380CC4-5D6E-409C-BE32-E72D297353CC}">
              <c16:uniqueId val="{00000000-CBE2-4FA8-87B5-3B094AF21FCD}"/>
            </c:ext>
          </c:extLst>
        </c:ser>
        <c:dLbls>
          <c:showLegendKey val="0"/>
          <c:showVal val="0"/>
          <c:showCatName val="0"/>
          <c:showSerName val="0"/>
          <c:showPercent val="0"/>
          <c:showBubbleSize val="0"/>
        </c:dLbls>
        <c:gapWidth val="219"/>
        <c:overlap val="-27"/>
        <c:axId val="695278944"/>
        <c:axId val="695273904"/>
      </c:barChart>
      <c:catAx>
        <c:axId val="69527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365236"/>
                </a:solidFill>
                <a:latin typeface="Verdana" panose="020B0604030504040204" pitchFamily="34" charset="0"/>
                <a:ea typeface="Verdana" panose="020B0604030504040204" pitchFamily="34" charset="0"/>
                <a:cs typeface="+mn-cs"/>
              </a:defRPr>
            </a:pPr>
            <a:endParaRPr lang="lv-LV"/>
          </a:p>
        </c:txPr>
        <c:crossAx val="695273904"/>
        <c:crosses val="autoZero"/>
        <c:auto val="1"/>
        <c:lblAlgn val="ctr"/>
        <c:lblOffset val="100"/>
        <c:noMultiLvlLbl val="0"/>
      </c:catAx>
      <c:valAx>
        <c:axId val="6952739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65236"/>
                </a:solidFill>
                <a:latin typeface="Verdana" panose="020B0604030504040204" pitchFamily="34" charset="0"/>
                <a:ea typeface="Verdana" panose="020B0604030504040204" pitchFamily="34" charset="0"/>
                <a:cs typeface="+mn-cs"/>
              </a:defRPr>
            </a:pPr>
            <a:endParaRPr lang="lv-LV"/>
          </a:p>
        </c:txPr>
        <c:crossAx val="695278944"/>
        <c:crosses val="autoZero"/>
        <c:crossBetween val="between"/>
        <c:dispUnits>
          <c:builtInUnit val="millions"/>
          <c:dispUnitsLbl>
            <c:layout/>
            <c:tx>
              <c:rich>
                <a:bodyPr rot="-5400000" spcFirstLastPara="1" vertOverflow="ellipsis" vert="horz" wrap="square" anchor="ctr" anchorCtr="1"/>
                <a:lstStyle/>
                <a:p>
                  <a:pPr>
                    <a:defRPr sz="1400" b="0" i="0" u="none" strike="noStrike" kern="1200" baseline="0">
                      <a:solidFill>
                        <a:srgbClr val="365236"/>
                      </a:solidFill>
                      <a:latin typeface="Verdana" panose="020B0604030504040204" pitchFamily="34" charset="0"/>
                      <a:ea typeface="Verdana" panose="020B0604030504040204" pitchFamily="34" charset="0"/>
                      <a:cs typeface="+mn-cs"/>
                    </a:defRPr>
                  </a:pPr>
                  <a:r>
                    <a:rPr lang="lv-LV"/>
                    <a:t>Milj. EUR</a:t>
                  </a:r>
                  <a:endParaRPr lang="en-US"/>
                </a:p>
              </c:rich>
            </c:tx>
            <c:spPr>
              <a:noFill/>
              <a:ln>
                <a:noFill/>
              </a:ln>
              <a:effectLst/>
            </c:spPr>
            <c:txPr>
              <a:bodyPr rot="-5400000" spcFirstLastPara="1" vertOverflow="ellipsis" vert="horz" wrap="square" anchor="ctr" anchorCtr="1"/>
              <a:lstStyle/>
              <a:p>
                <a:pPr>
                  <a:defRPr sz="1400" b="0" i="0" u="none" strike="noStrike" kern="1200" baseline="0">
                    <a:solidFill>
                      <a:srgbClr val="365236"/>
                    </a:solidFill>
                    <a:latin typeface="Verdana" panose="020B0604030504040204" pitchFamily="34" charset="0"/>
                    <a:ea typeface="Verdana" panose="020B0604030504040204" pitchFamily="34" charset="0"/>
                    <a:cs typeface="+mn-cs"/>
                  </a:defRPr>
                </a:pPr>
                <a:endParaRPr lang="lv-LV"/>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365236"/>
          </a:solidFill>
          <a:latin typeface="Verdana" panose="020B0604030504040204" pitchFamily="34" charset="0"/>
          <a:ea typeface="Verdana" panose="020B0604030504040204" pitchFamily="34" charset="0"/>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0.34045</cdr:x>
      <cdr:y>0.16654</cdr:y>
    </cdr:from>
    <cdr:to>
      <cdr:x>0.34045</cdr:x>
      <cdr:y>0.9029</cdr:y>
    </cdr:to>
    <cdr:cxnSp macro="">
      <cdr:nvCxnSpPr>
        <cdr:cNvPr id="5" name="Straight Connector 4">
          <a:extLst xmlns:a="http://schemas.openxmlformats.org/drawingml/2006/main">
            <a:ext uri="{FF2B5EF4-FFF2-40B4-BE49-F238E27FC236}">
              <a16:creationId xmlns:a16="http://schemas.microsoft.com/office/drawing/2014/main" id="{96239069-0A44-0E67-E283-162E6B72E8CB}"/>
            </a:ext>
          </a:extLst>
        </cdr:cNvPr>
        <cdr:cNvCxnSpPr/>
      </cdr:nvCxnSpPr>
      <cdr:spPr>
        <a:xfrm xmlns:a="http://schemas.openxmlformats.org/drawingml/2006/main">
          <a:off x="3343276" y="657558"/>
          <a:ext cx="0" cy="2907506"/>
        </a:xfrm>
        <a:prstGeom xmlns:a="http://schemas.openxmlformats.org/drawingml/2006/main" prst="line">
          <a:avLst/>
        </a:prstGeom>
        <a:ln xmlns:a="http://schemas.openxmlformats.org/drawingml/2006/main">
          <a:solidFill>
            <a:srgbClr val="00B050"/>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0.67685</cdr:x>
      <cdr:y>0.1656</cdr:y>
    </cdr:from>
    <cdr:to>
      <cdr:x>0.67685</cdr:x>
      <cdr:y>0.90321</cdr:y>
    </cdr:to>
    <cdr:cxnSp macro="">
      <cdr:nvCxnSpPr>
        <cdr:cNvPr id="7" name="Straight Connector 6">
          <a:extLst xmlns:a="http://schemas.openxmlformats.org/drawingml/2006/main">
            <a:ext uri="{FF2B5EF4-FFF2-40B4-BE49-F238E27FC236}">
              <a16:creationId xmlns:a16="http://schemas.microsoft.com/office/drawing/2014/main" id="{6DCE6423-99BC-9C63-F591-1CA23B270E07}"/>
            </a:ext>
          </a:extLst>
        </cdr:cNvPr>
        <cdr:cNvCxnSpPr/>
      </cdr:nvCxnSpPr>
      <cdr:spPr>
        <a:xfrm xmlns:a="http://schemas.openxmlformats.org/drawingml/2006/main">
          <a:off x="4979670" y="541020"/>
          <a:ext cx="0" cy="2409825"/>
        </a:xfrm>
        <a:prstGeom xmlns:a="http://schemas.openxmlformats.org/drawingml/2006/main" prst="line">
          <a:avLst/>
        </a:prstGeom>
        <a:ln xmlns:a="http://schemas.openxmlformats.org/drawingml/2006/main">
          <a:solidFill>
            <a:srgbClr val="C00000"/>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0.20472</cdr:x>
      <cdr:y>0.0228</cdr:y>
    </cdr:from>
    <cdr:to>
      <cdr:x>0.45556</cdr:x>
      <cdr:y>0.18848</cdr:y>
    </cdr:to>
    <cdr:sp macro="" textlink="">
      <cdr:nvSpPr>
        <cdr:cNvPr id="8" name="TextBox 7">
          <a:extLst xmlns:a="http://schemas.openxmlformats.org/drawingml/2006/main">
            <a:ext uri="{FF2B5EF4-FFF2-40B4-BE49-F238E27FC236}">
              <a16:creationId xmlns:a16="http://schemas.microsoft.com/office/drawing/2014/main" id="{14A32AB2-6DD6-1E47-A5BF-1C1E9DB5D9F4}"/>
            </a:ext>
          </a:extLst>
        </cdr:cNvPr>
        <cdr:cNvSpPr txBox="1"/>
      </cdr:nvSpPr>
      <cdr:spPr>
        <a:xfrm xmlns:a="http://schemas.openxmlformats.org/drawingml/2006/main">
          <a:off x="1403984" y="74658"/>
          <a:ext cx="1720215" cy="542561"/>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lv-LV" sz="1200" b="1" dirty="0">
              <a:latin typeface="Verdana" panose="020B0604030504040204" pitchFamily="34" charset="0"/>
              <a:ea typeface="Verdana" panose="020B0604030504040204" pitchFamily="34" charset="0"/>
            </a:rPr>
            <a:t>7 gados</a:t>
          </a:r>
        </a:p>
        <a:p xmlns:a="http://schemas.openxmlformats.org/drawingml/2006/main">
          <a:pPr algn="ctr"/>
          <a:r>
            <a:rPr lang="lv-LV" sz="1200" b="1" dirty="0">
              <a:latin typeface="Verdana" panose="020B0604030504040204" pitchFamily="34" charset="0"/>
              <a:ea typeface="Verdana" panose="020B0604030504040204" pitchFamily="34" charset="0"/>
            </a:rPr>
            <a:t>+</a:t>
          </a:r>
          <a:r>
            <a:rPr lang="lv-LV" sz="1200" b="1" baseline="0" dirty="0">
              <a:latin typeface="Verdana" panose="020B0604030504040204" pitchFamily="34" charset="0"/>
              <a:ea typeface="Verdana" panose="020B0604030504040204" pitchFamily="34" charset="0"/>
            </a:rPr>
            <a:t> 1 657 milj. IKP</a:t>
          </a:r>
          <a:endParaRPr lang="lv-LV" sz="1200" b="1" dirty="0">
            <a:latin typeface="Verdana" panose="020B0604030504040204" pitchFamily="34" charset="0"/>
            <a:ea typeface="Verdana" panose="020B060403050404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7EFAEA-67A9-46F2-89DE-A15813267C7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39575" eaLnBrk="1" fontAlgn="auto" hangingPunct="1">
              <a:spcBef>
                <a:spcPts val="0"/>
              </a:spcBef>
              <a:spcAft>
                <a:spcPts val="0"/>
              </a:spcAft>
              <a:defRPr sz="1200">
                <a:latin typeface="+mn-lt"/>
                <a:cs typeface="+mn-cs"/>
              </a:defRPr>
            </a:lvl1pPr>
          </a:lstStyle>
          <a:p>
            <a:pPr>
              <a:defRPr/>
            </a:pPr>
            <a:endParaRPr lang="lv-LV"/>
          </a:p>
        </p:txBody>
      </p:sp>
      <p:sp>
        <p:nvSpPr>
          <p:cNvPr id="3" name="Date Placeholder 2">
            <a:extLst>
              <a:ext uri="{FF2B5EF4-FFF2-40B4-BE49-F238E27FC236}">
                <a16:creationId xmlns:a16="http://schemas.microsoft.com/office/drawing/2014/main" id="{28C22BDB-6DF1-4DFF-A86A-BC27C2F19ACB}"/>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39575" eaLnBrk="1" fontAlgn="auto" hangingPunct="1">
              <a:spcBef>
                <a:spcPts val="0"/>
              </a:spcBef>
              <a:spcAft>
                <a:spcPts val="0"/>
              </a:spcAft>
              <a:defRPr sz="1200">
                <a:latin typeface="+mn-lt"/>
                <a:cs typeface="+mn-cs"/>
              </a:defRPr>
            </a:lvl1pPr>
          </a:lstStyle>
          <a:p>
            <a:pPr>
              <a:defRPr/>
            </a:pPr>
            <a:fld id="{78DDB413-23AE-4FD9-B128-70BBB3495FFE}" type="datetimeFigureOut">
              <a:rPr lang="lv-LV"/>
              <a:pPr>
                <a:defRPr/>
              </a:pPr>
              <a:t>16.05.2024</a:t>
            </a:fld>
            <a:endParaRPr lang="lv-LV"/>
          </a:p>
        </p:txBody>
      </p:sp>
      <p:sp>
        <p:nvSpPr>
          <p:cNvPr id="4" name="Slide Image Placeholder 3">
            <a:extLst>
              <a:ext uri="{FF2B5EF4-FFF2-40B4-BE49-F238E27FC236}">
                <a16:creationId xmlns:a16="http://schemas.microsoft.com/office/drawing/2014/main" id="{2711657D-F1BC-4619-8C20-2EC4287BA1FB}"/>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lv-LV" noProof="0"/>
          </a:p>
        </p:txBody>
      </p:sp>
      <p:sp>
        <p:nvSpPr>
          <p:cNvPr id="5" name="Notes Placeholder 4">
            <a:extLst>
              <a:ext uri="{FF2B5EF4-FFF2-40B4-BE49-F238E27FC236}">
                <a16:creationId xmlns:a16="http://schemas.microsoft.com/office/drawing/2014/main" id="{217C91D9-BFAC-4251-8179-5107422E4FA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v-LV" noProof="0"/>
          </a:p>
        </p:txBody>
      </p:sp>
      <p:sp>
        <p:nvSpPr>
          <p:cNvPr id="6" name="Footer Placeholder 5">
            <a:extLst>
              <a:ext uri="{FF2B5EF4-FFF2-40B4-BE49-F238E27FC236}">
                <a16:creationId xmlns:a16="http://schemas.microsoft.com/office/drawing/2014/main" id="{9CEBBB24-32A1-4972-9764-4153D29739B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39575" eaLnBrk="1" fontAlgn="auto" hangingPunct="1">
              <a:spcBef>
                <a:spcPts val="0"/>
              </a:spcBef>
              <a:spcAft>
                <a:spcPts val="0"/>
              </a:spcAft>
              <a:defRPr sz="1200">
                <a:latin typeface="+mn-lt"/>
                <a:cs typeface="+mn-cs"/>
              </a:defRPr>
            </a:lvl1pPr>
          </a:lstStyle>
          <a:p>
            <a:pPr>
              <a:defRPr/>
            </a:pPr>
            <a:endParaRPr lang="lv-LV"/>
          </a:p>
        </p:txBody>
      </p:sp>
      <p:sp>
        <p:nvSpPr>
          <p:cNvPr id="7" name="Slide Number Placeholder 6">
            <a:extLst>
              <a:ext uri="{FF2B5EF4-FFF2-40B4-BE49-F238E27FC236}">
                <a16:creationId xmlns:a16="http://schemas.microsoft.com/office/drawing/2014/main" id="{C4D6736C-38A2-4250-B959-4811915D0B3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B84FCD5-F6BA-425D-B7E1-1B8D321977B2}" type="slidenum">
              <a:rPr lang="lv-LV" altLang="en-US"/>
              <a:pPr>
                <a:defRPr/>
              </a:pPr>
              <a:t>‹#›</a:t>
            </a:fld>
            <a:endParaRPr lang="lv-LV" altLang="en-US"/>
          </a:p>
        </p:txBody>
      </p:sp>
    </p:spTree>
  </p:cSld>
  <p:clrMap bg1="lt1" tx1="dk1" bg2="lt2" tx2="dk2" accent1="accent1" accent2="accent2" accent3="accent3" accent4="accent4" accent5="accent5" accent6="accent6" hlink="hlink" folHlink="folHlink"/>
  <p:notesStyle>
    <a:lvl1pPr algn="l" defTabSz="938213" rtl="0" eaLnBrk="0" fontAlgn="base" hangingPunct="0">
      <a:spcBef>
        <a:spcPct val="30000"/>
      </a:spcBef>
      <a:spcAft>
        <a:spcPct val="0"/>
      </a:spcAft>
      <a:defRPr sz="1200" kern="1200">
        <a:solidFill>
          <a:schemeClr val="tx1"/>
        </a:solidFill>
        <a:latin typeface="+mn-lt"/>
        <a:ea typeface="+mn-ea"/>
        <a:cs typeface="+mn-cs"/>
      </a:defRPr>
    </a:lvl1pPr>
    <a:lvl2pPr marL="468313" algn="l" defTabSz="938213" rtl="0" eaLnBrk="0" fontAlgn="base" hangingPunct="0">
      <a:spcBef>
        <a:spcPct val="30000"/>
      </a:spcBef>
      <a:spcAft>
        <a:spcPct val="0"/>
      </a:spcAft>
      <a:defRPr sz="1200" kern="1200">
        <a:solidFill>
          <a:schemeClr val="tx1"/>
        </a:solidFill>
        <a:latin typeface="+mn-lt"/>
        <a:ea typeface="+mn-ea"/>
        <a:cs typeface="+mn-cs"/>
      </a:defRPr>
    </a:lvl2pPr>
    <a:lvl3pPr marL="938213" algn="l" defTabSz="938213" rtl="0" eaLnBrk="0" fontAlgn="base" hangingPunct="0">
      <a:spcBef>
        <a:spcPct val="30000"/>
      </a:spcBef>
      <a:spcAft>
        <a:spcPct val="0"/>
      </a:spcAft>
      <a:defRPr sz="1200" kern="1200">
        <a:solidFill>
          <a:schemeClr val="tx1"/>
        </a:solidFill>
        <a:latin typeface="+mn-lt"/>
        <a:ea typeface="+mn-ea"/>
        <a:cs typeface="+mn-cs"/>
      </a:defRPr>
    </a:lvl3pPr>
    <a:lvl4pPr marL="1408113" algn="l" defTabSz="938213" rtl="0" eaLnBrk="0" fontAlgn="base" hangingPunct="0">
      <a:spcBef>
        <a:spcPct val="30000"/>
      </a:spcBef>
      <a:spcAft>
        <a:spcPct val="0"/>
      </a:spcAft>
      <a:defRPr sz="1200" kern="1200">
        <a:solidFill>
          <a:schemeClr val="tx1"/>
        </a:solidFill>
        <a:latin typeface="+mn-lt"/>
        <a:ea typeface="+mn-ea"/>
        <a:cs typeface="+mn-cs"/>
      </a:defRPr>
    </a:lvl4pPr>
    <a:lvl5pPr marL="1878013" algn="l" defTabSz="938213" rtl="0" eaLnBrk="0" fontAlgn="base" hangingPunct="0">
      <a:spcBef>
        <a:spcPct val="30000"/>
      </a:spcBef>
      <a:spcAft>
        <a:spcPct val="0"/>
      </a:spcAft>
      <a:defRPr sz="1200" kern="1200">
        <a:solidFill>
          <a:schemeClr val="tx1"/>
        </a:solidFill>
        <a:latin typeface="+mn-lt"/>
        <a:ea typeface="+mn-ea"/>
        <a:cs typeface="+mn-cs"/>
      </a:defRPr>
    </a:lvl5pPr>
    <a:lvl6pPr marL="2348940" algn="l" defTabSz="939575" rtl="0" eaLnBrk="1" latinLnBrk="0" hangingPunct="1">
      <a:defRPr sz="1200" kern="1200">
        <a:solidFill>
          <a:schemeClr val="tx1"/>
        </a:solidFill>
        <a:latin typeface="+mn-lt"/>
        <a:ea typeface="+mn-ea"/>
        <a:cs typeface="+mn-cs"/>
      </a:defRPr>
    </a:lvl6pPr>
    <a:lvl7pPr marL="2818729" algn="l" defTabSz="939575" rtl="0" eaLnBrk="1" latinLnBrk="0" hangingPunct="1">
      <a:defRPr sz="1200" kern="1200">
        <a:solidFill>
          <a:schemeClr val="tx1"/>
        </a:solidFill>
        <a:latin typeface="+mn-lt"/>
        <a:ea typeface="+mn-ea"/>
        <a:cs typeface="+mn-cs"/>
      </a:defRPr>
    </a:lvl7pPr>
    <a:lvl8pPr marL="3288515" algn="l" defTabSz="939575" rtl="0" eaLnBrk="1" latinLnBrk="0" hangingPunct="1">
      <a:defRPr sz="1200" kern="1200">
        <a:solidFill>
          <a:schemeClr val="tx1"/>
        </a:solidFill>
        <a:latin typeface="+mn-lt"/>
        <a:ea typeface="+mn-ea"/>
        <a:cs typeface="+mn-cs"/>
      </a:defRPr>
    </a:lvl8pPr>
    <a:lvl9pPr marL="3758305" algn="l" defTabSz="9395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1</a:t>
            </a:fld>
            <a:endParaRPr lang="lv-LV" altLang="en-US"/>
          </a:p>
        </p:txBody>
      </p:sp>
    </p:spTree>
    <p:extLst>
      <p:ext uri="{BB962C8B-B14F-4D97-AF65-F5344CB8AC3E}">
        <p14:creationId xmlns:p14="http://schemas.microsoft.com/office/powerpoint/2010/main" val="3480083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endParaRPr lang="lv-LV" sz="1200" i="1" u="none" strike="noStrike" kern="1200">
              <a:solidFill>
                <a:schemeClr val="dk1"/>
              </a:solidFill>
              <a:effectLst/>
              <a:latin typeface="Verdana" panose="020B0604030504040204" pitchFamily="34" charset="0"/>
              <a:ea typeface="Verdana" panose="020B0604030504040204" pitchFamily="34" charset="0"/>
              <a:cs typeface="+mn-cs"/>
            </a:endParaRPr>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10</a:t>
            </a:fld>
            <a:endParaRPr lang="lv-LV" altLang="en-US"/>
          </a:p>
        </p:txBody>
      </p:sp>
    </p:spTree>
    <p:extLst>
      <p:ext uri="{BB962C8B-B14F-4D97-AF65-F5344CB8AC3E}">
        <p14:creationId xmlns:p14="http://schemas.microsoft.com/office/powerpoint/2010/main" val="122613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endParaRPr lang="lv-LV" dirty="0"/>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11</a:t>
            </a:fld>
            <a:endParaRPr lang="lv-LV" altLang="en-US"/>
          </a:p>
        </p:txBody>
      </p:sp>
    </p:spTree>
    <p:extLst>
      <p:ext uri="{BB962C8B-B14F-4D97-AF65-F5344CB8AC3E}">
        <p14:creationId xmlns:p14="http://schemas.microsoft.com/office/powerpoint/2010/main" val="3098956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0B52196F-9F40-48C0-B5B2-FF33452523F5}" type="slidenum">
              <a:rPr lang="lv-LV" altLang="en-US" smtClean="0"/>
              <a:pPr>
                <a:defRPr/>
              </a:pPr>
              <a:t>12</a:t>
            </a:fld>
            <a:endParaRPr lang="lv-LV" altLang="en-US"/>
          </a:p>
        </p:txBody>
      </p:sp>
    </p:spTree>
    <p:extLst>
      <p:ext uri="{BB962C8B-B14F-4D97-AF65-F5344CB8AC3E}">
        <p14:creationId xmlns:p14="http://schemas.microsoft.com/office/powerpoint/2010/main" val="836632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0B52196F-9F40-48C0-B5B2-FF33452523F5}" type="slidenum">
              <a:rPr lang="lv-LV" altLang="en-US" smtClean="0"/>
              <a:pPr>
                <a:defRPr/>
              </a:pPr>
              <a:t>13</a:t>
            </a:fld>
            <a:endParaRPr lang="lv-LV" altLang="en-US"/>
          </a:p>
        </p:txBody>
      </p:sp>
    </p:spTree>
    <p:extLst>
      <p:ext uri="{BB962C8B-B14F-4D97-AF65-F5344CB8AC3E}">
        <p14:creationId xmlns:p14="http://schemas.microsoft.com/office/powerpoint/2010/main" val="4227597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D136DEA-15FF-43D8-829A-1BAD8943BA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22B9709D-178F-45E0-BC36-07DD4ADEA9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25604" name="Slide Number Placeholder 3">
            <a:extLst>
              <a:ext uri="{FF2B5EF4-FFF2-40B4-BE49-F238E27FC236}">
                <a16:creationId xmlns:a16="http://schemas.microsoft.com/office/drawing/2014/main" id="{3324DD3D-7EE6-4638-AAC8-5A0161C298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7B13D36-5F90-49F2-BA0F-3FE1459B310D}" type="slidenum">
              <a:rPr lang="lv-LV" altLang="en-US" smtClean="0"/>
              <a:pPr/>
              <a:t>14</a:t>
            </a:fld>
            <a:endParaRPr lang="lv-LV" altLang="en-US"/>
          </a:p>
        </p:txBody>
      </p:sp>
    </p:spTree>
    <p:extLst>
      <p:ext uri="{BB962C8B-B14F-4D97-AF65-F5344CB8AC3E}">
        <p14:creationId xmlns:p14="http://schemas.microsoft.com/office/powerpoint/2010/main" val="767312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D136DEA-15FF-43D8-829A-1BAD8943BA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22B9709D-178F-45E0-BC36-07DD4ADEA9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sz="1100" dirty="0">
              <a:effectLst/>
              <a:latin typeface="Calibri" panose="020F0502020204030204" pitchFamily="34" charset="0"/>
              <a:ea typeface="Calibri" panose="020F0502020204030204" pitchFamily="34" charset="0"/>
            </a:endParaRPr>
          </a:p>
        </p:txBody>
      </p:sp>
      <p:sp>
        <p:nvSpPr>
          <p:cNvPr id="25604" name="Slide Number Placeholder 3">
            <a:extLst>
              <a:ext uri="{FF2B5EF4-FFF2-40B4-BE49-F238E27FC236}">
                <a16:creationId xmlns:a16="http://schemas.microsoft.com/office/drawing/2014/main" id="{3324DD3D-7EE6-4638-AAC8-5A0161C298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7B13D36-5F90-49F2-BA0F-3FE1459B310D}" type="slidenum">
              <a:rPr lang="lv-LV" altLang="en-US" smtClean="0"/>
              <a:pPr/>
              <a:t>15</a:t>
            </a:fld>
            <a:endParaRPr lang="lv-LV" altLang="en-US"/>
          </a:p>
        </p:txBody>
      </p:sp>
    </p:spTree>
    <p:extLst>
      <p:ext uri="{BB962C8B-B14F-4D97-AF65-F5344CB8AC3E}">
        <p14:creationId xmlns:p14="http://schemas.microsoft.com/office/powerpoint/2010/main" val="211096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endParaRPr lang="lv-LV" dirty="0"/>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16</a:t>
            </a:fld>
            <a:endParaRPr lang="lv-LV" altLang="en-US"/>
          </a:p>
        </p:txBody>
      </p:sp>
    </p:spTree>
    <p:extLst>
      <p:ext uri="{BB962C8B-B14F-4D97-AF65-F5344CB8AC3E}">
        <p14:creationId xmlns:p14="http://schemas.microsoft.com/office/powerpoint/2010/main" val="776827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17</a:t>
            </a:fld>
            <a:endParaRPr lang="lv-LV" altLang="en-US"/>
          </a:p>
        </p:txBody>
      </p:sp>
    </p:spTree>
    <p:extLst>
      <p:ext uri="{BB962C8B-B14F-4D97-AF65-F5344CB8AC3E}">
        <p14:creationId xmlns:p14="http://schemas.microsoft.com/office/powerpoint/2010/main" val="2409736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20</a:t>
            </a:fld>
            <a:endParaRPr lang="lv-LV" altLang="en-US"/>
          </a:p>
        </p:txBody>
      </p:sp>
    </p:spTree>
    <p:extLst>
      <p:ext uri="{BB962C8B-B14F-4D97-AF65-F5344CB8AC3E}">
        <p14:creationId xmlns:p14="http://schemas.microsoft.com/office/powerpoint/2010/main" val="1585792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21</a:t>
            </a:fld>
            <a:endParaRPr lang="lv-LV" altLang="en-US"/>
          </a:p>
        </p:txBody>
      </p:sp>
    </p:spTree>
    <p:extLst>
      <p:ext uri="{BB962C8B-B14F-4D97-AF65-F5344CB8AC3E}">
        <p14:creationId xmlns:p14="http://schemas.microsoft.com/office/powerpoint/2010/main" val="365735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2</a:t>
            </a:fld>
            <a:endParaRPr lang="lv-LV" altLang="en-US"/>
          </a:p>
        </p:txBody>
      </p:sp>
    </p:spTree>
    <p:extLst>
      <p:ext uri="{BB962C8B-B14F-4D97-AF65-F5344CB8AC3E}">
        <p14:creationId xmlns:p14="http://schemas.microsoft.com/office/powerpoint/2010/main" val="3076564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22</a:t>
            </a:fld>
            <a:endParaRPr lang="lv-LV" altLang="en-US"/>
          </a:p>
        </p:txBody>
      </p:sp>
    </p:spTree>
    <p:extLst>
      <p:ext uri="{BB962C8B-B14F-4D97-AF65-F5344CB8AC3E}">
        <p14:creationId xmlns:p14="http://schemas.microsoft.com/office/powerpoint/2010/main" val="72427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lv-LV" dirty="0"/>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23</a:t>
            </a:fld>
            <a:endParaRPr lang="lv-LV" altLang="en-US"/>
          </a:p>
        </p:txBody>
      </p:sp>
    </p:spTree>
    <p:extLst>
      <p:ext uri="{BB962C8B-B14F-4D97-AF65-F5344CB8AC3E}">
        <p14:creationId xmlns:p14="http://schemas.microsoft.com/office/powerpoint/2010/main" val="3896048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258F960-D471-40AD-B615-553F03F650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A213F8E3-7C07-4BC3-988D-B5D155D750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fontAlgn="base"/>
            <a:endParaRPr lang="lv-LV" b="0" i="0" dirty="0">
              <a:solidFill>
                <a:srgbClr val="000000"/>
              </a:solidFill>
              <a:effectLst/>
              <a:highlight>
                <a:srgbClr val="FFFFFF"/>
              </a:highlight>
              <a:latin typeface="Segoe UI" panose="020B0502040204020203" pitchFamily="34" charset="0"/>
            </a:endParaRPr>
          </a:p>
        </p:txBody>
      </p:sp>
      <p:sp>
        <p:nvSpPr>
          <p:cNvPr id="14340" name="Slide Number Placeholder 3">
            <a:extLst>
              <a:ext uri="{FF2B5EF4-FFF2-40B4-BE49-F238E27FC236}">
                <a16:creationId xmlns:a16="http://schemas.microsoft.com/office/drawing/2014/main" id="{534954D6-E368-4C92-8FBE-580FF6905B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6A11C89-A5A2-40A0-A8B6-7CB91AFC4783}" type="slidenum">
              <a:rPr lang="lv-LV" altLang="en-US" smtClean="0"/>
              <a:pPr/>
              <a:t>24</a:t>
            </a:fld>
            <a:endParaRPr lang="lv-LV" altLang="en-US"/>
          </a:p>
        </p:txBody>
      </p:sp>
    </p:spTree>
    <p:extLst>
      <p:ext uri="{BB962C8B-B14F-4D97-AF65-F5344CB8AC3E}">
        <p14:creationId xmlns:p14="http://schemas.microsoft.com/office/powerpoint/2010/main" val="3585754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258F960-D471-40AD-B615-553F03F650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A213F8E3-7C07-4BC3-988D-B5D155D750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fontAlgn="base">
              <a:buFont typeface="Arial" panose="020B0604020202020204" pitchFamily="34" charset="0"/>
              <a:buNone/>
            </a:pPr>
            <a:endParaRPr lang="lv-LV" b="0" i="0" dirty="0">
              <a:solidFill>
                <a:srgbClr val="000000"/>
              </a:solidFill>
              <a:effectLst/>
              <a:highlight>
                <a:srgbClr val="FFFFFF"/>
              </a:highlight>
              <a:latin typeface="Segoe UI" panose="020B0502040204020203" pitchFamily="34" charset="0"/>
            </a:endParaRPr>
          </a:p>
        </p:txBody>
      </p:sp>
      <p:sp>
        <p:nvSpPr>
          <p:cNvPr id="14340" name="Slide Number Placeholder 3">
            <a:extLst>
              <a:ext uri="{FF2B5EF4-FFF2-40B4-BE49-F238E27FC236}">
                <a16:creationId xmlns:a16="http://schemas.microsoft.com/office/drawing/2014/main" id="{534954D6-E368-4C92-8FBE-580FF6905B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6A11C89-A5A2-40A0-A8B6-7CB91AFC4783}" type="slidenum">
              <a:rPr lang="lv-LV" altLang="en-US" smtClean="0"/>
              <a:pPr/>
              <a:t>25</a:t>
            </a:fld>
            <a:endParaRPr lang="lv-LV" altLang="en-US"/>
          </a:p>
        </p:txBody>
      </p:sp>
    </p:spTree>
    <p:extLst>
      <p:ext uri="{BB962C8B-B14F-4D97-AF65-F5344CB8AC3E}">
        <p14:creationId xmlns:p14="http://schemas.microsoft.com/office/powerpoint/2010/main" val="1362422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258F960-D471-40AD-B615-553F03F650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A213F8E3-7C07-4BC3-988D-B5D155D750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fontAlgn="base"/>
            <a:endParaRPr lang="lv-LV" b="0" i="0" dirty="0">
              <a:solidFill>
                <a:srgbClr val="000000"/>
              </a:solidFill>
              <a:effectLst/>
              <a:highlight>
                <a:srgbClr val="FFFFFF"/>
              </a:highlight>
              <a:latin typeface="Segoe UI" panose="020B0502040204020203" pitchFamily="34" charset="0"/>
            </a:endParaRPr>
          </a:p>
        </p:txBody>
      </p:sp>
      <p:sp>
        <p:nvSpPr>
          <p:cNvPr id="14340" name="Slide Number Placeholder 3">
            <a:extLst>
              <a:ext uri="{FF2B5EF4-FFF2-40B4-BE49-F238E27FC236}">
                <a16:creationId xmlns:a16="http://schemas.microsoft.com/office/drawing/2014/main" id="{534954D6-E368-4C92-8FBE-580FF6905B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6A11C89-A5A2-40A0-A8B6-7CB91AFC4783}" type="slidenum">
              <a:rPr lang="lv-LV" altLang="en-US" smtClean="0"/>
              <a:pPr/>
              <a:t>26</a:t>
            </a:fld>
            <a:endParaRPr lang="lv-LV" altLang="en-US"/>
          </a:p>
        </p:txBody>
      </p:sp>
    </p:spTree>
    <p:extLst>
      <p:ext uri="{BB962C8B-B14F-4D97-AF65-F5344CB8AC3E}">
        <p14:creationId xmlns:p14="http://schemas.microsoft.com/office/powerpoint/2010/main" val="728893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endParaRPr lang="lv-LV"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3</a:t>
            </a:fld>
            <a:endParaRPr lang="lv-LV" altLang="en-US"/>
          </a:p>
        </p:txBody>
      </p:sp>
    </p:spTree>
    <p:extLst>
      <p:ext uri="{BB962C8B-B14F-4D97-AF65-F5344CB8AC3E}">
        <p14:creationId xmlns:p14="http://schemas.microsoft.com/office/powerpoint/2010/main" val="254715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endParaRPr lang="lv-LV" sz="1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4</a:t>
            </a:fld>
            <a:endParaRPr lang="lv-LV" altLang="en-US"/>
          </a:p>
        </p:txBody>
      </p:sp>
    </p:spTree>
    <p:extLst>
      <p:ext uri="{BB962C8B-B14F-4D97-AF65-F5344CB8AC3E}">
        <p14:creationId xmlns:p14="http://schemas.microsoft.com/office/powerpoint/2010/main" val="174171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endParaRPr lang="lv-LV"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5</a:t>
            </a:fld>
            <a:endParaRPr lang="lv-LV" altLang="en-US"/>
          </a:p>
        </p:txBody>
      </p:sp>
    </p:spTree>
    <p:extLst>
      <p:ext uri="{BB962C8B-B14F-4D97-AF65-F5344CB8AC3E}">
        <p14:creationId xmlns:p14="http://schemas.microsoft.com/office/powerpoint/2010/main" val="2407344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6</a:t>
            </a:fld>
            <a:endParaRPr lang="lv-LV" altLang="en-US"/>
          </a:p>
        </p:txBody>
      </p:sp>
    </p:spTree>
    <p:extLst>
      <p:ext uri="{BB962C8B-B14F-4D97-AF65-F5344CB8AC3E}">
        <p14:creationId xmlns:p14="http://schemas.microsoft.com/office/powerpoint/2010/main" val="594023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endParaRPr lang="lv-LV" sz="1200" i="1" u="none" strike="noStrike" kern="1200" dirty="0">
              <a:solidFill>
                <a:schemeClr val="dk1"/>
              </a:solidFill>
              <a:effectLst/>
              <a:latin typeface="Verdana" panose="020B0604030504040204" pitchFamily="34" charset="0"/>
              <a:ea typeface="Verdana" panose="020B0604030504040204" pitchFamily="34" charset="0"/>
              <a:cs typeface="+mn-cs"/>
            </a:endParaRPr>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7</a:t>
            </a:fld>
            <a:endParaRPr lang="lv-LV" altLang="en-US"/>
          </a:p>
        </p:txBody>
      </p:sp>
    </p:spTree>
    <p:extLst>
      <p:ext uri="{BB962C8B-B14F-4D97-AF65-F5344CB8AC3E}">
        <p14:creationId xmlns:p14="http://schemas.microsoft.com/office/powerpoint/2010/main" val="749219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endParaRPr lang="lv-LV" sz="1200" i="1" u="none" strike="noStrike" kern="1200">
              <a:solidFill>
                <a:schemeClr val="dk1"/>
              </a:solidFill>
              <a:effectLst/>
              <a:latin typeface="Verdana" panose="020B0604030504040204" pitchFamily="34" charset="0"/>
              <a:ea typeface="Verdana" panose="020B0604030504040204" pitchFamily="34" charset="0"/>
              <a:cs typeface="+mn-cs"/>
            </a:endParaRPr>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8</a:t>
            </a:fld>
            <a:endParaRPr lang="lv-LV" altLang="en-US"/>
          </a:p>
        </p:txBody>
      </p:sp>
    </p:spTree>
    <p:extLst>
      <p:ext uri="{BB962C8B-B14F-4D97-AF65-F5344CB8AC3E}">
        <p14:creationId xmlns:p14="http://schemas.microsoft.com/office/powerpoint/2010/main" val="160648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endParaRPr lang="lv-LV" sz="1200" i="1" u="none" strike="noStrike" kern="1200">
              <a:solidFill>
                <a:schemeClr val="dk1"/>
              </a:solidFill>
              <a:effectLst/>
              <a:latin typeface="Verdana" panose="020B0604030504040204" pitchFamily="34" charset="0"/>
              <a:ea typeface="Verdana" panose="020B0604030504040204" pitchFamily="34" charset="0"/>
              <a:cs typeface="+mn-cs"/>
            </a:endParaRPr>
          </a:p>
        </p:txBody>
      </p:sp>
      <p:sp>
        <p:nvSpPr>
          <p:cNvPr id="4" name="Slide Number Placeholder 3"/>
          <p:cNvSpPr>
            <a:spLocks noGrp="1"/>
          </p:cNvSpPr>
          <p:nvPr>
            <p:ph type="sldNum" sz="quarter" idx="5"/>
          </p:nvPr>
        </p:nvSpPr>
        <p:spPr/>
        <p:txBody>
          <a:bodyPr/>
          <a:lstStyle/>
          <a:p>
            <a:pPr>
              <a:defRPr/>
            </a:pPr>
            <a:fld id="{7B84FCD5-F6BA-425D-B7E1-1B8D321977B2}" type="slidenum">
              <a:rPr lang="lv-LV" altLang="en-US" smtClean="0"/>
              <a:pPr>
                <a:defRPr/>
              </a:pPr>
              <a:t>9</a:t>
            </a:fld>
            <a:endParaRPr lang="lv-LV" altLang="en-US"/>
          </a:p>
        </p:txBody>
      </p:sp>
    </p:spTree>
    <p:extLst>
      <p:ext uri="{BB962C8B-B14F-4D97-AF65-F5344CB8AC3E}">
        <p14:creationId xmlns:p14="http://schemas.microsoft.com/office/powerpoint/2010/main" val="1528415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AF3B2330-8D40-4CC7-AACD-7FDE933992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1D3125F-3121-44D9-91C0-D1AAEA1AACF9}"/>
              </a:ext>
            </a:extLst>
          </p:cNvPr>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a:latin typeface="Verdana" panose="020B0604030504040204" pitchFamily="34" charset="0"/>
              <a:ea typeface="Verdana" panose="020B0604030504040204" pitchFamily="34" charset="0"/>
              <a:cs typeface="Verdana" panose="020B0604030504040204" pitchFamily="34" charset="0"/>
            </a:endParaRPr>
          </a:p>
        </p:txBody>
      </p:sp>
      <p:pic>
        <p:nvPicPr>
          <p:cNvPr id="7" name="Picture 8">
            <a:extLst>
              <a:ext uri="{FF2B5EF4-FFF2-40B4-BE49-F238E27FC236}">
                <a16:creationId xmlns:a16="http://schemas.microsoft.com/office/drawing/2014/main" id="{70CD7034-DF75-41C1-9FA3-C7D228A739E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71988" y="0"/>
            <a:ext cx="324802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1875114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CA4D26A2-E7E0-4E29-83B1-CAEB402E74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0213" y="0"/>
            <a:ext cx="195738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7600" y="381000"/>
            <a:ext cx="8128000" cy="1036642"/>
          </a:xfrm>
        </p:spPr>
        <p:txBody>
          <a:bodyPr>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23876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23876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id="{D92FF160-168F-490B-AC1D-06E99DC56A56}"/>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CA50152C-A5AE-4037-8E77-C398DB665690}" type="slidenum">
              <a:rPr lang="en-US" altLang="en-US"/>
              <a:pPr>
                <a:defRPr/>
              </a:pPr>
              <a:t>‹#›</a:t>
            </a:fld>
            <a:endParaRPr lang="en-US" altLang="en-US"/>
          </a:p>
        </p:txBody>
      </p:sp>
    </p:spTree>
    <p:extLst>
      <p:ext uri="{BB962C8B-B14F-4D97-AF65-F5344CB8AC3E}">
        <p14:creationId xmlns:p14="http://schemas.microsoft.com/office/powerpoint/2010/main" val="1235939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A6A0A0A0-9B27-4B4C-B321-455EE44D7C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700" y="0"/>
            <a:ext cx="195738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657601"/>
            <a:ext cx="8128000"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3454400" y="381000"/>
            <a:ext cx="8128000"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id="{7C624CB8-D7E2-446F-853A-AC8E48C8A1AA}"/>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0C4748C0-97F6-4124-ABAA-BC179355A8D9}" type="slidenum">
              <a:rPr lang="en-US" altLang="en-US"/>
              <a:pPr>
                <a:defRPr/>
              </a:pPr>
              <a:t>‹#›</a:t>
            </a:fld>
            <a:endParaRPr lang="en-US" altLang="en-US"/>
          </a:p>
        </p:txBody>
      </p:sp>
    </p:spTree>
    <p:extLst>
      <p:ext uri="{BB962C8B-B14F-4D97-AF65-F5344CB8AC3E}">
        <p14:creationId xmlns:p14="http://schemas.microsoft.com/office/powerpoint/2010/main" val="20993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6BD882-DCD4-4CFE-A81C-420277A948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800" y="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3454400" y="1752601"/>
            <a:ext cx="3860800"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20000" y="1752601"/>
            <a:ext cx="3962400"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a:extLst>
              <a:ext uri="{FF2B5EF4-FFF2-40B4-BE49-F238E27FC236}">
                <a16:creationId xmlns:a16="http://schemas.microsoft.com/office/drawing/2014/main" id="{826A0304-7DE6-484F-9DBB-CC405F9980FF}"/>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6EC86103-D66E-4E9A-96C5-D6C35700C8C6}" type="slidenum">
              <a:rPr lang="en-US" altLang="en-US"/>
              <a:pPr>
                <a:defRPr/>
              </a:pPr>
              <a:t>‹#›</a:t>
            </a:fld>
            <a:endParaRPr lang="en-US" altLang="en-US"/>
          </a:p>
        </p:txBody>
      </p:sp>
    </p:spTree>
    <p:extLst>
      <p:ext uri="{BB962C8B-B14F-4D97-AF65-F5344CB8AC3E}">
        <p14:creationId xmlns:p14="http://schemas.microsoft.com/office/powerpoint/2010/main" val="312166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2638BF4D-5ADD-494F-9EDC-80E3D19A16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875" y="0"/>
            <a:ext cx="1852613"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5" name="Content Placeholder 2"/>
          <p:cNvSpPr>
            <a:spLocks noGrp="1"/>
          </p:cNvSpPr>
          <p:nvPr>
            <p:ph sz="half" idx="1"/>
          </p:nvPr>
        </p:nvSpPr>
        <p:spPr>
          <a:xfrm>
            <a:off x="3454400" y="2386941"/>
            <a:ext cx="3860800"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2"/>
          </p:nvPr>
        </p:nvSpPr>
        <p:spPr>
          <a:xfrm>
            <a:off x="7620000" y="2386941"/>
            <a:ext cx="3962400"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p:cNvSpPr>
            <a:spLocks noGrp="1"/>
          </p:cNvSpPr>
          <p:nvPr>
            <p:ph type="body" sz="quarter" idx="16"/>
          </p:nvPr>
        </p:nvSpPr>
        <p:spPr>
          <a:xfrm>
            <a:off x="3454400" y="1852614"/>
            <a:ext cx="38608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3" name="Text Placeholder 21"/>
          <p:cNvSpPr>
            <a:spLocks noGrp="1"/>
          </p:cNvSpPr>
          <p:nvPr>
            <p:ph type="body" sz="quarter" idx="17"/>
          </p:nvPr>
        </p:nvSpPr>
        <p:spPr>
          <a:xfrm>
            <a:off x="7620000" y="1851954"/>
            <a:ext cx="39624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7"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Slide Number Placeholder 22">
            <a:extLst>
              <a:ext uri="{FF2B5EF4-FFF2-40B4-BE49-F238E27FC236}">
                <a16:creationId xmlns:a16="http://schemas.microsoft.com/office/drawing/2014/main" id="{256AB623-E671-40A3-8816-C4F3AC781D5E}"/>
              </a:ext>
            </a:extLst>
          </p:cNvPr>
          <p:cNvSpPr>
            <a:spLocks noGrp="1"/>
          </p:cNvSpPr>
          <p:nvPr>
            <p:ph type="sldNum" sz="quarter" idx="18"/>
          </p:nvPr>
        </p:nvSpPr>
        <p:spPr>
          <a:xfrm>
            <a:off x="11379200" y="6324600"/>
            <a:ext cx="406400" cy="304800"/>
          </a:xfrm>
        </p:spPr>
        <p:txBody>
          <a:bodyPr/>
          <a:lstStyle>
            <a:lvl1pPr>
              <a:defRPr sz="1000">
                <a:latin typeface="Verdana" panose="020B0604030504040204" pitchFamily="34" charset="0"/>
              </a:defRPr>
            </a:lvl1pPr>
          </a:lstStyle>
          <a:p>
            <a:pPr>
              <a:defRPr/>
            </a:pPr>
            <a:fld id="{3C07DC74-23A1-4829-ADFE-D6078EEF1E7E}" type="slidenum">
              <a:rPr lang="en-US" altLang="en-US"/>
              <a:pPr>
                <a:defRPr/>
              </a:pPr>
              <a:t>‹#›</a:t>
            </a:fld>
            <a:endParaRPr lang="en-US" altLang="en-US"/>
          </a:p>
        </p:txBody>
      </p:sp>
    </p:spTree>
    <p:extLst>
      <p:ext uri="{BB962C8B-B14F-4D97-AF65-F5344CB8AC3E}">
        <p14:creationId xmlns:p14="http://schemas.microsoft.com/office/powerpoint/2010/main" val="4141287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3DE818A8-E405-452E-A959-C228B3EC22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6413" y="0"/>
            <a:ext cx="195738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72672629-D088-400F-9280-083D0A2D3E69}"/>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D2535878-322B-41E6-819E-6EE0C5A9D2A1}" type="slidenum">
              <a:rPr lang="en-US" altLang="en-US"/>
              <a:pPr>
                <a:defRPr/>
              </a:pPr>
              <a:t>‹#›</a:t>
            </a:fld>
            <a:endParaRPr lang="en-US" altLang="en-US"/>
          </a:p>
        </p:txBody>
      </p:sp>
    </p:spTree>
    <p:extLst>
      <p:ext uri="{BB962C8B-B14F-4D97-AF65-F5344CB8AC3E}">
        <p14:creationId xmlns:p14="http://schemas.microsoft.com/office/powerpoint/2010/main" val="100340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56C1299-1D2D-4384-BD15-680FA5989E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0550" y="0"/>
            <a:ext cx="195738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A913227E-8DB4-4AF7-B2D1-7C8C29588E2B}"/>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F88FE3F0-7E1D-4EA7-B976-908B0D4601A8}" type="slidenum">
              <a:rPr lang="en-US" altLang="en-US"/>
              <a:pPr>
                <a:defRPr/>
              </a:pPr>
              <a:t>‹#›</a:t>
            </a:fld>
            <a:endParaRPr lang="en-US" altLang="en-US"/>
          </a:p>
        </p:txBody>
      </p:sp>
    </p:spTree>
    <p:extLst>
      <p:ext uri="{BB962C8B-B14F-4D97-AF65-F5344CB8AC3E}">
        <p14:creationId xmlns:p14="http://schemas.microsoft.com/office/powerpoint/2010/main" val="2946108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341AD4-FFF3-4D95-934F-F551611770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0550" y="0"/>
            <a:ext cx="195738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272976"/>
            <a:ext cx="3668035"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7426036" y="273054"/>
            <a:ext cx="4359563"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54400" y="1435120"/>
            <a:ext cx="3668035"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a:extLst>
              <a:ext uri="{FF2B5EF4-FFF2-40B4-BE49-F238E27FC236}">
                <a16:creationId xmlns:a16="http://schemas.microsoft.com/office/drawing/2014/main" id="{5C0D2F1F-BD73-479C-B027-B3AB99A295F6}"/>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BAFD0658-85EC-4BDE-800A-C42156FBEBD6}" type="slidenum">
              <a:rPr lang="en-US" altLang="en-US"/>
              <a:pPr>
                <a:defRPr/>
              </a:pPr>
              <a:t>‹#›</a:t>
            </a:fld>
            <a:endParaRPr lang="en-US" altLang="en-US"/>
          </a:p>
        </p:txBody>
      </p:sp>
    </p:spTree>
    <p:extLst>
      <p:ext uri="{BB962C8B-B14F-4D97-AF65-F5344CB8AC3E}">
        <p14:creationId xmlns:p14="http://schemas.microsoft.com/office/powerpoint/2010/main" val="2090015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3FAA031-9D79-4CB3-A2AE-314FE08CE5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E7FBD2B-2CC4-4224-9A77-EDA75A2C51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75150" y="0"/>
            <a:ext cx="34417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45546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404DA1C-108B-4B9A-9E15-7AFB00F27D0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p>
            <a:pPr lvl="0"/>
            <a:r>
              <a:rPr lang="en-US" altLang="lv-LV"/>
              <a:t>Click to edit Master title style</a:t>
            </a:r>
          </a:p>
        </p:txBody>
      </p:sp>
      <p:sp>
        <p:nvSpPr>
          <p:cNvPr id="1027" name="Text Placeholder 2">
            <a:extLst>
              <a:ext uri="{FF2B5EF4-FFF2-40B4-BE49-F238E27FC236}">
                <a16:creationId xmlns:a16="http://schemas.microsoft.com/office/drawing/2014/main" id="{5AA6B3FB-7A0A-4DEE-8514-B2571401BF78}"/>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a:extLst>
              <a:ext uri="{FF2B5EF4-FFF2-40B4-BE49-F238E27FC236}">
                <a16:creationId xmlns:a16="http://schemas.microsoft.com/office/drawing/2014/main" id="{F4D77352-6957-4DCA-8333-0B27B383CA07}"/>
              </a:ext>
            </a:extLst>
          </p:cNvPr>
          <p:cNvSpPr>
            <a:spLocks noGrp="1"/>
          </p:cNvSpPr>
          <p:nvPr>
            <p:ph type="dt" sz="half" idx="2"/>
          </p:nvPr>
        </p:nvSpPr>
        <p:spPr>
          <a:xfrm>
            <a:off x="609600" y="6356350"/>
            <a:ext cx="2844800" cy="365125"/>
          </a:xfrm>
          <a:prstGeom prst="rect">
            <a:avLst/>
          </a:prstGeom>
        </p:spPr>
        <p:txBody>
          <a:bodyPr vert="horz" lIns="93957" tIns="46979" rIns="93957" bIns="46979" rtlCol="0" anchor="ctr"/>
          <a:lstStyle>
            <a:lvl1pPr algn="l" defTabSz="939575" eaLnBrk="1" fontAlgn="auto" hangingPunct="1">
              <a:spcBef>
                <a:spcPts val="0"/>
              </a:spcBef>
              <a:spcAft>
                <a:spcPts val="0"/>
              </a:spcAft>
              <a:defRPr sz="1200">
                <a:solidFill>
                  <a:schemeClr val="tx1">
                    <a:tint val="75000"/>
                  </a:schemeClr>
                </a:solidFill>
                <a:latin typeface="+mn-lt"/>
                <a:cs typeface="+mn-cs"/>
              </a:defRPr>
            </a:lvl1pPr>
          </a:lstStyle>
          <a:p>
            <a:pPr>
              <a:defRPr/>
            </a:pPr>
            <a:fld id="{413C3402-B4CF-4E0A-B1AC-58845FAEBFE8}" type="datetime1">
              <a:rPr lang="en-US"/>
              <a:pPr>
                <a:defRPr/>
              </a:pPr>
              <a:t>5/16/2024</a:t>
            </a:fld>
            <a:endParaRPr lang="en-US"/>
          </a:p>
        </p:txBody>
      </p:sp>
      <p:sp>
        <p:nvSpPr>
          <p:cNvPr id="5" name="Footer Placeholder 4">
            <a:extLst>
              <a:ext uri="{FF2B5EF4-FFF2-40B4-BE49-F238E27FC236}">
                <a16:creationId xmlns:a16="http://schemas.microsoft.com/office/drawing/2014/main" id="{634BA068-C847-4FA5-913B-D95A006B8671}"/>
              </a:ext>
            </a:extLst>
          </p:cNvPr>
          <p:cNvSpPr>
            <a:spLocks noGrp="1"/>
          </p:cNvSpPr>
          <p:nvPr>
            <p:ph type="ftr" sz="quarter" idx="3"/>
          </p:nvPr>
        </p:nvSpPr>
        <p:spPr>
          <a:xfrm>
            <a:off x="4165600" y="6356350"/>
            <a:ext cx="3860800" cy="365125"/>
          </a:xfrm>
          <a:prstGeom prst="rect">
            <a:avLst/>
          </a:prstGeom>
        </p:spPr>
        <p:txBody>
          <a:bodyPr vert="horz" lIns="93957" tIns="46979" rIns="93957" bIns="46979" rtlCol="0" anchor="ctr"/>
          <a:lstStyle>
            <a:lvl1pPr algn="ctr" defTabSz="939575"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ED76D76-89D7-49E5-84B6-872233876D42}"/>
              </a:ext>
            </a:extLst>
          </p:cNvPr>
          <p:cNvSpPr>
            <a:spLocks noGrp="1"/>
          </p:cNvSpPr>
          <p:nvPr>
            <p:ph type="sldNum" sz="quarter" idx="4"/>
          </p:nvPr>
        </p:nvSpPr>
        <p:spPr>
          <a:xfrm>
            <a:off x="8737600" y="6356350"/>
            <a:ext cx="2844800" cy="365125"/>
          </a:xfrm>
          <a:prstGeom prst="rect">
            <a:avLst/>
          </a:prstGeom>
        </p:spPr>
        <p:txBody>
          <a:bodyPr vert="horz" wrap="square" lIns="93957" tIns="46979" rIns="93957" bIns="46979" numCol="1" anchor="ctr" anchorCtr="0" compatLnSpc="1">
            <a:prstTxWarp prst="textNoShape">
              <a:avLst/>
            </a:prstTxWarp>
          </a:bodyPr>
          <a:lstStyle>
            <a:lvl1pPr algn="r" eaLnBrk="1" hangingPunct="1">
              <a:defRPr sz="1200">
                <a:solidFill>
                  <a:srgbClr val="898989"/>
                </a:solidFill>
              </a:defRPr>
            </a:lvl1pPr>
          </a:lstStyle>
          <a:p>
            <a:pPr>
              <a:defRPr/>
            </a:pPr>
            <a:fld id="{97B9F516-C71F-41B2-988A-4CDDC11D72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Lst>
  <p:hf hdr="0" ftr="0" dt="0"/>
  <p:txStyles>
    <p:titleStyle>
      <a:lvl1pPr algn="ctr" defTabSz="938213" rtl="0" eaLnBrk="0" fontAlgn="base" hangingPunct="0">
        <a:spcBef>
          <a:spcPct val="0"/>
        </a:spcBef>
        <a:spcAft>
          <a:spcPct val="0"/>
        </a:spcAft>
        <a:defRPr sz="4500" kern="1200">
          <a:solidFill>
            <a:schemeClr val="tx1"/>
          </a:solidFill>
          <a:latin typeface="+mj-lt"/>
          <a:ea typeface="+mj-ea"/>
          <a:cs typeface="+mj-cs"/>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chart" Target="../charts/char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chart" Target="../charts/chart6.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3.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39.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8.png"/><Relationship Id="rId5" Type="http://schemas.openxmlformats.org/officeDocument/2006/relationships/image" Target="../media/image12.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sv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41.sv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cid:image007.png@01D9A8E1.9CACD260" TargetMode="External"/><Relationship Id="rId3" Type="http://schemas.openxmlformats.org/officeDocument/2006/relationships/hyperlink" Target="https://twitter.com/VARAM_Latvija" TargetMode="External"/><Relationship Id="rId7" Type="http://schemas.openxmlformats.org/officeDocument/2006/relationships/image" Target="../media/image38.png"/><Relationship Id="rId12" Type="http://schemas.openxmlformats.org/officeDocument/2006/relationships/image" Target="cid:image011.png@01D9A8E1.9CACD260" TargetMode="External"/><Relationship Id="rId2" Type="http://schemas.openxmlformats.org/officeDocument/2006/relationships/hyperlink" Target="https://www.varam.gov.lv/lv" TargetMode="External"/><Relationship Id="rId1" Type="http://schemas.openxmlformats.org/officeDocument/2006/relationships/slideLayout" Target="../slideLayouts/slideLayout9.xml"/><Relationship Id="rId6" Type="http://schemas.openxmlformats.org/officeDocument/2006/relationships/image" Target="cid:image006.png@01D9A8E1.9CACD260" TargetMode="External"/><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hyperlink" Target="https://www.linkedin.com/company/vides-aizsardz%C4%ABbas-un-re%C4%A3ion%C4%81l%C4%81s-att%C4%ABst%C4%ABbas-ministrija/" TargetMode="Externa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D6D11E9C-CF79-4D5A-ACC4-7705ED940450}"/>
              </a:ext>
            </a:extLst>
          </p:cNvPr>
          <p:cNvSpPr>
            <a:spLocks noGrp="1"/>
          </p:cNvSpPr>
          <p:nvPr>
            <p:ph type="title"/>
          </p:nvPr>
        </p:nvSpPr>
        <p:spPr>
          <a:xfrm>
            <a:off x="914400" y="3225800"/>
            <a:ext cx="10363200" cy="960438"/>
          </a:xfrm>
        </p:spPr>
        <p:txBody>
          <a:bodyPr>
            <a:noAutofit/>
          </a:bodyPr>
          <a:lstStyle/>
          <a:p>
            <a:pPr>
              <a:defRPr/>
            </a:pPr>
            <a:r>
              <a:rPr lang="lv-LV" sz="3600" kern="0">
                <a:solidFill>
                  <a:srgbClr val="29702A"/>
                </a:solidFill>
                <a:cs typeface="Times New Roman" panose="02020603050405020304" pitchFamily="18" charset="0"/>
              </a:rPr>
              <a:t/>
            </a:r>
            <a:br>
              <a:rPr lang="lv-LV" sz="3600" kern="0">
                <a:solidFill>
                  <a:srgbClr val="29702A"/>
                </a:solidFill>
                <a:cs typeface="Times New Roman" panose="02020603050405020304" pitchFamily="18" charset="0"/>
              </a:rPr>
            </a:br>
            <a:r>
              <a:rPr lang="lv-LV" sz="2800" kern="0">
                <a:cs typeface="Times New Roman" panose="02020603050405020304" pitchFamily="18" charset="0"/>
              </a:rPr>
              <a:t/>
            </a:r>
            <a:br>
              <a:rPr lang="lv-LV" sz="2800" kern="0">
                <a:cs typeface="Times New Roman" panose="02020603050405020304" pitchFamily="18" charset="0"/>
              </a:rPr>
            </a:br>
            <a:r>
              <a:rPr lang="lv-LV" altLang="lv-LV" sz="2800"/>
              <a:t/>
            </a:r>
            <a:br>
              <a:rPr lang="lv-LV" altLang="lv-LV" sz="2800"/>
            </a:br>
            <a:endParaRPr lang="lv-LV" altLang="en-US" sz="2800"/>
          </a:p>
        </p:txBody>
      </p:sp>
      <p:sp>
        <p:nvSpPr>
          <p:cNvPr id="12291" name="Text Placeholder 1">
            <a:extLst>
              <a:ext uri="{FF2B5EF4-FFF2-40B4-BE49-F238E27FC236}">
                <a16:creationId xmlns:a16="http://schemas.microsoft.com/office/drawing/2014/main" id="{9C4C4168-1664-40F9-913D-5774AD39AD7A}"/>
              </a:ext>
            </a:extLst>
          </p:cNvPr>
          <p:cNvSpPr>
            <a:spLocks noGrp="1"/>
          </p:cNvSpPr>
          <p:nvPr>
            <p:ph type="body" sz="quarter" idx="10"/>
          </p:nvPr>
        </p:nvSpPr>
        <p:spPr>
          <a:xfrm>
            <a:off x="914400" y="3814364"/>
            <a:ext cx="10363200" cy="1042827"/>
          </a:xfrm>
        </p:spPr>
        <p:txBody>
          <a:bodyPr>
            <a:spAutoFit/>
          </a:bodyPr>
          <a:lstStyle/>
          <a:p>
            <a:r>
              <a:rPr lang="lv-LV" altLang="lv-LV" sz="2800" b="1" dirty="0">
                <a:solidFill>
                  <a:srgbClr val="257735"/>
                </a:solidFill>
              </a:rPr>
              <a:t>Reģionālā politika Latvijā 2021–2027: </a:t>
            </a:r>
          </a:p>
          <a:p>
            <a:r>
              <a:rPr lang="lv-LV" altLang="lv-LV" sz="2800" b="1" dirty="0">
                <a:solidFill>
                  <a:srgbClr val="257735"/>
                </a:solidFill>
              </a:rPr>
              <a:t>paveiktais un plānotais</a:t>
            </a:r>
          </a:p>
        </p:txBody>
      </p:sp>
      <p:sp>
        <p:nvSpPr>
          <p:cNvPr id="12292" name="Text Placeholder 2">
            <a:extLst>
              <a:ext uri="{FF2B5EF4-FFF2-40B4-BE49-F238E27FC236}">
                <a16:creationId xmlns:a16="http://schemas.microsoft.com/office/drawing/2014/main" id="{BA5D4051-60C8-4C38-95E3-0A5B1D78DCC1}"/>
              </a:ext>
            </a:extLst>
          </p:cNvPr>
          <p:cNvSpPr>
            <a:spLocks noGrp="1"/>
          </p:cNvSpPr>
          <p:nvPr>
            <p:ph type="body" sz="quarter" idx="11"/>
          </p:nvPr>
        </p:nvSpPr>
        <p:spPr>
          <a:xfrm>
            <a:off x="914400" y="5903913"/>
            <a:ext cx="10363200" cy="639762"/>
          </a:xfrm>
        </p:spPr>
        <p:txBody>
          <a:bodyPr/>
          <a:lstStyle/>
          <a:p>
            <a:r>
              <a:rPr lang="lv-LV" altLang="lv-LV"/>
              <a:t>Valsts ilgtspējīgas attīstības plānošanas departaments</a:t>
            </a:r>
          </a:p>
          <a:p>
            <a:endParaRPr lang="lv-LV" altLang="lv-LV"/>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40340E-BD3D-D634-2207-A92EB0F20569}"/>
              </a:ext>
            </a:extLst>
          </p:cNvPr>
          <p:cNvSpPr>
            <a:spLocks noGrp="1"/>
          </p:cNvSpPr>
          <p:nvPr>
            <p:ph type="sldNum" sz="quarter" idx="13"/>
          </p:nvPr>
        </p:nvSpPr>
        <p:spPr/>
        <p:txBody>
          <a:bodyPr/>
          <a:lstStyle/>
          <a:p>
            <a:pPr>
              <a:defRPr/>
            </a:pPr>
            <a:fld id="{CA50152C-A5AE-4037-8E77-C398DB665690}" type="slidenum">
              <a:rPr lang="en-US" altLang="en-US" sz="900" smtClean="0">
                <a:ea typeface="Verdana" panose="020B0604030504040204" pitchFamily="34" charset="0"/>
              </a:rPr>
              <a:pPr>
                <a:defRPr/>
              </a:pPr>
              <a:t>10</a:t>
            </a:fld>
            <a:endParaRPr lang="en-US" altLang="en-US" sz="900">
              <a:ea typeface="Verdana" panose="020B0604030504040204" pitchFamily="34" charset="0"/>
            </a:endParaRPr>
          </a:p>
        </p:txBody>
      </p:sp>
      <p:sp>
        <p:nvSpPr>
          <p:cNvPr id="5" name="Title 1">
            <a:extLst>
              <a:ext uri="{FF2B5EF4-FFF2-40B4-BE49-F238E27FC236}">
                <a16:creationId xmlns:a16="http://schemas.microsoft.com/office/drawing/2014/main" id="{41DF3E8E-49A2-AE72-354E-F31E2F5CAD5E}"/>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9702A"/>
                </a:solidFill>
              </a:rPr>
              <a:t>Latvijas reģionālās politikas izpilde uz 2024.g. (4)</a:t>
            </a:r>
            <a:endParaRPr lang="lv-LV">
              <a:solidFill>
                <a:srgbClr val="257735"/>
              </a:solidFill>
            </a:endParaRPr>
          </a:p>
        </p:txBody>
      </p:sp>
      <p:graphicFrame>
        <p:nvGraphicFramePr>
          <p:cNvPr id="2" name="Table 1">
            <a:extLst>
              <a:ext uri="{FF2B5EF4-FFF2-40B4-BE49-F238E27FC236}">
                <a16:creationId xmlns:a16="http://schemas.microsoft.com/office/drawing/2014/main" id="{276F2DB4-20F3-1BBB-B004-43BE19460A7A}"/>
              </a:ext>
            </a:extLst>
          </p:cNvPr>
          <p:cNvGraphicFramePr>
            <a:graphicFrameLocks noGrp="1"/>
          </p:cNvGraphicFramePr>
          <p:nvPr>
            <p:extLst>
              <p:ext uri="{D42A27DB-BD31-4B8C-83A1-F6EECF244321}">
                <p14:modId xmlns:p14="http://schemas.microsoft.com/office/powerpoint/2010/main" val="1544106685"/>
              </p:ext>
            </p:extLst>
          </p:nvPr>
        </p:nvGraphicFramePr>
        <p:xfrm>
          <a:off x="215687" y="1887967"/>
          <a:ext cx="11760625" cy="4108022"/>
        </p:xfrm>
        <a:graphic>
          <a:graphicData uri="http://schemas.openxmlformats.org/drawingml/2006/table">
            <a:tbl>
              <a:tblPr>
                <a:tableStyleId>{5C22544A-7EE6-4342-B048-85BDC9FD1C3A}</a:tableStyleId>
              </a:tblPr>
              <a:tblGrid>
                <a:gridCol w="5692760">
                  <a:extLst>
                    <a:ext uri="{9D8B030D-6E8A-4147-A177-3AD203B41FA5}">
                      <a16:colId xmlns:a16="http://schemas.microsoft.com/office/drawing/2014/main" val="2538640333"/>
                    </a:ext>
                  </a:extLst>
                </a:gridCol>
                <a:gridCol w="2457131">
                  <a:extLst>
                    <a:ext uri="{9D8B030D-6E8A-4147-A177-3AD203B41FA5}">
                      <a16:colId xmlns:a16="http://schemas.microsoft.com/office/drawing/2014/main" val="2937604822"/>
                    </a:ext>
                  </a:extLst>
                </a:gridCol>
                <a:gridCol w="3610734">
                  <a:extLst>
                    <a:ext uri="{9D8B030D-6E8A-4147-A177-3AD203B41FA5}">
                      <a16:colId xmlns:a16="http://schemas.microsoft.com/office/drawing/2014/main" val="1042751514"/>
                    </a:ext>
                  </a:extLst>
                </a:gridCol>
              </a:tblGrid>
              <a:tr h="444872">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Reģionālās politikas pasākums (uzdevums)</a:t>
                      </a:r>
                      <a:endParaRPr lang="lv-LV" sz="1200" b="1" i="0"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6350" marR="6350" marT="6350" marB="0" anchor="ctr">
                    <a:solidFill>
                      <a:srgbClr val="365236"/>
                    </a:solidFill>
                  </a:tcPr>
                </a:tc>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RPP pieprasītais finansējums (ES fondi)</a:t>
                      </a:r>
                      <a:endParaRPr lang="lv-LV" sz="1200" b="1" i="0"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6350" marR="6350" marT="6350" marB="0" anchor="ctr">
                    <a:solidFill>
                      <a:srgbClr val="365236"/>
                    </a:solidFill>
                  </a:tcPr>
                </a:tc>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Īstenošanas progress</a:t>
                      </a:r>
                      <a:endParaRPr lang="lv-LV" sz="1200" b="1" i="0"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6350" marR="6350" marT="6350" marB="0" anchor="ctr">
                    <a:solidFill>
                      <a:srgbClr val="365236"/>
                    </a:solidFill>
                  </a:tcPr>
                </a:tc>
                <a:extLst>
                  <a:ext uri="{0D108BD9-81ED-4DB2-BD59-A6C34878D82A}">
                    <a16:rowId xmlns:a16="http://schemas.microsoft.com/office/drawing/2014/main" val="696688544"/>
                  </a:ext>
                </a:extLst>
              </a:tr>
              <a:tr h="600861">
                <a:tc>
                  <a:txBody>
                    <a:bodyPr/>
                    <a:lstStyle/>
                    <a:p>
                      <a:pPr marL="72000" algn="l" fontAlgn="ctr"/>
                      <a:r>
                        <a:rPr lang="lv-LV" sz="1200" i="1" u="none" strike="noStrike">
                          <a:effectLst/>
                          <a:latin typeface="Verdana" panose="020B0604030504040204" pitchFamily="34" charset="0"/>
                          <a:ea typeface="Verdana" panose="020B0604030504040204" pitchFamily="34" charset="0"/>
                        </a:rPr>
                        <a:t>B.2.1. Sasniedzamība starp reģioniem (finansējumu noteiks SaM Transporta attīstības pamatnostādņu ietvaros)</a:t>
                      </a:r>
                      <a:endParaRPr lang="lv-LV" sz="1200" b="0" i="1"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D99694"/>
                    </a:solidFill>
                  </a:tcPr>
                </a:tc>
                <a:tc>
                  <a:txBody>
                    <a:bodyPr/>
                    <a:lstStyle/>
                    <a:p>
                      <a:pPr algn="ctr" rtl="0" fontAlgn="ctr"/>
                      <a:r>
                        <a:rPr lang="lv-LV" sz="1200" u="none" strike="noStrike">
                          <a:effectLst/>
                          <a:latin typeface="Verdana" panose="020B0604030504040204" pitchFamily="34" charset="0"/>
                          <a:ea typeface="Verdana" panose="020B0604030504040204" pitchFamily="34" charset="0"/>
                        </a:rPr>
                        <a:t>Noteiks SaM</a:t>
                      </a:r>
                      <a:endParaRPr lang="lv-LV" sz="1200" b="0" i="0"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D99694"/>
                    </a:solidFill>
                  </a:tcPr>
                </a:tc>
                <a:tc>
                  <a:txBody>
                    <a:bodyPr/>
                    <a:lstStyle/>
                    <a:p>
                      <a:pPr marL="0" marR="0" lvl="0" indent="0" algn="ctr" defTabSz="939575" rtl="0" eaLnBrk="1" fontAlgn="b" latinLnBrk="0" hangingPunct="1">
                        <a:lnSpc>
                          <a:spcPct val="100000"/>
                        </a:lnSpc>
                        <a:spcBef>
                          <a:spcPts val="0"/>
                        </a:spcBef>
                        <a:spcAft>
                          <a:spcPts val="0"/>
                        </a:spcAft>
                        <a:buClrTx/>
                        <a:buSzTx/>
                        <a:buFontTx/>
                        <a:buNone/>
                        <a:tabLst/>
                        <a:defRPr/>
                      </a:pPr>
                      <a:r>
                        <a:rPr lang="lv-LV" sz="1200" b="0" i="0" u="none" strike="noStrike">
                          <a:solidFill>
                            <a:srgbClr val="000000"/>
                          </a:solidFill>
                          <a:effectLst/>
                          <a:latin typeface="Verdana" panose="020B0604030504040204" pitchFamily="34" charset="0"/>
                          <a:ea typeface="Verdana" panose="020B0604030504040204" pitchFamily="34" charset="0"/>
                        </a:rPr>
                        <a:t>Nav piešķirts finansējums</a:t>
                      </a:r>
                    </a:p>
                  </a:txBody>
                  <a:tcPr marL="6191" marR="6191" marT="6191" marB="0" anchor="ctr">
                    <a:solidFill>
                      <a:srgbClr val="D99694"/>
                    </a:solidFill>
                  </a:tcPr>
                </a:tc>
                <a:extLst>
                  <a:ext uri="{0D108BD9-81ED-4DB2-BD59-A6C34878D82A}">
                    <a16:rowId xmlns:a16="http://schemas.microsoft.com/office/drawing/2014/main" val="3713073955"/>
                  </a:ext>
                </a:extLst>
              </a:tr>
              <a:tr h="366074">
                <a:tc>
                  <a:txBody>
                    <a:bodyPr/>
                    <a:lstStyle/>
                    <a:p>
                      <a:pPr marL="72000" algn="l" fontAlgn="ctr"/>
                      <a:r>
                        <a:rPr lang="lv-LV" sz="1200" i="1" u="none" strike="noStrike">
                          <a:effectLst/>
                          <a:latin typeface="Verdana" panose="020B0604030504040204" pitchFamily="34" charset="0"/>
                          <a:ea typeface="Verdana" panose="020B0604030504040204" pitchFamily="34" charset="0"/>
                        </a:rPr>
                        <a:t>B.2.2. Transports pēc pieprasījuma pašvaldībās (finansējums tiks noteikts, izvērtējot pilotprojekta rezultātus)</a:t>
                      </a:r>
                      <a:endParaRPr lang="lv-LV" sz="1200" b="0" i="1"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D99694"/>
                    </a:solidFill>
                  </a:tcPr>
                </a:tc>
                <a:tc>
                  <a:txBody>
                    <a:bodyPr/>
                    <a:lstStyle/>
                    <a:p>
                      <a:pPr algn="ctr" rtl="0" fontAlgn="ctr"/>
                      <a:r>
                        <a:rPr lang="lv-LV" sz="1200" u="none" strike="noStrike">
                          <a:effectLst/>
                          <a:latin typeface="Verdana" panose="020B0604030504040204" pitchFamily="34" charset="0"/>
                          <a:ea typeface="Verdana" panose="020B0604030504040204" pitchFamily="34" charset="0"/>
                        </a:rPr>
                        <a:t>Noteiks SaM</a:t>
                      </a:r>
                      <a:endParaRPr lang="lv-LV" sz="1200" b="0" i="0"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D99694"/>
                    </a:solidFill>
                  </a:tcPr>
                </a:tc>
                <a:tc>
                  <a:txBody>
                    <a:bodyPr/>
                    <a:lstStyle/>
                    <a:p>
                      <a:pPr marL="0" marR="0" lvl="0" indent="0" algn="ctr" defTabSz="939575" rtl="0" eaLnBrk="1" fontAlgn="b" latinLnBrk="0" hangingPunct="1">
                        <a:lnSpc>
                          <a:spcPct val="100000"/>
                        </a:lnSpc>
                        <a:spcBef>
                          <a:spcPts val="0"/>
                        </a:spcBef>
                        <a:spcAft>
                          <a:spcPts val="0"/>
                        </a:spcAft>
                        <a:buClrTx/>
                        <a:buSzTx/>
                        <a:buFontTx/>
                        <a:buNone/>
                        <a:tabLst/>
                        <a:defRPr/>
                      </a:pPr>
                      <a:r>
                        <a:rPr lang="lv-LV" sz="1200" b="0" i="0" u="none" strike="noStrike">
                          <a:solidFill>
                            <a:srgbClr val="000000"/>
                          </a:solidFill>
                          <a:effectLst/>
                          <a:latin typeface="Verdana" panose="020B0604030504040204" pitchFamily="34" charset="0"/>
                          <a:ea typeface="Verdana" panose="020B0604030504040204" pitchFamily="34" charset="0"/>
                        </a:rPr>
                        <a:t>Nav piešķirts finansējums</a:t>
                      </a:r>
                    </a:p>
                  </a:txBody>
                  <a:tcPr marL="6191" marR="6191" marT="6191" marB="0" anchor="ctr">
                    <a:solidFill>
                      <a:srgbClr val="D99694"/>
                    </a:solidFill>
                  </a:tcPr>
                </a:tc>
                <a:extLst>
                  <a:ext uri="{0D108BD9-81ED-4DB2-BD59-A6C34878D82A}">
                    <a16:rowId xmlns:a16="http://schemas.microsoft.com/office/drawing/2014/main" val="3737831512"/>
                  </a:ext>
                </a:extLst>
              </a:tr>
              <a:tr h="376715">
                <a:tc>
                  <a:txBody>
                    <a:bodyPr/>
                    <a:lstStyle/>
                    <a:p>
                      <a:pPr marL="72000" algn="l" fontAlgn="ctr"/>
                      <a:r>
                        <a:rPr lang="lv-LV" sz="1200" i="1" u="none" strike="noStrike">
                          <a:effectLst/>
                          <a:latin typeface="Verdana" panose="020B0604030504040204" pitchFamily="34" charset="0"/>
                          <a:ea typeface="Verdana" panose="020B0604030504040204" pitchFamily="34" charset="0"/>
                        </a:rPr>
                        <a:t>B.2.3. Valsts reģionālās un vietējās nozīmes autoceļu tīkla pārbūve un atjaunošana administratīvi teritoriālās reformas kontekstā</a:t>
                      </a:r>
                      <a:endParaRPr lang="lv-LV" sz="1200" b="0" i="1"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FFC000"/>
                    </a:solidFill>
                  </a:tcPr>
                </a:tc>
                <a:tc>
                  <a:txBody>
                    <a:bodyPr/>
                    <a:lstStyle/>
                    <a:p>
                      <a:pPr algn="ctr" rtl="0" fontAlgn="ctr"/>
                      <a:r>
                        <a:rPr lang="lv-LV" sz="1200" u="none" strike="noStrike">
                          <a:effectLst/>
                          <a:latin typeface="Verdana" panose="020B0604030504040204" pitchFamily="34" charset="0"/>
                          <a:ea typeface="Verdana" panose="020B0604030504040204" pitchFamily="34" charset="0"/>
                        </a:rPr>
                        <a:t>300 000 000 </a:t>
                      </a:r>
                      <a:r>
                        <a:rPr lang="lv-LV" sz="1200" b="0" i="0" u="none" strike="noStrike">
                          <a:solidFill>
                            <a:srgbClr val="000000"/>
                          </a:solidFill>
                          <a:effectLst/>
                          <a:latin typeface="Verdana" panose="020B0604030504040204" pitchFamily="34" charset="0"/>
                          <a:ea typeface="Verdana" panose="020B0604030504040204" pitchFamily="34" charset="0"/>
                        </a:rPr>
                        <a:t>EUR</a:t>
                      </a:r>
                    </a:p>
                  </a:txBody>
                  <a:tcPr marL="6191" marR="6191" marT="6191" marB="0" anchor="ctr">
                    <a:solidFill>
                      <a:srgbClr val="FFC000"/>
                    </a:solidFill>
                  </a:tcPr>
                </a:tc>
                <a:tc>
                  <a:txBody>
                    <a:bodyPr/>
                    <a:lstStyle/>
                    <a:p>
                      <a:pPr algn="ctr" fontAlgn="b"/>
                      <a:r>
                        <a:rPr lang="lv-LV" sz="1200" b="1" i="0" u="none" strike="noStrike">
                          <a:solidFill>
                            <a:srgbClr val="000000"/>
                          </a:solidFill>
                          <a:effectLst/>
                          <a:latin typeface="Verdana" panose="020B0604030504040204" pitchFamily="34" charset="0"/>
                          <a:ea typeface="Verdana" panose="020B0604030504040204" pitchFamily="34" charset="0"/>
                        </a:rPr>
                        <a:t>207,44 milj. EUR jeb 69%, </a:t>
                      </a:r>
                      <a:r>
                        <a:rPr lang="lv-LV" sz="1200" b="0" i="0" u="none" strike="noStrike">
                          <a:solidFill>
                            <a:srgbClr val="000000"/>
                          </a:solidFill>
                          <a:effectLst/>
                          <a:latin typeface="Verdana" panose="020B0604030504040204" pitchFamily="34" charset="0"/>
                          <a:ea typeface="Verdana" panose="020B0604030504040204" pitchFamily="34" charset="0"/>
                        </a:rPr>
                        <a:t>t.sk. AF 92,3 milj. EUR, valsts budžets 115,14 milj. EUR </a:t>
                      </a:r>
                    </a:p>
                  </a:txBody>
                  <a:tcPr marL="6191" marR="6191" marT="6191" marB="0" anchor="ctr">
                    <a:solidFill>
                      <a:srgbClr val="FFC000"/>
                    </a:solidFill>
                  </a:tcPr>
                </a:tc>
                <a:extLst>
                  <a:ext uri="{0D108BD9-81ED-4DB2-BD59-A6C34878D82A}">
                    <a16:rowId xmlns:a16="http://schemas.microsoft.com/office/drawing/2014/main" val="2164367510"/>
                  </a:ext>
                </a:extLst>
              </a:tr>
              <a:tr h="1104900">
                <a:tc>
                  <a:txBody>
                    <a:bodyPr/>
                    <a:lstStyle/>
                    <a:p>
                      <a:pPr marL="72000" algn="l" fontAlgn="ctr"/>
                      <a:r>
                        <a:rPr lang="lv-LV" sz="1200" i="1" u="none" strike="noStrike">
                          <a:effectLst/>
                          <a:latin typeface="Verdana" panose="020B0604030504040204" pitchFamily="34" charset="0"/>
                          <a:ea typeface="Verdana" panose="020B0604030504040204" pitchFamily="34" charset="0"/>
                        </a:rPr>
                        <a:t>B.2.4. Mobilitātes uzlabošana Rīgas metropoles areālā (finansējums tiks precizēts atbilstoši Rīgas metropoles mobilitātes plānam)</a:t>
                      </a:r>
                      <a:endParaRPr lang="lv-LV" sz="1200" b="0" i="1"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FFC000"/>
                    </a:solidFill>
                  </a:tcPr>
                </a:tc>
                <a:tc>
                  <a:txBody>
                    <a:bodyPr/>
                    <a:lstStyle/>
                    <a:p>
                      <a:pPr algn="ctr" rtl="0" fontAlgn="ctr"/>
                      <a:r>
                        <a:rPr lang="lv-LV" sz="1200" u="none" strike="noStrike">
                          <a:effectLst/>
                          <a:latin typeface="Verdana" panose="020B0604030504040204" pitchFamily="34" charset="0"/>
                          <a:ea typeface="Verdana" panose="020B0604030504040204" pitchFamily="34" charset="0"/>
                        </a:rPr>
                        <a:t>atbilstoši Rīgas metropoles mobilitātes plānam</a:t>
                      </a:r>
                      <a:endParaRPr lang="lv-LV" sz="1200" b="0" i="0"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FFC000"/>
                    </a:solidFill>
                  </a:tcPr>
                </a:tc>
                <a:tc>
                  <a:txBody>
                    <a:bodyPr/>
                    <a:lstStyle/>
                    <a:p>
                      <a:pPr algn="ctr" fontAlgn="b"/>
                      <a:r>
                        <a:rPr lang="lv-LV" sz="1200" b="0" i="0" u="none" strike="noStrike">
                          <a:solidFill>
                            <a:srgbClr val="000000"/>
                          </a:solidFill>
                          <a:effectLst/>
                          <a:latin typeface="Verdana" panose="020B0604030504040204" pitchFamily="34" charset="0"/>
                          <a:ea typeface="Verdana" panose="020B0604030504040204" pitchFamily="34" charset="0"/>
                        </a:rPr>
                        <a:t>Izveidota </a:t>
                      </a:r>
                      <a:r>
                        <a:rPr lang="pt-BR" sz="1200" b="0" i="0" u="none" strike="noStrike">
                          <a:solidFill>
                            <a:srgbClr val="000000"/>
                          </a:solidFill>
                          <a:effectLst/>
                          <a:latin typeface="Verdana" panose="020B0604030504040204" pitchFamily="34" charset="0"/>
                          <a:ea typeface="Verdana" panose="020B0604030504040204" pitchFamily="34" charset="0"/>
                        </a:rPr>
                        <a:t>Darba grupa par Rīgas metropoles attīstības jautājumiem</a:t>
                      </a:r>
                      <a:r>
                        <a:rPr lang="lv-LV" sz="1200" b="0" i="0" u="none" strike="noStrike">
                          <a:solidFill>
                            <a:srgbClr val="000000"/>
                          </a:solidFill>
                          <a:effectLst/>
                          <a:latin typeface="Verdana" panose="020B0604030504040204" pitchFamily="34" charset="0"/>
                          <a:ea typeface="Verdana" panose="020B0604030504040204" pitchFamily="34" charset="0"/>
                        </a:rPr>
                        <a:t>, izstrādāts Rīgas metropoles areāla ilgtspējīga integrēta sabiedriskā transporta plāns 2024.- 2030.</a:t>
                      </a:r>
                    </a:p>
                  </a:txBody>
                  <a:tcPr marL="6191" marR="6191" marT="6191" marB="0" anchor="ctr">
                    <a:solidFill>
                      <a:srgbClr val="FFC000"/>
                    </a:solidFill>
                  </a:tcPr>
                </a:tc>
                <a:extLst>
                  <a:ext uri="{0D108BD9-81ED-4DB2-BD59-A6C34878D82A}">
                    <a16:rowId xmlns:a16="http://schemas.microsoft.com/office/drawing/2014/main" val="4061037878"/>
                  </a:ext>
                </a:extLst>
              </a:tr>
              <a:tr h="540543">
                <a:tc>
                  <a:txBody>
                    <a:bodyPr/>
                    <a:lstStyle/>
                    <a:p>
                      <a:pPr marL="72000" algn="l" fontAlgn="ctr"/>
                      <a:r>
                        <a:rPr lang="lv-LV" sz="1200" i="1" u="none" strike="noStrike">
                          <a:effectLst/>
                          <a:latin typeface="Verdana" panose="020B0604030504040204" pitchFamily="34" charset="0"/>
                          <a:ea typeface="Verdana" panose="020B0604030504040204" pitchFamily="34" charset="0"/>
                        </a:rPr>
                        <a:t>B.2.5. Pašvaldību ceļu un ielu infrastruktūras attīstība un mobilitātes uzlabošana</a:t>
                      </a:r>
                      <a:endParaRPr lang="lv-LV" sz="1200" b="0" i="1"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FFC000"/>
                    </a:solidFill>
                  </a:tcPr>
                </a:tc>
                <a:tc>
                  <a:txBody>
                    <a:bodyPr/>
                    <a:lstStyle/>
                    <a:p>
                      <a:pPr algn="ctr" rtl="0" fontAlgn="ctr"/>
                      <a:r>
                        <a:rPr lang="lv-LV" sz="1200" u="none" strike="noStrike">
                          <a:effectLst/>
                          <a:latin typeface="Verdana" panose="020B0604030504040204" pitchFamily="34" charset="0"/>
                          <a:ea typeface="Verdana" panose="020B0604030504040204" pitchFamily="34" charset="0"/>
                        </a:rPr>
                        <a:t>120 000 000 </a:t>
                      </a:r>
                      <a:r>
                        <a:rPr lang="lv-LV" sz="1200" b="0" i="0" u="none" strike="noStrike">
                          <a:solidFill>
                            <a:srgbClr val="000000"/>
                          </a:solidFill>
                          <a:effectLst/>
                          <a:latin typeface="Verdana" panose="020B0604030504040204" pitchFamily="34" charset="0"/>
                          <a:ea typeface="Verdana" panose="020B0604030504040204" pitchFamily="34" charset="0"/>
                        </a:rPr>
                        <a:t>EUR</a:t>
                      </a:r>
                    </a:p>
                  </a:txBody>
                  <a:tcPr marL="6191" marR="6191" marT="6191" marB="0" anchor="ctr">
                    <a:solidFill>
                      <a:srgbClr val="FFC000"/>
                    </a:solidFill>
                  </a:tcPr>
                </a:tc>
                <a:tc>
                  <a:txBody>
                    <a:bodyPr/>
                    <a:lstStyle/>
                    <a:p>
                      <a:pPr marL="0" marR="0" lvl="0" indent="0" algn="ctr" defTabSz="939575" rtl="0" eaLnBrk="1" fontAlgn="b" latinLnBrk="0" hangingPunct="1">
                        <a:lnSpc>
                          <a:spcPct val="100000"/>
                        </a:lnSpc>
                        <a:spcBef>
                          <a:spcPts val="0"/>
                        </a:spcBef>
                        <a:spcAft>
                          <a:spcPts val="0"/>
                        </a:spcAft>
                        <a:buClrTx/>
                        <a:buSzTx/>
                        <a:buFontTx/>
                        <a:buNone/>
                        <a:tabLst/>
                        <a:defRPr/>
                      </a:pPr>
                      <a:r>
                        <a:rPr lang="lv-LV" sz="1200" b="1" i="0" u="none" strike="noStrike" kern="1200">
                          <a:solidFill>
                            <a:srgbClr val="000000"/>
                          </a:solidFill>
                          <a:effectLst/>
                          <a:latin typeface="Verdana" panose="020B0604030504040204" pitchFamily="34" charset="0"/>
                          <a:ea typeface="Verdana" panose="020B0604030504040204" pitchFamily="34" charset="0"/>
                          <a:cs typeface="+mn-cs"/>
                        </a:rPr>
                        <a:t>31 179 311 EUR jeb 26%, </a:t>
                      </a:r>
                      <a:r>
                        <a:rPr lang="lv-LV" sz="1200" b="0" i="0" u="none" strike="noStrike" kern="1200">
                          <a:solidFill>
                            <a:srgbClr val="000000"/>
                          </a:solidFill>
                          <a:effectLst/>
                          <a:latin typeface="Verdana" panose="020B0604030504040204" pitchFamily="34" charset="0"/>
                          <a:ea typeface="Verdana" panose="020B0604030504040204" pitchFamily="34" charset="0"/>
                          <a:cs typeface="+mn-cs"/>
                        </a:rPr>
                        <a:t>t.sk. AF 10 000 000 EUR, TPF 21 179 311 EUR</a:t>
                      </a:r>
                    </a:p>
                  </a:txBody>
                  <a:tcPr marL="6191" marR="6191" marT="6191" marB="0" anchor="ctr">
                    <a:solidFill>
                      <a:srgbClr val="FFC000"/>
                    </a:solidFill>
                  </a:tcPr>
                </a:tc>
                <a:extLst>
                  <a:ext uri="{0D108BD9-81ED-4DB2-BD59-A6C34878D82A}">
                    <a16:rowId xmlns:a16="http://schemas.microsoft.com/office/drawing/2014/main" val="220955275"/>
                  </a:ext>
                </a:extLst>
              </a:tr>
              <a:tr h="668180">
                <a:tc>
                  <a:txBody>
                    <a:bodyPr/>
                    <a:lstStyle/>
                    <a:p>
                      <a:pPr marL="72000" algn="l" fontAlgn="ctr"/>
                      <a:r>
                        <a:rPr lang="lv-LV" sz="1200" i="1" u="none" strike="noStrike">
                          <a:effectLst/>
                          <a:latin typeface="Verdana" panose="020B0604030504040204" pitchFamily="34" charset="0"/>
                          <a:ea typeface="Verdana" panose="020B0604030504040204" pitchFamily="34" charset="0"/>
                        </a:rPr>
                        <a:t>B.2.6. Ilgtspējīgas publiskās ārtelpas attīstība  </a:t>
                      </a:r>
                      <a:endParaRPr lang="lv-LV" sz="1200" b="0" i="1"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FFC000"/>
                    </a:solidFill>
                  </a:tcPr>
                </a:tc>
                <a:tc>
                  <a:txBody>
                    <a:bodyPr/>
                    <a:lstStyle/>
                    <a:p>
                      <a:pPr algn="ctr" rtl="0" fontAlgn="ctr"/>
                      <a:r>
                        <a:rPr lang="lv-LV" sz="1200" u="none" strike="noStrike">
                          <a:effectLst/>
                          <a:latin typeface="Verdana" panose="020B0604030504040204" pitchFamily="34" charset="0"/>
                          <a:ea typeface="Verdana" panose="020B0604030504040204" pitchFamily="34" charset="0"/>
                        </a:rPr>
                        <a:t>100 000 000 </a:t>
                      </a:r>
                      <a:r>
                        <a:rPr lang="lv-LV" sz="1200" b="0" i="0" u="none" strike="noStrike">
                          <a:solidFill>
                            <a:srgbClr val="000000"/>
                          </a:solidFill>
                          <a:effectLst/>
                          <a:latin typeface="Verdana" panose="020B0604030504040204" pitchFamily="34" charset="0"/>
                          <a:ea typeface="Verdana" panose="020B0604030504040204" pitchFamily="34" charset="0"/>
                        </a:rPr>
                        <a:t>EUR</a:t>
                      </a:r>
                    </a:p>
                  </a:txBody>
                  <a:tcPr marL="6191" marR="6191" marT="6191" marB="0" anchor="ctr">
                    <a:solidFill>
                      <a:srgbClr val="FFC000"/>
                    </a:solidFill>
                  </a:tcPr>
                </a:tc>
                <a:tc>
                  <a:txBody>
                    <a:bodyPr/>
                    <a:lstStyle/>
                    <a:p>
                      <a:pPr algn="ctr" fontAlgn="b"/>
                      <a:r>
                        <a:rPr lang="lv-LV" sz="1200" b="1" i="0" u="none" strike="noStrike">
                          <a:solidFill>
                            <a:srgbClr val="000000"/>
                          </a:solidFill>
                          <a:effectLst/>
                          <a:latin typeface="Verdana" panose="020B0604030504040204" pitchFamily="34" charset="0"/>
                          <a:ea typeface="Verdana" panose="020B0604030504040204" pitchFamily="34" charset="0"/>
                        </a:rPr>
                        <a:t>67 964 000 EUR jeb 68%, </a:t>
                      </a:r>
                      <a:r>
                        <a:rPr lang="lv-LV" sz="1200" b="0" i="0" u="none" strike="noStrike">
                          <a:solidFill>
                            <a:srgbClr val="000000"/>
                          </a:solidFill>
                          <a:effectLst/>
                          <a:latin typeface="Verdana" panose="020B0604030504040204" pitchFamily="34" charset="0"/>
                          <a:ea typeface="Verdana" panose="020B0604030504040204" pitchFamily="34" charset="0"/>
                        </a:rPr>
                        <a:t>t.sk. KPP 23 664 000 EUR, KPP 44 300 000 EUR</a:t>
                      </a:r>
                    </a:p>
                  </a:txBody>
                  <a:tcPr marL="6191" marR="6191" marT="6191" marB="0" anchor="ctr">
                    <a:solidFill>
                      <a:srgbClr val="FFC000"/>
                    </a:solidFill>
                  </a:tcPr>
                </a:tc>
                <a:extLst>
                  <a:ext uri="{0D108BD9-81ED-4DB2-BD59-A6C34878D82A}">
                    <a16:rowId xmlns:a16="http://schemas.microsoft.com/office/drawing/2014/main" val="181504709"/>
                  </a:ext>
                </a:extLst>
              </a:tr>
            </a:tbl>
          </a:graphicData>
        </a:graphic>
      </p:graphicFrame>
      <p:sp>
        <p:nvSpPr>
          <p:cNvPr id="3" name="TextBox 2">
            <a:extLst>
              <a:ext uri="{FF2B5EF4-FFF2-40B4-BE49-F238E27FC236}">
                <a16:creationId xmlns:a16="http://schemas.microsoft.com/office/drawing/2014/main" id="{1D602451-9E27-FDB2-A08B-9FAB4AC0BECB}"/>
              </a:ext>
            </a:extLst>
          </p:cNvPr>
          <p:cNvSpPr txBox="1"/>
          <p:nvPr/>
        </p:nvSpPr>
        <p:spPr>
          <a:xfrm>
            <a:off x="2806700" y="1077554"/>
            <a:ext cx="8559800" cy="584775"/>
          </a:xfrm>
          <a:prstGeom prst="rect">
            <a:avLst/>
          </a:prstGeom>
          <a:noFill/>
        </p:spPr>
        <p:txBody>
          <a:bodyPr wrap="square">
            <a:spAutoFit/>
          </a:bodyPr>
          <a:lstStyle/>
          <a:p>
            <a:pPr algn="ctr"/>
            <a:r>
              <a:rPr lang="lv-LV" sz="1600" b="1">
                <a:solidFill>
                  <a:srgbClr val="257735"/>
                </a:solidFill>
                <a:latin typeface="Verdana" panose="020B0604030504040204" pitchFamily="34" charset="0"/>
                <a:ea typeface="Verdana" panose="020B0604030504040204" pitchFamily="34" charset="0"/>
              </a:rPr>
              <a:t>B. Pakalpojumu efektivitātes uzlabošana reģionos</a:t>
            </a:r>
          </a:p>
          <a:p>
            <a:pPr algn="ctr"/>
            <a:r>
              <a:rPr lang="lv-LV" sz="1600" i="1">
                <a:solidFill>
                  <a:srgbClr val="257735"/>
                </a:solidFill>
                <a:latin typeface="Verdana" panose="020B0604030504040204" pitchFamily="34" charset="0"/>
                <a:ea typeface="Verdana" panose="020B0604030504040204" pitchFamily="34" charset="0"/>
                <a:cs typeface="Calibri" panose="020F0502020204030204" pitchFamily="34" charset="0"/>
              </a:rPr>
              <a:t>B2. Sasniedzamība un dzīves vide reģionos</a:t>
            </a:r>
          </a:p>
        </p:txBody>
      </p:sp>
      <p:graphicFrame>
        <p:nvGraphicFramePr>
          <p:cNvPr id="7" name="Table 6">
            <a:extLst>
              <a:ext uri="{FF2B5EF4-FFF2-40B4-BE49-F238E27FC236}">
                <a16:creationId xmlns:a16="http://schemas.microsoft.com/office/drawing/2014/main" id="{43D5C12C-84A3-7588-BC2B-7A946367E7F0}"/>
              </a:ext>
            </a:extLst>
          </p:cNvPr>
          <p:cNvGraphicFramePr>
            <a:graphicFrameLocks noGrp="1"/>
          </p:cNvGraphicFramePr>
          <p:nvPr>
            <p:extLst>
              <p:ext uri="{D42A27DB-BD31-4B8C-83A1-F6EECF244321}">
                <p14:modId xmlns:p14="http://schemas.microsoft.com/office/powerpoint/2010/main" val="2782374680"/>
              </p:ext>
            </p:extLst>
          </p:nvPr>
        </p:nvGraphicFramePr>
        <p:xfrm>
          <a:off x="215687" y="6479114"/>
          <a:ext cx="11384435" cy="293826"/>
        </p:xfrm>
        <a:graphic>
          <a:graphicData uri="http://schemas.openxmlformats.org/drawingml/2006/table">
            <a:tbl>
              <a:tblPr firstRow="1" bandRow="1">
                <a:tableStyleId>{5C22544A-7EE6-4342-B048-85BDC9FD1C3A}</a:tableStyleId>
              </a:tblPr>
              <a:tblGrid>
                <a:gridCol w="457412">
                  <a:extLst>
                    <a:ext uri="{9D8B030D-6E8A-4147-A177-3AD203B41FA5}">
                      <a16:colId xmlns:a16="http://schemas.microsoft.com/office/drawing/2014/main" val="601018878"/>
                    </a:ext>
                  </a:extLst>
                </a:gridCol>
                <a:gridCol w="3337399">
                  <a:extLst>
                    <a:ext uri="{9D8B030D-6E8A-4147-A177-3AD203B41FA5}">
                      <a16:colId xmlns:a16="http://schemas.microsoft.com/office/drawing/2014/main" val="4123331600"/>
                    </a:ext>
                  </a:extLst>
                </a:gridCol>
                <a:gridCol w="400601">
                  <a:extLst>
                    <a:ext uri="{9D8B030D-6E8A-4147-A177-3AD203B41FA5}">
                      <a16:colId xmlns:a16="http://schemas.microsoft.com/office/drawing/2014/main" val="2544637603"/>
                    </a:ext>
                  </a:extLst>
                </a:gridCol>
                <a:gridCol w="3394211">
                  <a:extLst>
                    <a:ext uri="{9D8B030D-6E8A-4147-A177-3AD203B41FA5}">
                      <a16:colId xmlns:a16="http://schemas.microsoft.com/office/drawing/2014/main" val="1274312031"/>
                    </a:ext>
                  </a:extLst>
                </a:gridCol>
                <a:gridCol w="462927">
                  <a:extLst>
                    <a:ext uri="{9D8B030D-6E8A-4147-A177-3AD203B41FA5}">
                      <a16:colId xmlns:a16="http://schemas.microsoft.com/office/drawing/2014/main" val="645803413"/>
                    </a:ext>
                  </a:extLst>
                </a:gridCol>
                <a:gridCol w="3331885">
                  <a:extLst>
                    <a:ext uri="{9D8B030D-6E8A-4147-A177-3AD203B41FA5}">
                      <a16:colId xmlns:a16="http://schemas.microsoft.com/office/drawing/2014/main" val="1237547574"/>
                    </a:ext>
                  </a:extLst>
                </a:gridCol>
              </a:tblGrid>
              <a:tr h="293826">
                <a:tc>
                  <a:txBody>
                    <a:bodyPr/>
                    <a:lstStyle/>
                    <a:p>
                      <a:endParaRPr lang="lv-LV" sz="1050" b="0" dirty="0">
                        <a:solidFill>
                          <a:sysClr val="windowText" lastClr="000000"/>
                        </a:solidFill>
                        <a:latin typeface="Veranda"/>
                      </a:endParaRPr>
                    </a:p>
                  </a:txBody>
                  <a:tcPr>
                    <a:solidFill>
                      <a:srgbClr val="92D050"/>
                    </a:solidFill>
                  </a:tcPr>
                </a:tc>
                <a:tc>
                  <a:txBody>
                    <a:bodyPr/>
                    <a:lstStyle/>
                    <a:p>
                      <a:r>
                        <a:rPr lang="lv-LV" sz="1050" b="0" kern="1200" dirty="0">
                          <a:solidFill>
                            <a:sysClr val="windowText" lastClr="000000"/>
                          </a:solidFill>
                          <a:effectLst/>
                          <a:latin typeface="Veranda"/>
                          <a:ea typeface="+mn-ea"/>
                          <a:cs typeface="+mn-cs"/>
                        </a:rPr>
                        <a:t>Izpildīts/ finansējums piešķirts pilna apmērā</a:t>
                      </a:r>
                      <a:endParaRPr lang="lv-LV" sz="1050" b="0" dirty="0">
                        <a:solidFill>
                          <a:sysClr val="windowText" lastClr="000000"/>
                        </a:solidFill>
                        <a:latin typeface="Veranda"/>
                      </a:endParaRPr>
                    </a:p>
                  </a:txBody>
                  <a:tcPr>
                    <a:solidFill>
                      <a:schemeClr val="bg1"/>
                    </a:solidFill>
                  </a:tcPr>
                </a:tc>
                <a:tc>
                  <a:txBody>
                    <a:bodyPr/>
                    <a:lstStyle/>
                    <a:p>
                      <a:endParaRPr lang="lv-LV" sz="1050" b="0" dirty="0">
                        <a:solidFill>
                          <a:sysClr val="windowText" lastClr="000000"/>
                        </a:solidFill>
                        <a:latin typeface="Veranda"/>
                      </a:endParaRPr>
                    </a:p>
                  </a:txBody>
                  <a:tcPr>
                    <a:solidFill>
                      <a:srgbClr val="FFC000"/>
                    </a:solidFill>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sz="1050" b="0" kern="1200" dirty="0">
                          <a:solidFill>
                            <a:sysClr val="windowText" lastClr="000000"/>
                          </a:solidFill>
                          <a:effectLst/>
                          <a:latin typeface="Veranda"/>
                          <a:ea typeface="+mn-ea"/>
                          <a:cs typeface="+mn-cs"/>
                        </a:rPr>
                        <a:t>Izpildes procesā/ finansējums piešķirts daļēji</a:t>
                      </a:r>
                    </a:p>
                  </a:txBody>
                  <a:tcPr>
                    <a:solidFill>
                      <a:schemeClr val="bg1"/>
                    </a:solidFill>
                  </a:tcPr>
                </a:tc>
                <a:tc>
                  <a:txBody>
                    <a:bodyPr/>
                    <a:lstStyle/>
                    <a:p>
                      <a:endParaRPr lang="lv-LV" sz="1050" b="0" dirty="0">
                        <a:solidFill>
                          <a:sysClr val="windowText" lastClr="000000"/>
                        </a:solidFill>
                        <a:latin typeface="Veranda"/>
                      </a:endParaRPr>
                    </a:p>
                  </a:txBody>
                  <a:tcPr>
                    <a:solidFill>
                      <a:schemeClr val="accent2">
                        <a:lumMod val="60000"/>
                        <a:lumOff val="40000"/>
                      </a:schemeClr>
                    </a:solidFill>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sz="1050" b="0" kern="1200" dirty="0">
                          <a:solidFill>
                            <a:sysClr val="windowText" lastClr="000000"/>
                          </a:solidFill>
                          <a:effectLst/>
                          <a:latin typeface="Veranda"/>
                          <a:ea typeface="+mn-ea"/>
                          <a:cs typeface="+mn-cs"/>
                        </a:rPr>
                        <a:t>Netiek izpildīts/ nav piešķirts finansējums </a:t>
                      </a:r>
                    </a:p>
                  </a:txBody>
                  <a:tcPr>
                    <a:solidFill>
                      <a:schemeClr val="bg1"/>
                    </a:solidFill>
                  </a:tcPr>
                </a:tc>
                <a:extLst>
                  <a:ext uri="{0D108BD9-81ED-4DB2-BD59-A6C34878D82A}">
                    <a16:rowId xmlns:a16="http://schemas.microsoft.com/office/drawing/2014/main" val="1102045116"/>
                  </a:ext>
                </a:extLst>
              </a:tr>
            </a:tbl>
          </a:graphicData>
        </a:graphic>
      </p:graphicFrame>
    </p:spTree>
    <p:extLst>
      <p:ext uri="{BB962C8B-B14F-4D97-AF65-F5344CB8AC3E}">
        <p14:creationId xmlns:p14="http://schemas.microsoft.com/office/powerpoint/2010/main" val="304747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40340E-BD3D-D634-2207-A92EB0F20569}"/>
              </a:ext>
            </a:extLst>
          </p:cNvPr>
          <p:cNvSpPr>
            <a:spLocks noGrp="1"/>
          </p:cNvSpPr>
          <p:nvPr>
            <p:ph type="sldNum" sz="quarter" idx="13"/>
          </p:nvPr>
        </p:nvSpPr>
        <p:spPr/>
        <p:txBody>
          <a:bodyPr/>
          <a:lstStyle/>
          <a:p>
            <a:pPr>
              <a:defRPr/>
            </a:pPr>
            <a:fld id="{CA50152C-A5AE-4037-8E77-C398DB665690}" type="slidenum">
              <a:rPr lang="en-US" altLang="en-US" sz="900" smtClean="0">
                <a:ea typeface="Verdana" panose="020B0604030504040204" pitchFamily="34" charset="0"/>
              </a:rPr>
              <a:pPr>
                <a:defRPr/>
              </a:pPr>
              <a:t>11</a:t>
            </a:fld>
            <a:endParaRPr lang="en-US" altLang="en-US" sz="900">
              <a:ea typeface="Verdana" panose="020B0604030504040204" pitchFamily="34" charset="0"/>
            </a:endParaRPr>
          </a:p>
        </p:txBody>
      </p:sp>
      <p:sp>
        <p:nvSpPr>
          <p:cNvPr id="5" name="Title 1">
            <a:extLst>
              <a:ext uri="{FF2B5EF4-FFF2-40B4-BE49-F238E27FC236}">
                <a16:creationId xmlns:a16="http://schemas.microsoft.com/office/drawing/2014/main" id="{41DF3E8E-49A2-AE72-354E-F31E2F5CAD5E}"/>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9702A"/>
                </a:solidFill>
              </a:rPr>
              <a:t>Latvijas reģionālās politikas izpilde uz 2024.g. (5)</a:t>
            </a:r>
            <a:endParaRPr lang="lv-LV">
              <a:solidFill>
                <a:srgbClr val="257735"/>
              </a:solidFill>
            </a:endParaRPr>
          </a:p>
        </p:txBody>
      </p:sp>
      <p:graphicFrame>
        <p:nvGraphicFramePr>
          <p:cNvPr id="2" name="Table 1">
            <a:extLst>
              <a:ext uri="{FF2B5EF4-FFF2-40B4-BE49-F238E27FC236}">
                <a16:creationId xmlns:a16="http://schemas.microsoft.com/office/drawing/2014/main" id="{276F2DB4-20F3-1BBB-B004-43BE19460A7A}"/>
              </a:ext>
            </a:extLst>
          </p:cNvPr>
          <p:cNvGraphicFramePr>
            <a:graphicFrameLocks noGrp="1"/>
          </p:cNvGraphicFramePr>
          <p:nvPr>
            <p:extLst>
              <p:ext uri="{D42A27DB-BD31-4B8C-83A1-F6EECF244321}">
                <p14:modId xmlns:p14="http://schemas.microsoft.com/office/powerpoint/2010/main" val="1967299784"/>
              </p:ext>
            </p:extLst>
          </p:nvPr>
        </p:nvGraphicFramePr>
        <p:xfrm>
          <a:off x="215687" y="1887967"/>
          <a:ext cx="11760625" cy="4358838"/>
        </p:xfrm>
        <a:graphic>
          <a:graphicData uri="http://schemas.openxmlformats.org/drawingml/2006/table">
            <a:tbl>
              <a:tblPr>
                <a:tableStyleId>{5C22544A-7EE6-4342-B048-85BDC9FD1C3A}</a:tableStyleId>
              </a:tblPr>
              <a:tblGrid>
                <a:gridCol w="5692760">
                  <a:extLst>
                    <a:ext uri="{9D8B030D-6E8A-4147-A177-3AD203B41FA5}">
                      <a16:colId xmlns:a16="http://schemas.microsoft.com/office/drawing/2014/main" val="2538640333"/>
                    </a:ext>
                  </a:extLst>
                </a:gridCol>
                <a:gridCol w="2457131">
                  <a:extLst>
                    <a:ext uri="{9D8B030D-6E8A-4147-A177-3AD203B41FA5}">
                      <a16:colId xmlns:a16="http://schemas.microsoft.com/office/drawing/2014/main" val="2937604822"/>
                    </a:ext>
                  </a:extLst>
                </a:gridCol>
                <a:gridCol w="3610734">
                  <a:extLst>
                    <a:ext uri="{9D8B030D-6E8A-4147-A177-3AD203B41FA5}">
                      <a16:colId xmlns:a16="http://schemas.microsoft.com/office/drawing/2014/main" val="1042751514"/>
                    </a:ext>
                  </a:extLst>
                </a:gridCol>
              </a:tblGrid>
              <a:tr h="444872">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a:ea typeface="Verdana"/>
                        </a:rPr>
                        <a:t>Reģionālās politikas pasākums (uzdevums)</a:t>
                      </a:r>
                      <a:endParaRPr lang="lv-LV" sz="1200" b="1" i="0" u="none" strike="noStrike">
                        <a:solidFill>
                          <a:schemeClr val="bg1"/>
                        </a:solidFill>
                        <a:effectLst>
                          <a:outerShdw blurRad="38100" dist="38100" dir="2700000" algn="tl">
                            <a:srgbClr val="000000">
                              <a:alpha val="43137"/>
                            </a:srgbClr>
                          </a:outerShdw>
                        </a:effectLst>
                        <a:latin typeface="Verdana"/>
                        <a:ea typeface="Verdana"/>
                      </a:endParaRPr>
                    </a:p>
                  </a:txBody>
                  <a:tcPr marL="6350" marR="6350" marT="6350" marB="0" anchor="ctr">
                    <a:solidFill>
                      <a:srgbClr val="365236"/>
                    </a:solidFill>
                  </a:tcPr>
                </a:tc>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a:ea typeface="Verdana"/>
                        </a:rPr>
                        <a:t>RPP pieprasītais finansējums (ES fondi)</a:t>
                      </a:r>
                      <a:endParaRPr lang="lv-LV" sz="1200" b="1" i="0" u="none" strike="noStrike">
                        <a:solidFill>
                          <a:schemeClr val="bg1"/>
                        </a:solidFill>
                        <a:effectLst>
                          <a:outerShdw blurRad="38100" dist="38100" dir="2700000" algn="tl">
                            <a:srgbClr val="000000">
                              <a:alpha val="43137"/>
                            </a:srgbClr>
                          </a:outerShdw>
                        </a:effectLst>
                        <a:latin typeface="Verdana"/>
                        <a:ea typeface="Verdana"/>
                      </a:endParaRPr>
                    </a:p>
                  </a:txBody>
                  <a:tcPr marL="6350" marR="6350" marT="6350" marB="0" anchor="ctr">
                    <a:solidFill>
                      <a:srgbClr val="365236"/>
                    </a:solidFill>
                  </a:tcPr>
                </a:tc>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a:ea typeface="Verdana"/>
                        </a:rPr>
                        <a:t>Īstenošanas progress</a:t>
                      </a:r>
                      <a:endParaRPr lang="lv-LV" sz="1200" b="1" i="0" u="none" strike="noStrike">
                        <a:solidFill>
                          <a:schemeClr val="bg1"/>
                        </a:solidFill>
                        <a:effectLst>
                          <a:outerShdw blurRad="38100" dist="38100" dir="2700000" algn="tl">
                            <a:srgbClr val="000000">
                              <a:alpha val="43137"/>
                            </a:srgbClr>
                          </a:outerShdw>
                        </a:effectLst>
                        <a:latin typeface="Verdana"/>
                        <a:ea typeface="Verdana"/>
                      </a:endParaRPr>
                    </a:p>
                  </a:txBody>
                  <a:tcPr marL="6350" marR="6350" marT="6350" marB="0" anchor="ctr">
                    <a:solidFill>
                      <a:srgbClr val="365236"/>
                    </a:solidFill>
                  </a:tcPr>
                </a:tc>
                <a:extLst>
                  <a:ext uri="{0D108BD9-81ED-4DB2-BD59-A6C34878D82A}">
                    <a16:rowId xmlns:a16="http://schemas.microsoft.com/office/drawing/2014/main" val="696688544"/>
                  </a:ext>
                </a:extLst>
              </a:tr>
              <a:tr h="828304">
                <a:tc>
                  <a:txBody>
                    <a:bodyPr/>
                    <a:lstStyle/>
                    <a:p>
                      <a:pPr marL="71755" algn="l" fontAlgn="ctr"/>
                      <a:r>
                        <a:rPr lang="lv-LV" sz="1200" i="1" u="none" strike="noStrike">
                          <a:effectLst/>
                          <a:latin typeface="Verdana"/>
                          <a:ea typeface="Verdana"/>
                        </a:rPr>
                        <a:t>B.3.1. Pašvaldību un plānošanas reģionu kapacitātes palielināšana viedai attīstības plānošanai un īstenošanai</a:t>
                      </a:r>
                      <a:endParaRPr lang="lv-LV" sz="1200" b="0" i="1" u="none" strike="noStrike">
                        <a:solidFill>
                          <a:srgbClr val="000000"/>
                        </a:solidFill>
                        <a:effectLst/>
                        <a:latin typeface="Verdana"/>
                        <a:ea typeface="Verdana"/>
                      </a:endParaRPr>
                    </a:p>
                  </a:txBody>
                  <a:tcPr marL="6350" marR="6350" marT="6350" marB="0" anchor="ctr">
                    <a:solidFill>
                      <a:srgbClr val="92D050"/>
                    </a:solidFill>
                  </a:tcPr>
                </a:tc>
                <a:tc>
                  <a:txBody>
                    <a:bodyPr/>
                    <a:lstStyle/>
                    <a:p>
                      <a:pPr algn="ctr" rtl="0" fontAlgn="ctr"/>
                      <a:r>
                        <a:rPr lang="lv-LV" sz="1200" u="none" strike="noStrike" kern="1200">
                          <a:solidFill>
                            <a:schemeClr val="dk1"/>
                          </a:solidFill>
                          <a:effectLst/>
                          <a:latin typeface="Verdana"/>
                          <a:ea typeface="Verdana"/>
                          <a:cs typeface="+mn-cs"/>
                        </a:rPr>
                        <a:t>1 428 571 EUR</a:t>
                      </a:r>
                    </a:p>
                  </a:txBody>
                  <a:tcPr marL="6350" marR="6350" marT="6350" marB="0" anchor="ctr">
                    <a:solidFill>
                      <a:srgbClr val="92D050"/>
                    </a:solidFill>
                  </a:tcPr>
                </a:tc>
                <a:tc>
                  <a:txBody>
                    <a:bodyPr/>
                    <a:lstStyle/>
                    <a:p>
                      <a:pPr marL="0" algn="ctr" defTabSz="939575" rtl="0" eaLnBrk="1" fontAlgn="ctr" latinLnBrk="0" hangingPunct="1"/>
                      <a:r>
                        <a:rPr lang="lv-LV" sz="1200" b="1" u="none" strike="noStrike" kern="1200">
                          <a:solidFill>
                            <a:schemeClr val="dk1"/>
                          </a:solidFill>
                          <a:effectLst/>
                          <a:latin typeface="Verdana"/>
                          <a:ea typeface="Verdana"/>
                          <a:cs typeface="+mn-cs"/>
                        </a:rPr>
                        <a:t>4 410 215 EUR jeb 309%, </a:t>
                      </a:r>
                      <a:r>
                        <a:rPr lang="lv-LV" sz="1200" b="0" u="none" strike="noStrike" kern="1200">
                          <a:solidFill>
                            <a:schemeClr val="dk1"/>
                          </a:solidFill>
                          <a:effectLst/>
                          <a:latin typeface="Verdana"/>
                          <a:ea typeface="Verdana"/>
                          <a:cs typeface="+mn-cs"/>
                        </a:rPr>
                        <a:t>t.sk.  </a:t>
                      </a:r>
                      <a:r>
                        <a:rPr lang="lv-LV" sz="1200" u="none" strike="noStrike" kern="1200">
                          <a:solidFill>
                            <a:schemeClr val="dk1"/>
                          </a:solidFill>
                          <a:effectLst/>
                          <a:latin typeface="Verdana"/>
                          <a:ea typeface="Verdana"/>
                          <a:cs typeface="+mn-cs"/>
                        </a:rPr>
                        <a:t>KPP 377 295 EUR, AF 2 500 000 EUR, TPF 1 532 920 EUR</a:t>
                      </a:r>
                    </a:p>
                  </a:txBody>
                  <a:tcPr marL="6350" marR="6350" marT="6350" marB="0" anchor="ctr">
                    <a:solidFill>
                      <a:srgbClr val="92D050"/>
                    </a:solidFill>
                  </a:tcPr>
                </a:tc>
                <a:extLst>
                  <a:ext uri="{0D108BD9-81ED-4DB2-BD59-A6C34878D82A}">
                    <a16:rowId xmlns:a16="http://schemas.microsoft.com/office/drawing/2014/main" val="3713073955"/>
                  </a:ext>
                </a:extLst>
              </a:tr>
              <a:tr h="387505">
                <a:tc>
                  <a:txBody>
                    <a:bodyPr/>
                    <a:lstStyle/>
                    <a:p>
                      <a:pPr marL="71755" algn="l" fontAlgn="ctr"/>
                      <a:r>
                        <a:rPr lang="lv-LV" sz="1200" i="1" u="none" strike="noStrike">
                          <a:effectLst/>
                          <a:latin typeface="Verdana"/>
                          <a:ea typeface="Verdana"/>
                        </a:rPr>
                        <a:t>B.3.2. Pašvaldību administratīvi teritoriālās reformas īstenošana un reģionālā pārvaldes līmeņa darbības uzlabošana</a:t>
                      </a:r>
                      <a:endParaRPr lang="lv-LV" sz="1200" b="0" i="1" u="none" strike="noStrike">
                        <a:solidFill>
                          <a:srgbClr val="000000"/>
                        </a:solidFill>
                        <a:effectLst/>
                        <a:latin typeface="Verdana"/>
                        <a:ea typeface="Verdana"/>
                      </a:endParaRPr>
                    </a:p>
                  </a:txBody>
                  <a:tcPr marL="6350" marR="6350" marT="6350" marB="0" anchor="ctr">
                    <a:solidFill>
                      <a:srgbClr val="FFC000"/>
                    </a:solidFill>
                  </a:tcPr>
                </a:tc>
                <a:tc>
                  <a:txBody>
                    <a:bodyPr/>
                    <a:lstStyle/>
                    <a:p>
                      <a:pPr algn="ctr" rtl="0" fontAlgn="ctr"/>
                      <a:r>
                        <a:rPr lang="lv-LV" sz="1200" u="none" strike="noStrike">
                          <a:effectLst/>
                          <a:latin typeface="Verdana"/>
                          <a:ea typeface="Verdana"/>
                        </a:rPr>
                        <a:t>Esošā budžeta ietvaros</a:t>
                      </a:r>
                      <a:endParaRPr lang="lv-LV" sz="1200" b="0" i="0" u="none" strike="noStrike">
                        <a:solidFill>
                          <a:srgbClr val="000000"/>
                        </a:solidFill>
                        <a:effectLst/>
                        <a:latin typeface="Verdana"/>
                        <a:ea typeface="Verdana"/>
                      </a:endParaRPr>
                    </a:p>
                  </a:txBody>
                  <a:tcPr marL="6350" marR="6350" marT="6350" marB="0" anchor="ctr">
                    <a:solidFill>
                      <a:srgbClr val="FFC000"/>
                    </a:solidFill>
                  </a:tcPr>
                </a:tc>
                <a:tc>
                  <a:txBody>
                    <a:bodyPr/>
                    <a:lstStyle/>
                    <a:p>
                      <a:pPr marL="0" algn="ctr" defTabSz="939575" rtl="0" eaLnBrk="1" fontAlgn="ctr" latinLnBrk="0" hangingPunct="1"/>
                      <a:r>
                        <a:rPr lang="lv-LV" sz="1200" u="none" strike="noStrike" kern="1200">
                          <a:solidFill>
                            <a:schemeClr val="dk1"/>
                          </a:solidFill>
                          <a:effectLst/>
                          <a:latin typeface="Verdana"/>
                          <a:ea typeface="Verdana"/>
                          <a:cs typeface="+mn-cs"/>
                        </a:rPr>
                        <a:t>Tiek īstenots</a:t>
                      </a:r>
                    </a:p>
                  </a:txBody>
                  <a:tcPr marL="6350" marR="6350" marT="6350" marB="0" anchor="ctr">
                    <a:solidFill>
                      <a:srgbClr val="FFC000"/>
                    </a:solidFill>
                  </a:tcPr>
                </a:tc>
                <a:extLst>
                  <a:ext uri="{0D108BD9-81ED-4DB2-BD59-A6C34878D82A}">
                    <a16:rowId xmlns:a16="http://schemas.microsoft.com/office/drawing/2014/main" val="3737831512"/>
                  </a:ext>
                </a:extLst>
              </a:tr>
              <a:tr h="337552">
                <a:tc>
                  <a:txBody>
                    <a:bodyPr/>
                    <a:lstStyle/>
                    <a:p>
                      <a:pPr marL="71755" algn="l" fontAlgn="ctr"/>
                      <a:r>
                        <a:rPr lang="lv-LV" sz="1200" i="1" u="none" strike="noStrike">
                          <a:effectLst/>
                          <a:latin typeface="Verdana"/>
                          <a:ea typeface="Verdana"/>
                        </a:rPr>
                        <a:t>B.3.3. Pašvaldību finanšu sistēmas pilnveidošana</a:t>
                      </a:r>
                      <a:endParaRPr lang="lv-LV" sz="1200" b="0" i="1" u="none" strike="noStrike">
                        <a:solidFill>
                          <a:srgbClr val="000000"/>
                        </a:solidFill>
                        <a:effectLst/>
                        <a:latin typeface="Verdana"/>
                        <a:ea typeface="Verdana"/>
                      </a:endParaRPr>
                    </a:p>
                  </a:txBody>
                  <a:tcPr marL="6350" marR="6350" marT="6350" marB="0" anchor="ctr">
                    <a:solidFill>
                      <a:srgbClr val="FFC000"/>
                    </a:solidFill>
                  </a:tcPr>
                </a:tc>
                <a:tc>
                  <a:txBody>
                    <a:bodyPr/>
                    <a:lstStyle/>
                    <a:p>
                      <a:pPr algn="ctr" rtl="0" fontAlgn="ctr"/>
                      <a:r>
                        <a:rPr lang="lv-LV" sz="1200" u="none" strike="noStrike">
                          <a:effectLst/>
                          <a:latin typeface="Verdana"/>
                          <a:ea typeface="Verdana"/>
                        </a:rPr>
                        <a:t>Esošā budžeta ietvaros</a:t>
                      </a:r>
                      <a:endParaRPr lang="lv-LV" sz="1200" b="0" i="0" u="none" strike="noStrike">
                        <a:solidFill>
                          <a:srgbClr val="000000"/>
                        </a:solidFill>
                        <a:effectLst/>
                        <a:latin typeface="Verdana"/>
                        <a:ea typeface="Verdana"/>
                      </a:endParaRPr>
                    </a:p>
                  </a:txBody>
                  <a:tcPr marL="6350" marR="6350" marT="6350" marB="0" anchor="ctr">
                    <a:solidFill>
                      <a:srgbClr val="FFC000"/>
                    </a:solidFill>
                  </a:tcPr>
                </a:tc>
                <a:tc>
                  <a:txBody>
                    <a:bodyPr/>
                    <a:lstStyle/>
                    <a:p>
                      <a:pPr marL="0" marR="0" lvl="0" indent="0" algn="ctr" defTabSz="939575" rtl="0" eaLnBrk="1" fontAlgn="b" latinLnBrk="0" hangingPunct="1">
                        <a:lnSpc>
                          <a:spcPct val="100000"/>
                        </a:lnSpc>
                        <a:spcBef>
                          <a:spcPts val="0"/>
                        </a:spcBef>
                        <a:spcAft>
                          <a:spcPts val="0"/>
                        </a:spcAft>
                        <a:buClrTx/>
                        <a:buSzTx/>
                        <a:buFontTx/>
                        <a:buNone/>
                        <a:tabLst/>
                        <a:defRPr/>
                      </a:pPr>
                      <a:r>
                        <a:rPr lang="lv-LV" sz="1200" u="none" strike="noStrike" kern="1200">
                          <a:solidFill>
                            <a:schemeClr val="dk1"/>
                          </a:solidFill>
                          <a:effectLst/>
                          <a:latin typeface="Verdana"/>
                          <a:ea typeface="Verdana"/>
                          <a:cs typeface="+mn-cs"/>
                        </a:rPr>
                        <a:t>Tiek īstenots</a:t>
                      </a:r>
                    </a:p>
                  </a:txBody>
                  <a:tcPr marL="6350" marR="6350" marT="6350" marB="0" anchor="ctr">
                    <a:solidFill>
                      <a:srgbClr val="FFC000"/>
                    </a:solidFill>
                  </a:tcPr>
                </a:tc>
                <a:extLst>
                  <a:ext uri="{0D108BD9-81ED-4DB2-BD59-A6C34878D82A}">
                    <a16:rowId xmlns:a16="http://schemas.microsoft.com/office/drawing/2014/main" val="2164367510"/>
                  </a:ext>
                </a:extLst>
              </a:tr>
              <a:tr h="447918">
                <a:tc>
                  <a:txBody>
                    <a:bodyPr/>
                    <a:lstStyle/>
                    <a:p>
                      <a:pPr marL="71755" algn="l" fontAlgn="ctr"/>
                      <a:r>
                        <a:rPr lang="lv-LV" sz="1200" i="1" u="none" strike="noStrike">
                          <a:effectLst/>
                          <a:latin typeface="Verdana"/>
                          <a:ea typeface="Verdana"/>
                        </a:rPr>
                        <a:t>B.3.4. Regulējuma izstrāde valsts budžeta dotācijai pašvaldību ES fondu projektu līdzfinansēšanai</a:t>
                      </a:r>
                      <a:endParaRPr lang="lv-LV" sz="1200" b="0" i="1" u="none" strike="noStrike">
                        <a:solidFill>
                          <a:srgbClr val="000000"/>
                        </a:solidFill>
                        <a:effectLst/>
                        <a:latin typeface="Verdana"/>
                        <a:ea typeface="Verdana"/>
                      </a:endParaRPr>
                    </a:p>
                  </a:txBody>
                  <a:tcPr marL="6350" marR="6350" marT="6350" marB="0" anchor="ctr">
                    <a:solidFill>
                      <a:srgbClr val="D99694"/>
                    </a:solidFill>
                  </a:tcPr>
                </a:tc>
                <a:tc>
                  <a:txBody>
                    <a:bodyPr/>
                    <a:lstStyle/>
                    <a:p>
                      <a:pPr algn="ctr" rtl="0" fontAlgn="ctr"/>
                      <a:r>
                        <a:rPr lang="lv-LV" sz="1200" u="none" strike="noStrike">
                          <a:effectLst/>
                          <a:latin typeface="Verdana"/>
                          <a:ea typeface="Verdana"/>
                        </a:rPr>
                        <a:t>60 000 000 </a:t>
                      </a:r>
                      <a:r>
                        <a:rPr lang="lv-LV" sz="1200" u="none" strike="noStrike" kern="1200">
                          <a:solidFill>
                            <a:schemeClr val="dk1"/>
                          </a:solidFill>
                          <a:effectLst/>
                          <a:latin typeface="Verdana"/>
                          <a:ea typeface="Verdana"/>
                          <a:cs typeface="+mn-cs"/>
                        </a:rPr>
                        <a:t>EUR</a:t>
                      </a:r>
                      <a:endParaRPr lang="lv-LV" sz="1200" b="0" i="0" u="none" strike="noStrike">
                        <a:solidFill>
                          <a:srgbClr val="000000"/>
                        </a:solidFill>
                        <a:effectLst/>
                        <a:latin typeface="Verdana"/>
                        <a:ea typeface="Verdana"/>
                      </a:endParaRPr>
                    </a:p>
                  </a:txBody>
                  <a:tcPr marL="6350" marR="6350" marT="6350" marB="0" anchor="ctr">
                    <a:solidFill>
                      <a:srgbClr val="D99694"/>
                    </a:solidFill>
                  </a:tcPr>
                </a:tc>
                <a:tc>
                  <a:txBody>
                    <a:bodyPr/>
                    <a:lstStyle/>
                    <a:p>
                      <a:pPr algn="ctr" fontAlgn="b"/>
                      <a:r>
                        <a:rPr lang="lv-LV" sz="1200" b="0" i="0" u="none" strike="noStrike">
                          <a:solidFill>
                            <a:srgbClr val="000000"/>
                          </a:solidFill>
                          <a:effectLst/>
                          <a:latin typeface="Verdana"/>
                          <a:ea typeface="Verdana"/>
                        </a:rPr>
                        <a:t>Nav piešķirts finansējums</a:t>
                      </a:r>
                    </a:p>
                  </a:txBody>
                  <a:tcPr marL="6350" marR="6350" marT="6350" marB="0" anchor="ctr">
                    <a:solidFill>
                      <a:srgbClr val="D99694"/>
                    </a:solidFill>
                  </a:tcPr>
                </a:tc>
                <a:extLst>
                  <a:ext uri="{0D108BD9-81ED-4DB2-BD59-A6C34878D82A}">
                    <a16:rowId xmlns:a16="http://schemas.microsoft.com/office/drawing/2014/main" val="4061037878"/>
                  </a:ext>
                </a:extLst>
              </a:tr>
              <a:tr h="361707">
                <a:tc>
                  <a:txBody>
                    <a:bodyPr/>
                    <a:lstStyle/>
                    <a:p>
                      <a:pPr marL="71755" algn="l" fontAlgn="ctr"/>
                      <a:r>
                        <a:rPr lang="lv-LV" sz="1200" i="1" u="none" strike="noStrike">
                          <a:effectLst/>
                          <a:latin typeface="Verdana"/>
                          <a:ea typeface="Verdana"/>
                        </a:rPr>
                        <a:t>B.3.5. Paplašināt teritoriālās statistikas klāstu un ieguves iespējas</a:t>
                      </a:r>
                      <a:endParaRPr lang="lv-LV" sz="1200" b="0" i="1" u="none" strike="noStrike">
                        <a:solidFill>
                          <a:srgbClr val="000000"/>
                        </a:solidFill>
                        <a:effectLst/>
                        <a:latin typeface="Verdana"/>
                        <a:ea typeface="Verdana"/>
                      </a:endParaRPr>
                    </a:p>
                  </a:txBody>
                  <a:tcPr marL="6350" marR="6350" marT="6350" marB="0" anchor="ctr">
                    <a:solidFill>
                      <a:schemeClr val="accent2">
                        <a:lumMod val="60000"/>
                        <a:lumOff val="40000"/>
                      </a:schemeClr>
                    </a:solidFill>
                  </a:tcPr>
                </a:tc>
                <a:tc>
                  <a:txBody>
                    <a:bodyPr/>
                    <a:lstStyle/>
                    <a:p>
                      <a:pPr algn="ctr" rtl="0" fontAlgn="ctr"/>
                      <a:r>
                        <a:rPr lang="lv-LV" sz="1200" u="none" strike="noStrike">
                          <a:effectLst/>
                          <a:latin typeface="Verdana"/>
                          <a:ea typeface="Verdana"/>
                        </a:rPr>
                        <a:t>3 000 000 </a:t>
                      </a:r>
                      <a:r>
                        <a:rPr lang="lv-LV" sz="1200" u="none" strike="noStrike" kern="1200">
                          <a:solidFill>
                            <a:schemeClr val="dk1"/>
                          </a:solidFill>
                          <a:effectLst/>
                          <a:latin typeface="Verdana"/>
                          <a:ea typeface="Verdana"/>
                          <a:cs typeface="+mn-cs"/>
                        </a:rPr>
                        <a:t>EUR</a:t>
                      </a:r>
                      <a:endParaRPr lang="lv-LV" sz="1200" b="0" i="0" u="none" strike="noStrike">
                        <a:solidFill>
                          <a:srgbClr val="000000"/>
                        </a:solidFill>
                        <a:effectLst/>
                        <a:latin typeface="Verdana"/>
                        <a:ea typeface="Verdana"/>
                      </a:endParaRPr>
                    </a:p>
                  </a:txBody>
                  <a:tcPr marL="6350" marR="6350" marT="6350" marB="0" anchor="ctr">
                    <a:solidFill>
                      <a:schemeClr val="accent2">
                        <a:lumMod val="60000"/>
                        <a:lumOff val="40000"/>
                      </a:schemeClr>
                    </a:solidFill>
                  </a:tcPr>
                </a:tc>
                <a:tc>
                  <a:txBody>
                    <a:bodyPr/>
                    <a:lstStyle/>
                    <a:p>
                      <a:pPr algn="ctr" fontAlgn="b"/>
                      <a:r>
                        <a:rPr lang="lv-LV" sz="1200" b="0" i="0" u="none" strike="noStrike">
                          <a:solidFill>
                            <a:srgbClr val="000000"/>
                          </a:solidFill>
                          <a:effectLst/>
                          <a:latin typeface="Verdana"/>
                          <a:ea typeface="Verdana"/>
                        </a:rPr>
                        <a:t>Nav piešķirts finansējums</a:t>
                      </a:r>
                    </a:p>
                  </a:txBody>
                  <a:tcPr marL="6350" marR="6350" marT="6350" marB="0" anchor="ctr">
                    <a:solidFill>
                      <a:schemeClr val="accent2">
                        <a:lumMod val="60000"/>
                        <a:lumOff val="40000"/>
                      </a:schemeClr>
                    </a:solidFill>
                  </a:tcPr>
                </a:tc>
                <a:extLst>
                  <a:ext uri="{0D108BD9-81ED-4DB2-BD59-A6C34878D82A}">
                    <a16:rowId xmlns:a16="http://schemas.microsoft.com/office/drawing/2014/main" val="220955275"/>
                  </a:ext>
                </a:extLst>
              </a:tr>
              <a:tr h="876300">
                <a:tc>
                  <a:txBody>
                    <a:bodyPr/>
                    <a:lstStyle/>
                    <a:p>
                      <a:pPr marL="71755" algn="l" fontAlgn="ctr"/>
                      <a:r>
                        <a:rPr lang="lv-LV" sz="1200" i="1" u="none" strike="noStrike">
                          <a:effectLst/>
                          <a:latin typeface="Verdana"/>
                          <a:ea typeface="Verdana"/>
                        </a:rPr>
                        <a:t>B.3.6. Plašākas sabiedrības iesaiste reģionālās politikas mērķu sasniegšanā (esošā budžeta ietvaros, papildu nepieciešamais finansējums tiks precizēts, izstrādājot līdzdalības budžeta ieviešanas modeli)</a:t>
                      </a:r>
                      <a:endParaRPr lang="lv-LV" sz="1200" b="0" i="1" u="none" strike="noStrike">
                        <a:solidFill>
                          <a:srgbClr val="000000"/>
                        </a:solidFill>
                        <a:effectLst/>
                        <a:latin typeface="Verdana"/>
                        <a:ea typeface="Verdana"/>
                      </a:endParaRPr>
                    </a:p>
                  </a:txBody>
                  <a:tcPr marL="6350" marR="6350" marT="6350" marB="0" anchor="ctr">
                    <a:solidFill>
                      <a:srgbClr val="92D050"/>
                    </a:solidFill>
                  </a:tcPr>
                </a:tc>
                <a:tc>
                  <a:txBody>
                    <a:bodyPr/>
                    <a:lstStyle/>
                    <a:p>
                      <a:pPr algn="ctr" rtl="0" fontAlgn="ctr"/>
                      <a:r>
                        <a:rPr lang="lv-LV" sz="1200" u="none" strike="noStrike">
                          <a:effectLst/>
                          <a:latin typeface="Verdana"/>
                          <a:ea typeface="Verdana"/>
                        </a:rPr>
                        <a:t>Esošā budžeta ietvaros</a:t>
                      </a:r>
                      <a:endParaRPr lang="lv-LV" sz="1200" b="0" i="0" u="none" strike="noStrike">
                        <a:solidFill>
                          <a:srgbClr val="000000"/>
                        </a:solidFill>
                        <a:effectLst/>
                        <a:latin typeface="Verdana"/>
                        <a:ea typeface="Verdana"/>
                      </a:endParaRPr>
                    </a:p>
                  </a:txBody>
                  <a:tcPr marL="6350" marR="6350" marT="6350" marB="0" anchor="ctr">
                    <a:solidFill>
                      <a:srgbClr val="92D050"/>
                    </a:solidFill>
                  </a:tcPr>
                </a:tc>
                <a:tc>
                  <a:txBody>
                    <a:bodyPr/>
                    <a:lstStyle/>
                    <a:p>
                      <a:pPr marL="0" marR="0" lvl="0" indent="0" algn="ctr" defTabSz="939575" rtl="0" eaLnBrk="1" fontAlgn="b" latinLnBrk="0" hangingPunct="1">
                        <a:lnSpc>
                          <a:spcPct val="100000"/>
                        </a:lnSpc>
                        <a:spcBef>
                          <a:spcPts val="0"/>
                        </a:spcBef>
                        <a:spcAft>
                          <a:spcPts val="0"/>
                        </a:spcAft>
                        <a:buClrTx/>
                        <a:buSzTx/>
                        <a:buFontTx/>
                        <a:buNone/>
                        <a:tabLst/>
                        <a:defRPr/>
                      </a:pPr>
                      <a:r>
                        <a:rPr lang="lv-LV" sz="1200" u="none" strike="noStrike" kern="1200">
                          <a:solidFill>
                            <a:schemeClr val="dk1"/>
                          </a:solidFill>
                          <a:effectLst/>
                          <a:latin typeface="Verdana"/>
                          <a:ea typeface="Verdana"/>
                          <a:cs typeface="+mn-cs"/>
                        </a:rPr>
                        <a:t>Tiek īstenots</a:t>
                      </a:r>
                    </a:p>
                  </a:txBody>
                  <a:tcPr marL="6350" marR="6350" marT="6350" marB="0" anchor="ctr">
                    <a:solidFill>
                      <a:srgbClr val="92D050"/>
                    </a:solidFill>
                  </a:tcPr>
                </a:tc>
                <a:extLst>
                  <a:ext uri="{0D108BD9-81ED-4DB2-BD59-A6C34878D82A}">
                    <a16:rowId xmlns:a16="http://schemas.microsoft.com/office/drawing/2014/main" val="181504709"/>
                  </a:ext>
                </a:extLst>
              </a:tr>
              <a:tr h="674680">
                <a:tc>
                  <a:txBody>
                    <a:bodyPr/>
                    <a:lstStyle/>
                    <a:p>
                      <a:pPr marL="71755" algn="l" fontAlgn="ctr"/>
                      <a:r>
                        <a:rPr lang="lv-LV" sz="1200" i="1" u="none" strike="noStrike">
                          <a:effectLst/>
                          <a:latin typeface="Verdana"/>
                          <a:ea typeface="Verdana"/>
                        </a:rPr>
                        <a:t>B.3.7. Pašvaldības administratīvo un pakalpojumu sniegšanas procesu modernizācija un digitalizācija, digitālo risinājumu koplietošana</a:t>
                      </a:r>
                      <a:endParaRPr lang="lv-LV" sz="1200" b="0" i="1" u="none" strike="noStrike">
                        <a:solidFill>
                          <a:srgbClr val="000000"/>
                        </a:solidFill>
                        <a:effectLst/>
                        <a:latin typeface="Verdana"/>
                        <a:ea typeface="Verdana"/>
                      </a:endParaRPr>
                    </a:p>
                  </a:txBody>
                  <a:tcPr marL="6350" marR="6350" marT="6350" marB="0" anchor="ctr">
                    <a:solidFill>
                      <a:srgbClr val="92D050"/>
                    </a:solidFill>
                  </a:tcPr>
                </a:tc>
                <a:tc>
                  <a:txBody>
                    <a:bodyPr/>
                    <a:lstStyle/>
                    <a:p>
                      <a:pPr algn="ctr" rtl="0" fontAlgn="ctr"/>
                      <a:r>
                        <a:rPr lang="lv-LV" sz="1200" u="none" strike="noStrike">
                          <a:effectLst/>
                          <a:latin typeface="Verdana"/>
                          <a:ea typeface="Verdana"/>
                        </a:rPr>
                        <a:t>Finansējums tiks precizēts Digitālās transformācijas pamatnostādņu ietvaros</a:t>
                      </a:r>
                      <a:endParaRPr lang="lv-LV" sz="1200" b="0" i="0" u="none" strike="noStrike">
                        <a:solidFill>
                          <a:srgbClr val="000000"/>
                        </a:solidFill>
                        <a:effectLst/>
                        <a:latin typeface="Verdana"/>
                        <a:ea typeface="Verdana"/>
                      </a:endParaRPr>
                    </a:p>
                  </a:txBody>
                  <a:tcPr marL="6350" marR="6350" marT="6350" marB="0" anchor="ctr">
                    <a:solidFill>
                      <a:srgbClr val="92D050"/>
                    </a:solidFill>
                  </a:tcPr>
                </a:tc>
                <a:tc>
                  <a:txBody>
                    <a:bodyPr/>
                    <a:lstStyle/>
                    <a:p>
                      <a:pPr lvl="0" algn="ctr">
                        <a:buNone/>
                      </a:pPr>
                      <a:r>
                        <a:rPr lang="lv-LV" sz="1200" b="0" i="0" u="none" strike="noStrike" baseline="0" noProof="0">
                          <a:solidFill>
                            <a:schemeClr val="tx1"/>
                          </a:solidFill>
                          <a:effectLst/>
                          <a:latin typeface="Verdana"/>
                        </a:rPr>
                        <a:t>3 955 757,34 EUR</a:t>
                      </a:r>
                      <a:endParaRPr lang="en-US">
                        <a:solidFill>
                          <a:schemeClr val="tx1"/>
                        </a:solidFill>
                      </a:endParaRPr>
                    </a:p>
                  </a:txBody>
                  <a:tcPr marL="6350" marR="6350" marT="6350" marB="0" anchor="ctr">
                    <a:solidFill>
                      <a:srgbClr val="92D050"/>
                    </a:solidFill>
                  </a:tcPr>
                </a:tc>
                <a:extLst>
                  <a:ext uri="{0D108BD9-81ED-4DB2-BD59-A6C34878D82A}">
                    <a16:rowId xmlns:a16="http://schemas.microsoft.com/office/drawing/2014/main" val="3885044425"/>
                  </a:ext>
                </a:extLst>
              </a:tr>
            </a:tbl>
          </a:graphicData>
        </a:graphic>
      </p:graphicFrame>
      <p:sp>
        <p:nvSpPr>
          <p:cNvPr id="3" name="TextBox 2">
            <a:extLst>
              <a:ext uri="{FF2B5EF4-FFF2-40B4-BE49-F238E27FC236}">
                <a16:creationId xmlns:a16="http://schemas.microsoft.com/office/drawing/2014/main" id="{B35157F1-0646-9CCD-2EE1-8284B41EA720}"/>
              </a:ext>
            </a:extLst>
          </p:cNvPr>
          <p:cNvSpPr txBox="1"/>
          <p:nvPr/>
        </p:nvSpPr>
        <p:spPr>
          <a:xfrm>
            <a:off x="2806700" y="1077554"/>
            <a:ext cx="8559800" cy="584775"/>
          </a:xfrm>
          <a:prstGeom prst="rect">
            <a:avLst/>
          </a:prstGeom>
          <a:noFill/>
        </p:spPr>
        <p:txBody>
          <a:bodyPr wrap="square">
            <a:spAutoFit/>
          </a:bodyPr>
          <a:lstStyle/>
          <a:p>
            <a:pPr algn="ctr"/>
            <a:r>
              <a:rPr lang="lv-LV" sz="1600" b="1">
                <a:solidFill>
                  <a:srgbClr val="257735"/>
                </a:solidFill>
                <a:latin typeface="Verdana" panose="020B0604030504040204" pitchFamily="34" charset="0"/>
                <a:ea typeface="Verdana" panose="020B0604030504040204" pitchFamily="34" charset="0"/>
              </a:rPr>
              <a:t>B. Pakalpojumu efektivitātes uzlabošana reģionos</a:t>
            </a:r>
          </a:p>
          <a:p>
            <a:pPr algn="ctr"/>
            <a:r>
              <a:rPr lang="lv-LV" sz="1600" i="1">
                <a:solidFill>
                  <a:srgbClr val="257735"/>
                </a:solidFill>
                <a:latin typeface="Verdana" panose="020B0604030504040204" pitchFamily="34" charset="0"/>
                <a:ea typeface="Verdana" panose="020B0604030504040204" pitchFamily="34" charset="0"/>
                <a:cs typeface="Calibri" panose="020F0502020204030204" pitchFamily="34" charset="0"/>
              </a:rPr>
              <a:t>B3. Plānošanas reģionu un pašvaldību administrācijas darba efektivitāte</a:t>
            </a:r>
          </a:p>
        </p:txBody>
      </p:sp>
      <p:graphicFrame>
        <p:nvGraphicFramePr>
          <p:cNvPr id="7" name="Table 6">
            <a:extLst>
              <a:ext uri="{FF2B5EF4-FFF2-40B4-BE49-F238E27FC236}">
                <a16:creationId xmlns:a16="http://schemas.microsoft.com/office/drawing/2014/main" id="{75B31B5C-6085-653A-4601-14C6C78A7421}"/>
              </a:ext>
            </a:extLst>
          </p:cNvPr>
          <p:cNvGraphicFramePr>
            <a:graphicFrameLocks noGrp="1"/>
          </p:cNvGraphicFramePr>
          <p:nvPr>
            <p:extLst>
              <p:ext uri="{D42A27DB-BD31-4B8C-83A1-F6EECF244321}">
                <p14:modId xmlns:p14="http://schemas.microsoft.com/office/powerpoint/2010/main" val="2782374680"/>
              </p:ext>
            </p:extLst>
          </p:nvPr>
        </p:nvGraphicFramePr>
        <p:xfrm>
          <a:off x="215687" y="6479114"/>
          <a:ext cx="11384435" cy="293826"/>
        </p:xfrm>
        <a:graphic>
          <a:graphicData uri="http://schemas.openxmlformats.org/drawingml/2006/table">
            <a:tbl>
              <a:tblPr firstRow="1" bandRow="1">
                <a:tableStyleId>{5C22544A-7EE6-4342-B048-85BDC9FD1C3A}</a:tableStyleId>
              </a:tblPr>
              <a:tblGrid>
                <a:gridCol w="457412">
                  <a:extLst>
                    <a:ext uri="{9D8B030D-6E8A-4147-A177-3AD203B41FA5}">
                      <a16:colId xmlns:a16="http://schemas.microsoft.com/office/drawing/2014/main" val="601018878"/>
                    </a:ext>
                  </a:extLst>
                </a:gridCol>
                <a:gridCol w="3337399">
                  <a:extLst>
                    <a:ext uri="{9D8B030D-6E8A-4147-A177-3AD203B41FA5}">
                      <a16:colId xmlns:a16="http://schemas.microsoft.com/office/drawing/2014/main" val="4123331600"/>
                    </a:ext>
                  </a:extLst>
                </a:gridCol>
                <a:gridCol w="400601">
                  <a:extLst>
                    <a:ext uri="{9D8B030D-6E8A-4147-A177-3AD203B41FA5}">
                      <a16:colId xmlns:a16="http://schemas.microsoft.com/office/drawing/2014/main" val="2544637603"/>
                    </a:ext>
                  </a:extLst>
                </a:gridCol>
                <a:gridCol w="3394211">
                  <a:extLst>
                    <a:ext uri="{9D8B030D-6E8A-4147-A177-3AD203B41FA5}">
                      <a16:colId xmlns:a16="http://schemas.microsoft.com/office/drawing/2014/main" val="1274312031"/>
                    </a:ext>
                  </a:extLst>
                </a:gridCol>
                <a:gridCol w="462927">
                  <a:extLst>
                    <a:ext uri="{9D8B030D-6E8A-4147-A177-3AD203B41FA5}">
                      <a16:colId xmlns:a16="http://schemas.microsoft.com/office/drawing/2014/main" val="645803413"/>
                    </a:ext>
                  </a:extLst>
                </a:gridCol>
                <a:gridCol w="3331885">
                  <a:extLst>
                    <a:ext uri="{9D8B030D-6E8A-4147-A177-3AD203B41FA5}">
                      <a16:colId xmlns:a16="http://schemas.microsoft.com/office/drawing/2014/main" val="1237547574"/>
                    </a:ext>
                  </a:extLst>
                </a:gridCol>
              </a:tblGrid>
              <a:tr h="293826">
                <a:tc>
                  <a:txBody>
                    <a:bodyPr/>
                    <a:lstStyle/>
                    <a:p>
                      <a:endParaRPr lang="lv-LV" sz="1050" b="0" dirty="0">
                        <a:solidFill>
                          <a:sysClr val="windowText" lastClr="000000"/>
                        </a:solidFill>
                        <a:latin typeface="Veranda"/>
                      </a:endParaRPr>
                    </a:p>
                  </a:txBody>
                  <a:tcPr>
                    <a:solidFill>
                      <a:srgbClr val="92D050"/>
                    </a:solidFill>
                  </a:tcPr>
                </a:tc>
                <a:tc>
                  <a:txBody>
                    <a:bodyPr/>
                    <a:lstStyle/>
                    <a:p>
                      <a:r>
                        <a:rPr lang="lv-LV" sz="1050" b="0" kern="1200" dirty="0">
                          <a:solidFill>
                            <a:sysClr val="windowText" lastClr="000000"/>
                          </a:solidFill>
                          <a:effectLst/>
                          <a:latin typeface="Veranda"/>
                          <a:ea typeface="+mn-ea"/>
                          <a:cs typeface="+mn-cs"/>
                        </a:rPr>
                        <a:t>Izpildīts/ finansējums piešķirts pilna apmērā</a:t>
                      </a:r>
                      <a:endParaRPr lang="lv-LV" sz="1050" b="0" dirty="0">
                        <a:solidFill>
                          <a:sysClr val="windowText" lastClr="000000"/>
                        </a:solidFill>
                        <a:latin typeface="Veranda"/>
                      </a:endParaRPr>
                    </a:p>
                  </a:txBody>
                  <a:tcPr>
                    <a:solidFill>
                      <a:schemeClr val="bg1"/>
                    </a:solidFill>
                  </a:tcPr>
                </a:tc>
                <a:tc>
                  <a:txBody>
                    <a:bodyPr/>
                    <a:lstStyle/>
                    <a:p>
                      <a:endParaRPr lang="lv-LV" sz="1050" b="0" dirty="0">
                        <a:solidFill>
                          <a:sysClr val="windowText" lastClr="000000"/>
                        </a:solidFill>
                        <a:latin typeface="Veranda"/>
                      </a:endParaRPr>
                    </a:p>
                  </a:txBody>
                  <a:tcPr>
                    <a:solidFill>
                      <a:srgbClr val="FFC000"/>
                    </a:solidFill>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sz="1050" b="0" kern="1200" dirty="0">
                          <a:solidFill>
                            <a:sysClr val="windowText" lastClr="000000"/>
                          </a:solidFill>
                          <a:effectLst/>
                          <a:latin typeface="Veranda"/>
                          <a:ea typeface="+mn-ea"/>
                          <a:cs typeface="+mn-cs"/>
                        </a:rPr>
                        <a:t>Izpildes procesā/ finansējums piešķirts daļēji</a:t>
                      </a:r>
                    </a:p>
                  </a:txBody>
                  <a:tcPr>
                    <a:solidFill>
                      <a:schemeClr val="bg1"/>
                    </a:solidFill>
                  </a:tcPr>
                </a:tc>
                <a:tc>
                  <a:txBody>
                    <a:bodyPr/>
                    <a:lstStyle/>
                    <a:p>
                      <a:endParaRPr lang="lv-LV" sz="1050" b="0" dirty="0">
                        <a:solidFill>
                          <a:sysClr val="windowText" lastClr="000000"/>
                        </a:solidFill>
                        <a:latin typeface="Veranda"/>
                      </a:endParaRPr>
                    </a:p>
                  </a:txBody>
                  <a:tcPr>
                    <a:solidFill>
                      <a:schemeClr val="accent2">
                        <a:lumMod val="60000"/>
                        <a:lumOff val="40000"/>
                      </a:schemeClr>
                    </a:solidFill>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sz="1050" b="0" kern="1200" dirty="0">
                          <a:solidFill>
                            <a:sysClr val="windowText" lastClr="000000"/>
                          </a:solidFill>
                          <a:effectLst/>
                          <a:latin typeface="Veranda"/>
                          <a:ea typeface="+mn-ea"/>
                          <a:cs typeface="+mn-cs"/>
                        </a:rPr>
                        <a:t>Netiek izpildīts/ nav piešķirts finansējums </a:t>
                      </a:r>
                    </a:p>
                  </a:txBody>
                  <a:tcPr>
                    <a:solidFill>
                      <a:schemeClr val="bg1"/>
                    </a:solidFill>
                  </a:tcPr>
                </a:tc>
                <a:extLst>
                  <a:ext uri="{0D108BD9-81ED-4DB2-BD59-A6C34878D82A}">
                    <a16:rowId xmlns:a16="http://schemas.microsoft.com/office/drawing/2014/main" val="1102045116"/>
                  </a:ext>
                </a:extLst>
              </a:tr>
            </a:tbl>
          </a:graphicData>
        </a:graphic>
      </p:graphicFrame>
    </p:spTree>
    <p:extLst>
      <p:ext uri="{BB962C8B-B14F-4D97-AF65-F5344CB8AC3E}">
        <p14:creationId xmlns:p14="http://schemas.microsoft.com/office/powerpoint/2010/main" val="1855808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Slide Number Placeholder 8"/>
          <p:cNvSpPr>
            <a:spLocks noGrp="1"/>
          </p:cNvSpPr>
          <p:nvPr>
            <p:ph type="sldNum" sz="quarter" idx="13"/>
          </p:nvPr>
        </p:nvSpPr>
        <p:spPr bwMode="auto">
          <a:xfrm>
            <a:off x="11379200" y="6324600"/>
            <a:ext cx="4064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defRPr sz="1700">
                <a:solidFill>
                  <a:schemeClr val="tx1"/>
                </a:solidFill>
                <a:latin typeface="Times New Roman" pitchFamily="18" charset="0"/>
                <a:cs typeface="Arial" charset="0"/>
              </a:defRPr>
            </a:lvl1pPr>
            <a:lvl2pPr marL="742950" indent="-285750">
              <a:defRPr sz="1700">
                <a:solidFill>
                  <a:schemeClr val="tx1"/>
                </a:solidFill>
                <a:latin typeface="Times New Roman" pitchFamily="18" charset="0"/>
                <a:cs typeface="Arial" charset="0"/>
              </a:defRPr>
            </a:lvl2pPr>
            <a:lvl3pPr marL="1143000" indent="-228600">
              <a:defRPr sz="1700">
                <a:solidFill>
                  <a:schemeClr val="tx1"/>
                </a:solidFill>
                <a:latin typeface="Times New Roman" pitchFamily="18" charset="0"/>
                <a:cs typeface="Arial" charset="0"/>
              </a:defRPr>
            </a:lvl3pPr>
            <a:lvl4pPr marL="1600200" indent="-228600">
              <a:defRPr sz="1700">
                <a:solidFill>
                  <a:schemeClr val="tx1"/>
                </a:solidFill>
                <a:latin typeface="Times New Roman" pitchFamily="18" charset="0"/>
                <a:cs typeface="Arial" charset="0"/>
              </a:defRPr>
            </a:lvl4pPr>
            <a:lvl5pPr marL="2057400" indent="-228600">
              <a:defRPr sz="1700">
                <a:solidFill>
                  <a:schemeClr val="tx1"/>
                </a:solidFill>
                <a:latin typeface="Times New Roman" pitchFamily="18" charset="0"/>
                <a:cs typeface="Arial" charset="0"/>
              </a:defRPr>
            </a:lvl5pPr>
            <a:lvl6pPr marL="2514600" indent="-228600" defTabSz="938213" eaLnBrk="0" fontAlgn="base" hangingPunct="0">
              <a:spcBef>
                <a:spcPct val="0"/>
              </a:spcBef>
              <a:spcAft>
                <a:spcPct val="0"/>
              </a:spcAft>
              <a:defRPr sz="1700">
                <a:solidFill>
                  <a:schemeClr val="tx1"/>
                </a:solidFill>
                <a:latin typeface="Times New Roman" pitchFamily="18" charset="0"/>
                <a:cs typeface="Arial" charset="0"/>
              </a:defRPr>
            </a:lvl6pPr>
            <a:lvl7pPr marL="2971800" indent="-228600" defTabSz="938213" eaLnBrk="0" fontAlgn="base" hangingPunct="0">
              <a:spcBef>
                <a:spcPct val="0"/>
              </a:spcBef>
              <a:spcAft>
                <a:spcPct val="0"/>
              </a:spcAft>
              <a:defRPr sz="1700">
                <a:solidFill>
                  <a:schemeClr val="tx1"/>
                </a:solidFill>
                <a:latin typeface="Times New Roman" pitchFamily="18" charset="0"/>
                <a:cs typeface="Arial" charset="0"/>
              </a:defRPr>
            </a:lvl7pPr>
            <a:lvl8pPr marL="3429000" indent="-228600" defTabSz="938213" eaLnBrk="0" fontAlgn="base" hangingPunct="0">
              <a:spcBef>
                <a:spcPct val="0"/>
              </a:spcBef>
              <a:spcAft>
                <a:spcPct val="0"/>
              </a:spcAft>
              <a:defRPr sz="1700">
                <a:solidFill>
                  <a:schemeClr val="tx1"/>
                </a:solidFill>
                <a:latin typeface="Times New Roman" pitchFamily="18" charset="0"/>
                <a:cs typeface="Arial" charset="0"/>
              </a:defRPr>
            </a:lvl8pPr>
            <a:lvl9pPr marL="3886200" indent="-228600" defTabSz="938213" eaLnBrk="0" fontAlgn="base" hangingPunct="0">
              <a:spcBef>
                <a:spcPct val="0"/>
              </a:spcBef>
              <a:spcAft>
                <a:spcPct val="0"/>
              </a:spcAft>
              <a:defRPr sz="1700">
                <a:solidFill>
                  <a:schemeClr val="tx1"/>
                </a:solidFill>
                <a:latin typeface="Times New Roman" pitchFamily="18" charset="0"/>
                <a:cs typeface="Arial" charset="0"/>
              </a:defRPr>
            </a:lvl9pPr>
          </a:lstStyle>
          <a:p>
            <a:pPr>
              <a:spcAft>
                <a:spcPts val="600"/>
              </a:spcAft>
              <a:defRPr/>
            </a:pPr>
            <a:fld id="{4DDB79EE-9D66-497B-A6AA-6747754E3331}" type="slidenum">
              <a:rPr lang="en-US" altLang="en-US" sz="1000" kern="1200">
                <a:solidFill>
                  <a:srgbClr val="898989"/>
                </a:solidFill>
                <a:latin typeface="Verdana" pitchFamily="34" charset="0"/>
                <a:ea typeface="+mn-ea"/>
                <a:cs typeface="Arial" charset="0"/>
              </a:rPr>
              <a:pPr>
                <a:spcAft>
                  <a:spcPts val="600"/>
                </a:spcAft>
                <a:defRPr/>
              </a:pPr>
              <a:t>12</a:t>
            </a:fld>
            <a:endParaRPr lang="en-US" altLang="en-US" sz="1000" kern="1200">
              <a:solidFill>
                <a:srgbClr val="898989"/>
              </a:solidFill>
              <a:latin typeface="Verdana" pitchFamily="34" charset="0"/>
              <a:ea typeface="+mn-ea"/>
              <a:cs typeface="Arial" charset="0"/>
            </a:endParaRPr>
          </a:p>
        </p:txBody>
      </p:sp>
      <p:sp>
        <p:nvSpPr>
          <p:cNvPr id="2" name="Title 1">
            <a:extLst>
              <a:ext uri="{FF2B5EF4-FFF2-40B4-BE49-F238E27FC236}">
                <a16:creationId xmlns:a16="http://schemas.microsoft.com/office/drawing/2014/main" id="{BF67ED17-02CF-7C7D-04B0-416717DAEAA7}"/>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57735"/>
                </a:solidFill>
              </a:rPr>
              <a:t>Kopsavilkums</a:t>
            </a:r>
          </a:p>
        </p:txBody>
      </p:sp>
      <p:sp>
        <p:nvSpPr>
          <p:cNvPr id="6" name="TextBox 5">
            <a:extLst>
              <a:ext uri="{FF2B5EF4-FFF2-40B4-BE49-F238E27FC236}">
                <a16:creationId xmlns:a16="http://schemas.microsoft.com/office/drawing/2014/main" id="{53EA8005-802F-92DC-24AF-75DCC30A18FF}"/>
              </a:ext>
            </a:extLst>
          </p:cNvPr>
          <p:cNvSpPr txBox="1"/>
          <p:nvPr/>
        </p:nvSpPr>
        <p:spPr>
          <a:xfrm>
            <a:off x="514350" y="2043916"/>
            <a:ext cx="11163300" cy="584775"/>
          </a:xfrm>
          <a:prstGeom prst="rect">
            <a:avLst/>
          </a:prstGeom>
          <a:noFill/>
        </p:spPr>
        <p:txBody>
          <a:bodyPr wrap="square">
            <a:spAutoFit/>
          </a:bodyPr>
          <a:lstStyle/>
          <a:p>
            <a:pPr algn="ctr"/>
            <a:r>
              <a:rPr lang="lv-LV" sz="1600" b="1" dirty="0">
                <a:solidFill>
                  <a:srgbClr val="365236"/>
                </a:solidFill>
                <a:latin typeface="Verdana" panose="020B0604030504040204" pitchFamily="34" charset="0"/>
                <a:ea typeface="Verdana" panose="020B0604030504040204" pitchFamily="34" charset="0"/>
              </a:rPr>
              <a:t>Reģionālās politikas pamatnostādnēs 2021.–2027. gadam pieprasītais un piešķirtais finansējums</a:t>
            </a:r>
          </a:p>
        </p:txBody>
      </p:sp>
      <p:graphicFrame>
        <p:nvGraphicFramePr>
          <p:cNvPr id="4" name="Chart 3">
            <a:extLst>
              <a:ext uri="{FF2B5EF4-FFF2-40B4-BE49-F238E27FC236}">
                <a16:creationId xmlns:a16="http://schemas.microsoft.com/office/drawing/2014/main" id="{55DED6A0-2641-E365-9614-879DA8E99B17}"/>
              </a:ext>
            </a:extLst>
          </p:cNvPr>
          <p:cNvGraphicFramePr>
            <a:graphicFrameLocks/>
          </p:cNvGraphicFramePr>
          <p:nvPr>
            <p:extLst>
              <p:ext uri="{D42A27DB-BD31-4B8C-83A1-F6EECF244321}">
                <p14:modId xmlns:p14="http://schemas.microsoft.com/office/powerpoint/2010/main" val="3218791789"/>
              </p:ext>
            </p:extLst>
          </p:nvPr>
        </p:nvGraphicFramePr>
        <p:xfrm>
          <a:off x="321559" y="2864861"/>
          <a:ext cx="5485353" cy="3356044"/>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A8113704-6149-0C54-C47E-EB9C106479E2}"/>
              </a:ext>
            </a:extLst>
          </p:cNvPr>
          <p:cNvPicPr>
            <a:picLocks noChangeAspect="1"/>
          </p:cNvPicPr>
          <p:nvPr/>
        </p:nvPicPr>
        <p:blipFill rotWithShape="1">
          <a:blip r:embed="rId4"/>
          <a:srcRect t="11117"/>
          <a:stretch/>
        </p:blipFill>
        <p:spPr>
          <a:xfrm>
            <a:off x="6339788" y="3178800"/>
            <a:ext cx="5530653" cy="2595690"/>
          </a:xfrm>
          <a:prstGeom prst="rect">
            <a:avLst/>
          </a:prstGeom>
          <a:ln>
            <a:noFill/>
          </a:ln>
          <a:effectLst>
            <a:softEdge rad="112500"/>
          </a:effectLst>
        </p:spPr>
      </p:pic>
    </p:spTree>
    <p:extLst>
      <p:ext uri="{BB962C8B-B14F-4D97-AF65-F5344CB8AC3E}">
        <p14:creationId xmlns:p14="http://schemas.microsoft.com/office/powerpoint/2010/main" val="1953917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Slide Number Placeholder 8"/>
          <p:cNvSpPr>
            <a:spLocks noGrp="1"/>
          </p:cNvSpPr>
          <p:nvPr>
            <p:ph type="sldNum" sz="quarter" idx="13"/>
          </p:nvPr>
        </p:nvSpPr>
        <p:spPr bwMode="auto">
          <a:xfrm>
            <a:off x="11379200" y="6324600"/>
            <a:ext cx="4064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defRPr sz="1700">
                <a:solidFill>
                  <a:schemeClr val="tx1"/>
                </a:solidFill>
                <a:latin typeface="Times New Roman" pitchFamily="18" charset="0"/>
                <a:cs typeface="Arial" charset="0"/>
              </a:defRPr>
            </a:lvl1pPr>
            <a:lvl2pPr marL="742950" indent="-285750">
              <a:defRPr sz="1700">
                <a:solidFill>
                  <a:schemeClr val="tx1"/>
                </a:solidFill>
                <a:latin typeface="Times New Roman" pitchFamily="18" charset="0"/>
                <a:cs typeface="Arial" charset="0"/>
              </a:defRPr>
            </a:lvl2pPr>
            <a:lvl3pPr marL="1143000" indent="-228600">
              <a:defRPr sz="1700">
                <a:solidFill>
                  <a:schemeClr val="tx1"/>
                </a:solidFill>
                <a:latin typeface="Times New Roman" pitchFamily="18" charset="0"/>
                <a:cs typeface="Arial" charset="0"/>
              </a:defRPr>
            </a:lvl3pPr>
            <a:lvl4pPr marL="1600200" indent="-228600">
              <a:defRPr sz="1700">
                <a:solidFill>
                  <a:schemeClr val="tx1"/>
                </a:solidFill>
                <a:latin typeface="Times New Roman" pitchFamily="18" charset="0"/>
                <a:cs typeface="Arial" charset="0"/>
              </a:defRPr>
            </a:lvl4pPr>
            <a:lvl5pPr marL="2057400" indent="-228600">
              <a:defRPr sz="1700">
                <a:solidFill>
                  <a:schemeClr val="tx1"/>
                </a:solidFill>
                <a:latin typeface="Times New Roman" pitchFamily="18" charset="0"/>
                <a:cs typeface="Arial" charset="0"/>
              </a:defRPr>
            </a:lvl5pPr>
            <a:lvl6pPr marL="2514600" indent="-228600" defTabSz="938213" eaLnBrk="0" fontAlgn="base" hangingPunct="0">
              <a:spcBef>
                <a:spcPct val="0"/>
              </a:spcBef>
              <a:spcAft>
                <a:spcPct val="0"/>
              </a:spcAft>
              <a:defRPr sz="1700">
                <a:solidFill>
                  <a:schemeClr val="tx1"/>
                </a:solidFill>
                <a:latin typeface="Times New Roman" pitchFamily="18" charset="0"/>
                <a:cs typeface="Arial" charset="0"/>
              </a:defRPr>
            </a:lvl6pPr>
            <a:lvl7pPr marL="2971800" indent="-228600" defTabSz="938213" eaLnBrk="0" fontAlgn="base" hangingPunct="0">
              <a:spcBef>
                <a:spcPct val="0"/>
              </a:spcBef>
              <a:spcAft>
                <a:spcPct val="0"/>
              </a:spcAft>
              <a:defRPr sz="1700">
                <a:solidFill>
                  <a:schemeClr val="tx1"/>
                </a:solidFill>
                <a:latin typeface="Times New Roman" pitchFamily="18" charset="0"/>
                <a:cs typeface="Arial" charset="0"/>
              </a:defRPr>
            </a:lvl7pPr>
            <a:lvl8pPr marL="3429000" indent="-228600" defTabSz="938213" eaLnBrk="0" fontAlgn="base" hangingPunct="0">
              <a:spcBef>
                <a:spcPct val="0"/>
              </a:spcBef>
              <a:spcAft>
                <a:spcPct val="0"/>
              </a:spcAft>
              <a:defRPr sz="1700">
                <a:solidFill>
                  <a:schemeClr val="tx1"/>
                </a:solidFill>
                <a:latin typeface="Times New Roman" pitchFamily="18" charset="0"/>
                <a:cs typeface="Arial" charset="0"/>
              </a:defRPr>
            </a:lvl8pPr>
            <a:lvl9pPr marL="3886200" indent="-228600" defTabSz="938213" eaLnBrk="0" fontAlgn="base" hangingPunct="0">
              <a:spcBef>
                <a:spcPct val="0"/>
              </a:spcBef>
              <a:spcAft>
                <a:spcPct val="0"/>
              </a:spcAft>
              <a:defRPr sz="1700">
                <a:solidFill>
                  <a:schemeClr val="tx1"/>
                </a:solidFill>
                <a:latin typeface="Times New Roman" pitchFamily="18" charset="0"/>
                <a:cs typeface="Arial" charset="0"/>
              </a:defRPr>
            </a:lvl9pPr>
          </a:lstStyle>
          <a:p>
            <a:pPr>
              <a:spcAft>
                <a:spcPts val="600"/>
              </a:spcAft>
              <a:defRPr/>
            </a:pPr>
            <a:fld id="{4DDB79EE-9D66-497B-A6AA-6747754E3331}" type="slidenum">
              <a:rPr lang="en-US" altLang="en-US" sz="1000" kern="1200">
                <a:solidFill>
                  <a:srgbClr val="898989"/>
                </a:solidFill>
                <a:latin typeface="Verdana" panose="020B0604030504040204" pitchFamily="34" charset="0"/>
                <a:ea typeface="Verdana" panose="020B0604030504040204" pitchFamily="34" charset="0"/>
              </a:rPr>
              <a:pPr>
                <a:spcAft>
                  <a:spcPts val="600"/>
                </a:spcAft>
                <a:defRPr/>
              </a:pPr>
              <a:t>13</a:t>
            </a:fld>
            <a:endParaRPr lang="en-US" altLang="en-US" sz="1000" kern="1200">
              <a:solidFill>
                <a:srgbClr val="898989"/>
              </a:solidFill>
              <a:latin typeface="Verdana" panose="020B0604030504040204" pitchFamily="34" charset="0"/>
              <a:ea typeface="Verdana" panose="020B0604030504040204" pitchFamily="34" charset="0"/>
            </a:endParaRPr>
          </a:p>
        </p:txBody>
      </p:sp>
      <p:sp>
        <p:nvSpPr>
          <p:cNvPr id="5" name="Freeform 5">
            <a:extLst>
              <a:ext uri="{FF2B5EF4-FFF2-40B4-BE49-F238E27FC236}">
                <a16:creationId xmlns:a16="http://schemas.microsoft.com/office/drawing/2014/main" id="{8AA17B41-E5A9-4934-5FE9-3C7EDA2BA622}"/>
              </a:ext>
            </a:extLst>
          </p:cNvPr>
          <p:cNvSpPr/>
          <p:nvPr/>
        </p:nvSpPr>
        <p:spPr>
          <a:xfrm rot="9987165">
            <a:off x="8033250" y="2388855"/>
            <a:ext cx="1519215" cy="1403439"/>
          </a:xfrm>
          <a:custGeom>
            <a:avLst/>
            <a:gdLst/>
            <a:ahLst/>
            <a:cxnLst>
              <a:cxn ang="0">
                <a:pos x="wd2" y="hd2"/>
              </a:cxn>
              <a:cxn ang="5400000">
                <a:pos x="wd2" y="hd2"/>
              </a:cxn>
              <a:cxn ang="10800000">
                <a:pos x="wd2" y="hd2"/>
              </a:cxn>
              <a:cxn ang="16200000">
                <a:pos x="wd2" y="hd2"/>
              </a:cxn>
            </a:cxnLst>
            <a:rect l="0" t="0" r="r" b="b"/>
            <a:pathLst>
              <a:path w="20271" h="19205" extrusionOk="0">
                <a:moveTo>
                  <a:pt x="1256" y="4802"/>
                </a:moveTo>
                <a:cubicBezTo>
                  <a:pt x="3841" y="210"/>
                  <a:pt x="9566" y="-1363"/>
                  <a:pt x="14044" y="1288"/>
                </a:cubicBezTo>
                <a:cubicBezTo>
                  <a:pt x="17402" y="3277"/>
                  <a:pt x="19104" y="7077"/>
                  <a:pt x="18655" y="10789"/>
                </a:cubicBezTo>
                <a:lnTo>
                  <a:pt x="18358" y="12135"/>
                </a:lnTo>
                <a:lnTo>
                  <a:pt x="20271" y="15517"/>
                </a:lnTo>
                <a:lnTo>
                  <a:pt x="16725" y="15517"/>
                </a:lnTo>
                <a:lnTo>
                  <a:pt x="16362" y="15981"/>
                </a:lnTo>
                <a:cubicBezTo>
                  <a:pt x="13474" y="19322"/>
                  <a:pt x="8600" y="20237"/>
                  <a:pt x="4683" y="17917"/>
                </a:cubicBezTo>
                <a:cubicBezTo>
                  <a:pt x="205" y="15266"/>
                  <a:pt x="-1329" y="9394"/>
                  <a:pt x="1256" y="4802"/>
                </a:cubicBezTo>
                <a:close/>
              </a:path>
            </a:pathLst>
          </a:custGeom>
          <a:solidFill>
            <a:srgbClr val="92D050"/>
          </a:solidFill>
          <a:ln w="12700">
            <a:miter lim="400000"/>
          </a:ln>
        </p:spPr>
        <p:txBody>
          <a:bodyPr lIns="45719" rIns="45719" anchor="ctr"/>
          <a:lstStyle/>
          <a:p>
            <a:pPr algn="ctr">
              <a:defRPr>
                <a:solidFill>
                  <a:srgbClr val="FFFFFF"/>
                </a:solidFill>
              </a:defRPr>
            </a:pPr>
            <a:endParaRPr lang="lv-LV">
              <a:solidFill>
                <a:srgbClr val="365236"/>
              </a:solidFill>
              <a:latin typeface="Verdana" panose="020B0604030504040204" pitchFamily="34" charset="0"/>
              <a:ea typeface="Verdana" panose="020B0604030504040204" pitchFamily="34" charset="0"/>
            </a:endParaRPr>
          </a:p>
        </p:txBody>
      </p:sp>
      <p:sp>
        <p:nvSpPr>
          <p:cNvPr id="8" name="Oval 9">
            <a:extLst>
              <a:ext uri="{FF2B5EF4-FFF2-40B4-BE49-F238E27FC236}">
                <a16:creationId xmlns:a16="http://schemas.microsoft.com/office/drawing/2014/main" id="{DD6FF3A8-2230-F4EB-2706-51F7EC2DE283}"/>
              </a:ext>
            </a:extLst>
          </p:cNvPr>
          <p:cNvSpPr/>
          <p:nvPr/>
        </p:nvSpPr>
        <p:spPr>
          <a:xfrm rot="5400000">
            <a:off x="8429439" y="2676074"/>
            <a:ext cx="849953" cy="849953"/>
          </a:xfrm>
          <a:prstGeom prst="ellipse">
            <a:avLst/>
          </a:prstGeom>
          <a:gradFill>
            <a:gsLst>
              <a:gs pos="22846">
                <a:srgbClr val="FFFFFF"/>
              </a:gs>
              <a:gs pos="63322">
                <a:srgbClr val="E6EAEB"/>
              </a:gs>
              <a:gs pos="99960">
                <a:srgbClr val="CDD5D8"/>
              </a:gs>
            </a:gsLst>
            <a:lin ang="18813902"/>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lang="lv-LV">
              <a:solidFill>
                <a:srgbClr val="365236"/>
              </a:solidFill>
              <a:latin typeface="Verdana" panose="020B0604030504040204" pitchFamily="34" charset="0"/>
              <a:ea typeface="Verdana" panose="020B0604030504040204" pitchFamily="34" charset="0"/>
            </a:endParaRPr>
          </a:p>
        </p:txBody>
      </p:sp>
      <p:grpSp>
        <p:nvGrpSpPr>
          <p:cNvPr id="9" name="Group 8">
            <a:extLst>
              <a:ext uri="{FF2B5EF4-FFF2-40B4-BE49-F238E27FC236}">
                <a16:creationId xmlns:a16="http://schemas.microsoft.com/office/drawing/2014/main" id="{16BD8F6C-0293-6092-4843-8A87871EBA1F}"/>
              </a:ext>
            </a:extLst>
          </p:cNvPr>
          <p:cNvGrpSpPr/>
          <p:nvPr/>
        </p:nvGrpSpPr>
        <p:grpSpPr>
          <a:xfrm>
            <a:off x="1053384" y="1357679"/>
            <a:ext cx="10362357" cy="5200224"/>
            <a:chOff x="1014782" y="991608"/>
            <a:chExt cx="10362357" cy="5200224"/>
          </a:xfrm>
        </p:grpSpPr>
        <p:grpSp>
          <p:nvGrpSpPr>
            <p:cNvPr id="10" name="Group 9">
              <a:extLst>
                <a:ext uri="{FF2B5EF4-FFF2-40B4-BE49-F238E27FC236}">
                  <a16:creationId xmlns:a16="http://schemas.microsoft.com/office/drawing/2014/main" id="{A55DEDD7-CFFF-0CD0-F789-43AB14DEF590}"/>
                </a:ext>
              </a:extLst>
            </p:cNvPr>
            <p:cNvGrpSpPr/>
            <p:nvPr/>
          </p:nvGrpSpPr>
          <p:grpSpPr>
            <a:xfrm>
              <a:off x="3527940" y="991608"/>
              <a:ext cx="5002675" cy="4028998"/>
              <a:chOff x="3527940" y="991608"/>
              <a:chExt cx="5002675" cy="4028998"/>
            </a:xfrm>
          </p:grpSpPr>
          <p:sp>
            <p:nvSpPr>
              <p:cNvPr id="19" name="Oval 4">
                <a:extLst>
                  <a:ext uri="{FF2B5EF4-FFF2-40B4-BE49-F238E27FC236}">
                    <a16:creationId xmlns:a16="http://schemas.microsoft.com/office/drawing/2014/main" id="{ECDA5736-DF31-1EA2-506A-EAF9DA9D1AAA}"/>
                  </a:ext>
                </a:extLst>
              </p:cNvPr>
              <p:cNvSpPr/>
              <p:nvPr/>
            </p:nvSpPr>
            <p:spPr>
              <a:xfrm rot="5400000">
                <a:off x="4889126" y="991606"/>
                <a:ext cx="2348961" cy="2348965"/>
              </a:xfrm>
              <a:prstGeom prst="ellipse">
                <a:avLst/>
              </a:prstGeom>
              <a:gradFill>
                <a:gsLst>
                  <a:gs pos="22846">
                    <a:srgbClr val="FFFFFF"/>
                  </a:gs>
                  <a:gs pos="63322">
                    <a:srgbClr val="E6EAEB"/>
                  </a:gs>
                  <a:gs pos="99960">
                    <a:srgbClr val="CDD5D8"/>
                  </a:gs>
                </a:gsLst>
                <a:lin ang="18075644"/>
              </a:gradFill>
              <a:ln w="6350">
                <a:solidFill>
                  <a:srgbClr val="FFFFFF"/>
                </a:solidFill>
                <a:miter/>
              </a:ln>
              <a:effectLst>
                <a:outerShdw blurRad="419100" dist="466023" dir="2315233" rotWithShape="0">
                  <a:srgbClr val="000000">
                    <a:alpha val="38297"/>
                  </a:srgbClr>
                </a:outerShdw>
              </a:effectLst>
            </p:spPr>
            <p:txBody>
              <a:bodyPr lIns="45719" rIns="45719" anchor="ctr"/>
              <a:lstStyle/>
              <a:p>
                <a:pPr algn="ctr">
                  <a:defRPr>
                    <a:solidFill>
                      <a:srgbClr val="FFFFFF"/>
                    </a:solidFill>
                  </a:defRPr>
                </a:pPr>
                <a:endParaRPr>
                  <a:solidFill>
                    <a:srgbClr val="365236"/>
                  </a:solidFill>
                  <a:latin typeface="Verdana" panose="020B0604030504040204" pitchFamily="34" charset="0"/>
                  <a:ea typeface="Verdana" panose="020B0604030504040204" pitchFamily="34" charset="0"/>
                </a:endParaRPr>
              </a:p>
            </p:txBody>
          </p:sp>
          <p:sp>
            <p:nvSpPr>
              <p:cNvPr id="20" name="Arc 21">
                <a:extLst>
                  <a:ext uri="{FF2B5EF4-FFF2-40B4-BE49-F238E27FC236}">
                    <a16:creationId xmlns:a16="http://schemas.microsoft.com/office/drawing/2014/main" id="{45171E98-B6D9-366A-E019-860D390C5E76}"/>
                  </a:ext>
                </a:extLst>
              </p:cNvPr>
              <p:cNvSpPr/>
              <p:nvPr/>
            </p:nvSpPr>
            <p:spPr>
              <a:xfrm rot="10800000" flipH="1">
                <a:off x="4382396" y="2108657"/>
                <a:ext cx="3323686" cy="16618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a:solidFill>
                  <a:srgbClr val="535353"/>
                </a:solidFill>
                <a:miter lim="400000"/>
                <a:headEnd type="oval"/>
                <a:tailEnd type="oval"/>
              </a:ln>
            </p:spPr>
            <p:txBody>
              <a:bodyPr lIns="45719" rIns="45719" anchor="ctr"/>
              <a:lstStyle/>
              <a:p>
                <a:pPr algn="ctr">
                  <a:defRPr>
                    <a:solidFill>
                      <a:srgbClr val="FFFFFF"/>
                    </a:solidFill>
                  </a:defRPr>
                </a:pPr>
                <a:endParaRPr>
                  <a:solidFill>
                    <a:srgbClr val="365236"/>
                  </a:solidFill>
                  <a:latin typeface="Verdana" panose="020B0604030504040204" pitchFamily="34" charset="0"/>
                  <a:ea typeface="Verdana" panose="020B0604030504040204" pitchFamily="34" charset="0"/>
                </a:endParaRPr>
              </a:p>
            </p:txBody>
          </p:sp>
          <p:sp>
            <p:nvSpPr>
              <p:cNvPr id="21" name="Freeform 25">
                <a:extLst>
                  <a:ext uri="{FF2B5EF4-FFF2-40B4-BE49-F238E27FC236}">
                    <a16:creationId xmlns:a16="http://schemas.microsoft.com/office/drawing/2014/main" id="{D7A838F2-7F7A-12AB-88B3-3731A142009B}"/>
                  </a:ext>
                </a:extLst>
              </p:cNvPr>
              <p:cNvSpPr/>
              <p:nvPr/>
            </p:nvSpPr>
            <p:spPr>
              <a:xfrm rot="12671953">
                <a:off x="7011400" y="3566000"/>
                <a:ext cx="1519215" cy="1403439"/>
              </a:xfrm>
              <a:custGeom>
                <a:avLst/>
                <a:gdLst/>
                <a:ahLst/>
                <a:cxnLst>
                  <a:cxn ang="0">
                    <a:pos x="wd2" y="hd2"/>
                  </a:cxn>
                  <a:cxn ang="5400000">
                    <a:pos x="wd2" y="hd2"/>
                  </a:cxn>
                  <a:cxn ang="10800000">
                    <a:pos x="wd2" y="hd2"/>
                  </a:cxn>
                  <a:cxn ang="16200000">
                    <a:pos x="wd2" y="hd2"/>
                  </a:cxn>
                </a:cxnLst>
                <a:rect l="0" t="0" r="r" b="b"/>
                <a:pathLst>
                  <a:path w="20271" h="19205" extrusionOk="0">
                    <a:moveTo>
                      <a:pt x="1256" y="4802"/>
                    </a:moveTo>
                    <a:cubicBezTo>
                      <a:pt x="3841" y="210"/>
                      <a:pt x="9566" y="-1363"/>
                      <a:pt x="14044" y="1288"/>
                    </a:cubicBezTo>
                    <a:cubicBezTo>
                      <a:pt x="17402" y="3277"/>
                      <a:pt x="19104" y="7077"/>
                      <a:pt x="18655" y="10789"/>
                    </a:cubicBezTo>
                    <a:lnTo>
                      <a:pt x="18358" y="12135"/>
                    </a:lnTo>
                    <a:lnTo>
                      <a:pt x="20271" y="15517"/>
                    </a:lnTo>
                    <a:lnTo>
                      <a:pt x="16725" y="15517"/>
                    </a:lnTo>
                    <a:lnTo>
                      <a:pt x="16362" y="15981"/>
                    </a:lnTo>
                    <a:cubicBezTo>
                      <a:pt x="13474" y="19322"/>
                      <a:pt x="8600" y="20237"/>
                      <a:pt x="4683" y="17917"/>
                    </a:cubicBezTo>
                    <a:cubicBezTo>
                      <a:pt x="205" y="15266"/>
                      <a:pt x="-1329" y="9394"/>
                      <a:pt x="1256" y="4802"/>
                    </a:cubicBezTo>
                    <a:close/>
                  </a:path>
                </a:pathLst>
              </a:custGeom>
              <a:solidFill>
                <a:srgbClr val="FF5050"/>
              </a:solidFill>
              <a:ln w="12700">
                <a:miter lim="400000"/>
              </a:ln>
            </p:spPr>
            <p:txBody>
              <a:bodyPr lIns="45719" rIns="45719" anchor="ctr"/>
              <a:lstStyle/>
              <a:p>
                <a:pPr algn="ctr">
                  <a:defRPr>
                    <a:solidFill>
                      <a:srgbClr val="FFFFFF"/>
                    </a:solidFill>
                  </a:defRPr>
                </a:pPr>
                <a:endParaRPr>
                  <a:solidFill>
                    <a:srgbClr val="365236"/>
                  </a:solidFill>
                  <a:latin typeface="Verdana" panose="020B0604030504040204" pitchFamily="34" charset="0"/>
                  <a:ea typeface="Verdana" panose="020B0604030504040204" pitchFamily="34" charset="0"/>
                </a:endParaRPr>
              </a:p>
            </p:txBody>
          </p:sp>
          <p:sp>
            <p:nvSpPr>
              <p:cNvPr id="22" name="Oval 29">
                <a:extLst>
                  <a:ext uri="{FF2B5EF4-FFF2-40B4-BE49-F238E27FC236}">
                    <a16:creationId xmlns:a16="http://schemas.microsoft.com/office/drawing/2014/main" id="{84EE5D9D-B3E0-7925-3961-BE9AB467C92A}"/>
                  </a:ext>
                </a:extLst>
              </p:cNvPr>
              <p:cNvSpPr/>
              <p:nvPr/>
            </p:nvSpPr>
            <p:spPr>
              <a:xfrm rot="5400000">
                <a:off x="7391065" y="3890052"/>
                <a:ext cx="849953" cy="849953"/>
              </a:xfrm>
              <a:prstGeom prst="ellipse">
                <a:avLst/>
              </a:prstGeom>
              <a:gradFill>
                <a:gsLst>
                  <a:gs pos="22846">
                    <a:srgbClr val="FFFFFF"/>
                  </a:gs>
                  <a:gs pos="63322">
                    <a:srgbClr val="E6EAEB"/>
                  </a:gs>
                  <a:gs pos="99960">
                    <a:srgbClr val="CDD5D8"/>
                  </a:gs>
                </a:gsLst>
                <a:lin ang="18813902"/>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a:solidFill>
                    <a:srgbClr val="365236"/>
                  </a:solidFill>
                  <a:latin typeface="Verdana" panose="020B0604030504040204" pitchFamily="34" charset="0"/>
                  <a:ea typeface="Verdana" panose="020B0604030504040204" pitchFamily="34" charset="0"/>
                </a:endParaRPr>
              </a:p>
            </p:txBody>
          </p:sp>
          <p:grpSp>
            <p:nvGrpSpPr>
              <p:cNvPr id="23" name="Group 33">
                <a:extLst>
                  <a:ext uri="{FF2B5EF4-FFF2-40B4-BE49-F238E27FC236}">
                    <a16:creationId xmlns:a16="http://schemas.microsoft.com/office/drawing/2014/main" id="{BD627C75-E785-3A3B-4C30-04DABEE22513}"/>
                  </a:ext>
                </a:extLst>
              </p:cNvPr>
              <p:cNvGrpSpPr/>
              <p:nvPr/>
            </p:nvGrpSpPr>
            <p:grpSpPr>
              <a:xfrm>
                <a:off x="7090032" y="3155833"/>
                <a:ext cx="271334" cy="271334"/>
                <a:chOff x="546099" y="-330201"/>
                <a:chExt cx="271333" cy="271333"/>
              </a:xfrm>
            </p:grpSpPr>
            <p:sp>
              <p:nvSpPr>
                <p:cNvPr id="15362" name="Oval 34">
                  <a:extLst>
                    <a:ext uri="{FF2B5EF4-FFF2-40B4-BE49-F238E27FC236}">
                      <a16:creationId xmlns:a16="http://schemas.microsoft.com/office/drawing/2014/main" id="{74D071D2-892A-4F9B-350A-C7E8DFDBEF35}"/>
                    </a:ext>
                  </a:extLst>
                </p:cNvPr>
                <p:cNvSpPr/>
                <p:nvPr/>
              </p:nvSpPr>
              <p:spPr>
                <a:xfrm rot="5400000">
                  <a:off x="546099" y="-330201"/>
                  <a:ext cx="271333" cy="271333"/>
                </a:xfrm>
                <a:prstGeom prst="ellipse">
                  <a:avLst/>
                </a:prstGeom>
                <a:gradFill flip="none" rotWithShape="1">
                  <a:gsLst>
                    <a:gs pos="39">
                      <a:srgbClr val="CDD5D8"/>
                    </a:gs>
                    <a:gs pos="36677">
                      <a:srgbClr val="E6EAEB"/>
                    </a:gs>
                    <a:gs pos="77153">
                      <a:srgbClr val="FFFFFF"/>
                    </a:gs>
                  </a:gsLst>
                  <a:lin ang="2089255" scaled="0"/>
                </a:gradFill>
                <a:ln w="12700" cap="flat">
                  <a:noFill/>
                  <a:miter lim="400000"/>
                </a:ln>
                <a:effectLst>
                  <a:outerShdw blurRad="50800" dist="35191" dir="2315233" rotWithShape="0">
                    <a:srgbClr val="000000">
                      <a:alpha val="38297"/>
                    </a:srgbClr>
                  </a:outerShdw>
                </a:effectLst>
              </p:spPr>
              <p:txBody>
                <a:bodyPr wrap="square" lIns="45719" tIns="45719" rIns="45719" bIns="45719" numCol="1" anchor="ctr">
                  <a:noAutofit/>
                </a:bodyPr>
                <a:lstStyle/>
                <a:p>
                  <a:pPr algn="ctr">
                    <a:defRPr>
                      <a:solidFill>
                        <a:srgbClr val="FFFFFF"/>
                      </a:solidFill>
                    </a:defRPr>
                  </a:pPr>
                  <a:endParaRPr>
                    <a:solidFill>
                      <a:srgbClr val="365236"/>
                    </a:solidFill>
                    <a:latin typeface="Verdana" panose="020B0604030504040204" pitchFamily="34" charset="0"/>
                    <a:ea typeface="Verdana" panose="020B0604030504040204" pitchFamily="34" charset="0"/>
                  </a:endParaRPr>
                </a:p>
              </p:txBody>
            </p:sp>
            <p:sp>
              <p:nvSpPr>
                <p:cNvPr id="15363" name="Oval 35">
                  <a:extLst>
                    <a:ext uri="{FF2B5EF4-FFF2-40B4-BE49-F238E27FC236}">
                      <a16:creationId xmlns:a16="http://schemas.microsoft.com/office/drawing/2014/main" id="{64BDEE00-65D5-A255-E62E-DB64EFCC85ED}"/>
                    </a:ext>
                  </a:extLst>
                </p:cNvPr>
                <p:cNvSpPr/>
                <p:nvPr/>
              </p:nvSpPr>
              <p:spPr>
                <a:xfrm rot="5400000">
                  <a:off x="608184" y="-270718"/>
                  <a:ext cx="151125" cy="151125"/>
                </a:xfrm>
                <a:prstGeom prst="ellipse">
                  <a:avLst/>
                </a:prstGeom>
                <a:solidFill>
                  <a:srgbClr val="FF5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solidFill>
                      <a:srgbClr val="365236"/>
                    </a:solidFill>
                    <a:latin typeface="Verdana" panose="020B0604030504040204" pitchFamily="34" charset="0"/>
                    <a:ea typeface="Verdana" panose="020B0604030504040204" pitchFamily="34" charset="0"/>
                  </a:endParaRPr>
                </a:p>
              </p:txBody>
            </p:sp>
          </p:grpSp>
          <p:sp>
            <p:nvSpPr>
              <p:cNvPr id="27" name="Freeform 47">
                <a:extLst>
                  <a:ext uri="{FF2B5EF4-FFF2-40B4-BE49-F238E27FC236}">
                    <a16:creationId xmlns:a16="http://schemas.microsoft.com/office/drawing/2014/main" id="{930FAE89-1C21-3AC9-8C15-4E15BE6EF84F}"/>
                  </a:ext>
                </a:extLst>
              </p:cNvPr>
              <p:cNvSpPr/>
              <p:nvPr/>
            </p:nvSpPr>
            <p:spPr>
              <a:xfrm rot="17160051">
                <a:off x="3470051" y="3559277"/>
                <a:ext cx="1519218" cy="1403440"/>
              </a:xfrm>
              <a:custGeom>
                <a:avLst/>
                <a:gdLst/>
                <a:ahLst/>
                <a:cxnLst>
                  <a:cxn ang="0">
                    <a:pos x="wd2" y="hd2"/>
                  </a:cxn>
                  <a:cxn ang="5400000">
                    <a:pos x="wd2" y="hd2"/>
                  </a:cxn>
                  <a:cxn ang="10800000">
                    <a:pos x="wd2" y="hd2"/>
                  </a:cxn>
                  <a:cxn ang="16200000">
                    <a:pos x="wd2" y="hd2"/>
                  </a:cxn>
                </a:cxnLst>
                <a:rect l="0" t="0" r="r" b="b"/>
                <a:pathLst>
                  <a:path w="20271" h="19205" extrusionOk="0">
                    <a:moveTo>
                      <a:pt x="1256" y="4802"/>
                    </a:moveTo>
                    <a:cubicBezTo>
                      <a:pt x="3841" y="210"/>
                      <a:pt x="9566" y="-1363"/>
                      <a:pt x="14044" y="1288"/>
                    </a:cubicBezTo>
                    <a:cubicBezTo>
                      <a:pt x="17402" y="3277"/>
                      <a:pt x="19104" y="7077"/>
                      <a:pt x="18655" y="10789"/>
                    </a:cubicBezTo>
                    <a:lnTo>
                      <a:pt x="18358" y="12135"/>
                    </a:lnTo>
                    <a:lnTo>
                      <a:pt x="20271" y="15517"/>
                    </a:lnTo>
                    <a:lnTo>
                      <a:pt x="16725" y="15517"/>
                    </a:lnTo>
                    <a:lnTo>
                      <a:pt x="16362" y="15981"/>
                    </a:lnTo>
                    <a:cubicBezTo>
                      <a:pt x="13474" y="19322"/>
                      <a:pt x="8600" y="20237"/>
                      <a:pt x="4683" y="17917"/>
                    </a:cubicBezTo>
                    <a:cubicBezTo>
                      <a:pt x="205" y="15266"/>
                      <a:pt x="-1329" y="9394"/>
                      <a:pt x="1256" y="4802"/>
                    </a:cubicBezTo>
                    <a:close/>
                  </a:path>
                </a:pathLst>
              </a:custGeom>
              <a:solidFill>
                <a:srgbClr val="B5B3BD"/>
              </a:solidFill>
              <a:ln w="12700">
                <a:miter lim="400000"/>
              </a:ln>
            </p:spPr>
            <p:txBody>
              <a:bodyPr lIns="45719" rIns="45719" anchor="ctr"/>
              <a:lstStyle/>
              <a:p>
                <a:pPr algn="ctr">
                  <a:defRPr>
                    <a:solidFill>
                      <a:srgbClr val="FFFFFF"/>
                    </a:solidFill>
                  </a:defRPr>
                </a:pPr>
                <a:endParaRPr>
                  <a:solidFill>
                    <a:srgbClr val="365236"/>
                  </a:solidFill>
                  <a:latin typeface="Verdana" panose="020B0604030504040204" pitchFamily="34" charset="0"/>
                  <a:ea typeface="Verdana" panose="020B0604030504040204" pitchFamily="34" charset="0"/>
                </a:endParaRPr>
              </a:p>
            </p:txBody>
          </p:sp>
          <p:sp>
            <p:nvSpPr>
              <p:cNvPr id="28" name="Oval 51">
                <a:extLst>
                  <a:ext uri="{FF2B5EF4-FFF2-40B4-BE49-F238E27FC236}">
                    <a16:creationId xmlns:a16="http://schemas.microsoft.com/office/drawing/2014/main" id="{89CBFF81-4206-1F03-E71A-31FBA5F5364E}"/>
                  </a:ext>
                </a:extLst>
              </p:cNvPr>
              <p:cNvSpPr/>
              <p:nvPr/>
            </p:nvSpPr>
            <p:spPr>
              <a:xfrm rot="5400000">
                <a:off x="3792995" y="3889024"/>
                <a:ext cx="849953" cy="849953"/>
              </a:xfrm>
              <a:prstGeom prst="ellipse">
                <a:avLst/>
              </a:prstGeom>
              <a:gradFill>
                <a:gsLst>
                  <a:gs pos="22846">
                    <a:srgbClr val="FFFFFF"/>
                  </a:gs>
                  <a:gs pos="63322">
                    <a:srgbClr val="E6EAEB"/>
                  </a:gs>
                  <a:gs pos="99960">
                    <a:srgbClr val="CDD5D8"/>
                  </a:gs>
                </a:gsLst>
                <a:lin ang="18813902"/>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a:solidFill>
                    <a:srgbClr val="365236"/>
                  </a:solidFill>
                  <a:latin typeface="Verdana" panose="020B0604030504040204" pitchFamily="34" charset="0"/>
                  <a:ea typeface="Verdana" panose="020B0604030504040204" pitchFamily="34" charset="0"/>
                </a:endParaRPr>
              </a:p>
            </p:txBody>
          </p:sp>
          <p:grpSp>
            <p:nvGrpSpPr>
              <p:cNvPr id="29" name="Group 55">
                <a:extLst>
                  <a:ext uri="{FF2B5EF4-FFF2-40B4-BE49-F238E27FC236}">
                    <a16:creationId xmlns:a16="http://schemas.microsoft.com/office/drawing/2014/main" id="{4DBAC254-3ABF-8900-C8F7-A20899EAB8BB}"/>
                  </a:ext>
                </a:extLst>
              </p:cNvPr>
              <p:cNvGrpSpPr/>
              <p:nvPr/>
            </p:nvGrpSpPr>
            <p:grpSpPr>
              <a:xfrm>
                <a:off x="4893406" y="3317465"/>
                <a:ext cx="271334" cy="271334"/>
                <a:chOff x="469899" y="634999"/>
                <a:chExt cx="271333" cy="271333"/>
              </a:xfrm>
            </p:grpSpPr>
            <p:sp>
              <p:nvSpPr>
                <p:cNvPr id="30" name="Oval 56">
                  <a:extLst>
                    <a:ext uri="{FF2B5EF4-FFF2-40B4-BE49-F238E27FC236}">
                      <a16:creationId xmlns:a16="http://schemas.microsoft.com/office/drawing/2014/main" id="{8A00EDC6-11DB-E5E6-7238-14140B0030CD}"/>
                    </a:ext>
                  </a:extLst>
                </p:cNvPr>
                <p:cNvSpPr/>
                <p:nvPr/>
              </p:nvSpPr>
              <p:spPr>
                <a:xfrm rot="5400000">
                  <a:off x="469899" y="634999"/>
                  <a:ext cx="271333" cy="271333"/>
                </a:xfrm>
                <a:prstGeom prst="ellipse">
                  <a:avLst/>
                </a:prstGeom>
                <a:gradFill flip="none" rotWithShape="1">
                  <a:gsLst>
                    <a:gs pos="39">
                      <a:srgbClr val="CDD5D8"/>
                    </a:gs>
                    <a:gs pos="36677">
                      <a:srgbClr val="E6EAEB"/>
                    </a:gs>
                    <a:gs pos="77153">
                      <a:srgbClr val="FFFFFF"/>
                    </a:gs>
                  </a:gsLst>
                  <a:lin ang="2089255" scaled="0"/>
                </a:gradFill>
                <a:ln w="12700" cap="flat">
                  <a:noFill/>
                  <a:miter lim="400000"/>
                </a:ln>
                <a:effectLst>
                  <a:outerShdw blurRad="50800" dist="35191" dir="2315233" rotWithShape="0">
                    <a:srgbClr val="000000">
                      <a:alpha val="38297"/>
                    </a:srgbClr>
                  </a:outerShdw>
                </a:effectLst>
              </p:spPr>
              <p:txBody>
                <a:bodyPr wrap="square" lIns="45719" tIns="45719" rIns="45719" bIns="45719" numCol="1" anchor="ctr">
                  <a:noAutofit/>
                </a:bodyPr>
                <a:lstStyle/>
                <a:p>
                  <a:pPr algn="ctr">
                    <a:defRPr>
                      <a:solidFill>
                        <a:srgbClr val="FFFFFF"/>
                      </a:solidFill>
                    </a:defRPr>
                  </a:pPr>
                  <a:endParaRPr>
                    <a:solidFill>
                      <a:srgbClr val="365236"/>
                    </a:solidFill>
                    <a:latin typeface="Verdana" panose="020B0604030504040204" pitchFamily="34" charset="0"/>
                    <a:ea typeface="Verdana" panose="020B0604030504040204" pitchFamily="34" charset="0"/>
                  </a:endParaRPr>
                </a:p>
              </p:txBody>
            </p:sp>
            <p:sp>
              <p:nvSpPr>
                <p:cNvPr id="31" name="Oval 57">
                  <a:extLst>
                    <a:ext uri="{FF2B5EF4-FFF2-40B4-BE49-F238E27FC236}">
                      <a16:creationId xmlns:a16="http://schemas.microsoft.com/office/drawing/2014/main" id="{8B449BED-4858-8CA2-FFF4-48CA433E87BB}"/>
                    </a:ext>
                  </a:extLst>
                </p:cNvPr>
                <p:cNvSpPr/>
                <p:nvPr/>
              </p:nvSpPr>
              <p:spPr>
                <a:xfrm rot="5400000">
                  <a:off x="533959" y="691900"/>
                  <a:ext cx="151125" cy="151125"/>
                </a:xfrm>
                <a:prstGeom prst="ellipse">
                  <a:avLst/>
                </a:prstGeom>
                <a:solidFill>
                  <a:srgbClr val="B5B3BD"/>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solidFill>
                      <a:srgbClr val="365236"/>
                    </a:solidFill>
                    <a:latin typeface="Verdana" panose="020B0604030504040204" pitchFamily="34" charset="0"/>
                    <a:ea typeface="Verdana" panose="020B0604030504040204" pitchFamily="34" charset="0"/>
                  </a:endParaRPr>
                </a:p>
              </p:txBody>
            </p:sp>
          </p:grpSp>
        </p:grpSp>
        <p:sp>
          <p:nvSpPr>
            <p:cNvPr id="11" name="TextBox 10">
              <a:extLst>
                <a:ext uri="{FF2B5EF4-FFF2-40B4-BE49-F238E27FC236}">
                  <a16:creationId xmlns:a16="http://schemas.microsoft.com/office/drawing/2014/main" id="{534D0A31-9BB7-2F8A-5E50-8EA4DBA29FA3}"/>
                </a:ext>
              </a:extLst>
            </p:cNvPr>
            <p:cNvSpPr txBox="1"/>
            <p:nvPr/>
          </p:nvSpPr>
          <p:spPr>
            <a:xfrm>
              <a:off x="1014782" y="5206947"/>
              <a:ext cx="4023441" cy="984885"/>
            </a:xfrm>
            <a:prstGeom prst="rect">
              <a:avLst/>
            </a:prstGeom>
            <a:noFill/>
          </p:spPr>
          <p:txBody>
            <a:bodyPr wrap="square" lIns="0" tIns="0" rIns="0" bIns="0" rtlCol="0">
              <a:spAutoFit/>
            </a:bodyPr>
            <a:lstStyle/>
            <a:p>
              <a:pPr algn="r"/>
              <a:r>
                <a:rPr lang="lv-LV" sz="1600" b="1" dirty="0">
                  <a:solidFill>
                    <a:srgbClr val="365236"/>
                  </a:solidFill>
                  <a:latin typeface="Verdana" panose="020B0604030504040204" pitchFamily="34" charset="0"/>
                  <a:ea typeface="Verdana" panose="020B0604030504040204" pitchFamily="34" charset="0"/>
                </a:rPr>
                <a:t>Pakalpojumu efektivitātes uzlabošana, t.sk. energoefektivitāte </a:t>
              </a:r>
            </a:p>
            <a:p>
              <a:pPr algn="r"/>
              <a:r>
                <a:rPr lang="lv-LV" sz="1600" i="1" dirty="0">
                  <a:solidFill>
                    <a:srgbClr val="365236"/>
                  </a:solidFill>
                  <a:latin typeface="Verdana" panose="020B0604030504040204" pitchFamily="34" charset="0"/>
                  <a:ea typeface="Verdana" panose="020B0604030504040204" pitchFamily="34" charset="0"/>
                </a:rPr>
                <a:t>(B.1.1., B.1.2.)</a:t>
              </a:r>
              <a:endParaRPr lang="lv-LV" sz="1600" i="1" noProof="1">
                <a:solidFill>
                  <a:srgbClr val="365236"/>
                </a:solidFill>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0E4DFE7F-5AE5-134C-B94A-69088D34CA93}"/>
                </a:ext>
              </a:extLst>
            </p:cNvPr>
            <p:cNvSpPr txBox="1"/>
            <p:nvPr/>
          </p:nvSpPr>
          <p:spPr>
            <a:xfrm>
              <a:off x="8573501" y="4261026"/>
              <a:ext cx="2803638" cy="984885"/>
            </a:xfrm>
            <a:prstGeom prst="rect">
              <a:avLst/>
            </a:prstGeom>
            <a:noFill/>
          </p:spPr>
          <p:txBody>
            <a:bodyPr wrap="square" lIns="0" tIns="0" rIns="0" bIns="0" rtlCol="0" anchor="t">
              <a:spAutoFit/>
            </a:bodyPr>
            <a:lstStyle/>
            <a:p>
              <a:r>
                <a:rPr lang="lv-LV" sz="1600" b="1" dirty="0">
                  <a:solidFill>
                    <a:srgbClr val="365236"/>
                  </a:solidFill>
                  <a:latin typeface="Verdana" panose="020B0604030504040204" pitchFamily="34" charset="0"/>
                  <a:ea typeface="Verdana" panose="020B0604030504040204" pitchFamily="34" charset="0"/>
                </a:rPr>
                <a:t>Mobilitāte, publiskā ārtelpa un klimata pārmaiņu politika</a:t>
              </a:r>
            </a:p>
            <a:p>
              <a:r>
                <a:rPr lang="lv-LV" sz="1600" i="1" dirty="0">
                  <a:solidFill>
                    <a:srgbClr val="365236"/>
                  </a:solidFill>
                  <a:latin typeface="Verdana" panose="020B0604030504040204" pitchFamily="34" charset="0"/>
                  <a:ea typeface="Verdana" panose="020B0604030504040204" pitchFamily="34" charset="0"/>
                </a:rPr>
                <a:t>(B.2.5., B.2.6.)</a:t>
              </a:r>
            </a:p>
          </p:txBody>
        </p:sp>
        <p:sp>
          <p:nvSpPr>
            <p:cNvPr id="15" name="TextBox 14">
              <a:extLst>
                <a:ext uri="{FF2B5EF4-FFF2-40B4-BE49-F238E27FC236}">
                  <a16:creationId xmlns:a16="http://schemas.microsoft.com/office/drawing/2014/main" id="{DE64869B-3A69-71AA-23A1-B6FD49AC6C1F}"/>
                </a:ext>
              </a:extLst>
            </p:cNvPr>
            <p:cNvSpPr txBox="1"/>
            <p:nvPr/>
          </p:nvSpPr>
          <p:spPr>
            <a:xfrm>
              <a:off x="3729304" y="4001277"/>
              <a:ext cx="917822" cy="615553"/>
            </a:xfrm>
            <a:prstGeom prst="rect">
              <a:avLst/>
            </a:prstGeom>
            <a:noFill/>
          </p:spPr>
          <p:txBody>
            <a:bodyPr wrap="square" rtlCol="0">
              <a:spAutoFit/>
            </a:bodyPr>
            <a:lstStyle/>
            <a:p>
              <a:pPr algn="ctr"/>
              <a:r>
                <a:rPr lang="lv-LV" b="1">
                  <a:solidFill>
                    <a:srgbClr val="365236"/>
                  </a:solidFill>
                  <a:latin typeface="Verdana" panose="020B0604030504040204" pitchFamily="34" charset="0"/>
                  <a:ea typeface="Verdana" panose="020B0604030504040204" pitchFamily="34" charset="0"/>
                </a:rPr>
                <a:t>97,9</a:t>
              </a:r>
              <a:r>
                <a:rPr lang="lv-LV">
                  <a:solidFill>
                    <a:srgbClr val="365236"/>
                  </a:solidFill>
                  <a:latin typeface="Verdana" panose="020B0604030504040204" pitchFamily="34" charset="0"/>
                  <a:ea typeface="Verdana" panose="020B0604030504040204" pitchFamily="34" charset="0"/>
                </a:rPr>
                <a:t> milj.</a:t>
              </a:r>
              <a:endParaRPr lang="en-US" b="1">
                <a:solidFill>
                  <a:srgbClr val="365236"/>
                </a:solidFill>
                <a:latin typeface="Verdana" panose="020B0604030504040204" pitchFamily="34" charset="0"/>
                <a:ea typeface="Verdana" panose="020B0604030504040204" pitchFamily="34" charset="0"/>
              </a:endParaRPr>
            </a:p>
          </p:txBody>
        </p:sp>
        <p:sp>
          <p:nvSpPr>
            <p:cNvPr id="17" name="TextBox 16">
              <a:extLst>
                <a:ext uri="{FF2B5EF4-FFF2-40B4-BE49-F238E27FC236}">
                  <a16:creationId xmlns:a16="http://schemas.microsoft.com/office/drawing/2014/main" id="{0C64BA6E-994C-C297-7FC9-FD6803EE8E19}"/>
                </a:ext>
              </a:extLst>
            </p:cNvPr>
            <p:cNvSpPr txBox="1"/>
            <p:nvPr/>
          </p:nvSpPr>
          <p:spPr>
            <a:xfrm>
              <a:off x="7378862" y="4026349"/>
              <a:ext cx="818766" cy="615553"/>
            </a:xfrm>
            <a:prstGeom prst="rect">
              <a:avLst/>
            </a:prstGeom>
            <a:noFill/>
          </p:spPr>
          <p:txBody>
            <a:bodyPr wrap="square" rtlCol="0">
              <a:spAutoFit/>
            </a:bodyPr>
            <a:lstStyle/>
            <a:p>
              <a:pPr algn="ctr"/>
              <a:r>
                <a:rPr lang="lv-LV" b="1">
                  <a:solidFill>
                    <a:srgbClr val="365236"/>
                  </a:solidFill>
                  <a:latin typeface="Verdana" panose="020B0604030504040204" pitchFamily="34" charset="0"/>
                  <a:ea typeface="Verdana" panose="020B0604030504040204" pitchFamily="34" charset="0"/>
                </a:rPr>
                <a:t>99,2 </a:t>
              </a:r>
              <a:r>
                <a:rPr lang="lv-LV">
                  <a:solidFill>
                    <a:srgbClr val="365236"/>
                  </a:solidFill>
                  <a:latin typeface="Verdana" panose="020B0604030504040204" pitchFamily="34" charset="0"/>
                  <a:ea typeface="Verdana" panose="020B0604030504040204" pitchFamily="34" charset="0"/>
                </a:rPr>
                <a:t>milj.</a:t>
              </a:r>
              <a:endParaRPr lang="en-US" b="1">
                <a:solidFill>
                  <a:srgbClr val="365236"/>
                </a:solidFill>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70754A17-BD0A-4307-CACB-AC5243086C8A}"/>
                </a:ext>
              </a:extLst>
            </p:cNvPr>
            <p:cNvSpPr txBox="1"/>
            <p:nvPr/>
          </p:nvSpPr>
          <p:spPr>
            <a:xfrm>
              <a:off x="5342310" y="1698578"/>
              <a:ext cx="1485436" cy="707886"/>
            </a:xfrm>
            <a:prstGeom prst="rect">
              <a:avLst/>
            </a:prstGeom>
            <a:noFill/>
          </p:spPr>
          <p:txBody>
            <a:bodyPr wrap="square" rtlCol="0">
              <a:spAutoFit/>
            </a:bodyPr>
            <a:lstStyle/>
            <a:p>
              <a:pPr algn="ctr"/>
              <a:r>
                <a:rPr lang="lv-LV" sz="2000" b="1">
                  <a:solidFill>
                    <a:srgbClr val="365236"/>
                  </a:solidFill>
                  <a:latin typeface="Verdana" panose="020B0604030504040204" pitchFamily="34" charset="0"/>
                  <a:ea typeface="Verdana" panose="020B0604030504040204" pitchFamily="34" charset="0"/>
                </a:rPr>
                <a:t>479,4</a:t>
              </a:r>
            </a:p>
            <a:p>
              <a:pPr algn="ctr"/>
              <a:r>
                <a:rPr lang="lv-LV" sz="2000">
                  <a:solidFill>
                    <a:srgbClr val="365236"/>
                  </a:solidFill>
                  <a:latin typeface="Verdana" panose="020B0604030504040204" pitchFamily="34" charset="0"/>
                  <a:ea typeface="Verdana" panose="020B0604030504040204" pitchFamily="34" charset="0"/>
                </a:rPr>
                <a:t>milj. EUR</a:t>
              </a:r>
            </a:p>
          </p:txBody>
        </p:sp>
      </p:grpSp>
      <p:sp>
        <p:nvSpPr>
          <p:cNvPr id="15365" name="Oval 23">
            <a:extLst>
              <a:ext uri="{FF2B5EF4-FFF2-40B4-BE49-F238E27FC236}">
                <a16:creationId xmlns:a16="http://schemas.microsoft.com/office/drawing/2014/main" id="{C7752C6F-7F59-AF26-E8C2-094F9A9E30E0}"/>
              </a:ext>
            </a:extLst>
          </p:cNvPr>
          <p:cNvSpPr/>
          <p:nvPr/>
        </p:nvSpPr>
        <p:spPr>
          <a:xfrm rot="5400000">
            <a:off x="7562789" y="2630131"/>
            <a:ext cx="271334" cy="271334"/>
          </a:xfrm>
          <a:prstGeom prst="ellipse">
            <a:avLst/>
          </a:prstGeom>
          <a:gradFill flip="none" rotWithShape="1">
            <a:gsLst>
              <a:gs pos="39">
                <a:srgbClr val="CDD5D8"/>
              </a:gs>
              <a:gs pos="36677">
                <a:srgbClr val="E6EAEB"/>
              </a:gs>
              <a:gs pos="77153">
                <a:srgbClr val="FFFFFF"/>
              </a:gs>
            </a:gsLst>
            <a:lin ang="2089255" scaled="0"/>
          </a:gradFill>
          <a:ln w="12700" cap="flat">
            <a:noFill/>
            <a:miter lim="400000"/>
          </a:ln>
          <a:effectLst>
            <a:outerShdw blurRad="50800" dist="35191" dir="2315233" rotWithShape="0">
              <a:srgbClr val="000000">
                <a:alpha val="38297"/>
              </a:srgbClr>
            </a:outerShdw>
          </a:effectLst>
        </p:spPr>
        <p:txBody>
          <a:bodyPr wrap="square" lIns="45719" tIns="45719" rIns="45719" bIns="45719" numCol="1" anchor="ctr">
            <a:noAutofit/>
          </a:bodyPr>
          <a:lstStyle/>
          <a:p>
            <a:pPr algn="ctr">
              <a:defRPr>
                <a:solidFill>
                  <a:srgbClr val="FFFFFF"/>
                </a:solidFill>
              </a:defRPr>
            </a:pPr>
            <a:endParaRPr lang="lv-LV">
              <a:solidFill>
                <a:srgbClr val="365236"/>
              </a:solidFill>
              <a:latin typeface="Verdana" panose="020B0604030504040204" pitchFamily="34" charset="0"/>
              <a:ea typeface="Verdana" panose="020B0604030504040204" pitchFamily="34" charset="0"/>
            </a:endParaRPr>
          </a:p>
        </p:txBody>
      </p:sp>
      <p:sp>
        <p:nvSpPr>
          <p:cNvPr id="15366" name="TextBox 15365">
            <a:extLst>
              <a:ext uri="{FF2B5EF4-FFF2-40B4-BE49-F238E27FC236}">
                <a16:creationId xmlns:a16="http://schemas.microsoft.com/office/drawing/2014/main" id="{B375B773-E7AC-02E7-2559-047571A57E20}"/>
              </a:ext>
            </a:extLst>
          </p:cNvPr>
          <p:cNvSpPr txBox="1"/>
          <p:nvPr/>
        </p:nvSpPr>
        <p:spPr>
          <a:xfrm>
            <a:off x="9695707" y="2753072"/>
            <a:ext cx="2339966" cy="1231106"/>
          </a:xfrm>
          <a:prstGeom prst="rect">
            <a:avLst/>
          </a:prstGeom>
          <a:noFill/>
        </p:spPr>
        <p:txBody>
          <a:bodyPr wrap="square" lIns="0" tIns="0" rIns="0" bIns="0" rtlCol="0">
            <a:spAutoFit/>
          </a:bodyPr>
          <a:lstStyle/>
          <a:p>
            <a:r>
              <a:rPr lang="lv-LV" sz="1600" b="1" dirty="0">
                <a:solidFill>
                  <a:srgbClr val="365236"/>
                </a:solidFill>
                <a:latin typeface="Verdana" panose="020B0604030504040204" pitchFamily="34" charset="0"/>
                <a:ea typeface="Verdana" panose="020B0604030504040204" pitchFamily="34" charset="0"/>
              </a:rPr>
              <a:t>Plānošanas reģionu un pašvaldību kapacitātes stiprināšana </a:t>
            </a:r>
          </a:p>
          <a:p>
            <a:r>
              <a:rPr lang="lv-LV" sz="1600" i="1" dirty="0">
                <a:solidFill>
                  <a:srgbClr val="365236"/>
                </a:solidFill>
                <a:latin typeface="Verdana" panose="020B0604030504040204" pitchFamily="34" charset="0"/>
                <a:ea typeface="Verdana" panose="020B0604030504040204" pitchFamily="34" charset="0"/>
              </a:rPr>
              <a:t>(B.3.1.)</a:t>
            </a:r>
            <a:endParaRPr lang="lv-LV" sz="1600" i="1" noProof="1">
              <a:solidFill>
                <a:srgbClr val="365236"/>
              </a:solidFill>
              <a:latin typeface="Verdana" panose="020B0604030504040204" pitchFamily="34" charset="0"/>
              <a:ea typeface="Verdana" panose="020B0604030504040204" pitchFamily="34" charset="0"/>
            </a:endParaRPr>
          </a:p>
        </p:txBody>
      </p:sp>
      <p:sp>
        <p:nvSpPr>
          <p:cNvPr id="15367" name="TextBox 15366">
            <a:extLst>
              <a:ext uri="{FF2B5EF4-FFF2-40B4-BE49-F238E27FC236}">
                <a16:creationId xmlns:a16="http://schemas.microsoft.com/office/drawing/2014/main" id="{2412D056-4D51-588F-BB18-C0CF43ADA8A0}"/>
              </a:ext>
            </a:extLst>
          </p:cNvPr>
          <p:cNvSpPr txBox="1"/>
          <p:nvPr/>
        </p:nvSpPr>
        <p:spPr>
          <a:xfrm>
            <a:off x="8446219" y="2778542"/>
            <a:ext cx="818766" cy="615553"/>
          </a:xfrm>
          <a:prstGeom prst="rect">
            <a:avLst/>
          </a:prstGeom>
          <a:noFill/>
        </p:spPr>
        <p:txBody>
          <a:bodyPr wrap="square" rtlCol="0">
            <a:spAutoFit/>
          </a:bodyPr>
          <a:lstStyle/>
          <a:p>
            <a:pPr algn="ctr"/>
            <a:r>
              <a:rPr lang="lv-LV" b="1">
                <a:solidFill>
                  <a:srgbClr val="365236"/>
                </a:solidFill>
                <a:latin typeface="Verdana" panose="020B0604030504040204" pitchFamily="34" charset="0"/>
                <a:ea typeface="Verdana" panose="020B0604030504040204" pitchFamily="34" charset="0"/>
              </a:rPr>
              <a:t>4,4 </a:t>
            </a:r>
            <a:r>
              <a:rPr lang="lv-LV">
                <a:solidFill>
                  <a:srgbClr val="365236"/>
                </a:solidFill>
                <a:latin typeface="Verdana" panose="020B0604030504040204" pitchFamily="34" charset="0"/>
                <a:ea typeface="Verdana" panose="020B0604030504040204" pitchFamily="34" charset="0"/>
              </a:rPr>
              <a:t>milj.</a:t>
            </a:r>
            <a:endParaRPr lang="en-US" b="1">
              <a:solidFill>
                <a:srgbClr val="365236"/>
              </a:solidFill>
              <a:latin typeface="Verdana" panose="020B0604030504040204" pitchFamily="34" charset="0"/>
              <a:ea typeface="Verdana" panose="020B0604030504040204" pitchFamily="34" charset="0"/>
            </a:endParaRPr>
          </a:p>
        </p:txBody>
      </p:sp>
      <p:sp>
        <p:nvSpPr>
          <p:cNvPr id="15368" name="Oval 24">
            <a:extLst>
              <a:ext uri="{FF2B5EF4-FFF2-40B4-BE49-F238E27FC236}">
                <a16:creationId xmlns:a16="http://schemas.microsoft.com/office/drawing/2014/main" id="{5C1F3191-D509-E56A-1564-3D8A7AD736F1}"/>
              </a:ext>
            </a:extLst>
          </p:cNvPr>
          <p:cNvSpPr/>
          <p:nvPr/>
        </p:nvSpPr>
        <p:spPr>
          <a:xfrm rot="5400000">
            <a:off x="7624874" y="2690988"/>
            <a:ext cx="151126" cy="151126"/>
          </a:xfrm>
          <a:prstGeom prst="ellipse">
            <a:avLst/>
          </a:prstGeom>
          <a:solidFill>
            <a:srgbClr val="92D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lv-LV">
              <a:solidFill>
                <a:srgbClr val="365236"/>
              </a:solidFill>
              <a:latin typeface="Verdana" panose="020B0604030504040204" pitchFamily="34" charset="0"/>
              <a:ea typeface="Verdana" panose="020B0604030504040204" pitchFamily="34" charset="0"/>
            </a:endParaRPr>
          </a:p>
        </p:txBody>
      </p:sp>
      <p:sp>
        <p:nvSpPr>
          <p:cNvPr id="15369" name="Freeform 47">
            <a:extLst>
              <a:ext uri="{FF2B5EF4-FFF2-40B4-BE49-F238E27FC236}">
                <a16:creationId xmlns:a16="http://schemas.microsoft.com/office/drawing/2014/main" id="{AA3AF7FE-D947-3FCB-62B4-61EF7669581D}"/>
              </a:ext>
            </a:extLst>
          </p:cNvPr>
          <p:cNvSpPr/>
          <p:nvPr/>
        </p:nvSpPr>
        <p:spPr>
          <a:xfrm rot="18547902">
            <a:off x="2619653" y="2464848"/>
            <a:ext cx="1519218" cy="1403440"/>
          </a:xfrm>
          <a:custGeom>
            <a:avLst/>
            <a:gdLst/>
            <a:ahLst/>
            <a:cxnLst>
              <a:cxn ang="0">
                <a:pos x="wd2" y="hd2"/>
              </a:cxn>
              <a:cxn ang="5400000">
                <a:pos x="wd2" y="hd2"/>
              </a:cxn>
              <a:cxn ang="10800000">
                <a:pos x="wd2" y="hd2"/>
              </a:cxn>
              <a:cxn ang="16200000">
                <a:pos x="wd2" y="hd2"/>
              </a:cxn>
            </a:cxnLst>
            <a:rect l="0" t="0" r="r" b="b"/>
            <a:pathLst>
              <a:path w="20271" h="19205" extrusionOk="0">
                <a:moveTo>
                  <a:pt x="1256" y="4802"/>
                </a:moveTo>
                <a:cubicBezTo>
                  <a:pt x="3841" y="210"/>
                  <a:pt x="9566" y="-1363"/>
                  <a:pt x="14044" y="1288"/>
                </a:cubicBezTo>
                <a:cubicBezTo>
                  <a:pt x="17402" y="3277"/>
                  <a:pt x="19104" y="7077"/>
                  <a:pt x="18655" y="10789"/>
                </a:cubicBezTo>
                <a:lnTo>
                  <a:pt x="18358" y="12135"/>
                </a:lnTo>
                <a:lnTo>
                  <a:pt x="20271" y="15517"/>
                </a:lnTo>
                <a:lnTo>
                  <a:pt x="16725" y="15517"/>
                </a:lnTo>
                <a:lnTo>
                  <a:pt x="16362" y="15981"/>
                </a:lnTo>
                <a:cubicBezTo>
                  <a:pt x="13474" y="19322"/>
                  <a:pt x="8600" y="20237"/>
                  <a:pt x="4683" y="17917"/>
                </a:cubicBezTo>
                <a:cubicBezTo>
                  <a:pt x="205" y="15266"/>
                  <a:pt x="-1329" y="9394"/>
                  <a:pt x="1256" y="4802"/>
                </a:cubicBezTo>
                <a:close/>
              </a:path>
            </a:pathLst>
          </a:custGeom>
          <a:solidFill>
            <a:schemeClr val="accent5">
              <a:lumMod val="60000"/>
              <a:lumOff val="40000"/>
            </a:schemeClr>
          </a:solidFill>
          <a:ln w="12700">
            <a:miter lim="400000"/>
          </a:ln>
        </p:spPr>
        <p:txBody>
          <a:bodyPr lIns="45719" rIns="45719" anchor="ctr"/>
          <a:lstStyle/>
          <a:p>
            <a:pPr algn="ctr">
              <a:defRPr>
                <a:solidFill>
                  <a:srgbClr val="FFFFFF"/>
                </a:solidFill>
              </a:defRPr>
            </a:pPr>
            <a:endParaRPr lang="lv-LV">
              <a:solidFill>
                <a:srgbClr val="365236"/>
              </a:solidFill>
              <a:latin typeface="Verdana" panose="020B0604030504040204" pitchFamily="34" charset="0"/>
              <a:ea typeface="Verdana" panose="020B0604030504040204" pitchFamily="34" charset="0"/>
            </a:endParaRPr>
          </a:p>
        </p:txBody>
      </p:sp>
      <p:sp>
        <p:nvSpPr>
          <p:cNvPr id="15370" name="Oval 51">
            <a:extLst>
              <a:ext uri="{FF2B5EF4-FFF2-40B4-BE49-F238E27FC236}">
                <a16:creationId xmlns:a16="http://schemas.microsoft.com/office/drawing/2014/main" id="{59357965-3A9A-00F9-4A1D-D9A8929723FF}"/>
              </a:ext>
            </a:extLst>
          </p:cNvPr>
          <p:cNvSpPr/>
          <p:nvPr/>
        </p:nvSpPr>
        <p:spPr>
          <a:xfrm rot="5400000">
            <a:off x="2942597" y="2794595"/>
            <a:ext cx="849953" cy="849953"/>
          </a:xfrm>
          <a:prstGeom prst="ellipse">
            <a:avLst/>
          </a:prstGeom>
          <a:gradFill>
            <a:gsLst>
              <a:gs pos="22846">
                <a:srgbClr val="FFFFFF"/>
              </a:gs>
              <a:gs pos="63322">
                <a:srgbClr val="E6EAEB"/>
              </a:gs>
              <a:gs pos="99960">
                <a:srgbClr val="CDD5D8"/>
              </a:gs>
            </a:gsLst>
            <a:lin ang="18813902"/>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lang="lv-LV">
              <a:solidFill>
                <a:srgbClr val="365236"/>
              </a:solidFill>
              <a:latin typeface="Verdana" panose="020B0604030504040204" pitchFamily="34" charset="0"/>
              <a:ea typeface="Verdana" panose="020B0604030504040204" pitchFamily="34" charset="0"/>
            </a:endParaRPr>
          </a:p>
        </p:txBody>
      </p:sp>
      <p:sp>
        <p:nvSpPr>
          <p:cNvPr id="15371" name="Oval 56">
            <a:extLst>
              <a:ext uri="{FF2B5EF4-FFF2-40B4-BE49-F238E27FC236}">
                <a16:creationId xmlns:a16="http://schemas.microsoft.com/office/drawing/2014/main" id="{96EE5244-0A20-5943-8C9A-4497DC19BF2F}"/>
              </a:ext>
            </a:extLst>
          </p:cNvPr>
          <p:cNvSpPr/>
          <p:nvPr/>
        </p:nvSpPr>
        <p:spPr>
          <a:xfrm rot="5400000">
            <a:off x="4297008" y="2654836"/>
            <a:ext cx="271334" cy="271334"/>
          </a:xfrm>
          <a:prstGeom prst="ellipse">
            <a:avLst/>
          </a:prstGeom>
          <a:gradFill flip="none" rotWithShape="1">
            <a:gsLst>
              <a:gs pos="39">
                <a:srgbClr val="CDD5D8"/>
              </a:gs>
              <a:gs pos="36677">
                <a:srgbClr val="E6EAEB"/>
              </a:gs>
              <a:gs pos="77153">
                <a:srgbClr val="FFFFFF"/>
              </a:gs>
            </a:gsLst>
            <a:lin ang="2089255" scaled="0"/>
          </a:gradFill>
          <a:ln w="12700" cap="flat">
            <a:noFill/>
            <a:miter lim="400000"/>
          </a:ln>
          <a:effectLst>
            <a:outerShdw blurRad="50800" dist="35191" dir="2315233" rotWithShape="0">
              <a:srgbClr val="000000">
                <a:alpha val="38297"/>
              </a:srgbClr>
            </a:outerShdw>
          </a:effectLst>
        </p:spPr>
        <p:txBody>
          <a:bodyPr wrap="square" lIns="45719" tIns="45719" rIns="45719" bIns="45719" numCol="1" anchor="ctr">
            <a:noAutofit/>
          </a:bodyPr>
          <a:lstStyle/>
          <a:p>
            <a:pPr algn="ctr">
              <a:defRPr>
                <a:solidFill>
                  <a:srgbClr val="FFFFFF"/>
                </a:solidFill>
              </a:defRPr>
            </a:pPr>
            <a:endParaRPr lang="lv-LV">
              <a:solidFill>
                <a:srgbClr val="365236"/>
              </a:solidFill>
              <a:latin typeface="Verdana" panose="020B0604030504040204" pitchFamily="34" charset="0"/>
              <a:ea typeface="Verdana" panose="020B0604030504040204" pitchFamily="34" charset="0"/>
            </a:endParaRPr>
          </a:p>
        </p:txBody>
      </p:sp>
      <p:sp>
        <p:nvSpPr>
          <p:cNvPr id="15372" name="Oval 57">
            <a:extLst>
              <a:ext uri="{FF2B5EF4-FFF2-40B4-BE49-F238E27FC236}">
                <a16:creationId xmlns:a16="http://schemas.microsoft.com/office/drawing/2014/main" id="{30CBCA84-61F9-A057-D26F-92F1F8E7C14C}"/>
              </a:ext>
            </a:extLst>
          </p:cNvPr>
          <p:cNvSpPr/>
          <p:nvPr/>
        </p:nvSpPr>
        <p:spPr>
          <a:xfrm rot="5400000">
            <a:off x="4361070" y="2711737"/>
            <a:ext cx="151126" cy="151126"/>
          </a:xfrm>
          <a:prstGeom prst="ellipse">
            <a:avLst/>
          </a:prstGeom>
          <a:solidFill>
            <a:schemeClr val="accent5">
              <a:lumMod val="60000"/>
              <a:lumOff val="40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lv-LV">
              <a:solidFill>
                <a:srgbClr val="365236"/>
              </a:solidFill>
              <a:latin typeface="Verdana" panose="020B0604030504040204" pitchFamily="34" charset="0"/>
              <a:ea typeface="Verdana" panose="020B0604030504040204" pitchFamily="34" charset="0"/>
            </a:endParaRPr>
          </a:p>
        </p:txBody>
      </p:sp>
      <p:sp>
        <p:nvSpPr>
          <p:cNvPr id="15373" name="TextBox 15372">
            <a:extLst>
              <a:ext uri="{FF2B5EF4-FFF2-40B4-BE49-F238E27FC236}">
                <a16:creationId xmlns:a16="http://schemas.microsoft.com/office/drawing/2014/main" id="{4B911E42-F18B-565A-53B3-8823C9AD1512}"/>
              </a:ext>
            </a:extLst>
          </p:cNvPr>
          <p:cNvSpPr txBox="1"/>
          <p:nvPr/>
        </p:nvSpPr>
        <p:spPr>
          <a:xfrm>
            <a:off x="2878906" y="2906848"/>
            <a:ext cx="917822" cy="615553"/>
          </a:xfrm>
          <a:prstGeom prst="rect">
            <a:avLst/>
          </a:prstGeom>
          <a:noFill/>
        </p:spPr>
        <p:txBody>
          <a:bodyPr wrap="square" rtlCol="0">
            <a:spAutoFit/>
          </a:bodyPr>
          <a:lstStyle/>
          <a:p>
            <a:pPr algn="ctr"/>
            <a:r>
              <a:rPr lang="lv-LV" b="1">
                <a:solidFill>
                  <a:srgbClr val="365236"/>
                </a:solidFill>
                <a:latin typeface="Verdana" panose="020B0604030504040204" pitchFamily="34" charset="0"/>
                <a:ea typeface="Verdana" panose="020B0604030504040204" pitchFamily="34" charset="0"/>
              </a:rPr>
              <a:t>277,9 </a:t>
            </a:r>
            <a:r>
              <a:rPr lang="lv-LV">
                <a:solidFill>
                  <a:srgbClr val="365236"/>
                </a:solidFill>
                <a:latin typeface="Verdana" panose="020B0604030504040204" pitchFamily="34" charset="0"/>
                <a:ea typeface="Verdana" panose="020B0604030504040204" pitchFamily="34" charset="0"/>
              </a:rPr>
              <a:t>milj.</a:t>
            </a:r>
          </a:p>
        </p:txBody>
      </p:sp>
      <p:sp>
        <p:nvSpPr>
          <p:cNvPr id="15374" name="TextBox 15373">
            <a:extLst>
              <a:ext uri="{FF2B5EF4-FFF2-40B4-BE49-F238E27FC236}">
                <a16:creationId xmlns:a16="http://schemas.microsoft.com/office/drawing/2014/main" id="{969B91B3-0CBE-B291-DA8E-C9B4417AE559}"/>
              </a:ext>
            </a:extLst>
          </p:cNvPr>
          <p:cNvSpPr txBox="1"/>
          <p:nvPr/>
        </p:nvSpPr>
        <p:spPr>
          <a:xfrm>
            <a:off x="156328" y="3070177"/>
            <a:ext cx="2366030" cy="984885"/>
          </a:xfrm>
          <a:prstGeom prst="rect">
            <a:avLst/>
          </a:prstGeom>
          <a:noFill/>
        </p:spPr>
        <p:txBody>
          <a:bodyPr wrap="square" lIns="0" tIns="0" rIns="0" bIns="0" rtlCol="0">
            <a:spAutoFit/>
          </a:bodyPr>
          <a:lstStyle/>
          <a:p>
            <a:pPr algn="r"/>
            <a:r>
              <a:rPr lang="lv-LV" sz="1600" b="1" dirty="0">
                <a:solidFill>
                  <a:srgbClr val="365236"/>
                </a:solidFill>
                <a:latin typeface="Verdana" panose="020B0604030504040204" pitchFamily="34" charset="0"/>
                <a:ea typeface="Verdana" panose="020B0604030504040204" pitchFamily="34" charset="0"/>
              </a:rPr>
              <a:t>Uzņēmējdarbības vides attīstība, viedas pašvaldības </a:t>
            </a:r>
            <a:r>
              <a:rPr lang="lv-LV" sz="1600" i="1" dirty="0">
                <a:solidFill>
                  <a:srgbClr val="365236"/>
                </a:solidFill>
                <a:latin typeface="Verdana" panose="020B0604030504040204" pitchFamily="34" charset="0"/>
                <a:ea typeface="Verdana" panose="020B0604030504040204" pitchFamily="34" charset="0"/>
              </a:rPr>
              <a:t>(A.1.1., B.1.3.)</a:t>
            </a:r>
            <a:endParaRPr lang="lv-LV" sz="1600" i="1" noProof="1">
              <a:solidFill>
                <a:srgbClr val="365236"/>
              </a:solidFill>
              <a:latin typeface="Verdana" panose="020B0604030504040204" pitchFamily="34" charset="0"/>
              <a:ea typeface="Verdana" panose="020B0604030504040204" pitchFamily="34" charset="0"/>
            </a:endParaRPr>
          </a:p>
        </p:txBody>
      </p:sp>
      <p:pic>
        <p:nvPicPr>
          <p:cNvPr id="15375" name="Picture 17" descr="A picture containing text, outdoor, sign&#10;&#10;Description automatically generated">
            <a:extLst>
              <a:ext uri="{FF2B5EF4-FFF2-40B4-BE49-F238E27FC236}">
                <a16:creationId xmlns:a16="http://schemas.microsoft.com/office/drawing/2014/main" id="{56D1150C-B040-46FD-7340-35D875BD0F79}"/>
              </a:ext>
            </a:extLst>
          </p:cNvPr>
          <p:cNvPicPr>
            <a:picLocks noChangeAspect="1"/>
          </p:cNvPicPr>
          <p:nvPr/>
        </p:nvPicPr>
        <p:blipFill>
          <a:blip r:embed="rId3"/>
          <a:stretch>
            <a:fillRect/>
          </a:stretch>
        </p:blipFill>
        <p:spPr>
          <a:xfrm>
            <a:off x="5810747" y="2835783"/>
            <a:ext cx="640152" cy="668907"/>
          </a:xfrm>
          <a:prstGeom prst="rect">
            <a:avLst/>
          </a:prstGeom>
        </p:spPr>
      </p:pic>
      <p:sp>
        <p:nvSpPr>
          <p:cNvPr id="2" name="Title 1">
            <a:extLst>
              <a:ext uri="{FF2B5EF4-FFF2-40B4-BE49-F238E27FC236}">
                <a16:creationId xmlns:a16="http://schemas.microsoft.com/office/drawing/2014/main" id="{BF67ED17-02CF-7C7D-04B0-416717DAEAA7}"/>
              </a:ext>
            </a:extLst>
          </p:cNvPr>
          <p:cNvSpPr txBox="1">
            <a:spLocks/>
          </p:cNvSpPr>
          <p:nvPr/>
        </p:nvSpPr>
        <p:spPr bwMode="auto">
          <a:xfrm>
            <a:off x="1981200" y="219821"/>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dirty="0">
                <a:solidFill>
                  <a:srgbClr val="257735"/>
                </a:solidFill>
              </a:rPr>
              <a:t>VARAM atbildības jomu investīciju finansējums pašvaldībām (2021–2027)</a:t>
            </a:r>
          </a:p>
        </p:txBody>
      </p:sp>
    </p:spTree>
    <p:extLst>
      <p:ext uri="{BB962C8B-B14F-4D97-AF65-F5344CB8AC3E}">
        <p14:creationId xmlns:p14="http://schemas.microsoft.com/office/powerpoint/2010/main" val="3648202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Slide Number Placeholder 5">
            <a:extLst>
              <a:ext uri="{FF2B5EF4-FFF2-40B4-BE49-F238E27FC236}">
                <a16:creationId xmlns:a16="http://schemas.microsoft.com/office/drawing/2014/main" id="{8B7936E6-5080-4C62-A8DF-66CF2AFA7837}"/>
              </a:ext>
            </a:extLst>
          </p:cNvPr>
          <p:cNvSpPr>
            <a:spLocks noGrp="1"/>
          </p:cNvSpPr>
          <p:nvPr>
            <p:ph type="sldNum" sz="quarter" idx="13"/>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cs typeface="Arial" panose="020B0604020202020204" pitchFamily="34" charset="0"/>
              </a:defRPr>
            </a:lvl1pPr>
            <a:lvl2pPr marL="742950" indent="-285750">
              <a:defRPr sz="1700">
                <a:solidFill>
                  <a:schemeClr val="tx1"/>
                </a:solidFill>
                <a:latin typeface="Times New Roman" panose="02020603050405020304" pitchFamily="18" charset="0"/>
                <a:cs typeface="Arial" panose="020B0604020202020204" pitchFamily="34" charset="0"/>
              </a:defRPr>
            </a:lvl2pPr>
            <a:lvl3pPr marL="1143000" indent="-228600">
              <a:defRPr sz="1700">
                <a:solidFill>
                  <a:schemeClr val="tx1"/>
                </a:solidFill>
                <a:latin typeface="Times New Roman" panose="02020603050405020304" pitchFamily="18" charset="0"/>
                <a:cs typeface="Arial" panose="020B0604020202020204" pitchFamily="34" charset="0"/>
              </a:defRPr>
            </a:lvl3pPr>
            <a:lvl4pPr marL="1600200" indent="-228600">
              <a:defRPr sz="1700">
                <a:solidFill>
                  <a:schemeClr val="tx1"/>
                </a:solidFill>
                <a:latin typeface="Times New Roman" panose="02020603050405020304" pitchFamily="18" charset="0"/>
                <a:cs typeface="Arial" panose="020B0604020202020204" pitchFamily="34" charset="0"/>
              </a:defRPr>
            </a:lvl4pPr>
            <a:lvl5pPr marL="2057400" indent="-228600">
              <a:defRPr sz="1700">
                <a:solidFill>
                  <a:schemeClr val="tx1"/>
                </a:solidFill>
                <a:latin typeface="Times New Roman" panose="02020603050405020304" pitchFamily="18" charset="0"/>
                <a:cs typeface="Arial" panose="020B0604020202020204" pitchFamily="34" charset="0"/>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fld id="{B6619FA8-F3CD-4534-85A3-79C9AE3244C0}" type="slidenum">
              <a:rPr lang="en-US" altLang="en-US" sz="1000" smtClean="0">
                <a:solidFill>
                  <a:srgbClr val="898989"/>
                </a:solidFill>
                <a:latin typeface="Verdana" panose="020B0604030504040204" pitchFamily="34" charset="0"/>
              </a:rPr>
              <a:pPr/>
              <a:t>14</a:t>
            </a:fld>
            <a:endParaRPr lang="en-US" altLang="en-US" sz="1000">
              <a:solidFill>
                <a:srgbClr val="898989"/>
              </a:solidFill>
              <a:latin typeface="Verdana" panose="020B0604030504040204" pitchFamily="34" charset="0"/>
            </a:endParaRPr>
          </a:p>
        </p:txBody>
      </p:sp>
      <p:graphicFrame>
        <p:nvGraphicFramePr>
          <p:cNvPr id="6" name="Chart 5">
            <a:extLst>
              <a:ext uri="{FF2B5EF4-FFF2-40B4-BE49-F238E27FC236}">
                <a16:creationId xmlns:a16="http://schemas.microsoft.com/office/drawing/2014/main" id="{5996DC6F-71A9-F022-442F-C680BEF5F74E}"/>
              </a:ext>
            </a:extLst>
          </p:cNvPr>
          <p:cNvGraphicFramePr/>
          <p:nvPr>
            <p:custDataLst>
              <p:tags r:id="rId2"/>
            </p:custDataLst>
            <p:extLst>
              <p:ext uri="{D42A27DB-BD31-4B8C-83A1-F6EECF244321}">
                <p14:modId xmlns:p14="http://schemas.microsoft.com/office/powerpoint/2010/main" val="4230911217"/>
              </p:ext>
            </p:extLst>
          </p:nvPr>
        </p:nvGraphicFramePr>
        <p:xfrm>
          <a:off x="301940" y="2014865"/>
          <a:ext cx="5570540" cy="42557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a:extLst>
              <a:ext uri="{FF2B5EF4-FFF2-40B4-BE49-F238E27FC236}">
                <a16:creationId xmlns:a16="http://schemas.microsoft.com/office/drawing/2014/main" id="{E72E5897-30F9-EF25-06A3-12DC74871962}"/>
              </a:ext>
            </a:extLst>
          </p:cNvPr>
          <p:cNvGraphicFramePr/>
          <p:nvPr>
            <p:custDataLst>
              <p:tags r:id="rId3"/>
            </p:custDataLst>
            <p:extLst>
              <p:ext uri="{D42A27DB-BD31-4B8C-83A1-F6EECF244321}">
                <p14:modId xmlns:p14="http://schemas.microsoft.com/office/powerpoint/2010/main" val="3107177871"/>
              </p:ext>
            </p:extLst>
          </p:nvPr>
        </p:nvGraphicFramePr>
        <p:xfrm>
          <a:off x="6319519" y="2014865"/>
          <a:ext cx="5570541" cy="4255781"/>
        </p:xfrm>
        <a:graphic>
          <a:graphicData uri="http://schemas.openxmlformats.org/drawingml/2006/chart">
            <c:chart xmlns:c="http://schemas.openxmlformats.org/drawingml/2006/chart" xmlns:r="http://schemas.openxmlformats.org/officeDocument/2006/relationships" r:id="rId7"/>
          </a:graphicData>
        </a:graphic>
      </p:graphicFrame>
      <p:sp>
        <p:nvSpPr>
          <p:cNvPr id="2" name="Title 1">
            <a:extLst>
              <a:ext uri="{FF2B5EF4-FFF2-40B4-BE49-F238E27FC236}">
                <a16:creationId xmlns:a16="http://schemas.microsoft.com/office/drawing/2014/main" id="{9EF6A5FE-ECC4-DDEA-AB67-4C1099287DCF}"/>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fontScale="92500" lnSpcReduction="10000"/>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57735"/>
                </a:solidFill>
              </a:rPr>
              <a:t>Plānošanas reģioniem noteiktais finansējums</a:t>
            </a:r>
            <a:r>
              <a:rPr lang="lv-LV" b="0">
                <a:solidFill>
                  <a:srgbClr val="257735"/>
                </a:solidFill>
              </a:rPr>
              <a:t>,</a:t>
            </a:r>
            <a:br>
              <a:rPr lang="lv-LV" b="0">
                <a:solidFill>
                  <a:srgbClr val="257735"/>
                </a:solidFill>
              </a:rPr>
            </a:br>
            <a:r>
              <a:rPr lang="lv-LV" b="0">
                <a:solidFill>
                  <a:srgbClr val="257735"/>
                </a:solidFill>
              </a:rPr>
              <a:t>AF un ES fondu 2021.–2027. gada plānošanas perioda VARAM atbildības investīcijas </a:t>
            </a:r>
          </a:p>
        </p:txBody>
      </p:sp>
    </p:spTree>
    <p:extLst>
      <p:ext uri="{BB962C8B-B14F-4D97-AF65-F5344CB8AC3E}">
        <p14:creationId xmlns:p14="http://schemas.microsoft.com/office/powerpoint/2010/main" val="2358495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Slide Number Placeholder 5">
            <a:extLst>
              <a:ext uri="{FF2B5EF4-FFF2-40B4-BE49-F238E27FC236}">
                <a16:creationId xmlns:a16="http://schemas.microsoft.com/office/drawing/2014/main" id="{8B7936E6-5080-4C62-A8DF-66CF2AFA7837}"/>
              </a:ext>
            </a:extLst>
          </p:cNvPr>
          <p:cNvSpPr>
            <a:spLocks noGrp="1"/>
          </p:cNvSpPr>
          <p:nvPr>
            <p:ph type="sldNum" sz="quarter" idx="13"/>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cs typeface="Arial" panose="020B0604020202020204" pitchFamily="34" charset="0"/>
              </a:defRPr>
            </a:lvl1pPr>
            <a:lvl2pPr marL="742950" indent="-285750">
              <a:defRPr sz="1700">
                <a:solidFill>
                  <a:schemeClr val="tx1"/>
                </a:solidFill>
                <a:latin typeface="Times New Roman" panose="02020603050405020304" pitchFamily="18" charset="0"/>
                <a:cs typeface="Arial" panose="020B0604020202020204" pitchFamily="34" charset="0"/>
              </a:defRPr>
            </a:lvl2pPr>
            <a:lvl3pPr marL="1143000" indent="-228600">
              <a:defRPr sz="1700">
                <a:solidFill>
                  <a:schemeClr val="tx1"/>
                </a:solidFill>
                <a:latin typeface="Times New Roman" panose="02020603050405020304" pitchFamily="18" charset="0"/>
                <a:cs typeface="Arial" panose="020B0604020202020204" pitchFamily="34" charset="0"/>
              </a:defRPr>
            </a:lvl3pPr>
            <a:lvl4pPr marL="1600200" indent="-228600">
              <a:defRPr sz="1700">
                <a:solidFill>
                  <a:schemeClr val="tx1"/>
                </a:solidFill>
                <a:latin typeface="Times New Roman" panose="02020603050405020304" pitchFamily="18" charset="0"/>
                <a:cs typeface="Arial" panose="020B0604020202020204" pitchFamily="34" charset="0"/>
              </a:defRPr>
            </a:lvl4pPr>
            <a:lvl5pPr marL="2057400" indent="-228600">
              <a:defRPr sz="1700">
                <a:solidFill>
                  <a:schemeClr val="tx1"/>
                </a:solidFill>
                <a:latin typeface="Times New Roman" panose="02020603050405020304" pitchFamily="18" charset="0"/>
                <a:cs typeface="Arial" panose="020B0604020202020204" pitchFamily="34" charset="0"/>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fld id="{B6619FA8-F3CD-4534-85A3-79C9AE3244C0}" type="slidenum">
              <a:rPr lang="en-US" altLang="en-US" sz="1000" smtClean="0">
                <a:solidFill>
                  <a:srgbClr val="898989"/>
                </a:solidFill>
                <a:latin typeface="Verdana" panose="020B0604030504040204" pitchFamily="34" charset="0"/>
              </a:rPr>
              <a:pPr/>
              <a:t>15</a:t>
            </a:fld>
            <a:endParaRPr lang="en-US" altLang="en-US" sz="1000">
              <a:solidFill>
                <a:srgbClr val="898989"/>
              </a:solidFill>
              <a:latin typeface="Verdana" panose="020B0604030504040204" pitchFamily="34" charset="0"/>
            </a:endParaRPr>
          </a:p>
        </p:txBody>
      </p:sp>
      <p:sp>
        <p:nvSpPr>
          <p:cNvPr id="2" name="Title 1">
            <a:extLst>
              <a:ext uri="{FF2B5EF4-FFF2-40B4-BE49-F238E27FC236}">
                <a16:creationId xmlns:a16="http://schemas.microsoft.com/office/drawing/2014/main" id="{9EF6A5FE-ECC4-DDEA-AB67-4C1099287DCF}"/>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dirty="0">
                <a:solidFill>
                  <a:srgbClr val="257735"/>
                </a:solidFill>
              </a:rPr>
              <a:t>Reģionālās attīstības atšķirības</a:t>
            </a:r>
            <a:endParaRPr lang="lv-LV" b="0" dirty="0">
              <a:solidFill>
                <a:srgbClr val="257735"/>
              </a:solidFill>
            </a:endParaRPr>
          </a:p>
        </p:txBody>
      </p:sp>
      <p:graphicFrame>
        <p:nvGraphicFramePr>
          <p:cNvPr id="3" name="Chart 2">
            <a:extLst>
              <a:ext uri="{FF2B5EF4-FFF2-40B4-BE49-F238E27FC236}">
                <a16:creationId xmlns:a16="http://schemas.microsoft.com/office/drawing/2014/main" id="{091CFBC2-6253-1FA2-89C8-CA4ACB2B17C4}"/>
              </a:ext>
            </a:extLst>
          </p:cNvPr>
          <p:cNvGraphicFramePr>
            <a:graphicFrameLocks/>
          </p:cNvGraphicFramePr>
          <p:nvPr>
            <p:extLst>
              <p:ext uri="{D42A27DB-BD31-4B8C-83A1-F6EECF244321}">
                <p14:modId xmlns:p14="http://schemas.microsoft.com/office/powerpoint/2010/main" val="4293029820"/>
              </p:ext>
            </p:extLst>
          </p:nvPr>
        </p:nvGraphicFramePr>
        <p:xfrm>
          <a:off x="297542" y="1948542"/>
          <a:ext cx="7289801" cy="452845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A31CC4D6-8B46-5FC9-DE4A-F83E7311F665}"/>
              </a:ext>
            </a:extLst>
          </p:cNvPr>
          <p:cNvSpPr txBox="1"/>
          <p:nvPr/>
        </p:nvSpPr>
        <p:spPr>
          <a:xfrm>
            <a:off x="406400" y="6521678"/>
            <a:ext cx="3249103" cy="215444"/>
          </a:xfrm>
          <a:prstGeom prst="rect">
            <a:avLst/>
          </a:prstGeom>
          <a:noFill/>
        </p:spPr>
        <p:txBody>
          <a:bodyPr wrap="square">
            <a:spAutoFit/>
          </a:bodyPr>
          <a:lstStyle/>
          <a:p>
            <a:r>
              <a:rPr lang="lv-LV" sz="800" b="0">
                <a:solidFill>
                  <a:srgbClr val="000000"/>
                </a:solidFill>
                <a:effectLst/>
                <a:latin typeface="Verdana" panose="020B0604030504040204" pitchFamily="34" charset="0"/>
                <a:ea typeface="Verdana" panose="020B0604030504040204" pitchFamily="34" charset="0"/>
              </a:rPr>
              <a:t>Avots</a:t>
            </a:r>
            <a:r>
              <a:rPr lang="en-US" sz="800" b="0">
                <a:solidFill>
                  <a:srgbClr val="000000"/>
                </a:solidFill>
                <a:effectLst/>
                <a:latin typeface="Verdana" panose="020B0604030504040204" pitchFamily="34" charset="0"/>
                <a:ea typeface="Verdana" panose="020B0604030504040204" pitchFamily="34" charset="0"/>
              </a:rPr>
              <a:t>:</a:t>
            </a:r>
            <a:r>
              <a:rPr lang="lv-LV" sz="800" b="0">
                <a:solidFill>
                  <a:srgbClr val="000000"/>
                </a:solidFill>
                <a:effectLst/>
                <a:latin typeface="Verdana" panose="020B0604030504040204" pitchFamily="34" charset="0"/>
                <a:ea typeface="Verdana" panose="020B0604030504040204" pitchFamily="34" charset="0"/>
              </a:rPr>
              <a:t> CSP dati</a:t>
            </a:r>
            <a:endParaRPr lang="lv-LV" sz="800">
              <a:latin typeface="Verdana" panose="020B0604030504040204" pitchFamily="34" charset="0"/>
              <a:ea typeface="Verdana" panose="020B0604030504040204" pitchFamily="34" charset="0"/>
            </a:endParaRPr>
          </a:p>
        </p:txBody>
      </p:sp>
      <p:sp>
        <p:nvSpPr>
          <p:cNvPr id="7" name="Up Arrow Callout 4">
            <a:extLst>
              <a:ext uri="{FF2B5EF4-FFF2-40B4-BE49-F238E27FC236}">
                <a16:creationId xmlns:a16="http://schemas.microsoft.com/office/drawing/2014/main" id="{81552F81-9A6B-1B48-01E3-D3DB540BBFB3}"/>
              </a:ext>
            </a:extLst>
          </p:cNvPr>
          <p:cNvSpPr/>
          <p:nvPr/>
        </p:nvSpPr>
        <p:spPr>
          <a:xfrm>
            <a:off x="8240737" y="2418372"/>
            <a:ext cx="3138463" cy="1524203"/>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120000"/>
              </a:lnSpc>
              <a:spcAft>
                <a:spcPct val="35000"/>
              </a:spcAft>
            </a:pP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Reģionos ar </a:t>
            </a:r>
            <a:r>
              <a:rPr lang="lv-LV" sz="16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augstāku IKP </a:t>
            </a: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uz 1 iedzīvotāju ir </a:t>
            </a:r>
            <a:r>
              <a:rPr lang="lv-LV" sz="16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lielāks kapitālieguldījumu apjoms</a:t>
            </a:r>
            <a:endParaRPr lang="lv-LV" sz="1600" b="1" dirty="0">
              <a:solidFill>
                <a:schemeClr val="tx1">
                  <a:lumMod val="85000"/>
                  <a:lumOff val="1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8" name="Up Arrow Callout 4">
            <a:extLst>
              <a:ext uri="{FF2B5EF4-FFF2-40B4-BE49-F238E27FC236}">
                <a16:creationId xmlns:a16="http://schemas.microsoft.com/office/drawing/2014/main" id="{286BFB33-0EAC-BC24-3629-C0D8A88D46CA}"/>
              </a:ext>
            </a:extLst>
          </p:cNvPr>
          <p:cNvSpPr/>
          <p:nvPr/>
        </p:nvSpPr>
        <p:spPr>
          <a:xfrm>
            <a:off x="8240737" y="4333603"/>
            <a:ext cx="3138462" cy="1524203"/>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120000"/>
              </a:lnSpc>
              <a:spcAft>
                <a:spcPct val="35000"/>
              </a:spcAft>
            </a:pPr>
            <a:r>
              <a:rPr lang="lv-LV" sz="1600"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Bruto kapitālieguldījumi </a:t>
            </a:r>
            <a:r>
              <a:rPr lang="lv-LV" sz="1600" dirty="0">
                <a:solidFill>
                  <a:srgbClr val="000000"/>
                </a:solidFill>
                <a:latin typeface="Verdana" panose="020B0604030504040204" pitchFamily="34" charset="0"/>
                <a:ea typeface="Verdana" panose="020B0604030504040204" pitchFamily="34" charset="0"/>
                <a:cs typeface="Times New Roman" panose="02020603050405020304" pitchFamily="18" charset="0"/>
              </a:rPr>
              <a:t>starp Rīgas reģionu un Latgales reģionu </a:t>
            </a:r>
            <a:r>
              <a:rPr lang="lv-LV" sz="1600"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atšķiras līdz pat 13 reizēm</a:t>
            </a:r>
          </a:p>
        </p:txBody>
      </p:sp>
    </p:spTree>
    <p:extLst>
      <p:ext uri="{BB962C8B-B14F-4D97-AF65-F5344CB8AC3E}">
        <p14:creationId xmlns:p14="http://schemas.microsoft.com/office/powerpoint/2010/main" val="182080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a:extLst>
              <a:ext uri="{FF2B5EF4-FFF2-40B4-BE49-F238E27FC236}">
                <a16:creationId xmlns:a16="http://schemas.microsoft.com/office/drawing/2014/main" id="{E239FFF4-35A2-32C3-C4A2-5A371CCC8AD6}"/>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9375"/>
          <a:stretch/>
        </p:blipFill>
        <p:spPr bwMode="auto">
          <a:xfrm>
            <a:off x="7086600" y="1498181"/>
            <a:ext cx="4599629" cy="5210521"/>
          </a:xfrm>
          <a:prstGeom prst="rect">
            <a:avLst/>
          </a:prstGeom>
          <a:solidFill>
            <a:srgbClr val="FFFFFF"/>
          </a:solidFill>
        </p:spPr>
      </p:pic>
      <p:sp>
        <p:nvSpPr>
          <p:cNvPr id="6" name="Slide Number Placeholder 5">
            <a:extLst>
              <a:ext uri="{FF2B5EF4-FFF2-40B4-BE49-F238E27FC236}">
                <a16:creationId xmlns:a16="http://schemas.microsoft.com/office/drawing/2014/main" id="{F93F321F-1C77-9D77-16C5-8B10364476C1}"/>
              </a:ext>
            </a:extLst>
          </p:cNvPr>
          <p:cNvSpPr>
            <a:spLocks noGrp="1"/>
          </p:cNvSpPr>
          <p:nvPr>
            <p:ph type="sldNum" sz="quarter" idx="13"/>
          </p:nvPr>
        </p:nvSpPr>
        <p:spPr/>
        <p:txBody>
          <a:bodyPr/>
          <a:lstStyle/>
          <a:p>
            <a:pPr>
              <a:defRPr/>
            </a:pPr>
            <a:fld id="{CA50152C-A5AE-4037-8E77-C398DB665690}" type="slidenum">
              <a:rPr lang="en-US" altLang="en-US"/>
              <a:pPr>
                <a:defRPr/>
              </a:pPr>
              <a:t>16</a:t>
            </a:fld>
            <a:endParaRPr lang="en-US" altLang="en-US"/>
          </a:p>
        </p:txBody>
      </p:sp>
      <p:sp>
        <p:nvSpPr>
          <p:cNvPr id="8" name="Title 1">
            <a:extLst>
              <a:ext uri="{FF2B5EF4-FFF2-40B4-BE49-F238E27FC236}">
                <a16:creationId xmlns:a16="http://schemas.microsoft.com/office/drawing/2014/main" id="{CE233637-0EF9-CFED-888E-55BC1B3EFB35}"/>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57735"/>
                </a:solidFill>
              </a:rPr>
              <a:t>Reģionālā politika teritoriāli</a:t>
            </a:r>
          </a:p>
          <a:p>
            <a:pPr algn="ctr"/>
            <a:r>
              <a:rPr lang="lv-LV" sz="2000" b="0" i="1">
                <a:solidFill>
                  <a:srgbClr val="257735"/>
                </a:solidFill>
                <a:latin typeface="Verdana" panose="020B0604030504040204" pitchFamily="34" charset="0"/>
                <a:ea typeface="Verdana" panose="020B0604030504040204" pitchFamily="34" charset="0"/>
              </a:rPr>
              <a:t>Atbalsts Latvija2030 nacionālo interešu telpām</a:t>
            </a:r>
            <a:endParaRPr lang="lv-LV" sz="2000" b="0" i="1">
              <a:solidFill>
                <a:srgbClr val="257735"/>
              </a:solidFill>
            </a:endParaRPr>
          </a:p>
        </p:txBody>
      </p:sp>
      <p:grpSp>
        <p:nvGrpSpPr>
          <p:cNvPr id="3" name="Group 2">
            <a:extLst>
              <a:ext uri="{FF2B5EF4-FFF2-40B4-BE49-F238E27FC236}">
                <a16:creationId xmlns:a16="http://schemas.microsoft.com/office/drawing/2014/main" id="{BEFA5376-F5B3-128D-573B-9597148BEBDB}"/>
              </a:ext>
            </a:extLst>
          </p:cNvPr>
          <p:cNvGrpSpPr/>
          <p:nvPr/>
        </p:nvGrpSpPr>
        <p:grpSpPr>
          <a:xfrm>
            <a:off x="108169" y="1914923"/>
            <a:ext cx="310392" cy="4692222"/>
            <a:chOff x="901870" y="1303816"/>
            <a:chExt cx="310392" cy="4852965"/>
          </a:xfrm>
        </p:grpSpPr>
        <p:cxnSp>
          <p:nvCxnSpPr>
            <p:cNvPr id="12" name="Straight Connector 11">
              <a:extLst>
                <a:ext uri="{FF2B5EF4-FFF2-40B4-BE49-F238E27FC236}">
                  <a16:creationId xmlns:a16="http://schemas.microsoft.com/office/drawing/2014/main" id="{836860FC-96E7-5612-88BC-7CC161D8904C}"/>
                </a:ext>
              </a:extLst>
            </p:cNvPr>
            <p:cNvCxnSpPr>
              <a:cxnSpLocks/>
            </p:cNvCxnSpPr>
            <p:nvPr/>
          </p:nvCxnSpPr>
          <p:spPr>
            <a:xfrm>
              <a:off x="1049509" y="1303816"/>
              <a:ext cx="0" cy="4852965"/>
            </a:xfrm>
            <a:prstGeom prst="line">
              <a:avLst/>
            </a:prstGeom>
            <a:ln w="57150">
              <a:solidFill>
                <a:srgbClr val="7C987C"/>
              </a:solidFill>
            </a:ln>
          </p:spPr>
          <p:style>
            <a:lnRef idx="1">
              <a:schemeClr val="accent1"/>
            </a:lnRef>
            <a:fillRef idx="0">
              <a:schemeClr val="accent1"/>
            </a:fillRef>
            <a:effectRef idx="0">
              <a:schemeClr val="accent1"/>
            </a:effectRef>
            <a:fontRef idx="minor">
              <a:schemeClr val="tx1"/>
            </a:fontRef>
          </p:style>
        </p:cxnSp>
        <p:sp>
          <p:nvSpPr>
            <p:cNvPr id="13" name="Hexagon 12">
              <a:extLst>
                <a:ext uri="{FF2B5EF4-FFF2-40B4-BE49-F238E27FC236}">
                  <a16:creationId xmlns:a16="http://schemas.microsoft.com/office/drawing/2014/main" id="{5C9CE4D0-854A-E984-5A91-DB86AF25F93B}"/>
                </a:ext>
              </a:extLst>
            </p:cNvPr>
            <p:cNvSpPr/>
            <p:nvPr/>
          </p:nvSpPr>
          <p:spPr>
            <a:xfrm>
              <a:off x="901871" y="1630291"/>
              <a:ext cx="310391" cy="310185"/>
            </a:xfrm>
            <a:prstGeom prst="hexagon">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Hexagon 13">
              <a:extLst>
                <a:ext uri="{FF2B5EF4-FFF2-40B4-BE49-F238E27FC236}">
                  <a16:creationId xmlns:a16="http://schemas.microsoft.com/office/drawing/2014/main" id="{00E8A595-4008-9240-DB1F-F6AFF78F5873}"/>
                </a:ext>
              </a:extLst>
            </p:cNvPr>
            <p:cNvSpPr/>
            <p:nvPr/>
          </p:nvSpPr>
          <p:spPr>
            <a:xfrm>
              <a:off x="901870" y="4176839"/>
              <a:ext cx="310391" cy="310185"/>
            </a:xfrm>
            <a:prstGeom prst="hexagon">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Hexagon 14">
              <a:extLst>
                <a:ext uri="{FF2B5EF4-FFF2-40B4-BE49-F238E27FC236}">
                  <a16:creationId xmlns:a16="http://schemas.microsoft.com/office/drawing/2014/main" id="{887FC497-5F55-B171-0777-23AB3BC9966F}"/>
                </a:ext>
              </a:extLst>
            </p:cNvPr>
            <p:cNvSpPr/>
            <p:nvPr/>
          </p:nvSpPr>
          <p:spPr>
            <a:xfrm>
              <a:off x="901871" y="2877938"/>
              <a:ext cx="310391" cy="310185"/>
            </a:xfrm>
            <a:prstGeom prst="hexagon">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Hexagon 18">
              <a:extLst>
                <a:ext uri="{FF2B5EF4-FFF2-40B4-BE49-F238E27FC236}">
                  <a16:creationId xmlns:a16="http://schemas.microsoft.com/office/drawing/2014/main" id="{A4D54193-2927-FA53-149F-AA37893AABD0}"/>
                </a:ext>
              </a:extLst>
            </p:cNvPr>
            <p:cNvSpPr/>
            <p:nvPr/>
          </p:nvSpPr>
          <p:spPr>
            <a:xfrm>
              <a:off x="901870" y="5475742"/>
              <a:ext cx="310391" cy="310185"/>
            </a:xfrm>
            <a:prstGeom prst="hexagon">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pic>
        <p:nvPicPr>
          <p:cNvPr id="22" name="Graphic 20" descr="Map with pin with solid fill">
            <a:extLst>
              <a:ext uri="{FF2B5EF4-FFF2-40B4-BE49-F238E27FC236}">
                <a16:creationId xmlns:a16="http://schemas.microsoft.com/office/drawing/2014/main" id="{D541183D-FD90-5CC8-86C5-AB44AEAB8FD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a:off x="712610" y="5691576"/>
            <a:ext cx="839009" cy="839009"/>
          </a:xfrm>
          <a:prstGeom prst="rect">
            <a:avLst/>
          </a:prstGeom>
        </p:spPr>
      </p:pic>
      <p:pic>
        <p:nvPicPr>
          <p:cNvPr id="23" name="Graphic 20" descr="Treasure Map with solid fill">
            <a:extLst>
              <a:ext uri="{FF2B5EF4-FFF2-40B4-BE49-F238E27FC236}">
                <a16:creationId xmlns:a16="http://schemas.microsoft.com/office/drawing/2014/main" id="{F36DA888-9E7E-F14B-F360-94B7E2685FA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p:blipFill>
        <p:spPr>
          <a:xfrm>
            <a:off x="679638" y="2013737"/>
            <a:ext cx="839009" cy="839009"/>
          </a:xfrm>
          <a:prstGeom prst="rect">
            <a:avLst/>
          </a:prstGeom>
        </p:spPr>
      </p:pic>
      <p:pic>
        <p:nvPicPr>
          <p:cNvPr id="24" name="Graphic 20" descr="Route (Two Pins With A Path) with solid fill">
            <a:extLst>
              <a:ext uri="{FF2B5EF4-FFF2-40B4-BE49-F238E27FC236}">
                <a16:creationId xmlns:a16="http://schemas.microsoft.com/office/drawing/2014/main" id="{E7646675-3924-9BF7-0E25-CB7032716E4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p:blipFill>
        <p:spPr>
          <a:xfrm>
            <a:off x="712610" y="4466477"/>
            <a:ext cx="839009" cy="839009"/>
          </a:xfrm>
          <a:prstGeom prst="rect">
            <a:avLst/>
          </a:prstGeom>
        </p:spPr>
      </p:pic>
      <p:pic>
        <p:nvPicPr>
          <p:cNvPr id="25" name="Graphic 20" descr="Connections with solid fill">
            <a:extLst>
              <a:ext uri="{FF2B5EF4-FFF2-40B4-BE49-F238E27FC236}">
                <a16:creationId xmlns:a16="http://schemas.microsoft.com/office/drawing/2014/main" id="{93F5A623-2465-D07B-F1E4-308D4D669BB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p:blipFill>
        <p:spPr>
          <a:xfrm>
            <a:off x="712609" y="3241379"/>
            <a:ext cx="839009" cy="839009"/>
          </a:xfrm>
          <a:prstGeom prst="rect">
            <a:avLst/>
          </a:prstGeom>
        </p:spPr>
      </p:pic>
      <p:sp>
        <p:nvSpPr>
          <p:cNvPr id="28" name="Rectangle 27">
            <a:extLst>
              <a:ext uri="{FF2B5EF4-FFF2-40B4-BE49-F238E27FC236}">
                <a16:creationId xmlns:a16="http://schemas.microsoft.com/office/drawing/2014/main" id="{A2F89C42-F313-C1C8-DDCC-EAC1DB8F2E9E}"/>
              </a:ext>
            </a:extLst>
          </p:cNvPr>
          <p:cNvSpPr/>
          <p:nvPr/>
        </p:nvSpPr>
        <p:spPr>
          <a:xfrm>
            <a:off x="1657724" y="3165618"/>
            <a:ext cx="5179621" cy="839010"/>
          </a:xfrm>
          <a:prstGeom prst="rect">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sz="1400" b="1" i="0">
                <a:solidFill>
                  <a:schemeClr val="bg1"/>
                </a:solidFill>
                <a:effectLst/>
                <a:latin typeface="Verdana" panose="020B0604030504040204" pitchFamily="34" charset="0"/>
                <a:ea typeface="Verdana" panose="020B0604030504040204" pitchFamily="34" charset="0"/>
              </a:rPr>
              <a:t>Rīgas metropoles areāls </a:t>
            </a:r>
            <a:r>
              <a:rPr lang="lv-LV" sz="1400" i="0">
                <a:solidFill>
                  <a:schemeClr val="bg1"/>
                </a:solidFill>
                <a:effectLst/>
                <a:latin typeface="Verdana" panose="020B0604030504040204" pitchFamily="34" charset="0"/>
                <a:ea typeface="Verdana" panose="020B0604030504040204" pitchFamily="34" charset="0"/>
              </a:rPr>
              <a:t>–</a:t>
            </a:r>
            <a:r>
              <a:rPr lang="lv-LV" sz="1400" b="1" i="0">
                <a:solidFill>
                  <a:schemeClr val="bg1"/>
                </a:solidFill>
                <a:effectLst/>
                <a:latin typeface="Verdana" panose="020B0604030504040204" pitchFamily="34" charset="0"/>
                <a:ea typeface="Verdana" panose="020B0604030504040204" pitchFamily="34" charset="0"/>
              </a:rPr>
              <a:t> </a:t>
            </a:r>
            <a:r>
              <a:rPr lang="lv-LV" sz="1400" i="0">
                <a:solidFill>
                  <a:schemeClr val="bg1"/>
                </a:solidFill>
                <a:effectLst/>
                <a:latin typeface="Verdana" panose="020B0604030504040204" pitchFamily="34" charset="0"/>
                <a:ea typeface="Verdana" panose="020B0604030504040204" pitchFamily="34" charset="0"/>
              </a:rPr>
              <a:t>2024.gadā izveidota darba grupa VARAM ministres vadībā</a:t>
            </a:r>
          </a:p>
        </p:txBody>
      </p:sp>
      <p:sp>
        <p:nvSpPr>
          <p:cNvPr id="29" name="Rectangle 28">
            <a:extLst>
              <a:ext uri="{FF2B5EF4-FFF2-40B4-BE49-F238E27FC236}">
                <a16:creationId xmlns:a16="http://schemas.microsoft.com/office/drawing/2014/main" id="{3FD394D1-C7E2-509D-3CDD-C4F0B2EB80D0}"/>
              </a:ext>
            </a:extLst>
          </p:cNvPr>
          <p:cNvSpPr/>
          <p:nvPr/>
        </p:nvSpPr>
        <p:spPr>
          <a:xfrm>
            <a:off x="1657718" y="1961034"/>
            <a:ext cx="5179627" cy="839010"/>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sz="14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Attīstības centri un lauku attīstības telpa </a:t>
            </a:r>
            <a:r>
              <a:rPr lang="lv-LV" sz="14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atbalsts tiek sniegts ES fondu 5.PO ietvaros pilsētu funkcionālajām teritorijām</a:t>
            </a:r>
          </a:p>
        </p:txBody>
      </p:sp>
      <p:sp>
        <p:nvSpPr>
          <p:cNvPr id="30" name="Rectangle 29">
            <a:extLst>
              <a:ext uri="{FF2B5EF4-FFF2-40B4-BE49-F238E27FC236}">
                <a16:creationId xmlns:a16="http://schemas.microsoft.com/office/drawing/2014/main" id="{E96C7A13-5306-251B-87D1-DB1014C74F2D}"/>
              </a:ext>
            </a:extLst>
          </p:cNvPr>
          <p:cNvSpPr/>
          <p:nvPr/>
        </p:nvSpPr>
        <p:spPr>
          <a:xfrm>
            <a:off x="1657724" y="5496234"/>
            <a:ext cx="5179621" cy="1206320"/>
          </a:xfrm>
          <a:prstGeom prst="rect">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sz="1400" b="1" i="0">
                <a:solidFill>
                  <a:schemeClr val="bg1"/>
                </a:solidFill>
                <a:effectLst/>
                <a:latin typeface="Verdana" panose="020B0604030504040204" pitchFamily="34" charset="0"/>
                <a:ea typeface="Verdana" panose="020B0604030504040204" pitchFamily="34" charset="0"/>
              </a:rPr>
              <a:t>Austrumu pierobeža </a:t>
            </a:r>
            <a:r>
              <a:rPr lang="lv-LV" sz="1400" i="0">
                <a:solidFill>
                  <a:schemeClr val="bg1"/>
                </a:solidFill>
                <a:effectLst/>
                <a:latin typeface="Verdana" panose="020B0604030504040204" pitchFamily="34" charset="0"/>
                <a:ea typeface="Verdana" panose="020B0604030504040204" pitchFamily="34" charset="0"/>
              </a:rPr>
              <a:t>–</a:t>
            </a:r>
            <a:r>
              <a:rPr lang="lv-LV" sz="1400" b="1" i="0">
                <a:solidFill>
                  <a:schemeClr val="bg1"/>
                </a:solidFill>
                <a:effectLst/>
                <a:latin typeface="Verdana" panose="020B0604030504040204" pitchFamily="34" charset="0"/>
                <a:ea typeface="Verdana" panose="020B0604030504040204" pitchFamily="34" charset="0"/>
              </a:rPr>
              <a:t> </a:t>
            </a:r>
            <a:r>
              <a:rPr lang="lv-LV" sz="1400" i="0">
                <a:solidFill>
                  <a:schemeClr val="bg1"/>
                </a:solidFill>
                <a:effectLst/>
                <a:latin typeface="Verdana" panose="020B0604030504040204" pitchFamily="34" charset="0"/>
                <a:ea typeface="Verdana" panose="020B0604030504040204" pitchFamily="34" charset="0"/>
              </a:rPr>
              <a:t>VARAM izstrādā Rīcības plānu Latvijas Austrumu pierobežas ekonomiskajai izaugsmei 2025.–2027. gadam, 2024.gada maijā MK izveidota Austrumu pierobežas sociālekonomiskās attīstības un drošības stiprināšanas tematiskā komiteja</a:t>
            </a:r>
          </a:p>
        </p:txBody>
      </p:sp>
      <p:sp>
        <p:nvSpPr>
          <p:cNvPr id="31" name="Rectangle 30">
            <a:extLst>
              <a:ext uri="{FF2B5EF4-FFF2-40B4-BE49-F238E27FC236}">
                <a16:creationId xmlns:a16="http://schemas.microsoft.com/office/drawing/2014/main" id="{B8D16CA5-67B6-8001-2BB8-0640022A65F0}"/>
              </a:ext>
            </a:extLst>
          </p:cNvPr>
          <p:cNvSpPr/>
          <p:nvPr/>
        </p:nvSpPr>
        <p:spPr>
          <a:xfrm>
            <a:off x="1657718" y="4423234"/>
            <a:ext cx="5179627" cy="839010"/>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sz="14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Baltijas jūras piekraste </a:t>
            </a:r>
            <a:r>
              <a:rPr lang="lv-LV" sz="14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VARAM īsteno Valsts ilgtermiņa tematisko plānojumu Baltijas jūras piekrastes publiskās infrastruktūras attīstībai</a:t>
            </a:r>
          </a:p>
        </p:txBody>
      </p:sp>
    </p:spTree>
    <p:extLst>
      <p:ext uri="{BB962C8B-B14F-4D97-AF65-F5344CB8AC3E}">
        <p14:creationId xmlns:p14="http://schemas.microsoft.com/office/powerpoint/2010/main" val="4216976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a country&#10;&#10;Description automatically generated">
            <a:extLst>
              <a:ext uri="{FF2B5EF4-FFF2-40B4-BE49-F238E27FC236}">
                <a16:creationId xmlns:a16="http://schemas.microsoft.com/office/drawing/2014/main" id="{E875E8B6-CE2D-B50B-DE09-F9FE77F0227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529" t="4427" r="2119" b="3303"/>
          <a:stretch/>
        </p:blipFill>
        <p:spPr bwMode="auto">
          <a:xfrm>
            <a:off x="6508045" y="1437962"/>
            <a:ext cx="3794195" cy="2596532"/>
          </a:xfrm>
          <a:prstGeom prst="rect">
            <a:avLst/>
          </a:prstGeom>
          <a:ln>
            <a:noFill/>
          </a:ln>
          <a:extLst>
            <a:ext uri="{53640926-AAD7-44D8-BBD7-CCE9431645EC}">
              <a14:shadowObscured xmlns:a14="http://schemas.microsoft.com/office/drawing/2010/main"/>
            </a:ext>
          </a:extLst>
        </p:spPr>
      </p:pic>
      <p:pic>
        <p:nvPicPr>
          <p:cNvPr id="7" name="Picture 6" descr="A map of different colored states&#10;&#10;Description automatically generated">
            <a:extLst>
              <a:ext uri="{FF2B5EF4-FFF2-40B4-BE49-F238E27FC236}">
                <a16:creationId xmlns:a16="http://schemas.microsoft.com/office/drawing/2014/main" id="{0B96F012-45DD-1CB1-9A0F-21C8D46C368F}"/>
              </a:ext>
            </a:extLst>
          </p:cNvPr>
          <p:cNvPicPr>
            <a:picLocks noChangeAspect="1"/>
          </p:cNvPicPr>
          <p:nvPr/>
        </p:nvPicPr>
        <p:blipFill rotWithShape="1">
          <a:blip r:embed="rId4"/>
          <a:srcRect l="4421" r="14372"/>
          <a:stretch/>
        </p:blipFill>
        <p:spPr>
          <a:xfrm>
            <a:off x="9236384" y="3159760"/>
            <a:ext cx="2803216" cy="3572211"/>
          </a:xfrm>
          <a:prstGeom prst="rect">
            <a:avLst/>
          </a:prstGeom>
        </p:spPr>
      </p:pic>
      <p:sp>
        <p:nvSpPr>
          <p:cNvPr id="6" name="Slide Number Placeholder 5">
            <a:extLst>
              <a:ext uri="{FF2B5EF4-FFF2-40B4-BE49-F238E27FC236}">
                <a16:creationId xmlns:a16="http://schemas.microsoft.com/office/drawing/2014/main" id="{F93F321F-1C77-9D77-16C5-8B10364476C1}"/>
              </a:ext>
            </a:extLst>
          </p:cNvPr>
          <p:cNvSpPr>
            <a:spLocks noGrp="1"/>
          </p:cNvSpPr>
          <p:nvPr>
            <p:ph type="sldNum" sz="quarter" idx="13"/>
          </p:nvPr>
        </p:nvSpPr>
        <p:spPr/>
        <p:txBody>
          <a:bodyPr/>
          <a:lstStyle/>
          <a:p>
            <a:pPr>
              <a:defRPr/>
            </a:pPr>
            <a:fld id="{CA50152C-A5AE-4037-8E77-C398DB665690}" type="slidenum">
              <a:rPr lang="en-US" altLang="en-US"/>
              <a:pPr>
                <a:defRPr/>
              </a:pPr>
              <a:t>17</a:t>
            </a:fld>
            <a:endParaRPr lang="en-US" altLang="en-US"/>
          </a:p>
        </p:txBody>
      </p:sp>
      <p:pic>
        <p:nvPicPr>
          <p:cNvPr id="3" name="Picture 2">
            <a:extLst>
              <a:ext uri="{FF2B5EF4-FFF2-40B4-BE49-F238E27FC236}">
                <a16:creationId xmlns:a16="http://schemas.microsoft.com/office/drawing/2014/main" id="{E8691FD7-8DD6-7A5A-D982-1B8C70EDE3AB}"/>
              </a:ext>
            </a:extLst>
          </p:cNvPr>
          <p:cNvPicPr>
            <a:picLocks noChangeAspect="1"/>
          </p:cNvPicPr>
          <p:nvPr/>
        </p:nvPicPr>
        <p:blipFill rotWithShape="1">
          <a:blip r:embed="rId5">
            <a:extLst>
              <a:ext uri="{28A0092B-C50C-407E-A947-70E740481C1C}">
                <a14:useLocalDpi xmlns:a14="http://schemas.microsoft.com/office/drawing/2010/main" val="0"/>
              </a:ext>
            </a:extLst>
          </a:blip>
          <a:srcRect l="4891" r="6512"/>
          <a:stretch/>
        </p:blipFill>
        <p:spPr bwMode="auto">
          <a:xfrm>
            <a:off x="76589" y="2556555"/>
            <a:ext cx="3332930" cy="3286353"/>
          </a:xfrm>
          <a:prstGeom prst="rect">
            <a:avLst/>
          </a:prstGeom>
          <a:noFill/>
          <a:ln>
            <a:noFill/>
          </a:ln>
        </p:spPr>
      </p:pic>
      <p:pic>
        <p:nvPicPr>
          <p:cNvPr id="9" name="Picture 8" descr="A screenshot of a computer&#10;&#10;Description automatically generated">
            <a:extLst>
              <a:ext uri="{FF2B5EF4-FFF2-40B4-BE49-F238E27FC236}">
                <a16:creationId xmlns:a16="http://schemas.microsoft.com/office/drawing/2014/main" id="{895C956E-24F9-F3F3-CB7E-14DB846CB2EF}"/>
              </a:ext>
            </a:extLst>
          </p:cNvPr>
          <p:cNvPicPr>
            <a:picLocks noChangeAspect="1"/>
          </p:cNvPicPr>
          <p:nvPr/>
        </p:nvPicPr>
        <p:blipFill rotWithShape="1">
          <a:blip r:embed="rId6"/>
          <a:srcRect l="39793" t="40855" r="33446" b="15458"/>
          <a:stretch/>
        </p:blipFill>
        <p:spPr bwMode="auto">
          <a:xfrm>
            <a:off x="3470342" y="1895807"/>
            <a:ext cx="2976880" cy="2733418"/>
          </a:xfrm>
          <a:prstGeom prst="rect">
            <a:avLst/>
          </a:prstGeom>
          <a:ln>
            <a:noFill/>
          </a:ln>
          <a:extLst>
            <a:ext uri="{53640926-AAD7-44D8-BBD7-CCE9431645EC}">
              <a14:shadowObscured xmlns:a14="http://schemas.microsoft.com/office/drawing/2010/main"/>
            </a:ext>
          </a:extLst>
        </p:spPr>
      </p:pic>
      <p:pic>
        <p:nvPicPr>
          <p:cNvPr id="10" name="Picture 9" descr="A screenshot of a computer&#10;&#10;Description automatically generated">
            <a:extLst>
              <a:ext uri="{FF2B5EF4-FFF2-40B4-BE49-F238E27FC236}">
                <a16:creationId xmlns:a16="http://schemas.microsoft.com/office/drawing/2014/main" id="{69FF0A85-573A-0896-B08C-BBE1202C5C86}"/>
              </a:ext>
            </a:extLst>
          </p:cNvPr>
          <p:cNvPicPr>
            <a:picLocks noChangeAspect="1"/>
          </p:cNvPicPr>
          <p:nvPr/>
        </p:nvPicPr>
        <p:blipFill rotWithShape="1">
          <a:blip r:embed="rId7"/>
          <a:srcRect l="20793" t="31482" r="16434" b="25540"/>
          <a:stretch/>
        </p:blipFill>
        <p:spPr bwMode="auto">
          <a:xfrm>
            <a:off x="3620196" y="4700990"/>
            <a:ext cx="4951608" cy="1906879"/>
          </a:xfrm>
          <a:prstGeom prst="rect">
            <a:avLst/>
          </a:prstGeom>
          <a:ln>
            <a:noFill/>
          </a:ln>
          <a:extLst>
            <a:ext uri="{53640926-AAD7-44D8-BBD7-CCE9431645EC}">
              <a14:shadowObscured xmlns:a14="http://schemas.microsoft.com/office/drawing/2010/main"/>
            </a:ext>
          </a:extLst>
        </p:spPr>
      </p:pic>
      <p:sp>
        <p:nvSpPr>
          <p:cNvPr id="12" name="Title 1">
            <a:extLst>
              <a:ext uri="{FF2B5EF4-FFF2-40B4-BE49-F238E27FC236}">
                <a16:creationId xmlns:a16="http://schemas.microsoft.com/office/drawing/2014/main" id="{05D8971B-2007-3839-9711-22F9E034A524}"/>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57735"/>
                </a:solidFill>
              </a:rPr>
              <a:t>Funkcionālās pilsētu teritorijas</a:t>
            </a:r>
          </a:p>
        </p:txBody>
      </p:sp>
    </p:spTree>
    <p:extLst>
      <p:ext uri="{BB962C8B-B14F-4D97-AF65-F5344CB8AC3E}">
        <p14:creationId xmlns:p14="http://schemas.microsoft.com/office/powerpoint/2010/main" val="230466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latvia with different colored areas&#10;&#10;Description automatically generated">
            <a:extLst>
              <a:ext uri="{FF2B5EF4-FFF2-40B4-BE49-F238E27FC236}">
                <a16:creationId xmlns:a16="http://schemas.microsoft.com/office/drawing/2014/main" id="{8F524630-B96B-07EF-DEA1-ACC31C9A482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0172" r="693" b="3334"/>
          <a:stretch/>
        </p:blipFill>
        <p:spPr>
          <a:xfrm>
            <a:off x="2054777" y="1209948"/>
            <a:ext cx="8597512" cy="5294614"/>
          </a:xfrm>
          <a:prstGeom prst="rect">
            <a:avLst/>
          </a:prstGeom>
        </p:spPr>
      </p:pic>
      <p:sp>
        <p:nvSpPr>
          <p:cNvPr id="6" name="Slide Number Placeholder 5">
            <a:extLst>
              <a:ext uri="{FF2B5EF4-FFF2-40B4-BE49-F238E27FC236}">
                <a16:creationId xmlns:a16="http://schemas.microsoft.com/office/drawing/2014/main" id="{7888377B-36AC-B25F-DF18-4684ABCFF766}"/>
              </a:ext>
            </a:extLst>
          </p:cNvPr>
          <p:cNvSpPr>
            <a:spLocks noGrp="1"/>
          </p:cNvSpPr>
          <p:nvPr>
            <p:ph type="sldNum" sz="quarter" idx="13"/>
          </p:nvPr>
        </p:nvSpPr>
        <p:spPr/>
        <p:txBody>
          <a:bodyPr/>
          <a:lstStyle/>
          <a:p>
            <a:pPr>
              <a:defRPr/>
            </a:pPr>
            <a:fld id="{CA50152C-A5AE-4037-8E77-C398DB665690}" type="slidenum">
              <a:rPr lang="en-US" altLang="en-US" smtClean="0"/>
              <a:pPr>
                <a:defRPr/>
              </a:pPr>
              <a:t>18</a:t>
            </a:fld>
            <a:endParaRPr lang="en-US" altLang="en-US"/>
          </a:p>
        </p:txBody>
      </p:sp>
      <p:sp>
        <p:nvSpPr>
          <p:cNvPr id="8" name="Title 1">
            <a:extLst>
              <a:ext uri="{FF2B5EF4-FFF2-40B4-BE49-F238E27FC236}">
                <a16:creationId xmlns:a16="http://schemas.microsoft.com/office/drawing/2014/main" id="{DA274F54-5CFE-A525-1182-96501F5527FA}"/>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57735"/>
                </a:solidFill>
              </a:rPr>
              <a:t>Investīciju teritoriālais kartējums</a:t>
            </a:r>
          </a:p>
        </p:txBody>
      </p:sp>
    </p:spTree>
    <p:extLst>
      <p:ext uri="{BB962C8B-B14F-4D97-AF65-F5344CB8AC3E}">
        <p14:creationId xmlns:p14="http://schemas.microsoft.com/office/powerpoint/2010/main" val="3395777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888377B-36AC-B25F-DF18-4684ABCFF766}"/>
              </a:ext>
            </a:extLst>
          </p:cNvPr>
          <p:cNvSpPr>
            <a:spLocks noGrp="1"/>
          </p:cNvSpPr>
          <p:nvPr>
            <p:ph type="sldNum" sz="quarter" idx="13"/>
          </p:nvPr>
        </p:nvSpPr>
        <p:spPr/>
        <p:txBody>
          <a:bodyPr/>
          <a:lstStyle/>
          <a:p>
            <a:pPr>
              <a:defRPr/>
            </a:pPr>
            <a:fld id="{CA50152C-A5AE-4037-8E77-C398DB665690}" type="slidenum">
              <a:rPr lang="en-US" altLang="en-US" smtClean="0"/>
              <a:pPr>
                <a:defRPr/>
              </a:pPr>
              <a:t>19</a:t>
            </a:fld>
            <a:endParaRPr lang="en-US" altLang="en-US"/>
          </a:p>
        </p:txBody>
      </p:sp>
      <p:sp>
        <p:nvSpPr>
          <p:cNvPr id="8" name="Title 1">
            <a:extLst>
              <a:ext uri="{FF2B5EF4-FFF2-40B4-BE49-F238E27FC236}">
                <a16:creationId xmlns:a16="http://schemas.microsoft.com/office/drawing/2014/main" id="{DA274F54-5CFE-A525-1182-96501F5527FA}"/>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57735"/>
                </a:solidFill>
              </a:rPr>
              <a:t>Sasniegtie rādītāji </a:t>
            </a:r>
            <a:r>
              <a:rPr lang="pl-PL">
                <a:solidFill>
                  <a:srgbClr val="257735"/>
                </a:solidFill>
              </a:rPr>
              <a:t>SAM 3.3.1. un SAM 5.6.2.</a:t>
            </a:r>
            <a:r>
              <a:rPr lang="lv-LV" sz="2400" i="1" baseline="30000">
                <a:solidFill>
                  <a:srgbClr val="257735"/>
                </a:solidFill>
              </a:rPr>
              <a:t>*</a:t>
            </a:r>
            <a:endParaRPr lang="lv-LV" baseline="30000">
              <a:solidFill>
                <a:srgbClr val="257735"/>
              </a:solidFill>
            </a:endParaRPr>
          </a:p>
          <a:p>
            <a:pPr algn="ctr"/>
            <a:r>
              <a:rPr lang="lv-LV" sz="2000" b="0" i="1">
                <a:solidFill>
                  <a:srgbClr val="257735"/>
                </a:solidFill>
              </a:rPr>
              <a:t>uz 2024. gada sākumu</a:t>
            </a:r>
            <a:endParaRPr lang="lv-LV" sz="2000" b="0" i="1" baseline="30000">
              <a:solidFill>
                <a:srgbClr val="257735"/>
              </a:solidFill>
            </a:endParaRPr>
          </a:p>
        </p:txBody>
      </p:sp>
      <p:sp>
        <p:nvSpPr>
          <p:cNvPr id="10" name="TextBox 9">
            <a:extLst>
              <a:ext uri="{FF2B5EF4-FFF2-40B4-BE49-F238E27FC236}">
                <a16:creationId xmlns:a16="http://schemas.microsoft.com/office/drawing/2014/main" id="{EDC32632-F9F6-11B3-3019-A52B6D63A566}"/>
              </a:ext>
            </a:extLst>
          </p:cNvPr>
          <p:cNvSpPr txBox="1"/>
          <p:nvPr/>
        </p:nvSpPr>
        <p:spPr>
          <a:xfrm>
            <a:off x="812800" y="1839167"/>
            <a:ext cx="4503964" cy="338554"/>
          </a:xfrm>
          <a:prstGeom prst="rect">
            <a:avLst/>
          </a:prstGeom>
          <a:noFill/>
        </p:spPr>
        <p:txBody>
          <a:bodyPr wrap="square">
            <a:spAutoFit/>
          </a:bodyPr>
          <a:lstStyle/>
          <a:p>
            <a:pPr algn="ctr"/>
            <a:r>
              <a:rPr lang="lv-LV" sz="1600" b="1">
                <a:solidFill>
                  <a:srgbClr val="365236"/>
                </a:solidFill>
                <a:latin typeface="Verdana" panose="020B0604030504040204" pitchFamily="34" charset="0"/>
                <a:ea typeface="Verdana" panose="020B0604030504040204" pitchFamily="34" charset="0"/>
              </a:rPr>
              <a:t>Izveidotās darba vietas, skaits</a:t>
            </a:r>
          </a:p>
        </p:txBody>
      </p:sp>
      <p:sp>
        <p:nvSpPr>
          <p:cNvPr id="11" name="TextBox 10">
            <a:extLst>
              <a:ext uri="{FF2B5EF4-FFF2-40B4-BE49-F238E27FC236}">
                <a16:creationId xmlns:a16="http://schemas.microsoft.com/office/drawing/2014/main" id="{A10F0635-2726-BA53-3254-6018E101FB04}"/>
              </a:ext>
            </a:extLst>
          </p:cNvPr>
          <p:cNvSpPr txBox="1"/>
          <p:nvPr/>
        </p:nvSpPr>
        <p:spPr>
          <a:xfrm>
            <a:off x="6564674" y="1839167"/>
            <a:ext cx="5125086" cy="338554"/>
          </a:xfrm>
          <a:prstGeom prst="rect">
            <a:avLst/>
          </a:prstGeom>
          <a:noFill/>
        </p:spPr>
        <p:txBody>
          <a:bodyPr wrap="square">
            <a:spAutoFit/>
          </a:bodyPr>
          <a:lstStyle/>
          <a:p>
            <a:pPr algn="ctr"/>
            <a:r>
              <a:rPr lang="lv-LV" sz="1600" b="1">
                <a:solidFill>
                  <a:srgbClr val="365236"/>
                </a:solidFill>
                <a:latin typeface="Verdana" panose="020B0604030504040204" pitchFamily="34" charset="0"/>
                <a:ea typeface="Verdana" panose="020B0604030504040204" pitchFamily="34" charset="0"/>
              </a:rPr>
              <a:t>Piesaistītās privātās investīcijas, milj. EUR</a:t>
            </a:r>
          </a:p>
        </p:txBody>
      </p:sp>
      <p:pic>
        <p:nvPicPr>
          <p:cNvPr id="3" name="Picture 2" descr="A map of latvia with different shades of green&#10;&#10;Description automatically generated">
            <a:extLst>
              <a:ext uri="{FF2B5EF4-FFF2-40B4-BE49-F238E27FC236}">
                <a16:creationId xmlns:a16="http://schemas.microsoft.com/office/drawing/2014/main" id="{B5A16011-3785-24E0-377B-EE0ACAF2E97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40" t="10585" r="1567" b="5979"/>
          <a:stretch/>
        </p:blipFill>
        <p:spPr>
          <a:xfrm>
            <a:off x="14045" y="2163516"/>
            <a:ext cx="6101474" cy="3714946"/>
          </a:xfrm>
          <a:prstGeom prst="rect">
            <a:avLst/>
          </a:prstGeom>
        </p:spPr>
      </p:pic>
      <p:pic>
        <p:nvPicPr>
          <p:cNvPr id="5" name="Picture 4" descr="A map of latvia with blue shades&#10;&#10;Description automatically generated">
            <a:extLst>
              <a:ext uri="{FF2B5EF4-FFF2-40B4-BE49-F238E27FC236}">
                <a16:creationId xmlns:a16="http://schemas.microsoft.com/office/drawing/2014/main" id="{68DC473E-1741-1CDA-3107-B569A072827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16" t="10297" r="1761" b="5705"/>
          <a:stretch/>
        </p:blipFill>
        <p:spPr>
          <a:xfrm>
            <a:off x="6076480" y="2163516"/>
            <a:ext cx="6101475" cy="3773842"/>
          </a:xfrm>
          <a:prstGeom prst="rect">
            <a:avLst/>
          </a:prstGeom>
        </p:spPr>
      </p:pic>
      <p:sp>
        <p:nvSpPr>
          <p:cNvPr id="7" name="TextBox 6">
            <a:extLst>
              <a:ext uri="{FF2B5EF4-FFF2-40B4-BE49-F238E27FC236}">
                <a16:creationId xmlns:a16="http://schemas.microsoft.com/office/drawing/2014/main" id="{C47795FA-D742-8587-AF29-6D57C1050137}"/>
              </a:ext>
            </a:extLst>
          </p:cNvPr>
          <p:cNvSpPr txBox="1"/>
          <p:nvPr/>
        </p:nvSpPr>
        <p:spPr>
          <a:xfrm>
            <a:off x="196532" y="6402628"/>
            <a:ext cx="6892425" cy="261610"/>
          </a:xfrm>
          <a:prstGeom prst="rect">
            <a:avLst/>
          </a:prstGeom>
          <a:noFill/>
        </p:spPr>
        <p:txBody>
          <a:bodyPr wrap="square">
            <a:spAutoFit/>
          </a:bodyPr>
          <a:lstStyle/>
          <a:p>
            <a:r>
              <a:rPr lang="lv-LV" sz="1100" b="0" i="1">
                <a:solidFill>
                  <a:srgbClr val="000000"/>
                </a:solidFill>
                <a:effectLst/>
                <a:latin typeface="Verdana" panose="020B0604030504040204" pitchFamily="34" charset="0"/>
                <a:ea typeface="Verdana" panose="020B0604030504040204" pitchFamily="34" charset="0"/>
              </a:rPr>
              <a:t>* SAM 3.3.1. un SAM 5.6.2. rādītājus iespējams sasniegt līdz 2028. gada beigām.</a:t>
            </a:r>
            <a:endParaRPr lang="lv-LV" sz="1100" i="1">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57780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40340E-BD3D-D634-2207-A92EB0F20569}"/>
              </a:ext>
            </a:extLst>
          </p:cNvPr>
          <p:cNvSpPr>
            <a:spLocks noGrp="1"/>
          </p:cNvSpPr>
          <p:nvPr>
            <p:ph type="sldNum" sz="quarter" idx="13"/>
          </p:nvPr>
        </p:nvSpPr>
        <p:spPr/>
        <p:txBody>
          <a:bodyPr/>
          <a:lstStyle/>
          <a:p>
            <a:pPr>
              <a:defRPr/>
            </a:pPr>
            <a:fld id="{CA50152C-A5AE-4037-8E77-C398DB665690}" type="slidenum">
              <a:rPr lang="en-US" altLang="en-US" sz="900" smtClean="0">
                <a:ea typeface="Verdana" panose="020B0604030504040204" pitchFamily="34" charset="0"/>
              </a:rPr>
              <a:pPr>
                <a:defRPr/>
              </a:pPr>
              <a:t>2</a:t>
            </a:fld>
            <a:endParaRPr lang="en-US" altLang="en-US" sz="900">
              <a:ea typeface="Verdana" panose="020B0604030504040204" pitchFamily="34" charset="0"/>
            </a:endParaRPr>
          </a:p>
        </p:txBody>
      </p:sp>
      <p:sp>
        <p:nvSpPr>
          <p:cNvPr id="5" name="Title 1">
            <a:extLst>
              <a:ext uri="{FF2B5EF4-FFF2-40B4-BE49-F238E27FC236}">
                <a16:creationId xmlns:a16="http://schemas.microsoft.com/office/drawing/2014/main" id="{41DF3E8E-49A2-AE72-354E-F31E2F5CAD5E}"/>
              </a:ext>
            </a:extLst>
          </p:cNvPr>
          <p:cNvSpPr txBox="1">
            <a:spLocks/>
          </p:cNvSpPr>
          <p:nvPr/>
        </p:nvSpPr>
        <p:spPr bwMode="auto">
          <a:xfrm>
            <a:off x="2252660" y="124513"/>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9702A"/>
                </a:solidFill>
              </a:rPr>
              <a:t>Latvijas reģionālā politika 2021.–2027. gadam</a:t>
            </a:r>
            <a:endParaRPr lang="lv-LV">
              <a:solidFill>
                <a:srgbClr val="257735"/>
              </a:solidFill>
            </a:endParaRPr>
          </a:p>
        </p:txBody>
      </p:sp>
      <p:sp>
        <p:nvSpPr>
          <p:cNvPr id="26" name="Rectangle 25">
            <a:extLst>
              <a:ext uri="{FF2B5EF4-FFF2-40B4-BE49-F238E27FC236}">
                <a16:creationId xmlns:a16="http://schemas.microsoft.com/office/drawing/2014/main" id="{3F11E607-92CF-2E3F-91F6-62C47BED06C5}"/>
              </a:ext>
            </a:extLst>
          </p:cNvPr>
          <p:cNvSpPr/>
          <p:nvPr/>
        </p:nvSpPr>
        <p:spPr>
          <a:xfrm>
            <a:off x="109537" y="1863467"/>
            <a:ext cx="11972926" cy="832110"/>
          </a:xfrm>
          <a:prstGeom prst="rect">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400" b="1" i="0" dirty="0">
                <a:solidFill>
                  <a:schemeClr val="bg1"/>
                </a:solidFill>
                <a:effectLst/>
                <a:latin typeface="Verdana" panose="020B0604030504040204" pitchFamily="34" charset="0"/>
                <a:ea typeface="Verdana" panose="020B0604030504040204" pitchFamily="34" charset="0"/>
              </a:rPr>
              <a:t>Reģionālās politikas mērķis ir visu reģionu potenciāla attīstība un sociālekonomisko atšķirību mazināšana, stiprinot to iekšējo un ārējo konkurētspēju, kā arī nodrošinot teritoriju specifikai atbilstošus risinājumus apdzīvojuma un kvalitatīvas dzīves vides attīstībai</a:t>
            </a:r>
            <a:endParaRPr lang="lv-LV" sz="1400" b="0" i="0" dirty="0">
              <a:solidFill>
                <a:schemeClr val="bg1"/>
              </a:solidFill>
              <a:effectLst/>
              <a:latin typeface="Verdana" panose="020B0604030504040204" pitchFamily="34" charset="0"/>
              <a:ea typeface="Verdana" panose="020B0604030504040204" pitchFamily="34" charset="0"/>
            </a:endParaRPr>
          </a:p>
        </p:txBody>
      </p:sp>
      <p:sp>
        <p:nvSpPr>
          <p:cNvPr id="27" name="Rectangle 26">
            <a:extLst>
              <a:ext uri="{FF2B5EF4-FFF2-40B4-BE49-F238E27FC236}">
                <a16:creationId xmlns:a16="http://schemas.microsoft.com/office/drawing/2014/main" id="{1E9AEAF9-60DA-F45B-6277-43FE22480894}"/>
              </a:ext>
            </a:extLst>
          </p:cNvPr>
          <p:cNvSpPr/>
          <p:nvPr/>
        </p:nvSpPr>
        <p:spPr>
          <a:xfrm>
            <a:off x="131761" y="3179365"/>
            <a:ext cx="4611689" cy="518320"/>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 Uzņēmējdarbības vides uzlabošana reģionos</a:t>
            </a:r>
          </a:p>
        </p:txBody>
      </p:sp>
      <p:sp>
        <p:nvSpPr>
          <p:cNvPr id="28" name="Rectangle 27">
            <a:extLst>
              <a:ext uri="{FF2B5EF4-FFF2-40B4-BE49-F238E27FC236}">
                <a16:creationId xmlns:a16="http://schemas.microsoft.com/office/drawing/2014/main" id="{CED2BD9D-1A4D-31C8-2C1C-6C3542EFB63A}"/>
              </a:ext>
            </a:extLst>
          </p:cNvPr>
          <p:cNvSpPr/>
          <p:nvPr/>
        </p:nvSpPr>
        <p:spPr>
          <a:xfrm>
            <a:off x="5057775" y="3179365"/>
            <a:ext cx="7046911" cy="518320"/>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 Pakalpojumu efektivitātes uzlabošana</a:t>
            </a:r>
          </a:p>
          <a:p>
            <a:pPr algn="ctr"/>
            <a:r>
              <a:rPr lang="lv-LV" sz="1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reģionos</a:t>
            </a:r>
          </a:p>
        </p:txBody>
      </p:sp>
      <p:sp>
        <p:nvSpPr>
          <p:cNvPr id="29" name="Up Arrow Callout 4">
            <a:extLst>
              <a:ext uri="{FF2B5EF4-FFF2-40B4-BE49-F238E27FC236}">
                <a16:creationId xmlns:a16="http://schemas.microsoft.com/office/drawing/2014/main" id="{8AE27997-C231-97C2-40F2-AD3E1827270B}"/>
              </a:ext>
            </a:extLst>
          </p:cNvPr>
          <p:cNvSpPr/>
          <p:nvPr/>
        </p:nvSpPr>
        <p:spPr>
          <a:xfrm>
            <a:off x="131762" y="4181470"/>
            <a:ext cx="2120898" cy="1171207"/>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400">
                <a:solidFill>
                  <a:srgbClr val="000000"/>
                </a:solidFill>
                <a:effectLst/>
                <a:latin typeface="Verdana" panose="020B0604030504040204" pitchFamily="34" charset="0"/>
                <a:ea typeface="Verdana" panose="020B0604030504040204" pitchFamily="34" charset="0"/>
                <a:cs typeface="Calibri" panose="020F0502020204030204" pitchFamily="34" charset="0"/>
              </a:rPr>
              <a:t>A1. Vietas sagatavošana uzņēmējam un to produktivitāte</a:t>
            </a:r>
          </a:p>
        </p:txBody>
      </p:sp>
      <p:sp>
        <p:nvSpPr>
          <p:cNvPr id="30" name="Up Arrow Callout 4">
            <a:extLst>
              <a:ext uri="{FF2B5EF4-FFF2-40B4-BE49-F238E27FC236}">
                <a16:creationId xmlns:a16="http://schemas.microsoft.com/office/drawing/2014/main" id="{4E446779-758D-A6D7-21BA-A31446C72012}"/>
              </a:ext>
            </a:extLst>
          </p:cNvPr>
          <p:cNvSpPr/>
          <p:nvPr/>
        </p:nvSpPr>
        <p:spPr>
          <a:xfrm>
            <a:off x="2594768" y="4181471"/>
            <a:ext cx="2120898" cy="1171207"/>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400">
                <a:solidFill>
                  <a:srgbClr val="000000"/>
                </a:solidFill>
                <a:effectLst/>
                <a:latin typeface="Verdana" panose="020B0604030504040204" pitchFamily="34" charset="0"/>
                <a:ea typeface="Verdana" panose="020B0604030504040204" pitchFamily="34" charset="0"/>
                <a:cs typeface="Calibri" panose="020F0502020204030204" pitchFamily="34" charset="0"/>
              </a:rPr>
              <a:t>A2. Cilvēkkapitāla piesaiste reģionos</a:t>
            </a:r>
          </a:p>
        </p:txBody>
      </p:sp>
      <p:sp>
        <p:nvSpPr>
          <p:cNvPr id="36" name="Up Arrow Callout 4">
            <a:extLst>
              <a:ext uri="{FF2B5EF4-FFF2-40B4-BE49-F238E27FC236}">
                <a16:creationId xmlns:a16="http://schemas.microsoft.com/office/drawing/2014/main" id="{2EFE339B-546A-5332-E2E4-952390672290}"/>
              </a:ext>
            </a:extLst>
          </p:cNvPr>
          <p:cNvSpPr/>
          <p:nvPr/>
        </p:nvSpPr>
        <p:spPr>
          <a:xfrm>
            <a:off x="5057775" y="4181473"/>
            <a:ext cx="2120898" cy="1171207"/>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400">
                <a:solidFill>
                  <a:srgbClr val="000000"/>
                </a:solidFill>
                <a:effectLst/>
                <a:latin typeface="Verdana" panose="020B0604030504040204" pitchFamily="34" charset="0"/>
                <a:ea typeface="Verdana" panose="020B0604030504040204" pitchFamily="34" charset="0"/>
                <a:cs typeface="Calibri" panose="020F0502020204030204" pitchFamily="34" charset="0"/>
              </a:rPr>
              <a:t>B1. Pakalpojumu nodrošināšana reģionos atbilstoši demogrāfijas izaicinājumiem</a:t>
            </a:r>
          </a:p>
        </p:txBody>
      </p:sp>
      <p:sp>
        <p:nvSpPr>
          <p:cNvPr id="37" name="Up Arrow Callout 4">
            <a:extLst>
              <a:ext uri="{FF2B5EF4-FFF2-40B4-BE49-F238E27FC236}">
                <a16:creationId xmlns:a16="http://schemas.microsoft.com/office/drawing/2014/main" id="{A5912EFD-6B1D-879E-F925-ACF1B2158EF9}"/>
              </a:ext>
            </a:extLst>
          </p:cNvPr>
          <p:cNvSpPr/>
          <p:nvPr/>
        </p:nvSpPr>
        <p:spPr>
          <a:xfrm>
            <a:off x="7520781" y="4181472"/>
            <a:ext cx="2120898" cy="1171207"/>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400">
                <a:solidFill>
                  <a:srgbClr val="000000"/>
                </a:solidFill>
                <a:effectLst/>
                <a:latin typeface="Verdana" panose="020B0604030504040204" pitchFamily="34" charset="0"/>
                <a:ea typeface="Verdana" panose="020B0604030504040204" pitchFamily="34" charset="0"/>
                <a:cs typeface="Calibri" panose="020F0502020204030204" pitchFamily="34" charset="0"/>
              </a:rPr>
              <a:t>B2. Sasniedzamība un dzīves vide reģionos</a:t>
            </a:r>
          </a:p>
        </p:txBody>
      </p:sp>
      <p:sp>
        <p:nvSpPr>
          <p:cNvPr id="38" name="Up Arrow Callout 4">
            <a:extLst>
              <a:ext uri="{FF2B5EF4-FFF2-40B4-BE49-F238E27FC236}">
                <a16:creationId xmlns:a16="http://schemas.microsoft.com/office/drawing/2014/main" id="{3C0657CA-8CF0-8F41-957B-634E00C571C0}"/>
              </a:ext>
            </a:extLst>
          </p:cNvPr>
          <p:cNvSpPr/>
          <p:nvPr/>
        </p:nvSpPr>
        <p:spPr>
          <a:xfrm>
            <a:off x="9983788" y="4181472"/>
            <a:ext cx="2120898" cy="1171207"/>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400">
                <a:solidFill>
                  <a:srgbClr val="000000"/>
                </a:solidFill>
                <a:effectLst/>
                <a:latin typeface="Verdana" panose="020B0604030504040204" pitchFamily="34" charset="0"/>
                <a:ea typeface="Verdana" panose="020B0604030504040204" pitchFamily="34" charset="0"/>
                <a:cs typeface="Calibri" panose="020F0502020204030204" pitchFamily="34" charset="0"/>
              </a:rPr>
              <a:t>B3. Plānošanas reģionu un pašvaldību administrācijas darba efektivitāte</a:t>
            </a:r>
          </a:p>
        </p:txBody>
      </p:sp>
      <p:sp>
        <p:nvSpPr>
          <p:cNvPr id="39" name="Arrow: Down 38">
            <a:extLst>
              <a:ext uri="{FF2B5EF4-FFF2-40B4-BE49-F238E27FC236}">
                <a16:creationId xmlns:a16="http://schemas.microsoft.com/office/drawing/2014/main" id="{1E1AF34C-74B9-B0ED-D6E5-BE9B89528CAB}"/>
              </a:ext>
            </a:extLst>
          </p:cNvPr>
          <p:cNvSpPr/>
          <p:nvPr/>
        </p:nvSpPr>
        <p:spPr>
          <a:xfrm>
            <a:off x="2164753" y="2747963"/>
            <a:ext cx="545704" cy="379012"/>
          </a:xfrm>
          <a:prstGeom prst="downArrow">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0" name="Arrow: Down 39">
            <a:extLst>
              <a:ext uri="{FF2B5EF4-FFF2-40B4-BE49-F238E27FC236}">
                <a16:creationId xmlns:a16="http://schemas.microsoft.com/office/drawing/2014/main" id="{2304050C-8439-48B6-E858-6F8F1AA94B2F}"/>
              </a:ext>
            </a:extLst>
          </p:cNvPr>
          <p:cNvSpPr/>
          <p:nvPr/>
        </p:nvSpPr>
        <p:spPr>
          <a:xfrm>
            <a:off x="8308378" y="2747963"/>
            <a:ext cx="545704" cy="379012"/>
          </a:xfrm>
          <a:prstGeom prst="downArrow">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1" name="Arrow: Down 40">
            <a:extLst>
              <a:ext uri="{FF2B5EF4-FFF2-40B4-BE49-F238E27FC236}">
                <a16:creationId xmlns:a16="http://schemas.microsoft.com/office/drawing/2014/main" id="{AEC12782-8151-EC93-EB9F-5B771F395DE4}"/>
              </a:ext>
            </a:extLst>
          </p:cNvPr>
          <p:cNvSpPr/>
          <p:nvPr/>
        </p:nvSpPr>
        <p:spPr>
          <a:xfrm>
            <a:off x="919359" y="3750071"/>
            <a:ext cx="545704" cy="379012"/>
          </a:xfrm>
          <a:prstGeom prst="downArrow">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2" name="Arrow: Down 41">
            <a:extLst>
              <a:ext uri="{FF2B5EF4-FFF2-40B4-BE49-F238E27FC236}">
                <a16:creationId xmlns:a16="http://schemas.microsoft.com/office/drawing/2014/main" id="{E3BA5B07-B5CC-DF7B-7340-704B6DBFA4B3}"/>
              </a:ext>
            </a:extLst>
          </p:cNvPr>
          <p:cNvSpPr/>
          <p:nvPr/>
        </p:nvSpPr>
        <p:spPr>
          <a:xfrm>
            <a:off x="3382365" y="3750071"/>
            <a:ext cx="545704" cy="379012"/>
          </a:xfrm>
          <a:prstGeom prst="downArrow">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3" name="Arrow: Down 42">
            <a:extLst>
              <a:ext uri="{FF2B5EF4-FFF2-40B4-BE49-F238E27FC236}">
                <a16:creationId xmlns:a16="http://schemas.microsoft.com/office/drawing/2014/main" id="{9408FCA0-6116-66DF-181D-7C6B5EA811F6}"/>
              </a:ext>
            </a:extLst>
          </p:cNvPr>
          <p:cNvSpPr/>
          <p:nvPr/>
        </p:nvSpPr>
        <p:spPr>
          <a:xfrm>
            <a:off x="5845372" y="3750071"/>
            <a:ext cx="545704" cy="379012"/>
          </a:xfrm>
          <a:prstGeom prst="downArrow">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4" name="Arrow: Down 43">
            <a:extLst>
              <a:ext uri="{FF2B5EF4-FFF2-40B4-BE49-F238E27FC236}">
                <a16:creationId xmlns:a16="http://schemas.microsoft.com/office/drawing/2014/main" id="{D5F2D71A-AB6A-065B-13D9-268FDE5262D9}"/>
              </a:ext>
            </a:extLst>
          </p:cNvPr>
          <p:cNvSpPr/>
          <p:nvPr/>
        </p:nvSpPr>
        <p:spPr>
          <a:xfrm>
            <a:off x="8308378" y="3750071"/>
            <a:ext cx="545704" cy="379012"/>
          </a:xfrm>
          <a:prstGeom prst="downArrow">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5" name="Arrow: Down 44">
            <a:extLst>
              <a:ext uri="{FF2B5EF4-FFF2-40B4-BE49-F238E27FC236}">
                <a16:creationId xmlns:a16="http://schemas.microsoft.com/office/drawing/2014/main" id="{91E40E5F-ABC1-E0C2-0735-98182AB1559A}"/>
              </a:ext>
            </a:extLst>
          </p:cNvPr>
          <p:cNvSpPr/>
          <p:nvPr/>
        </p:nvSpPr>
        <p:spPr>
          <a:xfrm>
            <a:off x="10771385" y="3750071"/>
            <a:ext cx="545704" cy="379012"/>
          </a:xfrm>
          <a:prstGeom prst="downArrow">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1" name="Up Arrow Callout 4">
            <a:extLst>
              <a:ext uri="{FF2B5EF4-FFF2-40B4-BE49-F238E27FC236}">
                <a16:creationId xmlns:a16="http://schemas.microsoft.com/office/drawing/2014/main" id="{EB3058E4-DA1C-2FFA-290E-658AC27F0789}"/>
              </a:ext>
            </a:extLst>
          </p:cNvPr>
          <p:cNvSpPr/>
          <p:nvPr/>
        </p:nvSpPr>
        <p:spPr>
          <a:xfrm>
            <a:off x="5085992" y="5562279"/>
            <a:ext cx="2120898" cy="1171207"/>
          </a:xfrm>
          <a:custGeom>
            <a:avLst/>
            <a:gdLst>
              <a:gd name="connsiteX0" fmla="*/ 0 w 2120898"/>
              <a:gd name="connsiteY0" fmla="*/ 0 h 1171207"/>
              <a:gd name="connsiteX1" fmla="*/ 466598 w 2120898"/>
              <a:gd name="connsiteY1" fmla="*/ 0 h 1171207"/>
              <a:gd name="connsiteX2" fmla="*/ 975613 w 2120898"/>
              <a:gd name="connsiteY2" fmla="*/ 0 h 1171207"/>
              <a:gd name="connsiteX3" fmla="*/ 1548256 w 2120898"/>
              <a:gd name="connsiteY3" fmla="*/ 0 h 1171207"/>
              <a:gd name="connsiteX4" fmla="*/ 2120898 w 2120898"/>
              <a:gd name="connsiteY4" fmla="*/ 0 h 1171207"/>
              <a:gd name="connsiteX5" fmla="*/ 2120898 w 2120898"/>
              <a:gd name="connsiteY5" fmla="*/ 609028 h 1171207"/>
              <a:gd name="connsiteX6" fmla="*/ 2120898 w 2120898"/>
              <a:gd name="connsiteY6" fmla="*/ 1171207 h 1171207"/>
              <a:gd name="connsiteX7" fmla="*/ 1633091 w 2120898"/>
              <a:gd name="connsiteY7" fmla="*/ 1171207 h 1171207"/>
              <a:gd name="connsiteX8" fmla="*/ 1145285 w 2120898"/>
              <a:gd name="connsiteY8" fmla="*/ 1171207 h 1171207"/>
              <a:gd name="connsiteX9" fmla="*/ 636269 w 2120898"/>
              <a:gd name="connsiteY9" fmla="*/ 1171207 h 1171207"/>
              <a:gd name="connsiteX10" fmla="*/ 0 w 2120898"/>
              <a:gd name="connsiteY10" fmla="*/ 1171207 h 1171207"/>
              <a:gd name="connsiteX11" fmla="*/ 0 w 2120898"/>
              <a:gd name="connsiteY11" fmla="*/ 562179 h 1171207"/>
              <a:gd name="connsiteX12" fmla="*/ 0 w 2120898"/>
              <a:gd name="connsiteY12" fmla="*/ 0 h 117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898" h="1171207" extrusionOk="0">
                <a:moveTo>
                  <a:pt x="0" y="0"/>
                </a:moveTo>
                <a:cubicBezTo>
                  <a:pt x="221634" y="-42247"/>
                  <a:pt x="273130" y="5755"/>
                  <a:pt x="466598" y="0"/>
                </a:cubicBezTo>
                <a:cubicBezTo>
                  <a:pt x="660066" y="-5755"/>
                  <a:pt x="861565" y="25804"/>
                  <a:pt x="975613" y="0"/>
                </a:cubicBezTo>
                <a:cubicBezTo>
                  <a:pt x="1089661" y="-25804"/>
                  <a:pt x="1378996" y="34194"/>
                  <a:pt x="1548256" y="0"/>
                </a:cubicBezTo>
                <a:cubicBezTo>
                  <a:pt x="1717516" y="-34194"/>
                  <a:pt x="1977605" y="60556"/>
                  <a:pt x="2120898" y="0"/>
                </a:cubicBezTo>
                <a:cubicBezTo>
                  <a:pt x="2124625" y="148874"/>
                  <a:pt x="2048865" y="411965"/>
                  <a:pt x="2120898" y="609028"/>
                </a:cubicBezTo>
                <a:cubicBezTo>
                  <a:pt x="2192931" y="806091"/>
                  <a:pt x="2089324" y="1049203"/>
                  <a:pt x="2120898" y="1171207"/>
                </a:cubicBezTo>
                <a:cubicBezTo>
                  <a:pt x="2011926" y="1208105"/>
                  <a:pt x="1783905" y="1136957"/>
                  <a:pt x="1633091" y="1171207"/>
                </a:cubicBezTo>
                <a:cubicBezTo>
                  <a:pt x="1482277" y="1205457"/>
                  <a:pt x="1282083" y="1132166"/>
                  <a:pt x="1145285" y="1171207"/>
                </a:cubicBezTo>
                <a:cubicBezTo>
                  <a:pt x="1008487" y="1210248"/>
                  <a:pt x="890019" y="1165170"/>
                  <a:pt x="636269" y="1171207"/>
                </a:cubicBezTo>
                <a:cubicBezTo>
                  <a:pt x="382519" y="1177244"/>
                  <a:pt x="134632" y="1155956"/>
                  <a:pt x="0" y="1171207"/>
                </a:cubicBezTo>
                <a:cubicBezTo>
                  <a:pt x="-57965" y="867319"/>
                  <a:pt x="11913" y="765822"/>
                  <a:pt x="0" y="562179"/>
                </a:cubicBezTo>
                <a:cubicBezTo>
                  <a:pt x="-11913" y="358536"/>
                  <a:pt x="53448" y="242317"/>
                  <a:pt x="0" y="0"/>
                </a:cubicBezTo>
                <a:close/>
              </a:path>
            </a:pathLst>
          </a:custGeom>
          <a:noFill/>
          <a:ln w="9525">
            <a:solidFill>
              <a:srgbClr val="D6EAD6"/>
            </a:solidFill>
            <a:extLst>
              <a:ext uri="{C807C97D-BFC1-408E-A445-0C87EB9F89A2}">
                <ask:lineSketchStyleProps xmlns:ask="http://schemas.microsoft.com/office/drawing/2018/sketchyshapes" xmlns="" sd="859214240">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050" i="1">
                <a:solidFill>
                  <a:srgbClr val="365236"/>
                </a:solidFill>
                <a:latin typeface="Verdana" panose="020B0604030504040204" pitchFamily="34" charset="0"/>
                <a:ea typeface="Verdana" panose="020B0604030504040204" pitchFamily="34" charset="0"/>
              </a:rPr>
              <a:t>Pašvaldību pakalpojumu efektivitāte – izmaksas uz klientu – % izmaksu samazinājums pašvaldības sniegtajam pakalpojumam – 10%</a:t>
            </a:r>
          </a:p>
        </p:txBody>
      </p:sp>
      <p:sp>
        <p:nvSpPr>
          <p:cNvPr id="53" name="Up Arrow Callout 4">
            <a:extLst>
              <a:ext uri="{FF2B5EF4-FFF2-40B4-BE49-F238E27FC236}">
                <a16:creationId xmlns:a16="http://schemas.microsoft.com/office/drawing/2014/main" id="{EFA5B979-B757-4A1E-A887-2D3F7EE000BC}"/>
              </a:ext>
            </a:extLst>
          </p:cNvPr>
          <p:cNvSpPr/>
          <p:nvPr/>
        </p:nvSpPr>
        <p:spPr>
          <a:xfrm>
            <a:off x="7528676" y="5562279"/>
            <a:ext cx="2120898" cy="1171207"/>
          </a:xfrm>
          <a:custGeom>
            <a:avLst/>
            <a:gdLst>
              <a:gd name="connsiteX0" fmla="*/ 0 w 2120898"/>
              <a:gd name="connsiteY0" fmla="*/ 0 h 1171207"/>
              <a:gd name="connsiteX1" fmla="*/ 466598 w 2120898"/>
              <a:gd name="connsiteY1" fmla="*/ 0 h 1171207"/>
              <a:gd name="connsiteX2" fmla="*/ 975613 w 2120898"/>
              <a:gd name="connsiteY2" fmla="*/ 0 h 1171207"/>
              <a:gd name="connsiteX3" fmla="*/ 1548256 w 2120898"/>
              <a:gd name="connsiteY3" fmla="*/ 0 h 1171207"/>
              <a:gd name="connsiteX4" fmla="*/ 2120898 w 2120898"/>
              <a:gd name="connsiteY4" fmla="*/ 0 h 1171207"/>
              <a:gd name="connsiteX5" fmla="*/ 2120898 w 2120898"/>
              <a:gd name="connsiteY5" fmla="*/ 609028 h 1171207"/>
              <a:gd name="connsiteX6" fmla="*/ 2120898 w 2120898"/>
              <a:gd name="connsiteY6" fmla="*/ 1171207 h 1171207"/>
              <a:gd name="connsiteX7" fmla="*/ 1633091 w 2120898"/>
              <a:gd name="connsiteY7" fmla="*/ 1171207 h 1171207"/>
              <a:gd name="connsiteX8" fmla="*/ 1145285 w 2120898"/>
              <a:gd name="connsiteY8" fmla="*/ 1171207 h 1171207"/>
              <a:gd name="connsiteX9" fmla="*/ 636269 w 2120898"/>
              <a:gd name="connsiteY9" fmla="*/ 1171207 h 1171207"/>
              <a:gd name="connsiteX10" fmla="*/ 0 w 2120898"/>
              <a:gd name="connsiteY10" fmla="*/ 1171207 h 1171207"/>
              <a:gd name="connsiteX11" fmla="*/ 0 w 2120898"/>
              <a:gd name="connsiteY11" fmla="*/ 562179 h 1171207"/>
              <a:gd name="connsiteX12" fmla="*/ 0 w 2120898"/>
              <a:gd name="connsiteY12" fmla="*/ 0 h 117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898" h="1171207" extrusionOk="0">
                <a:moveTo>
                  <a:pt x="0" y="0"/>
                </a:moveTo>
                <a:cubicBezTo>
                  <a:pt x="221634" y="-42247"/>
                  <a:pt x="273130" y="5755"/>
                  <a:pt x="466598" y="0"/>
                </a:cubicBezTo>
                <a:cubicBezTo>
                  <a:pt x="660066" y="-5755"/>
                  <a:pt x="861565" y="25804"/>
                  <a:pt x="975613" y="0"/>
                </a:cubicBezTo>
                <a:cubicBezTo>
                  <a:pt x="1089661" y="-25804"/>
                  <a:pt x="1378996" y="34194"/>
                  <a:pt x="1548256" y="0"/>
                </a:cubicBezTo>
                <a:cubicBezTo>
                  <a:pt x="1717516" y="-34194"/>
                  <a:pt x="1977605" y="60556"/>
                  <a:pt x="2120898" y="0"/>
                </a:cubicBezTo>
                <a:cubicBezTo>
                  <a:pt x="2124625" y="148874"/>
                  <a:pt x="2048865" y="411965"/>
                  <a:pt x="2120898" y="609028"/>
                </a:cubicBezTo>
                <a:cubicBezTo>
                  <a:pt x="2192931" y="806091"/>
                  <a:pt x="2089324" y="1049203"/>
                  <a:pt x="2120898" y="1171207"/>
                </a:cubicBezTo>
                <a:cubicBezTo>
                  <a:pt x="2011926" y="1208105"/>
                  <a:pt x="1783905" y="1136957"/>
                  <a:pt x="1633091" y="1171207"/>
                </a:cubicBezTo>
                <a:cubicBezTo>
                  <a:pt x="1482277" y="1205457"/>
                  <a:pt x="1282083" y="1132166"/>
                  <a:pt x="1145285" y="1171207"/>
                </a:cubicBezTo>
                <a:cubicBezTo>
                  <a:pt x="1008487" y="1210248"/>
                  <a:pt x="890019" y="1165170"/>
                  <a:pt x="636269" y="1171207"/>
                </a:cubicBezTo>
                <a:cubicBezTo>
                  <a:pt x="382519" y="1177244"/>
                  <a:pt x="134632" y="1155956"/>
                  <a:pt x="0" y="1171207"/>
                </a:cubicBezTo>
                <a:cubicBezTo>
                  <a:pt x="-57965" y="867319"/>
                  <a:pt x="11913" y="765822"/>
                  <a:pt x="0" y="562179"/>
                </a:cubicBezTo>
                <a:cubicBezTo>
                  <a:pt x="-11913" y="358536"/>
                  <a:pt x="53448" y="242317"/>
                  <a:pt x="0" y="0"/>
                </a:cubicBezTo>
                <a:close/>
              </a:path>
            </a:pathLst>
          </a:custGeom>
          <a:noFill/>
          <a:ln w="9525">
            <a:solidFill>
              <a:srgbClr val="D6EAD6"/>
            </a:solidFill>
            <a:extLst>
              <a:ext uri="{C807C97D-BFC1-408E-A445-0C87EB9F89A2}">
                <ask:lineSketchStyleProps xmlns:ask="http://schemas.microsoft.com/office/drawing/2018/sketchyshapes" xmlns="" sd="859214240">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050" i="1">
                <a:solidFill>
                  <a:srgbClr val="365236"/>
                </a:solidFill>
                <a:latin typeface="Verdana" panose="020B0604030504040204" pitchFamily="34" charset="0"/>
                <a:ea typeface="Verdana" panose="020B0604030504040204" pitchFamily="34" charset="0"/>
              </a:rPr>
              <a:t>Pašvaldības pakalpojumu pieejamība – klientu skaits – % klientu pieaugums pašvaldības pakalpojumam – 10%</a:t>
            </a:r>
          </a:p>
        </p:txBody>
      </p:sp>
      <p:sp>
        <p:nvSpPr>
          <p:cNvPr id="54" name="Up Arrow Callout 4">
            <a:extLst>
              <a:ext uri="{FF2B5EF4-FFF2-40B4-BE49-F238E27FC236}">
                <a16:creationId xmlns:a16="http://schemas.microsoft.com/office/drawing/2014/main" id="{5CAD5770-DCB0-DAFE-2C86-90F1BF0D8AA2}"/>
              </a:ext>
            </a:extLst>
          </p:cNvPr>
          <p:cNvSpPr/>
          <p:nvPr/>
        </p:nvSpPr>
        <p:spPr>
          <a:xfrm>
            <a:off x="151397" y="5565528"/>
            <a:ext cx="2120898" cy="1171207"/>
          </a:xfrm>
          <a:custGeom>
            <a:avLst/>
            <a:gdLst>
              <a:gd name="connsiteX0" fmla="*/ 0 w 2120898"/>
              <a:gd name="connsiteY0" fmla="*/ 0 h 1171207"/>
              <a:gd name="connsiteX1" fmla="*/ 466598 w 2120898"/>
              <a:gd name="connsiteY1" fmla="*/ 0 h 1171207"/>
              <a:gd name="connsiteX2" fmla="*/ 975613 w 2120898"/>
              <a:gd name="connsiteY2" fmla="*/ 0 h 1171207"/>
              <a:gd name="connsiteX3" fmla="*/ 1548256 w 2120898"/>
              <a:gd name="connsiteY3" fmla="*/ 0 h 1171207"/>
              <a:gd name="connsiteX4" fmla="*/ 2120898 w 2120898"/>
              <a:gd name="connsiteY4" fmla="*/ 0 h 1171207"/>
              <a:gd name="connsiteX5" fmla="*/ 2120898 w 2120898"/>
              <a:gd name="connsiteY5" fmla="*/ 609028 h 1171207"/>
              <a:gd name="connsiteX6" fmla="*/ 2120898 w 2120898"/>
              <a:gd name="connsiteY6" fmla="*/ 1171207 h 1171207"/>
              <a:gd name="connsiteX7" fmla="*/ 1633091 w 2120898"/>
              <a:gd name="connsiteY7" fmla="*/ 1171207 h 1171207"/>
              <a:gd name="connsiteX8" fmla="*/ 1145285 w 2120898"/>
              <a:gd name="connsiteY8" fmla="*/ 1171207 h 1171207"/>
              <a:gd name="connsiteX9" fmla="*/ 636269 w 2120898"/>
              <a:gd name="connsiteY9" fmla="*/ 1171207 h 1171207"/>
              <a:gd name="connsiteX10" fmla="*/ 0 w 2120898"/>
              <a:gd name="connsiteY10" fmla="*/ 1171207 h 1171207"/>
              <a:gd name="connsiteX11" fmla="*/ 0 w 2120898"/>
              <a:gd name="connsiteY11" fmla="*/ 562179 h 1171207"/>
              <a:gd name="connsiteX12" fmla="*/ 0 w 2120898"/>
              <a:gd name="connsiteY12" fmla="*/ 0 h 117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898" h="1171207" extrusionOk="0">
                <a:moveTo>
                  <a:pt x="0" y="0"/>
                </a:moveTo>
                <a:cubicBezTo>
                  <a:pt x="221634" y="-42247"/>
                  <a:pt x="273130" y="5755"/>
                  <a:pt x="466598" y="0"/>
                </a:cubicBezTo>
                <a:cubicBezTo>
                  <a:pt x="660066" y="-5755"/>
                  <a:pt x="861565" y="25804"/>
                  <a:pt x="975613" y="0"/>
                </a:cubicBezTo>
                <a:cubicBezTo>
                  <a:pt x="1089661" y="-25804"/>
                  <a:pt x="1378996" y="34194"/>
                  <a:pt x="1548256" y="0"/>
                </a:cubicBezTo>
                <a:cubicBezTo>
                  <a:pt x="1717516" y="-34194"/>
                  <a:pt x="1977605" y="60556"/>
                  <a:pt x="2120898" y="0"/>
                </a:cubicBezTo>
                <a:cubicBezTo>
                  <a:pt x="2124625" y="148874"/>
                  <a:pt x="2048865" y="411965"/>
                  <a:pt x="2120898" y="609028"/>
                </a:cubicBezTo>
                <a:cubicBezTo>
                  <a:pt x="2192931" y="806091"/>
                  <a:pt x="2089324" y="1049203"/>
                  <a:pt x="2120898" y="1171207"/>
                </a:cubicBezTo>
                <a:cubicBezTo>
                  <a:pt x="2011926" y="1208105"/>
                  <a:pt x="1783905" y="1136957"/>
                  <a:pt x="1633091" y="1171207"/>
                </a:cubicBezTo>
                <a:cubicBezTo>
                  <a:pt x="1482277" y="1205457"/>
                  <a:pt x="1282083" y="1132166"/>
                  <a:pt x="1145285" y="1171207"/>
                </a:cubicBezTo>
                <a:cubicBezTo>
                  <a:pt x="1008487" y="1210248"/>
                  <a:pt x="890019" y="1165170"/>
                  <a:pt x="636269" y="1171207"/>
                </a:cubicBezTo>
                <a:cubicBezTo>
                  <a:pt x="382519" y="1177244"/>
                  <a:pt x="134632" y="1155956"/>
                  <a:pt x="0" y="1171207"/>
                </a:cubicBezTo>
                <a:cubicBezTo>
                  <a:pt x="-57965" y="867319"/>
                  <a:pt x="11913" y="765822"/>
                  <a:pt x="0" y="562179"/>
                </a:cubicBezTo>
                <a:cubicBezTo>
                  <a:pt x="-11913" y="358536"/>
                  <a:pt x="53448" y="242317"/>
                  <a:pt x="0" y="0"/>
                </a:cubicBezTo>
                <a:close/>
              </a:path>
            </a:pathLst>
          </a:custGeom>
          <a:noFill/>
          <a:ln w="9525">
            <a:solidFill>
              <a:srgbClr val="D6EAD6"/>
            </a:solidFill>
            <a:extLst>
              <a:ext uri="{C807C97D-BFC1-408E-A445-0C87EB9F89A2}">
                <ask:lineSketchStyleProps xmlns:ask="http://schemas.microsoft.com/office/drawing/2018/sketchyshapes" xmlns="" sd="859214240">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050" i="1">
                <a:solidFill>
                  <a:srgbClr val="365236"/>
                </a:solidFill>
                <a:latin typeface="Verdana" panose="020B0604030504040204" pitchFamily="34" charset="0"/>
                <a:ea typeface="Verdana" panose="020B0604030504040204" pitchFamily="34" charset="0"/>
              </a:rPr>
              <a:t>Privāto investīciju piesaiste plānošanas reģionos – četru mazāk attīstīto plānošanas reģionu vidējais līmenis pret augstāk attīstīto plānošanas reģionu, % – 45%</a:t>
            </a:r>
          </a:p>
        </p:txBody>
      </p:sp>
      <p:sp>
        <p:nvSpPr>
          <p:cNvPr id="55" name="Up Arrow Callout 4">
            <a:extLst>
              <a:ext uri="{FF2B5EF4-FFF2-40B4-BE49-F238E27FC236}">
                <a16:creationId xmlns:a16="http://schemas.microsoft.com/office/drawing/2014/main" id="{4ABD5ABE-115A-6CA4-CC78-B96E353A3E6D}"/>
              </a:ext>
            </a:extLst>
          </p:cNvPr>
          <p:cNvSpPr/>
          <p:nvPr/>
        </p:nvSpPr>
        <p:spPr>
          <a:xfrm>
            <a:off x="2584674" y="5562280"/>
            <a:ext cx="2120898" cy="1171207"/>
          </a:xfrm>
          <a:custGeom>
            <a:avLst/>
            <a:gdLst>
              <a:gd name="connsiteX0" fmla="*/ 0 w 2120898"/>
              <a:gd name="connsiteY0" fmla="*/ 0 h 1171207"/>
              <a:gd name="connsiteX1" fmla="*/ 466598 w 2120898"/>
              <a:gd name="connsiteY1" fmla="*/ 0 h 1171207"/>
              <a:gd name="connsiteX2" fmla="*/ 975613 w 2120898"/>
              <a:gd name="connsiteY2" fmla="*/ 0 h 1171207"/>
              <a:gd name="connsiteX3" fmla="*/ 1548256 w 2120898"/>
              <a:gd name="connsiteY3" fmla="*/ 0 h 1171207"/>
              <a:gd name="connsiteX4" fmla="*/ 2120898 w 2120898"/>
              <a:gd name="connsiteY4" fmla="*/ 0 h 1171207"/>
              <a:gd name="connsiteX5" fmla="*/ 2120898 w 2120898"/>
              <a:gd name="connsiteY5" fmla="*/ 609028 h 1171207"/>
              <a:gd name="connsiteX6" fmla="*/ 2120898 w 2120898"/>
              <a:gd name="connsiteY6" fmla="*/ 1171207 h 1171207"/>
              <a:gd name="connsiteX7" fmla="*/ 1633091 w 2120898"/>
              <a:gd name="connsiteY7" fmla="*/ 1171207 h 1171207"/>
              <a:gd name="connsiteX8" fmla="*/ 1145285 w 2120898"/>
              <a:gd name="connsiteY8" fmla="*/ 1171207 h 1171207"/>
              <a:gd name="connsiteX9" fmla="*/ 636269 w 2120898"/>
              <a:gd name="connsiteY9" fmla="*/ 1171207 h 1171207"/>
              <a:gd name="connsiteX10" fmla="*/ 0 w 2120898"/>
              <a:gd name="connsiteY10" fmla="*/ 1171207 h 1171207"/>
              <a:gd name="connsiteX11" fmla="*/ 0 w 2120898"/>
              <a:gd name="connsiteY11" fmla="*/ 562179 h 1171207"/>
              <a:gd name="connsiteX12" fmla="*/ 0 w 2120898"/>
              <a:gd name="connsiteY12" fmla="*/ 0 h 117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898" h="1171207" extrusionOk="0">
                <a:moveTo>
                  <a:pt x="0" y="0"/>
                </a:moveTo>
                <a:cubicBezTo>
                  <a:pt x="221634" y="-42247"/>
                  <a:pt x="273130" y="5755"/>
                  <a:pt x="466598" y="0"/>
                </a:cubicBezTo>
                <a:cubicBezTo>
                  <a:pt x="660066" y="-5755"/>
                  <a:pt x="861565" y="25804"/>
                  <a:pt x="975613" y="0"/>
                </a:cubicBezTo>
                <a:cubicBezTo>
                  <a:pt x="1089661" y="-25804"/>
                  <a:pt x="1378996" y="34194"/>
                  <a:pt x="1548256" y="0"/>
                </a:cubicBezTo>
                <a:cubicBezTo>
                  <a:pt x="1717516" y="-34194"/>
                  <a:pt x="1977605" y="60556"/>
                  <a:pt x="2120898" y="0"/>
                </a:cubicBezTo>
                <a:cubicBezTo>
                  <a:pt x="2124625" y="148874"/>
                  <a:pt x="2048865" y="411965"/>
                  <a:pt x="2120898" y="609028"/>
                </a:cubicBezTo>
                <a:cubicBezTo>
                  <a:pt x="2192931" y="806091"/>
                  <a:pt x="2089324" y="1049203"/>
                  <a:pt x="2120898" y="1171207"/>
                </a:cubicBezTo>
                <a:cubicBezTo>
                  <a:pt x="2011926" y="1208105"/>
                  <a:pt x="1783905" y="1136957"/>
                  <a:pt x="1633091" y="1171207"/>
                </a:cubicBezTo>
                <a:cubicBezTo>
                  <a:pt x="1482277" y="1205457"/>
                  <a:pt x="1282083" y="1132166"/>
                  <a:pt x="1145285" y="1171207"/>
                </a:cubicBezTo>
                <a:cubicBezTo>
                  <a:pt x="1008487" y="1210248"/>
                  <a:pt x="890019" y="1165170"/>
                  <a:pt x="636269" y="1171207"/>
                </a:cubicBezTo>
                <a:cubicBezTo>
                  <a:pt x="382519" y="1177244"/>
                  <a:pt x="134632" y="1155956"/>
                  <a:pt x="0" y="1171207"/>
                </a:cubicBezTo>
                <a:cubicBezTo>
                  <a:pt x="-57965" y="867319"/>
                  <a:pt x="11913" y="765822"/>
                  <a:pt x="0" y="562179"/>
                </a:cubicBezTo>
                <a:cubicBezTo>
                  <a:pt x="-11913" y="358536"/>
                  <a:pt x="53448" y="242317"/>
                  <a:pt x="0" y="0"/>
                </a:cubicBezTo>
                <a:close/>
              </a:path>
            </a:pathLst>
          </a:custGeom>
          <a:noFill/>
          <a:ln w="9525">
            <a:solidFill>
              <a:srgbClr val="D6EAD6"/>
            </a:solidFill>
            <a:extLst>
              <a:ext uri="{C807C97D-BFC1-408E-A445-0C87EB9F89A2}">
                <ask:lineSketchStyleProps xmlns:ask="http://schemas.microsoft.com/office/drawing/2018/sketchyshapes" xmlns="" sd="859214240">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050" i="1">
                <a:solidFill>
                  <a:srgbClr val="365236"/>
                </a:solidFill>
                <a:latin typeface="Verdana" panose="020B0604030504040204" pitchFamily="34" charset="0"/>
                <a:ea typeface="Verdana" panose="020B0604030504040204" pitchFamily="34" charset="0"/>
              </a:rPr>
              <a:t>Darba algas plānošanas reģionos – četru mazāk attīstīto plānošanas reģionu vidējais līmenis pret augstāk attīstīto plānošanas reģionu, % – 89%</a:t>
            </a:r>
          </a:p>
        </p:txBody>
      </p:sp>
      <p:sp>
        <p:nvSpPr>
          <p:cNvPr id="56" name="Up Arrow Callout 4">
            <a:extLst>
              <a:ext uri="{FF2B5EF4-FFF2-40B4-BE49-F238E27FC236}">
                <a16:creationId xmlns:a16="http://schemas.microsoft.com/office/drawing/2014/main" id="{DC057A13-C8AC-731E-9710-B6D4D7AEE350}"/>
              </a:ext>
            </a:extLst>
          </p:cNvPr>
          <p:cNvSpPr/>
          <p:nvPr/>
        </p:nvSpPr>
        <p:spPr>
          <a:xfrm>
            <a:off x="2584674" y="1021560"/>
            <a:ext cx="9200926" cy="630420"/>
          </a:xfrm>
          <a:custGeom>
            <a:avLst/>
            <a:gdLst>
              <a:gd name="connsiteX0" fmla="*/ 0 w 9200926"/>
              <a:gd name="connsiteY0" fmla="*/ 0 h 630420"/>
              <a:gd name="connsiteX1" fmla="*/ 299030 w 9200926"/>
              <a:gd name="connsiteY1" fmla="*/ 0 h 630420"/>
              <a:gd name="connsiteX2" fmla="*/ 782079 w 9200926"/>
              <a:gd name="connsiteY2" fmla="*/ 0 h 630420"/>
              <a:gd name="connsiteX3" fmla="*/ 1541155 w 9200926"/>
              <a:gd name="connsiteY3" fmla="*/ 0 h 630420"/>
              <a:gd name="connsiteX4" fmla="*/ 2208222 w 9200926"/>
              <a:gd name="connsiteY4" fmla="*/ 0 h 630420"/>
              <a:gd name="connsiteX5" fmla="*/ 2967299 w 9200926"/>
              <a:gd name="connsiteY5" fmla="*/ 0 h 630420"/>
              <a:gd name="connsiteX6" fmla="*/ 3266329 w 9200926"/>
              <a:gd name="connsiteY6" fmla="*/ 0 h 630420"/>
              <a:gd name="connsiteX7" fmla="*/ 3933396 w 9200926"/>
              <a:gd name="connsiteY7" fmla="*/ 0 h 630420"/>
              <a:gd name="connsiteX8" fmla="*/ 4600463 w 9200926"/>
              <a:gd name="connsiteY8" fmla="*/ 0 h 630420"/>
              <a:gd name="connsiteX9" fmla="*/ 5359539 w 9200926"/>
              <a:gd name="connsiteY9" fmla="*/ 0 h 630420"/>
              <a:gd name="connsiteX10" fmla="*/ 5658569 w 9200926"/>
              <a:gd name="connsiteY10" fmla="*/ 0 h 630420"/>
              <a:gd name="connsiteX11" fmla="*/ 5957600 w 9200926"/>
              <a:gd name="connsiteY11" fmla="*/ 0 h 630420"/>
              <a:gd name="connsiteX12" fmla="*/ 6348639 w 9200926"/>
              <a:gd name="connsiteY12" fmla="*/ 0 h 630420"/>
              <a:gd name="connsiteX13" fmla="*/ 7107715 w 9200926"/>
              <a:gd name="connsiteY13" fmla="*/ 0 h 630420"/>
              <a:gd name="connsiteX14" fmla="*/ 7406745 w 9200926"/>
              <a:gd name="connsiteY14" fmla="*/ 0 h 630420"/>
              <a:gd name="connsiteX15" fmla="*/ 8073813 w 9200926"/>
              <a:gd name="connsiteY15" fmla="*/ 0 h 630420"/>
              <a:gd name="connsiteX16" fmla="*/ 8556861 w 9200926"/>
              <a:gd name="connsiteY16" fmla="*/ 0 h 630420"/>
              <a:gd name="connsiteX17" fmla="*/ 9200926 w 9200926"/>
              <a:gd name="connsiteY17" fmla="*/ 0 h 630420"/>
              <a:gd name="connsiteX18" fmla="*/ 9200926 w 9200926"/>
              <a:gd name="connsiteY18" fmla="*/ 321514 h 630420"/>
              <a:gd name="connsiteX19" fmla="*/ 9200926 w 9200926"/>
              <a:gd name="connsiteY19" fmla="*/ 630420 h 630420"/>
              <a:gd name="connsiteX20" fmla="*/ 8441850 w 9200926"/>
              <a:gd name="connsiteY20" fmla="*/ 630420 h 630420"/>
              <a:gd name="connsiteX21" fmla="*/ 8142820 w 9200926"/>
              <a:gd name="connsiteY21" fmla="*/ 630420 h 630420"/>
              <a:gd name="connsiteX22" fmla="*/ 7383743 w 9200926"/>
              <a:gd name="connsiteY22" fmla="*/ 630420 h 630420"/>
              <a:gd name="connsiteX23" fmla="*/ 6900695 w 9200926"/>
              <a:gd name="connsiteY23" fmla="*/ 630420 h 630420"/>
              <a:gd name="connsiteX24" fmla="*/ 6509655 w 9200926"/>
              <a:gd name="connsiteY24" fmla="*/ 630420 h 630420"/>
              <a:gd name="connsiteX25" fmla="*/ 5750579 w 9200926"/>
              <a:gd name="connsiteY25" fmla="*/ 630420 h 630420"/>
              <a:gd name="connsiteX26" fmla="*/ 4991502 w 9200926"/>
              <a:gd name="connsiteY26" fmla="*/ 630420 h 630420"/>
              <a:gd name="connsiteX27" fmla="*/ 4416444 w 9200926"/>
              <a:gd name="connsiteY27" fmla="*/ 630420 h 630420"/>
              <a:gd name="connsiteX28" fmla="*/ 4117414 w 9200926"/>
              <a:gd name="connsiteY28" fmla="*/ 630420 h 630420"/>
              <a:gd name="connsiteX29" fmla="*/ 3542357 w 9200926"/>
              <a:gd name="connsiteY29" fmla="*/ 630420 h 630420"/>
              <a:gd name="connsiteX30" fmla="*/ 2967299 w 9200926"/>
              <a:gd name="connsiteY30" fmla="*/ 630420 h 630420"/>
              <a:gd name="connsiteX31" fmla="*/ 2300232 w 9200926"/>
              <a:gd name="connsiteY31" fmla="*/ 630420 h 630420"/>
              <a:gd name="connsiteX32" fmla="*/ 1633164 w 9200926"/>
              <a:gd name="connsiteY32" fmla="*/ 630420 h 630420"/>
              <a:gd name="connsiteX33" fmla="*/ 1242125 w 9200926"/>
              <a:gd name="connsiteY33" fmla="*/ 630420 h 630420"/>
              <a:gd name="connsiteX34" fmla="*/ 575058 w 9200926"/>
              <a:gd name="connsiteY34" fmla="*/ 630420 h 630420"/>
              <a:gd name="connsiteX35" fmla="*/ 0 w 9200926"/>
              <a:gd name="connsiteY35" fmla="*/ 630420 h 630420"/>
              <a:gd name="connsiteX36" fmla="*/ 0 w 9200926"/>
              <a:gd name="connsiteY36" fmla="*/ 302602 h 630420"/>
              <a:gd name="connsiteX37" fmla="*/ 0 w 9200926"/>
              <a:gd name="connsiteY37" fmla="*/ 0 h 6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00926" h="630420" extrusionOk="0">
                <a:moveTo>
                  <a:pt x="0" y="0"/>
                </a:moveTo>
                <a:cubicBezTo>
                  <a:pt x="106144" y="-5007"/>
                  <a:pt x="233047" y="7698"/>
                  <a:pt x="299030" y="0"/>
                </a:cubicBezTo>
                <a:cubicBezTo>
                  <a:pt x="365013" y="-7698"/>
                  <a:pt x="566892" y="47371"/>
                  <a:pt x="782079" y="0"/>
                </a:cubicBezTo>
                <a:cubicBezTo>
                  <a:pt x="997266" y="-47371"/>
                  <a:pt x="1281207" y="17029"/>
                  <a:pt x="1541155" y="0"/>
                </a:cubicBezTo>
                <a:cubicBezTo>
                  <a:pt x="1801103" y="-17029"/>
                  <a:pt x="1994563" y="66407"/>
                  <a:pt x="2208222" y="0"/>
                </a:cubicBezTo>
                <a:cubicBezTo>
                  <a:pt x="2421881" y="-66407"/>
                  <a:pt x="2639344" y="47830"/>
                  <a:pt x="2967299" y="0"/>
                </a:cubicBezTo>
                <a:cubicBezTo>
                  <a:pt x="3295254" y="-47830"/>
                  <a:pt x="3125908" y="27939"/>
                  <a:pt x="3266329" y="0"/>
                </a:cubicBezTo>
                <a:cubicBezTo>
                  <a:pt x="3406750" y="-27939"/>
                  <a:pt x="3738124" y="78397"/>
                  <a:pt x="3933396" y="0"/>
                </a:cubicBezTo>
                <a:cubicBezTo>
                  <a:pt x="4128668" y="-78397"/>
                  <a:pt x="4288729" y="77513"/>
                  <a:pt x="4600463" y="0"/>
                </a:cubicBezTo>
                <a:cubicBezTo>
                  <a:pt x="4912197" y="-77513"/>
                  <a:pt x="5046947" y="42649"/>
                  <a:pt x="5359539" y="0"/>
                </a:cubicBezTo>
                <a:cubicBezTo>
                  <a:pt x="5672131" y="-42649"/>
                  <a:pt x="5515908" y="16199"/>
                  <a:pt x="5658569" y="0"/>
                </a:cubicBezTo>
                <a:cubicBezTo>
                  <a:pt x="5801230" y="-16199"/>
                  <a:pt x="5821397" y="18302"/>
                  <a:pt x="5957600" y="0"/>
                </a:cubicBezTo>
                <a:cubicBezTo>
                  <a:pt x="6093803" y="-18302"/>
                  <a:pt x="6265319" y="37798"/>
                  <a:pt x="6348639" y="0"/>
                </a:cubicBezTo>
                <a:cubicBezTo>
                  <a:pt x="6431959" y="-37798"/>
                  <a:pt x="6734561" y="60749"/>
                  <a:pt x="7107715" y="0"/>
                </a:cubicBezTo>
                <a:cubicBezTo>
                  <a:pt x="7480869" y="-60749"/>
                  <a:pt x="7283715" y="20939"/>
                  <a:pt x="7406745" y="0"/>
                </a:cubicBezTo>
                <a:cubicBezTo>
                  <a:pt x="7529775" y="-20939"/>
                  <a:pt x="7824425" y="35488"/>
                  <a:pt x="8073813" y="0"/>
                </a:cubicBezTo>
                <a:cubicBezTo>
                  <a:pt x="8323201" y="-35488"/>
                  <a:pt x="8422074" y="6669"/>
                  <a:pt x="8556861" y="0"/>
                </a:cubicBezTo>
                <a:cubicBezTo>
                  <a:pt x="8691648" y="-6669"/>
                  <a:pt x="9002770" y="23578"/>
                  <a:pt x="9200926" y="0"/>
                </a:cubicBezTo>
                <a:cubicBezTo>
                  <a:pt x="9228539" y="125289"/>
                  <a:pt x="9190337" y="191817"/>
                  <a:pt x="9200926" y="321514"/>
                </a:cubicBezTo>
                <a:cubicBezTo>
                  <a:pt x="9211515" y="451211"/>
                  <a:pt x="9170435" y="497312"/>
                  <a:pt x="9200926" y="630420"/>
                </a:cubicBezTo>
                <a:cubicBezTo>
                  <a:pt x="9033574" y="713151"/>
                  <a:pt x="8809948" y="544954"/>
                  <a:pt x="8441850" y="630420"/>
                </a:cubicBezTo>
                <a:cubicBezTo>
                  <a:pt x="8073752" y="715886"/>
                  <a:pt x="8291304" y="624244"/>
                  <a:pt x="8142820" y="630420"/>
                </a:cubicBezTo>
                <a:cubicBezTo>
                  <a:pt x="7994336" y="636596"/>
                  <a:pt x="7690488" y="628733"/>
                  <a:pt x="7383743" y="630420"/>
                </a:cubicBezTo>
                <a:cubicBezTo>
                  <a:pt x="7076998" y="632107"/>
                  <a:pt x="7112344" y="605041"/>
                  <a:pt x="6900695" y="630420"/>
                </a:cubicBezTo>
                <a:cubicBezTo>
                  <a:pt x="6689046" y="655799"/>
                  <a:pt x="6592805" y="598043"/>
                  <a:pt x="6509655" y="630420"/>
                </a:cubicBezTo>
                <a:cubicBezTo>
                  <a:pt x="6426505" y="662797"/>
                  <a:pt x="5993150" y="626546"/>
                  <a:pt x="5750579" y="630420"/>
                </a:cubicBezTo>
                <a:cubicBezTo>
                  <a:pt x="5508008" y="634294"/>
                  <a:pt x="5266503" y="592204"/>
                  <a:pt x="4991502" y="630420"/>
                </a:cubicBezTo>
                <a:cubicBezTo>
                  <a:pt x="4716501" y="668636"/>
                  <a:pt x="4615785" y="564954"/>
                  <a:pt x="4416444" y="630420"/>
                </a:cubicBezTo>
                <a:cubicBezTo>
                  <a:pt x="4217103" y="695886"/>
                  <a:pt x="4218566" y="615221"/>
                  <a:pt x="4117414" y="630420"/>
                </a:cubicBezTo>
                <a:cubicBezTo>
                  <a:pt x="4016262" y="645619"/>
                  <a:pt x="3789371" y="593371"/>
                  <a:pt x="3542357" y="630420"/>
                </a:cubicBezTo>
                <a:cubicBezTo>
                  <a:pt x="3295343" y="667469"/>
                  <a:pt x="3212638" y="595613"/>
                  <a:pt x="2967299" y="630420"/>
                </a:cubicBezTo>
                <a:cubicBezTo>
                  <a:pt x="2721960" y="665227"/>
                  <a:pt x="2570638" y="562973"/>
                  <a:pt x="2300232" y="630420"/>
                </a:cubicBezTo>
                <a:cubicBezTo>
                  <a:pt x="2029826" y="697867"/>
                  <a:pt x="1944720" y="612902"/>
                  <a:pt x="1633164" y="630420"/>
                </a:cubicBezTo>
                <a:cubicBezTo>
                  <a:pt x="1321608" y="647938"/>
                  <a:pt x="1335095" y="608277"/>
                  <a:pt x="1242125" y="630420"/>
                </a:cubicBezTo>
                <a:cubicBezTo>
                  <a:pt x="1149155" y="652563"/>
                  <a:pt x="846283" y="566952"/>
                  <a:pt x="575058" y="630420"/>
                </a:cubicBezTo>
                <a:cubicBezTo>
                  <a:pt x="303833" y="693888"/>
                  <a:pt x="271265" y="610173"/>
                  <a:pt x="0" y="630420"/>
                </a:cubicBezTo>
                <a:cubicBezTo>
                  <a:pt x="-38613" y="506301"/>
                  <a:pt x="14985" y="455980"/>
                  <a:pt x="0" y="302602"/>
                </a:cubicBezTo>
                <a:cubicBezTo>
                  <a:pt x="-14985" y="149224"/>
                  <a:pt x="25079" y="149025"/>
                  <a:pt x="0" y="0"/>
                </a:cubicBezTo>
                <a:close/>
              </a:path>
            </a:pathLst>
          </a:custGeom>
          <a:noFill/>
          <a:ln w="9525">
            <a:solidFill>
              <a:srgbClr val="D6EAD6"/>
            </a:solidFill>
            <a:extLst>
              <a:ext uri="{C807C97D-BFC1-408E-A445-0C87EB9F89A2}">
                <ask:lineSketchStyleProps xmlns:ask="http://schemas.microsoft.com/office/drawing/2018/sketchyshapes" xmlns="" sd="859214240">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200" b="1" i="1" dirty="0">
                <a:solidFill>
                  <a:srgbClr val="365236"/>
                </a:solidFill>
                <a:latin typeface="Verdana" panose="020B0604030504040204" pitchFamily="34" charset="0"/>
                <a:ea typeface="Verdana" panose="020B0604030504040204" pitchFamily="34" charset="0"/>
              </a:rPr>
              <a:t>Reģionālā IKP starpība </a:t>
            </a:r>
            <a:r>
              <a:rPr lang="lv-LV" sz="1200" i="1" dirty="0">
                <a:solidFill>
                  <a:srgbClr val="365236"/>
                </a:solidFill>
                <a:latin typeface="Verdana" panose="020B0604030504040204" pitchFamily="34" charset="0"/>
                <a:ea typeface="Verdana" panose="020B0604030504040204" pitchFamily="34" charset="0"/>
              </a:rPr>
              <a:t>– četru mazāk attīstīto plānošanas reģionu vidējais IKP uz vienu iedzīvotāju līmenis pret augstāk attīstīto plānošanas reģionu, % – 55% (bāzes vērtība 2016. gadā – 47%)</a:t>
            </a:r>
          </a:p>
        </p:txBody>
      </p:sp>
    </p:spTree>
    <p:extLst>
      <p:ext uri="{BB962C8B-B14F-4D97-AF65-F5344CB8AC3E}">
        <p14:creationId xmlns:p14="http://schemas.microsoft.com/office/powerpoint/2010/main" val="2248706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7F2B547-7BAB-6963-CE8E-34545791732E}"/>
              </a:ext>
            </a:extLst>
          </p:cNvPr>
          <p:cNvSpPr/>
          <p:nvPr/>
        </p:nvSpPr>
        <p:spPr>
          <a:xfrm>
            <a:off x="2850178" y="5005824"/>
            <a:ext cx="8120231" cy="1318776"/>
          </a:xfrm>
          <a:prstGeom prst="round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800" b="1" dirty="0">
                <a:latin typeface="Verdana" panose="020B0604030504040204" pitchFamily="34" charset="0"/>
                <a:ea typeface="Verdana" panose="020B0604030504040204" pitchFamily="34" charset="0"/>
              </a:rPr>
              <a:t>Nacionālā reģionālās attīstības fonda trūkums </a:t>
            </a:r>
            <a:r>
              <a:rPr lang="lv-LV" sz="1800" dirty="0">
                <a:latin typeface="Verdana" panose="020B0604030504040204" pitchFamily="34" charset="0"/>
                <a:ea typeface="Verdana" panose="020B0604030504040204" pitchFamily="34" charset="0"/>
              </a:rPr>
              <a:t>– reģionālās politikas pasākumi tiek īstenoti ar ES fondu finansējumu</a:t>
            </a:r>
          </a:p>
        </p:txBody>
      </p:sp>
      <p:sp>
        <p:nvSpPr>
          <p:cNvPr id="6" name="Slide Number Placeholder 5">
            <a:extLst>
              <a:ext uri="{FF2B5EF4-FFF2-40B4-BE49-F238E27FC236}">
                <a16:creationId xmlns:a16="http://schemas.microsoft.com/office/drawing/2014/main" id="{F93F321F-1C77-9D77-16C5-8B10364476C1}"/>
              </a:ext>
            </a:extLst>
          </p:cNvPr>
          <p:cNvSpPr>
            <a:spLocks noGrp="1"/>
          </p:cNvSpPr>
          <p:nvPr>
            <p:ph type="sldNum" sz="quarter" idx="13"/>
          </p:nvPr>
        </p:nvSpPr>
        <p:spPr/>
        <p:txBody>
          <a:bodyPr/>
          <a:lstStyle/>
          <a:p>
            <a:pPr>
              <a:defRPr/>
            </a:pPr>
            <a:fld id="{CA50152C-A5AE-4037-8E77-C398DB665690}" type="slidenum">
              <a:rPr lang="en-US" altLang="en-US"/>
              <a:pPr>
                <a:defRPr/>
              </a:pPr>
              <a:t>20</a:t>
            </a:fld>
            <a:endParaRPr lang="en-US" altLang="en-US"/>
          </a:p>
        </p:txBody>
      </p:sp>
      <p:sp>
        <p:nvSpPr>
          <p:cNvPr id="8" name="Title 1">
            <a:extLst>
              <a:ext uri="{FF2B5EF4-FFF2-40B4-BE49-F238E27FC236}">
                <a16:creationId xmlns:a16="http://schemas.microsoft.com/office/drawing/2014/main" id="{CE233637-0EF9-CFED-888E-55BC1B3EFB35}"/>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dirty="0">
                <a:solidFill>
                  <a:srgbClr val="257735"/>
                </a:solidFill>
              </a:rPr>
              <a:t>Reģionālo politiku ietekmējošie faktori</a:t>
            </a:r>
          </a:p>
        </p:txBody>
      </p:sp>
      <p:sp>
        <p:nvSpPr>
          <p:cNvPr id="4" name="Rectangle: Rounded Corners 3">
            <a:extLst>
              <a:ext uri="{FF2B5EF4-FFF2-40B4-BE49-F238E27FC236}">
                <a16:creationId xmlns:a16="http://schemas.microsoft.com/office/drawing/2014/main" id="{0B69DA2D-46D2-3BB3-0876-5C7FF6C13100}"/>
              </a:ext>
            </a:extLst>
          </p:cNvPr>
          <p:cNvSpPr/>
          <p:nvPr/>
        </p:nvSpPr>
        <p:spPr>
          <a:xfrm>
            <a:off x="1256567" y="2157968"/>
            <a:ext cx="1486031" cy="1318776"/>
          </a:xfrm>
          <a:prstGeom prst="roundRect">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800">
              <a:latin typeface="Verdana" panose="020B0604030504040204" pitchFamily="34" charset="0"/>
              <a:ea typeface="Verdana" panose="020B0604030504040204" pitchFamily="34" charset="0"/>
            </a:endParaRPr>
          </a:p>
        </p:txBody>
      </p:sp>
      <p:sp>
        <p:nvSpPr>
          <p:cNvPr id="5" name="Rectangle: Rounded Corners 4">
            <a:extLst>
              <a:ext uri="{FF2B5EF4-FFF2-40B4-BE49-F238E27FC236}">
                <a16:creationId xmlns:a16="http://schemas.microsoft.com/office/drawing/2014/main" id="{857AA565-7BBE-8F54-407A-DCBECF5D5312}"/>
              </a:ext>
            </a:extLst>
          </p:cNvPr>
          <p:cNvSpPr/>
          <p:nvPr/>
        </p:nvSpPr>
        <p:spPr>
          <a:xfrm>
            <a:off x="2850178" y="2157968"/>
            <a:ext cx="8120231" cy="1318776"/>
          </a:xfrm>
          <a:prstGeom prst="round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8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Reģionālā politika ir </a:t>
            </a:r>
            <a:r>
              <a:rPr lang="lv-LV" sz="18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starpnozaru atbildība</a:t>
            </a:r>
            <a:r>
              <a:rPr lang="lv-LV" sz="18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Svarīgs ir nozaru ministriju ieguldījums reģionālās politikas mērķa sasniegšanā</a:t>
            </a:r>
          </a:p>
        </p:txBody>
      </p:sp>
      <p:sp>
        <p:nvSpPr>
          <p:cNvPr id="7" name="Rectangle: Rounded Corners 6">
            <a:extLst>
              <a:ext uri="{FF2B5EF4-FFF2-40B4-BE49-F238E27FC236}">
                <a16:creationId xmlns:a16="http://schemas.microsoft.com/office/drawing/2014/main" id="{D7FDB241-B082-80F2-2EBD-ECE752C2D331}"/>
              </a:ext>
            </a:extLst>
          </p:cNvPr>
          <p:cNvSpPr/>
          <p:nvPr/>
        </p:nvSpPr>
        <p:spPr>
          <a:xfrm>
            <a:off x="1256567" y="3586766"/>
            <a:ext cx="8120231" cy="1318776"/>
          </a:xfrm>
          <a:prstGeom prst="round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800" b="1" dirty="0">
                <a:latin typeface="Verdana" panose="020B0604030504040204" pitchFamily="34" charset="0"/>
                <a:ea typeface="Verdana" panose="020B0604030504040204" pitchFamily="34" charset="0"/>
              </a:rPr>
              <a:t>Nav pietiekams finansējums </a:t>
            </a:r>
            <a:r>
              <a:rPr lang="lv-LV" sz="1800" dirty="0">
                <a:latin typeface="Verdana" panose="020B0604030504040204" pitchFamily="34" charset="0"/>
                <a:ea typeface="Verdana" panose="020B0604030504040204" pitchFamily="34" charset="0"/>
              </a:rPr>
              <a:t>atbilstoši Reģionālas politikas pamatnostādnēs plānotajam finansējuma apmēram – attiecīgi </a:t>
            </a:r>
            <a:r>
              <a:rPr lang="lv-LV" sz="1800" b="1" dirty="0">
                <a:latin typeface="Verdana" panose="020B0604030504040204" pitchFamily="34" charset="0"/>
                <a:ea typeface="Verdana" panose="020B0604030504040204" pitchFamily="34" charset="0"/>
              </a:rPr>
              <a:t>nebūs iespējams </a:t>
            </a:r>
            <a:r>
              <a:rPr lang="lv-LV" sz="1800" dirty="0">
                <a:latin typeface="Verdana" panose="020B0604030504040204" pitchFamily="34" charset="0"/>
                <a:ea typeface="Verdana" panose="020B0604030504040204" pitchFamily="34" charset="0"/>
              </a:rPr>
              <a:t>pilnā mērā </a:t>
            </a:r>
            <a:r>
              <a:rPr lang="lv-LV" sz="1800" b="1" dirty="0">
                <a:latin typeface="Verdana" panose="020B0604030504040204" pitchFamily="34" charset="0"/>
                <a:ea typeface="Verdana" panose="020B0604030504040204" pitchFamily="34" charset="0"/>
              </a:rPr>
              <a:t>sasniegt</a:t>
            </a:r>
            <a:r>
              <a:rPr lang="lv-LV" sz="1800" dirty="0">
                <a:latin typeface="Verdana" panose="020B0604030504040204" pitchFamily="34" charset="0"/>
                <a:ea typeface="Verdana" panose="020B0604030504040204" pitchFamily="34" charset="0"/>
              </a:rPr>
              <a:t> Reģionālas politikas pamatnostādnēs </a:t>
            </a:r>
            <a:r>
              <a:rPr lang="lv-LV" sz="1800" b="1" dirty="0">
                <a:latin typeface="Verdana" panose="020B0604030504040204" pitchFamily="34" charset="0"/>
                <a:ea typeface="Verdana" panose="020B0604030504040204" pitchFamily="34" charset="0"/>
              </a:rPr>
              <a:t>noteiktos rezultātus</a:t>
            </a:r>
          </a:p>
        </p:txBody>
      </p:sp>
      <p:sp>
        <p:nvSpPr>
          <p:cNvPr id="9" name="Rectangle: Rounded Corners 8">
            <a:extLst>
              <a:ext uri="{FF2B5EF4-FFF2-40B4-BE49-F238E27FC236}">
                <a16:creationId xmlns:a16="http://schemas.microsoft.com/office/drawing/2014/main" id="{AE9121B6-6241-C850-48C9-30E1DA367F7A}"/>
              </a:ext>
            </a:extLst>
          </p:cNvPr>
          <p:cNvSpPr/>
          <p:nvPr/>
        </p:nvSpPr>
        <p:spPr>
          <a:xfrm>
            <a:off x="9484378" y="3577026"/>
            <a:ext cx="1486031" cy="1318776"/>
          </a:xfrm>
          <a:prstGeom prst="roundRect">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800">
              <a:latin typeface="Verdana" panose="020B0604030504040204" pitchFamily="34" charset="0"/>
              <a:ea typeface="Verdana" panose="020B0604030504040204" pitchFamily="34" charset="0"/>
            </a:endParaRPr>
          </a:p>
        </p:txBody>
      </p:sp>
      <p:sp>
        <p:nvSpPr>
          <p:cNvPr id="10" name="Rectangle: Rounded Corners 9">
            <a:extLst>
              <a:ext uri="{FF2B5EF4-FFF2-40B4-BE49-F238E27FC236}">
                <a16:creationId xmlns:a16="http://schemas.microsoft.com/office/drawing/2014/main" id="{C4DE22EB-695D-8FD1-9EEA-9A8A27BEA4A4}"/>
              </a:ext>
            </a:extLst>
          </p:cNvPr>
          <p:cNvSpPr/>
          <p:nvPr/>
        </p:nvSpPr>
        <p:spPr>
          <a:xfrm>
            <a:off x="1256567" y="5005824"/>
            <a:ext cx="1486031" cy="1318776"/>
          </a:xfrm>
          <a:prstGeom prst="roundRect">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800">
              <a:latin typeface="Verdana" panose="020B0604030504040204" pitchFamily="34" charset="0"/>
              <a:ea typeface="Verdana" panose="020B0604030504040204" pitchFamily="34" charset="0"/>
            </a:endParaRPr>
          </a:p>
        </p:txBody>
      </p:sp>
      <p:pic>
        <p:nvPicPr>
          <p:cNvPr id="15" name="Graphic 20" descr="Weights Uneven with solid fill">
            <a:extLst>
              <a:ext uri="{FF2B5EF4-FFF2-40B4-BE49-F238E27FC236}">
                <a16:creationId xmlns:a16="http://schemas.microsoft.com/office/drawing/2014/main" id="{0C056844-6BDA-D1BB-C920-1C952ED9939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1580077" y="5245707"/>
            <a:ext cx="839009" cy="839009"/>
          </a:xfrm>
          <a:prstGeom prst="rect">
            <a:avLst/>
          </a:prstGeom>
        </p:spPr>
      </p:pic>
      <p:pic>
        <p:nvPicPr>
          <p:cNvPr id="16" name="Graphic 20" descr="Business Growth with solid fill">
            <a:extLst>
              <a:ext uri="{FF2B5EF4-FFF2-40B4-BE49-F238E27FC236}">
                <a16:creationId xmlns:a16="http://schemas.microsoft.com/office/drawing/2014/main" id="{F6104A67-8C3A-6089-7795-F2D371AD12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1580077" y="2397851"/>
            <a:ext cx="839009" cy="839009"/>
          </a:xfrm>
          <a:prstGeom prst="rect">
            <a:avLst/>
          </a:prstGeom>
        </p:spPr>
      </p:pic>
      <p:pic>
        <p:nvPicPr>
          <p:cNvPr id="17" name="Graphic 20" descr="Clipboard Mixed with solid fill">
            <a:extLst>
              <a:ext uri="{FF2B5EF4-FFF2-40B4-BE49-F238E27FC236}">
                <a16:creationId xmlns:a16="http://schemas.microsoft.com/office/drawing/2014/main" id="{A18BABF6-8008-FC6A-D286-CB01AB83EC4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p:blipFill>
        <p:spPr>
          <a:xfrm>
            <a:off x="9807888" y="3826649"/>
            <a:ext cx="839009" cy="839009"/>
          </a:xfrm>
          <a:prstGeom prst="rect">
            <a:avLst/>
          </a:prstGeom>
        </p:spPr>
      </p:pic>
    </p:spTree>
    <p:extLst>
      <p:ext uri="{BB962C8B-B14F-4D97-AF65-F5344CB8AC3E}">
        <p14:creationId xmlns:p14="http://schemas.microsoft.com/office/powerpoint/2010/main" val="82418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0E4C60-E354-661E-E91F-4A282A008928}"/>
              </a:ext>
            </a:extLst>
          </p:cNvPr>
          <p:cNvSpPr>
            <a:spLocks noGrp="1"/>
          </p:cNvSpPr>
          <p:nvPr>
            <p:ph type="sldNum" sz="quarter" idx="13"/>
          </p:nvPr>
        </p:nvSpPr>
        <p:spPr>
          <a:xfrm>
            <a:off x="11492214" y="6119116"/>
            <a:ext cx="406400" cy="304800"/>
          </a:xfrm>
        </p:spPr>
        <p:txBody>
          <a:bodyPr/>
          <a:lstStyle/>
          <a:p>
            <a:pPr>
              <a:defRPr/>
            </a:pPr>
            <a:fld id="{CA50152C-A5AE-4037-8E77-C398DB665690}" type="slidenum">
              <a:rPr lang="en-US" altLang="en-US" smtClean="0"/>
              <a:pPr>
                <a:defRPr/>
              </a:pPr>
              <a:t>21</a:t>
            </a:fld>
            <a:endParaRPr lang="en-US" altLang="en-US"/>
          </a:p>
        </p:txBody>
      </p:sp>
      <p:grpSp>
        <p:nvGrpSpPr>
          <p:cNvPr id="9" name="Group 8">
            <a:extLst>
              <a:ext uri="{FF2B5EF4-FFF2-40B4-BE49-F238E27FC236}">
                <a16:creationId xmlns:a16="http://schemas.microsoft.com/office/drawing/2014/main" id="{0397EB43-FA67-8D47-6838-261623847DCB}"/>
              </a:ext>
            </a:extLst>
          </p:cNvPr>
          <p:cNvGrpSpPr/>
          <p:nvPr/>
        </p:nvGrpSpPr>
        <p:grpSpPr>
          <a:xfrm>
            <a:off x="249971" y="1559521"/>
            <a:ext cx="317949" cy="4994119"/>
            <a:chOff x="894312" y="991577"/>
            <a:chExt cx="317949" cy="5165204"/>
          </a:xfrm>
        </p:grpSpPr>
        <p:cxnSp>
          <p:nvCxnSpPr>
            <p:cNvPr id="10" name="Straight Connector 9">
              <a:extLst>
                <a:ext uri="{FF2B5EF4-FFF2-40B4-BE49-F238E27FC236}">
                  <a16:creationId xmlns:a16="http://schemas.microsoft.com/office/drawing/2014/main" id="{FFCFDB1C-DAFE-2388-1486-D177BFB2D184}"/>
                </a:ext>
              </a:extLst>
            </p:cNvPr>
            <p:cNvCxnSpPr>
              <a:cxnSpLocks/>
            </p:cNvCxnSpPr>
            <p:nvPr/>
          </p:nvCxnSpPr>
          <p:spPr>
            <a:xfrm flipH="1">
              <a:off x="1049509" y="991577"/>
              <a:ext cx="7556" cy="5165204"/>
            </a:xfrm>
            <a:prstGeom prst="line">
              <a:avLst/>
            </a:prstGeom>
            <a:ln w="57150">
              <a:solidFill>
                <a:srgbClr val="7C987C"/>
              </a:solidFill>
            </a:ln>
          </p:spPr>
          <p:style>
            <a:lnRef idx="1">
              <a:schemeClr val="accent1"/>
            </a:lnRef>
            <a:fillRef idx="0">
              <a:schemeClr val="accent1"/>
            </a:fillRef>
            <a:effectRef idx="0">
              <a:schemeClr val="accent1"/>
            </a:effectRef>
            <a:fontRef idx="minor">
              <a:schemeClr val="tx1"/>
            </a:fontRef>
          </p:style>
        </p:cxnSp>
        <p:sp>
          <p:nvSpPr>
            <p:cNvPr id="11" name="Hexagon 10">
              <a:extLst>
                <a:ext uri="{FF2B5EF4-FFF2-40B4-BE49-F238E27FC236}">
                  <a16:creationId xmlns:a16="http://schemas.microsoft.com/office/drawing/2014/main" id="{D41AD7CC-1690-ADA1-9A4D-84803FC88316}"/>
                </a:ext>
              </a:extLst>
            </p:cNvPr>
            <p:cNvSpPr/>
            <p:nvPr/>
          </p:nvSpPr>
          <p:spPr>
            <a:xfrm>
              <a:off x="894312" y="2416618"/>
              <a:ext cx="310391" cy="310185"/>
            </a:xfrm>
            <a:prstGeom prst="hexagon">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Hexagon 11">
              <a:extLst>
                <a:ext uri="{FF2B5EF4-FFF2-40B4-BE49-F238E27FC236}">
                  <a16:creationId xmlns:a16="http://schemas.microsoft.com/office/drawing/2014/main" id="{8FA2176D-FE23-39C7-C08A-2AEB017D64A1}"/>
                </a:ext>
              </a:extLst>
            </p:cNvPr>
            <p:cNvSpPr/>
            <p:nvPr/>
          </p:nvSpPr>
          <p:spPr>
            <a:xfrm>
              <a:off x="901870" y="4455622"/>
              <a:ext cx="310391" cy="310185"/>
            </a:xfrm>
            <a:prstGeom prst="hexagon">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Hexagon 12">
              <a:extLst>
                <a:ext uri="{FF2B5EF4-FFF2-40B4-BE49-F238E27FC236}">
                  <a16:creationId xmlns:a16="http://schemas.microsoft.com/office/drawing/2014/main" id="{43368759-ACB6-77D7-2200-0DEF26D1E30E}"/>
                </a:ext>
              </a:extLst>
            </p:cNvPr>
            <p:cNvSpPr/>
            <p:nvPr/>
          </p:nvSpPr>
          <p:spPr>
            <a:xfrm>
              <a:off x="894313" y="3436738"/>
              <a:ext cx="310391" cy="310185"/>
            </a:xfrm>
            <a:prstGeom prst="hexagon">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Hexagon 13">
              <a:extLst>
                <a:ext uri="{FF2B5EF4-FFF2-40B4-BE49-F238E27FC236}">
                  <a16:creationId xmlns:a16="http://schemas.microsoft.com/office/drawing/2014/main" id="{ADCEAED6-5D67-BC1E-90D2-93BBECF6DBD0}"/>
                </a:ext>
              </a:extLst>
            </p:cNvPr>
            <p:cNvSpPr/>
            <p:nvPr/>
          </p:nvSpPr>
          <p:spPr>
            <a:xfrm>
              <a:off x="901870" y="5475742"/>
              <a:ext cx="310391" cy="310185"/>
            </a:xfrm>
            <a:prstGeom prst="hexagon">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pic>
        <p:nvPicPr>
          <p:cNvPr id="16" name="Graphic 20" descr="Treasure Map with solid fill">
            <a:extLst>
              <a:ext uri="{FF2B5EF4-FFF2-40B4-BE49-F238E27FC236}">
                <a16:creationId xmlns:a16="http://schemas.microsoft.com/office/drawing/2014/main" id="{6EBEA2A1-18CB-06D2-1CCB-04655E84AC6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830451" y="1733686"/>
            <a:ext cx="732215" cy="732215"/>
          </a:xfrm>
          <a:prstGeom prst="rect">
            <a:avLst/>
          </a:prstGeom>
        </p:spPr>
      </p:pic>
      <p:pic>
        <p:nvPicPr>
          <p:cNvPr id="17" name="Graphic 20" descr="Route (Two Pins With A Path) with solid fill">
            <a:extLst>
              <a:ext uri="{FF2B5EF4-FFF2-40B4-BE49-F238E27FC236}">
                <a16:creationId xmlns:a16="http://schemas.microsoft.com/office/drawing/2014/main" id="{24F939D2-93B1-DF6C-BAB3-EBA37E1BCFC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825624" y="4692675"/>
            <a:ext cx="732215" cy="732215"/>
          </a:xfrm>
          <a:prstGeom prst="rect">
            <a:avLst/>
          </a:prstGeom>
        </p:spPr>
      </p:pic>
      <p:pic>
        <p:nvPicPr>
          <p:cNvPr id="18" name="Graphic 20" descr="Bar graph with downward trend with solid fill">
            <a:extLst>
              <a:ext uri="{FF2B5EF4-FFF2-40B4-BE49-F238E27FC236}">
                <a16:creationId xmlns:a16="http://schemas.microsoft.com/office/drawing/2014/main" id="{A6FA2C9A-32BA-EC57-383F-FEB6FEA3700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p:blipFill>
        <p:spPr>
          <a:xfrm>
            <a:off x="825623" y="2725568"/>
            <a:ext cx="732215" cy="732215"/>
          </a:xfrm>
          <a:prstGeom prst="rect">
            <a:avLst/>
          </a:prstGeom>
        </p:spPr>
      </p:pic>
      <p:sp>
        <p:nvSpPr>
          <p:cNvPr id="19" name="Rectangle 18">
            <a:extLst>
              <a:ext uri="{FF2B5EF4-FFF2-40B4-BE49-F238E27FC236}">
                <a16:creationId xmlns:a16="http://schemas.microsoft.com/office/drawing/2014/main" id="{33293183-3C57-97B2-24C2-1BF203303E0B}"/>
              </a:ext>
            </a:extLst>
          </p:cNvPr>
          <p:cNvSpPr/>
          <p:nvPr/>
        </p:nvSpPr>
        <p:spPr>
          <a:xfrm>
            <a:off x="1770732" y="3652949"/>
            <a:ext cx="9854633" cy="839010"/>
          </a:xfrm>
          <a:prstGeom prst="rect">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sz="1600" b="1" i="1">
                <a:solidFill>
                  <a:schemeClr val="bg1"/>
                </a:solidFill>
                <a:effectLst/>
                <a:latin typeface="Verdana" panose="020B0604030504040204" pitchFamily="34" charset="0"/>
                <a:ea typeface="Verdana" panose="020B0604030504040204" pitchFamily="34" charset="0"/>
              </a:rPr>
              <a:t>Energoapgāde</a:t>
            </a:r>
            <a:r>
              <a:rPr lang="lv-LV" sz="1600" b="1" i="0">
                <a:solidFill>
                  <a:schemeClr val="bg1"/>
                </a:solidFill>
                <a:effectLst/>
                <a:latin typeface="Verdana" panose="020B0604030504040204" pitchFamily="34" charset="0"/>
                <a:ea typeface="Verdana" panose="020B0604030504040204" pitchFamily="34" charset="0"/>
              </a:rPr>
              <a:t> </a:t>
            </a:r>
            <a:r>
              <a:rPr lang="lv-LV" sz="1600" i="0">
                <a:solidFill>
                  <a:schemeClr val="bg1"/>
                </a:solidFill>
                <a:effectLst/>
                <a:latin typeface="Verdana" panose="020B0604030504040204" pitchFamily="34" charset="0"/>
                <a:ea typeface="Verdana" panose="020B0604030504040204" pitchFamily="34" charset="0"/>
              </a:rPr>
              <a:t>–</a:t>
            </a:r>
            <a:r>
              <a:rPr lang="lv-LV" sz="1600" b="1" i="0">
                <a:solidFill>
                  <a:schemeClr val="bg1"/>
                </a:solidFill>
                <a:effectLst/>
                <a:latin typeface="Verdana" panose="020B0604030504040204" pitchFamily="34" charset="0"/>
                <a:ea typeface="Verdana" panose="020B0604030504040204" pitchFamily="34" charset="0"/>
              </a:rPr>
              <a:t> </a:t>
            </a:r>
            <a:r>
              <a:rPr lang="lv-LV" sz="1600" i="0">
                <a:solidFill>
                  <a:schemeClr val="bg1"/>
                </a:solidFill>
                <a:effectLst/>
                <a:latin typeface="Verdana" panose="020B0604030504040204" pitchFamily="34" charset="0"/>
                <a:ea typeface="Verdana" panose="020B0604030504040204" pitchFamily="34" charset="0"/>
              </a:rPr>
              <a:t>Krievijas agresija pret Ukrainu izraisījusi degvielas cenu pieaugumu ES, kas arī radījis bažas par energoapgādes drošību</a:t>
            </a:r>
          </a:p>
        </p:txBody>
      </p:sp>
      <p:sp>
        <p:nvSpPr>
          <p:cNvPr id="20" name="Rectangle 19">
            <a:extLst>
              <a:ext uri="{FF2B5EF4-FFF2-40B4-BE49-F238E27FC236}">
                <a16:creationId xmlns:a16="http://schemas.microsoft.com/office/drawing/2014/main" id="{5AD0E682-D9B2-1307-EC4D-2ABD31C9AE15}"/>
              </a:ext>
            </a:extLst>
          </p:cNvPr>
          <p:cNvSpPr/>
          <p:nvPr/>
        </p:nvSpPr>
        <p:spPr>
          <a:xfrm>
            <a:off x="1770732" y="2666619"/>
            <a:ext cx="9854644" cy="839010"/>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sz="1600" b="1" i="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Ekonomiskie aspekti </a:t>
            </a:r>
            <a:r>
              <a:rPr lang="lv-LV" sz="16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Ukrainas karš pirms kara sākuma īpaši skāris tās valstis, kurām ir spēcīgas ekonomiskās saites ar Krieviju vai Baltkrieviju</a:t>
            </a:r>
          </a:p>
        </p:txBody>
      </p:sp>
      <p:sp>
        <p:nvSpPr>
          <p:cNvPr id="21" name="Rectangle 20">
            <a:extLst>
              <a:ext uri="{FF2B5EF4-FFF2-40B4-BE49-F238E27FC236}">
                <a16:creationId xmlns:a16="http://schemas.microsoft.com/office/drawing/2014/main" id="{2E49CA41-AF36-DC7F-600E-F05AA57901C6}"/>
              </a:ext>
            </a:extLst>
          </p:cNvPr>
          <p:cNvSpPr/>
          <p:nvPr/>
        </p:nvSpPr>
        <p:spPr>
          <a:xfrm>
            <a:off x="1770738" y="5625609"/>
            <a:ext cx="9854633" cy="839010"/>
          </a:xfrm>
          <a:prstGeom prst="rect">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sz="1600" b="1" i="1">
                <a:solidFill>
                  <a:schemeClr val="bg1"/>
                </a:solidFill>
                <a:effectLst/>
                <a:latin typeface="Verdana" panose="020B0604030504040204" pitchFamily="34" charset="0"/>
                <a:ea typeface="Verdana" panose="020B0604030504040204" pitchFamily="34" charset="0"/>
              </a:rPr>
              <a:t>Transports un infrastruktūra </a:t>
            </a:r>
            <a:r>
              <a:rPr lang="lv-LV" sz="1600" i="0">
                <a:solidFill>
                  <a:schemeClr val="bg1"/>
                </a:solidFill>
                <a:effectLst/>
                <a:latin typeface="Verdana" panose="020B0604030504040204" pitchFamily="34" charset="0"/>
                <a:ea typeface="Verdana" panose="020B0604030504040204" pitchFamily="34" charset="0"/>
              </a:rPr>
              <a:t>–</a:t>
            </a:r>
            <a:r>
              <a:rPr lang="lv-LV" sz="1600" b="1" i="0">
                <a:solidFill>
                  <a:schemeClr val="bg1"/>
                </a:solidFill>
                <a:effectLst/>
                <a:latin typeface="Verdana" panose="020B0604030504040204" pitchFamily="34" charset="0"/>
                <a:ea typeface="Verdana" panose="020B0604030504040204" pitchFamily="34" charset="0"/>
              </a:rPr>
              <a:t> </a:t>
            </a:r>
            <a:r>
              <a:rPr lang="lv-LV" sz="1600" i="0">
                <a:solidFill>
                  <a:schemeClr val="bg1"/>
                </a:solidFill>
                <a:effectLst/>
                <a:latin typeface="Verdana" panose="020B0604030504040204" pitchFamily="34" charset="0"/>
                <a:ea typeface="Verdana" panose="020B0604030504040204" pitchFamily="34" charset="0"/>
              </a:rPr>
              <a:t>karš ir izjaucis galvenos transporta ceļus, ietekmējot preču un cilvēku plūsmu visā Austrumeiropā, tirdzniecību un tūrismu, kā arī apgrūtinājis saimniecisko darbību un tirdzniecību</a:t>
            </a:r>
          </a:p>
        </p:txBody>
      </p:sp>
      <p:sp>
        <p:nvSpPr>
          <p:cNvPr id="22" name="Rectangle 21">
            <a:extLst>
              <a:ext uri="{FF2B5EF4-FFF2-40B4-BE49-F238E27FC236}">
                <a16:creationId xmlns:a16="http://schemas.microsoft.com/office/drawing/2014/main" id="{930D511E-898E-9D08-0109-3AB879915115}"/>
              </a:ext>
            </a:extLst>
          </p:cNvPr>
          <p:cNvSpPr/>
          <p:nvPr/>
        </p:nvSpPr>
        <p:spPr>
          <a:xfrm>
            <a:off x="1770732" y="4639279"/>
            <a:ext cx="9854644" cy="839010"/>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sz="1600" b="1" i="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Bēgļu krīze </a:t>
            </a:r>
            <a:r>
              <a:rPr lang="lv-LV" sz="16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r>
              <a:rPr lang="lv-LV" sz="16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lv-LV" sz="16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karš izraisījis ievērojamas Ukrainas civiliedzīvotāju kustības, daudziem cilvēkiem meklējot patvērumu kaimiņos esošajās ES valstīs</a:t>
            </a:r>
          </a:p>
        </p:txBody>
      </p:sp>
      <p:sp>
        <p:nvSpPr>
          <p:cNvPr id="23" name="Rectangle 22">
            <a:extLst>
              <a:ext uri="{FF2B5EF4-FFF2-40B4-BE49-F238E27FC236}">
                <a16:creationId xmlns:a16="http://schemas.microsoft.com/office/drawing/2014/main" id="{7FB25FEB-D6F6-AB0D-8844-5534B9A1C87D}"/>
              </a:ext>
            </a:extLst>
          </p:cNvPr>
          <p:cNvSpPr/>
          <p:nvPr/>
        </p:nvSpPr>
        <p:spPr>
          <a:xfrm>
            <a:off x="1770731" y="1680289"/>
            <a:ext cx="9854633" cy="839010"/>
          </a:xfrm>
          <a:prstGeom prst="rect">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sz="1600" b="1" i="1">
                <a:solidFill>
                  <a:schemeClr val="bg1"/>
                </a:solidFill>
                <a:effectLst/>
                <a:latin typeface="Verdana" panose="020B0604030504040204" pitchFamily="34" charset="0"/>
                <a:ea typeface="Verdana" panose="020B0604030504040204" pitchFamily="34" charset="0"/>
              </a:rPr>
              <a:t>Drošības aspekti </a:t>
            </a:r>
            <a:r>
              <a:rPr lang="lv-LV" sz="1600" i="0">
                <a:solidFill>
                  <a:schemeClr val="bg1"/>
                </a:solidFill>
                <a:effectLst/>
                <a:latin typeface="Verdana" panose="020B0604030504040204" pitchFamily="34" charset="0"/>
                <a:ea typeface="Verdana" panose="020B0604030504040204" pitchFamily="34" charset="0"/>
              </a:rPr>
              <a:t>– pēc kara sākuma ir pieaugušas bažas par robežu drošību, nelegālo migrāciju un iespējamu konflikta izplatīšanos</a:t>
            </a:r>
          </a:p>
        </p:txBody>
      </p:sp>
      <p:sp>
        <p:nvSpPr>
          <p:cNvPr id="25" name="Hexagon 24">
            <a:extLst>
              <a:ext uri="{FF2B5EF4-FFF2-40B4-BE49-F238E27FC236}">
                <a16:creationId xmlns:a16="http://schemas.microsoft.com/office/drawing/2014/main" id="{663AB4DB-1F0B-BBD6-1E79-240B268611C7}"/>
              </a:ext>
            </a:extLst>
          </p:cNvPr>
          <p:cNvSpPr/>
          <p:nvPr/>
        </p:nvSpPr>
        <p:spPr>
          <a:xfrm>
            <a:off x="249970" y="1951628"/>
            <a:ext cx="310391" cy="299911"/>
          </a:xfrm>
          <a:prstGeom prst="hexagon">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8" name="Graphic 20" descr="Electric Tower with solid fill">
            <a:extLst>
              <a:ext uri="{FF2B5EF4-FFF2-40B4-BE49-F238E27FC236}">
                <a16:creationId xmlns:a16="http://schemas.microsoft.com/office/drawing/2014/main" id="{836E6FE9-08FD-76B0-D1A5-0957AFAFC4A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p:blipFill>
        <p:spPr>
          <a:xfrm>
            <a:off x="825623" y="3706346"/>
            <a:ext cx="732215" cy="732215"/>
          </a:xfrm>
          <a:prstGeom prst="rect">
            <a:avLst/>
          </a:prstGeom>
        </p:spPr>
      </p:pic>
      <p:pic>
        <p:nvPicPr>
          <p:cNvPr id="29" name="Graphic 20" descr="Fork In Road with solid fill">
            <a:extLst>
              <a:ext uri="{FF2B5EF4-FFF2-40B4-BE49-F238E27FC236}">
                <a16:creationId xmlns:a16="http://schemas.microsoft.com/office/drawing/2014/main" id="{005A0717-068B-260A-887D-B9325C66846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p:blipFill>
        <p:spPr>
          <a:xfrm>
            <a:off x="825623" y="5684557"/>
            <a:ext cx="732215" cy="732215"/>
          </a:xfrm>
          <a:prstGeom prst="rect">
            <a:avLst/>
          </a:prstGeom>
        </p:spPr>
      </p:pic>
      <p:sp>
        <p:nvSpPr>
          <p:cNvPr id="30" name="Title 1">
            <a:extLst>
              <a:ext uri="{FF2B5EF4-FFF2-40B4-BE49-F238E27FC236}">
                <a16:creationId xmlns:a16="http://schemas.microsoft.com/office/drawing/2014/main" id="{7EA9B754-3FCD-7515-E299-2DB1A5043EA6}"/>
              </a:ext>
            </a:extLst>
          </p:cNvPr>
          <p:cNvSpPr txBox="1">
            <a:spLocks/>
          </p:cNvSpPr>
          <p:nvPr/>
        </p:nvSpPr>
        <p:spPr bwMode="auto">
          <a:xfrm>
            <a:off x="2387600" y="197638"/>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9750A"/>
                </a:solidFill>
              </a:rPr>
              <a:t>Ģeopolitiskās situācijas ietekme saskaņā ar </a:t>
            </a:r>
            <a:r>
              <a:rPr lang="lv-LV" err="1">
                <a:solidFill>
                  <a:srgbClr val="29750A"/>
                </a:solidFill>
              </a:rPr>
              <a:t>Ernst&amp;Young</a:t>
            </a:r>
            <a:r>
              <a:rPr lang="lv-LV">
                <a:solidFill>
                  <a:srgbClr val="29750A"/>
                </a:solidFill>
              </a:rPr>
              <a:t> pētījumu*</a:t>
            </a:r>
            <a:endParaRPr lang="lv-LV" b="0">
              <a:solidFill>
                <a:srgbClr val="257735"/>
              </a:solidFill>
            </a:endParaRPr>
          </a:p>
        </p:txBody>
      </p:sp>
      <p:sp>
        <p:nvSpPr>
          <p:cNvPr id="2" name="TextBox 1">
            <a:extLst>
              <a:ext uri="{FF2B5EF4-FFF2-40B4-BE49-F238E27FC236}">
                <a16:creationId xmlns:a16="http://schemas.microsoft.com/office/drawing/2014/main" id="{42530AD7-7C9A-BB29-0373-B0765C3A5B19}"/>
              </a:ext>
            </a:extLst>
          </p:cNvPr>
          <p:cNvSpPr txBox="1"/>
          <p:nvPr/>
        </p:nvSpPr>
        <p:spPr>
          <a:xfrm>
            <a:off x="3460886" y="6506473"/>
            <a:ext cx="8545007" cy="276999"/>
          </a:xfrm>
          <a:prstGeom prst="rect">
            <a:avLst/>
          </a:prstGeom>
          <a:noFill/>
        </p:spPr>
        <p:txBody>
          <a:bodyPr wrap="square" rtlCol="0">
            <a:spAutoFit/>
          </a:bodyPr>
          <a:lstStyle/>
          <a:p>
            <a:pPr algn="just"/>
            <a:r>
              <a:rPr lang="lv-LV" sz="1200" i="0" u="none" strike="noStrike" baseline="0">
                <a:solidFill>
                  <a:srgbClr val="000000"/>
                </a:solidFill>
                <a:latin typeface="Veranda"/>
              </a:rPr>
              <a:t> Izvērtējums par kara Ukrainā radīto ietekmi uz Eiropas Savienības Austrumu pierobežas reģioniem, 19.04.2024 </a:t>
            </a:r>
            <a:endParaRPr lang="lv-LV" sz="1200">
              <a:latin typeface="Veranda"/>
            </a:endParaRPr>
          </a:p>
        </p:txBody>
      </p:sp>
    </p:spTree>
    <p:extLst>
      <p:ext uri="{BB962C8B-B14F-4D97-AF65-F5344CB8AC3E}">
        <p14:creationId xmlns:p14="http://schemas.microsoft.com/office/powerpoint/2010/main" val="1468303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233637-0EF9-CFED-888E-55BC1B3EFB35}"/>
              </a:ext>
            </a:extLst>
          </p:cNvPr>
          <p:cNvSpPr txBox="1">
            <a:spLocks/>
          </p:cNvSpPr>
          <p:nvPr/>
        </p:nvSpPr>
        <p:spPr bwMode="auto">
          <a:xfrm>
            <a:off x="2360749" y="161147"/>
            <a:ext cx="9398000" cy="61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57735"/>
                </a:solidFill>
              </a:rPr>
              <a:t>Turpmākā rīcība</a:t>
            </a:r>
          </a:p>
        </p:txBody>
      </p:sp>
      <p:grpSp>
        <p:nvGrpSpPr>
          <p:cNvPr id="2" name="Group 1">
            <a:extLst>
              <a:ext uri="{FF2B5EF4-FFF2-40B4-BE49-F238E27FC236}">
                <a16:creationId xmlns:a16="http://schemas.microsoft.com/office/drawing/2014/main" id="{50634191-4484-739F-5790-7AEAAB21ACE4}"/>
              </a:ext>
            </a:extLst>
          </p:cNvPr>
          <p:cNvGrpSpPr/>
          <p:nvPr/>
        </p:nvGrpSpPr>
        <p:grpSpPr>
          <a:xfrm>
            <a:off x="72640" y="852822"/>
            <a:ext cx="12046719" cy="4794498"/>
            <a:chOff x="46582" y="2125732"/>
            <a:chExt cx="12046719" cy="4794498"/>
          </a:xfrm>
        </p:grpSpPr>
        <p:grpSp>
          <p:nvGrpSpPr>
            <p:cNvPr id="4" name="Group 3">
              <a:extLst>
                <a:ext uri="{FF2B5EF4-FFF2-40B4-BE49-F238E27FC236}">
                  <a16:creationId xmlns:a16="http://schemas.microsoft.com/office/drawing/2014/main" id="{F5370890-6440-37E1-95DA-5D08E80EA041}"/>
                </a:ext>
              </a:extLst>
            </p:cNvPr>
            <p:cNvGrpSpPr/>
            <p:nvPr/>
          </p:nvGrpSpPr>
          <p:grpSpPr>
            <a:xfrm>
              <a:off x="46582" y="3172197"/>
              <a:ext cx="12046719" cy="1427636"/>
              <a:chOff x="46582" y="2519503"/>
              <a:chExt cx="12046719" cy="1427636"/>
            </a:xfrm>
          </p:grpSpPr>
          <p:sp>
            <p:nvSpPr>
              <p:cNvPr id="26" name="Chevron 2">
                <a:extLst>
                  <a:ext uri="{FF2B5EF4-FFF2-40B4-BE49-F238E27FC236}">
                    <a16:creationId xmlns:a16="http://schemas.microsoft.com/office/drawing/2014/main" id="{673C17D2-15D9-54FB-D079-11BB35CD10FE}"/>
                  </a:ext>
                </a:extLst>
              </p:cNvPr>
              <p:cNvSpPr/>
              <p:nvPr/>
            </p:nvSpPr>
            <p:spPr>
              <a:xfrm>
                <a:off x="46582" y="2519503"/>
                <a:ext cx="2565279" cy="744485"/>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7" name="TextBox 26">
                <a:extLst>
                  <a:ext uri="{FF2B5EF4-FFF2-40B4-BE49-F238E27FC236}">
                    <a16:creationId xmlns:a16="http://schemas.microsoft.com/office/drawing/2014/main" id="{20565EBE-4929-8597-3360-C3B8337D5C97}"/>
                  </a:ext>
                </a:extLst>
              </p:cNvPr>
              <p:cNvSpPr txBox="1"/>
              <p:nvPr/>
            </p:nvSpPr>
            <p:spPr>
              <a:xfrm>
                <a:off x="409118" y="2617521"/>
                <a:ext cx="1992311" cy="561692"/>
              </a:xfrm>
              <a:prstGeom prst="rect">
                <a:avLst/>
              </a:prstGeom>
              <a:noFill/>
            </p:spPr>
            <p:txBody>
              <a:bodyPr wrap="square" rtlCol="0" anchor="ctr">
                <a:spAutoFit/>
              </a:bodyPr>
              <a:lstStyle/>
              <a:p>
                <a:pPr algn="ctr">
                  <a:spcAft>
                    <a:spcPts val="300"/>
                  </a:spcAft>
                </a:pPr>
                <a:r>
                  <a:rPr lang="lv-LV" altLang="ko-KR" sz="1600" b="1">
                    <a:latin typeface="Verdana" panose="020B0604030504040204" pitchFamily="34" charset="0"/>
                    <a:ea typeface="Verdana" panose="020B0604030504040204" pitchFamily="34" charset="0"/>
                  </a:rPr>
                  <a:t>2024. gads</a:t>
                </a:r>
              </a:p>
              <a:p>
                <a:pPr algn="ctr"/>
                <a:r>
                  <a:rPr lang="lv-LV" altLang="ko-KR" sz="1200" i="1">
                    <a:latin typeface="Verdana" panose="020B0604030504040204" pitchFamily="34" charset="0"/>
                  </a:rPr>
                  <a:t>uzsāktie darbi</a:t>
                </a:r>
                <a:endParaRPr lang="ko-KR" altLang="en-US" sz="1200" i="1">
                  <a:latin typeface="Verdana" panose="020B0604030504040204" pitchFamily="34" charset="0"/>
                </a:endParaRPr>
              </a:p>
            </p:txBody>
          </p:sp>
          <p:sp>
            <p:nvSpPr>
              <p:cNvPr id="29" name="Chevron 2">
                <a:extLst>
                  <a:ext uri="{FF2B5EF4-FFF2-40B4-BE49-F238E27FC236}">
                    <a16:creationId xmlns:a16="http://schemas.microsoft.com/office/drawing/2014/main" id="{2BD5C4B1-98D0-89F2-9CB7-70CF5F26471B}"/>
                  </a:ext>
                </a:extLst>
              </p:cNvPr>
              <p:cNvSpPr/>
              <p:nvPr/>
            </p:nvSpPr>
            <p:spPr>
              <a:xfrm>
                <a:off x="2386851" y="2526126"/>
                <a:ext cx="2565279" cy="744485"/>
              </a:xfrm>
              <a:prstGeom prst="chevro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0" name="TextBox 29">
                <a:extLst>
                  <a:ext uri="{FF2B5EF4-FFF2-40B4-BE49-F238E27FC236}">
                    <a16:creationId xmlns:a16="http://schemas.microsoft.com/office/drawing/2014/main" id="{27EFCDA9-06F0-1B40-21F0-3E7C5B950E2F}"/>
                  </a:ext>
                </a:extLst>
              </p:cNvPr>
              <p:cNvSpPr txBox="1"/>
              <p:nvPr/>
            </p:nvSpPr>
            <p:spPr>
              <a:xfrm>
                <a:off x="2679559" y="2729091"/>
                <a:ext cx="1992311" cy="338554"/>
              </a:xfrm>
              <a:prstGeom prst="rect">
                <a:avLst/>
              </a:prstGeom>
              <a:noFill/>
            </p:spPr>
            <p:txBody>
              <a:bodyPr wrap="square" rtlCol="0">
                <a:spAutoFit/>
              </a:bodyPr>
              <a:lstStyle/>
              <a:p>
                <a:pPr algn="ctr"/>
                <a:r>
                  <a:rPr lang="lv-LV" altLang="ko-KR" sz="1600" b="1">
                    <a:latin typeface="Verdana" panose="020B0604030504040204" pitchFamily="34" charset="0"/>
                    <a:ea typeface="Verdana" panose="020B0604030504040204" pitchFamily="34" charset="0"/>
                  </a:rPr>
                  <a:t>2024. gads</a:t>
                </a:r>
                <a:endParaRPr lang="ko-KR" altLang="en-US" sz="1600" b="1">
                  <a:latin typeface="Verdana" panose="020B0604030504040204" pitchFamily="34" charset="0"/>
                </a:endParaRPr>
              </a:p>
            </p:txBody>
          </p:sp>
          <p:sp>
            <p:nvSpPr>
              <p:cNvPr id="31" name="Chevron 2">
                <a:extLst>
                  <a:ext uri="{FF2B5EF4-FFF2-40B4-BE49-F238E27FC236}">
                    <a16:creationId xmlns:a16="http://schemas.microsoft.com/office/drawing/2014/main" id="{8D0922EA-E2A9-CAD4-5280-22ED07F85ECE}"/>
                  </a:ext>
                </a:extLst>
              </p:cNvPr>
              <p:cNvSpPr/>
              <p:nvPr/>
            </p:nvSpPr>
            <p:spPr>
              <a:xfrm>
                <a:off x="4762406" y="2526126"/>
                <a:ext cx="2565279" cy="744485"/>
              </a:xfrm>
              <a:prstGeom prst="chevro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2" name="TextBox 31">
                <a:extLst>
                  <a:ext uri="{FF2B5EF4-FFF2-40B4-BE49-F238E27FC236}">
                    <a16:creationId xmlns:a16="http://schemas.microsoft.com/office/drawing/2014/main" id="{1ADD5EA1-2843-DC86-A34E-CB262DF884EE}"/>
                  </a:ext>
                </a:extLst>
              </p:cNvPr>
              <p:cNvSpPr txBox="1"/>
              <p:nvPr/>
            </p:nvSpPr>
            <p:spPr>
              <a:xfrm>
                <a:off x="5052531" y="2605980"/>
                <a:ext cx="1992311" cy="584775"/>
              </a:xfrm>
              <a:prstGeom prst="rect">
                <a:avLst/>
              </a:prstGeom>
              <a:noFill/>
            </p:spPr>
            <p:txBody>
              <a:bodyPr wrap="square" rtlCol="0">
                <a:spAutoFit/>
              </a:bodyPr>
              <a:lstStyle/>
              <a:p>
                <a:pPr algn="ctr"/>
                <a:r>
                  <a:rPr lang="lv-LV" altLang="ko-KR" sz="1600" b="1">
                    <a:latin typeface="Verdana" panose="020B0604030504040204" pitchFamily="34" charset="0"/>
                    <a:ea typeface="Verdana" panose="020B0604030504040204" pitchFamily="34" charset="0"/>
                  </a:rPr>
                  <a:t>2024. gada</a:t>
                </a:r>
              </a:p>
              <a:p>
                <a:pPr algn="ctr"/>
                <a:r>
                  <a:rPr lang="lv-LV" altLang="ko-KR" sz="1600" b="1">
                    <a:latin typeface="Verdana" panose="020B0604030504040204" pitchFamily="34" charset="0"/>
                    <a:ea typeface="Verdana" panose="020B0604030504040204" pitchFamily="34" charset="0"/>
                  </a:rPr>
                  <a:t>II puse</a:t>
                </a:r>
                <a:endParaRPr lang="ko-KR" altLang="en-US" sz="1600" b="1">
                  <a:latin typeface="Verdana" panose="020B0604030504040204" pitchFamily="34" charset="0"/>
                </a:endParaRPr>
              </a:p>
            </p:txBody>
          </p:sp>
          <p:sp>
            <p:nvSpPr>
              <p:cNvPr id="33" name="Chevron 2">
                <a:extLst>
                  <a:ext uri="{FF2B5EF4-FFF2-40B4-BE49-F238E27FC236}">
                    <a16:creationId xmlns:a16="http://schemas.microsoft.com/office/drawing/2014/main" id="{F9361C68-6B69-CCA9-B48E-7E10452A5A9B}"/>
                  </a:ext>
                </a:extLst>
              </p:cNvPr>
              <p:cNvSpPr/>
              <p:nvPr/>
            </p:nvSpPr>
            <p:spPr>
              <a:xfrm>
                <a:off x="7125514" y="2526126"/>
                <a:ext cx="2565279" cy="744485"/>
              </a:xfrm>
              <a:prstGeom prst="chevr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4" name="TextBox 33">
                <a:extLst>
                  <a:ext uri="{FF2B5EF4-FFF2-40B4-BE49-F238E27FC236}">
                    <a16:creationId xmlns:a16="http://schemas.microsoft.com/office/drawing/2014/main" id="{27E91655-2A5A-5F85-B0AC-DBED1FEF88DF}"/>
                  </a:ext>
                </a:extLst>
              </p:cNvPr>
              <p:cNvSpPr txBox="1"/>
              <p:nvPr/>
            </p:nvSpPr>
            <p:spPr>
              <a:xfrm>
                <a:off x="7418221" y="2589805"/>
                <a:ext cx="1992311" cy="584775"/>
              </a:xfrm>
              <a:prstGeom prst="rect">
                <a:avLst/>
              </a:prstGeom>
              <a:noFill/>
            </p:spPr>
            <p:txBody>
              <a:bodyPr wrap="square" rtlCol="0">
                <a:spAutoFit/>
              </a:bodyPr>
              <a:lstStyle/>
              <a:p>
                <a:pPr algn="ctr"/>
                <a:r>
                  <a:rPr lang="lv-LV" altLang="ko-KR" sz="1600" b="1">
                    <a:latin typeface="Verdana" panose="020B0604030504040204" pitchFamily="34" charset="0"/>
                    <a:ea typeface="Verdana" panose="020B0604030504040204" pitchFamily="34" charset="0"/>
                  </a:rPr>
                  <a:t>2025. gada </a:t>
                </a:r>
              </a:p>
              <a:p>
                <a:pPr algn="ctr"/>
                <a:r>
                  <a:rPr lang="lv-LV" altLang="ko-KR" sz="1600" b="1">
                    <a:latin typeface="Verdana" panose="020B0604030504040204" pitchFamily="34" charset="0"/>
                    <a:ea typeface="Verdana" panose="020B0604030504040204" pitchFamily="34" charset="0"/>
                  </a:rPr>
                  <a:t>I puse</a:t>
                </a:r>
                <a:endParaRPr lang="ko-KR" altLang="en-US" sz="1600" b="1">
                  <a:latin typeface="Verdana" panose="020B0604030504040204" pitchFamily="34" charset="0"/>
                </a:endParaRPr>
              </a:p>
            </p:txBody>
          </p:sp>
          <p:sp>
            <p:nvSpPr>
              <p:cNvPr id="35" name="Chevron 2">
                <a:extLst>
                  <a:ext uri="{FF2B5EF4-FFF2-40B4-BE49-F238E27FC236}">
                    <a16:creationId xmlns:a16="http://schemas.microsoft.com/office/drawing/2014/main" id="{F2C88DD1-2878-004C-E501-919C657BD54A}"/>
                  </a:ext>
                </a:extLst>
              </p:cNvPr>
              <p:cNvSpPr/>
              <p:nvPr/>
            </p:nvSpPr>
            <p:spPr>
              <a:xfrm>
                <a:off x="9528022" y="2526126"/>
                <a:ext cx="2565279" cy="744485"/>
              </a:xfrm>
              <a:prstGeom prst="chevr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6" name="TextBox 35">
                <a:extLst>
                  <a:ext uri="{FF2B5EF4-FFF2-40B4-BE49-F238E27FC236}">
                    <a16:creationId xmlns:a16="http://schemas.microsoft.com/office/drawing/2014/main" id="{0DEE163F-244B-DDBF-9904-A99F20BCD150}"/>
                  </a:ext>
                </a:extLst>
              </p:cNvPr>
              <p:cNvSpPr txBox="1"/>
              <p:nvPr/>
            </p:nvSpPr>
            <p:spPr>
              <a:xfrm>
                <a:off x="9814505" y="2722468"/>
                <a:ext cx="1992311" cy="338554"/>
              </a:xfrm>
              <a:prstGeom prst="rect">
                <a:avLst/>
              </a:prstGeom>
              <a:noFill/>
            </p:spPr>
            <p:txBody>
              <a:bodyPr wrap="square" rtlCol="0">
                <a:spAutoFit/>
              </a:bodyPr>
              <a:lstStyle/>
              <a:p>
                <a:pPr algn="ctr"/>
                <a:r>
                  <a:rPr lang="lv-LV" altLang="ko-KR" sz="1600" b="1">
                    <a:latin typeface="Verdana" panose="020B0604030504040204" pitchFamily="34" charset="0"/>
                    <a:ea typeface="Verdana" panose="020B0604030504040204" pitchFamily="34" charset="0"/>
                  </a:rPr>
                  <a:t>2025 – 2026</a:t>
                </a:r>
                <a:endParaRPr lang="ko-KR" altLang="en-US" sz="1600" b="1">
                  <a:latin typeface="Verdana" panose="020B0604030504040204" pitchFamily="34" charset="0"/>
                </a:endParaRPr>
              </a:p>
            </p:txBody>
          </p:sp>
          <p:cxnSp>
            <p:nvCxnSpPr>
              <p:cNvPr id="40" name="Straight Arrow Connector 39">
                <a:extLst>
                  <a:ext uri="{FF2B5EF4-FFF2-40B4-BE49-F238E27FC236}">
                    <a16:creationId xmlns:a16="http://schemas.microsoft.com/office/drawing/2014/main" id="{2804EE5D-2AE4-D404-B436-10FC98B343A7}"/>
                  </a:ext>
                </a:extLst>
              </p:cNvPr>
              <p:cNvCxnSpPr>
                <a:cxnSpLocks/>
                <a:endCxn id="23" idx="0"/>
              </p:cNvCxnSpPr>
              <p:nvPr/>
            </p:nvCxnSpPr>
            <p:spPr>
              <a:xfrm>
                <a:off x="10816726" y="3263988"/>
                <a:ext cx="0" cy="683151"/>
              </a:xfrm>
              <a:prstGeom prst="straightConnector1">
                <a:avLst/>
              </a:prstGeom>
              <a:ln w="28575">
                <a:solidFill>
                  <a:schemeClr val="accent3">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14717689-1AC0-FB73-6B67-A291F8AE39EA}"/>
                </a:ext>
              </a:extLst>
            </p:cNvPr>
            <p:cNvSpPr txBox="1"/>
            <p:nvPr/>
          </p:nvSpPr>
          <p:spPr>
            <a:xfrm>
              <a:off x="2710237" y="2125732"/>
              <a:ext cx="1812918" cy="646331"/>
            </a:xfrm>
            <a:prstGeom prst="rect">
              <a:avLst/>
            </a:prstGeom>
            <a:noFill/>
            <a:ln w="28575">
              <a:solidFill>
                <a:schemeClr val="accent3">
                  <a:lumMod val="40000"/>
                  <a:lumOff val="60000"/>
                </a:schemeClr>
              </a:solidFill>
              <a:prstDash val="sysDash"/>
            </a:ln>
          </p:spPr>
          <p:txBody>
            <a:bodyPr wrap="square" rtlCol="0">
              <a:spAutoFit/>
            </a:bodyPr>
            <a:lstStyle/>
            <a:p>
              <a:pPr algn="ctr"/>
              <a:r>
                <a:rPr lang="lv-LV" altLang="ko-KR" sz="1200" b="1">
                  <a:latin typeface="Verdana" panose="020B0604030504040204" pitchFamily="34" charset="0"/>
                  <a:ea typeface="Verdana" panose="020B0604030504040204" pitchFamily="34" charset="0"/>
                </a:rPr>
                <a:t>NAP 2021–2027 </a:t>
              </a:r>
              <a:r>
                <a:rPr lang="lv-LV" altLang="ko-KR" sz="1200" b="1" err="1">
                  <a:latin typeface="Verdana" panose="020B0604030504040204" pitchFamily="34" charset="0"/>
                  <a:ea typeface="Verdana" panose="020B0604030504040204" pitchFamily="34" charset="0"/>
                </a:rPr>
                <a:t>vidusposma</a:t>
              </a:r>
              <a:r>
                <a:rPr lang="lv-LV" altLang="ko-KR" sz="1200" b="1">
                  <a:latin typeface="Verdana" panose="020B0604030504040204" pitchFamily="34" charset="0"/>
                  <a:ea typeface="Verdana" panose="020B0604030504040204" pitchFamily="34" charset="0"/>
                </a:rPr>
                <a:t> novērtējums</a:t>
              </a:r>
            </a:p>
          </p:txBody>
        </p:sp>
        <p:sp>
          <p:nvSpPr>
            <p:cNvPr id="14" name="TextBox 13">
              <a:extLst>
                <a:ext uri="{FF2B5EF4-FFF2-40B4-BE49-F238E27FC236}">
                  <a16:creationId xmlns:a16="http://schemas.microsoft.com/office/drawing/2014/main" id="{DB62E7D3-051B-0EF3-AF78-79A52D73B149}"/>
                </a:ext>
              </a:extLst>
            </p:cNvPr>
            <p:cNvSpPr txBox="1"/>
            <p:nvPr/>
          </p:nvSpPr>
          <p:spPr>
            <a:xfrm>
              <a:off x="5052531" y="2128436"/>
              <a:ext cx="1707155" cy="646331"/>
            </a:xfrm>
            <a:prstGeom prst="rect">
              <a:avLst/>
            </a:prstGeom>
            <a:noFill/>
            <a:ln w="28575">
              <a:solidFill>
                <a:schemeClr val="accent3">
                  <a:lumMod val="60000"/>
                  <a:lumOff val="40000"/>
                </a:schemeClr>
              </a:solidFill>
              <a:prstDash val="sysDash"/>
            </a:ln>
          </p:spPr>
          <p:txBody>
            <a:bodyPr wrap="square">
              <a:spAutoFit/>
            </a:bodyPr>
            <a:lstStyle/>
            <a:p>
              <a:pPr algn="ctr" defTabSz="914400" eaLnBrk="1" fontAlgn="auto" hangingPunct="1">
                <a:spcBef>
                  <a:spcPts val="0"/>
                </a:spcBef>
                <a:spcAft>
                  <a:spcPts val="0"/>
                </a:spcAft>
                <a:defRPr/>
              </a:pPr>
              <a:r>
                <a:rPr lang="lv-LV" altLang="ko-KR" sz="1200" b="1">
                  <a:solidFill>
                    <a:schemeClr val="tx1">
                      <a:lumMod val="75000"/>
                      <a:lumOff val="25000"/>
                    </a:schemeClr>
                  </a:solidFill>
                  <a:latin typeface="Verdana" panose="020B0604030504040204" pitchFamily="34" charset="0"/>
                  <a:ea typeface="Verdana" panose="020B0604030504040204" pitchFamily="34" charset="0"/>
                </a:rPr>
                <a:t>Uzsākts darbs pie Latvija2050 izstrādes</a:t>
              </a:r>
              <a:endParaRPr lang="ko-KR" altLang="en-US" sz="1200" b="1">
                <a:solidFill>
                  <a:schemeClr val="tx1">
                    <a:lumMod val="75000"/>
                    <a:lumOff val="25000"/>
                  </a:schemeClr>
                </a:solidFill>
                <a:latin typeface="Verdana" panose="020B0604030504040204" pitchFamily="34" charset="0"/>
              </a:endParaRPr>
            </a:p>
          </p:txBody>
        </p:sp>
        <p:sp>
          <p:nvSpPr>
            <p:cNvPr id="15" name="TextBox 14">
              <a:extLst>
                <a:ext uri="{FF2B5EF4-FFF2-40B4-BE49-F238E27FC236}">
                  <a16:creationId xmlns:a16="http://schemas.microsoft.com/office/drawing/2014/main" id="{7862C1DE-6661-83B4-2EBC-8BB0BF375F26}"/>
                </a:ext>
              </a:extLst>
            </p:cNvPr>
            <p:cNvSpPr txBox="1"/>
            <p:nvPr/>
          </p:nvSpPr>
          <p:spPr>
            <a:xfrm>
              <a:off x="4929934" y="4611906"/>
              <a:ext cx="3066217" cy="2308324"/>
            </a:xfrm>
            <a:prstGeom prst="rect">
              <a:avLst/>
            </a:prstGeom>
            <a:noFill/>
            <a:ln w="28575">
              <a:solidFill>
                <a:schemeClr val="accent3">
                  <a:lumMod val="60000"/>
                  <a:lumOff val="40000"/>
                </a:schemeClr>
              </a:solidFill>
              <a:prstDash val="sysDash"/>
            </a:ln>
          </p:spPr>
          <p:txBody>
            <a:bodyPr wrap="square" lIns="91440" tIns="45720" rIns="91440" bIns="45720" anchor="t">
              <a:spAutoFit/>
            </a:bodyPr>
            <a:lstStyle/>
            <a:p>
              <a:pPr algn="ctr"/>
              <a:r>
                <a:rPr lang="lv-LV" sz="1200" b="1">
                  <a:latin typeface="Verdana"/>
                  <a:ea typeface="Verdana"/>
                  <a:cs typeface="Arial"/>
                </a:rPr>
                <a:t>RPP 2021–2027 novērtējums </a:t>
              </a:r>
              <a:endParaRPr lang="lv-LV" sz="1200" b="1">
                <a:latin typeface="Verdana" panose="020B0604030504040204" pitchFamily="34" charset="0"/>
                <a:ea typeface="Verdana" panose="020B0604030504040204" pitchFamily="34" charset="0"/>
              </a:endParaRPr>
            </a:p>
            <a:p>
              <a:pPr algn="ctr"/>
              <a:r>
                <a:rPr lang="lv-LV" sz="1200" b="1">
                  <a:latin typeface="Verdana"/>
                  <a:ea typeface="Verdana"/>
                  <a:cs typeface="Arial"/>
                </a:rPr>
                <a:t>(ārpakalpojums):</a:t>
              </a:r>
            </a:p>
            <a:p>
              <a:r>
                <a:rPr lang="lv-LV" sz="1200">
                  <a:latin typeface="Verdana"/>
                  <a:ea typeface="Verdana"/>
                  <a:cs typeface="Arial"/>
                  <a:sym typeface="Wingdings" panose="05000000000000000000" pitchFamily="2" charset="2"/>
                </a:rPr>
                <a:t></a:t>
              </a:r>
              <a:r>
                <a:rPr lang="lv-LV" sz="1200">
                  <a:latin typeface="Verdana"/>
                  <a:ea typeface="Verdana"/>
                  <a:cs typeface="Arial"/>
                </a:rPr>
                <a:t> Ieguldījumu modelēšana/ atdeve, saglabājot līdzsvaru: teritorijas, jomas</a:t>
              </a:r>
            </a:p>
            <a:p>
              <a:r>
                <a:rPr lang="lv-LV" sz="1200">
                  <a:latin typeface="Verdana"/>
                  <a:ea typeface="Verdana"/>
                  <a:cs typeface="Arial"/>
                  <a:sym typeface="Wingdings" panose="05000000000000000000" pitchFamily="2" charset="2"/>
                </a:rPr>
                <a:t> </a:t>
              </a:r>
              <a:r>
                <a:rPr lang="lv-LV" sz="1200">
                  <a:latin typeface="Verdana"/>
                  <a:ea typeface="Verdana"/>
                  <a:cs typeface="Arial"/>
                </a:rPr>
                <a:t>Reģionu aktīvāka iesaiste reģionālās politikas īstenošanā</a:t>
              </a:r>
            </a:p>
            <a:p>
              <a:pPr marL="171450" indent="-171450">
                <a:buFont typeface="Wingdings" panose="05000000000000000000" pitchFamily="2" charset="2"/>
                <a:buChar char="à"/>
              </a:pPr>
              <a:r>
                <a:rPr lang="lv-LV" sz="1200">
                  <a:latin typeface="Verdana"/>
                  <a:ea typeface="Verdana"/>
                  <a:cs typeface="Arial"/>
                </a:rPr>
                <a:t>Ieguldījumu rezultāti/ietekme</a:t>
              </a:r>
            </a:p>
            <a:p>
              <a:pPr marL="171450" indent="-171450">
                <a:buFont typeface="Wingdings" panose="05000000000000000000" pitchFamily="2" charset="2"/>
                <a:buChar char="à"/>
              </a:pPr>
              <a:r>
                <a:rPr lang="lv-LV" sz="1200">
                  <a:latin typeface="Verdana"/>
                  <a:ea typeface="Verdana"/>
                  <a:cs typeface="Arial"/>
                </a:rPr>
                <a:t>Citu valstu pieredzes piemērošana</a:t>
              </a:r>
            </a:p>
            <a:p>
              <a:pPr marL="171450" indent="-171450">
                <a:buFont typeface="Wingdings" panose="05000000000000000000" pitchFamily="2" charset="2"/>
                <a:buChar char="à"/>
              </a:pPr>
              <a:r>
                <a:rPr lang="lv-LV" sz="1200">
                  <a:latin typeface="Verdana"/>
                  <a:ea typeface="Verdana"/>
                  <a:cs typeface="Arial"/>
                </a:rPr>
                <a:t>Diskusijas ar plānošanas reģioniem, pašvaldībām, nozaru ministrijām </a:t>
              </a:r>
              <a:endParaRPr lang="lv-LV" sz="1200">
                <a:latin typeface="Verdana" panose="020B0604030504040204" pitchFamily="34" charset="0"/>
                <a:ea typeface="Verdana" panose="020B0604030504040204" pitchFamily="34" charset="0"/>
              </a:endParaRPr>
            </a:p>
          </p:txBody>
        </p:sp>
        <p:cxnSp>
          <p:nvCxnSpPr>
            <p:cNvPr id="17" name="Straight Arrow Connector 16">
              <a:extLst>
                <a:ext uri="{FF2B5EF4-FFF2-40B4-BE49-F238E27FC236}">
                  <a16:creationId xmlns:a16="http://schemas.microsoft.com/office/drawing/2014/main" id="{16A24ABB-42EF-3CD9-A319-08FADDD2480E}"/>
                </a:ext>
              </a:extLst>
            </p:cNvPr>
            <p:cNvCxnSpPr>
              <a:cxnSpLocks/>
            </p:cNvCxnSpPr>
            <p:nvPr/>
          </p:nvCxnSpPr>
          <p:spPr>
            <a:xfrm>
              <a:off x="6341459" y="3926174"/>
              <a:ext cx="0" cy="640842"/>
            </a:xfrm>
            <a:prstGeom prst="straightConnector1">
              <a:avLst/>
            </a:prstGeom>
            <a:ln w="28575">
              <a:solidFill>
                <a:schemeClr val="accent3">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EB1CFBA-B381-89B2-DFB9-4AC56EE61200}"/>
                </a:ext>
              </a:extLst>
            </p:cNvPr>
            <p:cNvSpPr txBox="1"/>
            <p:nvPr/>
          </p:nvSpPr>
          <p:spPr>
            <a:xfrm>
              <a:off x="7044842" y="2132964"/>
              <a:ext cx="2565279" cy="646331"/>
            </a:xfrm>
            <a:prstGeom prst="rect">
              <a:avLst/>
            </a:prstGeom>
            <a:noFill/>
            <a:ln w="28575">
              <a:solidFill>
                <a:schemeClr val="accent3">
                  <a:lumMod val="75000"/>
                </a:schemeClr>
              </a:solidFill>
              <a:prstDash val="sysDash"/>
            </a:ln>
          </p:spPr>
          <p:txBody>
            <a:bodyPr wrap="square">
              <a:spAutoFit/>
            </a:bodyPr>
            <a:lstStyle/>
            <a:p>
              <a:pPr algn="ctr"/>
              <a:r>
                <a:rPr lang="lv-LV" sz="1200" b="1" dirty="0">
                  <a:latin typeface="Verdana" panose="020B0604030504040204" pitchFamily="34" charset="0"/>
                  <a:ea typeface="Verdana" panose="020B0604030504040204" pitchFamily="34" charset="0"/>
                </a:rPr>
                <a:t>RPP 2021–2027 vidusposma novērtējums – </a:t>
              </a:r>
              <a:r>
                <a:rPr lang="lv-LV" sz="1200" b="1" dirty="0">
                  <a:solidFill>
                    <a:srgbClr val="257735"/>
                  </a:solidFill>
                  <a:latin typeface="Verdana" panose="020B0604030504040204" pitchFamily="34" charset="0"/>
                  <a:ea typeface="Verdana" panose="020B0604030504040204" pitchFamily="34" charset="0"/>
                </a:rPr>
                <a:t>01.07. MK</a:t>
              </a:r>
              <a:endParaRPr lang="lv-LV" sz="1200" b="0" dirty="0">
                <a:solidFill>
                  <a:srgbClr val="257735"/>
                </a:solidFill>
                <a:latin typeface="Verdana" panose="020B0604030504040204" pitchFamily="34" charset="0"/>
                <a:ea typeface="Verdana" panose="020B0604030504040204" pitchFamily="34" charset="0"/>
              </a:endParaRPr>
            </a:p>
          </p:txBody>
        </p:sp>
        <p:cxnSp>
          <p:nvCxnSpPr>
            <p:cNvPr id="22" name="Straight Arrow Connector 21">
              <a:extLst>
                <a:ext uri="{FF2B5EF4-FFF2-40B4-BE49-F238E27FC236}">
                  <a16:creationId xmlns:a16="http://schemas.microsoft.com/office/drawing/2014/main" id="{AB7D0C35-FE46-0ADC-8C32-A89403EC4A61}"/>
                </a:ext>
              </a:extLst>
            </p:cNvPr>
            <p:cNvCxnSpPr>
              <a:cxnSpLocks/>
            </p:cNvCxnSpPr>
            <p:nvPr/>
          </p:nvCxnSpPr>
          <p:spPr>
            <a:xfrm flipV="1">
              <a:off x="8315292" y="2782164"/>
              <a:ext cx="0" cy="386608"/>
            </a:xfrm>
            <a:prstGeom prst="straightConnector1">
              <a:avLst/>
            </a:prstGeom>
            <a:ln w="28575">
              <a:solidFill>
                <a:schemeClr val="accent3">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65CD759-9F64-B026-5059-EA328A401D2F}"/>
                </a:ext>
              </a:extLst>
            </p:cNvPr>
            <p:cNvSpPr txBox="1"/>
            <p:nvPr/>
          </p:nvSpPr>
          <p:spPr>
            <a:xfrm>
              <a:off x="9690793" y="4599833"/>
              <a:ext cx="2251866" cy="830997"/>
            </a:xfrm>
            <a:prstGeom prst="rect">
              <a:avLst/>
            </a:prstGeom>
            <a:noFill/>
            <a:ln w="28575">
              <a:solidFill>
                <a:schemeClr val="accent3">
                  <a:lumMod val="50000"/>
                </a:schemeClr>
              </a:solidFill>
              <a:prstDash val="sysDash"/>
            </a:ln>
          </p:spPr>
          <p:txBody>
            <a:bodyPr wrap="square" rtlCol="0">
              <a:spAutoFit/>
            </a:bodyPr>
            <a:lstStyle/>
            <a:p>
              <a:pPr algn="ctr"/>
              <a:r>
                <a:rPr lang="lv-LV" altLang="ko-KR" sz="1200">
                  <a:solidFill>
                    <a:schemeClr val="tx1">
                      <a:lumMod val="75000"/>
                      <a:lumOff val="25000"/>
                    </a:schemeClr>
                  </a:solidFill>
                  <a:latin typeface="Verdana" panose="020B0604030504040204" pitchFamily="34" charset="0"/>
                  <a:ea typeface="Verdana" panose="020B0604030504040204" pitchFamily="34" charset="0"/>
                </a:rPr>
                <a:t>Jauna </a:t>
              </a:r>
              <a:r>
                <a:rPr lang="lv-LV" altLang="ko-KR" sz="1200" b="1">
                  <a:solidFill>
                    <a:schemeClr val="tx1">
                      <a:lumMod val="75000"/>
                      <a:lumOff val="25000"/>
                    </a:schemeClr>
                  </a:solidFill>
                  <a:latin typeface="Verdana" panose="020B0604030504040204" pitchFamily="34" charset="0"/>
                  <a:ea typeface="Verdana" panose="020B0604030504040204" pitchFamily="34" charset="0"/>
                </a:rPr>
                <a:t>Nacionālā attīstības plāna </a:t>
              </a:r>
              <a:r>
                <a:rPr lang="lv-LV" altLang="ko-KR" sz="1200">
                  <a:solidFill>
                    <a:schemeClr val="tx1">
                      <a:lumMod val="75000"/>
                      <a:lumOff val="25000"/>
                    </a:schemeClr>
                  </a:solidFill>
                  <a:latin typeface="Verdana" panose="020B0604030504040204" pitchFamily="34" charset="0"/>
                  <a:ea typeface="Verdana" panose="020B0604030504040204" pitchFamily="34" charset="0"/>
                </a:rPr>
                <a:t>un </a:t>
              </a:r>
              <a:r>
                <a:rPr lang="lv-LV" altLang="ko-KR" sz="1200" b="1">
                  <a:solidFill>
                    <a:schemeClr val="tx1">
                      <a:lumMod val="75000"/>
                      <a:lumOff val="25000"/>
                    </a:schemeClr>
                  </a:solidFill>
                  <a:latin typeface="Verdana" panose="020B0604030504040204" pitchFamily="34" charset="0"/>
                  <a:ea typeface="Verdana" panose="020B0604030504040204" pitchFamily="34" charset="0"/>
                </a:rPr>
                <a:t>Reģionālās politikas pamatnostādņu </a:t>
              </a:r>
              <a:r>
                <a:rPr lang="lv-LV" altLang="ko-KR" sz="1200">
                  <a:solidFill>
                    <a:schemeClr val="tx1">
                      <a:lumMod val="75000"/>
                      <a:lumOff val="25000"/>
                    </a:schemeClr>
                  </a:solidFill>
                  <a:latin typeface="Verdana" panose="020B0604030504040204" pitchFamily="34" charset="0"/>
                  <a:ea typeface="Verdana" panose="020B0604030504040204" pitchFamily="34" charset="0"/>
                </a:rPr>
                <a:t>izstrāde</a:t>
              </a:r>
              <a:endParaRPr lang="ko-KR" altLang="en-US" sz="1200">
                <a:solidFill>
                  <a:schemeClr val="tx1">
                    <a:lumMod val="75000"/>
                    <a:lumOff val="25000"/>
                  </a:schemeClr>
                </a:solidFill>
                <a:latin typeface="Verdana" panose="020B0604030504040204" pitchFamily="34" charset="0"/>
              </a:endParaRPr>
            </a:p>
          </p:txBody>
        </p:sp>
      </p:grpSp>
      <p:sp>
        <p:nvSpPr>
          <p:cNvPr id="9" name="TextBox 8">
            <a:extLst>
              <a:ext uri="{FF2B5EF4-FFF2-40B4-BE49-F238E27FC236}">
                <a16:creationId xmlns:a16="http://schemas.microsoft.com/office/drawing/2014/main" id="{1951A6B7-84FD-AFCF-E5C5-D59579E4FA86}"/>
              </a:ext>
            </a:extLst>
          </p:cNvPr>
          <p:cNvSpPr txBox="1"/>
          <p:nvPr/>
        </p:nvSpPr>
        <p:spPr>
          <a:xfrm>
            <a:off x="305762" y="2805840"/>
            <a:ext cx="4243451" cy="263776"/>
          </a:xfrm>
          <a:prstGeom prst="rect">
            <a:avLst/>
          </a:prstGeom>
          <a:noFill/>
          <a:ln w="28575">
            <a:solidFill>
              <a:schemeClr val="accent3">
                <a:lumMod val="20000"/>
                <a:lumOff val="80000"/>
              </a:schemeClr>
            </a:solidFill>
            <a:prstDash val="sysDash"/>
          </a:ln>
        </p:spPr>
        <p:txBody>
          <a:bodyPr wrap="square" rtlCol="0">
            <a:spAutoFit/>
          </a:bodyPr>
          <a:lstStyle>
            <a:defPPr>
              <a:defRPr lang="en-US"/>
            </a:defPPr>
            <a:lvl1pPr algn="ctr">
              <a:defRPr sz="1200" b="1">
                <a:latin typeface="Verdana" panose="020B0604030504040204" pitchFamily="34" charset="0"/>
                <a:ea typeface="Verdana" panose="020B0604030504040204" pitchFamily="34" charset="0"/>
              </a:defRPr>
            </a:lvl1pPr>
          </a:lstStyle>
          <a:p>
            <a:pPr algn="just"/>
            <a:r>
              <a:rPr lang="lv-LV" sz="1100" b="0" dirty="0">
                <a:sym typeface="Wingdings" panose="05000000000000000000" pitchFamily="2" charset="2"/>
              </a:rPr>
              <a:t> </a:t>
            </a:r>
            <a:r>
              <a:rPr lang="lv-LV" sz="1100" b="0" dirty="0"/>
              <a:t>ES fondu 2021-2027 īstenošana</a:t>
            </a:r>
          </a:p>
        </p:txBody>
      </p:sp>
      <p:sp>
        <p:nvSpPr>
          <p:cNvPr id="12" name="TextBox 11">
            <a:extLst>
              <a:ext uri="{FF2B5EF4-FFF2-40B4-BE49-F238E27FC236}">
                <a16:creationId xmlns:a16="http://schemas.microsoft.com/office/drawing/2014/main" id="{01E56E4D-301E-E75B-43B5-9D35994DD439}"/>
              </a:ext>
            </a:extLst>
          </p:cNvPr>
          <p:cNvSpPr txBox="1"/>
          <p:nvPr/>
        </p:nvSpPr>
        <p:spPr>
          <a:xfrm>
            <a:off x="305765" y="3148404"/>
            <a:ext cx="4243451" cy="430887"/>
          </a:xfrm>
          <a:prstGeom prst="rect">
            <a:avLst/>
          </a:prstGeom>
          <a:noFill/>
          <a:ln w="28575">
            <a:solidFill>
              <a:schemeClr val="accent3">
                <a:lumMod val="20000"/>
                <a:lumOff val="80000"/>
              </a:schemeClr>
            </a:solidFill>
            <a:prstDash val="sysDash"/>
          </a:ln>
        </p:spPr>
        <p:txBody>
          <a:bodyPr wrap="square" rtlCol="0">
            <a:spAutoFit/>
          </a:bodyPr>
          <a:lstStyle>
            <a:defPPr>
              <a:defRPr lang="en-US"/>
            </a:defPPr>
            <a:lvl1pPr algn="ctr">
              <a:defRPr sz="1200" b="0">
                <a:latin typeface="Verdana" panose="020B0604030504040204" pitchFamily="34" charset="0"/>
                <a:ea typeface="Verdana" panose="020B0604030504040204" pitchFamily="34" charset="0"/>
              </a:defRPr>
            </a:lvl1pPr>
          </a:lstStyle>
          <a:p>
            <a:pPr algn="just"/>
            <a:r>
              <a:rPr lang="lv-LV" sz="1100" b="0" dirty="0">
                <a:sym typeface="Wingdings" panose="05000000000000000000" pitchFamily="2" charset="2"/>
              </a:rPr>
              <a:t> </a:t>
            </a:r>
            <a:r>
              <a:rPr lang="lv-LV" sz="1100" dirty="0"/>
              <a:t>Rīcības plāna Austrumu pierobežas ekonomiskajai izaugsmei un drošībai izstāde (t.sk. LSEZ)</a:t>
            </a:r>
          </a:p>
        </p:txBody>
      </p:sp>
      <p:sp>
        <p:nvSpPr>
          <p:cNvPr id="16" name="TextBox 15">
            <a:extLst>
              <a:ext uri="{FF2B5EF4-FFF2-40B4-BE49-F238E27FC236}">
                <a16:creationId xmlns:a16="http://schemas.microsoft.com/office/drawing/2014/main" id="{BAF14E93-F4A0-0333-C23E-9DB7DFAA1105}"/>
              </a:ext>
            </a:extLst>
          </p:cNvPr>
          <p:cNvSpPr txBox="1"/>
          <p:nvPr/>
        </p:nvSpPr>
        <p:spPr>
          <a:xfrm>
            <a:off x="296237" y="3658079"/>
            <a:ext cx="4243451" cy="269250"/>
          </a:xfrm>
          <a:prstGeom prst="rect">
            <a:avLst/>
          </a:prstGeom>
          <a:noFill/>
          <a:ln w="28575">
            <a:solidFill>
              <a:schemeClr val="accent3">
                <a:lumMod val="20000"/>
                <a:lumOff val="80000"/>
              </a:schemeClr>
            </a:solidFill>
            <a:prstDash val="sysDash"/>
          </a:ln>
        </p:spPr>
        <p:txBody>
          <a:bodyPr wrap="square" rtlCol="0">
            <a:spAutoFit/>
          </a:bodyPr>
          <a:lstStyle>
            <a:defPPr>
              <a:defRPr lang="en-US"/>
            </a:defPPr>
            <a:lvl1pPr algn="ctr">
              <a:defRPr sz="1200" b="0">
                <a:latin typeface="Verdana" panose="020B0604030504040204" pitchFamily="34" charset="0"/>
                <a:ea typeface="Verdana" panose="020B0604030504040204" pitchFamily="34" charset="0"/>
              </a:defRPr>
            </a:lvl1pPr>
          </a:lstStyle>
          <a:p>
            <a:pPr algn="just"/>
            <a:r>
              <a:rPr lang="lv-LV" sz="1100" b="0">
                <a:sym typeface="Wingdings" panose="05000000000000000000" pitchFamily="2" charset="2"/>
              </a:rPr>
              <a:t> </a:t>
            </a:r>
            <a:r>
              <a:rPr lang="pt-BR" sz="1100"/>
              <a:t>Rīgas metropoles attīstības</a:t>
            </a:r>
            <a:r>
              <a:rPr lang="lv-LV" sz="1100"/>
              <a:t> plāns</a:t>
            </a:r>
          </a:p>
        </p:txBody>
      </p:sp>
      <p:sp>
        <p:nvSpPr>
          <p:cNvPr id="18" name="TextBox 17">
            <a:extLst>
              <a:ext uri="{FF2B5EF4-FFF2-40B4-BE49-F238E27FC236}">
                <a16:creationId xmlns:a16="http://schemas.microsoft.com/office/drawing/2014/main" id="{51FB3479-4175-ABE7-2999-6A8EE4FF970F}"/>
              </a:ext>
            </a:extLst>
          </p:cNvPr>
          <p:cNvSpPr txBox="1"/>
          <p:nvPr/>
        </p:nvSpPr>
        <p:spPr>
          <a:xfrm>
            <a:off x="285202" y="5498440"/>
            <a:ext cx="4264991" cy="261610"/>
          </a:xfrm>
          <a:prstGeom prst="rect">
            <a:avLst/>
          </a:prstGeom>
          <a:noFill/>
          <a:ln w="28575">
            <a:solidFill>
              <a:schemeClr val="accent3">
                <a:lumMod val="20000"/>
                <a:lumOff val="80000"/>
              </a:schemeClr>
            </a:solidFill>
            <a:prstDash val="sysDash"/>
          </a:ln>
        </p:spPr>
        <p:txBody>
          <a:bodyPr wrap="square" rtlCol="0">
            <a:spAutoFit/>
          </a:bodyPr>
          <a:lstStyle>
            <a:defPPr>
              <a:defRPr lang="en-US"/>
            </a:defPPr>
            <a:lvl1pPr algn="just">
              <a:defRPr sz="1200" b="0">
                <a:latin typeface="Verdana" panose="020B0604030504040204" pitchFamily="34" charset="0"/>
                <a:ea typeface="Verdana" panose="020B0604030504040204" pitchFamily="34" charset="0"/>
              </a:defRPr>
            </a:lvl1pPr>
          </a:lstStyle>
          <a:p>
            <a:r>
              <a:rPr lang="lv-LV" sz="1100" b="0">
                <a:sym typeface="Wingdings" panose="05000000000000000000" pitchFamily="2" charset="2"/>
              </a:rPr>
              <a:t> </a:t>
            </a:r>
            <a:r>
              <a:rPr lang="lv-LV" sz="1100"/>
              <a:t>EEZ/NFI jaunā perioda plānošana (noturīgums)</a:t>
            </a:r>
          </a:p>
        </p:txBody>
      </p:sp>
      <p:sp>
        <p:nvSpPr>
          <p:cNvPr id="19" name="TextBox 18">
            <a:extLst>
              <a:ext uri="{FF2B5EF4-FFF2-40B4-BE49-F238E27FC236}">
                <a16:creationId xmlns:a16="http://schemas.microsoft.com/office/drawing/2014/main" id="{D6C96E22-93EA-7C9B-7A8B-FCDC82FFC767}"/>
              </a:ext>
            </a:extLst>
          </p:cNvPr>
          <p:cNvSpPr txBox="1"/>
          <p:nvPr/>
        </p:nvSpPr>
        <p:spPr>
          <a:xfrm>
            <a:off x="296237" y="4001988"/>
            <a:ext cx="4243451" cy="430887"/>
          </a:xfrm>
          <a:prstGeom prst="rect">
            <a:avLst/>
          </a:prstGeom>
          <a:noFill/>
          <a:ln w="28575">
            <a:solidFill>
              <a:schemeClr val="accent3">
                <a:lumMod val="20000"/>
                <a:lumOff val="80000"/>
              </a:schemeClr>
            </a:solidFill>
            <a:prstDash val="sysDash"/>
          </a:ln>
        </p:spPr>
        <p:txBody>
          <a:bodyPr wrap="square" rtlCol="0">
            <a:spAutoFit/>
          </a:bodyPr>
          <a:lstStyle>
            <a:defPPr>
              <a:defRPr lang="en-US"/>
            </a:defPPr>
            <a:lvl1pPr algn="just">
              <a:defRPr sz="1200" b="0">
                <a:latin typeface="Verdana" panose="020B0604030504040204" pitchFamily="34" charset="0"/>
                <a:ea typeface="Verdana" panose="020B0604030504040204" pitchFamily="34" charset="0"/>
              </a:defRPr>
            </a:lvl1pPr>
          </a:lstStyle>
          <a:p>
            <a:r>
              <a:rPr lang="lv-LV" sz="1100" b="0">
                <a:sym typeface="Wingdings" panose="05000000000000000000" pitchFamily="2" charset="2"/>
              </a:rPr>
              <a:t> </a:t>
            </a:r>
            <a:r>
              <a:rPr lang="lv-LV" sz="1100"/>
              <a:t>Kapacitātes pasākumu īstenošana, t.sk. datos balstītā plānošana</a:t>
            </a:r>
          </a:p>
        </p:txBody>
      </p:sp>
      <p:sp>
        <p:nvSpPr>
          <p:cNvPr id="21" name="TextBox 20">
            <a:extLst>
              <a:ext uri="{FF2B5EF4-FFF2-40B4-BE49-F238E27FC236}">
                <a16:creationId xmlns:a16="http://schemas.microsoft.com/office/drawing/2014/main" id="{3322ABE8-BA33-6C9E-8624-3F8D51E3A4C5}"/>
              </a:ext>
            </a:extLst>
          </p:cNvPr>
          <p:cNvSpPr txBox="1"/>
          <p:nvPr/>
        </p:nvSpPr>
        <p:spPr>
          <a:xfrm>
            <a:off x="296208" y="4479709"/>
            <a:ext cx="4243451" cy="430887"/>
          </a:xfrm>
          <a:prstGeom prst="rect">
            <a:avLst/>
          </a:prstGeom>
          <a:noFill/>
          <a:ln w="28575">
            <a:solidFill>
              <a:schemeClr val="accent3">
                <a:lumMod val="20000"/>
                <a:lumOff val="80000"/>
              </a:schemeClr>
            </a:solidFill>
            <a:prstDash val="sysDash"/>
          </a:ln>
        </p:spPr>
        <p:txBody>
          <a:bodyPr wrap="square" rtlCol="0">
            <a:spAutoFit/>
          </a:bodyPr>
          <a:lstStyle>
            <a:defPPr>
              <a:defRPr lang="en-US"/>
            </a:defPPr>
            <a:lvl1pPr algn="just">
              <a:defRPr sz="1200" b="0">
                <a:latin typeface="Verdana" panose="020B0604030504040204" pitchFamily="34" charset="0"/>
                <a:ea typeface="Verdana" panose="020B0604030504040204" pitchFamily="34" charset="0"/>
              </a:defRPr>
            </a:lvl1pPr>
          </a:lstStyle>
          <a:p>
            <a:r>
              <a:rPr lang="lv-LV" sz="1100" b="0">
                <a:sym typeface="Wingdings" panose="05000000000000000000" pitchFamily="2" charset="2"/>
              </a:rPr>
              <a:t> </a:t>
            </a:r>
            <a:r>
              <a:rPr lang="lv-LV" sz="1100"/>
              <a:t>Plānošanas reģionu aktīvāka iesaiste reģionālās politikas īstenošanā</a:t>
            </a:r>
          </a:p>
        </p:txBody>
      </p:sp>
      <p:sp>
        <p:nvSpPr>
          <p:cNvPr id="24" name="TextBox 23">
            <a:extLst>
              <a:ext uri="{FF2B5EF4-FFF2-40B4-BE49-F238E27FC236}">
                <a16:creationId xmlns:a16="http://schemas.microsoft.com/office/drawing/2014/main" id="{BE07F485-18F6-3CAE-9F50-E1F52B7558F3}"/>
              </a:ext>
            </a:extLst>
          </p:cNvPr>
          <p:cNvSpPr txBox="1"/>
          <p:nvPr/>
        </p:nvSpPr>
        <p:spPr>
          <a:xfrm>
            <a:off x="296207" y="4989075"/>
            <a:ext cx="4243451" cy="430887"/>
          </a:xfrm>
          <a:prstGeom prst="rect">
            <a:avLst/>
          </a:prstGeom>
          <a:noFill/>
          <a:ln w="28575">
            <a:solidFill>
              <a:schemeClr val="accent3">
                <a:lumMod val="20000"/>
                <a:lumOff val="80000"/>
              </a:schemeClr>
            </a:solidFill>
            <a:prstDash val="sysDash"/>
          </a:ln>
        </p:spPr>
        <p:txBody>
          <a:bodyPr wrap="square" rtlCol="0">
            <a:spAutoFit/>
          </a:bodyPr>
          <a:lstStyle>
            <a:defPPr>
              <a:defRPr lang="en-US"/>
            </a:defPPr>
            <a:lvl1pPr algn="just">
              <a:defRPr sz="1200" b="0">
                <a:latin typeface="Verdana" panose="020B0604030504040204" pitchFamily="34" charset="0"/>
                <a:ea typeface="Verdana" panose="020B0604030504040204" pitchFamily="34" charset="0"/>
              </a:defRPr>
            </a:lvl1pPr>
          </a:lstStyle>
          <a:p>
            <a:r>
              <a:rPr lang="lv-LV" sz="1100" b="0">
                <a:sym typeface="Wingdings" panose="05000000000000000000" pitchFamily="2" charset="2"/>
              </a:rPr>
              <a:t> </a:t>
            </a:r>
            <a:r>
              <a:rPr lang="lv-LV" sz="1100"/>
              <a:t>ES fondu vidusposma pārskatīšana, gatavošanās ES fondu pēc 2027.gada plānošanai</a:t>
            </a:r>
          </a:p>
        </p:txBody>
      </p:sp>
      <p:sp>
        <p:nvSpPr>
          <p:cNvPr id="25" name="TextBox 24">
            <a:extLst>
              <a:ext uri="{FF2B5EF4-FFF2-40B4-BE49-F238E27FC236}">
                <a16:creationId xmlns:a16="http://schemas.microsoft.com/office/drawing/2014/main" id="{B91A9DBB-B112-06DE-3702-2A2BA3ECE4B7}"/>
              </a:ext>
            </a:extLst>
          </p:cNvPr>
          <p:cNvSpPr txBox="1"/>
          <p:nvPr/>
        </p:nvSpPr>
        <p:spPr>
          <a:xfrm>
            <a:off x="297303" y="5838529"/>
            <a:ext cx="4242303" cy="261610"/>
          </a:xfrm>
          <a:prstGeom prst="rect">
            <a:avLst/>
          </a:prstGeom>
          <a:noFill/>
          <a:ln w="28575">
            <a:solidFill>
              <a:schemeClr val="accent3">
                <a:lumMod val="20000"/>
                <a:lumOff val="80000"/>
              </a:schemeClr>
            </a:solidFill>
            <a:prstDash val="sysDash"/>
          </a:ln>
        </p:spPr>
        <p:txBody>
          <a:bodyPr wrap="square" rtlCol="0">
            <a:spAutoFit/>
          </a:bodyPr>
          <a:lstStyle>
            <a:defPPr>
              <a:defRPr lang="en-US"/>
            </a:defPPr>
            <a:lvl1pPr algn="just">
              <a:defRPr sz="1200" b="0">
                <a:latin typeface="Verdana" panose="020B0604030504040204" pitchFamily="34" charset="0"/>
                <a:ea typeface="Verdana" panose="020B0604030504040204" pitchFamily="34" charset="0"/>
              </a:defRPr>
            </a:lvl1pPr>
          </a:lstStyle>
          <a:p>
            <a:r>
              <a:rPr lang="lv-LV" sz="1100" b="0" dirty="0">
                <a:sym typeface="Wingdings" panose="05000000000000000000" pitchFamily="2" charset="2"/>
              </a:rPr>
              <a:t> </a:t>
            </a:r>
            <a:r>
              <a:rPr lang="lv-LV" sz="1100" dirty="0"/>
              <a:t>Nacionālā reģionālās attīstības fonda izveide</a:t>
            </a:r>
          </a:p>
        </p:txBody>
      </p:sp>
      <p:cxnSp>
        <p:nvCxnSpPr>
          <p:cNvPr id="45" name="Straight Arrow Connector 44">
            <a:extLst>
              <a:ext uri="{FF2B5EF4-FFF2-40B4-BE49-F238E27FC236}">
                <a16:creationId xmlns:a16="http://schemas.microsoft.com/office/drawing/2014/main" id="{1D68AEC1-5F99-FDEF-8571-E1614955D698}"/>
              </a:ext>
            </a:extLst>
          </p:cNvPr>
          <p:cNvCxnSpPr>
            <a:cxnSpLocks/>
          </p:cNvCxnSpPr>
          <p:nvPr/>
        </p:nvCxnSpPr>
        <p:spPr>
          <a:xfrm flipV="1">
            <a:off x="3642754" y="1521598"/>
            <a:ext cx="0" cy="396709"/>
          </a:xfrm>
          <a:prstGeom prst="straightConnector1">
            <a:avLst/>
          </a:prstGeom>
          <a:ln w="28575">
            <a:solidFill>
              <a:schemeClr val="accent3">
                <a:lumMod val="40000"/>
                <a:lumOff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7FDD94F-4605-0828-71F5-B247782E1992}"/>
              </a:ext>
            </a:extLst>
          </p:cNvPr>
          <p:cNvCxnSpPr>
            <a:cxnSpLocks/>
          </p:cNvCxnSpPr>
          <p:nvPr/>
        </p:nvCxnSpPr>
        <p:spPr>
          <a:xfrm flipV="1">
            <a:off x="5943707" y="1517203"/>
            <a:ext cx="0" cy="405500"/>
          </a:xfrm>
          <a:prstGeom prst="straightConnector1">
            <a:avLst/>
          </a:prstGeom>
          <a:ln w="28575">
            <a:solidFill>
              <a:schemeClr val="accent3">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4" name="Slide Number Placeholder 5">
            <a:extLst>
              <a:ext uri="{FF2B5EF4-FFF2-40B4-BE49-F238E27FC236}">
                <a16:creationId xmlns:a16="http://schemas.microsoft.com/office/drawing/2014/main" id="{41F16926-7CF0-C285-A282-CCAAC61FA4DF}"/>
              </a:ext>
            </a:extLst>
          </p:cNvPr>
          <p:cNvSpPr>
            <a:spLocks noGrp="1"/>
          </p:cNvSpPr>
          <p:nvPr>
            <p:ph type="sldNum" sz="quarter" idx="13"/>
          </p:nvPr>
        </p:nvSpPr>
        <p:spPr>
          <a:xfrm>
            <a:off x="11379200" y="6324600"/>
            <a:ext cx="406400" cy="304800"/>
          </a:xfrm>
        </p:spPr>
        <p:txBody>
          <a:bodyPr/>
          <a:lstStyle/>
          <a:p>
            <a:pPr>
              <a:defRPr/>
            </a:pPr>
            <a:fld id="{CA50152C-A5AE-4037-8E77-C398DB665690}" type="slidenum">
              <a:rPr lang="en-US" altLang="en-US"/>
              <a:pPr>
                <a:defRPr/>
              </a:pPr>
              <a:t>22</a:t>
            </a:fld>
            <a:endParaRPr lang="en-US" altLang="en-US"/>
          </a:p>
        </p:txBody>
      </p:sp>
      <p:sp>
        <p:nvSpPr>
          <p:cNvPr id="42" name="TextBox 41">
            <a:extLst>
              <a:ext uri="{FF2B5EF4-FFF2-40B4-BE49-F238E27FC236}">
                <a16:creationId xmlns:a16="http://schemas.microsoft.com/office/drawing/2014/main" id="{2503CFD5-EBFD-3033-C92B-3BA27E47F556}"/>
              </a:ext>
            </a:extLst>
          </p:cNvPr>
          <p:cNvSpPr txBox="1"/>
          <p:nvPr/>
        </p:nvSpPr>
        <p:spPr>
          <a:xfrm>
            <a:off x="304739" y="6194013"/>
            <a:ext cx="4242303" cy="261610"/>
          </a:xfrm>
          <a:prstGeom prst="rect">
            <a:avLst/>
          </a:prstGeom>
          <a:noFill/>
          <a:ln w="28575">
            <a:solidFill>
              <a:schemeClr val="accent3">
                <a:lumMod val="20000"/>
                <a:lumOff val="80000"/>
              </a:schemeClr>
            </a:solidFill>
            <a:prstDash val="sysDash"/>
          </a:ln>
        </p:spPr>
        <p:txBody>
          <a:bodyPr wrap="square" rtlCol="0">
            <a:spAutoFit/>
          </a:bodyPr>
          <a:lstStyle>
            <a:defPPr>
              <a:defRPr lang="en-US"/>
            </a:defPPr>
            <a:lvl1pPr algn="just">
              <a:defRPr sz="1200" b="0">
                <a:latin typeface="Verdana" panose="020B0604030504040204" pitchFamily="34" charset="0"/>
                <a:ea typeface="Verdana" panose="020B0604030504040204" pitchFamily="34" charset="0"/>
              </a:defRPr>
            </a:lvl1pPr>
          </a:lstStyle>
          <a:p>
            <a:r>
              <a:rPr lang="lv-LV" sz="1100">
                <a:sym typeface="Wingdings" panose="05000000000000000000" pitchFamily="2" charset="2"/>
              </a:rPr>
              <a:t> Cilvēkresursu piesaiste – </a:t>
            </a:r>
            <a:r>
              <a:rPr lang="lv-LV" sz="1100" err="1">
                <a:sym typeface="Wingdings" panose="05000000000000000000" pitchFamily="2" charset="2"/>
              </a:rPr>
              <a:t>remigrācija</a:t>
            </a:r>
            <a:endParaRPr lang="lv-LV" sz="1100"/>
          </a:p>
        </p:txBody>
      </p:sp>
      <p:sp>
        <p:nvSpPr>
          <p:cNvPr id="3" name="TextBox 2">
            <a:extLst>
              <a:ext uri="{FF2B5EF4-FFF2-40B4-BE49-F238E27FC236}">
                <a16:creationId xmlns:a16="http://schemas.microsoft.com/office/drawing/2014/main" id="{0AD9D32E-0F3F-6DAE-D968-85EC6CE8ED3B}"/>
              </a:ext>
            </a:extLst>
          </p:cNvPr>
          <p:cNvSpPr txBox="1"/>
          <p:nvPr/>
        </p:nvSpPr>
        <p:spPr>
          <a:xfrm>
            <a:off x="9710785" y="4279653"/>
            <a:ext cx="2251866" cy="646331"/>
          </a:xfrm>
          <a:prstGeom prst="rect">
            <a:avLst/>
          </a:prstGeom>
          <a:noFill/>
          <a:ln w="28575">
            <a:solidFill>
              <a:schemeClr val="accent3">
                <a:lumMod val="50000"/>
              </a:schemeClr>
            </a:solidFill>
            <a:prstDash val="sysDash"/>
          </a:ln>
        </p:spPr>
        <p:txBody>
          <a:bodyPr wrap="square" rtlCol="0">
            <a:spAutoFit/>
          </a:bodyPr>
          <a:lstStyle/>
          <a:p>
            <a:pPr algn="ctr"/>
            <a:r>
              <a:rPr lang="lv-LV" altLang="ko-KR" sz="1200" b="1">
                <a:solidFill>
                  <a:schemeClr val="tx1">
                    <a:lumMod val="75000"/>
                    <a:lumOff val="25000"/>
                  </a:schemeClr>
                </a:solidFill>
                <a:latin typeface="Verdana" panose="020B0604030504040204" pitchFamily="34" charset="0"/>
                <a:ea typeface="Verdana" panose="020B0604030504040204" pitchFamily="34" charset="0"/>
              </a:rPr>
              <a:t>Administratīvi teritoriālās reformas novērtējuma</a:t>
            </a:r>
            <a:r>
              <a:rPr lang="lv-LV" altLang="ko-KR" sz="1200">
                <a:solidFill>
                  <a:schemeClr val="tx1">
                    <a:lumMod val="75000"/>
                    <a:lumOff val="25000"/>
                  </a:schemeClr>
                </a:solidFill>
                <a:latin typeface="Verdana" panose="020B0604030504040204" pitchFamily="34" charset="0"/>
                <a:ea typeface="Verdana" panose="020B0604030504040204" pitchFamily="34" charset="0"/>
              </a:rPr>
              <a:t> izstrāde</a:t>
            </a:r>
            <a:endParaRPr lang="ko-KR" altLang="en-US" sz="1200">
              <a:solidFill>
                <a:schemeClr val="tx1">
                  <a:lumMod val="75000"/>
                  <a:lumOff val="25000"/>
                </a:schemeClr>
              </a:solidFill>
              <a:latin typeface="Verdana" panose="020B0604030504040204" pitchFamily="34" charset="0"/>
            </a:endParaRPr>
          </a:p>
        </p:txBody>
      </p:sp>
    </p:spTree>
    <p:extLst>
      <p:ext uri="{BB962C8B-B14F-4D97-AF65-F5344CB8AC3E}">
        <p14:creationId xmlns:p14="http://schemas.microsoft.com/office/powerpoint/2010/main" val="706380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C5643-8196-89DB-D698-BFD7ACEFCC02}"/>
              </a:ext>
            </a:extLst>
          </p:cNvPr>
          <p:cNvSpPr>
            <a:spLocks noGrp="1"/>
          </p:cNvSpPr>
          <p:nvPr>
            <p:ph type="title"/>
          </p:nvPr>
        </p:nvSpPr>
        <p:spPr>
          <a:xfrm>
            <a:off x="2387600" y="228600"/>
            <a:ext cx="9398000" cy="1036642"/>
          </a:xfrm>
        </p:spPr>
        <p:txBody>
          <a:bodyPr>
            <a:normAutofit/>
          </a:bodyPr>
          <a:lstStyle/>
          <a:p>
            <a:pPr algn="ctr"/>
            <a:r>
              <a:rPr lang="lv-LV">
                <a:solidFill>
                  <a:srgbClr val="257735"/>
                </a:solidFill>
              </a:rPr>
              <a:t>OECD Rekomendācija par reģionālās attīstības politiku (pieņemta 2023.g.)</a:t>
            </a:r>
          </a:p>
        </p:txBody>
      </p:sp>
      <p:sp>
        <p:nvSpPr>
          <p:cNvPr id="6" name="Slide Number Placeholder 5">
            <a:extLst>
              <a:ext uri="{FF2B5EF4-FFF2-40B4-BE49-F238E27FC236}">
                <a16:creationId xmlns:a16="http://schemas.microsoft.com/office/drawing/2014/main" id="{C4BDC19C-74B8-73D9-564A-92CCC7A9F071}"/>
              </a:ext>
            </a:extLst>
          </p:cNvPr>
          <p:cNvSpPr>
            <a:spLocks noGrp="1"/>
          </p:cNvSpPr>
          <p:nvPr>
            <p:ph type="sldNum" sz="quarter" idx="13"/>
          </p:nvPr>
        </p:nvSpPr>
        <p:spPr/>
        <p:txBody>
          <a:bodyPr/>
          <a:lstStyle/>
          <a:p>
            <a:pPr>
              <a:defRPr/>
            </a:pPr>
            <a:fld id="{CA50152C-A5AE-4037-8E77-C398DB665690}" type="slidenum">
              <a:rPr lang="en-US" altLang="en-US" smtClean="0"/>
              <a:pPr>
                <a:defRPr/>
              </a:pPr>
              <a:t>23</a:t>
            </a:fld>
            <a:endParaRPr lang="en-US" altLang="en-US"/>
          </a:p>
        </p:txBody>
      </p:sp>
      <p:sp>
        <p:nvSpPr>
          <p:cNvPr id="16" name="Rectangle 15">
            <a:extLst>
              <a:ext uri="{FF2B5EF4-FFF2-40B4-BE49-F238E27FC236}">
                <a16:creationId xmlns:a16="http://schemas.microsoft.com/office/drawing/2014/main" id="{27809633-AFD5-7A86-443D-3AAD2FE75577}"/>
              </a:ext>
            </a:extLst>
          </p:cNvPr>
          <p:cNvSpPr/>
          <p:nvPr/>
        </p:nvSpPr>
        <p:spPr>
          <a:xfrm>
            <a:off x="291451" y="1920615"/>
            <a:ext cx="5619826" cy="1036641"/>
          </a:xfrm>
          <a:prstGeom prst="rect">
            <a:avLst/>
          </a:prstGeom>
          <a:solidFill>
            <a:srgbClr val="365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sz="1400" b="1" i="0">
                <a:solidFill>
                  <a:schemeClr val="bg1"/>
                </a:solidFill>
                <a:effectLst/>
                <a:latin typeface="Verdana" panose="020B0604030504040204" pitchFamily="34" charset="0"/>
                <a:ea typeface="Verdana" panose="020B0604030504040204" pitchFamily="34" charset="0"/>
              </a:rPr>
              <a:t>Reģionālās attīstības politika </a:t>
            </a:r>
            <a:r>
              <a:rPr lang="lv-LV" sz="1400" b="0" i="0">
                <a:solidFill>
                  <a:schemeClr val="bg1"/>
                </a:solidFill>
                <a:effectLst/>
                <a:latin typeface="Verdana" panose="020B0604030504040204" pitchFamily="34" charset="0"/>
                <a:ea typeface="Verdana" panose="020B0604030504040204" pitchFamily="34" charset="0"/>
              </a:rPr>
              <a:t>ir ilgtermiņa, starpnozaru, </a:t>
            </a:r>
            <a:r>
              <a:rPr lang="lv-LV" sz="1400" b="0" i="0" err="1">
                <a:solidFill>
                  <a:schemeClr val="bg1"/>
                </a:solidFill>
                <a:effectLst/>
                <a:latin typeface="Verdana" panose="020B0604030504040204" pitchFamily="34" charset="0"/>
                <a:ea typeface="Verdana" panose="020B0604030504040204" pitchFamily="34" charset="0"/>
              </a:rPr>
              <a:t>daudzlīmeņu</a:t>
            </a:r>
            <a:r>
              <a:rPr lang="lv-LV" sz="1400" b="0" i="0">
                <a:solidFill>
                  <a:schemeClr val="bg1"/>
                </a:solidFill>
                <a:effectLst/>
                <a:latin typeface="Verdana" panose="020B0604030504040204" pitchFamily="34" charset="0"/>
                <a:ea typeface="Verdana" panose="020B0604030504040204" pitchFamily="34" charset="0"/>
              </a:rPr>
              <a:t> politika, kuras </a:t>
            </a:r>
            <a:r>
              <a:rPr lang="lv-LV" sz="1400" b="1" i="0">
                <a:solidFill>
                  <a:schemeClr val="bg1"/>
                </a:solidFill>
                <a:effectLst/>
                <a:latin typeface="Verdana" panose="020B0604030504040204" pitchFamily="34" charset="0"/>
                <a:ea typeface="Verdana" panose="020B0604030504040204" pitchFamily="34" charset="0"/>
              </a:rPr>
              <a:t>mērķis</a:t>
            </a:r>
            <a:r>
              <a:rPr lang="lv-LV" sz="1400" b="0" i="0">
                <a:solidFill>
                  <a:schemeClr val="bg1"/>
                </a:solidFill>
                <a:effectLst/>
                <a:latin typeface="Verdana" panose="020B0604030504040204" pitchFamily="34" charset="0"/>
                <a:ea typeface="Verdana" panose="020B0604030504040204" pitchFamily="34" charset="0"/>
              </a:rPr>
              <a:t> ir uzlabot </a:t>
            </a:r>
            <a:r>
              <a:rPr lang="lv-LV" sz="1400" b="1" i="0">
                <a:solidFill>
                  <a:schemeClr val="bg1"/>
                </a:solidFill>
                <a:effectLst/>
                <a:latin typeface="Verdana" panose="020B0604030504040204" pitchFamily="34" charset="0"/>
                <a:ea typeface="Verdana" panose="020B0604030504040204" pitchFamily="34" charset="0"/>
              </a:rPr>
              <a:t>visu reģionu ieguldījumu valstu sniegumā</a:t>
            </a:r>
            <a:r>
              <a:rPr lang="lv-LV" sz="1400" b="0" i="0">
                <a:solidFill>
                  <a:schemeClr val="bg1"/>
                </a:solidFill>
                <a:effectLst/>
                <a:latin typeface="Verdana" panose="020B0604030504040204" pitchFamily="34" charset="0"/>
                <a:ea typeface="Verdana" panose="020B0604030504040204" pitchFamily="34" charset="0"/>
              </a:rPr>
              <a:t> un </a:t>
            </a:r>
            <a:r>
              <a:rPr lang="lv-LV" sz="1400" b="1" i="0">
                <a:solidFill>
                  <a:schemeClr val="bg1"/>
                </a:solidFill>
                <a:effectLst/>
                <a:latin typeface="Verdana" panose="020B0604030504040204" pitchFamily="34" charset="0"/>
                <a:ea typeface="Verdana" panose="020B0604030504040204" pitchFamily="34" charset="0"/>
              </a:rPr>
              <a:t>mazināt nevienlīdzību starp vietām un cilvēkiem</a:t>
            </a:r>
          </a:p>
        </p:txBody>
      </p:sp>
      <p:sp>
        <p:nvSpPr>
          <p:cNvPr id="18" name="Rectangle 17">
            <a:extLst>
              <a:ext uri="{FF2B5EF4-FFF2-40B4-BE49-F238E27FC236}">
                <a16:creationId xmlns:a16="http://schemas.microsoft.com/office/drawing/2014/main" id="{5FB183EC-8E7B-BC3A-4BC7-9DE7F9DE7E22}"/>
              </a:ext>
            </a:extLst>
          </p:cNvPr>
          <p:cNvSpPr/>
          <p:nvPr/>
        </p:nvSpPr>
        <p:spPr>
          <a:xfrm>
            <a:off x="6280724" y="1920615"/>
            <a:ext cx="5619827" cy="1036641"/>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sz="14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OECD iesaka valstīm veicināt un īstenot </a:t>
            </a:r>
            <a:r>
              <a:rPr lang="lv-LV" sz="14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uz teritoriālo pieeju balstītu reģionālās attīstības politiku</a:t>
            </a:r>
          </a:p>
        </p:txBody>
      </p:sp>
      <p:sp>
        <p:nvSpPr>
          <p:cNvPr id="25" name="TextBox 24">
            <a:extLst>
              <a:ext uri="{FF2B5EF4-FFF2-40B4-BE49-F238E27FC236}">
                <a16:creationId xmlns:a16="http://schemas.microsoft.com/office/drawing/2014/main" id="{E6EB1965-3E06-D12C-CC54-BE65C6EF669C}"/>
              </a:ext>
            </a:extLst>
          </p:cNvPr>
          <p:cNvSpPr txBox="1"/>
          <p:nvPr/>
        </p:nvSpPr>
        <p:spPr>
          <a:xfrm>
            <a:off x="1346453" y="3167357"/>
            <a:ext cx="9499094" cy="307777"/>
          </a:xfrm>
          <a:prstGeom prst="rect">
            <a:avLst/>
          </a:prstGeom>
          <a:noFill/>
        </p:spPr>
        <p:txBody>
          <a:bodyPr wrap="square">
            <a:spAutoFit/>
          </a:bodyPr>
          <a:lstStyle/>
          <a:p>
            <a:pPr algn="ctr"/>
            <a:r>
              <a:rPr lang="lv-LV" sz="1400">
                <a:solidFill>
                  <a:srgbClr val="365236"/>
                </a:solidFill>
                <a:latin typeface="Verdana" panose="020B0604030504040204" pitchFamily="34" charset="0"/>
                <a:ea typeface="Verdana" panose="020B0604030504040204" pitchFamily="34" charset="0"/>
                <a:cs typeface="Calibri" panose="020F0502020204030204" pitchFamily="34" charset="0"/>
              </a:rPr>
              <a:t>Būtiskākās </a:t>
            </a:r>
            <a:r>
              <a:rPr lang="lv-LV" sz="1400" u="sng">
                <a:solidFill>
                  <a:srgbClr val="365236"/>
                </a:solidFill>
                <a:latin typeface="Verdana" panose="020B0604030504040204" pitchFamily="34" charset="0"/>
                <a:ea typeface="Verdana" panose="020B0604030504040204" pitchFamily="34" charset="0"/>
                <a:cs typeface="Calibri" panose="020F0502020204030204" pitchFamily="34" charset="0"/>
              </a:rPr>
              <a:t>nepieciešamās </a:t>
            </a:r>
            <a:r>
              <a:rPr lang="lv-LV" sz="1400" b="1" u="sng">
                <a:solidFill>
                  <a:srgbClr val="365236"/>
                </a:solidFill>
                <a:latin typeface="Verdana" panose="020B0604030504040204" pitchFamily="34" charset="0"/>
                <a:ea typeface="Verdana" panose="020B0604030504040204" pitchFamily="34" charset="0"/>
                <a:cs typeface="Calibri" panose="020F0502020204030204" pitchFamily="34" charset="0"/>
              </a:rPr>
              <a:t>rīcības </a:t>
            </a:r>
            <a:r>
              <a:rPr lang="lv-LV" sz="1400" u="sng">
                <a:solidFill>
                  <a:srgbClr val="365236"/>
                </a:solidFill>
                <a:latin typeface="Verdana" panose="020B0604030504040204" pitchFamily="34" charset="0"/>
                <a:ea typeface="Verdana" panose="020B0604030504040204" pitchFamily="34" charset="0"/>
                <a:cs typeface="Calibri" panose="020F0502020204030204" pitchFamily="34" charset="0"/>
              </a:rPr>
              <a:t>reģionālās politikas izstrādē</a:t>
            </a:r>
            <a:endParaRPr lang="lv-LV" sz="1400">
              <a:solidFill>
                <a:srgbClr val="365236"/>
              </a:solidFill>
              <a:latin typeface="Verdana" panose="020B0604030504040204" pitchFamily="34" charset="0"/>
              <a:ea typeface="Verdana" panose="020B0604030504040204" pitchFamily="34" charset="0"/>
              <a:cs typeface="Calibri" panose="020F0502020204030204" pitchFamily="34" charset="0"/>
            </a:endParaRPr>
          </a:p>
        </p:txBody>
      </p:sp>
      <p:sp>
        <p:nvSpPr>
          <p:cNvPr id="41" name="Up Arrow Callout 4">
            <a:extLst>
              <a:ext uri="{FF2B5EF4-FFF2-40B4-BE49-F238E27FC236}">
                <a16:creationId xmlns:a16="http://schemas.microsoft.com/office/drawing/2014/main" id="{C311C2BD-D197-4741-B350-FDD00DC61571}"/>
              </a:ext>
            </a:extLst>
          </p:cNvPr>
          <p:cNvSpPr/>
          <p:nvPr/>
        </p:nvSpPr>
        <p:spPr>
          <a:xfrm>
            <a:off x="1260251" y="3572306"/>
            <a:ext cx="4651026" cy="634764"/>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200">
                <a:solidFill>
                  <a:srgbClr val="000000"/>
                </a:solidFill>
                <a:effectLst/>
                <a:latin typeface="Verdana" panose="020B0604030504040204" pitchFamily="34" charset="0"/>
                <a:ea typeface="Verdana" panose="020B0604030504040204" pitchFamily="34" charset="0"/>
                <a:cs typeface="Calibri" panose="020F0502020204030204" pitchFamily="34" charset="0"/>
              </a:rPr>
              <a:t>Izstrādāt un īstenot </a:t>
            </a:r>
            <a:r>
              <a:rPr lang="lv-LV" sz="1200" b="1">
                <a:solidFill>
                  <a:srgbClr val="000000"/>
                </a:solidFill>
                <a:effectLst/>
                <a:latin typeface="Verdana" panose="020B0604030504040204" pitchFamily="34" charset="0"/>
                <a:ea typeface="Verdana" panose="020B0604030504040204" pitchFamily="34" charset="0"/>
                <a:cs typeface="Calibri" panose="020F0502020204030204" pitchFamily="34" charset="0"/>
              </a:rPr>
              <a:t>integrētu un līdzsvarotu reģionālās attīstības stratēģiju</a:t>
            </a:r>
          </a:p>
        </p:txBody>
      </p:sp>
      <p:sp>
        <p:nvSpPr>
          <p:cNvPr id="42" name="Up Arrow Callout 4">
            <a:extLst>
              <a:ext uri="{FF2B5EF4-FFF2-40B4-BE49-F238E27FC236}">
                <a16:creationId xmlns:a16="http://schemas.microsoft.com/office/drawing/2014/main" id="{9F99087D-AF10-0ED9-9F03-DA15381F7728}"/>
              </a:ext>
            </a:extLst>
          </p:cNvPr>
          <p:cNvSpPr/>
          <p:nvPr/>
        </p:nvSpPr>
        <p:spPr>
          <a:xfrm>
            <a:off x="1260251" y="4417756"/>
            <a:ext cx="4651026" cy="634764"/>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200">
                <a:solidFill>
                  <a:srgbClr val="000000"/>
                </a:solidFill>
                <a:effectLst/>
                <a:latin typeface="Verdana" panose="020B0604030504040204" pitchFamily="34" charset="0"/>
                <a:ea typeface="Verdana" panose="020B0604030504040204" pitchFamily="34" charset="0"/>
                <a:cs typeface="Calibri" panose="020F0502020204030204" pitchFamily="34" charset="0"/>
              </a:rPr>
              <a:t>Ņemt vērā </a:t>
            </a:r>
            <a:r>
              <a:rPr lang="lv-LV" sz="1200" b="1">
                <a:solidFill>
                  <a:srgbClr val="000000"/>
                </a:solidFill>
                <a:effectLst/>
                <a:latin typeface="Verdana" panose="020B0604030504040204" pitchFamily="34" charset="0"/>
                <a:ea typeface="Verdana" panose="020B0604030504040204" pitchFamily="34" charset="0"/>
                <a:cs typeface="Calibri" panose="020F0502020204030204" pitchFamily="34" charset="0"/>
              </a:rPr>
              <a:t>visu veidu savstarpējo atkarību starp reģioniem un to iekšienē</a:t>
            </a:r>
            <a:endParaRPr lang="lv-LV" sz="1200" b="1">
              <a:solidFill>
                <a:srgbClr val="000000"/>
              </a:solidFill>
              <a:latin typeface="Verdana" panose="020B0604030504040204" pitchFamily="34" charset="0"/>
              <a:ea typeface="Verdana" panose="020B0604030504040204" pitchFamily="34" charset="0"/>
              <a:cs typeface="Calibri" panose="020F0502020204030204" pitchFamily="34" charset="0"/>
            </a:endParaRPr>
          </a:p>
        </p:txBody>
      </p:sp>
      <p:sp>
        <p:nvSpPr>
          <p:cNvPr id="43" name="Up Arrow Callout 4">
            <a:extLst>
              <a:ext uri="{FF2B5EF4-FFF2-40B4-BE49-F238E27FC236}">
                <a16:creationId xmlns:a16="http://schemas.microsoft.com/office/drawing/2014/main" id="{95357F98-D837-165B-0459-FAB4A2F40ECE}"/>
              </a:ext>
            </a:extLst>
          </p:cNvPr>
          <p:cNvSpPr/>
          <p:nvPr/>
        </p:nvSpPr>
        <p:spPr>
          <a:xfrm>
            <a:off x="1260251" y="5263206"/>
            <a:ext cx="4651026" cy="634764"/>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200" b="1">
                <a:solidFill>
                  <a:srgbClr val="000000"/>
                </a:solidFill>
                <a:latin typeface="Verdana" panose="020B0604030504040204" pitchFamily="34" charset="0"/>
                <a:ea typeface="Verdana" panose="020B0604030504040204" pitchFamily="34" charset="0"/>
                <a:cs typeface="Calibri" panose="020F0502020204030204" pitchFamily="34" charset="0"/>
              </a:rPr>
              <a:t>S</a:t>
            </a:r>
            <a:r>
              <a:rPr lang="lv-LV" sz="1200" b="1">
                <a:solidFill>
                  <a:srgbClr val="000000"/>
                </a:solidFill>
                <a:effectLst/>
                <a:latin typeface="Verdana" panose="020B0604030504040204" pitchFamily="34" charset="0"/>
                <a:ea typeface="Verdana" panose="020B0604030504040204" pitchFamily="34" charset="0"/>
                <a:cs typeface="Calibri" panose="020F0502020204030204" pitchFamily="34" charset="0"/>
              </a:rPr>
              <a:t>adarboties ar reģionālajām un vietējām kopienām un ieinteresētajām personām </a:t>
            </a:r>
            <a:r>
              <a:rPr lang="lv-LV" sz="1200">
                <a:solidFill>
                  <a:srgbClr val="000000"/>
                </a:solidFill>
                <a:effectLst/>
                <a:latin typeface="Verdana" panose="020B0604030504040204" pitchFamily="34" charset="0"/>
                <a:ea typeface="Verdana" panose="020B0604030504040204" pitchFamily="34" charset="0"/>
                <a:cs typeface="Calibri" panose="020F0502020204030204" pitchFamily="34" charset="0"/>
              </a:rPr>
              <a:t>visā politikas veidošanas ciklā</a:t>
            </a:r>
          </a:p>
        </p:txBody>
      </p:sp>
      <p:sp>
        <p:nvSpPr>
          <p:cNvPr id="44" name="Up Arrow Callout 4">
            <a:extLst>
              <a:ext uri="{FF2B5EF4-FFF2-40B4-BE49-F238E27FC236}">
                <a16:creationId xmlns:a16="http://schemas.microsoft.com/office/drawing/2014/main" id="{24188E74-D705-4F36-D1AE-0DEC460FED52}"/>
              </a:ext>
            </a:extLst>
          </p:cNvPr>
          <p:cNvSpPr/>
          <p:nvPr/>
        </p:nvSpPr>
        <p:spPr>
          <a:xfrm>
            <a:off x="6280724" y="4422706"/>
            <a:ext cx="4651026" cy="634764"/>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200">
                <a:solidFill>
                  <a:srgbClr val="000000"/>
                </a:solidFill>
                <a:effectLst/>
                <a:latin typeface="Verdana" panose="020B0604030504040204" pitchFamily="34" charset="0"/>
                <a:ea typeface="Verdana" panose="020B0604030504040204" pitchFamily="34" charset="0"/>
                <a:cs typeface="Calibri" panose="020F0502020204030204" pitchFamily="34" charset="0"/>
              </a:rPr>
              <a:t>Izveidot </a:t>
            </a:r>
            <a:r>
              <a:rPr lang="lv-LV" sz="1200" b="1">
                <a:solidFill>
                  <a:srgbClr val="000000"/>
                </a:solidFill>
                <a:effectLst/>
                <a:latin typeface="Verdana" panose="020B0604030504040204" pitchFamily="34" charset="0"/>
                <a:ea typeface="Verdana" panose="020B0604030504040204" pitchFamily="34" charset="0"/>
                <a:cs typeface="Calibri" panose="020F0502020204030204" pitchFamily="34" charset="0"/>
              </a:rPr>
              <a:t>stabilus daudzlīmeņu pārvaldības pasākumus</a:t>
            </a:r>
          </a:p>
        </p:txBody>
      </p:sp>
      <p:sp>
        <p:nvSpPr>
          <p:cNvPr id="45" name="Up Arrow Callout 4">
            <a:extLst>
              <a:ext uri="{FF2B5EF4-FFF2-40B4-BE49-F238E27FC236}">
                <a16:creationId xmlns:a16="http://schemas.microsoft.com/office/drawing/2014/main" id="{08E038A1-B125-EC5F-A625-BA7E604C6D55}"/>
              </a:ext>
            </a:extLst>
          </p:cNvPr>
          <p:cNvSpPr/>
          <p:nvPr/>
        </p:nvSpPr>
        <p:spPr>
          <a:xfrm>
            <a:off x="6280724" y="3572306"/>
            <a:ext cx="4651026" cy="634764"/>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200">
                <a:solidFill>
                  <a:srgbClr val="000000"/>
                </a:solidFill>
                <a:effectLst/>
                <a:latin typeface="Verdana" panose="020B0604030504040204" pitchFamily="34" charset="0"/>
                <a:ea typeface="Verdana" panose="020B0604030504040204" pitchFamily="34" charset="0"/>
                <a:cs typeface="Calibri" panose="020F0502020204030204" pitchFamily="34" charset="0"/>
              </a:rPr>
              <a:t>Stiprināt </a:t>
            </a:r>
            <a:r>
              <a:rPr lang="lv-LV" sz="1200" b="1">
                <a:solidFill>
                  <a:srgbClr val="000000"/>
                </a:solidFill>
                <a:effectLst/>
                <a:latin typeface="Verdana" panose="020B0604030504040204" pitchFamily="34" charset="0"/>
                <a:ea typeface="Verdana" panose="020B0604030504040204" pitchFamily="34" charset="0"/>
                <a:cs typeface="Calibri" panose="020F0502020204030204" pitchFamily="34" charset="0"/>
              </a:rPr>
              <a:t>administratīvās, stratēģiskās un tehniskās spējas</a:t>
            </a:r>
          </a:p>
        </p:txBody>
      </p:sp>
      <p:sp>
        <p:nvSpPr>
          <p:cNvPr id="46" name="Up Arrow Callout 4">
            <a:extLst>
              <a:ext uri="{FF2B5EF4-FFF2-40B4-BE49-F238E27FC236}">
                <a16:creationId xmlns:a16="http://schemas.microsoft.com/office/drawing/2014/main" id="{AB64C18E-418B-0438-BF01-AFD11393AA4E}"/>
              </a:ext>
            </a:extLst>
          </p:cNvPr>
          <p:cNvSpPr/>
          <p:nvPr/>
        </p:nvSpPr>
        <p:spPr>
          <a:xfrm>
            <a:off x="6280724" y="5273106"/>
            <a:ext cx="4651026" cy="634764"/>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200">
                <a:solidFill>
                  <a:srgbClr val="000000"/>
                </a:solidFill>
                <a:effectLst/>
                <a:latin typeface="Verdana" panose="020B0604030504040204" pitchFamily="34" charset="0"/>
                <a:ea typeface="Verdana" panose="020B0604030504040204" pitchFamily="34" charset="0"/>
                <a:cs typeface="Calibri" panose="020F0502020204030204" pitchFamily="34" charset="0"/>
              </a:rPr>
              <a:t>Mobilizēt </a:t>
            </a:r>
            <a:r>
              <a:rPr lang="lv-LV" sz="1200" b="1">
                <a:solidFill>
                  <a:srgbClr val="000000"/>
                </a:solidFill>
                <a:effectLst/>
                <a:latin typeface="Verdana" panose="020B0604030504040204" pitchFamily="34" charset="0"/>
                <a:ea typeface="Verdana" panose="020B0604030504040204" pitchFamily="34" charset="0"/>
                <a:cs typeface="Calibri" panose="020F0502020204030204" pitchFamily="34" charset="0"/>
              </a:rPr>
              <a:t>daudzveidīgus, līdzsvarotus un ilgtspējīgus finanšu resursus</a:t>
            </a:r>
          </a:p>
        </p:txBody>
      </p:sp>
      <p:sp>
        <p:nvSpPr>
          <p:cNvPr id="47" name="Up Arrow Callout 4">
            <a:extLst>
              <a:ext uri="{FF2B5EF4-FFF2-40B4-BE49-F238E27FC236}">
                <a16:creationId xmlns:a16="http://schemas.microsoft.com/office/drawing/2014/main" id="{BBFDB2E7-0678-2D48-D6E6-8270B44D7ABD}"/>
              </a:ext>
            </a:extLst>
          </p:cNvPr>
          <p:cNvSpPr/>
          <p:nvPr/>
        </p:nvSpPr>
        <p:spPr>
          <a:xfrm>
            <a:off x="3770487" y="6109185"/>
            <a:ext cx="4651026" cy="634764"/>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a:r>
              <a:rPr lang="lv-LV" sz="1200">
                <a:solidFill>
                  <a:srgbClr val="000000"/>
                </a:solidFill>
                <a:effectLst/>
                <a:latin typeface="Verdana" panose="020B0604030504040204" pitchFamily="34" charset="0"/>
                <a:ea typeface="Verdana" panose="020B0604030504040204" pitchFamily="34" charset="0"/>
              </a:rPr>
              <a:t>Veicināt </a:t>
            </a:r>
            <a:r>
              <a:rPr lang="lv-LV" sz="1200" b="1">
                <a:solidFill>
                  <a:srgbClr val="000000"/>
                </a:solidFill>
                <a:effectLst/>
                <a:latin typeface="Verdana" panose="020B0604030504040204" pitchFamily="34" charset="0"/>
                <a:ea typeface="Verdana" panose="020B0604030504040204" pitchFamily="34" charset="0"/>
              </a:rPr>
              <a:t>stabilus snieguma pārvaldības mehānismus</a:t>
            </a:r>
            <a:endParaRPr lang="lv-LV" sz="1200" b="1">
              <a:solidFill>
                <a:schemeClr val="tx1">
                  <a:lumMod val="75000"/>
                  <a:lumOff val="25000"/>
                </a:schemeClr>
              </a:solidFill>
              <a:latin typeface="Verdana" panose="020B0604030504040204" pitchFamily="34" charset="0"/>
              <a:ea typeface="Verdana" panose="020B0604030504040204" pitchFamily="34" charset="0"/>
            </a:endParaRPr>
          </a:p>
        </p:txBody>
      </p:sp>
      <p:pic>
        <p:nvPicPr>
          <p:cNvPr id="48" name="Graphic 12" descr="Business Growth with solid fill">
            <a:extLst>
              <a:ext uri="{FF2B5EF4-FFF2-40B4-BE49-F238E27FC236}">
                <a16:creationId xmlns:a16="http://schemas.microsoft.com/office/drawing/2014/main" id="{67EFA2CD-795B-CB3D-D437-CCE5F235F1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123986" y="3550272"/>
            <a:ext cx="702816" cy="678829"/>
          </a:xfrm>
          <a:prstGeom prst="rect">
            <a:avLst/>
          </a:prstGeom>
        </p:spPr>
      </p:pic>
      <p:pic>
        <p:nvPicPr>
          <p:cNvPr id="50" name="Graphic 20" descr="Group brainstorm with solid fill">
            <a:extLst>
              <a:ext uri="{FF2B5EF4-FFF2-40B4-BE49-F238E27FC236}">
                <a16:creationId xmlns:a16="http://schemas.microsoft.com/office/drawing/2014/main" id="{8037B17D-714F-392D-FE35-86A176542C9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61789" y="5251073"/>
            <a:ext cx="678829" cy="678829"/>
          </a:xfrm>
          <a:prstGeom prst="rect">
            <a:avLst/>
          </a:prstGeom>
        </p:spPr>
      </p:pic>
      <p:pic>
        <p:nvPicPr>
          <p:cNvPr id="55" name="Picture 54">
            <a:extLst>
              <a:ext uri="{FF2B5EF4-FFF2-40B4-BE49-F238E27FC236}">
                <a16:creationId xmlns:a16="http://schemas.microsoft.com/office/drawing/2014/main" id="{F2A85B68-7DD9-5554-37AE-503BFF82C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5844" y="5241173"/>
            <a:ext cx="719099" cy="678829"/>
          </a:xfrm>
          <a:prstGeom prst="rect">
            <a:avLst/>
          </a:prstGeom>
        </p:spPr>
      </p:pic>
      <p:pic>
        <p:nvPicPr>
          <p:cNvPr id="56" name="Picture 55">
            <a:extLst>
              <a:ext uri="{FF2B5EF4-FFF2-40B4-BE49-F238E27FC236}">
                <a16:creationId xmlns:a16="http://schemas.microsoft.com/office/drawing/2014/main" id="{A96D7317-FF57-FCFD-804C-EFC5EFF253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788" y="4395723"/>
            <a:ext cx="678829" cy="678829"/>
          </a:xfrm>
          <a:prstGeom prst="rect">
            <a:avLst/>
          </a:prstGeom>
        </p:spPr>
      </p:pic>
      <p:pic>
        <p:nvPicPr>
          <p:cNvPr id="57" name="Picture 56">
            <a:extLst>
              <a:ext uri="{FF2B5EF4-FFF2-40B4-BE49-F238E27FC236}">
                <a16:creationId xmlns:a16="http://schemas.microsoft.com/office/drawing/2014/main" id="{9118C117-9BF1-6820-6C3A-38C53B7A62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9786" y="6065120"/>
            <a:ext cx="678829" cy="678829"/>
          </a:xfrm>
          <a:prstGeom prst="rect">
            <a:avLst/>
          </a:prstGeom>
        </p:spPr>
      </p:pic>
      <p:pic>
        <p:nvPicPr>
          <p:cNvPr id="58" name="Picture 57">
            <a:extLst>
              <a:ext uri="{FF2B5EF4-FFF2-40B4-BE49-F238E27FC236}">
                <a16:creationId xmlns:a16="http://schemas.microsoft.com/office/drawing/2014/main" id="{D9A55439-4E1E-B4D6-A9A4-151377E43B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23986" y="4414011"/>
            <a:ext cx="678828" cy="678828"/>
          </a:xfrm>
          <a:prstGeom prst="rect">
            <a:avLst/>
          </a:prstGeom>
        </p:spPr>
      </p:pic>
      <p:pic>
        <p:nvPicPr>
          <p:cNvPr id="60" name="Picture 59">
            <a:extLst>
              <a:ext uri="{FF2B5EF4-FFF2-40B4-BE49-F238E27FC236}">
                <a16:creationId xmlns:a16="http://schemas.microsoft.com/office/drawing/2014/main" id="{60709AA8-3E13-2DE3-D424-A7792A3353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1788" y="3559797"/>
            <a:ext cx="678829" cy="678829"/>
          </a:xfrm>
          <a:prstGeom prst="rect">
            <a:avLst/>
          </a:prstGeom>
        </p:spPr>
      </p:pic>
    </p:spTree>
    <p:extLst>
      <p:ext uri="{BB962C8B-B14F-4D97-AF65-F5344CB8AC3E}">
        <p14:creationId xmlns:p14="http://schemas.microsoft.com/office/powerpoint/2010/main" val="1166742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4B286AA-0564-4474-1E71-5385B1A88C2E}"/>
              </a:ext>
            </a:extLst>
          </p:cNvPr>
          <p:cNvSpPr/>
          <p:nvPr/>
        </p:nvSpPr>
        <p:spPr>
          <a:xfrm>
            <a:off x="8924925" y="1857376"/>
            <a:ext cx="3111194" cy="4838698"/>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chemeClr val="tx1"/>
              </a:buClr>
            </a:pPr>
            <a:r>
              <a:rPr lang="lv-LV" altLang="lv-LV" sz="14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rPr>
              <a:t>Finansējums</a:t>
            </a:r>
            <a:endParaRPr lang="lv-LV" altLang="lv-LV" sz="1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171450" indent="-171450">
              <a:spcAft>
                <a:spcPts val="300"/>
              </a:spcAft>
              <a:buClr>
                <a:schemeClr val="bg1"/>
              </a:buClr>
              <a:buFont typeface="Courier New" panose="02070309020205020404" pitchFamily="49" charset="0"/>
              <a:buChar char="o"/>
            </a:pPr>
            <a:r>
              <a:rPr lang="lv-LV" altLang="lv-LV" sz="1200" i="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Reģionālās politikas, reģionu un pārrobežu sadarbības attīstība </a:t>
            </a:r>
            <a:r>
              <a:rPr lang="lv-LV" altLang="lv-LV" sz="1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lv-LV" altLang="lv-LV" sz="12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358 147 000 EUR 2024.–2027. gadam</a:t>
            </a:r>
          </a:p>
          <a:p>
            <a:pPr marL="171450" indent="-171450">
              <a:spcAft>
                <a:spcPts val="300"/>
              </a:spcAft>
              <a:buClr>
                <a:schemeClr val="bg1"/>
              </a:buClr>
              <a:buFont typeface="Courier New" panose="02070309020205020404" pitchFamily="49" charset="0"/>
              <a:buChar char="o"/>
            </a:pPr>
            <a:r>
              <a:rPr lang="lv-LV" altLang="lv-LV" sz="1200" i="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Pašvaldību politika un finansēšana </a:t>
            </a:r>
            <a:r>
              <a:rPr lang="lv-LV" altLang="lv-LV" sz="1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lv-LV" altLang="lv-LV" sz="12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222 227 000 EUR 2024.–2027. gadam – iekļauta finanšu izlīdzināšana</a:t>
            </a:r>
          </a:p>
          <a:p>
            <a:pPr marL="171450" indent="-171450">
              <a:spcAft>
                <a:spcPts val="300"/>
              </a:spcAft>
              <a:buClr>
                <a:schemeClr val="bg1"/>
              </a:buClr>
              <a:buFont typeface="Courier New" panose="02070309020205020404" pitchFamily="49" charset="0"/>
              <a:buChar char="o"/>
            </a:pPr>
            <a:r>
              <a:rPr lang="lv-LV" altLang="lv-LV" sz="1200" i="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2022. gadā reģionālajam atbalstam </a:t>
            </a:r>
            <a:r>
              <a:rPr lang="lv-LV" altLang="lv-LV" sz="1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kopumā tika piešķirti gandrīz 77 milj. EUR. </a:t>
            </a:r>
            <a:r>
              <a:rPr lang="lv-LV" altLang="lv-LV" sz="12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Gandrīz 42 milj. EUR atbalsts tika piešķirts no valsts budžeta programmām</a:t>
            </a:r>
            <a:r>
              <a:rPr lang="lv-LV" altLang="lv-LV" sz="1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Tika piešķirtas gandrīz 35 milj. EUR dotācijas no ES strukturālajiem un investīciju fondiem</a:t>
            </a:r>
          </a:p>
        </p:txBody>
      </p:sp>
      <p:sp>
        <p:nvSpPr>
          <p:cNvPr id="13316" name="Slide Number Placeholder 5">
            <a:extLst>
              <a:ext uri="{FF2B5EF4-FFF2-40B4-BE49-F238E27FC236}">
                <a16:creationId xmlns:a16="http://schemas.microsoft.com/office/drawing/2014/main" id="{C0E119F0-70D3-4F3B-ABF6-68C67584D2BF}"/>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cs typeface="Arial" panose="020B0604020202020204" pitchFamily="34" charset="0"/>
              </a:defRPr>
            </a:lvl1pPr>
            <a:lvl2pPr marL="742950" indent="-285750">
              <a:defRPr sz="1700">
                <a:solidFill>
                  <a:schemeClr val="tx1"/>
                </a:solidFill>
                <a:latin typeface="Times New Roman" panose="02020603050405020304" pitchFamily="18" charset="0"/>
                <a:cs typeface="Arial" panose="020B0604020202020204" pitchFamily="34" charset="0"/>
              </a:defRPr>
            </a:lvl2pPr>
            <a:lvl3pPr marL="1143000" indent="-228600">
              <a:defRPr sz="1700">
                <a:solidFill>
                  <a:schemeClr val="tx1"/>
                </a:solidFill>
                <a:latin typeface="Times New Roman" panose="02020603050405020304" pitchFamily="18" charset="0"/>
                <a:cs typeface="Arial" panose="020B0604020202020204" pitchFamily="34" charset="0"/>
              </a:defRPr>
            </a:lvl3pPr>
            <a:lvl4pPr marL="1600200" indent="-228600">
              <a:defRPr sz="1700">
                <a:solidFill>
                  <a:schemeClr val="tx1"/>
                </a:solidFill>
                <a:latin typeface="Times New Roman" panose="02020603050405020304" pitchFamily="18" charset="0"/>
                <a:cs typeface="Arial" panose="020B0604020202020204" pitchFamily="34" charset="0"/>
              </a:defRPr>
            </a:lvl4pPr>
            <a:lvl5pPr marL="2057400" indent="-228600">
              <a:defRPr sz="1700">
                <a:solidFill>
                  <a:schemeClr val="tx1"/>
                </a:solidFill>
                <a:latin typeface="Times New Roman" panose="02020603050405020304" pitchFamily="18" charset="0"/>
                <a:cs typeface="Arial" panose="020B0604020202020204" pitchFamily="34" charset="0"/>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fld id="{08C62FA4-AA9F-4385-9A54-92AD42774A63}" type="slidenum">
              <a:rPr lang="en-US" altLang="en-US" sz="1000" smtClean="0">
                <a:solidFill>
                  <a:srgbClr val="898989"/>
                </a:solidFill>
                <a:latin typeface="Verdana" panose="020B0604030504040204" pitchFamily="34" charset="0"/>
              </a:rPr>
              <a:pPr/>
              <a:t>24</a:t>
            </a:fld>
            <a:endParaRPr lang="en-US" altLang="en-US" sz="1000">
              <a:solidFill>
                <a:srgbClr val="898989"/>
              </a:solidFill>
              <a:latin typeface="Verdana" panose="020B0604030504040204" pitchFamily="34" charset="0"/>
            </a:endParaRPr>
          </a:p>
        </p:txBody>
      </p:sp>
      <p:sp>
        <p:nvSpPr>
          <p:cNvPr id="3" name="Title 1">
            <a:extLst>
              <a:ext uri="{FF2B5EF4-FFF2-40B4-BE49-F238E27FC236}">
                <a16:creationId xmlns:a16="http://schemas.microsoft.com/office/drawing/2014/main" id="{76585DFB-9012-CD73-2F86-0A5DF499127C}"/>
              </a:ext>
            </a:extLst>
          </p:cNvPr>
          <p:cNvSpPr>
            <a:spLocks noGrp="1"/>
          </p:cNvSpPr>
          <p:nvPr>
            <p:ph type="title"/>
          </p:nvPr>
        </p:nvSpPr>
        <p:spPr>
          <a:xfrm>
            <a:off x="2387600" y="228600"/>
            <a:ext cx="9398000" cy="1036642"/>
          </a:xfrm>
        </p:spPr>
        <p:txBody>
          <a:bodyPr>
            <a:normAutofit/>
          </a:bodyPr>
          <a:lstStyle/>
          <a:p>
            <a:pPr algn="ctr"/>
            <a:r>
              <a:rPr lang="lv-LV">
                <a:solidFill>
                  <a:srgbClr val="257735"/>
                </a:solidFill>
              </a:rPr>
              <a:t>Igaunijas reģionālā politika</a:t>
            </a:r>
          </a:p>
        </p:txBody>
      </p:sp>
      <p:grpSp>
        <p:nvGrpSpPr>
          <p:cNvPr id="18" name="Group 17">
            <a:extLst>
              <a:ext uri="{FF2B5EF4-FFF2-40B4-BE49-F238E27FC236}">
                <a16:creationId xmlns:a16="http://schemas.microsoft.com/office/drawing/2014/main" id="{9C02A597-B592-49ED-87CA-8CADD06B6137}"/>
              </a:ext>
            </a:extLst>
          </p:cNvPr>
          <p:cNvGrpSpPr/>
          <p:nvPr/>
        </p:nvGrpSpPr>
        <p:grpSpPr>
          <a:xfrm>
            <a:off x="1" y="1857376"/>
            <a:ext cx="8743952" cy="826406"/>
            <a:chOff x="3996677" y="1265242"/>
            <a:chExt cx="8195323" cy="522156"/>
          </a:xfrm>
        </p:grpSpPr>
        <p:sp>
          <p:nvSpPr>
            <p:cNvPr id="6" name="Rectangle 5">
              <a:extLst>
                <a:ext uri="{FF2B5EF4-FFF2-40B4-BE49-F238E27FC236}">
                  <a16:creationId xmlns:a16="http://schemas.microsoft.com/office/drawing/2014/main" id="{1E359B11-861A-5912-D6FA-BEAA69258064}"/>
                </a:ext>
              </a:extLst>
            </p:cNvPr>
            <p:cNvSpPr/>
            <p:nvPr/>
          </p:nvSpPr>
          <p:spPr>
            <a:xfrm>
              <a:off x="3996677" y="1265243"/>
              <a:ext cx="137174" cy="522155"/>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860EC469-FFA3-32EF-4560-BAFE57F9127F}"/>
                </a:ext>
              </a:extLst>
            </p:cNvPr>
            <p:cNvSpPr/>
            <p:nvPr/>
          </p:nvSpPr>
          <p:spPr>
            <a:xfrm>
              <a:off x="4133850" y="1265242"/>
              <a:ext cx="8058150" cy="522155"/>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chemeClr val="tx1"/>
                </a:buClr>
              </a:pPr>
              <a:r>
                <a:rPr lang="lv-LV" sz="1400" b="1" i="0">
                  <a:solidFill>
                    <a:srgbClr val="000000"/>
                  </a:solidFill>
                  <a:effectLst/>
                  <a:latin typeface="Verdana" panose="020B0604030504040204" pitchFamily="34" charset="0"/>
                  <a:ea typeface="Verdana" panose="020B0604030504040204" pitchFamily="34" charset="0"/>
                </a:rPr>
                <a:t>Reģionālā politika</a:t>
              </a:r>
            </a:p>
            <a:p>
              <a:pPr marL="171450" indent="-171450">
                <a:spcAft>
                  <a:spcPts val="300"/>
                </a:spcAft>
                <a:buClr>
                  <a:schemeClr val="tx1"/>
                </a:buClr>
                <a:buFont typeface="Wingdings" panose="05000000000000000000" pitchFamily="2" charset="2"/>
                <a:buChar char="v"/>
              </a:pPr>
              <a:r>
                <a:rPr lang="lv-LV" sz="1200" i="1">
                  <a:solidFill>
                    <a:srgbClr val="000000"/>
                  </a:solidFill>
                  <a:effectLst/>
                  <a:latin typeface="Verdana" panose="020B0604030504040204" pitchFamily="34" charset="0"/>
                  <a:ea typeface="Verdana" panose="020B0604030504040204" pitchFamily="34" charset="0"/>
                </a:rPr>
                <a:t>Noteikta</a:t>
              </a:r>
              <a:r>
                <a:rPr lang="lv-LV" sz="1200" b="1" i="1">
                  <a:solidFill>
                    <a:srgbClr val="000000"/>
                  </a:solidFill>
                  <a:effectLst/>
                  <a:latin typeface="Verdana" panose="020B0604030504040204" pitchFamily="34" charset="0"/>
                  <a:ea typeface="Verdana" panose="020B0604030504040204" pitchFamily="34" charset="0"/>
                </a:rPr>
                <a:t> Reģionālās politikas programmā 2024.–2027. gadam</a:t>
              </a:r>
            </a:p>
            <a:p>
              <a:pPr marL="171450" indent="-171450">
                <a:spcAft>
                  <a:spcPts val="300"/>
                </a:spcAft>
                <a:buClr>
                  <a:schemeClr val="tx1"/>
                </a:buClr>
                <a:buFont typeface="Wingdings" panose="05000000000000000000" pitchFamily="2" charset="2"/>
                <a:buChar char="v"/>
              </a:pPr>
              <a:r>
                <a:rPr lang="lv-LV" sz="1200" b="0" i="1">
                  <a:solidFill>
                    <a:srgbClr val="000000"/>
                  </a:solidFill>
                  <a:effectLst/>
                  <a:latin typeface="Verdana" panose="020B0604030504040204" pitchFamily="34" charset="0"/>
                  <a:ea typeface="Verdana" panose="020B0604030504040204" pitchFamily="34" charset="0"/>
                </a:rPr>
                <a:t>Izstrādāti plāni atsevišķu teritoriju attīstībai –</a:t>
              </a:r>
              <a:r>
                <a:rPr lang="lv-LV" sz="1200" b="1" i="1">
                  <a:solidFill>
                    <a:srgbClr val="000000"/>
                  </a:solidFill>
                  <a:effectLst/>
                  <a:latin typeface="Verdana" panose="020B0604030504040204" pitchFamily="34" charset="0"/>
                  <a:ea typeface="Verdana" panose="020B0604030504040204" pitchFamily="34" charset="0"/>
                </a:rPr>
                <a:t> Ida-</a:t>
              </a:r>
              <a:r>
                <a:rPr lang="lv-LV" sz="1200" b="1" i="1" err="1">
                  <a:solidFill>
                    <a:srgbClr val="000000"/>
                  </a:solidFill>
                  <a:effectLst/>
                  <a:latin typeface="Verdana" panose="020B0604030504040204" pitchFamily="34" charset="0"/>
                  <a:ea typeface="Verdana" panose="020B0604030504040204" pitchFamily="34" charset="0"/>
                </a:rPr>
                <a:t>Virumaa</a:t>
              </a:r>
              <a:r>
                <a:rPr lang="lv-LV" sz="1200" b="1" i="1">
                  <a:solidFill>
                    <a:srgbClr val="000000"/>
                  </a:solidFill>
                  <a:effectLst/>
                  <a:latin typeface="Verdana" panose="020B0604030504040204" pitchFamily="34" charset="0"/>
                  <a:ea typeface="Verdana" panose="020B0604030504040204" pitchFamily="34" charset="0"/>
                </a:rPr>
                <a:t> un </a:t>
              </a:r>
              <a:r>
                <a:rPr lang="lv-LV" sz="1200" b="1" i="1" err="1">
                  <a:solidFill>
                    <a:srgbClr val="000000"/>
                  </a:solidFill>
                  <a:effectLst/>
                  <a:latin typeface="Verdana" panose="020B0604030504040204" pitchFamily="34" charset="0"/>
                  <a:ea typeface="Verdana" panose="020B0604030504040204" pitchFamily="34" charset="0"/>
                </a:rPr>
                <a:t>Dienvidaustrumigaunijas</a:t>
              </a:r>
              <a:endParaRPr lang="lv-LV" sz="1200" b="1" i="1">
                <a:solidFill>
                  <a:srgbClr val="000000"/>
                </a:solidFill>
                <a:effectLst/>
                <a:latin typeface="Verdana" panose="020B0604030504040204" pitchFamily="34" charset="0"/>
                <a:ea typeface="Verdana" panose="020B0604030504040204" pitchFamily="34" charset="0"/>
              </a:endParaRPr>
            </a:p>
          </p:txBody>
        </p:sp>
      </p:grpSp>
      <p:grpSp>
        <p:nvGrpSpPr>
          <p:cNvPr id="19" name="Group 18">
            <a:extLst>
              <a:ext uri="{FF2B5EF4-FFF2-40B4-BE49-F238E27FC236}">
                <a16:creationId xmlns:a16="http://schemas.microsoft.com/office/drawing/2014/main" id="{4AFE6090-BA89-3B5F-96A5-2667167E34C4}"/>
              </a:ext>
            </a:extLst>
          </p:cNvPr>
          <p:cNvGrpSpPr/>
          <p:nvPr/>
        </p:nvGrpSpPr>
        <p:grpSpPr>
          <a:xfrm>
            <a:off x="1" y="2840572"/>
            <a:ext cx="8743952" cy="930549"/>
            <a:chOff x="3996677" y="1923861"/>
            <a:chExt cx="8195323" cy="741228"/>
          </a:xfrm>
        </p:grpSpPr>
        <p:sp>
          <p:nvSpPr>
            <p:cNvPr id="10" name="Rectangle 9">
              <a:extLst>
                <a:ext uri="{FF2B5EF4-FFF2-40B4-BE49-F238E27FC236}">
                  <a16:creationId xmlns:a16="http://schemas.microsoft.com/office/drawing/2014/main" id="{DA5DCA0C-0097-D48C-CDAD-75C4DFB19B6A}"/>
                </a:ext>
              </a:extLst>
            </p:cNvPr>
            <p:cNvSpPr/>
            <p:nvPr/>
          </p:nvSpPr>
          <p:spPr>
            <a:xfrm>
              <a:off x="3996677" y="1923862"/>
              <a:ext cx="137174" cy="741227"/>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11" name="Rectangle 10">
              <a:extLst>
                <a:ext uri="{FF2B5EF4-FFF2-40B4-BE49-F238E27FC236}">
                  <a16:creationId xmlns:a16="http://schemas.microsoft.com/office/drawing/2014/main" id="{2C583C02-67C1-550A-009D-B11AC9DEF48B}"/>
                </a:ext>
              </a:extLst>
            </p:cNvPr>
            <p:cNvSpPr/>
            <p:nvPr/>
          </p:nvSpPr>
          <p:spPr>
            <a:xfrm>
              <a:off x="4133849" y="1923861"/>
              <a:ext cx="8058151" cy="741227"/>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600"/>
                </a:spcAft>
                <a:buClr>
                  <a:srgbClr val="29702A"/>
                </a:buClr>
              </a:pPr>
              <a:r>
                <a:rPr lang="lv-LV" altLang="lv-LV" sz="1400" b="1">
                  <a:solidFill>
                    <a:srgbClr val="000000"/>
                  </a:solidFill>
                  <a:latin typeface="Verdana" panose="020B0604030504040204" pitchFamily="34" charset="0"/>
                  <a:ea typeface="Verdana" panose="020B0604030504040204" pitchFamily="34" charset="0"/>
                  <a:cs typeface="Times New Roman" panose="02020603050405020304" pitchFamily="18" charset="0"/>
                </a:rPr>
                <a:t>Izaicinājumi</a:t>
              </a:r>
            </a:p>
            <a:p>
              <a:pPr marL="171450" indent="-171450">
                <a:spcAft>
                  <a:spcPts val="300"/>
                </a:spcAft>
                <a:buClr>
                  <a:schemeClr val="tx1"/>
                </a:buClr>
                <a:buFont typeface="Wingdings" panose="05000000000000000000" pitchFamily="2" charset="2"/>
                <a:buChar char="à"/>
              </a:pPr>
              <a:r>
                <a:rPr lang="lv-LV" altLang="lv-LV" sz="1200" i="1">
                  <a:solidFill>
                    <a:srgbClr val="000000"/>
                  </a:solidFill>
                  <a:latin typeface="Verdana" panose="020B0604030504040204" pitchFamily="34" charset="0"/>
                  <a:ea typeface="Verdana" panose="020B0604030504040204" pitchFamily="34" charset="0"/>
                </a:rPr>
                <a:t>Lielākajā daļā sociālekonomisko rādītāju </a:t>
              </a:r>
              <a:r>
                <a:rPr lang="lv-LV" altLang="lv-LV" sz="1200" b="1" i="1">
                  <a:solidFill>
                    <a:srgbClr val="000000"/>
                  </a:solidFill>
                  <a:latin typeface="Verdana" panose="020B0604030504040204" pitchFamily="34" charset="0"/>
                  <a:ea typeface="Verdana" panose="020B0604030504040204" pitchFamily="34" charset="0"/>
                </a:rPr>
                <a:t>uzlabojumi reģionālajā attīstībā pēdējos gados nav bijuši</a:t>
              </a:r>
            </a:p>
            <a:p>
              <a:pPr marL="171450" indent="-171450">
                <a:lnSpc>
                  <a:spcPct val="107000"/>
                </a:lnSpc>
                <a:spcAft>
                  <a:spcPts val="600"/>
                </a:spcAft>
                <a:buClr>
                  <a:schemeClr val="tx1"/>
                </a:buClr>
                <a:buFont typeface="Wingdings" panose="05000000000000000000" pitchFamily="2" charset="2"/>
                <a:buChar char="à"/>
              </a:pPr>
              <a:r>
                <a:rPr lang="lv-LV" altLang="lv-LV" sz="1200" i="1">
                  <a:solidFill>
                    <a:srgbClr val="000000"/>
                  </a:solidFill>
                  <a:latin typeface="Verdana" panose="020B0604030504040204" pitchFamily="34" charset="0"/>
                  <a:ea typeface="Verdana" panose="020B0604030504040204" pitchFamily="34" charset="0"/>
                </a:rPr>
                <a:t>Pastāv </a:t>
              </a:r>
              <a:r>
                <a:rPr lang="lv-LV" altLang="lv-LV" sz="1200" b="1" i="1">
                  <a:solidFill>
                    <a:srgbClr val="000000"/>
                  </a:solidFill>
                  <a:latin typeface="Verdana" panose="020B0604030504040204" pitchFamily="34" charset="0"/>
                  <a:ea typeface="Verdana" panose="020B0604030504040204" pitchFamily="34" charset="0"/>
                </a:rPr>
                <a:t>nepilnības nozaru politiku reģionālās ietekmes koordinēšanā</a:t>
              </a:r>
            </a:p>
          </p:txBody>
        </p:sp>
      </p:grpSp>
      <p:grpSp>
        <p:nvGrpSpPr>
          <p:cNvPr id="20" name="Group 19">
            <a:extLst>
              <a:ext uri="{FF2B5EF4-FFF2-40B4-BE49-F238E27FC236}">
                <a16:creationId xmlns:a16="http://schemas.microsoft.com/office/drawing/2014/main" id="{3A88319F-1292-1496-B769-60D8ACE0AF32}"/>
              </a:ext>
            </a:extLst>
          </p:cNvPr>
          <p:cNvGrpSpPr/>
          <p:nvPr/>
        </p:nvGrpSpPr>
        <p:grpSpPr>
          <a:xfrm>
            <a:off x="1" y="3927911"/>
            <a:ext cx="8743952" cy="604875"/>
            <a:chOff x="3996677" y="2801551"/>
            <a:chExt cx="8195323" cy="522154"/>
          </a:xfrm>
        </p:grpSpPr>
        <p:sp>
          <p:nvSpPr>
            <p:cNvPr id="12" name="Rectangle 11">
              <a:extLst>
                <a:ext uri="{FF2B5EF4-FFF2-40B4-BE49-F238E27FC236}">
                  <a16:creationId xmlns:a16="http://schemas.microsoft.com/office/drawing/2014/main" id="{D5BC939D-08D4-D63F-210C-083A05E56EAC}"/>
                </a:ext>
              </a:extLst>
            </p:cNvPr>
            <p:cNvSpPr/>
            <p:nvPr/>
          </p:nvSpPr>
          <p:spPr>
            <a:xfrm>
              <a:off x="3996677" y="2801552"/>
              <a:ext cx="137174" cy="522153"/>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AA21AA2D-C75A-1ADE-1C1F-FDFE4D630514}"/>
                </a:ext>
              </a:extLst>
            </p:cNvPr>
            <p:cNvSpPr/>
            <p:nvPr/>
          </p:nvSpPr>
          <p:spPr>
            <a:xfrm>
              <a:off x="4133849" y="2801551"/>
              <a:ext cx="8058151" cy="522153"/>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rgbClr val="29702A"/>
                </a:buClr>
              </a:pPr>
              <a:r>
                <a:rPr lang="lv-LV" altLang="lv-LV" sz="1400" b="1">
                  <a:solidFill>
                    <a:srgbClr val="000000"/>
                  </a:solidFill>
                  <a:latin typeface="Verdana" panose="020B0604030504040204" pitchFamily="34" charset="0"/>
                  <a:ea typeface="Verdana" panose="020B0604030504040204" pitchFamily="34" charset="0"/>
                  <a:cs typeface="Times New Roman" panose="02020603050405020304" pitchFamily="18" charset="0"/>
                </a:rPr>
                <a:t>Mērķis</a:t>
              </a:r>
            </a:p>
            <a:p>
              <a:pPr marL="171450" indent="-171450">
                <a:lnSpc>
                  <a:spcPct val="107000"/>
                </a:lnSpc>
                <a:spcAft>
                  <a:spcPts val="600"/>
                </a:spcAft>
                <a:buClr>
                  <a:schemeClr val="tx1"/>
                </a:buClr>
                <a:buFont typeface="Wingdings" panose="05000000000000000000" pitchFamily="2" charset="2"/>
                <a:buChar char="ü"/>
              </a:pPr>
              <a:r>
                <a:rPr lang="lv-LV" altLang="lv-LV" sz="1200" i="1">
                  <a:solidFill>
                    <a:srgbClr val="000000"/>
                  </a:solidFill>
                  <a:latin typeface="Verdana" panose="020B0604030504040204" pitchFamily="34" charset="0"/>
                  <a:ea typeface="Verdana" panose="020B0604030504040204" pitchFamily="34" charset="0"/>
                </a:rPr>
                <a:t>Visur Igaunijā ir pieejams </a:t>
              </a:r>
              <a:r>
                <a:rPr lang="lv-LV" altLang="lv-LV" sz="1200" b="1" i="1">
                  <a:solidFill>
                    <a:srgbClr val="000000"/>
                  </a:solidFill>
                  <a:latin typeface="Verdana" panose="020B0604030504040204" pitchFamily="34" charset="0"/>
                  <a:ea typeface="Verdana" panose="020B0604030504040204" pitchFamily="34" charset="0"/>
                </a:rPr>
                <a:t>apmaksāts darbs, kvalitatīvi pakalpojumi un patīkama dzīves vide</a:t>
              </a:r>
            </a:p>
          </p:txBody>
        </p:sp>
      </p:grpSp>
      <p:grpSp>
        <p:nvGrpSpPr>
          <p:cNvPr id="21" name="Group 20">
            <a:extLst>
              <a:ext uri="{FF2B5EF4-FFF2-40B4-BE49-F238E27FC236}">
                <a16:creationId xmlns:a16="http://schemas.microsoft.com/office/drawing/2014/main" id="{F0BD9E3A-C503-95A9-22B1-CB36CBBD8223}"/>
              </a:ext>
            </a:extLst>
          </p:cNvPr>
          <p:cNvGrpSpPr/>
          <p:nvPr/>
        </p:nvGrpSpPr>
        <p:grpSpPr>
          <a:xfrm>
            <a:off x="1" y="4689575"/>
            <a:ext cx="8743952" cy="2006500"/>
            <a:chOff x="3996677" y="3460166"/>
            <a:chExt cx="8195323" cy="1852344"/>
          </a:xfrm>
        </p:grpSpPr>
        <p:sp>
          <p:nvSpPr>
            <p:cNvPr id="14" name="Rectangle 13">
              <a:extLst>
                <a:ext uri="{FF2B5EF4-FFF2-40B4-BE49-F238E27FC236}">
                  <a16:creationId xmlns:a16="http://schemas.microsoft.com/office/drawing/2014/main" id="{2B4B116F-2B3F-5185-C400-075B94FC3F72}"/>
                </a:ext>
              </a:extLst>
            </p:cNvPr>
            <p:cNvSpPr/>
            <p:nvPr/>
          </p:nvSpPr>
          <p:spPr>
            <a:xfrm>
              <a:off x="3996677" y="3460166"/>
              <a:ext cx="137174" cy="1852343"/>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15" name="Rectangle 14">
              <a:extLst>
                <a:ext uri="{FF2B5EF4-FFF2-40B4-BE49-F238E27FC236}">
                  <a16:creationId xmlns:a16="http://schemas.microsoft.com/office/drawing/2014/main" id="{239A6E25-5D53-8384-77B3-111DDEF9F99D}"/>
                </a:ext>
              </a:extLst>
            </p:cNvPr>
            <p:cNvSpPr/>
            <p:nvPr/>
          </p:nvSpPr>
          <p:spPr>
            <a:xfrm>
              <a:off x="4133849" y="3460166"/>
              <a:ext cx="8058151" cy="1852344"/>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rgbClr val="29702A"/>
                </a:buClr>
              </a:pPr>
              <a:r>
                <a:rPr lang="lv-LV" altLang="lv-LV" sz="1400" b="1">
                  <a:solidFill>
                    <a:srgbClr val="000000"/>
                  </a:solidFill>
                  <a:latin typeface="Verdana" panose="020B0604030504040204" pitchFamily="34" charset="0"/>
                  <a:ea typeface="Verdana" panose="020B0604030504040204" pitchFamily="34" charset="0"/>
                  <a:cs typeface="Times New Roman" panose="02020603050405020304" pitchFamily="18" charset="0"/>
                </a:rPr>
                <a:t>Rīcības virzieni</a:t>
              </a:r>
            </a:p>
            <a:p>
              <a:pPr marL="171450" indent="-171450">
                <a:spcAft>
                  <a:spcPts val="300"/>
                </a:spcAft>
                <a:buClr>
                  <a:schemeClr val="tx1"/>
                </a:buClr>
                <a:buFont typeface="Wingdings" panose="05000000000000000000" pitchFamily="2" charset="2"/>
                <a:buChar char="Ø"/>
              </a:pPr>
              <a:r>
                <a:rPr lang="lv-LV" altLang="lv-LV" sz="1200" i="1">
                  <a:solidFill>
                    <a:srgbClr val="000000"/>
                  </a:solidFill>
                  <a:latin typeface="Verdana" panose="020B0604030504040204" pitchFamily="34" charset="0"/>
                  <a:ea typeface="Verdana" panose="020B0604030504040204" pitchFamily="34" charset="0"/>
                </a:rPr>
                <a:t>reģionālās </a:t>
              </a:r>
              <a:r>
                <a:rPr lang="lv-LV" altLang="lv-LV" sz="1200" b="1" i="1">
                  <a:solidFill>
                    <a:srgbClr val="000000"/>
                  </a:solidFill>
                  <a:latin typeface="Verdana" panose="020B0604030504040204" pitchFamily="34" charset="0"/>
                  <a:ea typeface="Verdana" panose="020B0604030504040204" pitchFamily="34" charset="0"/>
                </a:rPr>
                <a:t>ekonomiskās attīstības un nodarbinātības stiprināšana</a:t>
              </a:r>
            </a:p>
            <a:p>
              <a:pPr marL="171450" indent="-171450">
                <a:spcAft>
                  <a:spcPts val="300"/>
                </a:spcAft>
                <a:buClr>
                  <a:schemeClr val="tx1"/>
                </a:buClr>
                <a:buFont typeface="Wingdings" panose="05000000000000000000" pitchFamily="2" charset="2"/>
                <a:buChar char="Ø"/>
              </a:pPr>
              <a:r>
                <a:rPr lang="lv-LV" altLang="lv-LV" sz="1200" i="1">
                  <a:solidFill>
                    <a:srgbClr val="000000"/>
                  </a:solidFill>
                  <a:latin typeface="Verdana" panose="020B0604030504040204" pitchFamily="34" charset="0"/>
                  <a:ea typeface="Verdana" panose="020B0604030504040204" pitchFamily="34" charset="0"/>
                </a:rPr>
                <a:t>labāka </a:t>
              </a:r>
              <a:r>
                <a:rPr lang="lv-LV" altLang="lv-LV" sz="1200" b="1" i="1">
                  <a:solidFill>
                    <a:srgbClr val="000000"/>
                  </a:solidFill>
                  <a:latin typeface="Verdana" panose="020B0604030504040204" pitchFamily="34" charset="0"/>
                  <a:ea typeface="Verdana" panose="020B0604030504040204" pitchFamily="34" charset="0"/>
                </a:rPr>
                <a:t>pakalpojumu kvalitāte un pieejamība centros</a:t>
              </a:r>
            </a:p>
            <a:p>
              <a:pPr marL="171450" indent="-171450">
                <a:spcAft>
                  <a:spcPts val="300"/>
                </a:spcAft>
                <a:buClr>
                  <a:schemeClr val="tx1"/>
                </a:buClr>
                <a:buFont typeface="Wingdings" panose="05000000000000000000" pitchFamily="2" charset="2"/>
                <a:buChar char="Ø"/>
              </a:pPr>
              <a:r>
                <a:rPr lang="lv-LV" altLang="lv-LV" sz="1200" b="1" i="1">
                  <a:solidFill>
                    <a:srgbClr val="000000"/>
                  </a:solidFill>
                  <a:latin typeface="Verdana" panose="020B0604030504040204" pitchFamily="34" charset="0"/>
                  <a:ea typeface="Verdana" panose="020B0604030504040204" pitchFamily="34" charset="0"/>
                </a:rPr>
                <a:t>lauku apvidu pielāgošana </a:t>
              </a:r>
              <a:r>
                <a:rPr lang="lv-LV" altLang="lv-LV" sz="1200" i="1">
                  <a:solidFill>
                    <a:srgbClr val="000000"/>
                  </a:solidFill>
                  <a:latin typeface="Verdana" panose="020B0604030504040204" pitchFamily="34" charset="0"/>
                  <a:ea typeface="Verdana" panose="020B0604030504040204" pitchFamily="34" charset="0"/>
                </a:rPr>
                <a:t>sarūkošai un novecojošai sabiedrībai</a:t>
              </a:r>
            </a:p>
            <a:p>
              <a:pPr marL="171450" indent="-171450">
                <a:spcAft>
                  <a:spcPts val="300"/>
                </a:spcAft>
                <a:buClr>
                  <a:schemeClr val="tx1"/>
                </a:buClr>
                <a:buFont typeface="Wingdings" panose="05000000000000000000" pitchFamily="2" charset="2"/>
                <a:buChar char="Ø"/>
              </a:pPr>
              <a:r>
                <a:rPr lang="lv-LV" altLang="lv-LV" sz="1200" b="1" i="1" err="1">
                  <a:solidFill>
                    <a:srgbClr val="000000"/>
                  </a:solidFill>
                  <a:latin typeface="Verdana" panose="020B0604030504040204" pitchFamily="34" charset="0"/>
                  <a:ea typeface="Verdana" panose="020B0604030504040204" pitchFamily="34" charset="0"/>
                </a:rPr>
                <a:t>atdeves</a:t>
              </a:r>
              <a:r>
                <a:rPr lang="lv-LV" altLang="lv-LV" sz="1200" b="1" i="1">
                  <a:solidFill>
                    <a:srgbClr val="000000"/>
                  </a:solidFill>
                  <a:latin typeface="Verdana" panose="020B0604030504040204" pitchFamily="34" charset="0"/>
                  <a:ea typeface="Verdana" panose="020B0604030504040204" pitchFamily="34" charset="0"/>
                </a:rPr>
                <a:t> veicināšana ārpus galvaspilsētas reģiona</a:t>
              </a:r>
            </a:p>
            <a:p>
              <a:pPr marL="171450" indent="-171450">
                <a:spcAft>
                  <a:spcPts val="300"/>
                </a:spcAft>
                <a:buClr>
                  <a:schemeClr val="tx1"/>
                </a:buClr>
                <a:buFont typeface="Wingdings" panose="05000000000000000000" pitchFamily="2" charset="2"/>
                <a:buChar char="Ø"/>
              </a:pPr>
              <a:r>
                <a:rPr lang="lv-LV" altLang="lv-LV" sz="1200" i="1">
                  <a:solidFill>
                    <a:srgbClr val="000000"/>
                  </a:solidFill>
                  <a:latin typeface="Verdana" panose="020B0604030504040204" pitchFamily="34" charset="0"/>
                  <a:ea typeface="Verdana" panose="020B0604030504040204" pitchFamily="34" charset="0"/>
                </a:rPr>
                <a:t>lielāku </a:t>
              </a:r>
              <a:r>
                <a:rPr lang="lv-LV" altLang="lv-LV" sz="1200" b="1" i="1">
                  <a:solidFill>
                    <a:srgbClr val="000000"/>
                  </a:solidFill>
                  <a:latin typeface="Verdana" panose="020B0604030504040204" pitchFamily="34" charset="0"/>
                  <a:ea typeface="Verdana" panose="020B0604030504040204" pitchFamily="34" charset="0"/>
                </a:rPr>
                <a:t>pilsētu teritoriju ilgtspējīga attīstība</a:t>
              </a:r>
            </a:p>
            <a:p>
              <a:pPr marL="171450" indent="-171450">
                <a:spcAft>
                  <a:spcPts val="300"/>
                </a:spcAft>
                <a:buClr>
                  <a:schemeClr val="tx1"/>
                </a:buClr>
                <a:buFont typeface="Wingdings" panose="05000000000000000000" pitchFamily="2" charset="2"/>
                <a:buChar char="Ø"/>
              </a:pPr>
              <a:r>
                <a:rPr lang="lv-LV" altLang="lv-LV" sz="1200" i="1">
                  <a:solidFill>
                    <a:srgbClr val="000000"/>
                  </a:solidFill>
                  <a:latin typeface="Verdana" panose="020B0604030504040204" pitchFamily="34" charset="0"/>
                  <a:ea typeface="Verdana" panose="020B0604030504040204" pitchFamily="34" charset="0"/>
                </a:rPr>
                <a:t>reģionālās un vietējās attīstības aktivitāšu stiprināšana </a:t>
              </a:r>
            </a:p>
            <a:p>
              <a:pPr marL="171450" indent="-171450">
                <a:spcAft>
                  <a:spcPts val="300"/>
                </a:spcAft>
                <a:buClr>
                  <a:schemeClr val="tx1"/>
                </a:buClr>
                <a:buFont typeface="Wingdings" panose="05000000000000000000" pitchFamily="2" charset="2"/>
                <a:buChar char="Ø"/>
              </a:pPr>
              <a:r>
                <a:rPr lang="lv-LV" altLang="lv-LV" sz="1200" i="1">
                  <a:solidFill>
                    <a:srgbClr val="000000"/>
                  </a:solidFill>
                  <a:latin typeface="Verdana" panose="020B0604030504040204" pitchFamily="34" charset="0"/>
                  <a:ea typeface="Verdana" panose="020B0604030504040204" pitchFamily="34" charset="0"/>
                </a:rPr>
                <a:t>aktīvāka </a:t>
              </a:r>
              <a:r>
                <a:rPr lang="lv-LV" altLang="lv-LV" sz="1200" b="1" i="1">
                  <a:solidFill>
                    <a:srgbClr val="000000"/>
                  </a:solidFill>
                  <a:latin typeface="Verdana" panose="020B0604030504040204" pitchFamily="34" charset="0"/>
                  <a:ea typeface="Verdana" panose="020B0604030504040204" pitchFamily="34" charset="0"/>
                </a:rPr>
                <a:t>pārrobežu attīstības sadarbība </a:t>
              </a:r>
              <a:r>
                <a:rPr lang="lv-LV" altLang="lv-LV" sz="1200" i="1">
                  <a:solidFill>
                    <a:srgbClr val="000000"/>
                  </a:solidFill>
                  <a:latin typeface="Verdana" panose="020B0604030504040204" pitchFamily="34" charset="0"/>
                  <a:ea typeface="Verdana" panose="020B0604030504040204" pitchFamily="34" charset="0"/>
                </a:rPr>
                <a:t>vietējā un reģionālā līmenī</a:t>
              </a:r>
            </a:p>
          </p:txBody>
        </p:sp>
      </p:grpSp>
    </p:spTree>
    <p:extLst>
      <p:ext uri="{BB962C8B-B14F-4D97-AF65-F5344CB8AC3E}">
        <p14:creationId xmlns:p14="http://schemas.microsoft.com/office/powerpoint/2010/main" val="156593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4B286AA-0564-4474-1E71-5385B1A88C2E}"/>
              </a:ext>
            </a:extLst>
          </p:cNvPr>
          <p:cNvSpPr/>
          <p:nvPr/>
        </p:nvSpPr>
        <p:spPr>
          <a:xfrm>
            <a:off x="8924925" y="1857376"/>
            <a:ext cx="3111194" cy="4838698"/>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chemeClr val="tx1"/>
              </a:buClr>
            </a:pPr>
            <a:r>
              <a:rPr lang="lv-LV" altLang="lv-LV" sz="14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rPr>
              <a:t>Finansējums</a:t>
            </a:r>
            <a:endParaRPr lang="lv-LV" altLang="lv-LV" sz="1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171450" indent="-171450">
              <a:spcAft>
                <a:spcPts val="300"/>
              </a:spcAft>
              <a:buClr>
                <a:schemeClr val="bg1"/>
              </a:buClr>
              <a:buFont typeface="Courier New" panose="02070309020205020404" pitchFamily="49" charset="0"/>
              <a:buChar char="o"/>
            </a:pPr>
            <a:r>
              <a:rPr lang="lv-LV" altLang="lv-LV" sz="1200" i="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1 874 835 000 EUR (t.sk. ES fondu līdzfinansējums)</a:t>
            </a:r>
          </a:p>
        </p:txBody>
      </p:sp>
      <p:sp>
        <p:nvSpPr>
          <p:cNvPr id="13316" name="Slide Number Placeholder 5">
            <a:extLst>
              <a:ext uri="{FF2B5EF4-FFF2-40B4-BE49-F238E27FC236}">
                <a16:creationId xmlns:a16="http://schemas.microsoft.com/office/drawing/2014/main" id="{C0E119F0-70D3-4F3B-ABF6-68C67584D2BF}"/>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cs typeface="Arial" panose="020B0604020202020204" pitchFamily="34" charset="0"/>
              </a:defRPr>
            </a:lvl1pPr>
            <a:lvl2pPr marL="742950" indent="-285750">
              <a:defRPr sz="1700">
                <a:solidFill>
                  <a:schemeClr val="tx1"/>
                </a:solidFill>
                <a:latin typeface="Times New Roman" panose="02020603050405020304" pitchFamily="18" charset="0"/>
                <a:cs typeface="Arial" panose="020B0604020202020204" pitchFamily="34" charset="0"/>
              </a:defRPr>
            </a:lvl2pPr>
            <a:lvl3pPr marL="1143000" indent="-228600">
              <a:defRPr sz="1700">
                <a:solidFill>
                  <a:schemeClr val="tx1"/>
                </a:solidFill>
                <a:latin typeface="Times New Roman" panose="02020603050405020304" pitchFamily="18" charset="0"/>
                <a:cs typeface="Arial" panose="020B0604020202020204" pitchFamily="34" charset="0"/>
              </a:defRPr>
            </a:lvl3pPr>
            <a:lvl4pPr marL="1600200" indent="-228600">
              <a:defRPr sz="1700">
                <a:solidFill>
                  <a:schemeClr val="tx1"/>
                </a:solidFill>
                <a:latin typeface="Times New Roman" panose="02020603050405020304" pitchFamily="18" charset="0"/>
                <a:cs typeface="Arial" panose="020B0604020202020204" pitchFamily="34" charset="0"/>
              </a:defRPr>
            </a:lvl4pPr>
            <a:lvl5pPr marL="2057400" indent="-228600">
              <a:defRPr sz="1700">
                <a:solidFill>
                  <a:schemeClr val="tx1"/>
                </a:solidFill>
                <a:latin typeface="Times New Roman" panose="02020603050405020304" pitchFamily="18" charset="0"/>
                <a:cs typeface="Arial" panose="020B0604020202020204" pitchFamily="34" charset="0"/>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fld id="{08C62FA4-AA9F-4385-9A54-92AD42774A63}" type="slidenum">
              <a:rPr lang="en-US" altLang="en-US" sz="1000" smtClean="0">
                <a:solidFill>
                  <a:srgbClr val="898989"/>
                </a:solidFill>
                <a:latin typeface="Verdana" panose="020B0604030504040204" pitchFamily="34" charset="0"/>
              </a:rPr>
              <a:pPr/>
              <a:t>25</a:t>
            </a:fld>
            <a:endParaRPr lang="en-US" altLang="en-US" sz="1000">
              <a:solidFill>
                <a:srgbClr val="898989"/>
              </a:solidFill>
              <a:latin typeface="Verdana" panose="020B0604030504040204" pitchFamily="34" charset="0"/>
            </a:endParaRPr>
          </a:p>
        </p:txBody>
      </p:sp>
      <p:sp>
        <p:nvSpPr>
          <p:cNvPr id="3" name="Title 1">
            <a:extLst>
              <a:ext uri="{FF2B5EF4-FFF2-40B4-BE49-F238E27FC236}">
                <a16:creationId xmlns:a16="http://schemas.microsoft.com/office/drawing/2014/main" id="{76585DFB-9012-CD73-2F86-0A5DF499127C}"/>
              </a:ext>
            </a:extLst>
          </p:cNvPr>
          <p:cNvSpPr>
            <a:spLocks noGrp="1"/>
          </p:cNvSpPr>
          <p:nvPr>
            <p:ph type="title"/>
          </p:nvPr>
        </p:nvSpPr>
        <p:spPr>
          <a:xfrm>
            <a:off x="2387600" y="228600"/>
            <a:ext cx="9398000" cy="1036642"/>
          </a:xfrm>
        </p:spPr>
        <p:txBody>
          <a:bodyPr>
            <a:normAutofit/>
          </a:bodyPr>
          <a:lstStyle/>
          <a:p>
            <a:pPr algn="ctr"/>
            <a:r>
              <a:rPr lang="lv-LV">
                <a:solidFill>
                  <a:srgbClr val="257735"/>
                </a:solidFill>
              </a:rPr>
              <a:t>Lietuvas reģionālā politika</a:t>
            </a:r>
          </a:p>
        </p:txBody>
      </p:sp>
      <p:grpSp>
        <p:nvGrpSpPr>
          <p:cNvPr id="18" name="Group 17">
            <a:extLst>
              <a:ext uri="{FF2B5EF4-FFF2-40B4-BE49-F238E27FC236}">
                <a16:creationId xmlns:a16="http://schemas.microsoft.com/office/drawing/2014/main" id="{9C02A597-B592-49ED-87CA-8CADD06B6137}"/>
              </a:ext>
            </a:extLst>
          </p:cNvPr>
          <p:cNvGrpSpPr/>
          <p:nvPr/>
        </p:nvGrpSpPr>
        <p:grpSpPr>
          <a:xfrm>
            <a:off x="1" y="1857376"/>
            <a:ext cx="8743952" cy="826406"/>
            <a:chOff x="3996677" y="1265242"/>
            <a:chExt cx="8195323" cy="522156"/>
          </a:xfrm>
        </p:grpSpPr>
        <p:sp>
          <p:nvSpPr>
            <p:cNvPr id="6" name="Rectangle 5">
              <a:extLst>
                <a:ext uri="{FF2B5EF4-FFF2-40B4-BE49-F238E27FC236}">
                  <a16:creationId xmlns:a16="http://schemas.microsoft.com/office/drawing/2014/main" id="{1E359B11-861A-5912-D6FA-BEAA69258064}"/>
                </a:ext>
              </a:extLst>
            </p:cNvPr>
            <p:cNvSpPr/>
            <p:nvPr/>
          </p:nvSpPr>
          <p:spPr>
            <a:xfrm>
              <a:off x="3996677" y="1265243"/>
              <a:ext cx="137174" cy="522155"/>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860EC469-FFA3-32EF-4560-BAFE57F9127F}"/>
                </a:ext>
              </a:extLst>
            </p:cNvPr>
            <p:cNvSpPr/>
            <p:nvPr/>
          </p:nvSpPr>
          <p:spPr>
            <a:xfrm>
              <a:off x="4133850" y="1265242"/>
              <a:ext cx="8058150" cy="522155"/>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chemeClr val="tx1"/>
                </a:buClr>
              </a:pPr>
              <a:r>
                <a:rPr lang="lv-LV" sz="1400" b="1" i="0">
                  <a:solidFill>
                    <a:srgbClr val="000000"/>
                  </a:solidFill>
                  <a:effectLst/>
                  <a:latin typeface="Verdana" panose="020B0604030504040204" pitchFamily="34" charset="0"/>
                  <a:ea typeface="Verdana" panose="020B0604030504040204" pitchFamily="34" charset="0"/>
                </a:rPr>
                <a:t>Reģionālā politika</a:t>
              </a:r>
            </a:p>
            <a:p>
              <a:pPr marL="171450" indent="-171450">
                <a:spcAft>
                  <a:spcPts val="300"/>
                </a:spcAft>
                <a:buClr>
                  <a:schemeClr val="tx1"/>
                </a:buClr>
                <a:buFont typeface="Wingdings" panose="05000000000000000000" pitchFamily="2" charset="2"/>
                <a:buChar char="v"/>
              </a:pPr>
              <a:r>
                <a:rPr lang="lv-LV" sz="1200" i="1">
                  <a:solidFill>
                    <a:srgbClr val="000000"/>
                  </a:solidFill>
                  <a:effectLst/>
                  <a:latin typeface="Verdana" panose="020B0604030504040204" pitchFamily="34" charset="0"/>
                  <a:ea typeface="Verdana" panose="020B0604030504040204" pitchFamily="34" charset="0"/>
                </a:rPr>
                <a:t>Noteikta </a:t>
              </a:r>
              <a:r>
                <a:rPr lang="lv-LV" sz="1200" b="1" i="1">
                  <a:solidFill>
                    <a:srgbClr val="000000"/>
                  </a:solidFill>
                  <a:effectLst/>
                  <a:latin typeface="Verdana" panose="020B0604030504040204" pitchFamily="34" charset="0"/>
                  <a:ea typeface="Verdana" panose="020B0604030504040204" pitchFamily="34" charset="0"/>
                </a:rPr>
                <a:t>ilgtermiņa (līdz 2030. gadam) stratēģiskajā dokumentā reģionālajai politikai </a:t>
              </a:r>
              <a:r>
                <a:rPr lang="lv-LV" sz="1200" i="1">
                  <a:solidFill>
                    <a:srgbClr val="000000"/>
                  </a:solidFill>
                  <a:effectLst/>
                  <a:latin typeface="Verdana" panose="020B0604030504040204" pitchFamily="34" charset="0"/>
                  <a:ea typeface="Verdana" panose="020B0604030504040204" pitchFamily="34" charset="0"/>
                </a:rPr>
                <a:t>un </a:t>
              </a:r>
              <a:r>
                <a:rPr lang="lv-LV" sz="1200" b="1" i="1">
                  <a:solidFill>
                    <a:srgbClr val="000000"/>
                  </a:solidFill>
                  <a:effectLst/>
                  <a:latin typeface="Verdana" panose="020B0604030504040204" pitchFamily="34" charset="0"/>
                  <a:ea typeface="Verdana" panose="020B0604030504040204" pitchFamily="34" charset="0"/>
                </a:rPr>
                <a:t>Reģionālās attīstības programmā 2022.–2030. gadam</a:t>
              </a:r>
            </a:p>
          </p:txBody>
        </p:sp>
      </p:grpSp>
      <p:grpSp>
        <p:nvGrpSpPr>
          <p:cNvPr id="19" name="Group 18">
            <a:extLst>
              <a:ext uri="{FF2B5EF4-FFF2-40B4-BE49-F238E27FC236}">
                <a16:creationId xmlns:a16="http://schemas.microsoft.com/office/drawing/2014/main" id="{4AFE6090-BA89-3B5F-96A5-2667167E34C4}"/>
              </a:ext>
            </a:extLst>
          </p:cNvPr>
          <p:cNvGrpSpPr/>
          <p:nvPr/>
        </p:nvGrpSpPr>
        <p:grpSpPr>
          <a:xfrm>
            <a:off x="1" y="2840572"/>
            <a:ext cx="8743952" cy="1026578"/>
            <a:chOff x="3996677" y="1923861"/>
            <a:chExt cx="8195323" cy="741228"/>
          </a:xfrm>
        </p:grpSpPr>
        <p:sp>
          <p:nvSpPr>
            <p:cNvPr id="10" name="Rectangle 9">
              <a:extLst>
                <a:ext uri="{FF2B5EF4-FFF2-40B4-BE49-F238E27FC236}">
                  <a16:creationId xmlns:a16="http://schemas.microsoft.com/office/drawing/2014/main" id="{DA5DCA0C-0097-D48C-CDAD-75C4DFB19B6A}"/>
                </a:ext>
              </a:extLst>
            </p:cNvPr>
            <p:cNvSpPr/>
            <p:nvPr/>
          </p:nvSpPr>
          <p:spPr>
            <a:xfrm>
              <a:off x="3996677" y="1923862"/>
              <a:ext cx="137174" cy="741227"/>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11" name="Rectangle 10">
              <a:extLst>
                <a:ext uri="{FF2B5EF4-FFF2-40B4-BE49-F238E27FC236}">
                  <a16:creationId xmlns:a16="http://schemas.microsoft.com/office/drawing/2014/main" id="{2C583C02-67C1-550A-009D-B11AC9DEF48B}"/>
                </a:ext>
              </a:extLst>
            </p:cNvPr>
            <p:cNvSpPr/>
            <p:nvPr/>
          </p:nvSpPr>
          <p:spPr>
            <a:xfrm>
              <a:off x="4133849" y="1923861"/>
              <a:ext cx="8058151" cy="741227"/>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600"/>
                </a:spcAft>
                <a:buClr>
                  <a:srgbClr val="29702A"/>
                </a:buClr>
              </a:pPr>
              <a:r>
                <a:rPr lang="lv-LV" altLang="lv-LV" sz="1400" b="1">
                  <a:solidFill>
                    <a:srgbClr val="000000"/>
                  </a:solidFill>
                  <a:latin typeface="Verdana" panose="020B0604030504040204" pitchFamily="34" charset="0"/>
                  <a:ea typeface="Verdana" panose="020B0604030504040204" pitchFamily="34" charset="0"/>
                  <a:cs typeface="Times New Roman" panose="02020603050405020304" pitchFamily="18" charset="0"/>
                </a:rPr>
                <a:t>Izaicinājumi</a:t>
              </a:r>
            </a:p>
            <a:p>
              <a:pPr marL="171450" indent="-171450">
                <a:spcAft>
                  <a:spcPts val="300"/>
                </a:spcAft>
                <a:buClr>
                  <a:schemeClr val="tx1"/>
                </a:buClr>
                <a:buFont typeface="Wingdings" panose="05000000000000000000" pitchFamily="2" charset="2"/>
                <a:buChar char="à"/>
              </a:pPr>
              <a:r>
                <a:rPr lang="lv-LV" altLang="lv-LV" sz="1200" i="1">
                  <a:solidFill>
                    <a:srgbClr val="000000"/>
                  </a:solidFill>
                  <a:latin typeface="Verdana" panose="020B0604030504040204" pitchFamily="34" charset="0"/>
                  <a:ea typeface="Verdana" panose="020B0604030504040204" pitchFamily="34" charset="0"/>
                </a:rPr>
                <a:t>Atšķirīgs reģionālās ekonomiskās izaugsmes potenciāls un </a:t>
              </a:r>
              <a:r>
                <a:rPr lang="lv-LV" altLang="lv-LV" sz="1200" b="1" i="1">
                  <a:solidFill>
                    <a:srgbClr val="000000"/>
                  </a:solidFill>
                  <a:latin typeface="Verdana" panose="020B0604030504040204" pitchFamily="34" charset="0"/>
                  <a:ea typeface="Verdana" panose="020B0604030504040204" pitchFamily="34" charset="0"/>
                </a:rPr>
                <a:t>nevienmērīga ekonomiskā attīstība</a:t>
              </a:r>
            </a:p>
            <a:p>
              <a:pPr marL="171450" indent="-171450">
                <a:spcAft>
                  <a:spcPts val="300"/>
                </a:spcAft>
                <a:buClr>
                  <a:schemeClr val="tx1"/>
                </a:buClr>
                <a:buFont typeface="Wingdings" panose="05000000000000000000" pitchFamily="2" charset="2"/>
                <a:buChar char="à"/>
              </a:pPr>
              <a:r>
                <a:rPr lang="lv-LV" altLang="lv-LV" sz="1200" i="1">
                  <a:solidFill>
                    <a:srgbClr val="000000"/>
                  </a:solidFill>
                  <a:latin typeface="Verdana" panose="020B0604030504040204" pitchFamily="34" charset="0"/>
                  <a:ea typeface="Verdana" panose="020B0604030504040204" pitchFamily="34" charset="0"/>
                </a:rPr>
                <a:t>Atsevišķiem reģioniem raksturīgs </a:t>
              </a:r>
              <a:r>
                <a:rPr lang="lv-LV" altLang="lv-LV" sz="1200" b="1" i="1">
                  <a:solidFill>
                    <a:srgbClr val="000000"/>
                  </a:solidFill>
                  <a:latin typeface="Verdana" panose="020B0604030504040204" pitchFamily="34" charset="0"/>
                  <a:ea typeface="Verdana" panose="020B0604030504040204" pitchFamily="34" charset="0"/>
                </a:rPr>
                <a:t>augstāks nabadzības un sociālās atstumtības risks</a:t>
              </a:r>
            </a:p>
            <a:p>
              <a:pPr marL="171450" indent="-171450">
                <a:spcAft>
                  <a:spcPts val="300"/>
                </a:spcAft>
                <a:buClr>
                  <a:schemeClr val="tx1"/>
                </a:buClr>
                <a:buFont typeface="Wingdings" panose="05000000000000000000" pitchFamily="2" charset="2"/>
                <a:buChar char="à"/>
              </a:pPr>
              <a:r>
                <a:rPr lang="lv-LV" altLang="lv-LV" sz="1200" b="1" i="1">
                  <a:solidFill>
                    <a:srgbClr val="000000"/>
                  </a:solidFill>
                  <a:latin typeface="Verdana" panose="020B0604030504040204" pitchFamily="34" charset="0"/>
                  <a:ea typeface="Verdana" panose="020B0604030504040204" pitchFamily="34" charset="0"/>
                </a:rPr>
                <a:t>Nepietiekami ilgtspējīga vide</a:t>
              </a:r>
              <a:r>
                <a:rPr lang="lv-LV" altLang="lv-LV" sz="1200" i="1">
                  <a:solidFill>
                    <a:srgbClr val="000000"/>
                  </a:solidFill>
                  <a:latin typeface="Verdana" panose="020B0604030504040204" pitchFamily="34" charset="0"/>
                  <a:ea typeface="Verdana" panose="020B0604030504040204" pitchFamily="34" charset="0"/>
                </a:rPr>
                <a:t>, kas negatīvi ietekmē reģionu pievilcību</a:t>
              </a:r>
            </a:p>
          </p:txBody>
        </p:sp>
      </p:grpSp>
      <p:grpSp>
        <p:nvGrpSpPr>
          <p:cNvPr id="20" name="Group 19">
            <a:extLst>
              <a:ext uri="{FF2B5EF4-FFF2-40B4-BE49-F238E27FC236}">
                <a16:creationId xmlns:a16="http://schemas.microsoft.com/office/drawing/2014/main" id="{3A88319F-1292-1496-B769-60D8ACE0AF32}"/>
              </a:ext>
            </a:extLst>
          </p:cNvPr>
          <p:cNvGrpSpPr/>
          <p:nvPr/>
        </p:nvGrpSpPr>
        <p:grpSpPr>
          <a:xfrm>
            <a:off x="1" y="4019550"/>
            <a:ext cx="8743952" cy="628650"/>
            <a:chOff x="3996677" y="2801551"/>
            <a:chExt cx="8195323" cy="522154"/>
          </a:xfrm>
        </p:grpSpPr>
        <p:sp>
          <p:nvSpPr>
            <p:cNvPr id="12" name="Rectangle 11">
              <a:extLst>
                <a:ext uri="{FF2B5EF4-FFF2-40B4-BE49-F238E27FC236}">
                  <a16:creationId xmlns:a16="http://schemas.microsoft.com/office/drawing/2014/main" id="{D5BC939D-08D4-D63F-210C-083A05E56EAC}"/>
                </a:ext>
              </a:extLst>
            </p:cNvPr>
            <p:cNvSpPr/>
            <p:nvPr/>
          </p:nvSpPr>
          <p:spPr>
            <a:xfrm>
              <a:off x="3996677" y="2801552"/>
              <a:ext cx="137174" cy="522153"/>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AA21AA2D-C75A-1ADE-1C1F-FDFE4D630514}"/>
                </a:ext>
              </a:extLst>
            </p:cNvPr>
            <p:cNvSpPr/>
            <p:nvPr/>
          </p:nvSpPr>
          <p:spPr>
            <a:xfrm>
              <a:off x="4133849" y="2801551"/>
              <a:ext cx="8058151" cy="522153"/>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rgbClr val="29702A"/>
                </a:buClr>
              </a:pPr>
              <a:r>
                <a:rPr lang="lv-LV" altLang="lv-LV" sz="1400" b="1">
                  <a:solidFill>
                    <a:srgbClr val="000000"/>
                  </a:solidFill>
                  <a:latin typeface="Verdana" panose="020B0604030504040204" pitchFamily="34" charset="0"/>
                  <a:ea typeface="Verdana" panose="020B0604030504040204" pitchFamily="34" charset="0"/>
                  <a:cs typeface="Times New Roman" panose="02020603050405020304" pitchFamily="18" charset="0"/>
                </a:rPr>
                <a:t>Mērķis</a:t>
              </a:r>
            </a:p>
            <a:p>
              <a:pPr marL="171450" indent="-171450">
                <a:lnSpc>
                  <a:spcPct val="107000"/>
                </a:lnSpc>
                <a:spcAft>
                  <a:spcPts val="600"/>
                </a:spcAft>
                <a:buClr>
                  <a:schemeClr val="tx1"/>
                </a:buClr>
                <a:buFont typeface="Wingdings" panose="05000000000000000000" pitchFamily="2" charset="2"/>
                <a:buChar char="ü"/>
              </a:pPr>
              <a:r>
                <a:rPr lang="lv-LV" altLang="lv-LV" sz="1200" i="1">
                  <a:solidFill>
                    <a:srgbClr val="000000"/>
                  </a:solidFill>
                  <a:latin typeface="Verdana" panose="020B0604030504040204" pitchFamily="34" charset="0"/>
                  <a:ea typeface="Verdana" panose="020B0604030504040204" pitchFamily="34" charset="0"/>
                </a:rPr>
                <a:t>Veicināt </a:t>
              </a:r>
              <a:r>
                <a:rPr lang="lv-LV" altLang="lv-LV" sz="1200" b="1" i="1">
                  <a:solidFill>
                    <a:srgbClr val="000000"/>
                  </a:solidFill>
                  <a:latin typeface="Verdana" panose="020B0604030504040204" pitchFamily="34" charset="0"/>
                  <a:ea typeface="Verdana" panose="020B0604030504040204" pitchFamily="34" charset="0"/>
                </a:rPr>
                <a:t>vienmērīgu un ilgtspējīgu attīstību visā valsts teritorijā</a:t>
              </a:r>
            </a:p>
          </p:txBody>
        </p:sp>
      </p:grpSp>
      <p:grpSp>
        <p:nvGrpSpPr>
          <p:cNvPr id="21" name="Group 20">
            <a:extLst>
              <a:ext uri="{FF2B5EF4-FFF2-40B4-BE49-F238E27FC236}">
                <a16:creationId xmlns:a16="http://schemas.microsoft.com/office/drawing/2014/main" id="{F0BD9E3A-C503-95A9-22B1-CB36CBBD8223}"/>
              </a:ext>
            </a:extLst>
          </p:cNvPr>
          <p:cNvGrpSpPr/>
          <p:nvPr/>
        </p:nvGrpSpPr>
        <p:grpSpPr>
          <a:xfrm>
            <a:off x="1" y="4800599"/>
            <a:ext cx="8743952" cy="1895475"/>
            <a:chOff x="3996677" y="3460166"/>
            <a:chExt cx="8195323" cy="1852344"/>
          </a:xfrm>
        </p:grpSpPr>
        <p:sp>
          <p:nvSpPr>
            <p:cNvPr id="14" name="Rectangle 13">
              <a:extLst>
                <a:ext uri="{FF2B5EF4-FFF2-40B4-BE49-F238E27FC236}">
                  <a16:creationId xmlns:a16="http://schemas.microsoft.com/office/drawing/2014/main" id="{2B4B116F-2B3F-5185-C400-075B94FC3F72}"/>
                </a:ext>
              </a:extLst>
            </p:cNvPr>
            <p:cNvSpPr/>
            <p:nvPr/>
          </p:nvSpPr>
          <p:spPr>
            <a:xfrm>
              <a:off x="3996677" y="3460166"/>
              <a:ext cx="137174" cy="1852343"/>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15" name="Rectangle 14">
              <a:extLst>
                <a:ext uri="{FF2B5EF4-FFF2-40B4-BE49-F238E27FC236}">
                  <a16:creationId xmlns:a16="http://schemas.microsoft.com/office/drawing/2014/main" id="{239A6E25-5D53-8384-77B3-111DDEF9F99D}"/>
                </a:ext>
              </a:extLst>
            </p:cNvPr>
            <p:cNvSpPr/>
            <p:nvPr/>
          </p:nvSpPr>
          <p:spPr>
            <a:xfrm>
              <a:off x="4133849" y="3460166"/>
              <a:ext cx="8058151" cy="1852344"/>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rgbClr val="29702A"/>
                </a:buClr>
              </a:pPr>
              <a:r>
                <a:rPr lang="lv-LV" altLang="lv-LV" sz="1400" b="1">
                  <a:solidFill>
                    <a:srgbClr val="000000"/>
                  </a:solidFill>
                  <a:latin typeface="Verdana" panose="020B0604030504040204" pitchFamily="34" charset="0"/>
                  <a:ea typeface="Verdana" panose="020B0604030504040204" pitchFamily="34" charset="0"/>
                  <a:cs typeface="Times New Roman" panose="02020603050405020304" pitchFamily="18" charset="0"/>
                </a:rPr>
                <a:t>Rīcības virzieni</a:t>
              </a:r>
            </a:p>
            <a:p>
              <a:pPr marL="171450" indent="-171450">
                <a:spcAft>
                  <a:spcPts val="300"/>
                </a:spcAft>
                <a:buClr>
                  <a:schemeClr val="tx1"/>
                </a:buClr>
                <a:buFont typeface="Wingdings" panose="05000000000000000000" pitchFamily="2" charset="2"/>
                <a:buChar char="Ø"/>
              </a:pPr>
              <a:r>
                <a:rPr lang="lv-LV" altLang="lv-LV" sz="1200" b="1" i="1">
                  <a:solidFill>
                    <a:srgbClr val="000000"/>
                  </a:solidFill>
                  <a:latin typeface="Verdana" panose="020B0604030504040204" pitchFamily="34" charset="0"/>
                  <a:ea typeface="Verdana" panose="020B0604030504040204" pitchFamily="34" charset="0"/>
                </a:rPr>
                <a:t>investīcijām labvēlīgu apstākļu radīšana </a:t>
              </a:r>
              <a:r>
                <a:rPr lang="lv-LV" altLang="lv-LV" sz="1200" i="1">
                  <a:solidFill>
                    <a:srgbClr val="000000"/>
                  </a:solidFill>
                  <a:latin typeface="Verdana" panose="020B0604030504040204" pitchFamily="34" charset="0"/>
                  <a:ea typeface="Verdana" panose="020B0604030504040204" pitchFamily="34" charset="0"/>
                </a:rPr>
                <a:t>privāto investīciju piesaistei un darba vietu radīšanai, izmantojot specifiskus, konkrētiem reģioniem raksturīgus resursus</a:t>
              </a:r>
            </a:p>
            <a:p>
              <a:pPr marL="171450" indent="-171450">
                <a:spcAft>
                  <a:spcPts val="300"/>
                </a:spcAft>
                <a:buClr>
                  <a:schemeClr val="tx1"/>
                </a:buClr>
                <a:buFont typeface="Wingdings" panose="05000000000000000000" pitchFamily="2" charset="2"/>
                <a:buChar char="Ø"/>
              </a:pPr>
              <a:r>
                <a:rPr lang="lv-LV" altLang="lv-LV" sz="1200" b="1" i="1">
                  <a:solidFill>
                    <a:srgbClr val="000000"/>
                  </a:solidFill>
                  <a:latin typeface="Verdana" panose="020B0604030504040204" pitchFamily="34" charset="0"/>
                  <a:ea typeface="Verdana" panose="020B0604030504040204" pitchFamily="34" charset="0"/>
                </a:rPr>
                <a:t>reģionālo centru (izņemot Viļņu, Kauņu un Klaipēdu) investīciju potenciāla stiprināšana </a:t>
              </a:r>
              <a:r>
                <a:rPr lang="lv-LV" altLang="lv-LV" sz="1200" i="1">
                  <a:solidFill>
                    <a:srgbClr val="000000"/>
                  </a:solidFill>
                  <a:latin typeface="Verdana" panose="020B0604030504040204" pitchFamily="34" charset="0"/>
                  <a:ea typeface="Verdana" panose="020B0604030504040204" pitchFamily="34" charset="0"/>
                </a:rPr>
                <a:t>un jaunu ekonomisko aktivitāšu attīstība</a:t>
              </a:r>
            </a:p>
            <a:p>
              <a:pPr marL="171450" indent="-171450">
                <a:spcAft>
                  <a:spcPts val="300"/>
                </a:spcAft>
                <a:buClr>
                  <a:schemeClr val="tx1"/>
                </a:buClr>
                <a:buFont typeface="Wingdings" panose="05000000000000000000" pitchFamily="2" charset="2"/>
                <a:buChar char="Ø"/>
              </a:pPr>
              <a:r>
                <a:rPr lang="lv-LV" altLang="lv-LV" sz="1200" i="1">
                  <a:solidFill>
                    <a:srgbClr val="000000"/>
                  </a:solidFill>
                  <a:latin typeface="Verdana" panose="020B0604030504040204" pitchFamily="34" charset="0"/>
                  <a:ea typeface="Verdana" panose="020B0604030504040204" pitchFamily="34" charset="0"/>
                </a:rPr>
                <a:t>investīcijas </a:t>
              </a:r>
              <a:r>
                <a:rPr lang="lv-LV" altLang="lv-LV" sz="1200" b="1" i="1">
                  <a:solidFill>
                    <a:srgbClr val="000000"/>
                  </a:solidFill>
                  <a:latin typeface="Verdana" panose="020B0604030504040204" pitchFamily="34" charset="0"/>
                  <a:ea typeface="Verdana" panose="020B0604030504040204" pitchFamily="34" charset="0"/>
                </a:rPr>
                <a:t>sabiedrisko pakalpojumu pieejamības uzlabošanā</a:t>
              </a:r>
            </a:p>
            <a:p>
              <a:pPr marL="171450" indent="-171450">
                <a:spcAft>
                  <a:spcPts val="300"/>
                </a:spcAft>
                <a:buClr>
                  <a:schemeClr val="tx1"/>
                </a:buClr>
                <a:buFont typeface="Wingdings" panose="05000000000000000000" pitchFamily="2" charset="2"/>
                <a:buChar char="Ø"/>
              </a:pPr>
              <a:r>
                <a:rPr lang="lv-LV" altLang="lv-LV" sz="1200" i="1">
                  <a:solidFill>
                    <a:srgbClr val="000000"/>
                  </a:solidFill>
                  <a:latin typeface="Verdana" panose="020B0604030504040204" pitchFamily="34" charset="0"/>
                  <a:ea typeface="Verdana" panose="020B0604030504040204" pitchFamily="34" charset="0"/>
                </a:rPr>
                <a:t>sociālās </a:t>
              </a:r>
              <a:r>
                <a:rPr lang="lv-LV" altLang="lv-LV" sz="1200" b="1" i="1">
                  <a:solidFill>
                    <a:srgbClr val="000000"/>
                  </a:solidFill>
                  <a:latin typeface="Verdana" panose="020B0604030504040204" pitchFamily="34" charset="0"/>
                  <a:ea typeface="Verdana" panose="020B0604030504040204" pitchFamily="34" charset="0"/>
                </a:rPr>
                <a:t>atstumtības un nabadzības mazināšana</a:t>
              </a:r>
            </a:p>
            <a:p>
              <a:pPr marL="171450" indent="-171450">
                <a:spcAft>
                  <a:spcPts val="300"/>
                </a:spcAft>
                <a:buClr>
                  <a:schemeClr val="tx1"/>
                </a:buClr>
                <a:buFont typeface="Wingdings" panose="05000000000000000000" pitchFamily="2" charset="2"/>
                <a:buChar char="Ø"/>
              </a:pPr>
              <a:r>
                <a:rPr lang="lv-LV" altLang="lv-LV" sz="1200" b="1" i="1">
                  <a:solidFill>
                    <a:srgbClr val="000000"/>
                  </a:solidFill>
                  <a:latin typeface="Verdana" panose="020B0604030504040204" pitchFamily="34" charset="0"/>
                  <a:ea typeface="Verdana" panose="020B0604030504040204" pitchFamily="34" charset="0"/>
                </a:rPr>
                <a:t>dzīves kvalitātes uzlabošana</a:t>
              </a:r>
            </a:p>
          </p:txBody>
        </p:sp>
      </p:grpSp>
    </p:spTree>
    <p:extLst>
      <p:ext uri="{BB962C8B-B14F-4D97-AF65-F5344CB8AC3E}">
        <p14:creationId xmlns:p14="http://schemas.microsoft.com/office/powerpoint/2010/main" val="4084027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4B286AA-0564-4474-1E71-5385B1A88C2E}"/>
              </a:ext>
            </a:extLst>
          </p:cNvPr>
          <p:cNvSpPr/>
          <p:nvPr/>
        </p:nvSpPr>
        <p:spPr>
          <a:xfrm>
            <a:off x="8924925" y="1857376"/>
            <a:ext cx="3111194" cy="4838698"/>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chemeClr val="tx1"/>
              </a:buClr>
            </a:pPr>
            <a:r>
              <a:rPr lang="lv-LV" altLang="lv-LV" sz="14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Times New Roman" panose="02020603050405020304" pitchFamily="18" charset="0"/>
              </a:rPr>
              <a:t>Finansējums</a:t>
            </a:r>
            <a:endParaRPr lang="lv-LV" altLang="lv-LV" sz="1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171450" indent="-171450">
              <a:spcAft>
                <a:spcPts val="300"/>
              </a:spcAft>
              <a:buClr>
                <a:schemeClr val="bg1"/>
              </a:buClr>
              <a:buFont typeface="Courier New" panose="02070309020205020404" pitchFamily="49" charset="0"/>
              <a:buChar char="o"/>
            </a:pPr>
            <a:r>
              <a:rPr lang="lv-LV" altLang="lv-LV" sz="1200" i="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Programmas publiskais finansējums </a:t>
            </a:r>
            <a:r>
              <a:rPr lang="lv-LV" altLang="lv-LV" sz="1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ir 3,159 miljardi EUR, no kuriem 1,935 miljardi EUR ir ES finansējums, bet </a:t>
            </a:r>
            <a:r>
              <a:rPr lang="lv-LV" altLang="lv-LV" sz="12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1,224 miljardi EUR – valsts līdzfinansējums</a:t>
            </a:r>
          </a:p>
          <a:p>
            <a:pPr marL="171450" indent="-171450">
              <a:spcAft>
                <a:spcPts val="300"/>
              </a:spcAft>
              <a:buClr>
                <a:schemeClr val="bg1"/>
              </a:buClr>
              <a:buFont typeface="Courier New" panose="02070309020205020404" pitchFamily="49" charset="0"/>
              <a:buChar char="o"/>
            </a:pPr>
            <a:endParaRPr lang="lv-LV" altLang="lv-LV" sz="12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171450" indent="-171450">
              <a:spcAft>
                <a:spcPts val="300"/>
              </a:spcAft>
              <a:buClr>
                <a:schemeClr val="bg1"/>
              </a:buClr>
              <a:buFont typeface="Courier New" panose="02070309020205020404" pitchFamily="49" charset="0"/>
              <a:buChar char="o"/>
            </a:pPr>
            <a:r>
              <a:rPr lang="lv-LV" altLang="lv-LV" sz="12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Valsts finansētu atbalsta programmu nav</a:t>
            </a:r>
          </a:p>
          <a:p>
            <a:pPr marL="171450" indent="-171450">
              <a:spcAft>
                <a:spcPts val="300"/>
              </a:spcAft>
              <a:buClr>
                <a:schemeClr val="bg1"/>
              </a:buClr>
              <a:buFont typeface="Courier New" panose="02070309020205020404" pitchFamily="49" charset="0"/>
              <a:buChar char="o"/>
            </a:pPr>
            <a:endParaRPr lang="lv-LV" altLang="lv-LV" sz="12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171450" indent="-171450">
              <a:spcAft>
                <a:spcPts val="300"/>
              </a:spcAft>
              <a:buClr>
                <a:schemeClr val="bg1"/>
              </a:buClr>
              <a:buFont typeface="Courier New" panose="02070309020205020404" pitchFamily="49" charset="0"/>
              <a:buChar char="o"/>
            </a:pPr>
            <a:r>
              <a:rPr lang="lv-LV" altLang="lv-LV" sz="12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Pašvaldību finanšu izlīdzināšanas sistēma</a:t>
            </a:r>
          </a:p>
        </p:txBody>
      </p:sp>
      <p:sp>
        <p:nvSpPr>
          <p:cNvPr id="13316" name="Slide Number Placeholder 5">
            <a:extLst>
              <a:ext uri="{FF2B5EF4-FFF2-40B4-BE49-F238E27FC236}">
                <a16:creationId xmlns:a16="http://schemas.microsoft.com/office/drawing/2014/main" id="{C0E119F0-70D3-4F3B-ABF6-68C67584D2BF}"/>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Times New Roman" panose="02020603050405020304" pitchFamily="18" charset="0"/>
                <a:cs typeface="Arial" panose="020B0604020202020204" pitchFamily="34" charset="0"/>
              </a:defRPr>
            </a:lvl1pPr>
            <a:lvl2pPr marL="742950" indent="-285750">
              <a:defRPr sz="1700">
                <a:solidFill>
                  <a:schemeClr val="tx1"/>
                </a:solidFill>
                <a:latin typeface="Times New Roman" panose="02020603050405020304" pitchFamily="18" charset="0"/>
                <a:cs typeface="Arial" panose="020B0604020202020204" pitchFamily="34" charset="0"/>
              </a:defRPr>
            </a:lvl2pPr>
            <a:lvl3pPr marL="1143000" indent="-228600">
              <a:defRPr sz="1700">
                <a:solidFill>
                  <a:schemeClr val="tx1"/>
                </a:solidFill>
                <a:latin typeface="Times New Roman" panose="02020603050405020304" pitchFamily="18" charset="0"/>
                <a:cs typeface="Arial" panose="020B0604020202020204" pitchFamily="34" charset="0"/>
              </a:defRPr>
            </a:lvl3pPr>
            <a:lvl4pPr marL="1600200" indent="-228600">
              <a:defRPr sz="1700">
                <a:solidFill>
                  <a:schemeClr val="tx1"/>
                </a:solidFill>
                <a:latin typeface="Times New Roman" panose="02020603050405020304" pitchFamily="18" charset="0"/>
                <a:cs typeface="Arial" panose="020B0604020202020204" pitchFamily="34" charset="0"/>
              </a:defRPr>
            </a:lvl4pPr>
            <a:lvl5pPr marL="2057400" indent="-228600">
              <a:defRPr sz="1700">
                <a:solidFill>
                  <a:schemeClr val="tx1"/>
                </a:solidFill>
                <a:latin typeface="Times New Roman" panose="02020603050405020304" pitchFamily="18" charset="0"/>
                <a:cs typeface="Arial" panose="020B0604020202020204" pitchFamily="34" charset="0"/>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fld id="{08C62FA4-AA9F-4385-9A54-92AD42774A63}" type="slidenum">
              <a:rPr lang="en-US" altLang="en-US" sz="1000" smtClean="0">
                <a:solidFill>
                  <a:srgbClr val="898989"/>
                </a:solidFill>
                <a:latin typeface="Verdana" panose="020B0604030504040204" pitchFamily="34" charset="0"/>
              </a:rPr>
              <a:pPr/>
              <a:t>26</a:t>
            </a:fld>
            <a:endParaRPr lang="en-US" altLang="en-US" sz="1000">
              <a:solidFill>
                <a:srgbClr val="898989"/>
              </a:solidFill>
              <a:latin typeface="Verdana" panose="020B0604030504040204" pitchFamily="34" charset="0"/>
            </a:endParaRPr>
          </a:p>
        </p:txBody>
      </p:sp>
      <p:sp>
        <p:nvSpPr>
          <p:cNvPr id="3" name="Title 1">
            <a:extLst>
              <a:ext uri="{FF2B5EF4-FFF2-40B4-BE49-F238E27FC236}">
                <a16:creationId xmlns:a16="http://schemas.microsoft.com/office/drawing/2014/main" id="{76585DFB-9012-CD73-2F86-0A5DF499127C}"/>
              </a:ext>
            </a:extLst>
          </p:cNvPr>
          <p:cNvSpPr>
            <a:spLocks noGrp="1"/>
          </p:cNvSpPr>
          <p:nvPr>
            <p:ph type="title"/>
          </p:nvPr>
        </p:nvSpPr>
        <p:spPr>
          <a:xfrm>
            <a:off x="2387600" y="228600"/>
            <a:ext cx="9398000" cy="1036642"/>
          </a:xfrm>
        </p:spPr>
        <p:txBody>
          <a:bodyPr>
            <a:normAutofit/>
          </a:bodyPr>
          <a:lstStyle/>
          <a:p>
            <a:pPr algn="ctr"/>
            <a:r>
              <a:rPr lang="lv-LV" dirty="0">
                <a:solidFill>
                  <a:srgbClr val="257735"/>
                </a:solidFill>
              </a:rPr>
              <a:t>Somijas reģionālā politika</a:t>
            </a:r>
          </a:p>
        </p:txBody>
      </p:sp>
      <p:grpSp>
        <p:nvGrpSpPr>
          <p:cNvPr id="18" name="Group 17">
            <a:extLst>
              <a:ext uri="{FF2B5EF4-FFF2-40B4-BE49-F238E27FC236}">
                <a16:creationId xmlns:a16="http://schemas.microsoft.com/office/drawing/2014/main" id="{9C02A597-B592-49ED-87CA-8CADD06B6137}"/>
              </a:ext>
            </a:extLst>
          </p:cNvPr>
          <p:cNvGrpSpPr/>
          <p:nvPr/>
        </p:nvGrpSpPr>
        <p:grpSpPr>
          <a:xfrm>
            <a:off x="1" y="1857376"/>
            <a:ext cx="8743952" cy="826406"/>
            <a:chOff x="3996677" y="1265242"/>
            <a:chExt cx="8195323" cy="522156"/>
          </a:xfrm>
        </p:grpSpPr>
        <p:sp>
          <p:nvSpPr>
            <p:cNvPr id="6" name="Rectangle 5">
              <a:extLst>
                <a:ext uri="{FF2B5EF4-FFF2-40B4-BE49-F238E27FC236}">
                  <a16:creationId xmlns:a16="http://schemas.microsoft.com/office/drawing/2014/main" id="{1E359B11-861A-5912-D6FA-BEAA69258064}"/>
                </a:ext>
              </a:extLst>
            </p:cNvPr>
            <p:cNvSpPr/>
            <p:nvPr/>
          </p:nvSpPr>
          <p:spPr>
            <a:xfrm>
              <a:off x="3996677" y="1265243"/>
              <a:ext cx="137174" cy="522155"/>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860EC469-FFA3-32EF-4560-BAFE57F9127F}"/>
                </a:ext>
              </a:extLst>
            </p:cNvPr>
            <p:cNvSpPr/>
            <p:nvPr/>
          </p:nvSpPr>
          <p:spPr>
            <a:xfrm>
              <a:off x="4133850" y="1265242"/>
              <a:ext cx="8058150" cy="522155"/>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chemeClr val="tx1"/>
                </a:buClr>
              </a:pPr>
              <a:r>
                <a:rPr lang="lv-LV" sz="1400" b="1" i="0">
                  <a:solidFill>
                    <a:srgbClr val="000000"/>
                  </a:solidFill>
                  <a:effectLst/>
                  <a:latin typeface="Verdana" panose="020B0604030504040204" pitchFamily="34" charset="0"/>
                  <a:ea typeface="Verdana" panose="020B0604030504040204" pitchFamily="34" charset="0"/>
                </a:rPr>
                <a:t>Reģionālā politika</a:t>
              </a:r>
            </a:p>
            <a:p>
              <a:pPr marL="171450" indent="-171450">
                <a:spcAft>
                  <a:spcPts val="300"/>
                </a:spcAft>
                <a:buClr>
                  <a:schemeClr val="tx1"/>
                </a:buClr>
                <a:buFont typeface="Wingdings" panose="05000000000000000000" pitchFamily="2" charset="2"/>
                <a:buChar char="v"/>
              </a:pPr>
              <a:r>
                <a:rPr lang="lv-LV" sz="1200" i="1">
                  <a:solidFill>
                    <a:srgbClr val="000000"/>
                  </a:solidFill>
                  <a:effectLst/>
                  <a:latin typeface="Verdana" panose="020B0604030504040204" pitchFamily="34" charset="0"/>
                  <a:ea typeface="Verdana" panose="020B0604030504040204" pitchFamily="34" charset="0"/>
                </a:rPr>
                <a:t>Noteikta </a:t>
              </a:r>
              <a:r>
                <a:rPr lang="lv-LV" sz="1200" b="1" i="1">
                  <a:solidFill>
                    <a:srgbClr val="000000"/>
                  </a:solidFill>
                  <a:effectLst/>
                  <a:latin typeface="Verdana" panose="020B0604030504040204" pitchFamily="34" charset="0"/>
                  <a:ea typeface="Verdana" panose="020B0604030504040204" pitchFamily="34" charset="0"/>
                </a:rPr>
                <a:t>Valdības 2024. gada 27. martā apstiprinātajā reģionālās attīstības lēmumā “Attīstošies un pārtikušie reģioni”</a:t>
              </a:r>
            </a:p>
          </p:txBody>
        </p:sp>
      </p:grpSp>
      <p:grpSp>
        <p:nvGrpSpPr>
          <p:cNvPr id="19" name="Group 18">
            <a:extLst>
              <a:ext uri="{FF2B5EF4-FFF2-40B4-BE49-F238E27FC236}">
                <a16:creationId xmlns:a16="http://schemas.microsoft.com/office/drawing/2014/main" id="{4AFE6090-BA89-3B5F-96A5-2667167E34C4}"/>
              </a:ext>
            </a:extLst>
          </p:cNvPr>
          <p:cNvGrpSpPr/>
          <p:nvPr/>
        </p:nvGrpSpPr>
        <p:grpSpPr>
          <a:xfrm>
            <a:off x="1" y="2840572"/>
            <a:ext cx="8743952" cy="1026578"/>
            <a:chOff x="3996677" y="1923861"/>
            <a:chExt cx="8195323" cy="741228"/>
          </a:xfrm>
        </p:grpSpPr>
        <p:sp>
          <p:nvSpPr>
            <p:cNvPr id="10" name="Rectangle 9">
              <a:extLst>
                <a:ext uri="{FF2B5EF4-FFF2-40B4-BE49-F238E27FC236}">
                  <a16:creationId xmlns:a16="http://schemas.microsoft.com/office/drawing/2014/main" id="{DA5DCA0C-0097-D48C-CDAD-75C4DFB19B6A}"/>
                </a:ext>
              </a:extLst>
            </p:cNvPr>
            <p:cNvSpPr/>
            <p:nvPr/>
          </p:nvSpPr>
          <p:spPr>
            <a:xfrm>
              <a:off x="3996677" y="1923862"/>
              <a:ext cx="137174" cy="741227"/>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11" name="Rectangle 10">
              <a:extLst>
                <a:ext uri="{FF2B5EF4-FFF2-40B4-BE49-F238E27FC236}">
                  <a16:creationId xmlns:a16="http://schemas.microsoft.com/office/drawing/2014/main" id="{2C583C02-67C1-550A-009D-B11AC9DEF48B}"/>
                </a:ext>
              </a:extLst>
            </p:cNvPr>
            <p:cNvSpPr/>
            <p:nvPr/>
          </p:nvSpPr>
          <p:spPr>
            <a:xfrm>
              <a:off x="4133849" y="1923861"/>
              <a:ext cx="8058151" cy="741227"/>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600"/>
                </a:spcAft>
                <a:buClr>
                  <a:srgbClr val="29702A"/>
                </a:buClr>
              </a:pPr>
              <a:r>
                <a:rPr lang="lv-LV" altLang="lv-LV" sz="1400" b="1">
                  <a:solidFill>
                    <a:srgbClr val="000000"/>
                  </a:solidFill>
                  <a:latin typeface="Verdana" panose="020B0604030504040204" pitchFamily="34" charset="0"/>
                  <a:ea typeface="Verdana" panose="020B0604030504040204" pitchFamily="34" charset="0"/>
                  <a:cs typeface="Times New Roman" panose="02020603050405020304" pitchFamily="18" charset="0"/>
                </a:rPr>
                <a:t>Izaicinājumi</a:t>
              </a:r>
            </a:p>
            <a:p>
              <a:pPr marL="171450" indent="-171450">
                <a:spcAft>
                  <a:spcPts val="300"/>
                </a:spcAft>
                <a:buClr>
                  <a:schemeClr val="tx1"/>
                </a:buClr>
                <a:buFont typeface="Wingdings" panose="05000000000000000000" pitchFamily="2" charset="2"/>
                <a:buChar char="à"/>
              </a:pPr>
              <a:r>
                <a:rPr lang="lv-LV" altLang="lv-LV" sz="1200" i="1">
                  <a:solidFill>
                    <a:srgbClr val="000000"/>
                  </a:solidFill>
                  <a:latin typeface="Verdana" panose="020B0604030504040204" pitchFamily="34" charset="0"/>
                  <a:ea typeface="Verdana" panose="020B0604030504040204" pitchFamily="34" charset="0"/>
                </a:rPr>
                <a:t>Krievijas sāktā </a:t>
              </a:r>
              <a:r>
                <a:rPr lang="lv-LV" altLang="lv-LV" sz="1200" b="1" i="1">
                  <a:solidFill>
                    <a:srgbClr val="000000"/>
                  </a:solidFill>
                  <a:latin typeface="Verdana" panose="020B0604030504040204" pitchFamily="34" charset="0"/>
                  <a:ea typeface="Verdana" panose="020B0604030504040204" pitchFamily="34" charset="0"/>
                </a:rPr>
                <a:t>kara Ukrainā ietekme - </a:t>
              </a:r>
              <a:r>
                <a:rPr lang="lv-LV" altLang="lv-LV" sz="1200" i="1">
                  <a:solidFill>
                    <a:srgbClr val="000000"/>
                  </a:solidFill>
                  <a:latin typeface="Verdana" panose="020B0604030504040204" pitchFamily="34" charset="0"/>
                  <a:ea typeface="Verdana" panose="020B0604030504040204" pitchFamily="34" charset="0"/>
                </a:rPr>
                <a:t>mainīgā starptautiskā darbības vide</a:t>
              </a:r>
            </a:p>
            <a:p>
              <a:pPr marL="171450" indent="-171450">
                <a:spcAft>
                  <a:spcPts val="300"/>
                </a:spcAft>
                <a:buClr>
                  <a:schemeClr val="tx1"/>
                </a:buClr>
                <a:buFont typeface="Wingdings" panose="05000000000000000000" pitchFamily="2" charset="2"/>
                <a:buChar char="à"/>
              </a:pPr>
              <a:r>
                <a:rPr lang="lv-LV" altLang="lv-LV" sz="1200" i="1">
                  <a:solidFill>
                    <a:srgbClr val="000000"/>
                  </a:solidFill>
                  <a:latin typeface="Verdana" panose="020B0604030504040204" pitchFamily="34" charset="0"/>
                  <a:ea typeface="Verdana" panose="020B0604030504040204" pitchFamily="34" charset="0"/>
                </a:rPr>
                <a:t>Ekonomikas sarukums un </a:t>
              </a:r>
              <a:r>
                <a:rPr lang="lv-LV" altLang="lv-LV" sz="1200" b="1" i="1">
                  <a:solidFill>
                    <a:srgbClr val="000000"/>
                  </a:solidFill>
                  <a:latin typeface="Verdana" panose="020B0604030504040204" pitchFamily="34" charset="0"/>
                  <a:ea typeface="Verdana" panose="020B0604030504040204" pitchFamily="34" charset="0"/>
                </a:rPr>
                <a:t>valsts finanšu vājais stāvoklis</a:t>
              </a:r>
            </a:p>
            <a:p>
              <a:pPr marL="171450" indent="-171450">
                <a:spcAft>
                  <a:spcPts val="300"/>
                </a:spcAft>
                <a:buClr>
                  <a:schemeClr val="tx1"/>
                </a:buClr>
                <a:buFont typeface="Wingdings" panose="05000000000000000000" pitchFamily="2" charset="2"/>
                <a:buChar char="à"/>
              </a:pPr>
              <a:r>
                <a:rPr lang="lv-LV" altLang="lv-LV" sz="1200" b="1" i="1">
                  <a:solidFill>
                    <a:srgbClr val="000000"/>
                  </a:solidFill>
                  <a:latin typeface="Verdana" panose="020B0604030504040204" pitchFamily="34" charset="0"/>
                  <a:ea typeface="Verdana" panose="020B0604030504040204" pitchFamily="34" charset="0"/>
                </a:rPr>
                <a:t>Recesija ir pārbaudījums mājokļu tirgum</a:t>
              </a:r>
              <a:r>
                <a:rPr lang="lv-LV" altLang="lv-LV" sz="1200" i="1">
                  <a:solidFill>
                    <a:srgbClr val="000000"/>
                  </a:solidFill>
                  <a:latin typeface="Verdana" panose="020B0604030504040204" pitchFamily="34" charset="0"/>
                  <a:ea typeface="Verdana" panose="020B0604030504040204" pitchFamily="34" charset="0"/>
                </a:rPr>
                <a:t>, kas cieš no augošajām procentu likmēm</a:t>
              </a:r>
            </a:p>
          </p:txBody>
        </p:sp>
      </p:grpSp>
      <p:grpSp>
        <p:nvGrpSpPr>
          <p:cNvPr id="20" name="Group 19">
            <a:extLst>
              <a:ext uri="{FF2B5EF4-FFF2-40B4-BE49-F238E27FC236}">
                <a16:creationId xmlns:a16="http://schemas.microsoft.com/office/drawing/2014/main" id="{3A88319F-1292-1496-B769-60D8ACE0AF32}"/>
              </a:ext>
            </a:extLst>
          </p:cNvPr>
          <p:cNvGrpSpPr/>
          <p:nvPr/>
        </p:nvGrpSpPr>
        <p:grpSpPr>
          <a:xfrm>
            <a:off x="1" y="4019550"/>
            <a:ext cx="8743952" cy="762000"/>
            <a:chOff x="3996677" y="2801551"/>
            <a:chExt cx="8195323" cy="522154"/>
          </a:xfrm>
        </p:grpSpPr>
        <p:sp>
          <p:nvSpPr>
            <p:cNvPr id="12" name="Rectangle 11">
              <a:extLst>
                <a:ext uri="{FF2B5EF4-FFF2-40B4-BE49-F238E27FC236}">
                  <a16:creationId xmlns:a16="http://schemas.microsoft.com/office/drawing/2014/main" id="{D5BC939D-08D4-D63F-210C-083A05E56EAC}"/>
                </a:ext>
              </a:extLst>
            </p:cNvPr>
            <p:cNvSpPr/>
            <p:nvPr/>
          </p:nvSpPr>
          <p:spPr>
            <a:xfrm>
              <a:off x="3996677" y="2801552"/>
              <a:ext cx="137174" cy="522153"/>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AA21AA2D-C75A-1ADE-1C1F-FDFE4D630514}"/>
                </a:ext>
              </a:extLst>
            </p:cNvPr>
            <p:cNvSpPr/>
            <p:nvPr/>
          </p:nvSpPr>
          <p:spPr>
            <a:xfrm>
              <a:off x="4133849" y="2801551"/>
              <a:ext cx="8058151" cy="522153"/>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rgbClr val="29702A"/>
                </a:buClr>
              </a:pPr>
              <a:r>
                <a:rPr lang="lv-LV" altLang="lv-LV" sz="1400" b="1">
                  <a:solidFill>
                    <a:srgbClr val="000000"/>
                  </a:solidFill>
                  <a:latin typeface="Verdana" panose="020B0604030504040204" pitchFamily="34" charset="0"/>
                  <a:ea typeface="Verdana" panose="020B0604030504040204" pitchFamily="34" charset="0"/>
                  <a:cs typeface="Times New Roman" panose="02020603050405020304" pitchFamily="18" charset="0"/>
                </a:rPr>
                <a:t>Mērķis</a:t>
              </a:r>
            </a:p>
            <a:p>
              <a:pPr marL="171450" indent="-171450">
                <a:lnSpc>
                  <a:spcPct val="107000"/>
                </a:lnSpc>
                <a:spcAft>
                  <a:spcPts val="600"/>
                </a:spcAft>
                <a:buClr>
                  <a:schemeClr val="tx1"/>
                </a:buClr>
                <a:buFont typeface="Wingdings" panose="05000000000000000000" pitchFamily="2" charset="2"/>
                <a:buChar char="ü"/>
              </a:pPr>
              <a:r>
                <a:rPr lang="lv-LV" altLang="lv-LV" sz="1200" i="1">
                  <a:solidFill>
                    <a:srgbClr val="000000"/>
                  </a:solidFill>
                  <a:latin typeface="Verdana" panose="020B0604030504040204" pitchFamily="34" charset="0"/>
                  <a:ea typeface="Verdana" panose="020B0604030504040204" pitchFamily="34" charset="0"/>
                </a:rPr>
                <a:t>Veicināt </a:t>
              </a:r>
              <a:r>
                <a:rPr lang="lv-LV" altLang="lv-LV" sz="1200" b="1" i="1">
                  <a:solidFill>
                    <a:srgbClr val="000000"/>
                  </a:solidFill>
                  <a:latin typeface="Verdana" panose="020B0604030504040204" pitchFamily="34" charset="0"/>
                  <a:ea typeface="Verdana" panose="020B0604030504040204" pitchFamily="34" charset="0"/>
                </a:rPr>
                <a:t>reģionu ilgtspējīgu attīstību, izaugsmi un konkurētspēju</a:t>
              </a:r>
              <a:r>
                <a:rPr lang="lv-LV" altLang="lv-LV" sz="1200" i="1">
                  <a:solidFill>
                    <a:srgbClr val="000000"/>
                  </a:solidFill>
                  <a:latin typeface="Verdana" panose="020B0604030504040204" pitchFamily="34" charset="0"/>
                  <a:ea typeface="Verdana" panose="020B0604030504040204" pitchFamily="34" charset="0"/>
                </a:rPr>
                <a:t>, iedzīvotāju labklājību un dzīves vides kvalitāti</a:t>
              </a:r>
            </a:p>
          </p:txBody>
        </p:sp>
      </p:grpSp>
      <p:grpSp>
        <p:nvGrpSpPr>
          <p:cNvPr id="21" name="Group 20">
            <a:extLst>
              <a:ext uri="{FF2B5EF4-FFF2-40B4-BE49-F238E27FC236}">
                <a16:creationId xmlns:a16="http://schemas.microsoft.com/office/drawing/2014/main" id="{F0BD9E3A-C503-95A9-22B1-CB36CBBD8223}"/>
              </a:ext>
            </a:extLst>
          </p:cNvPr>
          <p:cNvGrpSpPr/>
          <p:nvPr/>
        </p:nvGrpSpPr>
        <p:grpSpPr>
          <a:xfrm>
            <a:off x="1" y="4933948"/>
            <a:ext cx="8743952" cy="1762125"/>
            <a:chOff x="3996677" y="3460166"/>
            <a:chExt cx="8195323" cy="1852344"/>
          </a:xfrm>
        </p:grpSpPr>
        <p:sp>
          <p:nvSpPr>
            <p:cNvPr id="14" name="Rectangle 13">
              <a:extLst>
                <a:ext uri="{FF2B5EF4-FFF2-40B4-BE49-F238E27FC236}">
                  <a16:creationId xmlns:a16="http://schemas.microsoft.com/office/drawing/2014/main" id="{2B4B116F-2B3F-5185-C400-075B94FC3F72}"/>
                </a:ext>
              </a:extLst>
            </p:cNvPr>
            <p:cNvSpPr/>
            <p:nvPr/>
          </p:nvSpPr>
          <p:spPr>
            <a:xfrm>
              <a:off x="3996677" y="3460166"/>
              <a:ext cx="137174" cy="1852343"/>
            </a:xfrm>
            <a:prstGeom prst="rect">
              <a:avLst/>
            </a:prstGeom>
            <a:solidFill>
              <a:srgbClr val="7C9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v-LV" sz="1400" b="0" i="0">
                <a:solidFill>
                  <a:schemeClr val="bg1"/>
                </a:solidFill>
                <a:effectLst/>
                <a:latin typeface="Verdana" panose="020B0604030504040204" pitchFamily="34" charset="0"/>
                <a:ea typeface="Verdana" panose="020B0604030504040204" pitchFamily="34" charset="0"/>
              </a:endParaRPr>
            </a:p>
          </p:txBody>
        </p:sp>
        <p:sp>
          <p:nvSpPr>
            <p:cNvPr id="15" name="Rectangle 14">
              <a:extLst>
                <a:ext uri="{FF2B5EF4-FFF2-40B4-BE49-F238E27FC236}">
                  <a16:creationId xmlns:a16="http://schemas.microsoft.com/office/drawing/2014/main" id="{239A6E25-5D53-8384-77B3-111DDEF9F99D}"/>
                </a:ext>
              </a:extLst>
            </p:cNvPr>
            <p:cNvSpPr/>
            <p:nvPr/>
          </p:nvSpPr>
          <p:spPr>
            <a:xfrm>
              <a:off x="4133849" y="3460166"/>
              <a:ext cx="8058151" cy="1852344"/>
            </a:xfrm>
            <a:prstGeom prst="rect">
              <a:avLst/>
            </a:prstGeom>
            <a:solidFill>
              <a:srgbClr val="D6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Clr>
                  <a:srgbClr val="29702A"/>
                </a:buClr>
              </a:pPr>
              <a:r>
                <a:rPr lang="lv-LV" altLang="lv-LV" sz="1400" b="1">
                  <a:solidFill>
                    <a:srgbClr val="000000"/>
                  </a:solidFill>
                  <a:latin typeface="Verdana" panose="020B0604030504040204" pitchFamily="34" charset="0"/>
                  <a:ea typeface="Verdana" panose="020B0604030504040204" pitchFamily="34" charset="0"/>
                  <a:cs typeface="Times New Roman" panose="02020603050405020304" pitchFamily="18" charset="0"/>
                </a:rPr>
                <a:t>Rīcības virzieni</a:t>
              </a:r>
            </a:p>
            <a:p>
              <a:pPr marL="171450" indent="-171450">
                <a:spcAft>
                  <a:spcPts val="300"/>
                </a:spcAft>
                <a:buClr>
                  <a:schemeClr val="tx1"/>
                </a:buClr>
                <a:buFont typeface="Wingdings" panose="05000000000000000000" pitchFamily="2" charset="2"/>
                <a:buChar char="Ø"/>
              </a:pPr>
              <a:r>
                <a:rPr lang="lv-LV" altLang="lv-LV" sz="1200" i="1">
                  <a:solidFill>
                    <a:srgbClr val="000000"/>
                  </a:solidFill>
                  <a:latin typeface="Verdana" panose="020B0604030504040204" pitchFamily="34" charset="0"/>
                  <a:ea typeface="Verdana" panose="020B0604030504040204" pitchFamily="34" charset="0"/>
                </a:rPr>
                <a:t>reģionu </a:t>
              </a:r>
              <a:r>
                <a:rPr lang="lv-LV" altLang="lv-LV" sz="1200" b="1" i="1">
                  <a:solidFill>
                    <a:srgbClr val="000000"/>
                  </a:solidFill>
                  <a:latin typeface="Verdana" panose="020B0604030504040204" pitchFamily="34" charset="0"/>
                  <a:ea typeface="Verdana" panose="020B0604030504040204" pitchFamily="34" charset="0"/>
                </a:rPr>
                <a:t>sasniedzamība</a:t>
              </a:r>
            </a:p>
            <a:p>
              <a:pPr marL="171450" indent="-171450">
                <a:spcAft>
                  <a:spcPts val="300"/>
                </a:spcAft>
                <a:buClr>
                  <a:schemeClr val="tx1"/>
                </a:buClr>
                <a:buFont typeface="Wingdings" panose="05000000000000000000" pitchFamily="2" charset="2"/>
                <a:buChar char="Ø"/>
              </a:pPr>
              <a:r>
                <a:rPr lang="lv-LV" altLang="lv-LV" sz="1200" b="1" i="1">
                  <a:solidFill>
                    <a:srgbClr val="000000"/>
                  </a:solidFill>
                  <a:latin typeface="Verdana" panose="020B0604030504040204" pitchFamily="34" charset="0"/>
                  <a:ea typeface="Verdana" panose="020B0604030504040204" pitchFamily="34" charset="0"/>
                </a:rPr>
                <a:t>darbaspēka</a:t>
              </a:r>
              <a:r>
                <a:rPr lang="lv-LV" altLang="lv-LV" sz="1200" i="1">
                  <a:solidFill>
                    <a:srgbClr val="000000"/>
                  </a:solidFill>
                  <a:latin typeface="Verdana" panose="020B0604030504040204" pitchFamily="34" charset="0"/>
                  <a:ea typeface="Verdana" panose="020B0604030504040204" pitchFamily="34" charset="0"/>
                </a:rPr>
                <a:t> pieejamība</a:t>
              </a:r>
            </a:p>
            <a:p>
              <a:pPr marL="171450" indent="-171450">
                <a:spcAft>
                  <a:spcPts val="300"/>
                </a:spcAft>
                <a:buClr>
                  <a:schemeClr val="tx1"/>
                </a:buClr>
                <a:buFont typeface="Wingdings" panose="05000000000000000000" pitchFamily="2" charset="2"/>
                <a:buChar char="Ø"/>
              </a:pPr>
              <a:r>
                <a:rPr lang="lv-LV" altLang="lv-LV" sz="1200" i="1">
                  <a:solidFill>
                    <a:srgbClr val="000000"/>
                  </a:solidFill>
                  <a:latin typeface="Verdana" panose="020B0604030504040204" pitchFamily="34" charset="0"/>
                  <a:ea typeface="Verdana" panose="020B0604030504040204" pitchFamily="34" charset="0"/>
                </a:rPr>
                <a:t>nodarbinātība</a:t>
              </a:r>
            </a:p>
            <a:p>
              <a:pPr marL="171450" indent="-171450">
                <a:spcAft>
                  <a:spcPts val="300"/>
                </a:spcAft>
                <a:buClr>
                  <a:schemeClr val="tx1"/>
                </a:buClr>
                <a:buFont typeface="Wingdings" panose="05000000000000000000" pitchFamily="2" charset="2"/>
                <a:buChar char="Ø"/>
              </a:pPr>
              <a:r>
                <a:rPr lang="lv-LV" altLang="lv-LV" sz="1200" b="1" i="1">
                  <a:solidFill>
                    <a:srgbClr val="000000"/>
                  </a:solidFill>
                  <a:latin typeface="Verdana" panose="020B0604030504040204" pitchFamily="34" charset="0"/>
                  <a:ea typeface="Verdana" panose="020B0604030504040204" pitchFamily="34" charset="0"/>
                </a:rPr>
                <a:t>kompetence</a:t>
              </a:r>
            </a:p>
            <a:p>
              <a:pPr marL="171450" indent="-171450">
                <a:spcAft>
                  <a:spcPts val="300"/>
                </a:spcAft>
                <a:buClr>
                  <a:schemeClr val="tx1"/>
                </a:buClr>
                <a:buFont typeface="Wingdings" panose="05000000000000000000" pitchFamily="2" charset="2"/>
                <a:buChar char="Ø"/>
              </a:pPr>
              <a:r>
                <a:rPr lang="lv-LV" altLang="lv-LV" sz="1200" i="1">
                  <a:solidFill>
                    <a:srgbClr val="000000"/>
                  </a:solidFill>
                  <a:latin typeface="Verdana" panose="020B0604030504040204" pitchFamily="34" charset="0"/>
                  <a:ea typeface="Verdana" panose="020B0604030504040204" pitchFamily="34" charset="0"/>
                </a:rPr>
                <a:t>izglītība un kultūra</a:t>
              </a:r>
            </a:p>
          </p:txBody>
        </p:sp>
      </p:grpSp>
    </p:spTree>
    <p:extLst>
      <p:ext uri="{BB962C8B-B14F-4D97-AF65-F5344CB8AC3E}">
        <p14:creationId xmlns:p14="http://schemas.microsoft.com/office/powerpoint/2010/main" val="1250921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96092CBC-F58F-BC28-2DD9-991183BD79E7}"/>
              </a:ext>
            </a:extLst>
          </p:cNvPr>
          <p:cNvGraphicFramePr>
            <a:graphicFrameLocks noGrp="1"/>
          </p:cNvGraphicFramePr>
          <p:nvPr>
            <p:ph idx="1"/>
            <p:extLst>
              <p:ext uri="{D42A27DB-BD31-4B8C-83A1-F6EECF244321}">
                <p14:modId xmlns:p14="http://schemas.microsoft.com/office/powerpoint/2010/main" val="129781241"/>
              </p:ext>
            </p:extLst>
          </p:nvPr>
        </p:nvGraphicFramePr>
        <p:xfrm>
          <a:off x="510256" y="1941009"/>
          <a:ext cx="11171487" cy="4538479"/>
        </p:xfrm>
        <a:graphic>
          <a:graphicData uri="http://schemas.openxmlformats.org/drawingml/2006/table">
            <a:tbl>
              <a:tblPr firstRow="1" bandRow="1">
                <a:tableStyleId>{F5AB1C69-6EDB-4FF4-983F-18BD219EF322}</a:tableStyleId>
              </a:tblPr>
              <a:tblGrid>
                <a:gridCol w="2552759">
                  <a:extLst>
                    <a:ext uri="{9D8B030D-6E8A-4147-A177-3AD203B41FA5}">
                      <a16:colId xmlns:a16="http://schemas.microsoft.com/office/drawing/2014/main" val="304147653"/>
                    </a:ext>
                  </a:extLst>
                </a:gridCol>
                <a:gridCol w="2154682">
                  <a:extLst>
                    <a:ext uri="{9D8B030D-6E8A-4147-A177-3AD203B41FA5}">
                      <a16:colId xmlns:a16="http://schemas.microsoft.com/office/drawing/2014/main" val="4021117000"/>
                    </a:ext>
                  </a:extLst>
                </a:gridCol>
                <a:gridCol w="2154682">
                  <a:extLst>
                    <a:ext uri="{9D8B030D-6E8A-4147-A177-3AD203B41FA5}">
                      <a16:colId xmlns:a16="http://schemas.microsoft.com/office/drawing/2014/main" val="4107980400"/>
                    </a:ext>
                  </a:extLst>
                </a:gridCol>
                <a:gridCol w="2154682">
                  <a:extLst>
                    <a:ext uri="{9D8B030D-6E8A-4147-A177-3AD203B41FA5}">
                      <a16:colId xmlns:a16="http://schemas.microsoft.com/office/drawing/2014/main" val="2363677743"/>
                    </a:ext>
                  </a:extLst>
                </a:gridCol>
                <a:gridCol w="2154682">
                  <a:extLst>
                    <a:ext uri="{9D8B030D-6E8A-4147-A177-3AD203B41FA5}">
                      <a16:colId xmlns:a16="http://schemas.microsoft.com/office/drawing/2014/main" val="91106519"/>
                    </a:ext>
                  </a:extLst>
                </a:gridCol>
              </a:tblGrid>
              <a:tr h="530912">
                <a:tc>
                  <a:txBody>
                    <a:bodyPr/>
                    <a:lstStyle/>
                    <a:p>
                      <a:endParaRPr lang="lv-LV" sz="1100">
                        <a:latin typeface="Verdana" panose="020B0604030504040204" pitchFamily="34" charset="0"/>
                        <a:ea typeface="Verdana" panose="020B0604030504040204" pitchFamily="34" charset="0"/>
                      </a:endParaRPr>
                    </a:p>
                  </a:txBody>
                  <a:tcPr>
                    <a:solidFill>
                      <a:srgbClr val="7C987C"/>
                    </a:solidFill>
                  </a:tcPr>
                </a:tc>
                <a:tc>
                  <a:txBody>
                    <a:bodyPr/>
                    <a:lstStyle/>
                    <a:p>
                      <a:pPr algn="ctr"/>
                      <a:r>
                        <a:rPr lang="lv-LV" sz="1400">
                          <a:latin typeface="Verdana" panose="020B0604030504040204" pitchFamily="34" charset="0"/>
                          <a:ea typeface="Verdana" panose="020B0604030504040204" pitchFamily="34" charset="0"/>
                        </a:rPr>
                        <a:t>Latvija</a:t>
                      </a:r>
                      <a:endParaRPr lang="lv-LV" sz="1400">
                        <a:latin typeface="Verdana" panose="020B0604030504040204" pitchFamily="34" charset="0"/>
                        <a:ea typeface="Verdana" panose="020B0604030504040204" pitchFamily="34" charset="0"/>
                        <a:cs typeface="Calibri" panose="020F0502020204030204" pitchFamily="34" charset="0"/>
                      </a:endParaRPr>
                    </a:p>
                  </a:txBody>
                  <a:tcPr anchor="ctr">
                    <a:solidFill>
                      <a:srgbClr val="7C987C"/>
                    </a:solidFill>
                  </a:tcPr>
                </a:tc>
                <a:tc>
                  <a:txBody>
                    <a:bodyPr/>
                    <a:lstStyle/>
                    <a:p>
                      <a:pPr algn="ctr"/>
                      <a:r>
                        <a:rPr lang="lv-LV" sz="1400">
                          <a:latin typeface="Verdana" panose="020B0604030504040204" pitchFamily="34" charset="0"/>
                          <a:ea typeface="Verdana" panose="020B0604030504040204" pitchFamily="34" charset="0"/>
                        </a:rPr>
                        <a:t>Igaunija</a:t>
                      </a:r>
                      <a:endParaRPr lang="lv-LV" sz="1400">
                        <a:latin typeface="Verdana" panose="020B0604030504040204" pitchFamily="34" charset="0"/>
                        <a:ea typeface="Verdana" panose="020B0604030504040204" pitchFamily="34" charset="0"/>
                        <a:cs typeface="Calibri" panose="020F0502020204030204" pitchFamily="34" charset="0"/>
                      </a:endParaRPr>
                    </a:p>
                  </a:txBody>
                  <a:tcPr anchor="ctr">
                    <a:solidFill>
                      <a:srgbClr val="7C987C"/>
                    </a:solidFill>
                  </a:tcPr>
                </a:tc>
                <a:tc>
                  <a:txBody>
                    <a:bodyPr/>
                    <a:lstStyle/>
                    <a:p>
                      <a:pPr algn="ctr"/>
                      <a:r>
                        <a:rPr lang="lv-LV" sz="1400">
                          <a:latin typeface="Verdana" panose="020B0604030504040204" pitchFamily="34" charset="0"/>
                          <a:ea typeface="Verdana" panose="020B0604030504040204" pitchFamily="34" charset="0"/>
                        </a:rPr>
                        <a:t>Lietuva</a:t>
                      </a:r>
                      <a:endParaRPr lang="lv-LV" sz="1400">
                        <a:latin typeface="Verdana" panose="020B0604030504040204" pitchFamily="34" charset="0"/>
                        <a:ea typeface="Verdana" panose="020B0604030504040204" pitchFamily="34" charset="0"/>
                        <a:cs typeface="Calibri" panose="020F0502020204030204" pitchFamily="34" charset="0"/>
                      </a:endParaRPr>
                    </a:p>
                  </a:txBody>
                  <a:tcPr anchor="ctr">
                    <a:solidFill>
                      <a:srgbClr val="7C987C"/>
                    </a:solidFill>
                  </a:tcPr>
                </a:tc>
                <a:tc>
                  <a:txBody>
                    <a:bodyPr/>
                    <a:lstStyle/>
                    <a:p>
                      <a:pPr algn="ctr"/>
                      <a:r>
                        <a:rPr lang="lv-LV" sz="1400">
                          <a:latin typeface="Verdana" panose="020B0604030504040204" pitchFamily="34" charset="0"/>
                          <a:ea typeface="Verdana" panose="020B0604030504040204" pitchFamily="34" charset="0"/>
                        </a:rPr>
                        <a:t>Somija</a:t>
                      </a:r>
                      <a:endParaRPr lang="lv-LV" sz="1400">
                        <a:latin typeface="Verdana" panose="020B0604030504040204" pitchFamily="34" charset="0"/>
                        <a:ea typeface="Verdana" panose="020B0604030504040204" pitchFamily="34" charset="0"/>
                        <a:cs typeface="Calibri" panose="020F0502020204030204" pitchFamily="34" charset="0"/>
                      </a:endParaRPr>
                    </a:p>
                  </a:txBody>
                  <a:tcPr anchor="ctr">
                    <a:solidFill>
                      <a:srgbClr val="7C987C"/>
                    </a:solidFill>
                  </a:tcPr>
                </a:tc>
                <a:extLst>
                  <a:ext uri="{0D108BD9-81ED-4DB2-BD59-A6C34878D82A}">
                    <a16:rowId xmlns:a16="http://schemas.microsoft.com/office/drawing/2014/main" val="1951447998"/>
                  </a:ext>
                </a:extLst>
              </a:tr>
              <a:tr h="649425">
                <a:tc>
                  <a:txBody>
                    <a:bodyPr/>
                    <a:lstStyle/>
                    <a:p>
                      <a:pPr algn="l" rtl="0" fontAlgn="base"/>
                      <a:r>
                        <a:rPr lang="lv-LV" sz="1100" b="1">
                          <a:effectLst/>
                          <a:latin typeface="Verdana" panose="020B0604030504040204" pitchFamily="34" charset="0"/>
                          <a:ea typeface="Verdana" panose="020B0604030504040204" pitchFamily="34" charset="0"/>
                        </a:rPr>
                        <a:t>Liela paļaušanās uz ES fondu finansējumu reģionālajā politikā </a:t>
                      </a:r>
                      <a:endParaRPr lang="lv-LV" sz="1100" b="1"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Jā </a:t>
                      </a:r>
                      <a:endParaRPr lang="lv-LV" sz="1100" b="0" i="0">
                        <a:effectLst/>
                        <a:latin typeface="Verdana" panose="020B0604030504040204" pitchFamily="34" charset="0"/>
                        <a:ea typeface="Verdana" panose="020B0604030504040204" pitchFamily="34" charset="0"/>
                        <a:cs typeface="Calibri" panose="020F050202020403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Jā </a:t>
                      </a:r>
                      <a:endParaRPr lang="lv-LV" sz="1100" b="0"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Jā  </a:t>
                      </a:r>
                      <a:endParaRPr lang="lv-LV" sz="1100" b="0"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Jā </a:t>
                      </a:r>
                      <a:endParaRPr lang="lv-LV" sz="1100" b="0" i="0">
                        <a:effectLst/>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1749788293"/>
                  </a:ext>
                </a:extLst>
              </a:tr>
              <a:tr h="578046">
                <a:tc>
                  <a:txBody>
                    <a:bodyPr/>
                    <a:lstStyle/>
                    <a:p>
                      <a:pPr algn="l" rtl="0" fontAlgn="base"/>
                      <a:r>
                        <a:rPr lang="lv-LV" sz="1100" b="1" dirty="0">
                          <a:effectLst/>
                          <a:latin typeface="Verdana" panose="020B0604030504040204" pitchFamily="34" charset="0"/>
                          <a:ea typeface="Verdana" panose="020B0604030504040204" pitchFamily="34" charset="0"/>
                        </a:rPr>
                        <a:t>Ievērtēta Krievijas pilna apmēra agresijas kara pret Ukrainu ietekme reģionālajā politikā </a:t>
                      </a:r>
                      <a:endParaRPr lang="lv-LV" sz="1100" b="1" i="0" dirty="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Nē </a:t>
                      </a:r>
                      <a:endParaRPr lang="lv-LV" sz="1100" b="0" i="0">
                        <a:effectLst/>
                        <a:latin typeface="Verdana" panose="020B0604030504040204" pitchFamily="34" charset="0"/>
                        <a:ea typeface="Verdana" panose="020B0604030504040204" pitchFamily="34" charset="0"/>
                        <a:cs typeface="Calibri" panose="020F0502020204030204" pitchFamily="34" charset="0"/>
                      </a:endParaRPr>
                    </a:p>
                  </a:txBody>
                  <a:tcPr anchor="ctr"/>
                </a:tc>
                <a:tc>
                  <a:txBody>
                    <a:bodyPr/>
                    <a:lstStyle/>
                    <a:p>
                      <a:pPr algn="l" rtl="0" fontAlgn="base"/>
                      <a:r>
                        <a:rPr lang="lv-LV" sz="1100" b="0" dirty="0">
                          <a:effectLst/>
                          <a:latin typeface="Verdana" panose="020B0604030504040204" pitchFamily="34" charset="0"/>
                          <a:ea typeface="Verdana" panose="020B0604030504040204" pitchFamily="34" charset="0"/>
                        </a:rPr>
                        <a:t>Nē </a:t>
                      </a:r>
                      <a:endParaRPr lang="lv-LV" sz="1100" b="0" i="0" dirty="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Nē </a:t>
                      </a:r>
                      <a:endParaRPr lang="lv-LV" sz="1100" b="0"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Jā </a:t>
                      </a:r>
                      <a:endParaRPr lang="lv-LV" sz="1100" b="0" i="0">
                        <a:effectLst/>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2422045192"/>
                  </a:ext>
                </a:extLst>
              </a:tr>
              <a:tr h="490194">
                <a:tc>
                  <a:txBody>
                    <a:bodyPr/>
                    <a:lstStyle/>
                    <a:p>
                      <a:pPr algn="l" rtl="0" fontAlgn="base"/>
                      <a:r>
                        <a:rPr lang="lv-LV" sz="1100" b="1">
                          <a:effectLst/>
                          <a:latin typeface="Verdana" panose="020B0604030504040204" pitchFamily="34" charset="0"/>
                          <a:ea typeface="Verdana" panose="020B0604030504040204" pitchFamily="34" charset="0"/>
                        </a:rPr>
                        <a:t>Darbojas pašvaldību finanšu izlīdzināšanas sistēma </a:t>
                      </a:r>
                      <a:endParaRPr lang="lv-LV" sz="1100" b="1"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Jā </a:t>
                      </a:r>
                      <a:endParaRPr lang="lv-LV" sz="1100" b="0" i="0">
                        <a:effectLst/>
                        <a:latin typeface="Verdana" panose="020B0604030504040204" pitchFamily="34" charset="0"/>
                        <a:ea typeface="Verdana" panose="020B0604030504040204" pitchFamily="34" charset="0"/>
                        <a:cs typeface="Calibri" panose="020F0502020204030204" pitchFamily="34" charset="0"/>
                      </a:endParaRPr>
                    </a:p>
                  </a:txBody>
                  <a:tcPr anchor="ctr"/>
                </a:tc>
                <a:tc>
                  <a:txBody>
                    <a:bodyPr/>
                    <a:lstStyle/>
                    <a:p>
                      <a:pPr algn="l" rtl="0" fontAlgn="base"/>
                      <a:r>
                        <a:rPr lang="lv-LV" sz="1100" b="0" dirty="0">
                          <a:effectLst/>
                          <a:latin typeface="Verdana" panose="020B0604030504040204" pitchFamily="34" charset="0"/>
                          <a:ea typeface="Verdana" panose="020B0604030504040204" pitchFamily="34" charset="0"/>
                        </a:rPr>
                        <a:t>Jā </a:t>
                      </a:r>
                      <a:endParaRPr lang="lv-LV" sz="1100" b="0" i="0" dirty="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dirty="0">
                          <a:effectLst/>
                          <a:latin typeface="Verdana" panose="020B0604030504040204" pitchFamily="34" charset="0"/>
                          <a:ea typeface="Verdana" panose="020B0604030504040204" pitchFamily="34" charset="0"/>
                        </a:rPr>
                        <a:t>Jā </a:t>
                      </a:r>
                      <a:endParaRPr lang="lv-LV" sz="1100" b="0" i="0" dirty="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Jā </a:t>
                      </a:r>
                      <a:endParaRPr lang="lv-LV" sz="1100" b="0" i="0">
                        <a:effectLst/>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2961863190"/>
                  </a:ext>
                </a:extLst>
              </a:tr>
              <a:tr h="480767">
                <a:tc>
                  <a:txBody>
                    <a:bodyPr/>
                    <a:lstStyle/>
                    <a:p>
                      <a:pPr algn="l" rtl="0" fontAlgn="base"/>
                      <a:r>
                        <a:rPr lang="lv-LV" sz="1100" b="1">
                          <a:effectLst/>
                          <a:latin typeface="Verdana" panose="020B0604030504040204" pitchFamily="34" charset="0"/>
                          <a:ea typeface="Verdana" panose="020B0604030504040204" pitchFamily="34" charset="0"/>
                        </a:rPr>
                        <a:t>Ir nacionālā finansējuma atbalsts reģionālajai politikai </a:t>
                      </a:r>
                      <a:endParaRPr lang="lv-LV" sz="1100" b="1"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Nē </a:t>
                      </a:r>
                      <a:endParaRPr lang="lv-LV" sz="1100" b="0" i="0">
                        <a:effectLst/>
                        <a:latin typeface="Verdana" panose="020B0604030504040204" pitchFamily="34" charset="0"/>
                        <a:ea typeface="Verdana" panose="020B0604030504040204" pitchFamily="34" charset="0"/>
                        <a:cs typeface="Calibri" panose="020F050202020403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Jā </a:t>
                      </a:r>
                      <a:endParaRPr lang="lv-LV" sz="1100" b="0"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Nē </a:t>
                      </a:r>
                      <a:endParaRPr lang="lv-LV" sz="1100" b="0"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Likumā paredzēts, bet praksē šobrīd nav </a:t>
                      </a:r>
                      <a:endParaRPr lang="lv-LV" sz="1100" b="0" i="0">
                        <a:effectLst/>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1142507382"/>
                  </a:ext>
                </a:extLst>
              </a:tr>
              <a:tr h="527901">
                <a:tc>
                  <a:txBody>
                    <a:bodyPr/>
                    <a:lstStyle/>
                    <a:p>
                      <a:pPr algn="l" rtl="0" fontAlgn="base"/>
                      <a:r>
                        <a:rPr lang="lv-LV" sz="1100" b="1">
                          <a:effectLst/>
                          <a:latin typeface="Verdana" panose="020B0604030504040204" pitchFamily="34" charset="0"/>
                          <a:ea typeface="Verdana" panose="020B0604030504040204" pitchFamily="34" charset="0"/>
                        </a:rPr>
                        <a:t>Ir fokuss uz attīstības centriem reģionālajā politikā</a:t>
                      </a:r>
                      <a:endParaRPr lang="lv-LV" sz="1100" b="1"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Daļēji </a:t>
                      </a:r>
                      <a:endParaRPr lang="lv-LV" sz="1100" b="0" i="0">
                        <a:effectLst/>
                        <a:latin typeface="Verdana" panose="020B0604030504040204" pitchFamily="34" charset="0"/>
                        <a:ea typeface="Verdana" panose="020B0604030504040204" pitchFamily="34" charset="0"/>
                        <a:cs typeface="Calibri" panose="020F050202020403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Daļēji </a:t>
                      </a:r>
                      <a:endParaRPr lang="lv-LV" sz="1100" b="0"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Jā </a:t>
                      </a:r>
                      <a:endParaRPr lang="lv-LV" sz="1100" b="0"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Nē </a:t>
                      </a:r>
                      <a:endParaRPr lang="lv-LV" sz="1100" b="0" i="0">
                        <a:effectLst/>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2897282799"/>
                  </a:ext>
                </a:extLst>
              </a:tr>
              <a:tr h="655172">
                <a:tc>
                  <a:txBody>
                    <a:bodyPr/>
                    <a:lstStyle/>
                    <a:p>
                      <a:pPr algn="l" rtl="0" fontAlgn="base"/>
                      <a:r>
                        <a:rPr lang="lv-LV" sz="1100" b="1">
                          <a:effectLst/>
                          <a:latin typeface="Verdana" panose="020B0604030504040204" pitchFamily="34" charset="0"/>
                          <a:ea typeface="Verdana" panose="020B0604030504040204" pitchFamily="34" charset="0"/>
                        </a:rPr>
                        <a:t>Mērķteritorijas </a:t>
                      </a:r>
                      <a:endParaRPr lang="lv-LV" sz="1100" b="1"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Attīstības centri, lauki, piekraste, Rīgas metropoles areāls, Austrumu pierobeža </a:t>
                      </a:r>
                      <a:endParaRPr lang="lv-LV" sz="1100" b="0" i="0">
                        <a:effectLst/>
                        <a:latin typeface="Verdana" panose="020B0604030504040204" pitchFamily="34" charset="0"/>
                        <a:ea typeface="Verdana" panose="020B0604030504040204" pitchFamily="34" charset="0"/>
                        <a:cs typeface="Calibri" panose="020F050202020403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Reģionālā politika vērsta uz visu valsti, īpašs atbalsts Ida Virumaa reģionam (ZA Igaunija) un Dienvidaustrumigaunijai (3 reģioni)</a:t>
                      </a:r>
                      <a:endParaRPr lang="lv-LV" sz="1100" b="0"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a:effectLst/>
                          <a:latin typeface="Verdana" panose="020B0604030504040204" pitchFamily="34" charset="0"/>
                          <a:ea typeface="Verdana" panose="020B0604030504040204" pitchFamily="34" charset="0"/>
                        </a:rPr>
                        <a:t>10 attīstības centri </a:t>
                      </a:r>
                    </a:p>
                    <a:p>
                      <a:pPr algn="l" rtl="0" fontAlgn="base"/>
                      <a:r>
                        <a:rPr lang="lv-LV" sz="1100" b="0">
                          <a:effectLst/>
                          <a:latin typeface="Verdana" panose="020B0604030504040204" pitchFamily="34" charset="0"/>
                          <a:ea typeface="Verdana" panose="020B0604030504040204" pitchFamily="34" charset="0"/>
                        </a:rPr>
                        <a:t>Galvaspilsēta atrodas A pierobežā </a:t>
                      </a:r>
                      <a:endParaRPr lang="lv-LV" sz="1100" b="0" i="0">
                        <a:effectLst/>
                        <a:latin typeface="Verdana" panose="020B0604030504040204" pitchFamily="34" charset="0"/>
                        <a:ea typeface="Verdana" panose="020B0604030504040204" pitchFamily="34" charset="0"/>
                      </a:endParaRPr>
                    </a:p>
                  </a:txBody>
                  <a:tcPr anchor="ctr"/>
                </a:tc>
                <a:tc>
                  <a:txBody>
                    <a:bodyPr/>
                    <a:lstStyle/>
                    <a:p>
                      <a:pPr algn="l" rtl="0" fontAlgn="base"/>
                      <a:r>
                        <a:rPr lang="lv-LV" sz="1100" b="0" dirty="0">
                          <a:effectLst/>
                          <a:latin typeface="Verdana" panose="020B0604030504040204" pitchFamily="34" charset="0"/>
                          <a:ea typeface="Verdana" panose="020B0604030504040204" pitchFamily="34" charset="0"/>
                        </a:rPr>
                        <a:t>Nav definētas </a:t>
                      </a:r>
                    </a:p>
                    <a:p>
                      <a:pPr algn="l" rtl="0" fontAlgn="base"/>
                      <a:r>
                        <a:rPr lang="lv-LV" sz="1100" b="0" dirty="0">
                          <a:effectLst/>
                          <a:latin typeface="Verdana" panose="020B0604030504040204" pitchFamily="34" charset="0"/>
                          <a:ea typeface="Verdana" panose="020B0604030504040204" pitchFamily="34" charset="0"/>
                        </a:rPr>
                        <a:t>Tiek izstrādāts pasākums A Somijai </a:t>
                      </a:r>
                      <a:endParaRPr lang="lv-LV" sz="1100" b="0" i="0" dirty="0">
                        <a:effectLst/>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96845135"/>
                  </a:ext>
                </a:extLst>
              </a:tr>
            </a:tbl>
          </a:graphicData>
        </a:graphic>
      </p:graphicFrame>
      <p:sp>
        <p:nvSpPr>
          <p:cNvPr id="6" name="Slide Number Placeholder 5">
            <a:extLst>
              <a:ext uri="{FF2B5EF4-FFF2-40B4-BE49-F238E27FC236}">
                <a16:creationId xmlns:a16="http://schemas.microsoft.com/office/drawing/2014/main" id="{FF093311-44F6-55D6-97FB-E63300723904}"/>
              </a:ext>
            </a:extLst>
          </p:cNvPr>
          <p:cNvSpPr>
            <a:spLocks noGrp="1"/>
          </p:cNvSpPr>
          <p:nvPr>
            <p:ph type="sldNum" sz="quarter" idx="13"/>
          </p:nvPr>
        </p:nvSpPr>
        <p:spPr/>
        <p:txBody>
          <a:bodyPr/>
          <a:lstStyle/>
          <a:p>
            <a:pPr>
              <a:defRPr/>
            </a:pPr>
            <a:fld id="{CA50152C-A5AE-4037-8E77-C398DB665690}" type="slidenum">
              <a:rPr lang="en-US" altLang="en-US" smtClean="0"/>
              <a:pPr>
                <a:defRPr/>
              </a:pPr>
              <a:t>27</a:t>
            </a:fld>
            <a:endParaRPr lang="en-US" altLang="en-US"/>
          </a:p>
        </p:txBody>
      </p:sp>
      <p:sp>
        <p:nvSpPr>
          <p:cNvPr id="10" name="Title 1">
            <a:extLst>
              <a:ext uri="{FF2B5EF4-FFF2-40B4-BE49-F238E27FC236}">
                <a16:creationId xmlns:a16="http://schemas.microsoft.com/office/drawing/2014/main" id="{63B3DBF2-09F1-0045-CCE2-CF2C1FCAA8C1}"/>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57735"/>
                </a:solidFill>
              </a:rPr>
              <a:t>Ārvalstu pieredzes apkopojums</a:t>
            </a:r>
          </a:p>
        </p:txBody>
      </p:sp>
    </p:spTree>
    <p:extLst>
      <p:ext uri="{BB962C8B-B14F-4D97-AF65-F5344CB8AC3E}">
        <p14:creationId xmlns:p14="http://schemas.microsoft.com/office/powerpoint/2010/main" val="2006216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Placeholder 7">
            <a:extLst>
              <a:ext uri="{FF2B5EF4-FFF2-40B4-BE49-F238E27FC236}">
                <a16:creationId xmlns:a16="http://schemas.microsoft.com/office/drawing/2014/main" id="{D4D032CC-B37D-4872-AE6D-92FB801452C9}"/>
              </a:ext>
            </a:extLst>
          </p:cNvPr>
          <p:cNvSpPr>
            <a:spLocks noGrp="1"/>
          </p:cNvSpPr>
          <p:nvPr>
            <p:ph type="body" sz="quarter" idx="11"/>
          </p:nvPr>
        </p:nvSpPr>
        <p:spPr>
          <a:xfrm>
            <a:off x="2878447" y="4545289"/>
            <a:ext cx="6529441" cy="1298575"/>
          </a:xfrm>
        </p:spPr>
        <p:txBody>
          <a:bodyPr>
            <a:normAutofit/>
          </a:bodyPr>
          <a:lstStyle/>
          <a:p>
            <a:endParaRPr lang="lv-LV" altLang="lv-LV" sz="1600"/>
          </a:p>
          <a:p>
            <a:r>
              <a:rPr lang="lv-LV" altLang="lv-LV" sz="1600">
                <a:hlinkClick r:id="rId2"/>
              </a:rPr>
              <a:t>Vides aizsardzības un reģionālās attīstības ministrija</a:t>
            </a:r>
            <a:endParaRPr lang="lv-LV" altLang="lv-LV" sz="1600"/>
          </a:p>
        </p:txBody>
      </p:sp>
      <p:sp>
        <p:nvSpPr>
          <p:cNvPr id="49156" name="Rectangle 17">
            <a:extLst>
              <a:ext uri="{FF2B5EF4-FFF2-40B4-BE49-F238E27FC236}">
                <a16:creationId xmlns:a16="http://schemas.microsoft.com/office/drawing/2014/main" id="{3B4C6ED7-B2DA-48C3-8A98-B8F425A68937}"/>
              </a:ext>
            </a:extLst>
          </p:cNvPr>
          <p:cNvSpPr>
            <a:spLocks noChangeArrowheads="1"/>
          </p:cNvSpPr>
          <p:nvPr/>
        </p:nvSpPr>
        <p:spPr bwMode="auto">
          <a:xfrm>
            <a:off x="15713206" y="6076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lv-LV" altLang="lv-LV" sz="1100">
                <a:cs typeface="Calibri" panose="020F0502020204030204" pitchFamily="34" charset="0"/>
              </a:rPr>
              <a:t> </a:t>
            </a:r>
            <a:endParaRPr lang="lv-LV" altLang="lv-LV"/>
          </a:p>
        </p:txBody>
      </p:sp>
      <p:pic>
        <p:nvPicPr>
          <p:cNvPr id="2075" name="Picture 7" descr="twitter x, new logo, x, rounded Icon">
            <a:hlinkClick r:id="rId3"/>
            <a:extLst>
              <a:ext uri="{FF2B5EF4-FFF2-40B4-BE49-F238E27FC236}">
                <a16:creationId xmlns:a16="http://schemas.microsoft.com/office/drawing/2014/main" id="{008B8CB5-555A-98CE-8218-3A2735594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661" t="8736" r="20313" b="8377"/>
          <a:stretch>
            <a:fillRect/>
          </a:stretch>
        </p:blipFill>
        <p:spPr bwMode="auto">
          <a:xfrm>
            <a:off x="5062542" y="5897461"/>
            <a:ext cx="406802" cy="406802"/>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1D795A40-31A8-F280-56AC-54A9170E4659}"/>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494944" y="5905777"/>
            <a:ext cx="398825" cy="398825"/>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a:extLst>
              <a:ext uri="{FF2B5EF4-FFF2-40B4-BE49-F238E27FC236}">
                <a16:creationId xmlns:a16="http://schemas.microsoft.com/office/drawing/2014/main" id="{CD70E122-B453-634A-1FA7-65ED21560E69}"/>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6849914" y="5891372"/>
            <a:ext cx="422755" cy="42275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8">
            <a:hlinkClick r:id="rId9"/>
            <a:extLst>
              <a:ext uri="{FF2B5EF4-FFF2-40B4-BE49-F238E27FC236}">
                <a16:creationId xmlns:a16="http://schemas.microsoft.com/office/drawing/2014/main" id="{300A1193-E984-9E96-C8CC-36532B6DBF3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l="11218" t="10445" r="9972" b="11656"/>
          <a:stretch>
            <a:fillRect/>
          </a:stretch>
        </p:blipFill>
        <p:spPr bwMode="auto">
          <a:xfrm>
            <a:off x="5911849" y="5874557"/>
            <a:ext cx="462638" cy="462638"/>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A logo of a camera&#10;&#10;Description automatically generated">
            <a:extLst>
              <a:ext uri="{FF2B5EF4-FFF2-40B4-BE49-F238E27FC236}">
                <a16:creationId xmlns:a16="http://schemas.microsoft.com/office/drawing/2014/main" id="{D7002F92-26E0-B16A-FAC0-C9C0D0D26ED6}"/>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6393582" y="5893868"/>
            <a:ext cx="430732" cy="43073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8">
            <a:extLst>
              <a:ext uri="{FF2B5EF4-FFF2-40B4-BE49-F238E27FC236}">
                <a16:creationId xmlns:a16="http://schemas.microsoft.com/office/drawing/2014/main" id="{23113D06-9E7A-E8A9-C73D-2122EBBFCB0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a:p>
        </p:txBody>
      </p:sp>
      <p:sp>
        <p:nvSpPr>
          <p:cNvPr id="16" name="Rectangle 29">
            <a:extLst>
              <a:ext uri="{FF2B5EF4-FFF2-40B4-BE49-F238E27FC236}">
                <a16:creationId xmlns:a16="http://schemas.microsoft.com/office/drawing/2014/main" id="{81D383DC-3AFE-5769-6D57-BB2578F2050E}"/>
              </a:ext>
            </a:extLst>
          </p:cNvPr>
          <p:cNvSpPr>
            <a:spLocks noChangeArrowheads="1"/>
          </p:cNvSpPr>
          <p:nvPr/>
        </p:nvSpPr>
        <p:spPr bwMode="auto">
          <a:xfrm>
            <a:off x="0" y="781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7" name="Rectangle 30">
            <a:extLst>
              <a:ext uri="{FF2B5EF4-FFF2-40B4-BE49-F238E27FC236}">
                <a16:creationId xmlns:a16="http://schemas.microsoft.com/office/drawing/2014/main" id="{CC66AD99-F7FA-835D-81BD-4F17E7EDAEF3}"/>
              </a:ext>
            </a:extLst>
          </p:cNvPr>
          <p:cNvSpPr>
            <a:spLocks noChangeArrowheads="1"/>
          </p:cNvSpPr>
          <p:nvPr/>
        </p:nvSpPr>
        <p:spPr bwMode="auto">
          <a:xfrm>
            <a:off x="0" y="1098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8" name="Rectangle 31">
            <a:extLst>
              <a:ext uri="{FF2B5EF4-FFF2-40B4-BE49-F238E27FC236}">
                <a16:creationId xmlns:a16="http://schemas.microsoft.com/office/drawing/2014/main" id="{C94FB742-EFD1-BAB7-1DC9-5412D51921EC}"/>
              </a:ext>
            </a:extLst>
          </p:cNvPr>
          <p:cNvSpPr>
            <a:spLocks noChangeArrowheads="1"/>
          </p:cNvSpPr>
          <p:nvPr/>
        </p:nvSpPr>
        <p:spPr bwMode="auto">
          <a:xfrm>
            <a:off x="0" y="1435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9" name="Rectangle 32">
            <a:extLst>
              <a:ext uri="{FF2B5EF4-FFF2-40B4-BE49-F238E27FC236}">
                <a16:creationId xmlns:a16="http://schemas.microsoft.com/office/drawing/2014/main" id="{685C4CF1-9A6A-A0ED-588C-9DF571103B98}"/>
              </a:ext>
            </a:extLst>
          </p:cNvPr>
          <p:cNvSpPr>
            <a:spLocks noChangeArrowheads="1"/>
          </p:cNvSpPr>
          <p:nvPr/>
        </p:nvSpPr>
        <p:spPr bwMode="auto">
          <a:xfrm>
            <a:off x="0" y="1803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0" name="Rectangle 33">
            <a:extLst>
              <a:ext uri="{FF2B5EF4-FFF2-40B4-BE49-F238E27FC236}">
                <a16:creationId xmlns:a16="http://schemas.microsoft.com/office/drawing/2014/main" id="{01E412A9-8A46-CF64-0C03-F6AD93936130}"/>
              </a:ext>
            </a:extLst>
          </p:cNvPr>
          <p:cNvSpPr>
            <a:spLocks noChangeArrowheads="1"/>
          </p:cNvSpPr>
          <p:nvPr/>
        </p:nvSpPr>
        <p:spPr bwMode="auto">
          <a:xfrm>
            <a:off x="0" y="2146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00A567-259D-BD8B-5CDF-D234690720EA}"/>
              </a:ext>
            </a:extLst>
          </p:cNvPr>
          <p:cNvSpPr>
            <a:spLocks noGrp="1"/>
          </p:cNvSpPr>
          <p:nvPr>
            <p:ph type="sldNum" sz="quarter" idx="13"/>
          </p:nvPr>
        </p:nvSpPr>
        <p:spPr/>
        <p:txBody>
          <a:bodyPr/>
          <a:lstStyle/>
          <a:p>
            <a:pPr>
              <a:defRPr/>
            </a:pPr>
            <a:fld id="{CA50152C-A5AE-4037-8E77-C398DB665690}" type="slidenum">
              <a:rPr lang="en-US" altLang="en-US" smtClean="0"/>
              <a:pPr>
                <a:defRPr/>
              </a:pPr>
              <a:t>3</a:t>
            </a:fld>
            <a:endParaRPr lang="en-US" altLang="en-US"/>
          </a:p>
        </p:txBody>
      </p:sp>
      <p:sp>
        <p:nvSpPr>
          <p:cNvPr id="8" name="Content Placeholder 2">
            <a:extLst>
              <a:ext uri="{FF2B5EF4-FFF2-40B4-BE49-F238E27FC236}">
                <a16:creationId xmlns:a16="http://schemas.microsoft.com/office/drawing/2014/main" id="{1EFC2446-0C55-10FE-5301-812DF323EE01}"/>
              </a:ext>
            </a:extLst>
          </p:cNvPr>
          <p:cNvSpPr>
            <a:spLocks noGrp="1"/>
          </p:cNvSpPr>
          <p:nvPr>
            <p:ph idx="1"/>
          </p:nvPr>
        </p:nvSpPr>
        <p:spPr>
          <a:xfrm>
            <a:off x="1185863" y="1858994"/>
            <a:ext cx="9820275" cy="821961"/>
          </a:xfrm>
        </p:spPr>
        <p:txBody>
          <a:bodyPr anchor="ctr">
            <a:normAutofit lnSpcReduction="10000"/>
          </a:bodyPr>
          <a:lstStyle/>
          <a:p>
            <a:pPr algn="ctr"/>
            <a:r>
              <a:rPr lang="lv-LV" sz="1600" b="1" dirty="0">
                <a:solidFill>
                  <a:srgbClr val="365236"/>
                </a:solidFill>
                <a:cs typeface="Calibri" panose="020F0502020204030204" pitchFamily="34" charset="0"/>
              </a:rPr>
              <a:t>Samazināt IKP uz vienu iedzīvotāju atšķirību starp reģioniem </a:t>
            </a:r>
            <a:r>
              <a:rPr lang="lv-LV" sz="1600" dirty="0">
                <a:solidFill>
                  <a:srgbClr val="365236"/>
                </a:solidFill>
                <a:cs typeface="Calibri" panose="020F0502020204030204" pitchFamily="34" charset="0"/>
              </a:rPr>
              <a:t>– </a:t>
            </a:r>
            <a:r>
              <a:rPr lang="lv-LV" sz="1600" i="1" dirty="0">
                <a:solidFill>
                  <a:srgbClr val="365236"/>
                </a:solidFill>
                <a:cs typeface="Calibri" panose="020F0502020204030204" pitchFamily="34" charset="0"/>
              </a:rPr>
              <a:t>četru mazāk attīstīto plānošanas reģionu vidējais IKP uz vienu iedzīvotāju līmenis pret augstāk attīstīto plānošanas reģionu sasniedz 75%</a:t>
            </a:r>
          </a:p>
        </p:txBody>
      </p:sp>
      <p:sp>
        <p:nvSpPr>
          <p:cNvPr id="3" name="Title 1">
            <a:extLst>
              <a:ext uri="{FF2B5EF4-FFF2-40B4-BE49-F238E27FC236}">
                <a16:creationId xmlns:a16="http://schemas.microsoft.com/office/drawing/2014/main" id="{D076DCD6-4861-76DE-E864-E0C3CF899924}"/>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dirty="0">
                <a:solidFill>
                  <a:srgbClr val="29702A"/>
                </a:solidFill>
              </a:rPr>
              <a:t>Latvijas reģionālās politikas ilgtermiņa mērķis</a:t>
            </a:r>
            <a:endParaRPr lang="lv-LV" dirty="0">
              <a:solidFill>
                <a:srgbClr val="257735"/>
              </a:solidFill>
            </a:endParaRPr>
          </a:p>
        </p:txBody>
      </p:sp>
      <p:graphicFrame>
        <p:nvGraphicFramePr>
          <p:cNvPr id="2" name="Chart 1">
            <a:extLst>
              <a:ext uri="{FF2B5EF4-FFF2-40B4-BE49-F238E27FC236}">
                <a16:creationId xmlns:a16="http://schemas.microsoft.com/office/drawing/2014/main" id="{1067FEBC-CFF3-3270-B472-BA107FDBEF32}"/>
              </a:ext>
            </a:extLst>
          </p:cNvPr>
          <p:cNvGraphicFramePr>
            <a:graphicFrameLocks/>
          </p:cNvGraphicFramePr>
          <p:nvPr>
            <p:extLst>
              <p:ext uri="{D42A27DB-BD31-4B8C-83A1-F6EECF244321}">
                <p14:modId xmlns:p14="http://schemas.microsoft.com/office/powerpoint/2010/main" val="4291528082"/>
              </p:ext>
            </p:extLst>
          </p:nvPr>
        </p:nvGraphicFramePr>
        <p:xfrm>
          <a:off x="1185862" y="2680955"/>
          <a:ext cx="9820275" cy="39484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3388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00A567-259D-BD8B-5CDF-D234690720EA}"/>
              </a:ext>
            </a:extLst>
          </p:cNvPr>
          <p:cNvSpPr>
            <a:spLocks noGrp="1"/>
          </p:cNvSpPr>
          <p:nvPr>
            <p:ph type="sldNum" sz="quarter" idx="13"/>
          </p:nvPr>
        </p:nvSpPr>
        <p:spPr/>
        <p:txBody>
          <a:bodyPr/>
          <a:lstStyle/>
          <a:p>
            <a:pPr>
              <a:defRPr/>
            </a:pPr>
            <a:fld id="{CA50152C-A5AE-4037-8E77-C398DB665690}" type="slidenum">
              <a:rPr lang="en-US" altLang="en-US" smtClean="0"/>
              <a:pPr>
                <a:defRPr/>
              </a:pPr>
              <a:t>4</a:t>
            </a:fld>
            <a:endParaRPr lang="en-US" altLang="en-US"/>
          </a:p>
        </p:txBody>
      </p:sp>
      <p:sp>
        <p:nvSpPr>
          <p:cNvPr id="3" name="Title 1">
            <a:extLst>
              <a:ext uri="{FF2B5EF4-FFF2-40B4-BE49-F238E27FC236}">
                <a16:creationId xmlns:a16="http://schemas.microsoft.com/office/drawing/2014/main" id="{D076DCD6-4861-76DE-E864-E0C3CF899924}"/>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9702A"/>
                </a:solidFill>
              </a:rPr>
              <a:t>Mērķa sasniegšanai nepieciešamie rezultāti</a:t>
            </a:r>
          </a:p>
        </p:txBody>
      </p:sp>
      <p:sp>
        <p:nvSpPr>
          <p:cNvPr id="4" name="Content Placeholder 2">
            <a:extLst>
              <a:ext uri="{FF2B5EF4-FFF2-40B4-BE49-F238E27FC236}">
                <a16:creationId xmlns:a16="http://schemas.microsoft.com/office/drawing/2014/main" id="{8E8C98B9-0859-867C-40F9-9A7197E8A631}"/>
              </a:ext>
            </a:extLst>
          </p:cNvPr>
          <p:cNvSpPr>
            <a:spLocks noGrp="1"/>
          </p:cNvSpPr>
          <p:nvPr>
            <p:ph idx="1"/>
          </p:nvPr>
        </p:nvSpPr>
        <p:spPr>
          <a:xfrm>
            <a:off x="1741319" y="2610593"/>
            <a:ext cx="1400168" cy="2108527"/>
          </a:xfrm>
        </p:spPr>
        <p:txBody>
          <a:bodyPr anchor="ctr">
            <a:noAutofit/>
          </a:bodyPr>
          <a:lstStyle/>
          <a:p>
            <a:pPr marL="0" indent="0" algn="ctr">
              <a:buNone/>
            </a:pPr>
            <a:r>
              <a:rPr lang="lv-LV" sz="1600" i="1"/>
              <a:t>1 EUR darba algās rada 3 EUR IKP</a:t>
            </a:r>
          </a:p>
        </p:txBody>
      </p:sp>
      <p:sp>
        <p:nvSpPr>
          <p:cNvPr id="5" name="Isosceles Triangle 4">
            <a:extLst>
              <a:ext uri="{FF2B5EF4-FFF2-40B4-BE49-F238E27FC236}">
                <a16:creationId xmlns:a16="http://schemas.microsoft.com/office/drawing/2014/main" id="{21DFCF92-4F46-E5E6-70D8-6193304674EF}"/>
              </a:ext>
            </a:extLst>
          </p:cNvPr>
          <p:cNvSpPr/>
          <p:nvPr/>
        </p:nvSpPr>
        <p:spPr>
          <a:xfrm>
            <a:off x="2827199" y="2084608"/>
            <a:ext cx="6568184" cy="4385152"/>
          </a:xfrm>
          <a:prstGeom prst="triangle">
            <a:avLst/>
          </a:prstGeom>
          <a:solidFill>
            <a:srgbClr val="D6EAD6"/>
          </a:solidFill>
          <a:ln>
            <a:solidFill>
              <a:srgbClr val="365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Oval 8">
            <a:extLst>
              <a:ext uri="{FF2B5EF4-FFF2-40B4-BE49-F238E27FC236}">
                <a16:creationId xmlns:a16="http://schemas.microsoft.com/office/drawing/2014/main" id="{2C62BAA3-4D61-7419-F1E5-B65224F97E01}"/>
              </a:ext>
            </a:extLst>
          </p:cNvPr>
          <p:cNvSpPr/>
          <p:nvPr/>
        </p:nvSpPr>
        <p:spPr>
          <a:xfrm>
            <a:off x="4892951" y="1542126"/>
            <a:ext cx="2413543" cy="1619100"/>
          </a:xfrm>
          <a:prstGeom prst="ellipse">
            <a:avLst/>
          </a:prstGeom>
          <a:solidFill>
            <a:srgbClr val="257735"/>
          </a:solidFill>
          <a:ln>
            <a:solidFill>
              <a:srgbClr val="365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lv-LV" sz="1600" b="1">
                <a:latin typeface="Verdana" panose="020B0604030504040204" pitchFamily="34" charset="0"/>
                <a:ea typeface="Verdana" panose="020B0604030504040204" pitchFamily="34" charset="0"/>
              </a:rPr>
              <a:t>Iekšzemes kopprodukts reģionos</a:t>
            </a:r>
          </a:p>
          <a:p>
            <a:pPr algn="ctr"/>
            <a:r>
              <a:rPr lang="lv-LV" sz="1600" b="1">
                <a:solidFill>
                  <a:srgbClr val="FFC000"/>
                </a:solidFill>
                <a:latin typeface="Verdana" panose="020B0604030504040204" pitchFamily="34" charset="0"/>
                <a:ea typeface="Verdana" panose="020B0604030504040204" pitchFamily="34" charset="0"/>
              </a:rPr>
              <a:t>+ 1 657 milj. EUR</a:t>
            </a:r>
          </a:p>
        </p:txBody>
      </p:sp>
      <p:sp>
        <p:nvSpPr>
          <p:cNvPr id="10" name="Up Arrow 13">
            <a:extLst>
              <a:ext uri="{FF2B5EF4-FFF2-40B4-BE49-F238E27FC236}">
                <a16:creationId xmlns:a16="http://schemas.microsoft.com/office/drawing/2014/main" id="{F9A6CFE1-CA83-B381-85C8-76D82C275C40}"/>
              </a:ext>
            </a:extLst>
          </p:cNvPr>
          <p:cNvSpPr/>
          <p:nvPr/>
        </p:nvSpPr>
        <p:spPr>
          <a:xfrm>
            <a:off x="3512901" y="4743299"/>
            <a:ext cx="2587504" cy="1726462"/>
          </a:xfrm>
          <a:prstGeom prst="upArrow">
            <a:avLst/>
          </a:prstGeom>
          <a:solidFill>
            <a:srgbClr val="257735"/>
          </a:solidFill>
          <a:ln>
            <a:solidFill>
              <a:srgbClr val="365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lv-LV" sz="1200" b="1">
                <a:latin typeface="Verdana" panose="020B0604030504040204" pitchFamily="34" charset="0"/>
                <a:ea typeface="Verdana" panose="020B0604030504040204" pitchFamily="34" charset="0"/>
              </a:rPr>
              <a:t>Darba spēks (darba  samaksa)</a:t>
            </a:r>
          </a:p>
          <a:p>
            <a:pPr algn="ctr"/>
            <a:r>
              <a:rPr lang="lv-LV" sz="1400" b="1">
                <a:solidFill>
                  <a:srgbClr val="FFC000"/>
                </a:solidFill>
                <a:latin typeface="Verdana" panose="020B0604030504040204" pitchFamily="34" charset="0"/>
                <a:ea typeface="Verdana" panose="020B0604030504040204" pitchFamily="34" charset="0"/>
              </a:rPr>
              <a:t>+ 729 milj.</a:t>
            </a:r>
            <a:r>
              <a:rPr lang="en-US" sz="1400" b="1">
                <a:solidFill>
                  <a:srgbClr val="FFC000"/>
                </a:solidFill>
                <a:latin typeface="Verdana" panose="020B0604030504040204" pitchFamily="34" charset="0"/>
                <a:ea typeface="Verdana" panose="020B0604030504040204" pitchFamily="34" charset="0"/>
              </a:rPr>
              <a:t> </a:t>
            </a:r>
            <a:r>
              <a:rPr lang="lv-LV" sz="1400" b="1">
                <a:solidFill>
                  <a:srgbClr val="FFC000"/>
                </a:solidFill>
                <a:latin typeface="Verdana" panose="020B0604030504040204" pitchFamily="34" charset="0"/>
                <a:ea typeface="Verdana" panose="020B0604030504040204" pitchFamily="34" charset="0"/>
              </a:rPr>
              <a:t>EUR</a:t>
            </a:r>
          </a:p>
        </p:txBody>
      </p:sp>
      <p:sp>
        <p:nvSpPr>
          <p:cNvPr id="11" name="Up Arrow 14">
            <a:extLst>
              <a:ext uri="{FF2B5EF4-FFF2-40B4-BE49-F238E27FC236}">
                <a16:creationId xmlns:a16="http://schemas.microsoft.com/office/drawing/2014/main" id="{138E0E3E-4904-3196-4B18-C02A9E5078D0}"/>
              </a:ext>
            </a:extLst>
          </p:cNvPr>
          <p:cNvSpPr/>
          <p:nvPr/>
        </p:nvSpPr>
        <p:spPr>
          <a:xfrm>
            <a:off x="6096000" y="4759283"/>
            <a:ext cx="2643665" cy="1704690"/>
          </a:xfrm>
          <a:prstGeom prst="upArrow">
            <a:avLst/>
          </a:prstGeom>
          <a:solidFill>
            <a:srgbClr val="257735"/>
          </a:solidFill>
          <a:ln>
            <a:solidFill>
              <a:srgbClr val="365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lv-LV" sz="1200" b="1">
                <a:latin typeface="Verdana" panose="020B0604030504040204" pitchFamily="34" charset="0"/>
                <a:ea typeface="Verdana" panose="020B0604030504040204" pitchFamily="34" charset="0"/>
              </a:rPr>
              <a:t>Tehnoloģijas un iekārtas (investīcijas)</a:t>
            </a:r>
          </a:p>
          <a:p>
            <a:pPr algn="ctr"/>
            <a:r>
              <a:rPr lang="lv-LV" sz="1400" b="1">
                <a:solidFill>
                  <a:srgbClr val="FFC000"/>
                </a:solidFill>
                <a:latin typeface="Verdana" panose="020B0604030504040204" pitchFamily="34" charset="0"/>
                <a:ea typeface="Verdana" panose="020B0604030504040204" pitchFamily="34" charset="0"/>
              </a:rPr>
              <a:t>+ 486 milj.  EUR</a:t>
            </a:r>
          </a:p>
        </p:txBody>
      </p:sp>
      <p:sp>
        <p:nvSpPr>
          <p:cNvPr id="12" name="Rectangle 11">
            <a:extLst>
              <a:ext uri="{FF2B5EF4-FFF2-40B4-BE49-F238E27FC236}">
                <a16:creationId xmlns:a16="http://schemas.microsoft.com/office/drawing/2014/main" id="{A18DEC7C-654C-FEFA-34CF-762CE259FF12}"/>
              </a:ext>
            </a:extLst>
          </p:cNvPr>
          <p:cNvSpPr/>
          <p:nvPr/>
        </p:nvSpPr>
        <p:spPr>
          <a:xfrm>
            <a:off x="4804751" y="3855389"/>
            <a:ext cx="2613081" cy="887909"/>
          </a:xfrm>
          <a:prstGeom prst="rect">
            <a:avLst/>
          </a:prstGeom>
          <a:solidFill>
            <a:srgbClr val="257735"/>
          </a:solidFill>
          <a:ln>
            <a:solidFill>
              <a:srgbClr val="365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a:latin typeface="Verdana" panose="020B0604030504040204" pitchFamily="34" charset="0"/>
                <a:ea typeface="Verdana" panose="020B0604030504040204" pitchFamily="34" charset="0"/>
              </a:rPr>
              <a:t>Preces un pakalpojumi</a:t>
            </a:r>
          </a:p>
        </p:txBody>
      </p:sp>
      <p:sp>
        <p:nvSpPr>
          <p:cNvPr id="13" name="Curved Right Arrow 16">
            <a:extLst>
              <a:ext uri="{FF2B5EF4-FFF2-40B4-BE49-F238E27FC236}">
                <a16:creationId xmlns:a16="http://schemas.microsoft.com/office/drawing/2014/main" id="{3EE1473E-C2DD-999E-DE06-63F3D98026C7}"/>
              </a:ext>
            </a:extLst>
          </p:cNvPr>
          <p:cNvSpPr/>
          <p:nvPr/>
        </p:nvSpPr>
        <p:spPr>
          <a:xfrm rot="9598676">
            <a:off x="7685331" y="1852234"/>
            <a:ext cx="1055370" cy="2790953"/>
          </a:xfrm>
          <a:prstGeom prst="curvedRightArrow">
            <a:avLst/>
          </a:prstGeom>
          <a:solidFill>
            <a:srgbClr val="257735"/>
          </a:solidFill>
          <a:ln>
            <a:solidFill>
              <a:srgbClr val="365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4" name="Curved Left Arrow 17">
            <a:extLst>
              <a:ext uri="{FF2B5EF4-FFF2-40B4-BE49-F238E27FC236}">
                <a16:creationId xmlns:a16="http://schemas.microsoft.com/office/drawing/2014/main" id="{F3B05C00-91FC-8494-C147-6CA612C768CA}"/>
              </a:ext>
            </a:extLst>
          </p:cNvPr>
          <p:cNvSpPr/>
          <p:nvPr/>
        </p:nvSpPr>
        <p:spPr>
          <a:xfrm rot="11989905">
            <a:off x="3469221" y="1835650"/>
            <a:ext cx="1057466" cy="2803552"/>
          </a:xfrm>
          <a:prstGeom prst="curvedLeftArrow">
            <a:avLst>
              <a:gd name="adj1" fmla="val 25000"/>
              <a:gd name="adj2" fmla="val 50000"/>
              <a:gd name="adj3" fmla="val 25373"/>
            </a:avLst>
          </a:prstGeom>
          <a:solidFill>
            <a:srgbClr val="257735"/>
          </a:solidFill>
          <a:ln>
            <a:solidFill>
              <a:srgbClr val="365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5" name="Content Placeholder 2">
            <a:extLst>
              <a:ext uri="{FF2B5EF4-FFF2-40B4-BE49-F238E27FC236}">
                <a16:creationId xmlns:a16="http://schemas.microsoft.com/office/drawing/2014/main" id="{8902E2E3-60A9-A35B-A0B2-F5C4C9E6C29B}"/>
              </a:ext>
            </a:extLst>
          </p:cNvPr>
          <p:cNvSpPr txBox="1">
            <a:spLocks/>
          </p:cNvSpPr>
          <p:nvPr/>
        </p:nvSpPr>
        <p:spPr bwMode="auto">
          <a:xfrm>
            <a:off x="9041095" y="2610592"/>
            <a:ext cx="1642487" cy="2108528"/>
          </a:xfrm>
          <a:prstGeom prst="rect">
            <a:avLst/>
          </a:prstGeom>
          <a:noFill/>
          <a:ln w="9525">
            <a:noFill/>
            <a:miter lim="800000"/>
            <a:headEnd/>
            <a:tailEnd/>
          </a:ln>
        </p:spPr>
        <p:txBody>
          <a:bodyPr vert="horz" wrap="square" lIns="93957" tIns="46979" rIns="93957" bIns="46979" numCol="1" anchor="ctr" anchorCtr="0" compatLnSpc="1">
            <a:prstTxWarp prst="textNoShape">
              <a:avLst/>
            </a:prstTxWarp>
            <a:noAutofit/>
          </a:bodyPr>
          <a:lstStyle>
            <a:lvl1pPr marL="0" indent="0" algn="l" defTabSz="938213" rtl="0" eaLnBrk="0" fontAlgn="base" hangingPunct="0">
              <a:spcBef>
                <a:spcPct val="20000"/>
              </a:spcBef>
              <a:spcAft>
                <a:spcPct val="0"/>
              </a:spcAft>
              <a:buFont typeface="Arial"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73163" indent="-233363" algn="l" defTabSz="938213"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43063" indent="-233363" algn="l" defTabSz="938213"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112963" indent="-233363" algn="l" defTabSz="938213"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a:r>
              <a:rPr lang="lv-LV" sz="1600" i="1"/>
              <a:t>1 EUR tehnoloģijās / iekārtās rada 5 EUR IKP</a:t>
            </a:r>
          </a:p>
        </p:txBody>
      </p:sp>
      <p:sp>
        <p:nvSpPr>
          <p:cNvPr id="16" name="TextBox 15">
            <a:extLst>
              <a:ext uri="{FF2B5EF4-FFF2-40B4-BE49-F238E27FC236}">
                <a16:creationId xmlns:a16="http://schemas.microsoft.com/office/drawing/2014/main" id="{83F9C49E-4CFD-DDB4-1FBB-BB290605FD2C}"/>
              </a:ext>
            </a:extLst>
          </p:cNvPr>
          <p:cNvSpPr txBox="1"/>
          <p:nvPr/>
        </p:nvSpPr>
        <p:spPr>
          <a:xfrm rot="18528317">
            <a:off x="3618453" y="3050065"/>
            <a:ext cx="1970659" cy="369332"/>
          </a:xfrm>
          <a:prstGeom prst="rect">
            <a:avLst/>
          </a:prstGeom>
          <a:noFill/>
        </p:spPr>
        <p:txBody>
          <a:bodyPr wrap="square" rtlCol="0">
            <a:spAutoFit/>
          </a:bodyPr>
          <a:lstStyle/>
          <a:p>
            <a:r>
              <a:rPr lang="lv-LV">
                <a:latin typeface="Verdana" panose="020B0604030504040204" pitchFamily="34" charset="0"/>
                <a:ea typeface="Verdana" panose="020B0604030504040204" pitchFamily="34" charset="0"/>
              </a:rPr>
              <a:t>Ieguldījums</a:t>
            </a:r>
          </a:p>
        </p:txBody>
      </p:sp>
      <p:sp>
        <p:nvSpPr>
          <p:cNvPr id="17" name="TextBox 16">
            <a:extLst>
              <a:ext uri="{FF2B5EF4-FFF2-40B4-BE49-F238E27FC236}">
                <a16:creationId xmlns:a16="http://schemas.microsoft.com/office/drawing/2014/main" id="{85F61A45-92AE-29A0-2A63-AE617204A222}"/>
              </a:ext>
            </a:extLst>
          </p:cNvPr>
          <p:cNvSpPr txBox="1"/>
          <p:nvPr/>
        </p:nvSpPr>
        <p:spPr>
          <a:xfrm rot="3182125">
            <a:off x="7014286" y="3480190"/>
            <a:ext cx="1970659" cy="369332"/>
          </a:xfrm>
          <a:prstGeom prst="rect">
            <a:avLst/>
          </a:prstGeom>
          <a:noFill/>
        </p:spPr>
        <p:txBody>
          <a:bodyPr wrap="square" rtlCol="0">
            <a:spAutoFit/>
          </a:bodyPr>
          <a:lstStyle/>
          <a:p>
            <a:r>
              <a:rPr lang="lv-LV">
                <a:latin typeface="Verdana" panose="020B0604030504040204" pitchFamily="34" charset="0"/>
                <a:ea typeface="Verdana" panose="020B0604030504040204" pitchFamily="34" charset="0"/>
              </a:rPr>
              <a:t>Ieguldījums</a:t>
            </a:r>
          </a:p>
        </p:txBody>
      </p:sp>
    </p:spTree>
    <p:extLst>
      <p:ext uri="{BB962C8B-B14F-4D97-AF65-F5344CB8AC3E}">
        <p14:creationId xmlns:p14="http://schemas.microsoft.com/office/powerpoint/2010/main" val="155492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00A567-259D-BD8B-5CDF-D234690720EA}"/>
              </a:ext>
            </a:extLst>
          </p:cNvPr>
          <p:cNvSpPr>
            <a:spLocks noGrp="1"/>
          </p:cNvSpPr>
          <p:nvPr>
            <p:ph type="sldNum" sz="quarter" idx="13"/>
          </p:nvPr>
        </p:nvSpPr>
        <p:spPr/>
        <p:txBody>
          <a:bodyPr/>
          <a:lstStyle/>
          <a:p>
            <a:pPr>
              <a:defRPr/>
            </a:pPr>
            <a:fld id="{CA50152C-A5AE-4037-8E77-C398DB665690}" type="slidenum">
              <a:rPr lang="en-US" altLang="en-US" smtClean="0"/>
              <a:pPr>
                <a:defRPr/>
              </a:pPr>
              <a:t>5</a:t>
            </a:fld>
            <a:endParaRPr lang="en-US" altLang="en-US"/>
          </a:p>
        </p:txBody>
      </p:sp>
      <p:graphicFrame>
        <p:nvGraphicFramePr>
          <p:cNvPr id="4" name="Chart 3">
            <a:extLst>
              <a:ext uri="{FF2B5EF4-FFF2-40B4-BE49-F238E27FC236}">
                <a16:creationId xmlns:a16="http://schemas.microsoft.com/office/drawing/2014/main" id="{9C414481-3EB4-7013-29A9-45C2B153DC31}"/>
              </a:ext>
            </a:extLst>
          </p:cNvPr>
          <p:cNvGraphicFramePr>
            <a:graphicFrameLocks/>
          </p:cNvGraphicFramePr>
          <p:nvPr>
            <p:extLst>
              <p:ext uri="{D42A27DB-BD31-4B8C-83A1-F6EECF244321}">
                <p14:modId xmlns:p14="http://schemas.microsoft.com/office/powerpoint/2010/main" val="982426899"/>
              </p:ext>
            </p:extLst>
          </p:nvPr>
        </p:nvGraphicFramePr>
        <p:xfrm>
          <a:off x="422243" y="1812882"/>
          <a:ext cx="7899721" cy="43547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66EE8E6-620D-F825-3A21-8E3629B41201}"/>
              </a:ext>
            </a:extLst>
          </p:cNvPr>
          <p:cNvSpPr txBox="1"/>
          <p:nvPr/>
        </p:nvSpPr>
        <p:spPr>
          <a:xfrm>
            <a:off x="323273" y="6253557"/>
            <a:ext cx="7998691" cy="415498"/>
          </a:xfrm>
          <a:prstGeom prst="rect">
            <a:avLst/>
          </a:prstGeom>
          <a:noFill/>
        </p:spPr>
        <p:txBody>
          <a:bodyPr wrap="square">
            <a:spAutoFit/>
          </a:bodyPr>
          <a:lstStyle/>
          <a:p>
            <a:pPr>
              <a:spcAft>
                <a:spcPts val="600"/>
              </a:spcAft>
            </a:pPr>
            <a:r>
              <a:rPr lang="lv-LV" sz="800" b="0">
                <a:solidFill>
                  <a:srgbClr val="000000"/>
                </a:solidFill>
                <a:effectLst/>
                <a:latin typeface="Verdana" panose="020B0604030504040204" pitchFamily="34" charset="0"/>
                <a:ea typeface="Verdana" panose="020B0604030504040204" pitchFamily="34" charset="0"/>
              </a:rPr>
              <a:t>Avots</a:t>
            </a:r>
            <a:r>
              <a:rPr lang="en-US" sz="800" b="0">
                <a:solidFill>
                  <a:srgbClr val="000000"/>
                </a:solidFill>
                <a:effectLst/>
                <a:latin typeface="Verdana" panose="020B0604030504040204" pitchFamily="34" charset="0"/>
                <a:ea typeface="Verdana" panose="020B0604030504040204" pitchFamily="34" charset="0"/>
              </a:rPr>
              <a:t>:</a:t>
            </a:r>
            <a:r>
              <a:rPr lang="lv-LV" sz="800" b="0">
                <a:solidFill>
                  <a:srgbClr val="000000"/>
                </a:solidFill>
                <a:effectLst/>
                <a:latin typeface="Verdana" panose="020B0604030504040204" pitchFamily="34" charset="0"/>
                <a:ea typeface="Verdana" panose="020B0604030504040204" pitchFamily="34" charset="0"/>
              </a:rPr>
              <a:t> VARAM aprēķins pēc CSP datiem.</a:t>
            </a:r>
          </a:p>
          <a:p>
            <a:r>
              <a:rPr lang="lv-LV" sz="800" b="0" i="1">
                <a:solidFill>
                  <a:srgbClr val="000000"/>
                </a:solidFill>
                <a:effectLst/>
                <a:latin typeface="Verdana" panose="020B0604030504040204" pitchFamily="34" charset="0"/>
                <a:ea typeface="Verdana" panose="020B0604030504040204" pitchFamily="34" charset="0"/>
              </a:rPr>
              <a:t>* Atbilstoši aktuālākajām plānošanas reģionu robežām (uz RPP 2021–2027 apstiprināšanas brīdi spēkā bija vecās PR teritorijas).</a:t>
            </a:r>
            <a:endParaRPr lang="lv-LV" sz="800" i="1">
              <a:latin typeface="Verdana" panose="020B0604030504040204" pitchFamily="34" charset="0"/>
              <a:ea typeface="Verdana" panose="020B0604030504040204" pitchFamily="34" charset="0"/>
            </a:endParaRPr>
          </a:p>
        </p:txBody>
      </p:sp>
      <p:sp>
        <p:nvSpPr>
          <p:cNvPr id="11" name="Up Arrow Callout 4">
            <a:extLst>
              <a:ext uri="{FF2B5EF4-FFF2-40B4-BE49-F238E27FC236}">
                <a16:creationId xmlns:a16="http://schemas.microsoft.com/office/drawing/2014/main" id="{79B0A303-A3C4-549E-0951-0B6B6C089167}"/>
              </a:ext>
            </a:extLst>
          </p:cNvPr>
          <p:cNvSpPr/>
          <p:nvPr/>
        </p:nvSpPr>
        <p:spPr>
          <a:xfrm>
            <a:off x="8804884" y="2651315"/>
            <a:ext cx="2964873" cy="2936686"/>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120000"/>
              </a:lnSpc>
              <a:spcAft>
                <a:spcPct val="35000"/>
              </a:spcAft>
            </a:pPr>
            <a:r>
              <a:rPr lang="lv-LV" sz="140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Četru </a:t>
            </a:r>
            <a:r>
              <a:rPr lang="lv-LV" sz="1400" b="1"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mazāk attīstīto plānošanas reģionu </a:t>
            </a:r>
            <a:r>
              <a:rPr lang="lv-LV" sz="140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a:t>
            </a:r>
            <a:r>
              <a:rPr lang="lv-LV" sz="1400" i="1"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Latgales, Vidzemes, Zemgales, Kurzemes</a:t>
            </a:r>
            <a:r>
              <a:rPr lang="lv-LV" sz="140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vidējais IKP uz vienu iedzīvotāju līmenis </a:t>
            </a:r>
            <a:r>
              <a:rPr lang="lv-LV" sz="1400" b="1"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pret augstāk attīstītā plānošanas reģiona </a:t>
            </a:r>
            <a:r>
              <a:rPr lang="lv-LV" sz="140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a:t>
            </a:r>
            <a:r>
              <a:rPr lang="lv-LV" sz="1400" i="1"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Rīgas</a:t>
            </a:r>
            <a:r>
              <a:rPr lang="lv-LV" sz="140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a:t>
            </a:r>
            <a:r>
              <a:rPr lang="lv-LV" sz="1400" i="1"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a:t>
            </a:r>
            <a:r>
              <a:rPr lang="lv-LV" sz="140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IKP uz vienu iedzīvotāju sasniedz 46,4%</a:t>
            </a:r>
            <a:endParaRPr lang="lv-LV" sz="1400" baseline="30000" dirty="0">
              <a:solidFill>
                <a:schemeClr val="tx1"/>
              </a:solidFill>
              <a:latin typeface="Verdana" panose="020B0604030504040204" pitchFamily="34" charset="0"/>
              <a:ea typeface="Verdana" panose="020B0604030504040204" pitchFamily="34" charset="0"/>
              <a:cs typeface="Arial" panose="020B0604020202020204" pitchFamily="34" charset="0"/>
            </a:endParaRPr>
          </a:p>
        </p:txBody>
      </p:sp>
      <p:sp>
        <p:nvSpPr>
          <p:cNvPr id="3" name="Title 1">
            <a:extLst>
              <a:ext uri="{FF2B5EF4-FFF2-40B4-BE49-F238E27FC236}">
                <a16:creationId xmlns:a16="http://schemas.microsoft.com/office/drawing/2014/main" id="{2655D9FC-E29D-8733-2F08-62133D14AFD0}"/>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9702A"/>
                </a:solidFill>
              </a:rPr>
              <a:t>Reģionālās attīstības tendences (1)</a:t>
            </a:r>
            <a:endParaRPr lang="lv-LV">
              <a:solidFill>
                <a:srgbClr val="257735"/>
              </a:solidFill>
            </a:endParaRPr>
          </a:p>
        </p:txBody>
      </p:sp>
    </p:spTree>
    <p:extLst>
      <p:ext uri="{BB962C8B-B14F-4D97-AF65-F5344CB8AC3E}">
        <p14:creationId xmlns:p14="http://schemas.microsoft.com/office/powerpoint/2010/main" val="2611107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00A567-259D-BD8B-5CDF-D234690720EA}"/>
              </a:ext>
            </a:extLst>
          </p:cNvPr>
          <p:cNvSpPr>
            <a:spLocks noGrp="1"/>
          </p:cNvSpPr>
          <p:nvPr>
            <p:ph type="sldNum" sz="quarter" idx="13"/>
          </p:nvPr>
        </p:nvSpPr>
        <p:spPr/>
        <p:txBody>
          <a:bodyPr/>
          <a:lstStyle/>
          <a:p>
            <a:pPr>
              <a:defRPr/>
            </a:pPr>
            <a:fld id="{CA50152C-A5AE-4037-8E77-C398DB665690}" type="slidenum">
              <a:rPr lang="en-US" altLang="en-US" smtClean="0"/>
              <a:pPr>
                <a:defRPr/>
              </a:pPr>
              <a:t>6</a:t>
            </a:fld>
            <a:endParaRPr lang="en-US" altLang="en-US"/>
          </a:p>
        </p:txBody>
      </p:sp>
      <p:graphicFrame>
        <p:nvGraphicFramePr>
          <p:cNvPr id="7" name="Chart 6">
            <a:extLst>
              <a:ext uri="{FF2B5EF4-FFF2-40B4-BE49-F238E27FC236}">
                <a16:creationId xmlns:a16="http://schemas.microsoft.com/office/drawing/2014/main" id="{AB51109D-36E4-5C88-142B-B2827AB020F2}"/>
              </a:ext>
            </a:extLst>
          </p:cNvPr>
          <p:cNvGraphicFramePr>
            <a:graphicFrameLocks/>
          </p:cNvGraphicFramePr>
          <p:nvPr>
            <p:extLst>
              <p:ext uri="{D42A27DB-BD31-4B8C-83A1-F6EECF244321}">
                <p14:modId xmlns:p14="http://schemas.microsoft.com/office/powerpoint/2010/main" val="1763500772"/>
              </p:ext>
            </p:extLst>
          </p:nvPr>
        </p:nvGraphicFramePr>
        <p:xfrm>
          <a:off x="374701" y="1634146"/>
          <a:ext cx="7091328" cy="24627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CF6F5827-B174-A167-3E16-19E023CBA6A0}"/>
              </a:ext>
            </a:extLst>
          </p:cNvPr>
          <p:cNvGraphicFramePr>
            <a:graphicFrameLocks/>
          </p:cNvGraphicFramePr>
          <p:nvPr>
            <p:extLst>
              <p:ext uri="{D42A27DB-BD31-4B8C-83A1-F6EECF244321}">
                <p14:modId xmlns:p14="http://schemas.microsoft.com/office/powerpoint/2010/main" val="2852835073"/>
              </p:ext>
            </p:extLst>
          </p:nvPr>
        </p:nvGraphicFramePr>
        <p:xfrm>
          <a:off x="374700" y="4096923"/>
          <a:ext cx="7091328" cy="2462777"/>
        </p:xfrm>
        <a:graphic>
          <a:graphicData uri="http://schemas.openxmlformats.org/drawingml/2006/chart">
            <c:chart xmlns:c="http://schemas.openxmlformats.org/drawingml/2006/chart" xmlns:r="http://schemas.openxmlformats.org/officeDocument/2006/relationships" r:id="rId4"/>
          </a:graphicData>
        </a:graphic>
      </p:graphicFrame>
      <p:sp>
        <p:nvSpPr>
          <p:cNvPr id="10" name="Up Arrow Callout 4">
            <a:extLst>
              <a:ext uri="{FF2B5EF4-FFF2-40B4-BE49-F238E27FC236}">
                <a16:creationId xmlns:a16="http://schemas.microsoft.com/office/drawing/2014/main" id="{2AB92B65-C076-3D84-7984-C1DB823988AC}"/>
              </a:ext>
            </a:extLst>
          </p:cNvPr>
          <p:cNvSpPr/>
          <p:nvPr/>
        </p:nvSpPr>
        <p:spPr>
          <a:xfrm>
            <a:off x="8079296" y="2593243"/>
            <a:ext cx="3619893" cy="3007360"/>
          </a:xfrm>
          <a:prstGeom prst="rect">
            <a:avLst/>
          </a:prstGeom>
          <a:solidFill>
            <a:srgbClr val="D6EAD6"/>
          </a:solidFill>
          <a:ln w="9525"/>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120000"/>
              </a:lnSpc>
              <a:spcAft>
                <a:spcPct val="35000"/>
              </a:spcAft>
            </a:pPr>
            <a:r>
              <a:rPr lang="lv-LV" sz="16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Mazāk attīstītie reģioni </a:t>
            </a: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vidēji ir auguši </a:t>
            </a:r>
            <a:r>
              <a:rPr lang="lv-LV" sz="16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straujāk nekā Rīgas reģions:</a:t>
            </a:r>
          </a:p>
          <a:p>
            <a:pPr marL="285750" lvl="0" indent="-285750" algn="ctr" defTabSz="800100">
              <a:lnSpc>
                <a:spcPct val="120000"/>
              </a:lnSpc>
              <a:spcAft>
                <a:spcPct val="35000"/>
              </a:spcAft>
              <a:buFont typeface="Wingdings" panose="05000000000000000000" pitchFamily="2" charset="2"/>
              <a:buChar char="Ø"/>
            </a:pPr>
            <a:r>
              <a:rPr lang="lv-LV" sz="1600" b="1" dirty="0">
                <a:solidFill>
                  <a:schemeClr val="tx1">
                    <a:lumMod val="85000"/>
                    <a:lumOff val="15000"/>
                  </a:schemeClr>
                </a:solidFill>
                <a:latin typeface="Verdana" panose="020B0604030504040204" pitchFamily="34" charset="0"/>
                <a:ea typeface="Verdana" panose="020B0604030504040204" pitchFamily="34" charset="0"/>
                <a:cs typeface="Arial" panose="020B0604020202020204" pitchFamily="34" charset="0"/>
              </a:rPr>
              <a:t>IKP kopējais apjoms </a:t>
            </a:r>
            <a:r>
              <a:rPr lang="lv-LV" sz="1600" dirty="0">
                <a:solidFill>
                  <a:schemeClr val="tx1">
                    <a:lumMod val="85000"/>
                    <a:lumOff val="15000"/>
                  </a:schemeClr>
                </a:solidFill>
                <a:latin typeface="Verdana" panose="020B0604030504040204" pitchFamily="34" charset="0"/>
                <a:ea typeface="Verdana" panose="020B0604030504040204" pitchFamily="34" charset="0"/>
                <a:cs typeface="Arial" panose="020B0604020202020204" pitchFamily="34" charset="0"/>
              </a:rPr>
              <a:t>vidēji </a:t>
            </a:r>
            <a:r>
              <a:rPr lang="lv-LV" sz="1600" b="1" dirty="0">
                <a:solidFill>
                  <a:schemeClr val="tx1">
                    <a:lumMod val="85000"/>
                    <a:lumOff val="15000"/>
                  </a:schemeClr>
                </a:solidFill>
                <a:latin typeface="Verdana" panose="020B0604030504040204" pitchFamily="34" charset="0"/>
                <a:ea typeface="Verdana" panose="020B0604030504040204" pitchFamily="34" charset="0"/>
                <a:cs typeface="Arial" panose="020B0604020202020204" pitchFamily="34" charset="0"/>
              </a:rPr>
              <a:t>+18% </a:t>
            </a:r>
            <a:r>
              <a:rPr lang="lv-LV" sz="1600" dirty="0">
                <a:solidFill>
                  <a:schemeClr val="tx1">
                    <a:lumMod val="85000"/>
                    <a:lumOff val="15000"/>
                  </a:schemeClr>
                </a:solidFill>
                <a:latin typeface="Verdana" panose="020B0604030504040204" pitchFamily="34" charset="0"/>
                <a:ea typeface="Verdana" panose="020B0604030504040204" pitchFamily="34" charset="0"/>
                <a:cs typeface="Arial" panose="020B0604020202020204" pitchFamily="34" charset="0"/>
              </a:rPr>
              <a:t>no 2018. gada </a:t>
            </a:r>
            <a:r>
              <a:rPr lang="lv-LV" sz="1600" i="1" dirty="0">
                <a:solidFill>
                  <a:schemeClr val="tx1">
                    <a:lumMod val="85000"/>
                    <a:lumOff val="15000"/>
                  </a:schemeClr>
                </a:solidFill>
                <a:latin typeface="Verdana" panose="020B0604030504040204" pitchFamily="34" charset="0"/>
                <a:ea typeface="Verdana" panose="020B0604030504040204" pitchFamily="34" charset="0"/>
                <a:cs typeface="Arial" panose="020B0604020202020204" pitchFamily="34" charset="0"/>
              </a:rPr>
              <a:t>Vidzeme, Kurzeme, Zemgale, Latgale</a:t>
            </a:r>
            <a:endParaRPr lang="lv-LV" sz="1600" dirty="0">
              <a:solidFill>
                <a:schemeClr val="tx1">
                  <a:lumMod val="85000"/>
                  <a:lumOff val="15000"/>
                </a:schemeClr>
              </a:solidFill>
              <a:latin typeface="Verdana" panose="020B0604030504040204" pitchFamily="34" charset="0"/>
              <a:ea typeface="Verdana" panose="020B0604030504040204" pitchFamily="34" charset="0"/>
              <a:cs typeface="Arial" panose="020B0604020202020204" pitchFamily="34" charset="0"/>
            </a:endParaRPr>
          </a:p>
          <a:p>
            <a:pPr marL="285750" lvl="0" indent="-285750" algn="ctr" defTabSz="800100">
              <a:lnSpc>
                <a:spcPct val="120000"/>
              </a:lnSpc>
              <a:spcAft>
                <a:spcPct val="35000"/>
              </a:spcAft>
              <a:buFont typeface="Wingdings" panose="05000000000000000000" pitchFamily="2" charset="2"/>
              <a:buChar char="Ø"/>
            </a:pPr>
            <a:r>
              <a:rPr lang="lv-LV" sz="1600" b="1" dirty="0">
                <a:solidFill>
                  <a:schemeClr val="tx1">
                    <a:lumMod val="85000"/>
                    <a:lumOff val="15000"/>
                  </a:schemeClr>
                </a:solidFill>
                <a:latin typeface="Verdana" panose="020B0604030504040204" pitchFamily="34" charset="0"/>
                <a:ea typeface="Verdana" panose="020B0604030504040204" pitchFamily="34" charset="0"/>
                <a:cs typeface="Arial" panose="020B0604020202020204" pitchFamily="34" charset="0"/>
              </a:rPr>
              <a:t>IKP uz vienu iedzīvotāju </a:t>
            </a:r>
            <a:r>
              <a:rPr lang="lv-LV" sz="1600" dirty="0">
                <a:solidFill>
                  <a:schemeClr val="tx1">
                    <a:lumMod val="85000"/>
                    <a:lumOff val="15000"/>
                  </a:schemeClr>
                </a:solidFill>
                <a:latin typeface="Verdana" panose="020B0604030504040204" pitchFamily="34" charset="0"/>
                <a:ea typeface="Verdana" panose="020B0604030504040204" pitchFamily="34" charset="0"/>
                <a:cs typeface="Arial" panose="020B0604020202020204" pitchFamily="34" charset="0"/>
              </a:rPr>
              <a:t>vidēji </a:t>
            </a:r>
            <a:r>
              <a:rPr lang="lv-LV" sz="1600" b="1" dirty="0">
                <a:solidFill>
                  <a:schemeClr val="tx1">
                    <a:lumMod val="85000"/>
                    <a:lumOff val="15000"/>
                  </a:schemeClr>
                </a:solidFill>
                <a:latin typeface="Verdana" panose="020B0604030504040204" pitchFamily="34" charset="0"/>
                <a:ea typeface="Verdana" panose="020B0604030504040204" pitchFamily="34" charset="0"/>
                <a:cs typeface="Arial" panose="020B0604020202020204" pitchFamily="34" charset="0"/>
              </a:rPr>
              <a:t>+22% </a:t>
            </a:r>
            <a:r>
              <a:rPr lang="lv-LV" sz="1600" dirty="0">
                <a:solidFill>
                  <a:schemeClr val="tx1">
                    <a:lumMod val="85000"/>
                    <a:lumOff val="15000"/>
                  </a:schemeClr>
                </a:solidFill>
                <a:latin typeface="Verdana" panose="020B0604030504040204" pitchFamily="34" charset="0"/>
                <a:ea typeface="Verdana" panose="020B0604030504040204" pitchFamily="34" charset="0"/>
                <a:cs typeface="Arial" panose="020B0604020202020204" pitchFamily="34" charset="0"/>
              </a:rPr>
              <a:t>no 2018. gada </a:t>
            </a:r>
          </a:p>
        </p:txBody>
      </p:sp>
      <p:sp>
        <p:nvSpPr>
          <p:cNvPr id="4" name="Title 1">
            <a:extLst>
              <a:ext uri="{FF2B5EF4-FFF2-40B4-BE49-F238E27FC236}">
                <a16:creationId xmlns:a16="http://schemas.microsoft.com/office/drawing/2014/main" id="{0D2D6C3D-1EED-8FBD-57E1-841F646DAEA8}"/>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9702A"/>
                </a:solidFill>
              </a:rPr>
              <a:t>Reģionālās attīstības tendences (2)</a:t>
            </a:r>
            <a:endParaRPr lang="lv-LV">
              <a:solidFill>
                <a:srgbClr val="257735"/>
              </a:solidFill>
            </a:endParaRPr>
          </a:p>
        </p:txBody>
      </p:sp>
      <p:sp>
        <p:nvSpPr>
          <p:cNvPr id="5" name="TextBox 4">
            <a:extLst>
              <a:ext uri="{FF2B5EF4-FFF2-40B4-BE49-F238E27FC236}">
                <a16:creationId xmlns:a16="http://schemas.microsoft.com/office/drawing/2014/main" id="{28D7B425-12F8-1755-F5EF-62505C140DDF}"/>
              </a:ext>
            </a:extLst>
          </p:cNvPr>
          <p:cNvSpPr txBox="1"/>
          <p:nvPr/>
        </p:nvSpPr>
        <p:spPr>
          <a:xfrm>
            <a:off x="406400" y="6521678"/>
            <a:ext cx="3249103" cy="215444"/>
          </a:xfrm>
          <a:prstGeom prst="rect">
            <a:avLst/>
          </a:prstGeom>
          <a:noFill/>
        </p:spPr>
        <p:txBody>
          <a:bodyPr wrap="square">
            <a:spAutoFit/>
          </a:bodyPr>
          <a:lstStyle/>
          <a:p>
            <a:r>
              <a:rPr lang="lv-LV" sz="800" b="0">
                <a:solidFill>
                  <a:srgbClr val="000000"/>
                </a:solidFill>
                <a:effectLst/>
                <a:latin typeface="Verdana" panose="020B0604030504040204" pitchFamily="34" charset="0"/>
                <a:ea typeface="Verdana" panose="020B0604030504040204" pitchFamily="34" charset="0"/>
              </a:rPr>
              <a:t>Avots</a:t>
            </a:r>
            <a:r>
              <a:rPr lang="en-US" sz="800" b="0">
                <a:solidFill>
                  <a:srgbClr val="000000"/>
                </a:solidFill>
                <a:effectLst/>
                <a:latin typeface="Verdana" panose="020B0604030504040204" pitchFamily="34" charset="0"/>
                <a:ea typeface="Verdana" panose="020B0604030504040204" pitchFamily="34" charset="0"/>
              </a:rPr>
              <a:t>:</a:t>
            </a:r>
            <a:r>
              <a:rPr lang="lv-LV" sz="800" b="0">
                <a:solidFill>
                  <a:srgbClr val="000000"/>
                </a:solidFill>
                <a:effectLst/>
                <a:latin typeface="Verdana" panose="020B0604030504040204" pitchFamily="34" charset="0"/>
                <a:ea typeface="Verdana" panose="020B0604030504040204" pitchFamily="34" charset="0"/>
              </a:rPr>
              <a:t> VARAM aprēķins pēc CSP datiem</a:t>
            </a:r>
            <a:endParaRPr lang="lv-LV" sz="8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24920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40340E-BD3D-D634-2207-A92EB0F20569}"/>
              </a:ext>
            </a:extLst>
          </p:cNvPr>
          <p:cNvSpPr>
            <a:spLocks noGrp="1"/>
          </p:cNvSpPr>
          <p:nvPr>
            <p:ph type="sldNum" sz="quarter" idx="13"/>
          </p:nvPr>
        </p:nvSpPr>
        <p:spPr/>
        <p:txBody>
          <a:bodyPr/>
          <a:lstStyle/>
          <a:p>
            <a:pPr>
              <a:defRPr/>
            </a:pPr>
            <a:fld id="{CA50152C-A5AE-4037-8E77-C398DB665690}" type="slidenum">
              <a:rPr lang="en-US" altLang="en-US" sz="900" smtClean="0">
                <a:ea typeface="Verdana" panose="020B0604030504040204" pitchFamily="34" charset="0"/>
              </a:rPr>
              <a:pPr>
                <a:defRPr/>
              </a:pPr>
              <a:t>7</a:t>
            </a:fld>
            <a:endParaRPr lang="en-US" altLang="en-US" sz="900">
              <a:ea typeface="Verdana" panose="020B0604030504040204" pitchFamily="34" charset="0"/>
            </a:endParaRPr>
          </a:p>
        </p:txBody>
      </p:sp>
      <p:sp>
        <p:nvSpPr>
          <p:cNvPr id="5" name="Title 1">
            <a:extLst>
              <a:ext uri="{FF2B5EF4-FFF2-40B4-BE49-F238E27FC236}">
                <a16:creationId xmlns:a16="http://schemas.microsoft.com/office/drawing/2014/main" id="{41DF3E8E-49A2-AE72-354E-F31E2F5CAD5E}"/>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dirty="0">
                <a:solidFill>
                  <a:srgbClr val="29702A"/>
                </a:solidFill>
              </a:rPr>
              <a:t>Latvijas reģionālās politikas izpilde uz 2024.g. (1)</a:t>
            </a:r>
            <a:endParaRPr lang="lv-LV" dirty="0">
              <a:solidFill>
                <a:srgbClr val="257735"/>
              </a:solidFill>
            </a:endParaRPr>
          </a:p>
        </p:txBody>
      </p:sp>
      <p:graphicFrame>
        <p:nvGraphicFramePr>
          <p:cNvPr id="2" name="Table 1">
            <a:extLst>
              <a:ext uri="{FF2B5EF4-FFF2-40B4-BE49-F238E27FC236}">
                <a16:creationId xmlns:a16="http://schemas.microsoft.com/office/drawing/2014/main" id="{276F2DB4-20F3-1BBB-B004-43BE19460A7A}"/>
              </a:ext>
            </a:extLst>
          </p:cNvPr>
          <p:cNvGraphicFramePr>
            <a:graphicFrameLocks noGrp="1"/>
          </p:cNvGraphicFramePr>
          <p:nvPr>
            <p:extLst>
              <p:ext uri="{D42A27DB-BD31-4B8C-83A1-F6EECF244321}">
                <p14:modId xmlns:p14="http://schemas.microsoft.com/office/powerpoint/2010/main" val="3418435672"/>
              </p:ext>
            </p:extLst>
          </p:nvPr>
        </p:nvGraphicFramePr>
        <p:xfrm>
          <a:off x="215687" y="1887967"/>
          <a:ext cx="11760625" cy="4393938"/>
        </p:xfrm>
        <a:graphic>
          <a:graphicData uri="http://schemas.openxmlformats.org/drawingml/2006/table">
            <a:tbl>
              <a:tblPr>
                <a:tableStyleId>{5C22544A-7EE6-4342-B048-85BDC9FD1C3A}</a:tableStyleId>
              </a:tblPr>
              <a:tblGrid>
                <a:gridCol w="5692760">
                  <a:extLst>
                    <a:ext uri="{9D8B030D-6E8A-4147-A177-3AD203B41FA5}">
                      <a16:colId xmlns:a16="http://schemas.microsoft.com/office/drawing/2014/main" val="2538640333"/>
                    </a:ext>
                  </a:extLst>
                </a:gridCol>
                <a:gridCol w="2457131">
                  <a:extLst>
                    <a:ext uri="{9D8B030D-6E8A-4147-A177-3AD203B41FA5}">
                      <a16:colId xmlns:a16="http://schemas.microsoft.com/office/drawing/2014/main" val="2937604822"/>
                    </a:ext>
                  </a:extLst>
                </a:gridCol>
                <a:gridCol w="3610734">
                  <a:extLst>
                    <a:ext uri="{9D8B030D-6E8A-4147-A177-3AD203B41FA5}">
                      <a16:colId xmlns:a16="http://schemas.microsoft.com/office/drawing/2014/main" val="1042751514"/>
                    </a:ext>
                  </a:extLst>
                </a:gridCol>
              </a:tblGrid>
              <a:tr h="444872">
                <a:tc>
                  <a:txBody>
                    <a:bodyPr/>
                    <a:lstStyle/>
                    <a:p>
                      <a:pPr algn="ctr" fontAlgn="b"/>
                      <a:r>
                        <a:rPr lang="lv-LV" sz="1200" b="1" u="none" strike="noStrike" dirty="0">
                          <a:solidFill>
                            <a:schemeClr val="bg1"/>
                          </a:solidFill>
                          <a:effectLst>
                            <a:outerShdw blurRad="38100" dist="38100" dir="2700000" algn="tl">
                              <a:srgbClr val="000000">
                                <a:alpha val="43137"/>
                              </a:srgbClr>
                            </a:outerShdw>
                          </a:effectLst>
                          <a:latin typeface="Verdana"/>
                          <a:ea typeface="Verdana"/>
                        </a:rPr>
                        <a:t>Reģionālās politikas pasākums (uzdevums)</a:t>
                      </a:r>
                      <a:endParaRPr lang="lv-LV" sz="1200" b="1" i="0" u="none" strike="noStrike" dirty="0">
                        <a:solidFill>
                          <a:schemeClr val="bg1"/>
                        </a:solidFill>
                        <a:effectLst>
                          <a:outerShdw blurRad="38100" dist="38100" dir="2700000" algn="tl">
                            <a:srgbClr val="000000">
                              <a:alpha val="43137"/>
                            </a:srgbClr>
                          </a:outerShdw>
                        </a:effectLst>
                        <a:latin typeface="Verdana"/>
                        <a:ea typeface="Verdana"/>
                      </a:endParaRPr>
                    </a:p>
                  </a:txBody>
                  <a:tcPr marL="6350" marR="6350" marT="6350" marB="0" anchor="ctr">
                    <a:solidFill>
                      <a:srgbClr val="365236"/>
                    </a:solidFill>
                  </a:tcPr>
                </a:tc>
                <a:tc>
                  <a:txBody>
                    <a:bodyPr/>
                    <a:lstStyle/>
                    <a:p>
                      <a:pPr algn="ctr" fontAlgn="b"/>
                      <a:r>
                        <a:rPr lang="lv-LV" sz="1200" b="1" u="none" strike="noStrike" dirty="0">
                          <a:solidFill>
                            <a:schemeClr val="bg1"/>
                          </a:solidFill>
                          <a:effectLst>
                            <a:outerShdw blurRad="38100" dist="38100" dir="2700000" algn="tl">
                              <a:srgbClr val="000000">
                                <a:alpha val="43137"/>
                              </a:srgbClr>
                            </a:outerShdw>
                          </a:effectLst>
                          <a:latin typeface="Verdana"/>
                          <a:ea typeface="Verdana"/>
                        </a:rPr>
                        <a:t>RPP pieprasītais finansējums (ES fondi)</a:t>
                      </a:r>
                      <a:endParaRPr lang="lv-LV" sz="1200" b="1" i="0" u="none" strike="noStrike" dirty="0">
                        <a:solidFill>
                          <a:schemeClr val="bg1"/>
                        </a:solidFill>
                        <a:effectLst>
                          <a:outerShdw blurRad="38100" dist="38100" dir="2700000" algn="tl">
                            <a:srgbClr val="000000">
                              <a:alpha val="43137"/>
                            </a:srgbClr>
                          </a:outerShdw>
                        </a:effectLst>
                        <a:latin typeface="Verdana"/>
                        <a:ea typeface="Verdana"/>
                      </a:endParaRPr>
                    </a:p>
                  </a:txBody>
                  <a:tcPr marL="6350" marR="6350" marT="6350" marB="0" anchor="ctr">
                    <a:solidFill>
                      <a:srgbClr val="365236"/>
                    </a:solidFill>
                  </a:tcPr>
                </a:tc>
                <a:tc>
                  <a:txBody>
                    <a:bodyPr/>
                    <a:lstStyle/>
                    <a:p>
                      <a:pPr algn="ctr" fontAlgn="b"/>
                      <a:r>
                        <a:rPr lang="lv-LV" sz="1200" b="1" u="none" strike="noStrike" dirty="0">
                          <a:solidFill>
                            <a:schemeClr val="bg1"/>
                          </a:solidFill>
                          <a:effectLst>
                            <a:outerShdw blurRad="38100" dist="38100" dir="2700000" algn="tl">
                              <a:srgbClr val="000000">
                                <a:alpha val="43137"/>
                              </a:srgbClr>
                            </a:outerShdw>
                          </a:effectLst>
                          <a:latin typeface="Verdana"/>
                          <a:ea typeface="Verdana"/>
                        </a:rPr>
                        <a:t>Īstenošanas progress</a:t>
                      </a:r>
                      <a:endParaRPr lang="lv-LV" sz="1200" b="1" i="0" u="none" strike="noStrike" dirty="0">
                        <a:solidFill>
                          <a:schemeClr val="bg1"/>
                        </a:solidFill>
                        <a:effectLst>
                          <a:outerShdw blurRad="38100" dist="38100" dir="2700000" algn="tl">
                            <a:srgbClr val="000000">
                              <a:alpha val="43137"/>
                            </a:srgbClr>
                          </a:outerShdw>
                        </a:effectLst>
                        <a:latin typeface="Verdana"/>
                        <a:ea typeface="Verdana"/>
                      </a:endParaRPr>
                    </a:p>
                  </a:txBody>
                  <a:tcPr marL="6350" marR="6350" marT="6350" marB="0" anchor="ctr">
                    <a:solidFill>
                      <a:srgbClr val="365236"/>
                    </a:solidFill>
                  </a:tcPr>
                </a:tc>
                <a:extLst>
                  <a:ext uri="{0D108BD9-81ED-4DB2-BD59-A6C34878D82A}">
                    <a16:rowId xmlns:a16="http://schemas.microsoft.com/office/drawing/2014/main" val="696688544"/>
                  </a:ext>
                </a:extLst>
              </a:tr>
              <a:tr h="708138">
                <a:tc>
                  <a:txBody>
                    <a:bodyPr/>
                    <a:lstStyle/>
                    <a:p>
                      <a:pPr marL="71755" indent="0" algn="l" fontAlgn="ctr"/>
                      <a:r>
                        <a:rPr lang="lv-LV" sz="1200" i="1" u="none" strike="noStrike" dirty="0">
                          <a:effectLst/>
                          <a:latin typeface="Verdana"/>
                          <a:ea typeface="Verdana"/>
                        </a:rPr>
                        <a:t>A.1.1. Publiskās infrastruktūras attīstība uzņēmējdarbības atbalstam</a:t>
                      </a:r>
                      <a:endParaRPr lang="lv-LV" sz="1200" b="0" i="1" u="none" strike="noStrike" dirty="0">
                        <a:solidFill>
                          <a:srgbClr val="000000"/>
                        </a:solidFill>
                        <a:effectLst/>
                        <a:latin typeface="Verdana"/>
                        <a:ea typeface="Verdana"/>
                      </a:endParaRPr>
                    </a:p>
                  </a:txBody>
                  <a:tcPr marL="6350" marR="6350" marT="6350" marB="0" anchor="ctr">
                    <a:solidFill>
                      <a:srgbClr val="FFC000"/>
                    </a:solidFill>
                  </a:tcPr>
                </a:tc>
                <a:tc>
                  <a:txBody>
                    <a:bodyPr/>
                    <a:lstStyle/>
                    <a:p>
                      <a:pPr algn="ctr" fontAlgn="ctr"/>
                      <a:r>
                        <a:rPr lang="lv-LV" sz="1200" u="none" strike="noStrike" dirty="0">
                          <a:effectLst/>
                          <a:latin typeface="Verdana"/>
                          <a:ea typeface="Verdana"/>
                        </a:rPr>
                        <a:t>400 000 000 EUR</a:t>
                      </a:r>
                      <a:endParaRPr lang="lv-LV" sz="1200" b="0" i="0" u="none" strike="noStrike" dirty="0">
                        <a:solidFill>
                          <a:srgbClr val="000000"/>
                        </a:solidFill>
                        <a:effectLst/>
                        <a:latin typeface="Verdana"/>
                        <a:ea typeface="Verdana"/>
                      </a:endParaRPr>
                    </a:p>
                  </a:txBody>
                  <a:tcPr marL="6350" marR="6350" marT="6350" marB="0" anchor="ctr">
                    <a:solidFill>
                      <a:srgbClr val="FFC000"/>
                    </a:solidFill>
                  </a:tcPr>
                </a:tc>
                <a:tc>
                  <a:txBody>
                    <a:bodyPr/>
                    <a:lstStyle/>
                    <a:p>
                      <a:pPr algn="ctr" fontAlgn="b"/>
                      <a:r>
                        <a:rPr lang="lv-LV" sz="1200" b="1" i="0" u="none" strike="noStrike" dirty="0">
                          <a:solidFill>
                            <a:srgbClr val="000000"/>
                          </a:solidFill>
                          <a:effectLst/>
                          <a:latin typeface="Verdana"/>
                          <a:ea typeface="Verdana"/>
                        </a:rPr>
                        <a:t>262 389 779 EUR jeb 66%, </a:t>
                      </a:r>
                      <a:r>
                        <a:rPr lang="lv-LV" sz="1200" b="0" i="0" u="none" strike="noStrike" kern="1200" dirty="0">
                          <a:solidFill>
                            <a:srgbClr val="000000"/>
                          </a:solidFill>
                          <a:effectLst/>
                          <a:latin typeface="Verdana"/>
                          <a:ea typeface="Verdana"/>
                          <a:cs typeface="+mn-cs"/>
                        </a:rPr>
                        <a:t>t.sk. AF</a:t>
                      </a:r>
                    </a:p>
                    <a:p>
                      <a:pPr algn="ctr" fontAlgn="b"/>
                      <a:r>
                        <a:rPr lang="lv-LV" sz="1200" b="0" i="0" u="none" strike="noStrike" dirty="0">
                          <a:solidFill>
                            <a:srgbClr val="000000"/>
                          </a:solidFill>
                          <a:effectLst/>
                          <a:latin typeface="Verdana"/>
                          <a:ea typeface="Verdana"/>
                        </a:rPr>
                        <a:t>80 000 000 EUR, KPP 133 110 000 EUR,</a:t>
                      </a:r>
                    </a:p>
                    <a:p>
                      <a:pPr algn="ctr" fontAlgn="b"/>
                      <a:r>
                        <a:rPr lang="lv-LV" sz="1200" b="0" i="0" u="none" strike="noStrike" dirty="0">
                          <a:solidFill>
                            <a:srgbClr val="000000"/>
                          </a:solidFill>
                          <a:effectLst/>
                          <a:latin typeface="Verdana"/>
                          <a:ea typeface="Verdana"/>
                        </a:rPr>
                        <a:t>TPF 49 279 779 EUR</a:t>
                      </a:r>
                    </a:p>
                  </a:txBody>
                  <a:tcPr marL="6350" marR="6350" marT="6350" marB="0" anchor="ctr">
                    <a:solidFill>
                      <a:srgbClr val="FFC000"/>
                    </a:solidFill>
                  </a:tcPr>
                </a:tc>
                <a:extLst>
                  <a:ext uri="{0D108BD9-81ED-4DB2-BD59-A6C34878D82A}">
                    <a16:rowId xmlns:a16="http://schemas.microsoft.com/office/drawing/2014/main" val="3713073955"/>
                  </a:ext>
                </a:extLst>
              </a:tr>
              <a:tr h="387505">
                <a:tc>
                  <a:txBody>
                    <a:bodyPr/>
                    <a:lstStyle/>
                    <a:p>
                      <a:pPr marL="71755" indent="0" algn="l" rtl="0" eaLnBrk="1" fontAlgn="ctr" latinLnBrk="0" hangingPunct="1"/>
                      <a:r>
                        <a:rPr lang="lv-LV" sz="1200" i="1" u="none" strike="noStrike" kern="1200" dirty="0">
                          <a:solidFill>
                            <a:schemeClr val="dk1"/>
                          </a:solidFill>
                          <a:effectLst/>
                          <a:latin typeface="Verdana"/>
                          <a:ea typeface="Verdana"/>
                          <a:cs typeface="+mn-cs"/>
                        </a:rPr>
                        <a:t>A.1.2. Ieguldījumi pamatlīdzekļos esošo/jaunu produktu un pakalpojumu attīstībai </a:t>
                      </a:r>
                      <a:endParaRPr lang="lv-LV" sz="1200" i="1" u="none" strike="noStrike" kern="1200">
                        <a:solidFill>
                          <a:schemeClr val="dk1"/>
                        </a:solidFill>
                        <a:effectLst/>
                        <a:latin typeface="Verdana" panose="020B0604030504040204" pitchFamily="34" charset="0"/>
                        <a:ea typeface="Verdana" panose="020B0604030504040204" pitchFamily="34" charset="0"/>
                        <a:cs typeface="+mn-cs"/>
                      </a:endParaRPr>
                    </a:p>
                  </a:txBody>
                  <a:tcPr marL="6350" marR="6350" marT="6350" marB="0" anchor="ctr">
                    <a:solidFill>
                      <a:srgbClr val="D99694"/>
                    </a:solidFill>
                  </a:tcPr>
                </a:tc>
                <a:tc>
                  <a:txBody>
                    <a:bodyPr/>
                    <a:lstStyle/>
                    <a:p>
                      <a:pPr algn="ctr" fontAlgn="ctr"/>
                      <a:r>
                        <a:rPr lang="lv-LV" sz="1200" u="none" strike="noStrike" dirty="0">
                          <a:effectLst/>
                          <a:latin typeface="Verdana"/>
                          <a:ea typeface="Verdana"/>
                        </a:rPr>
                        <a:t>144 392 200 EUR</a:t>
                      </a:r>
                      <a:endParaRPr lang="lv-LV" sz="1200" b="0" i="0" u="none" strike="noStrike" dirty="0">
                        <a:solidFill>
                          <a:srgbClr val="000000"/>
                        </a:solidFill>
                        <a:effectLst/>
                        <a:latin typeface="Verdana"/>
                        <a:ea typeface="Verdana"/>
                      </a:endParaRPr>
                    </a:p>
                  </a:txBody>
                  <a:tcPr marL="6350" marR="6350" marT="6350" marB="0" anchor="ctr">
                    <a:solidFill>
                      <a:srgbClr val="D99694"/>
                    </a:solidFill>
                  </a:tcPr>
                </a:tc>
                <a:tc>
                  <a:txBody>
                    <a:bodyPr/>
                    <a:lstStyle/>
                    <a:p>
                      <a:pPr marL="0" marR="0" lvl="0" indent="0" algn="ctr" defTabSz="939575" rtl="0" eaLnBrk="1" fontAlgn="b" latinLnBrk="0" hangingPunct="1">
                        <a:lnSpc>
                          <a:spcPct val="100000"/>
                        </a:lnSpc>
                        <a:spcBef>
                          <a:spcPts val="0"/>
                        </a:spcBef>
                        <a:spcAft>
                          <a:spcPts val="0"/>
                        </a:spcAft>
                        <a:buClrTx/>
                        <a:buSzTx/>
                        <a:buFontTx/>
                        <a:buNone/>
                        <a:tabLst/>
                        <a:defRPr/>
                      </a:pPr>
                      <a:r>
                        <a:rPr lang="lv-LV" sz="1200" b="0" dirty="0">
                          <a:solidFill>
                            <a:schemeClr val="tx1"/>
                          </a:solidFill>
                          <a:latin typeface="Verdana"/>
                          <a:ea typeface="Verdana"/>
                        </a:rPr>
                        <a:t>Nav piešķirts finansējums</a:t>
                      </a:r>
                    </a:p>
                  </a:txBody>
                  <a:tcPr marL="6350" marR="6350" marT="6350" marB="0" anchor="ctr">
                    <a:solidFill>
                      <a:srgbClr val="D99694"/>
                    </a:solidFill>
                  </a:tcPr>
                </a:tc>
                <a:extLst>
                  <a:ext uri="{0D108BD9-81ED-4DB2-BD59-A6C34878D82A}">
                    <a16:rowId xmlns:a16="http://schemas.microsoft.com/office/drawing/2014/main" val="3737831512"/>
                  </a:ext>
                </a:extLst>
              </a:tr>
              <a:tr h="619246">
                <a:tc>
                  <a:txBody>
                    <a:bodyPr/>
                    <a:lstStyle/>
                    <a:p>
                      <a:pPr marL="71755" indent="0" algn="l" defTabSz="939575" rtl="0" eaLnBrk="1" fontAlgn="ctr" latinLnBrk="0" hangingPunct="1"/>
                      <a:r>
                        <a:rPr lang="lv-LV" sz="1200" i="1" u="none" strike="noStrike" kern="1200" dirty="0">
                          <a:solidFill>
                            <a:schemeClr val="dk1"/>
                          </a:solidFill>
                          <a:effectLst/>
                          <a:latin typeface="Verdana"/>
                          <a:ea typeface="Verdana"/>
                          <a:cs typeface="+mn-cs"/>
                        </a:rPr>
                        <a:t>A.1.3. Nekustamā īpašuma regulējuma pilnveidošana, uzlabojot īpašuma pārdošanas nosacījumus atbilstoši komersanta ieguldījuma apjomam</a:t>
                      </a:r>
                    </a:p>
                  </a:txBody>
                  <a:tcPr marL="6350" marR="6350" marT="6350" marB="0" anchor="ctr">
                    <a:solidFill>
                      <a:srgbClr val="D99694"/>
                    </a:solidFill>
                  </a:tcPr>
                </a:tc>
                <a:tc>
                  <a:txBody>
                    <a:bodyPr/>
                    <a:lstStyle/>
                    <a:p>
                      <a:pPr algn="ctr" rtl="0" fontAlgn="ctr"/>
                      <a:r>
                        <a:rPr lang="lv-LV" sz="1200" u="none" strike="noStrike" dirty="0">
                          <a:effectLst/>
                          <a:latin typeface="Verdana"/>
                          <a:ea typeface="Verdana"/>
                        </a:rPr>
                        <a:t>Esošā budžeta ietvaros</a:t>
                      </a:r>
                      <a:endParaRPr lang="lv-LV" sz="1200" b="0" i="0" u="none" strike="noStrike" dirty="0">
                        <a:solidFill>
                          <a:srgbClr val="000000"/>
                        </a:solidFill>
                        <a:effectLst/>
                        <a:latin typeface="Verdana"/>
                        <a:ea typeface="Verdana"/>
                      </a:endParaRPr>
                    </a:p>
                  </a:txBody>
                  <a:tcPr marL="6350" marR="6350" marT="6350" marB="0" anchor="ctr">
                    <a:solidFill>
                      <a:srgbClr val="D99694"/>
                    </a:solidFill>
                  </a:tcPr>
                </a:tc>
                <a:tc>
                  <a:txBody>
                    <a:bodyPr/>
                    <a:lstStyle/>
                    <a:p>
                      <a:pPr marL="0" marR="0" lvl="0" indent="0" algn="ctr" rtl="0" eaLnBrk="1" fontAlgn="b" latinLnBrk="0" hangingPunct="1">
                        <a:lnSpc>
                          <a:spcPct val="100000"/>
                        </a:lnSpc>
                        <a:spcBef>
                          <a:spcPts val="0"/>
                        </a:spcBef>
                        <a:spcAft>
                          <a:spcPts val="0"/>
                        </a:spcAft>
                        <a:buClrTx/>
                        <a:buSzTx/>
                        <a:buFontTx/>
                        <a:buNone/>
                      </a:pPr>
                      <a:r>
                        <a:rPr lang="lv-LV" sz="1200" b="0" kern="1200" dirty="0">
                          <a:solidFill>
                            <a:schemeClr val="tx1"/>
                          </a:solidFill>
                          <a:latin typeface="Verdana"/>
                          <a:ea typeface="Verdana"/>
                          <a:cs typeface="+mn-cs"/>
                        </a:rPr>
                        <a:t>Tika uzsākts, bet pieņemts MK 26.04.2022 rīkojums Nr. 289, atzīstot par spēku zaudējušu</a:t>
                      </a:r>
                    </a:p>
                  </a:txBody>
                  <a:tcPr marL="6350" marR="6350" marT="6350" marB="0" anchor="ctr">
                    <a:solidFill>
                      <a:srgbClr val="D99694"/>
                    </a:solidFill>
                  </a:tcPr>
                </a:tc>
                <a:extLst>
                  <a:ext uri="{0D108BD9-81ED-4DB2-BD59-A6C34878D82A}">
                    <a16:rowId xmlns:a16="http://schemas.microsoft.com/office/drawing/2014/main" val="2164367510"/>
                  </a:ext>
                </a:extLst>
              </a:tr>
              <a:tr h="480729">
                <a:tc>
                  <a:txBody>
                    <a:bodyPr/>
                    <a:lstStyle/>
                    <a:p>
                      <a:pPr marL="71755" indent="0" algn="l" defTabSz="939575" rtl="0" eaLnBrk="1" fontAlgn="ctr" latinLnBrk="0" hangingPunct="1"/>
                      <a:r>
                        <a:rPr lang="lv-LV" sz="1200" i="1" u="none" strike="noStrike" kern="1200" dirty="0">
                          <a:solidFill>
                            <a:schemeClr val="dk1"/>
                          </a:solidFill>
                          <a:effectLst/>
                          <a:latin typeface="Verdana"/>
                          <a:ea typeface="Verdana"/>
                          <a:cs typeface="+mn-cs"/>
                        </a:rPr>
                        <a:t>A.1.4. Atbalsts reģionālajiem projektiem – reģionālo projektu programmas izveide</a:t>
                      </a:r>
                    </a:p>
                  </a:txBody>
                  <a:tcPr marL="6350" marR="6350" marT="6350" marB="0" anchor="ctr">
                    <a:solidFill>
                      <a:srgbClr val="FFC000"/>
                    </a:solidFill>
                  </a:tcPr>
                </a:tc>
                <a:tc>
                  <a:txBody>
                    <a:bodyPr/>
                    <a:lstStyle/>
                    <a:p>
                      <a:pPr algn="ctr" fontAlgn="ctr"/>
                      <a:r>
                        <a:rPr lang="lv-LV" sz="1200" u="none" strike="noStrike" dirty="0">
                          <a:effectLst/>
                          <a:latin typeface="Verdana"/>
                          <a:ea typeface="Verdana"/>
                        </a:rPr>
                        <a:t>168 000 000 EUR</a:t>
                      </a:r>
                      <a:endParaRPr lang="lv-LV" sz="1200" b="0" i="0" u="none" strike="noStrike" dirty="0">
                        <a:solidFill>
                          <a:srgbClr val="000000"/>
                        </a:solidFill>
                        <a:effectLst/>
                        <a:latin typeface="Verdana"/>
                        <a:ea typeface="Verdana"/>
                      </a:endParaRPr>
                    </a:p>
                  </a:txBody>
                  <a:tcPr marL="6350" marR="6350" marT="6350" marB="0" anchor="ctr">
                    <a:solidFill>
                      <a:srgbClr val="FFC000"/>
                    </a:solidFill>
                  </a:tcPr>
                </a:tc>
                <a:tc>
                  <a:txBody>
                    <a:bodyPr/>
                    <a:lstStyle/>
                    <a:p>
                      <a:pPr algn="ctr" fontAlgn="b"/>
                      <a:r>
                        <a:rPr lang="lv-LV" sz="1200" b="0" i="0" u="none" strike="noStrike" dirty="0">
                          <a:solidFill>
                            <a:srgbClr val="000000"/>
                          </a:solidFill>
                          <a:effectLst/>
                          <a:latin typeface="Verdana"/>
                          <a:ea typeface="Verdana"/>
                        </a:rPr>
                        <a:t>75 000 000 EUR</a:t>
                      </a:r>
                    </a:p>
                    <a:p>
                      <a:pPr algn="ctr" fontAlgn="b"/>
                      <a:r>
                        <a:rPr lang="lv-LV" sz="1200" b="0" i="0" u="none" strike="noStrike" dirty="0">
                          <a:solidFill>
                            <a:srgbClr val="000000"/>
                          </a:solidFill>
                          <a:effectLst/>
                          <a:latin typeface="Verdana"/>
                          <a:ea typeface="Verdana"/>
                        </a:rPr>
                        <a:t>(plānots no 2025.gada)</a:t>
                      </a:r>
                    </a:p>
                  </a:txBody>
                  <a:tcPr marL="6350" marR="6350" marT="6350" marB="0" anchor="ctr">
                    <a:solidFill>
                      <a:srgbClr val="FFC000"/>
                    </a:solidFill>
                  </a:tcPr>
                </a:tc>
                <a:extLst>
                  <a:ext uri="{0D108BD9-81ED-4DB2-BD59-A6C34878D82A}">
                    <a16:rowId xmlns:a16="http://schemas.microsoft.com/office/drawing/2014/main" val="3036074912"/>
                  </a:ext>
                </a:extLst>
              </a:tr>
              <a:tr h="489857">
                <a:tc>
                  <a:txBody>
                    <a:bodyPr/>
                    <a:lstStyle/>
                    <a:p>
                      <a:pPr marL="71755" indent="0" algn="l" defTabSz="939575" rtl="0" eaLnBrk="1" fontAlgn="ctr" latinLnBrk="0" hangingPunct="1"/>
                      <a:r>
                        <a:rPr lang="lv-LV" sz="1200" i="1" u="none" strike="noStrike" kern="1200" dirty="0">
                          <a:solidFill>
                            <a:schemeClr val="dk1"/>
                          </a:solidFill>
                          <a:effectLst/>
                          <a:latin typeface="Verdana"/>
                          <a:ea typeface="Verdana"/>
                          <a:cs typeface="+mn-cs"/>
                        </a:rPr>
                        <a:t>A.1.5. Pašvaldību darbības standarts – atbalsta komplekts uzņēmējdarbībai</a:t>
                      </a:r>
                    </a:p>
                  </a:txBody>
                  <a:tcPr marL="6350" marR="6350" marT="6350" marB="0" anchor="ctr">
                    <a:solidFill>
                      <a:srgbClr val="FFC000"/>
                    </a:solidFill>
                  </a:tcPr>
                </a:tc>
                <a:tc>
                  <a:txBody>
                    <a:bodyPr/>
                    <a:lstStyle/>
                    <a:p>
                      <a:pPr algn="ctr" rtl="0" fontAlgn="ctr"/>
                      <a:r>
                        <a:rPr lang="lv-LV" sz="1200" u="none" strike="noStrike" dirty="0">
                          <a:effectLst/>
                          <a:latin typeface="Verdana"/>
                          <a:ea typeface="Verdana"/>
                        </a:rPr>
                        <a:t>Esošā budžeta ietvaros</a:t>
                      </a:r>
                      <a:endParaRPr lang="lv-LV" sz="1200" b="0" i="0" u="none" strike="noStrike" dirty="0">
                        <a:solidFill>
                          <a:srgbClr val="000000"/>
                        </a:solidFill>
                        <a:effectLst/>
                        <a:latin typeface="Verdana"/>
                        <a:ea typeface="Verdana"/>
                      </a:endParaRPr>
                    </a:p>
                  </a:txBody>
                  <a:tcPr marL="6350" marR="6350" marT="6350" marB="0" anchor="ctr">
                    <a:solidFill>
                      <a:srgbClr val="FFC000"/>
                    </a:solidFill>
                  </a:tcPr>
                </a:tc>
                <a:tc>
                  <a:txBody>
                    <a:bodyPr/>
                    <a:lstStyle/>
                    <a:p>
                      <a:pPr marL="0" marR="0" lvl="0" indent="0" algn="ctr" defTabSz="939575" rtl="0" eaLnBrk="1" fontAlgn="b" latinLnBrk="0" hangingPunct="1">
                        <a:lnSpc>
                          <a:spcPct val="100000"/>
                        </a:lnSpc>
                        <a:spcBef>
                          <a:spcPts val="0"/>
                        </a:spcBef>
                        <a:spcAft>
                          <a:spcPts val="0"/>
                        </a:spcAft>
                        <a:buClrTx/>
                        <a:buSzTx/>
                        <a:buFontTx/>
                        <a:buNone/>
                        <a:tabLst/>
                        <a:defRPr/>
                      </a:pPr>
                      <a:r>
                        <a:rPr lang="lv-LV" sz="1200" b="0" dirty="0">
                          <a:solidFill>
                            <a:schemeClr val="tx1"/>
                          </a:solidFill>
                          <a:latin typeface="Verdana"/>
                          <a:ea typeface="Verdana"/>
                        </a:rPr>
                        <a:t>Nav uzsākts</a:t>
                      </a:r>
                    </a:p>
                  </a:txBody>
                  <a:tcPr marL="6350" marR="6350" marT="6350" marB="0" anchor="ctr">
                    <a:solidFill>
                      <a:srgbClr val="FFC000"/>
                    </a:solidFill>
                  </a:tcPr>
                </a:tc>
                <a:extLst>
                  <a:ext uri="{0D108BD9-81ED-4DB2-BD59-A6C34878D82A}">
                    <a16:rowId xmlns:a16="http://schemas.microsoft.com/office/drawing/2014/main" val="3352228883"/>
                  </a:ext>
                </a:extLst>
              </a:tr>
              <a:tr h="619246">
                <a:tc>
                  <a:txBody>
                    <a:bodyPr/>
                    <a:lstStyle/>
                    <a:p>
                      <a:pPr marL="71755" indent="0" algn="l" defTabSz="939575" rtl="0" eaLnBrk="1" fontAlgn="ctr" latinLnBrk="0" hangingPunct="1"/>
                      <a:r>
                        <a:rPr lang="lv-LV" sz="1200" i="1" u="none" strike="noStrike" kern="1200" dirty="0">
                          <a:solidFill>
                            <a:schemeClr val="dk1"/>
                          </a:solidFill>
                          <a:effectLst/>
                          <a:latin typeface="Verdana"/>
                          <a:ea typeface="Verdana"/>
                          <a:cs typeface="+mn-cs"/>
                        </a:rPr>
                        <a:t>A.1.6. Valsts aizdevumu pašvaldībām nosacījumu pilnveidošana</a:t>
                      </a:r>
                    </a:p>
                  </a:txBody>
                  <a:tcPr marL="6350" marR="6350" marT="6350" marB="0" anchor="ctr">
                    <a:solidFill>
                      <a:srgbClr val="92D050"/>
                    </a:solidFill>
                  </a:tcPr>
                </a:tc>
                <a:tc>
                  <a:txBody>
                    <a:bodyPr/>
                    <a:lstStyle/>
                    <a:p>
                      <a:pPr algn="ctr" rtl="0" fontAlgn="ctr"/>
                      <a:r>
                        <a:rPr lang="lv-LV" sz="1200" u="none" strike="noStrike" dirty="0">
                          <a:effectLst/>
                          <a:latin typeface="Verdana"/>
                          <a:ea typeface="Verdana"/>
                        </a:rPr>
                        <a:t>Esošā budžeta ietvaros</a:t>
                      </a:r>
                      <a:endParaRPr lang="lv-LV" sz="1200" b="0" i="0" u="none" strike="noStrike" dirty="0">
                        <a:solidFill>
                          <a:srgbClr val="000000"/>
                        </a:solidFill>
                        <a:effectLst/>
                        <a:latin typeface="Verdana"/>
                        <a:ea typeface="Verdana"/>
                      </a:endParaRPr>
                    </a:p>
                  </a:txBody>
                  <a:tcPr marL="6350" marR="6350" marT="6350" marB="0" anchor="ctr">
                    <a:solidFill>
                      <a:srgbClr val="92D050"/>
                    </a:solidFill>
                  </a:tcPr>
                </a:tc>
                <a:tc>
                  <a:txBody>
                    <a:bodyPr/>
                    <a:lstStyle/>
                    <a:p>
                      <a:pPr algn="ctr" fontAlgn="b"/>
                      <a:r>
                        <a:rPr lang="lv-LV" sz="1200" b="0" i="0" u="none" strike="noStrike" kern="1200" dirty="0">
                          <a:solidFill>
                            <a:srgbClr val="525252"/>
                          </a:solidFill>
                          <a:effectLst/>
                          <a:latin typeface="Verdana"/>
                          <a:ea typeface="+mn-ea"/>
                          <a:cs typeface="+mn-cs"/>
                        </a:rPr>
                        <a:t>MK noteikumi 05.03.2024. Nr.159 </a:t>
                      </a:r>
                      <a:r>
                        <a:rPr lang="lv-LV" sz="1200" b="0" i="0" u="none" strike="noStrike" kern="1200" noProof="0" dirty="0">
                          <a:solidFill>
                            <a:srgbClr val="525252"/>
                          </a:solidFill>
                          <a:effectLst/>
                          <a:latin typeface="Verdana"/>
                          <a:ea typeface="+mn-ea"/>
                          <a:cs typeface="+mn-cs"/>
                        </a:rPr>
                        <a:t>- aizdevumi </a:t>
                      </a:r>
                      <a:r>
                        <a:rPr lang="lv-LV" sz="1200" b="0" i="0" u="none" strike="noStrike" noProof="0" dirty="0">
                          <a:solidFill>
                            <a:srgbClr val="525252"/>
                          </a:solidFill>
                          <a:effectLst/>
                          <a:latin typeface="Verdana"/>
                        </a:rPr>
                        <a:t>bērnudārziem, skolām, ceļiem.</a:t>
                      </a:r>
                    </a:p>
                    <a:p>
                      <a:pPr lvl="0" algn="ctr">
                        <a:buNone/>
                      </a:pPr>
                      <a:r>
                        <a:rPr lang="lv-LV" sz="1200" b="0" i="0" u="none" strike="noStrike" noProof="0" dirty="0">
                          <a:solidFill>
                            <a:srgbClr val="525252"/>
                          </a:solidFill>
                          <a:effectLst/>
                          <a:latin typeface="Verdana"/>
                        </a:rPr>
                        <a:t>2024.gadā - aizdevumi pašvaldības policijai</a:t>
                      </a:r>
                    </a:p>
                  </a:txBody>
                  <a:tcPr marL="6350" marR="6350" marT="6350" marB="0" anchor="ctr">
                    <a:solidFill>
                      <a:srgbClr val="92D050"/>
                    </a:solidFill>
                  </a:tcPr>
                </a:tc>
                <a:extLst>
                  <a:ext uri="{0D108BD9-81ED-4DB2-BD59-A6C34878D82A}">
                    <a16:rowId xmlns:a16="http://schemas.microsoft.com/office/drawing/2014/main" val="2906941508"/>
                  </a:ext>
                </a:extLst>
              </a:tr>
              <a:tr h="644345">
                <a:tc>
                  <a:txBody>
                    <a:bodyPr/>
                    <a:lstStyle/>
                    <a:p>
                      <a:pPr marL="71755" indent="0" algn="l" defTabSz="939575" rtl="0" eaLnBrk="1" fontAlgn="ctr" latinLnBrk="0" hangingPunct="1"/>
                      <a:r>
                        <a:rPr lang="lv-LV" sz="1200" i="1" u="none" strike="noStrike" kern="1200" dirty="0">
                          <a:solidFill>
                            <a:schemeClr val="dk1"/>
                          </a:solidFill>
                          <a:effectLst/>
                          <a:latin typeface="Verdana"/>
                          <a:ea typeface="Verdana"/>
                          <a:cs typeface="+mn-cs"/>
                        </a:rPr>
                        <a:t>A.1.7. Reģionālās inovācijas un zināšanu platformas izveide un darbība (finansējums tiks precizēts RIS stratēģijas izstrādē)</a:t>
                      </a:r>
                    </a:p>
                  </a:txBody>
                  <a:tcPr marL="6350" marR="6350" marT="6350" marB="0" anchor="ctr">
                    <a:solidFill>
                      <a:srgbClr val="D99694"/>
                    </a:solidFill>
                  </a:tcPr>
                </a:tc>
                <a:tc>
                  <a:txBody>
                    <a:bodyPr/>
                    <a:lstStyle/>
                    <a:p>
                      <a:pPr algn="ctr" rtl="0" fontAlgn="ctr"/>
                      <a:r>
                        <a:rPr lang="nl-NL" sz="1200" u="none" strike="noStrike" dirty="0" err="1">
                          <a:effectLst/>
                          <a:latin typeface="Verdana"/>
                          <a:ea typeface="Verdana"/>
                        </a:rPr>
                        <a:t>Tiks</a:t>
                      </a:r>
                      <a:r>
                        <a:rPr lang="nl-NL" sz="1200" u="none" strike="noStrike" dirty="0">
                          <a:effectLst/>
                          <a:latin typeface="Verdana"/>
                          <a:ea typeface="Verdana"/>
                        </a:rPr>
                        <a:t> </a:t>
                      </a:r>
                      <a:r>
                        <a:rPr lang="nl-NL" sz="1200" u="none" strike="noStrike" dirty="0" err="1">
                          <a:effectLst/>
                          <a:latin typeface="Verdana"/>
                          <a:ea typeface="Verdana"/>
                        </a:rPr>
                        <a:t>precizēts</a:t>
                      </a:r>
                      <a:r>
                        <a:rPr lang="nl-NL" sz="1200" u="none" strike="noStrike" dirty="0">
                          <a:effectLst/>
                          <a:latin typeface="Verdana"/>
                          <a:ea typeface="Verdana"/>
                        </a:rPr>
                        <a:t> RIS </a:t>
                      </a:r>
                      <a:r>
                        <a:rPr lang="nl-NL" sz="1200" u="none" strike="noStrike" dirty="0" err="1">
                          <a:effectLst/>
                          <a:latin typeface="Verdana"/>
                          <a:ea typeface="Verdana"/>
                        </a:rPr>
                        <a:t>izstrādes</a:t>
                      </a:r>
                      <a:r>
                        <a:rPr lang="nl-NL" sz="1200" u="none" strike="noStrike" dirty="0">
                          <a:effectLst/>
                          <a:latin typeface="Verdana"/>
                          <a:ea typeface="Verdana"/>
                        </a:rPr>
                        <a:t> </a:t>
                      </a:r>
                      <a:r>
                        <a:rPr lang="nl-NL" sz="1200" u="none" strike="noStrike" dirty="0" err="1">
                          <a:effectLst/>
                          <a:latin typeface="Verdana"/>
                          <a:ea typeface="Verdana"/>
                        </a:rPr>
                        <a:t>ietvaros</a:t>
                      </a:r>
                      <a:endParaRPr lang="nl-NL" sz="1200" b="0" i="0" u="none" strike="noStrike" dirty="0" err="1">
                        <a:solidFill>
                          <a:srgbClr val="000000"/>
                        </a:solidFill>
                        <a:effectLst/>
                        <a:latin typeface="Verdana"/>
                        <a:ea typeface="Verdana"/>
                      </a:endParaRPr>
                    </a:p>
                  </a:txBody>
                  <a:tcPr marL="6350" marR="6350" marT="6350" marB="0" anchor="ctr">
                    <a:solidFill>
                      <a:srgbClr val="D99694"/>
                    </a:solidFill>
                  </a:tcPr>
                </a:tc>
                <a:tc>
                  <a:txBody>
                    <a:bodyPr/>
                    <a:lstStyle/>
                    <a:p>
                      <a:pPr marL="0" marR="0" lvl="0" indent="0" algn="ctr" defTabSz="939575" rtl="0" eaLnBrk="1" fontAlgn="b" latinLnBrk="0" hangingPunct="1">
                        <a:lnSpc>
                          <a:spcPct val="100000"/>
                        </a:lnSpc>
                        <a:spcBef>
                          <a:spcPts val="0"/>
                        </a:spcBef>
                        <a:spcAft>
                          <a:spcPts val="0"/>
                        </a:spcAft>
                        <a:buClrTx/>
                        <a:buSzTx/>
                        <a:buFontTx/>
                        <a:buNone/>
                        <a:tabLst/>
                        <a:defRPr/>
                      </a:pPr>
                      <a:r>
                        <a:rPr lang="lv-LV" sz="1200" b="0" dirty="0">
                          <a:solidFill>
                            <a:schemeClr val="tx1"/>
                          </a:solidFill>
                          <a:latin typeface="Verdana"/>
                          <a:ea typeface="Verdana"/>
                        </a:rPr>
                        <a:t>Nav uzsākts</a:t>
                      </a:r>
                    </a:p>
                  </a:txBody>
                  <a:tcPr marL="6350" marR="6350" marT="6350" marB="0" anchor="ctr">
                    <a:solidFill>
                      <a:srgbClr val="D99694"/>
                    </a:solidFill>
                  </a:tcPr>
                </a:tc>
                <a:extLst>
                  <a:ext uri="{0D108BD9-81ED-4DB2-BD59-A6C34878D82A}">
                    <a16:rowId xmlns:a16="http://schemas.microsoft.com/office/drawing/2014/main" val="4061037878"/>
                  </a:ext>
                </a:extLst>
              </a:tr>
            </a:tbl>
          </a:graphicData>
        </a:graphic>
      </p:graphicFrame>
      <p:sp>
        <p:nvSpPr>
          <p:cNvPr id="3" name="TextBox 2">
            <a:extLst>
              <a:ext uri="{FF2B5EF4-FFF2-40B4-BE49-F238E27FC236}">
                <a16:creationId xmlns:a16="http://schemas.microsoft.com/office/drawing/2014/main" id="{A70B9955-AB38-A271-4958-683E619CA7BF}"/>
              </a:ext>
            </a:extLst>
          </p:cNvPr>
          <p:cNvSpPr txBox="1"/>
          <p:nvPr/>
        </p:nvSpPr>
        <p:spPr>
          <a:xfrm>
            <a:off x="2933700" y="1077554"/>
            <a:ext cx="8305800" cy="584775"/>
          </a:xfrm>
          <a:prstGeom prst="rect">
            <a:avLst/>
          </a:prstGeom>
          <a:noFill/>
        </p:spPr>
        <p:txBody>
          <a:bodyPr wrap="square">
            <a:spAutoFit/>
          </a:bodyPr>
          <a:lstStyle/>
          <a:p>
            <a:pPr algn="ctr"/>
            <a:r>
              <a:rPr lang="lv-LV" sz="1600" b="1">
                <a:solidFill>
                  <a:srgbClr val="257735"/>
                </a:solidFill>
                <a:latin typeface="Verdana" panose="020B0604030504040204" pitchFamily="34" charset="0"/>
                <a:ea typeface="Verdana" panose="020B0604030504040204" pitchFamily="34" charset="0"/>
              </a:rPr>
              <a:t>A. Uzņēmējdarbības vides uzlabošana reģionos</a:t>
            </a:r>
          </a:p>
          <a:p>
            <a:pPr algn="ctr"/>
            <a:r>
              <a:rPr lang="lv-LV" sz="1600" i="1">
                <a:solidFill>
                  <a:srgbClr val="257735"/>
                </a:solidFill>
                <a:latin typeface="Verdana" panose="020B0604030504040204" pitchFamily="34" charset="0"/>
                <a:ea typeface="Verdana" panose="020B0604030504040204" pitchFamily="34" charset="0"/>
                <a:cs typeface="Calibri" panose="020F0502020204030204" pitchFamily="34" charset="0"/>
              </a:rPr>
              <a:t>A1. Vietas sagatavošana uzņēmējam un to produktivitāte</a:t>
            </a:r>
          </a:p>
        </p:txBody>
      </p:sp>
      <p:graphicFrame>
        <p:nvGraphicFramePr>
          <p:cNvPr id="11" name="Table 10">
            <a:extLst>
              <a:ext uri="{FF2B5EF4-FFF2-40B4-BE49-F238E27FC236}">
                <a16:creationId xmlns:a16="http://schemas.microsoft.com/office/drawing/2014/main" id="{5AE5B728-4AF9-F1D5-A4DC-514AD391C52A}"/>
              </a:ext>
            </a:extLst>
          </p:cNvPr>
          <p:cNvGraphicFramePr>
            <a:graphicFrameLocks noGrp="1"/>
          </p:cNvGraphicFramePr>
          <p:nvPr>
            <p:extLst>
              <p:ext uri="{D42A27DB-BD31-4B8C-83A1-F6EECF244321}">
                <p14:modId xmlns:p14="http://schemas.microsoft.com/office/powerpoint/2010/main" val="2703126896"/>
              </p:ext>
            </p:extLst>
          </p:nvPr>
        </p:nvGraphicFramePr>
        <p:xfrm>
          <a:off x="215687" y="6479114"/>
          <a:ext cx="11384435" cy="293826"/>
        </p:xfrm>
        <a:graphic>
          <a:graphicData uri="http://schemas.openxmlformats.org/drawingml/2006/table">
            <a:tbl>
              <a:tblPr firstRow="1" bandRow="1">
                <a:tableStyleId>{5C22544A-7EE6-4342-B048-85BDC9FD1C3A}</a:tableStyleId>
              </a:tblPr>
              <a:tblGrid>
                <a:gridCol w="457412">
                  <a:extLst>
                    <a:ext uri="{9D8B030D-6E8A-4147-A177-3AD203B41FA5}">
                      <a16:colId xmlns:a16="http://schemas.microsoft.com/office/drawing/2014/main" val="601018878"/>
                    </a:ext>
                  </a:extLst>
                </a:gridCol>
                <a:gridCol w="3337399">
                  <a:extLst>
                    <a:ext uri="{9D8B030D-6E8A-4147-A177-3AD203B41FA5}">
                      <a16:colId xmlns:a16="http://schemas.microsoft.com/office/drawing/2014/main" val="4123331600"/>
                    </a:ext>
                  </a:extLst>
                </a:gridCol>
                <a:gridCol w="400601">
                  <a:extLst>
                    <a:ext uri="{9D8B030D-6E8A-4147-A177-3AD203B41FA5}">
                      <a16:colId xmlns:a16="http://schemas.microsoft.com/office/drawing/2014/main" val="2544637603"/>
                    </a:ext>
                  </a:extLst>
                </a:gridCol>
                <a:gridCol w="3394211">
                  <a:extLst>
                    <a:ext uri="{9D8B030D-6E8A-4147-A177-3AD203B41FA5}">
                      <a16:colId xmlns:a16="http://schemas.microsoft.com/office/drawing/2014/main" val="1274312031"/>
                    </a:ext>
                  </a:extLst>
                </a:gridCol>
                <a:gridCol w="462927">
                  <a:extLst>
                    <a:ext uri="{9D8B030D-6E8A-4147-A177-3AD203B41FA5}">
                      <a16:colId xmlns:a16="http://schemas.microsoft.com/office/drawing/2014/main" val="645803413"/>
                    </a:ext>
                  </a:extLst>
                </a:gridCol>
                <a:gridCol w="3331885">
                  <a:extLst>
                    <a:ext uri="{9D8B030D-6E8A-4147-A177-3AD203B41FA5}">
                      <a16:colId xmlns:a16="http://schemas.microsoft.com/office/drawing/2014/main" val="1237547574"/>
                    </a:ext>
                  </a:extLst>
                </a:gridCol>
              </a:tblGrid>
              <a:tr h="293826">
                <a:tc>
                  <a:txBody>
                    <a:bodyPr/>
                    <a:lstStyle/>
                    <a:p>
                      <a:endParaRPr lang="lv-LV" sz="1050" b="0" dirty="0">
                        <a:solidFill>
                          <a:sysClr val="windowText" lastClr="000000"/>
                        </a:solidFill>
                        <a:latin typeface="Veranda"/>
                      </a:endParaRPr>
                    </a:p>
                  </a:txBody>
                  <a:tcPr>
                    <a:solidFill>
                      <a:srgbClr val="92D050"/>
                    </a:solidFill>
                  </a:tcPr>
                </a:tc>
                <a:tc>
                  <a:txBody>
                    <a:bodyPr/>
                    <a:lstStyle/>
                    <a:p>
                      <a:r>
                        <a:rPr lang="lv-LV" sz="1050" b="0" kern="1200" dirty="0">
                          <a:solidFill>
                            <a:sysClr val="windowText" lastClr="000000"/>
                          </a:solidFill>
                          <a:effectLst/>
                          <a:latin typeface="Veranda"/>
                          <a:ea typeface="+mn-ea"/>
                          <a:cs typeface="+mn-cs"/>
                        </a:rPr>
                        <a:t>Izpildīts/ finansējums piešķirts pilna apmērā</a:t>
                      </a:r>
                      <a:endParaRPr lang="lv-LV" sz="1050" b="0" dirty="0">
                        <a:solidFill>
                          <a:sysClr val="windowText" lastClr="000000"/>
                        </a:solidFill>
                        <a:latin typeface="Veranda"/>
                      </a:endParaRPr>
                    </a:p>
                  </a:txBody>
                  <a:tcPr>
                    <a:solidFill>
                      <a:schemeClr val="bg1"/>
                    </a:solidFill>
                  </a:tcPr>
                </a:tc>
                <a:tc>
                  <a:txBody>
                    <a:bodyPr/>
                    <a:lstStyle/>
                    <a:p>
                      <a:endParaRPr lang="lv-LV" sz="1050" b="0" dirty="0">
                        <a:solidFill>
                          <a:sysClr val="windowText" lastClr="000000"/>
                        </a:solidFill>
                        <a:latin typeface="Veranda"/>
                      </a:endParaRPr>
                    </a:p>
                  </a:txBody>
                  <a:tcPr>
                    <a:solidFill>
                      <a:srgbClr val="FFC000"/>
                    </a:solidFill>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sz="1050" b="0" kern="1200" dirty="0">
                          <a:solidFill>
                            <a:sysClr val="windowText" lastClr="000000"/>
                          </a:solidFill>
                          <a:effectLst/>
                          <a:latin typeface="Veranda"/>
                          <a:ea typeface="+mn-ea"/>
                          <a:cs typeface="+mn-cs"/>
                        </a:rPr>
                        <a:t>Izpildes procesā/ finansējums piešķirts daļēji</a:t>
                      </a:r>
                    </a:p>
                  </a:txBody>
                  <a:tcPr>
                    <a:solidFill>
                      <a:schemeClr val="bg1"/>
                    </a:solidFill>
                  </a:tcPr>
                </a:tc>
                <a:tc>
                  <a:txBody>
                    <a:bodyPr/>
                    <a:lstStyle/>
                    <a:p>
                      <a:endParaRPr lang="lv-LV" sz="1050" b="0" dirty="0">
                        <a:solidFill>
                          <a:sysClr val="windowText" lastClr="000000"/>
                        </a:solidFill>
                        <a:latin typeface="Veranda"/>
                      </a:endParaRPr>
                    </a:p>
                  </a:txBody>
                  <a:tcPr>
                    <a:solidFill>
                      <a:schemeClr val="accent2">
                        <a:lumMod val="60000"/>
                        <a:lumOff val="40000"/>
                      </a:schemeClr>
                    </a:solidFill>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sz="1050" b="0" kern="1200" dirty="0">
                          <a:solidFill>
                            <a:sysClr val="windowText" lastClr="000000"/>
                          </a:solidFill>
                          <a:effectLst/>
                          <a:latin typeface="Veranda"/>
                          <a:ea typeface="+mn-ea"/>
                          <a:cs typeface="+mn-cs"/>
                        </a:rPr>
                        <a:t>Netiek izpildīts/ nav piešķirts finansējums </a:t>
                      </a:r>
                    </a:p>
                  </a:txBody>
                  <a:tcPr>
                    <a:solidFill>
                      <a:schemeClr val="bg1"/>
                    </a:solidFill>
                  </a:tcPr>
                </a:tc>
                <a:extLst>
                  <a:ext uri="{0D108BD9-81ED-4DB2-BD59-A6C34878D82A}">
                    <a16:rowId xmlns:a16="http://schemas.microsoft.com/office/drawing/2014/main" val="1102045116"/>
                  </a:ext>
                </a:extLst>
              </a:tr>
            </a:tbl>
          </a:graphicData>
        </a:graphic>
      </p:graphicFrame>
    </p:spTree>
    <p:extLst>
      <p:ext uri="{BB962C8B-B14F-4D97-AF65-F5344CB8AC3E}">
        <p14:creationId xmlns:p14="http://schemas.microsoft.com/office/powerpoint/2010/main" val="2072968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40340E-BD3D-D634-2207-A92EB0F20569}"/>
              </a:ext>
            </a:extLst>
          </p:cNvPr>
          <p:cNvSpPr>
            <a:spLocks noGrp="1"/>
          </p:cNvSpPr>
          <p:nvPr>
            <p:ph type="sldNum" sz="quarter" idx="13"/>
          </p:nvPr>
        </p:nvSpPr>
        <p:spPr/>
        <p:txBody>
          <a:bodyPr/>
          <a:lstStyle/>
          <a:p>
            <a:pPr>
              <a:defRPr/>
            </a:pPr>
            <a:fld id="{CA50152C-A5AE-4037-8E77-C398DB665690}" type="slidenum">
              <a:rPr lang="en-US" altLang="en-US" sz="900" smtClean="0">
                <a:ea typeface="Verdana" panose="020B0604030504040204" pitchFamily="34" charset="0"/>
              </a:rPr>
              <a:pPr>
                <a:defRPr/>
              </a:pPr>
              <a:t>8</a:t>
            </a:fld>
            <a:endParaRPr lang="en-US" altLang="en-US" sz="900">
              <a:ea typeface="Verdana" panose="020B0604030504040204" pitchFamily="34" charset="0"/>
            </a:endParaRPr>
          </a:p>
        </p:txBody>
      </p:sp>
      <p:sp>
        <p:nvSpPr>
          <p:cNvPr id="5" name="Title 1">
            <a:extLst>
              <a:ext uri="{FF2B5EF4-FFF2-40B4-BE49-F238E27FC236}">
                <a16:creationId xmlns:a16="http://schemas.microsoft.com/office/drawing/2014/main" id="{41DF3E8E-49A2-AE72-354E-F31E2F5CAD5E}"/>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9702A"/>
                </a:solidFill>
              </a:rPr>
              <a:t>Latvijas reģionālās politikas izpilde uz 2024.g. (2)</a:t>
            </a:r>
            <a:endParaRPr lang="lv-LV">
              <a:solidFill>
                <a:srgbClr val="257735"/>
              </a:solidFill>
            </a:endParaRPr>
          </a:p>
        </p:txBody>
      </p:sp>
      <p:graphicFrame>
        <p:nvGraphicFramePr>
          <p:cNvPr id="2" name="Table 1">
            <a:extLst>
              <a:ext uri="{FF2B5EF4-FFF2-40B4-BE49-F238E27FC236}">
                <a16:creationId xmlns:a16="http://schemas.microsoft.com/office/drawing/2014/main" id="{276F2DB4-20F3-1BBB-B004-43BE19460A7A}"/>
              </a:ext>
            </a:extLst>
          </p:cNvPr>
          <p:cNvGraphicFramePr>
            <a:graphicFrameLocks noGrp="1"/>
          </p:cNvGraphicFramePr>
          <p:nvPr>
            <p:extLst>
              <p:ext uri="{D42A27DB-BD31-4B8C-83A1-F6EECF244321}">
                <p14:modId xmlns:p14="http://schemas.microsoft.com/office/powerpoint/2010/main" val="3473674214"/>
              </p:ext>
            </p:extLst>
          </p:nvPr>
        </p:nvGraphicFramePr>
        <p:xfrm>
          <a:off x="215687" y="1887967"/>
          <a:ext cx="11760625" cy="2897631"/>
        </p:xfrm>
        <a:graphic>
          <a:graphicData uri="http://schemas.openxmlformats.org/drawingml/2006/table">
            <a:tbl>
              <a:tblPr>
                <a:tableStyleId>{5C22544A-7EE6-4342-B048-85BDC9FD1C3A}</a:tableStyleId>
              </a:tblPr>
              <a:tblGrid>
                <a:gridCol w="5692760">
                  <a:extLst>
                    <a:ext uri="{9D8B030D-6E8A-4147-A177-3AD203B41FA5}">
                      <a16:colId xmlns:a16="http://schemas.microsoft.com/office/drawing/2014/main" val="2538640333"/>
                    </a:ext>
                  </a:extLst>
                </a:gridCol>
                <a:gridCol w="2457131">
                  <a:extLst>
                    <a:ext uri="{9D8B030D-6E8A-4147-A177-3AD203B41FA5}">
                      <a16:colId xmlns:a16="http://schemas.microsoft.com/office/drawing/2014/main" val="2937604822"/>
                    </a:ext>
                  </a:extLst>
                </a:gridCol>
                <a:gridCol w="3610734">
                  <a:extLst>
                    <a:ext uri="{9D8B030D-6E8A-4147-A177-3AD203B41FA5}">
                      <a16:colId xmlns:a16="http://schemas.microsoft.com/office/drawing/2014/main" val="1042751514"/>
                    </a:ext>
                  </a:extLst>
                </a:gridCol>
              </a:tblGrid>
              <a:tr h="444872">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Reģionālās politikas pasākums (uzdevums)</a:t>
                      </a:r>
                      <a:endParaRPr lang="lv-LV" sz="1200" b="1" i="0"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6350" marR="6350" marT="6350" marB="0" anchor="ctr">
                    <a:solidFill>
                      <a:srgbClr val="365236"/>
                    </a:solidFill>
                  </a:tcPr>
                </a:tc>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RPP pieprasītais finansējums (ES fondi)</a:t>
                      </a:r>
                      <a:endParaRPr lang="lv-LV" sz="1200" b="1" i="0"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6350" marR="6350" marT="6350" marB="0" anchor="ctr">
                    <a:solidFill>
                      <a:srgbClr val="365236"/>
                    </a:solidFill>
                  </a:tcPr>
                </a:tc>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Īstenošanas progress</a:t>
                      </a:r>
                      <a:endParaRPr lang="lv-LV" sz="1200" b="1" i="0" u="none" strike="noStrike">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marL="6350" marR="6350" marT="6350" marB="0" anchor="ctr">
                    <a:solidFill>
                      <a:srgbClr val="365236"/>
                    </a:solidFill>
                  </a:tcPr>
                </a:tc>
                <a:extLst>
                  <a:ext uri="{0D108BD9-81ED-4DB2-BD59-A6C34878D82A}">
                    <a16:rowId xmlns:a16="http://schemas.microsoft.com/office/drawing/2014/main" val="696688544"/>
                  </a:ext>
                </a:extLst>
              </a:tr>
              <a:tr h="708138">
                <a:tc>
                  <a:txBody>
                    <a:bodyPr/>
                    <a:lstStyle/>
                    <a:p>
                      <a:pPr marL="72000" algn="l" fontAlgn="ctr"/>
                      <a:r>
                        <a:rPr lang="lv-LV" sz="1200" i="1" u="none" strike="noStrike">
                          <a:effectLst/>
                          <a:latin typeface="Verdana"/>
                          <a:ea typeface="Verdana"/>
                        </a:rPr>
                        <a:t>A.2.1. Cilvēkresursu piesaiste – atbalsts augsti kvalificēta darba spēka piesaistei reģionos</a:t>
                      </a:r>
                      <a:endParaRPr lang="lv-LV" sz="1200" b="0" i="1" u="none" strike="noStrike">
                        <a:solidFill>
                          <a:srgbClr val="000000"/>
                        </a:solidFill>
                        <a:effectLst/>
                        <a:latin typeface="Verdana"/>
                        <a:ea typeface="Verdana"/>
                      </a:endParaRPr>
                    </a:p>
                  </a:txBody>
                  <a:tcPr marL="6350" marR="6350" marT="6350" marB="0" anchor="ctr">
                    <a:solidFill>
                      <a:srgbClr val="D99694"/>
                    </a:solidFill>
                  </a:tcPr>
                </a:tc>
                <a:tc>
                  <a:txBody>
                    <a:bodyPr/>
                    <a:lstStyle/>
                    <a:p>
                      <a:pPr algn="ctr" rtl="0" fontAlgn="ctr"/>
                      <a:r>
                        <a:rPr lang="lv-LV" sz="1200" u="none" strike="noStrike">
                          <a:effectLst/>
                          <a:latin typeface="Verdana"/>
                          <a:ea typeface="Verdana"/>
                        </a:rPr>
                        <a:t>64 113 800 EUR</a:t>
                      </a:r>
                      <a:endParaRPr lang="lv-LV" sz="1200" b="0" i="0" u="none" strike="noStrike">
                        <a:solidFill>
                          <a:srgbClr val="000000"/>
                        </a:solidFill>
                        <a:effectLst/>
                        <a:latin typeface="Verdana"/>
                        <a:ea typeface="Verdana"/>
                      </a:endParaRPr>
                    </a:p>
                  </a:txBody>
                  <a:tcPr marL="6350" marR="6350" marT="6350" marB="0" anchor="ctr">
                    <a:solidFill>
                      <a:srgbClr val="D99694"/>
                    </a:solidFill>
                  </a:tcPr>
                </a:tc>
                <a:tc>
                  <a:txBody>
                    <a:bodyPr/>
                    <a:lstStyle/>
                    <a:p>
                      <a:pPr marL="0" algn="ctr" defTabSz="939575" rtl="0" eaLnBrk="1" fontAlgn="ctr" latinLnBrk="0" hangingPunct="1"/>
                      <a:r>
                        <a:rPr lang="lv-LV" sz="1200" u="none" strike="noStrike" kern="1200">
                          <a:solidFill>
                            <a:schemeClr val="dk1"/>
                          </a:solidFill>
                          <a:effectLst/>
                          <a:latin typeface="Verdana"/>
                          <a:ea typeface="Verdana"/>
                          <a:cs typeface="+mn-cs"/>
                        </a:rPr>
                        <a:t>Nav piešķirts finansējums</a:t>
                      </a:r>
                    </a:p>
                  </a:txBody>
                  <a:tcPr marL="6350" marR="6350" marT="6350" marB="0" anchor="ctr">
                    <a:solidFill>
                      <a:srgbClr val="D99694"/>
                    </a:solidFill>
                  </a:tcPr>
                </a:tc>
                <a:extLst>
                  <a:ext uri="{0D108BD9-81ED-4DB2-BD59-A6C34878D82A}">
                    <a16:rowId xmlns:a16="http://schemas.microsoft.com/office/drawing/2014/main" val="3713073955"/>
                  </a:ext>
                </a:extLst>
              </a:tr>
              <a:tr h="387505">
                <a:tc>
                  <a:txBody>
                    <a:bodyPr/>
                    <a:lstStyle/>
                    <a:p>
                      <a:pPr marL="72000" algn="l" fontAlgn="ctr"/>
                      <a:r>
                        <a:rPr lang="lv-LV" sz="1200" i="1" u="none" strike="noStrike">
                          <a:effectLst/>
                          <a:latin typeface="Verdana"/>
                          <a:ea typeface="Verdana"/>
                        </a:rPr>
                        <a:t>A.2.2. Nodokļu risinājumi darba algu atbalstam Latgales reģionā</a:t>
                      </a:r>
                      <a:endParaRPr lang="lv-LV" sz="1200" b="0" i="1" u="none" strike="noStrike">
                        <a:solidFill>
                          <a:srgbClr val="000000"/>
                        </a:solidFill>
                        <a:effectLst/>
                        <a:latin typeface="Verdana"/>
                        <a:ea typeface="Verdana"/>
                      </a:endParaRPr>
                    </a:p>
                  </a:txBody>
                  <a:tcPr marL="6350" marR="6350" marT="6350" marB="0" anchor="ctr">
                    <a:solidFill>
                      <a:srgbClr val="92D050"/>
                    </a:solidFill>
                  </a:tcPr>
                </a:tc>
                <a:tc>
                  <a:txBody>
                    <a:bodyPr/>
                    <a:lstStyle/>
                    <a:p>
                      <a:pPr algn="ctr" rtl="0" fontAlgn="ctr"/>
                      <a:r>
                        <a:rPr lang="lv-LV" sz="1200" u="none" strike="noStrike">
                          <a:effectLst/>
                          <a:latin typeface="Verdana"/>
                          <a:ea typeface="Verdana"/>
                        </a:rPr>
                        <a:t>Esošā budžeta ietvaros</a:t>
                      </a:r>
                      <a:endParaRPr lang="lv-LV" sz="1200" b="0" i="0" u="none" strike="noStrike">
                        <a:solidFill>
                          <a:srgbClr val="000000"/>
                        </a:solidFill>
                        <a:effectLst/>
                        <a:latin typeface="Verdana"/>
                        <a:ea typeface="Verdana"/>
                      </a:endParaRPr>
                    </a:p>
                  </a:txBody>
                  <a:tcPr marL="6350" marR="6350" marT="6350" marB="0" anchor="ctr">
                    <a:solidFill>
                      <a:srgbClr val="92D050"/>
                    </a:solidFill>
                  </a:tcPr>
                </a:tc>
                <a:tc>
                  <a:txBody>
                    <a:bodyPr/>
                    <a:lstStyle/>
                    <a:p>
                      <a:pPr marL="0" algn="ctr" defTabSz="939575" rtl="0" eaLnBrk="1" fontAlgn="ctr" latinLnBrk="0" hangingPunct="1"/>
                      <a:r>
                        <a:rPr lang="lv-LV" sz="1200" u="none" strike="noStrike" kern="1200">
                          <a:solidFill>
                            <a:schemeClr val="dk1"/>
                          </a:solidFill>
                          <a:effectLst/>
                          <a:latin typeface="Verdana"/>
                          <a:ea typeface="Verdana"/>
                          <a:cs typeface="+mn-cs"/>
                        </a:rPr>
                        <a:t>Īstenots</a:t>
                      </a:r>
                    </a:p>
                  </a:txBody>
                  <a:tcPr marL="6350" marR="6350" marT="6350" marB="0" anchor="ctr">
                    <a:solidFill>
                      <a:srgbClr val="92D050"/>
                    </a:solidFill>
                  </a:tcPr>
                </a:tc>
                <a:extLst>
                  <a:ext uri="{0D108BD9-81ED-4DB2-BD59-A6C34878D82A}">
                    <a16:rowId xmlns:a16="http://schemas.microsoft.com/office/drawing/2014/main" val="3737831512"/>
                  </a:ext>
                </a:extLst>
              </a:tr>
              <a:tr h="619246">
                <a:tc>
                  <a:txBody>
                    <a:bodyPr/>
                    <a:lstStyle/>
                    <a:p>
                      <a:pPr marL="72000" algn="l" fontAlgn="ctr"/>
                      <a:r>
                        <a:rPr lang="lv-LV" sz="1200" i="1" u="none" strike="noStrike">
                          <a:effectLst/>
                          <a:latin typeface="Verdana"/>
                          <a:ea typeface="Verdana"/>
                        </a:rPr>
                        <a:t>A.2.3. Mājokļu pieejamība darbaspēkam reģionos </a:t>
                      </a:r>
                      <a:endParaRPr lang="lv-LV" sz="1200" b="0" i="1" u="none" strike="noStrike">
                        <a:solidFill>
                          <a:srgbClr val="000000"/>
                        </a:solidFill>
                        <a:effectLst/>
                        <a:latin typeface="Verdana" panose="020B0604030504040204" pitchFamily="34" charset="0"/>
                        <a:ea typeface="Verdana" panose="020B0604030504040204" pitchFamily="34" charset="0"/>
                      </a:endParaRPr>
                    </a:p>
                  </a:txBody>
                  <a:tcPr marL="6350" marR="6350" marT="6350" marB="0" anchor="ctr">
                    <a:solidFill>
                      <a:srgbClr val="FFC000"/>
                    </a:solidFill>
                  </a:tcPr>
                </a:tc>
                <a:tc>
                  <a:txBody>
                    <a:bodyPr/>
                    <a:lstStyle/>
                    <a:p>
                      <a:pPr algn="ctr" rtl="0" fontAlgn="ctr"/>
                      <a:r>
                        <a:rPr lang="lv-LV" sz="1200" b="0" u="none" strike="noStrike" dirty="0">
                          <a:solidFill>
                            <a:schemeClr val="tx1"/>
                          </a:solidFill>
                          <a:effectLst/>
                          <a:latin typeface="Verdana"/>
                          <a:ea typeface="Verdana"/>
                        </a:rPr>
                        <a:t>EM Mājokļu pieejamības pamatnostādnēs – ES fondi un ANM 230 500 000 EUR</a:t>
                      </a:r>
                      <a:endParaRPr lang="lv-LV" sz="1200" b="0" i="0" u="none" strike="noStrike" dirty="0">
                        <a:solidFill>
                          <a:schemeClr val="tx1"/>
                        </a:solidFill>
                        <a:effectLst/>
                        <a:latin typeface="Verdana"/>
                        <a:ea typeface="Verdana"/>
                      </a:endParaRPr>
                    </a:p>
                  </a:txBody>
                  <a:tcPr marL="6350" marR="6350" marT="6350" marB="0" anchor="ctr">
                    <a:solidFill>
                      <a:srgbClr val="FFC000"/>
                    </a:solidFill>
                  </a:tcPr>
                </a:tc>
                <a:tc>
                  <a:txBody>
                    <a:bodyPr/>
                    <a:lstStyle/>
                    <a:p>
                      <a:pPr marL="0" marR="0" lvl="0" indent="0" algn="ctr" defTabSz="939575" rtl="0" eaLnBrk="1" fontAlgn="b" latinLnBrk="0" hangingPunct="1">
                        <a:lnSpc>
                          <a:spcPct val="100000"/>
                        </a:lnSpc>
                        <a:spcBef>
                          <a:spcPts val="0"/>
                        </a:spcBef>
                        <a:spcAft>
                          <a:spcPts val="0"/>
                        </a:spcAft>
                        <a:buClrTx/>
                        <a:buSzTx/>
                        <a:buFontTx/>
                        <a:buNone/>
                        <a:tabLst/>
                        <a:defRPr/>
                      </a:pPr>
                      <a:r>
                        <a:rPr lang="lv-LV" sz="1200" u="none" strike="noStrike" kern="1200">
                          <a:solidFill>
                            <a:schemeClr val="dk1"/>
                          </a:solidFill>
                          <a:effectLst/>
                          <a:latin typeface="Verdana"/>
                          <a:ea typeface="Verdana"/>
                          <a:cs typeface="+mn-cs"/>
                        </a:rPr>
                        <a:t>EM</a:t>
                      </a:r>
                    </a:p>
                  </a:txBody>
                  <a:tcPr marL="6350" marR="6350" marT="6350" marB="0" anchor="ctr">
                    <a:solidFill>
                      <a:srgbClr val="FFC000"/>
                    </a:solidFill>
                  </a:tcPr>
                </a:tc>
                <a:extLst>
                  <a:ext uri="{0D108BD9-81ED-4DB2-BD59-A6C34878D82A}">
                    <a16:rowId xmlns:a16="http://schemas.microsoft.com/office/drawing/2014/main" val="2164367510"/>
                  </a:ext>
                </a:extLst>
              </a:tr>
              <a:tr h="644345">
                <a:tc>
                  <a:txBody>
                    <a:bodyPr/>
                    <a:lstStyle/>
                    <a:p>
                      <a:pPr marL="72000" algn="l" fontAlgn="ctr"/>
                      <a:r>
                        <a:rPr lang="lv-LV" sz="1200" i="1" u="none" strike="noStrike" dirty="0">
                          <a:effectLst/>
                          <a:latin typeface="Verdana"/>
                          <a:ea typeface="Verdana"/>
                        </a:rPr>
                        <a:t>A.2.4. </a:t>
                      </a:r>
                      <a:r>
                        <a:rPr lang="lv-LV" sz="1200" i="1" u="none" strike="noStrike" dirty="0" err="1">
                          <a:effectLst/>
                          <a:latin typeface="Verdana"/>
                          <a:ea typeface="Verdana"/>
                        </a:rPr>
                        <a:t>Remigrācijas</a:t>
                      </a:r>
                      <a:r>
                        <a:rPr lang="lv-LV" sz="1200" i="1" u="none" strike="noStrike" dirty="0">
                          <a:effectLst/>
                          <a:latin typeface="Verdana"/>
                          <a:ea typeface="Verdana"/>
                        </a:rPr>
                        <a:t> atbalsta pasākumi </a:t>
                      </a:r>
                      <a:endParaRPr lang="lv-LV" sz="1200" b="0" i="1" u="none" strike="noStrike" dirty="0">
                        <a:solidFill>
                          <a:srgbClr val="000000"/>
                        </a:solidFill>
                        <a:effectLst/>
                        <a:latin typeface="Verdana" panose="020B0604030504040204" pitchFamily="34" charset="0"/>
                        <a:ea typeface="Verdana" panose="020B0604030504040204" pitchFamily="34" charset="0"/>
                      </a:endParaRPr>
                    </a:p>
                  </a:txBody>
                  <a:tcPr marL="6350" marR="6350" marT="6350" marB="0" anchor="ctr">
                    <a:solidFill>
                      <a:srgbClr val="92D050"/>
                    </a:solidFill>
                  </a:tcPr>
                </a:tc>
                <a:tc>
                  <a:txBody>
                    <a:bodyPr/>
                    <a:lstStyle/>
                    <a:p>
                      <a:pPr algn="ctr" rtl="0" fontAlgn="ctr"/>
                      <a:r>
                        <a:rPr lang="lv-LV" sz="1200" u="none" strike="noStrike" dirty="0">
                          <a:effectLst/>
                          <a:latin typeface="Verdana"/>
                          <a:ea typeface="Verdana"/>
                        </a:rPr>
                        <a:t>1 930 587 EUR</a:t>
                      </a:r>
                      <a:endParaRPr lang="lv-LV" sz="1200" b="0" i="0" u="none" strike="noStrike" dirty="0">
                        <a:solidFill>
                          <a:srgbClr val="000000"/>
                        </a:solidFill>
                        <a:effectLst/>
                        <a:latin typeface="Verdana"/>
                        <a:ea typeface="Verdana"/>
                      </a:endParaRPr>
                    </a:p>
                  </a:txBody>
                  <a:tcPr marL="6350" marR="6350" marT="6350" marB="0" anchor="ctr">
                    <a:solidFill>
                      <a:srgbClr val="92D050"/>
                    </a:solidFill>
                  </a:tcPr>
                </a:tc>
                <a:tc>
                  <a:txBody>
                    <a:bodyPr/>
                    <a:lstStyle/>
                    <a:p>
                      <a:pPr algn="ctr" fontAlgn="b"/>
                      <a:r>
                        <a:rPr lang="lv-LV" sz="1200" u="none" strike="noStrike" kern="1200" dirty="0">
                          <a:solidFill>
                            <a:schemeClr val="dk1"/>
                          </a:solidFill>
                          <a:effectLst/>
                          <a:latin typeface="Verdana"/>
                          <a:ea typeface="Verdana"/>
                          <a:cs typeface="+mn-cs"/>
                        </a:rPr>
                        <a:t>1,41 milj. EUR, t.sk. 2021.-2023.g.: 769 857,09 EUR;</a:t>
                      </a:r>
                    </a:p>
                    <a:p>
                      <a:pPr lvl="0" algn="ctr">
                        <a:buNone/>
                      </a:pPr>
                      <a:r>
                        <a:rPr lang="lv-LV" sz="1200" u="none" strike="noStrike" kern="1200" dirty="0">
                          <a:solidFill>
                            <a:schemeClr val="dk1"/>
                          </a:solidFill>
                          <a:effectLst/>
                          <a:latin typeface="Verdana"/>
                          <a:ea typeface="Verdana"/>
                          <a:cs typeface="+mn-cs"/>
                        </a:rPr>
                        <a:t>2024. g. – 643 529 EUR, t.sk. atbalsts uzņēmējdarbībai </a:t>
                      </a:r>
                      <a:r>
                        <a:rPr lang="lv-LV" sz="1200" u="none" strike="noStrike" kern="1200" dirty="0" err="1">
                          <a:solidFill>
                            <a:schemeClr val="dk1"/>
                          </a:solidFill>
                          <a:effectLst/>
                          <a:latin typeface="Verdana"/>
                          <a:ea typeface="Verdana"/>
                          <a:cs typeface="+mn-cs"/>
                        </a:rPr>
                        <a:t>remigrantiem</a:t>
                      </a:r>
                      <a:endParaRPr lang="lv-LV" sz="1200" u="none" strike="noStrike" kern="1200" dirty="0">
                        <a:solidFill>
                          <a:schemeClr val="dk1"/>
                        </a:solidFill>
                        <a:effectLst/>
                        <a:latin typeface="Verdana"/>
                        <a:ea typeface="Verdana"/>
                        <a:cs typeface="+mn-cs"/>
                      </a:endParaRPr>
                    </a:p>
                  </a:txBody>
                  <a:tcPr marL="6350" marR="6350" marT="6350" marB="0" anchor="ctr">
                    <a:solidFill>
                      <a:srgbClr val="92D050"/>
                    </a:solidFill>
                  </a:tcPr>
                </a:tc>
                <a:extLst>
                  <a:ext uri="{0D108BD9-81ED-4DB2-BD59-A6C34878D82A}">
                    <a16:rowId xmlns:a16="http://schemas.microsoft.com/office/drawing/2014/main" val="4061037878"/>
                  </a:ext>
                </a:extLst>
              </a:tr>
            </a:tbl>
          </a:graphicData>
        </a:graphic>
      </p:graphicFrame>
      <p:sp>
        <p:nvSpPr>
          <p:cNvPr id="3" name="TextBox 2">
            <a:extLst>
              <a:ext uri="{FF2B5EF4-FFF2-40B4-BE49-F238E27FC236}">
                <a16:creationId xmlns:a16="http://schemas.microsoft.com/office/drawing/2014/main" id="{A70B9955-AB38-A271-4958-683E619CA7BF}"/>
              </a:ext>
            </a:extLst>
          </p:cNvPr>
          <p:cNvSpPr txBox="1"/>
          <p:nvPr/>
        </p:nvSpPr>
        <p:spPr>
          <a:xfrm>
            <a:off x="2933700" y="1077554"/>
            <a:ext cx="8305800" cy="584775"/>
          </a:xfrm>
          <a:prstGeom prst="rect">
            <a:avLst/>
          </a:prstGeom>
          <a:noFill/>
        </p:spPr>
        <p:txBody>
          <a:bodyPr wrap="square">
            <a:spAutoFit/>
          </a:bodyPr>
          <a:lstStyle/>
          <a:p>
            <a:pPr algn="ctr"/>
            <a:r>
              <a:rPr lang="lv-LV" sz="1600" b="1">
                <a:solidFill>
                  <a:srgbClr val="257735"/>
                </a:solidFill>
                <a:latin typeface="Verdana" panose="020B0604030504040204" pitchFamily="34" charset="0"/>
                <a:ea typeface="Verdana" panose="020B0604030504040204" pitchFamily="34" charset="0"/>
              </a:rPr>
              <a:t>A. Uzņēmējdarbības vides uzlabošana reģionos</a:t>
            </a:r>
          </a:p>
          <a:p>
            <a:pPr algn="ctr"/>
            <a:r>
              <a:rPr lang="lv-LV" sz="1600" i="1">
                <a:solidFill>
                  <a:srgbClr val="257735"/>
                </a:solidFill>
                <a:latin typeface="Verdana" panose="020B0604030504040204" pitchFamily="34" charset="0"/>
                <a:ea typeface="Verdana" panose="020B0604030504040204" pitchFamily="34" charset="0"/>
                <a:cs typeface="Calibri" panose="020F0502020204030204" pitchFamily="34" charset="0"/>
              </a:rPr>
              <a:t>A2. </a:t>
            </a:r>
            <a:r>
              <a:rPr lang="lv-LV" sz="1600" i="1" err="1">
                <a:solidFill>
                  <a:srgbClr val="257735"/>
                </a:solidFill>
                <a:latin typeface="Verdana" panose="020B0604030504040204" pitchFamily="34" charset="0"/>
                <a:ea typeface="Verdana" panose="020B0604030504040204" pitchFamily="34" charset="0"/>
                <a:cs typeface="Calibri" panose="020F0502020204030204" pitchFamily="34" charset="0"/>
              </a:rPr>
              <a:t>Cilvēkkapitāla</a:t>
            </a:r>
            <a:r>
              <a:rPr lang="lv-LV" sz="1600" i="1">
                <a:solidFill>
                  <a:srgbClr val="257735"/>
                </a:solidFill>
                <a:latin typeface="Verdana" panose="020B0604030504040204" pitchFamily="34" charset="0"/>
                <a:ea typeface="Verdana" panose="020B0604030504040204" pitchFamily="34" charset="0"/>
                <a:cs typeface="Calibri" panose="020F0502020204030204" pitchFamily="34" charset="0"/>
              </a:rPr>
              <a:t> piesaiste reģionos</a:t>
            </a:r>
          </a:p>
        </p:txBody>
      </p:sp>
      <p:graphicFrame>
        <p:nvGraphicFramePr>
          <p:cNvPr id="7" name="Table 6">
            <a:extLst>
              <a:ext uri="{FF2B5EF4-FFF2-40B4-BE49-F238E27FC236}">
                <a16:creationId xmlns:a16="http://schemas.microsoft.com/office/drawing/2014/main" id="{5C66F44E-2B18-FB4E-15EF-ABB57849CB9C}"/>
              </a:ext>
            </a:extLst>
          </p:cNvPr>
          <p:cNvGraphicFramePr>
            <a:graphicFrameLocks noGrp="1"/>
          </p:cNvGraphicFramePr>
          <p:nvPr>
            <p:extLst>
              <p:ext uri="{D42A27DB-BD31-4B8C-83A1-F6EECF244321}">
                <p14:modId xmlns:p14="http://schemas.microsoft.com/office/powerpoint/2010/main" val="2782374680"/>
              </p:ext>
            </p:extLst>
          </p:nvPr>
        </p:nvGraphicFramePr>
        <p:xfrm>
          <a:off x="215687" y="6479114"/>
          <a:ext cx="11384435" cy="293826"/>
        </p:xfrm>
        <a:graphic>
          <a:graphicData uri="http://schemas.openxmlformats.org/drawingml/2006/table">
            <a:tbl>
              <a:tblPr firstRow="1" bandRow="1">
                <a:tableStyleId>{5C22544A-7EE6-4342-B048-85BDC9FD1C3A}</a:tableStyleId>
              </a:tblPr>
              <a:tblGrid>
                <a:gridCol w="457412">
                  <a:extLst>
                    <a:ext uri="{9D8B030D-6E8A-4147-A177-3AD203B41FA5}">
                      <a16:colId xmlns:a16="http://schemas.microsoft.com/office/drawing/2014/main" val="601018878"/>
                    </a:ext>
                  </a:extLst>
                </a:gridCol>
                <a:gridCol w="3337399">
                  <a:extLst>
                    <a:ext uri="{9D8B030D-6E8A-4147-A177-3AD203B41FA5}">
                      <a16:colId xmlns:a16="http://schemas.microsoft.com/office/drawing/2014/main" val="4123331600"/>
                    </a:ext>
                  </a:extLst>
                </a:gridCol>
                <a:gridCol w="400601">
                  <a:extLst>
                    <a:ext uri="{9D8B030D-6E8A-4147-A177-3AD203B41FA5}">
                      <a16:colId xmlns:a16="http://schemas.microsoft.com/office/drawing/2014/main" val="2544637603"/>
                    </a:ext>
                  </a:extLst>
                </a:gridCol>
                <a:gridCol w="3394211">
                  <a:extLst>
                    <a:ext uri="{9D8B030D-6E8A-4147-A177-3AD203B41FA5}">
                      <a16:colId xmlns:a16="http://schemas.microsoft.com/office/drawing/2014/main" val="1274312031"/>
                    </a:ext>
                  </a:extLst>
                </a:gridCol>
                <a:gridCol w="462927">
                  <a:extLst>
                    <a:ext uri="{9D8B030D-6E8A-4147-A177-3AD203B41FA5}">
                      <a16:colId xmlns:a16="http://schemas.microsoft.com/office/drawing/2014/main" val="645803413"/>
                    </a:ext>
                  </a:extLst>
                </a:gridCol>
                <a:gridCol w="3331885">
                  <a:extLst>
                    <a:ext uri="{9D8B030D-6E8A-4147-A177-3AD203B41FA5}">
                      <a16:colId xmlns:a16="http://schemas.microsoft.com/office/drawing/2014/main" val="1237547574"/>
                    </a:ext>
                  </a:extLst>
                </a:gridCol>
              </a:tblGrid>
              <a:tr h="293826">
                <a:tc>
                  <a:txBody>
                    <a:bodyPr/>
                    <a:lstStyle/>
                    <a:p>
                      <a:endParaRPr lang="lv-LV" sz="1050" b="0" dirty="0">
                        <a:solidFill>
                          <a:sysClr val="windowText" lastClr="000000"/>
                        </a:solidFill>
                        <a:latin typeface="Veranda"/>
                      </a:endParaRPr>
                    </a:p>
                  </a:txBody>
                  <a:tcPr>
                    <a:solidFill>
                      <a:srgbClr val="92D050"/>
                    </a:solidFill>
                  </a:tcPr>
                </a:tc>
                <a:tc>
                  <a:txBody>
                    <a:bodyPr/>
                    <a:lstStyle/>
                    <a:p>
                      <a:r>
                        <a:rPr lang="lv-LV" sz="1050" b="0" kern="1200" dirty="0">
                          <a:solidFill>
                            <a:sysClr val="windowText" lastClr="000000"/>
                          </a:solidFill>
                          <a:effectLst/>
                          <a:latin typeface="Veranda"/>
                          <a:ea typeface="+mn-ea"/>
                          <a:cs typeface="+mn-cs"/>
                        </a:rPr>
                        <a:t>Izpildīts/ finansējums piešķirts pilna apmērā</a:t>
                      </a:r>
                      <a:endParaRPr lang="lv-LV" sz="1050" b="0" dirty="0">
                        <a:solidFill>
                          <a:sysClr val="windowText" lastClr="000000"/>
                        </a:solidFill>
                        <a:latin typeface="Veranda"/>
                      </a:endParaRPr>
                    </a:p>
                  </a:txBody>
                  <a:tcPr>
                    <a:solidFill>
                      <a:schemeClr val="bg1"/>
                    </a:solidFill>
                  </a:tcPr>
                </a:tc>
                <a:tc>
                  <a:txBody>
                    <a:bodyPr/>
                    <a:lstStyle/>
                    <a:p>
                      <a:endParaRPr lang="lv-LV" sz="1050" b="0" dirty="0">
                        <a:solidFill>
                          <a:sysClr val="windowText" lastClr="000000"/>
                        </a:solidFill>
                        <a:latin typeface="Veranda"/>
                      </a:endParaRPr>
                    </a:p>
                  </a:txBody>
                  <a:tcPr>
                    <a:solidFill>
                      <a:srgbClr val="FFC000"/>
                    </a:solidFill>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sz="1050" b="0" kern="1200" dirty="0">
                          <a:solidFill>
                            <a:sysClr val="windowText" lastClr="000000"/>
                          </a:solidFill>
                          <a:effectLst/>
                          <a:latin typeface="Veranda"/>
                          <a:ea typeface="+mn-ea"/>
                          <a:cs typeface="+mn-cs"/>
                        </a:rPr>
                        <a:t>Izpildes procesā/ finansējums piešķirts daļēji</a:t>
                      </a:r>
                    </a:p>
                  </a:txBody>
                  <a:tcPr>
                    <a:solidFill>
                      <a:schemeClr val="bg1"/>
                    </a:solidFill>
                  </a:tcPr>
                </a:tc>
                <a:tc>
                  <a:txBody>
                    <a:bodyPr/>
                    <a:lstStyle/>
                    <a:p>
                      <a:endParaRPr lang="lv-LV" sz="1050" b="0" dirty="0">
                        <a:solidFill>
                          <a:sysClr val="windowText" lastClr="000000"/>
                        </a:solidFill>
                        <a:latin typeface="Veranda"/>
                      </a:endParaRPr>
                    </a:p>
                  </a:txBody>
                  <a:tcPr>
                    <a:solidFill>
                      <a:schemeClr val="accent2">
                        <a:lumMod val="60000"/>
                        <a:lumOff val="40000"/>
                      </a:schemeClr>
                    </a:solidFill>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sz="1050" b="0" kern="1200" dirty="0">
                          <a:solidFill>
                            <a:sysClr val="windowText" lastClr="000000"/>
                          </a:solidFill>
                          <a:effectLst/>
                          <a:latin typeface="Veranda"/>
                          <a:ea typeface="+mn-ea"/>
                          <a:cs typeface="+mn-cs"/>
                        </a:rPr>
                        <a:t>Netiek izpildīts/ nav piešķirts finansējums </a:t>
                      </a:r>
                    </a:p>
                  </a:txBody>
                  <a:tcPr>
                    <a:solidFill>
                      <a:schemeClr val="bg1"/>
                    </a:solidFill>
                  </a:tcPr>
                </a:tc>
                <a:extLst>
                  <a:ext uri="{0D108BD9-81ED-4DB2-BD59-A6C34878D82A}">
                    <a16:rowId xmlns:a16="http://schemas.microsoft.com/office/drawing/2014/main" val="1102045116"/>
                  </a:ext>
                </a:extLst>
              </a:tr>
            </a:tbl>
          </a:graphicData>
        </a:graphic>
      </p:graphicFrame>
    </p:spTree>
    <p:extLst>
      <p:ext uri="{BB962C8B-B14F-4D97-AF65-F5344CB8AC3E}">
        <p14:creationId xmlns:p14="http://schemas.microsoft.com/office/powerpoint/2010/main" val="704783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40340E-BD3D-D634-2207-A92EB0F20569}"/>
              </a:ext>
            </a:extLst>
          </p:cNvPr>
          <p:cNvSpPr>
            <a:spLocks noGrp="1"/>
          </p:cNvSpPr>
          <p:nvPr>
            <p:ph type="sldNum" sz="quarter" idx="13"/>
          </p:nvPr>
        </p:nvSpPr>
        <p:spPr/>
        <p:txBody>
          <a:bodyPr/>
          <a:lstStyle/>
          <a:p>
            <a:pPr>
              <a:defRPr/>
            </a:pPr>
            <a:fld id="{CA50152C-A5AE-4037-8E77-C398DB665690}" type="slidenum">
              <a:rPr lang="en-US" altLang="en-US" sz="900" smtClean="0">
                <a:ea typeface="Verdana" panose="020B0604030504040204" pitchFamily="34" charset="0"/>
              </a:rPr>
              <a:pPr>
                <a:defRPr/>
              </a:pPr>
              <a:t>9</a:t>
            </a:fld>
            <a:endParaRPr lang="en-US" altLang="en-US" sz="900">
              <a:ea typeface="Verdana" panose="020B0604030504040204" pitchFamily="34" charset="0"/>
            </a:endParaRPr>
          </a:p>
        </p:txBody>
      </p:sp>
      <p:sp>
        <p:nvSpPr>
          <p:cNvPr id="5" name="Title 1">
            <a:extLst>
              <a:ext uri="{FF2B5EF4-FFF2-40B4-BE49-F238E27FC236}">
                <a16:creationId xmlns:a16="http://schemas.microsoft.com/office/drawing/2014/main" id="{41DF3E8E-49A2-AE72-354E-F31E2F5CAD5E}"/>
              </a:ext>
            </a:extLst>
          </p:cNvPr>
          <p:cNvSpPr txBox="1">
            <a:spLocks/>
          </p:cNvSpPr>
          <p:nvPr/>
        </p:nvSpPr>
        <p:spPr bwMode="auto">
          <a:xfrm>
            <a:off x="2387600" y="228600"/>
            <a:ext cx="9398000" cy="103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solidFill>
                  <a:srgbClr val="29702A"/>
                </a:solidFill>
              </a:rPr>
              <a:t>Latvijas reģionālās politikas izpilde uz 2024.g. (3)</a:t>
            </a:r>
            <a:endParaRPr lang="lv-LV">
              <a:solidFill>
                <a:srgbClr val="257735"/>
              </a:solidFill>
            </a:endParaRPr>
          </a:p>
        </p:txBody>
      </p:sp>
      <p:graphicFrame>
        <p:nvGraphicFramePr>
          <p:cNvPr id="2" name="Table 1">
            <a:extLst>
              <a:ext uri="{FF2B5EF4-FFF2-40B4-BE49-F238E27FC236}">
                <a16:creationId xmlns:a16="http://schemas.microsoft.com/office/drawing/2014/main" id="{276F2DB4-20F3-1BBB-B004-43BE19460A7A}"/>
              </a:ext>
            </a:extLst>
          </p:cNvPr>
          <p:cNvGraphicFramePr>
            <a:graphicFrameLocks noGrp="1"/>
          </p:cNvGraphicFramePr>
          <p:nvPr>
            <p:extLst>
              <p:ext uri="{D42A27DB-BD31-4B8C-83A1-F6EECF244321}">
                <p14:modId xmlns:p14="http://schemas.microsoft.com/office/powerpoint/2010/main" val="723406751"/>
              </p:ext>
            </p:extLst>
          </p:nvPr>
        </p:nvGraphicFramePr>
        <p:xfrm>
          <a:off x="215687" y="1887967"/>
          <a:ext cx="11760625" cy="2538615"/>
        </p:xfrm>
        <a:graphic>
          <a:graphicData uri="http://schemas.openxmlformats.org/drawingml/2006/table">
            <a:tbl>
              <a:tblPr>
                <a:tableStyleId>{5C22544A-7EE6-4342-B048-85BDC9FD1C3A}</a:tableStyleId>
              </a:tblPr>
              <a:tblGrid>
                <a:gridCol w="5692760">
                  <a:extLst>
                    <a:ext uri="{9D8B030D-6E8A-4147-A177-3AD203B41FA5}">
                      <a16:colId xmlns:a16="http://schemas.microsoft.com/office/drawing/2014/main" val="2538640333"/>
                    </a:ext>
                  </a:extLst>
                </a:gridCol>
                <a:gridCol w="2457131">
                  <a:extLst>
                    <a:ext uri="{9D8B030D-6E8A-4147-A177-3AD203B41FA5}">
                      <a16:colId xmlns:a16="http://schemas.microsoft.com/office/drawing/2014/main" val="2937604822"/>
                    </a:ext>
                  </a:extLst>
                </a:gridCol>
                <a:gridCol w="3610734">
                  <a:extLst>
                    <a:ext uri="{9D8B030D-6E8A-4147-A177-3AD203B41FA5}">
                      <a16:colId xmlns:a16="http://schemas.microsoft.com/office/drawing/2014/main" val="1042751514"/>
                    </a:ext>
                  </a:extLst>
                </a:gridCol>
              </a:tblGrid>
              <a:tr h="444872">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a:ea typeface="Verdana"/>
                        </a:rPr>
                        <a:t>Reģionālās politikas pasākums (uzdevums)</a:t>
                      </a:r>
                      <a:endParaRPr lang="lv-LV" sz="1200" b="1" i="0" u="none" strike="noStrike">
                        <a:solidFill>
                          <a:schemeClr val="bg1"/>
                        </a:solidFill>
                        <a:effectLst>
                          <a:outerShdw blurRad="38100" dist="38100" dir="2700000" algn="tl">
                            <a:srgbClr val="000000">
                              <a:alpha val="43137"/>
                            </a:srgbClr>
                          </a:outerShdw>
                        </a:effectLst>
                        <a:latin typeface="Verdana"/>
                        <a:ea typeface="Verdana"/>
                      </a:endParaRPr>
                    </a:p>
                  </a:txBody>
                  <a:tcPr marL="6350" marR="6350" marT="6350" marB="0" anchor="ctr">
                    <a:solidFill>
                      <a:srgbClr val="365236"/>
                    </a:solidFill>
                  </a:tcPr>
                </a:tc>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a:ea typeface="Verdana"/>
                        </a:rPr>
                        <a:t>RPP pieprasītais finansējums (ES fondi)</a:t>
                      </a:r>
                      <a:endParaRPr lang="lv-LV" sz="1200" b="1" i="0" u="none" strike="noStrike">
                        <a:solidFill>
                          <a:schemeClr val="bg1"/>
                        </a:solidFill>
                        <a:effectLst>
                          <a:outerShdw blurRad="38100" dist="38100" dir="2700000" algn="tl">
                            <a:srgbClr val="000000">
                              <a:alpha val="43137"/>
                            </a:srgbClr>
                          </a:outerShdw>
                        </a:effectLst>
                        <a:latin typeface="Verdana"/>
                        <a:ea typeface="Verdana"/>
                      </a:endParaRPr>
                    </a:p>
                  </a:txBody>
                  <a:tcPr marL="6350" marR="6350" marT="6350" marB="0" anchor="ctr">
                    <a:solidFill>
                      <a:srgbClr val="365236"/>
                    </a:solidFill>
                  </a:tcPr>
                </a:tc>
                <a:tc>
                  <a:txBody>
                    <a:bodyPr/>
                    <a:lstStyle/>
                    <a:p>
                      <a:pPr algn="ctr" fontAlgn="b"/>
                      <a:r>
                        <a:rPr lang="lv-LV" sz="1200" b="1" u="none" strike="noStrike">
                          <a:solidFill>
                            <a:schemeClr val="bg1"/>
                          </a:solidFill>
                          <a:effectLst>
                            <a:outerShdw blurRad="38100" dist="38100" dir="2700000" algn="tl">
                              <a:srgbClr val="000000">
                                <a:alpha val="43137"/>
                              </a:srgbClr>
                            </a:outerShdw>
                          </a:effectLst>
                          <a:latin typeface="Verdana"/>
                          <a:ea typeface="Verdana"/>
                        </a:rPr>
                        <a:t>Īstenošanas progress</a:t>
                      </a:r>
                      <a:endParaRPr lang="lv-LV" sz="1200" b="1" i="0" u="none" strike="noStrike">
                        <a:solidFill>
                          <a:schemeClr val="bg1"/>
                        </a:solidFill>
                        <a:effectLst>
                          <a:outerShdw blurRad="38100" dist="38100" dir="2700000" algn="tl">
                            <a:srgbClr val="000000">
                              <a:alpha val="43137"/>
                            </a:srgbClr>
                          </a:outerShdw>
                        </a:effectLst>
                        <a:latin typeface="Verdana"/>
                        <a:ea typeface="Verdana"/>
                      </a:endParaRPr>
                    </a:p>
                  </a:txBody>
                  <a:tcPr marL="6350" marR="6350" marT="6350" marB="0" anchor="ctr">
                    <a:solidFill>
                      <a:srgbClr val="365236"/>
                    </a:solidFill>
                  </a:tcPr>
                </a:tc>
                <a:extLst>
                  <a:ext uri="{0D108BD9-81ED-4DB2-BD59-A6C34878D82A}">
                    <a16:rowId xmlns:a16="http://schemas.microsoft.com/office/drawing/2014/main" val="696688544"/>
                  </a:ext>
                </a:extLst>
              </a:tr>
              <a:tr h="724686">
                <a:tc>
                  <a:txBody>
                    <a:bodyPr/>
                    <a:lstStyle/>
                    <a:p>
                      <a:pPr algn="l" fontAlgn="ctr"/>
                      <a:r>
                        <a:rPr lang="lv-LV" sz="1200" u="none" strike="noStrike">
                          <a:effectLst/>
                          <a:latin typeface="Verdana"/>
                          <a:ea typeface="Verdana"/>
                        </a:rPr>
                        <a:t>B.1.1. Pašvaldību ēku energoefektivitātes uzlabošana pakalpojumu sniegšanai  </a:t>
                      </a:r>
                      <a:endParaRPr lang="lv-LV" sz="1200" b="0" i="0"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FFC000"/>
                    </a:solidFill>
                  </a:tcPr>
                </a:tc>
                <a:tc>
                  <a:txBody>
                    <a:bodyPr/>
                    <a:lstStyle/>
                    <a:p>
                      <a:pPr algn="ctr" rtl="0" fontAlgn="ctr"/>
                      <a:r>
                        <a:rPr lang="lv-LV" sz="1200" u="none" strike="noStrike">
                          <a:effectLst/>
                          <a:latin typeface="Verdana"/>
                          <a:ea typeface="Verdana"/>
                        </a:rPr>
                        <a:t>100 000 000 </a:t>
                      </a:r>
                      <a:r>
                        <a:rPr lang="lv-LV" sz="1200" b="0" i="0" u="none" strike="noStrike">
                          <a:solidFill>
                            <a:srgbClr val="000000"/>
                          </a:solidFill>
                          <a:effectLst/>
                          <a:latin typeface="Verdana"/>
                          <a:ea typeface="Verdana"/>
                        </a:rPr>
                        <a:t>EUR</a:t>
                      </a:r>
                    </a:p>
                  </a:txBody>
                  <a:tcPr marL="6191" marR="6191" marT="6191" marB="0" anchor="ctr">
                    <a:solidFill>
                      <a:srgbClr val="FFC000"/>
                    </a:solidFill>
                  </a:tcPr>
                </a:tc>
                <a:tc>
                  <a:txBody>
                    <a:bodyPr/>
                    <a:lstStyle/>
                    <a:p>
                      <a:pPr marL="0" marR="0" lvl="0" indent="0" algn="ctr" defTabSz="939575" rtl="0" eaLnBrk="1" fontAlgn="b" latinLnBrk="0" hangingPunct="1">
                        <a:lnSpc>
                          <a:spcPct val="100000"/>
                        </a:lnSpc>
                        <a:spcBef>
                          <a:spcPts val="0"/>
                        </a:spcBef>
                        <a:spcAft>
                          <a:spcPts val="0"/>
                        </a:spcAft>
                        <a:buClrTx/>
                        <a:buSzTx/>
                        <a:buFontTx/>
                        <a:buNone/>
                        <a:tabLst/>
                        <a:defRPr/>
                      </a:pPr>
                      <a:r>
                        <a:rPr lang="lv-LV" sz="1200" b="1" i="0" u="none" strike="noStrike">
                          <a:solidFill>
                            <a:srgbClr val="000000"/>
                          </a:solidFill>
                          <a:effectLst/>
                          <a:latin typeface="Verdana"/>
                          <a:ea typeface="Verdana"/>
                        </a:rPr>
                        <a:t>55 714 715 EUR jeb 56%, </a:t>
                      </a:r>
                      <a:r>
                        <a:rPr lang="lv-LV" sz="1200" b="0" i="0" u="none" strike="noStrike">
                          <a:solidFill>
                            <a:srgbClr val="000000"/>
                          </a:solidFill>
                          <a:effectLst/>
                          <a:latin typeface="Verdana"/>
                          <a:ea typeface="Verdana"/>
                        </a:rPr>
                        <a:t>t.sk.</a:t>
                      </a:r>
                    </a:p>
                    <a:p>
                      <a:pPr marL="0" marR="0" lvl="0" indent="0" algn="ctr" defTabSz="939575" rtl="0" eaLnBrk="1" fontAlgn="b" latinLnBrk="0" hangingPunct="1">
                        <a:lnSpc>
                          <a:spcPct val="100000"/>
                        </a:lnSpc>
                        <a:spcBef>
                          <a:spcPts val="0"/>
                        </a:spcBef>
                        <a:spcAft>
                          <a:spcPts val="0"/>
                        </a:spcAft>
                        <a:buClrTx/>
                        <a:buSzTx/>
                        <a:buFontTx/>
                        <a:buNone/>
                        <a:tabLst/>
                        <a:defRPr/>
                      </a:pPr>
                      <a:r>
                        <a:rPr lang="lv-LV" sz="1200" b="0" i="0" u="none" strike="noStrike">
                          <a:solidFill>
                            <a:srgbClr val="000000"/>
                          </a:solidFill>
                          <a:effectLst/>
                          <a:latin typeface="Verdana"/>
                          <a:ea typeface="Verdana"/>
                        </a:rPr>
                        <a:t>AF 29 304 000 EUR, KPP 26 410 715 EUR</a:t>
                      </a:r>
                    </a:p>
                  </a:txBody>
                  <a:tcPr marL="6191" marR="6191" marT="6191" marB="0" anchor="ctr">
                    <a:solidFill>
                      <a:srgbClr val="FFC000"/>
                    </a:solidFill>
                  </a:tcPr>
                </a:tc>
                <a:extLst>
                  <a:ext uri="{0D108BD9-81ED-4DB2-BD59-A6C34878D82A}">
                    <a16:rowId xmlns:a16="http://schemas.microsoft.com/office/drawing/2014/main" val="3713073955"/>
                  </a:ext>
                </a:extLst>
              </a:tr>
              <a:tr h="628012">
                <a:tc>
                  <a:txBody>
                    <a:bodyPr/>
                    <a:lstStyle/>
                    <a:p>
                      <a:pPr algn="l" fontAlgn="ctr"/>
                      <a:r>
                        <a:rPr lang="lv-LV" sz="1200" u="none" strike="noStrike">
                          <a:effectLst/>
                          <a:latin typeface="Verdana"/>
                          <a:ea typeface="Verdana"/>
                        </a:rPr>
                        <a:t>B.1.2. Izglītības un bērnu pieskatīšanas pakalpojuma pieejamība</a:t>
                      </a:r>
                      <a:endParaRPr lang="lv-LV" sz="1200" b="0" i="0" u="none" strike="noStrike">
                        <a:solidFill>
                          <a:srgbClr val="000000"/>
                        </a:solidFill>
                        <a:effectLst/>
                        <a:latin typeface="Verdana"/>
                        <a:ea typeface="Verdana"/>
                      </a:endParaRPr>
                    </a:p>
                  </a:txBody>
                  <a:tcPr marL="6191" marR="6191" marT="6191" marB="0" anchor="ctr">
                    <a:solidFill>
                      <a:srgbClr val="FFC000"/>
                    </a:solidFill>
                  </a:tcPr>
                </a:tc>
                <a:tc>
                  <a:txBody>
                    <a:bodyPr/>
                    <a:lstStyle/>
                    <a:p>
                      <a:pPr algn="ctr" rtl="0" fontAlgn="ctr"/>
                      <a:r>
                        <a:rPr lang="lv-LV" sz="1200" u="none" strike="noStrike">
                          <a:effectLst/>
                          <a:latin typeface="Verdana"/>
                          <a:ea typeface="Verdana"/>
                        </a:rPr>
                        <a:t>80 000 000 </a:t>
                      </a:r>
                      <a:r>
                        <a:rPr lang="lv-LV" sz="1200" b="0" i="0" u="none" strike="noStrike">
                          <a:solidFill>
                            <a:srgbClr val="000000"/>
                          </a:solidFill>
                          <a:effectLst/>
                          <a:latin typeface="Verdana"/>
                          <a:ea typeface="Verdana"/>
                        </a:rPr>
                        <a:t>EUR</a:t>
                      </a:r>
                    </a:p>
                  </a:txBody>
                  <a:tcPr marL="6191" marR="6191" marT="6191" marB="0" anchor="ctr">
                    <a:solidFill>
                      <a:srgbClr val="FFC000"/>
                    </a:solidFill>
                  </a:tcPr>
                </a:tc>
                <a:tc>
                  <a:txBody>
                    <a:bodyPr/>
                    <a:lstStyle/>
                    <a:p>
                      <a:pPr algn="ctr" fontAlgn="b"/>
                      <a:r>
                        <a:rPr lang="lv-LV" sz="1200" b="1" i="0" u="none" strike="noStrike">
                          <a:solidFill>
                            <a:srgbClr val="000000"/>
                          </a:solidFill>
                          <a:effectLst/>
                          <a:latin typeface="Verdana"/>
                          <a:ea typeface="Verdana"/>
                        </a:rPr>
                        <a:t>42 151 500 EUR jeb 53%, </a:t>
                      </a:r>
                      <a:r>
                        <a:rPr lang="lv-LV" sz="1200" b="0" i="0" u="none" strike="noStrike">
                          <a:solidFill>
                            <a:srgbClr val="000000"/>
                          </a:solidFill>
                          <a:effectLst/>
                          <a:latin typeface="Verdana"/>
                          <a:ea typeface="Verdana"/>
                        </a:rPr>
                        <a:t>t.sk.</a:t>
                      </a:r>
                    </a:p>
                    <a:p>
                      <a:pPr algn="ctr" fontAlgn="b"/>
                      <a:r>
                        <a:rPr lang="lv-LV" sz="1200" b="0" i="0" u="none" strike="noStrike">
                          <a:solidFill>
                            <a:srgbClr val="000000"/>
                          </a:solidFill>
                          <a:effectLst/>
                          <a:latin typeface="Verdana"/>
                          <a:ea typeface="Verdana"/>
                        </a:rPr>
                        <a:t>KPP 25 882 500 EUR, KPP 16 269 000 EUR</a:t>
                      </a:r>
                    </a:p>
                  </a:txBody>
                  <a:tcPr marL="6191" marR="6191" marT="6191" marB="0" anchor="ctr">
                    <a:solidFill>
                      <a:srgbClr val="FFC000"/>
                    </a:solidFill>
                  </a:tcPr>
                </a:tc>
                <a:extLst>
                  <a:ext uri="{0D108BD9-81ED-4DB2-BD59-A6C34878D82A}">
                    <a16:rowId xmlns:a16="http://schemas.microsoft.com/office/drawing/2014/main" val="3737831512"/>
                  </a:ext>
                </a:extLst>
              </a:tr>
              <a:tr h="369094">
                <a:tc>
                  <a:txBody>
                    <a:bodyPr/>
                    <a:lstStyle/>
                    <a:p>
                      <a:pPr algn="l" fontAlgn="ctr"/>
                      <a:r>
                        <a:rPr lang="lv-LV" sz="1200" u="none" strike="noStrike">
                          <a:effectLst/>
                          <a:latin typeface="Verdana"/>
                          <a:ea typeface="Verdana"/>
                        </a:rPr>
                        <a:t>B.1.3. Viedas pašvaldības – pakalpojumu efektivitātes uzlabošana </a:t>
                      </a:r>
                      <a:endParaRPr lang="lv-LV" sz="1200" b="0" i="0"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FFC000"/>
                    </a:solidFill>
                  </a:tcPr>
                </a:tc>
                <a:tc>
                  <a:txBody>
                    <a:bodyPr/>
                    <a:lstStyle/>
                    <a:p>
                      <a:pPr algn="ctr" rtl="0" fontAlgn="ctr"/>
                      <a:r>
                        <a:rPr lang="lv-LV" sz="1200" u="none" strike="noStrike">
                          <a:effectLst/>
                          <a:latin typeface="Verdana"/>
                          <a:ea typeface="Verdana"/>
                        </a:rPr>
                        <a:t>30 000 000 </a:t>
                      </a:r>
                      <a:r>
                        <a:rPr lang="lv-LV" sz="1200" b="0" i="0" u="none" strike="noStrike">
                          <a:solidFill>
                            <a:srgbClr val="000000"/>
                          </a:solidFill>
                          <a:effectLst/>
                          <a:latin typeface="Verdana"/>
                          <a:ea typeface="Verdana"/>
                        </a:rPr>
                        <a:t>EUR</a:t>
                      </a:r>
                    </a:p>
                  </a:txBody>
                  <a:tcPr marL="6191" marR="6191" marT="6191" marB="0" anchor="ctr">
                    <a:solidFill>
                      <a:srgbClr val="FFC000"/>
                    </a:solidFill>
                  </a:tcPr>
                </a:tc>
                <a:tc>
                  <a:txBody>
                    <a:bodyPr/>
                    <a:lstStyle/>
                    <a:p>
                      <a:pPr algn="ctr" fontAlgn="b"/>
                      <a:r>
                        <a:rPr lang="lv-LV" sz="1200" b="0" i="0" u="none" strike="noStrike">
                          <a:solidFill>
                            <a:srgbClr val="000000"/>
                          </a:solidFill>
                          <a:effectLst/>
                          <a:latin typeface="Verdana"/>
                          <a:ea typeface="Verdana"/>
                        </a:rPr>
                        <a:t>KPP </a:t>
                      </a:r>
                      <a:r>
                        <a:rPr lang="lv-LV" sz="1200" b="1" i="0" u="none" strike="noStrike">
                          <a:solidFill>
                            <a:srgbClr val="000000"/>
                          </a:solidFill>
                          <a:effectLst/>
                          <a:latin typeface="Verdana"/>
                          <a:ea typeface="Verdana"/>
                        </a:rPr>
                        <a:t>15 529 500 EUR jeb 52%</a:t>
                      </a:r>
                    </a:p>
                  </a:txBody>
                  <a:tcPr marL="6191" marR="6191" marT="6191" marB="0" anchor="ctr">
                    <a:solidFill>
                      <a:srgbClr val="FFC000"/>
                    </a:solidFill>
                  </a:tcPr>
                </a:tc>
                <a:extLst>
                  <a:ext uri="{0D108BD9-81ED-4DB2-BD59-A6C34878D82A}">
                    <a16:rowId xmlns:a16="http://schemas.microsoft.com/office/drawing/2014/main" val="2164367510"/>
                  </a:ext>
                </a:extLst>
              </a:tr>
              <a:tr h="326869">
                <a:tc>
                  <a:txBody>
                    <a:bodyPr/>
                    <a:lstStyle/>
                    <a:p>
                      <a:pPr algn="l" fontAlgn="ctr"/>
                      <a:r>
                        <a:rPr lang="lv-LV" sz="1200" u="none" strike="noStrike">
                          <a:effectLst/>
                          <a:latin typeface="Verdana"/>
                          <a:ea typeface="Verdana"/>
                        </a:rPr>
                        <a:t>B.1.4. Vienoto klientu apkalpošanas centru pieejamība un darbība  </a:t>
                      </a:r>
                      <a:endParaRPr lang="lv-LV" sz="1200" b="0" i="0" u="none" strike="noStrike">
                        <a:solidFill>
                          <a:srgbClr val="000000"/>
                        </a:solidFill>
                        <a:effectLst/>
                        <a:latin typeface="Verdana" panose="020B0604030504040204" pitchFamily="34" charset="0"/>
                        <a:ea typeface="Verdana" panose="020B0604030504040204" pitchFamily="34" charset="0"/>
                      </a:endParaRPr>
                    </a:p>
                  </a:txBody>
                  <a:tcPr marL="6191" marR="6191" marT="6191" marB="0" anchor="ctr">
                    <a:solidFill>
                      <a:srgbClr val="FFC000"/>
                    </a:solidFill>
                  </a:tcPr>
                </a:tc>
                <a:tc>
                  <a:txBody>
                    <a:bodyPr/>
                    <a:lstStyle/>
                    <a:p>
                      <a:pPr algn="ctr" rtl="0" fontAlgn="ctr"/>
                      <a:r>
                        <a:rPr lang="lv-LV" sz="1200" u="none" strike="noStrike">
                          <a:effectLst/>
                          <a:latin typeface="Verdana"/>
                          <a:ea typeface="Verdana"/>
                        </a:rPr>
                        <a:t>2 820 000 </a:t>
                      </a:r>
                      <a:r>
                        <a:rPr lang="lv-LV" sz="1200" b="0" i="0" u="none" strike="noStrike">
                          <a:solidFill>
                            <a:srgbClr val="000000"/>
                          </a:solidFill>
                          <a:effectLst/>
                          <a:latin typeface="Verdana"/>
                          <a:ea typeface="Verdana"/>
                        </a:rPr>
                        <a:t>EUR</a:t>
                      </a:r>
                    </a:p>
                  </a:txBody>
                  <a:tcPr marL="6191" marR="6191" marT="6191" marB="0" anchor="ctr">
                    <a:solidFill>
                      <a:srgbClr val="FFC000"/>
                    </a:solidFill>
                  </a:tcPr>
                </a:tc>
                <a:tc>
                  <a:txBody>
                    <a:bodyPr/>
                    <a:lstStyle/>
                    <a:p>
                      <a:pPr algn="ctr" fontAlgn="b"/>
                      <a:r>
                        <a:rPr lang="lv-LV" sz="1200" b="0" i="0" u="none" strike="noStrike">
                          <a:solidFill>
                            <a:schemeClr val="tx1"/>
                          </a:solidFill>
                          <a:effectLst/>
                          <a:latin typeface="Verdana"/>
                          <a:ea typeface="Verdana"/>
                        </a:rPr>
                        <a:t>Valsts budžeta dotācija, kas noteikta vidējā termiņa budžeta likumā 940 394 EUR gadā</a:t>
                      </a:r>
                      <a:r>
                        <a:rPr lang="lv-LV" sz="1200" b="0" i="0" u="none" strike="noStrike">
                          <a:solidFill>
                            <a:srgbClr val="FF0000"/>
                          </a:solidFill>
                          <a:effectLst/>
                          <a:latin typeface="Verdana"/>
                          <a:ea typeface="Verdana"/>
                        </a:rPr>
                        <a:t> </a:t>
                      </a:r>
                    </a:p>
                  </a:txBody>
                  <a:tcPr marL="6191" marR="6191" marT="6191" marB="0" anchor="ctr">
                    <a:solidFill>
                      <a:srgbClr val="FFC000"/>
                    </a:solidFill>
                  </a:tcPr>
                </a:tc>
                <a:extLst>
                  <a:ext uri="{0D108BD9-81ED-4DB2-BD59-A6C34878D82A}">
                    <a16:rowId xmlns:a16="http://schemas.microsoft.com/office/drawing/2014/main" val="4061037878"/>
                  </a:ext>
                </a:extLst>
              </a:tr>
            </a:tbl>
          </a:graphicData>
        </a:graphic>
      </p:graphicFrame>
      <p:sp>
        <p:nvSpPr>
          <p:cNvPr id="3" name="TextBox 2">
            <a:extLst>
              <a:ext uri="{FF2B5EF4-FFF2-40B4-BE49-F238E27FC236}">
                <a16:creationId xmlns:a16="http://schemas.microsoft.com/office/drawing/2014/main" id="{B1E7F07A-2470-2E51-B7A7-EC806532520F}"/>
              </a:ext>
            </a:extLst>
          </p:cNvPr>
          <p:cNvSpPr txBox="1"/>
          <p:nvPr/>
        </p:nvSpPr>
        <p:spPr>
          <a:xfrm>
            <a:off x="2806700" y="1077554"/>
            <a:ext cx="8559800" cy="584775"/>
          </a:xfrm>
          <a:prstGeom prst="rect">
            <a:avLst/>
          </a:prstGeom>
          <a:noFill/>
        </p:spPr>
        <p:txBody>
          <a:bodyPr wrap="square">
            <a:spAutoFit/>
          </a:bodyPr>
          <a:lstStyle/>
          <a:p>
            <a:pPr algn="ctr"/>
            <a:r>
              <a:rPr lang="lv-LV" sz="1600" b="1">
                <a:solidFill>
                  <a:srgbClr val="257735"/>
                </a:solidFill>
                <a:latin typeface="Verdana" panose="020B0604030504040204" pitchFamily="34" charset="0"/>
                <a:ea typeface="Verdana" panose="020B0604030504040204" pitchFamily="34" charset="0"/>
              </a:rPr>
              <a:t>B. Pakalpojumu efektivitātes uzlabošana reģionos</a:t>
            </a:r>
          </a:p>
          <a:p>
            <a:pPr algn="ctr"/>
            <a:r>
              <a:rPr lang="lv-LV" sz="1600" i="1">
                <a:solidFill>
                  <a:srgbClr val="257735"/>
                </a:solidFill>
                <a:latin typeface="Verdana" panose="020B0604030504040204" pitchFamily="34" charset="0"/>
                <a:ea typeface="Verdana" panose="020B0604030504040204" pitchFamily="34" charset="0"/>
                <a:cs typeface="Calibri" panose="020F0502020204030204" pitchFamily="34" charset="0"/>
              </a:rPr>
              <a:t>B1. Pakalpojumu nodrošināšana reģionos atbilstoši demogrāfijas izaicinājumiem</a:t>
            </a:r>
          </a:p>
        </p:txBody>
      </p:sp>
      <p:graphicFrame>
        <p:nvGraphicFramePr>
          <p:cNvPr id="7" name="Table 6">
            <a:extLst>
              <a:ext uri="{FF2B5EF4-FFF2-40B4-BE49-F238E27FC236}">
                <a16:creationId xmlns:a16="http://schemas.microsoft.com/office/drawing/2014/main" id="{F7A2A89C-42C7-E9B0-131F-8154A2227A25}"/>
              </a:ext>
            </a:extLst>
          </p:cNvPr>
          <p:cNvGraphicFramePr>
            <a:graphicFrameLocks noGrp="1"/>
          </p:cNvGraphicFramePr>
          <p:nvPr>
            <p:extLst>
              <p:ext uri="{D42A27DB-BD31-4B8C-83A1-F6EECF244321}">
                <p14:modId xmlns:p14="http://schemas.microsoft.com/office/powerpoint/2010/main" val="2782374680"/>
              </p:ext>
            </p:extLst>
          </p:nvPr>
        </p:nvGraphicFramePr>
        <p:xfrm>
          <a:off x="215687" y="6479114"/>
          <a:ext cx="11384435" cy="293826"/>
        </p:xfrm>
        <a:graphic>
          <a:graphicData uri="http://schemas.openxmlformats.org/drawingml/2006/table">
            <a:tbl>
              <a:tblPr firstRow="1" bandRow="1">
                <a:tableStyleId>{5C22544A-7EE6-4342-B048-85BDC9FD1C3A}</a:tableStyleId>
              </a:tblPr>
              <a:tblGrid>
                <a:gridCol w="457412">
                  <a:extLst>
                    <a:ext uri="{9D8B030D-6E8A-4147-A177-3AD203B41FA5}">
                      <a16:colId xmlns:a16="http://schemas.microsoft.com/office/drawing/2014/main" val="601018878"/>
                    </a:ext>
                  </a:extLst>
                </a:gridCol>
                <a:gridCol w="3337399">
                  <a:extLst>
                    <a:ext uri="{9D8B030D-6E8A-4147-A177-3AD203B41FA5}">
                      <a16:colId xmlns:a16="http://schemas.microsoft.com/office/drawing/2014/main" val="4123331600"/>
                    </a:ext>
                  </a:extLst>
                </a:gridCol>
                <a:gridCol w="400601">
                  <a:extLst>
                    <a:ext uri="{9D8B030D-6E8A-4147-A177-3AD203B41FA5}">
                      <a16:colId xmlns:a16="http://schemas.microsoft.com/office/drawing/2014/main" val="2544637603"/>
                    </a:ext>
                  </a:extLst>
                </a:gridCol>
                <a:gridCol w="3394211">
                  <a:extLst>
                    <a:ext uri="{9D8B030D-6E8A-4147-A177-3AD203B41FA5}">
                      <a16:colId xmlns:a16="http://schemas.microsoft.com/office/drawing/2014/main" val="1274312031"/>
                    </a:ext>
                  </a:extLst>
                </a:gridCol>
                <a:gridCol w="462927">
                  <a:extLst>
                    <a:ext uri="{9D8B030D-6E8A-4147-A177-3AD203B41FA5}">
                      <a16:colId xmlns:a16="http://schemas.microsoft.com/office/drawing/2014/main" val="645803413"/>
                    </a:ext>
                  </a:extLst>
                </a:gridCol>
                <a:gridCol w="3331885">
                  <a:extLst>
                    <a:ext uri="{9D8B030D-6E8A-4147-A177-3AD203B41FA5}">
                      <a16:colId xmlns:a16="http://schemas.microsoft.com/office/drawing/2014/main" val="1237547574"/>
                    </a:ext>
                  </a:extLst>
                </a:gridCol>
              </a:tblGrid>
              <a:tr h="293826">
                <a:tc>
                  <a:txBody>
                    <a:bodyPr/>
                    <a:lstStyle/>
                    <a:p>
                      <a:endParaRPr lang="lv-LV" sz="1050" b="0" dirty="0">
                        <a:solidFill>
                          <a:sysClr val="windowText" lastClr="000000"/>
                        </a:solidFill>
                        <a:latin typeface="Veranda"/>
                      </a:endParaRPr>
                    </a:p>
                  </a:txBody>
                  <a:tcPr>
                    <a:solidFill>
                      <a:srgbClr val="92D050"/>
                    </a:solidFill>
                  </a:tcPr>
                </a:tc>
                <a:tc>
                  <a:txBody>
                    <a:bodyPr/>
                    <a:lstStyle/>
                    <a:p>
                      <a:r>
                        <a:rPr lang="lv-LV" sz="1050" b="0" kern="1200" dirty="0">
                          <a:solidFill>
                            <a:sysClr val="windowText" lastClr="000000"/>
                          </a:solidFill>
                          <a:effectLst/>
                          <a:latin typeface="Veranda"/>
                          <a:ea typeface="+mn-ea"/>
                          <a:cs typeface="+mn-cs"/>
                        </a:rPr>
                        <a:t>Izpildīts/ finansējums piešķirts pilna apmērā</a:t>
                      </a:r>
                      <a:endParaRPr lang="lv-LV" sz="1050" b="0" dirty="0">
                        <a:solidFill>
                          <a:sysClr val="windowText" lastClr="000000"/>
                        </a:solidFill>
                        <a:latin typeface="Veranda"/>
                      </a:endParaRPr>
                    </a:p>
                  </a:txBody>
                  <a:tcPr>
                    <a:solidFill>
                      <a:schemeClr val="bg1"/>
                    </a:solidFill>
                  </a:tcPr>
                </a:tc>
                <a:tc>
                  <a:txBody>
                    <a:bodyPr/>
                    <a:lstStyle/>
                    <a:p>
                      <a:endParaRPr lang="lv-LV" sz="1050" b="0" dirty="0">
                        <a:solidFill>
                          <a:sysClr val="windowText" lastClr="000000"/>
                        </a:solidFill>
                        <a:latin typeface="Veranda"/>
                      </a:endParaRPr>
                    </a:p>
                  </a:txBody>
                  <a:tcPr>
                    <a:solidFill>
                      <a:srgbClr val="FFC000"/>
                    </a:solidFill>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sz="1050" b="0" kern="1200" dirty="0">
                          <a:solidFill>
                            <a:sysClr val="windowText" lastClr="000000"/>
                          </a:solidFill>
                          <a:effectLst/>
                          <a:latin typeface="Veranda"/>
                          <a:ea typeface="+mn-ea"/>
                          <a:cs typeface="+mn-cs"/>
                        </a:rPr>
                        <a:t>Izpildes procesā/ finansējums piešķirts daļēji</a:t>
                      </a:r>
                    </a:p>
                  </a:txBody>
                  <a:tcPr>
                    <a:solidFill>
                      <a:schemeClr val="bg1"/>
                    </a:solidFill>
                  </a:tcPr>
                </a:tc>
                <a:tc>
                  <a:txBody>
                    <a:bodyPr/>
                    <a:lstStyle/>
                    <a:p>
                      <a:endParaRPr lang="lv-LV" sz="1050" b="0" dirty="0">
                        <a:solidFill>
                          <a:sysClr val="windowText" lastClr="000000"/>
                        </a:solidFill>
                        <a:latin typeface="Veranda"/>
                      </a:endParaRPr>
                    </a:p>
                  </a:txBody>
                  <a:tcPr>
                    <a:solidFill>
                      <a:schemeClr val="accent2">
                        <a:lumMod val="60000"/>
                        <a:lumOff val="40000"/>
                      </a:schemeClr>
                    </a:solidFill>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sz="1050" b="0" kern="1200" dirty="0">
                          <a:solidFill>
                            <a:sysClr val="windowText" lastClr="000000"/>
                          </a:solidFill>
                          <a:effectLst/>
                          <a:latin typeface="Veranda"/>
                          <a:ea typeface="+mn-ea"/>
                          <a:cs typeface="+mn-cs"/>
                        </a:rPr>
                        <a:t>Netiek izpildīts/ nav piešķirts finansējums </a:t>
                      </a:r>
                    </a:p>
                  </a:txBody>
                  <a:tcPr>
                    <a:solidFill>
                      <a:schemeClr val="bg1"/>
                    </a:solidFill>
                  </a:tcPr>
                </a:tc>
                <a:extLst>
                  <a:ext uri="{0D108BD9-81ED-4DB2-BD59-A6C34878D82A}">
                    <a16:rowId xmlns:a16="http://schemas.microsoft.com/office/drawing/2014/main" val="1102045116"/>
                  </a:ext>
                </a:extLst>
              </a:tr>
            </a:tbl>
          </a:graphicData>
        </a:graphic>
      </p:graphicFrame>
    </p:spTree>
    <p:extLst>
      <p:ext uri="{BB962C8B-B14F-4D97-AF65-F5344CB8AC3E}">
        <p14:creationId xmlns:p14="http://schemas.microsoft.com/office/powerpoint/2010/main" val="9408822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LREADY-CHECKED" val="TRUE"/>
</p:tagLst>
</file>

<file path=ppt/tags/tag2.xml><?xml version="1.0" encoding="utf-8"?>
<p:tagLst xmlns:a="http://schemas.openxmlformats.org/drawingml/2006/main" xmlns:r="http://schemas.openxmlformats.org/officeDocument/2006/relationships" xmlns:p="http://schemas.openxmlformats.org/presentationml/2006/main">
  <p:tag name="ALREADY-CHECKED" val="TRUE"/>
</p:tagLst>
</file>

<file path=ppt/tags/tag3.xml><?xml version="1.0" encoding="utf-8"?>
<p:tagLst xmlns:a="http://schemas.openxmlformats.org/drawingml/2006/main" xmlns:r="http://schemas.openxmlformats.org/officeDocument/2006/relationships" xmlns:p="http://schemas.openxmlformats.org/presentationml/2006/main">
  <p:tag name="ALREADY-CHECKED" val="TRUE"/>
</p:tagLst>
</file>

<file path=ppt/tags/tag4.xml><?xml version="1.0" encoding="utf-8"?>
<p:tagLst xmlns:a="http://schemas.openxmlformats.org/drawingml/2006/main" xmlns:r="http://schemas.openxmlformats.org/officeDocument/2006/relationships" xmlns:p="http://schemas.openxmlformats.org/presentationml/2006/main">
  <p:tag name="ALREADY-CHECKED" val="TRUE"/>
</p:tagLst>
</file>

<file path=ppt/theme/theme1.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048be11-5002-450c-8e3b-782732941017">
      <Terms xmlns="http://schemas.microsoft.com/office/infopath/2007/PartnerControls"/>
    </lcf76f155ced4ddcb4097134ff3c332f>
    <TaxCatchAll xmlns="f7e7d789-9268-4b55-8873-a73e5b415d66" xsi:nil="true"/>
    <SharedWithUsers xmlns="f7e7d789-9268-4b55-8873-a73e5b415d66">
      <UserInfo>
        <DisplayName>Jevgēnija Butņicka</DisplayName>
        <AccountId>18</AccountId>
        <AccountType/>
      </UserInfo>
      <UserInfo>
        <DisplayName>Dāvis Melnalksnis</DisplayName>
        <AccountId>27</AccountId>
        <AccountType/>
      </UserInfo>
      <UserInfo>
        <DisplayName>Ilze Jureviča</DisplayName>
        <AccountId>37</AccountId>
        <AccountType/>
      </UserInfo>
      <UserInfo>
        <DisplayName>Lana Radčenko</DisplayName>
        <AccountId>217</AccountId>
        <AccountType/>
      </UserInfo>
      <UserInfo>
        <DisplayName>Kristīne Kedo</DisplayName>
        <AccountId>362</AccountId>
        <AccountType/>
      </UserInfo>
      <UserInfo>
        <DisplayName>Maija Anspoka</DisplayName>
        <AccountId>341</AccountId>
        <AccountType/>
      </UserInfo>
      <UserInfo>
        <DisplayName>Guna Margēviča</DisplayName>
        <AccountId>652</AccountId>
        <AccountType/>
      </UserInfo>
      <UserInfo>
        <DisplayName>Jānis Ilgavižs</DisplayName>
        <AccountId>28</AccountId>
        <AccountType/>
      </UserInfo>
      <UserInfo>
        <DisplayName>Armīns Skudra</DisplayName>
        <AccountId>13</AccountId>
        <AccountType/>
      </UserInfo>
      <UserInfo>
        <DisplayName>Uģis Bisenieks</DisplayName>
        <AccountId>468</AccountId>
        <AccountType/>
      </UserInfo>
      <UserInfo>
        <DisplayName>Ilona Bumbiere</DisplayName>
        <AccountId>659</AccountId>
        <AccountType/>
      </UserInfo>
      <UserInfo>
        <DisplayName>Dāvis Bičkovičs</DisplayName>
        <AccountId>494</AccountId>
        <AccountType/>
      </UserInfo>
      <UserInfo>
        <DisplayName>Sandra Režā</DisplayName>
        <AccountId>662</AccountId>
        <AccountType/>
      </UserInfo>
      <UserInfo>
        <DisplayName>Ilze Dambīte-Damberga</DisplayName>
        <AccountId>353</AccountId>
        <AccountType/>
      </UserInfo>
      <UserInfo>
        <DisplayName>Ilze Sniega Sniedziņa</DisplayName>
        <AccountId>22</AccountId>
        <AccountType/>
      </UserInfo>
      <UserInfo>
        <DisplayName>Indra Ciukša</DisplayName>
        <AccountId>24</AccountId>
        <AccountType/>
      </UserInfo>
      <UserInfo>
        <DisplayName>Zigmārs Erts</DisplayName>
        <AccountId>34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s" ma:contentTypeID="0x010100667AD451B437284393D39498E788D012" ma:contentTypeVersion="16" ma:contentTypeDescription="Izveidot jaunu dokumentu." ma:contentTypeScope="" ma:versionID="eb118a2c589208f0e20fd95cd73f1a77">
  <xsd:schema xmlns:xsd="http://www.w3.org/2001/XMLSchema" xmlns:xs="http://www.w3.org/2001/XMLSchema" xmlns:p="http://schemas.microsoft.com/office/2006/metadata/properties" xmlns:ns2="2048be11-5002-450c-8e3b-782732941017" xmlns:ns3="f7e7d789-9268-4b55-8873-a73e5b415d66" targetNamespace="http://schemas.microsoft.com/office/2006/metadata/properties" ma:root="true" ma:fieldsID="9e5dcbc519a2436c3eae95d94feb4bd8" ns2:_="" ns3:_="">
    <xsd:import namespace="2048be11-5002-450c-8e3b-782732941017"/>
    <xsd:import namespace="f7e7d789-9268-4b55-8873-a73e5b415d6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48be11-5002-450c-8e3b-7827329410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ttēlu atzīmes" ma:readOnly="false" ma:fieldId="{5cf76f15-5ced-4ddc-b409-7134ff3c332f}" ma:taxonomyMulti="true" ma:sspId="550e1e53-5410-4bdb-8c8a-c3d0be1f470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e7d789-9268-4b55-8873-a73e5b415d66" elementFormDefault="qualified">
    <xsd:import namespace="http://schemas.microsoft.com/office/2006/documentManagement/types"/>
    <xsd:import namespace="http://schemas.microsoft.com/office/infopath/2007/PartnerControls"/>
    <xsd:element name="SharedWithUsers" ma:index="10"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Koplietots ar: detalizēti" ma:internalName="SharedWithDetails" ma:readOnly="true">
      <xsd:simpleType>
        <xsd:restriction base="dms:Note">
          <xsd:maxLength value="255"/>
        </xsd:restriction>
      </xsd:simpleType>
    </xsd:element>
    <xsd:element name="TaxCatchAll" ma:index="14" nillable="true" ma:displayName="Taxonomy Catch All Column" ma:hidden="true" ma:list="{c648655c-5c52-4057-8b3e-ccfd248cba54}" ma:internalName="TaxCatchAll" ma:showField="CatchAllData" ma:web="f7e7d789-9268-4b55-8873-a73e5b415d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05675E-7CBE-4007-8998-14ED0A958C7D}">
  <ds:schemaRefs>
    <ds:schemaRef ds:uri="http://schemas.openxmlformats.org/package/2006/metadata/core-properties"/>
    <ds:schemaRef ds:uri="f7e7d789-9268-4b55-8873-a73e5b415d66"/>
    <ds:schemaRef ds:uri="http://www.w3.org/XML/1998/namespace"/>
    <ds:schemaRef ds:uri="http://purl.org/dc/elements/1.1/"/>
    <ds:schemaRef ds:uri="http://purl.org/dc/dcmitype/"/>
    <ds:schemaRef ds:uri="http://schemas.microsoft.com/office/infopath/2007/PartnerControls"/>
    <ds:schemaRef ds:uri="http://schemas.microsoft.com/office/2006/documentManagement/types"/>
    <ds:schemaRef ds:uri="2048be11-5002-450c-8e3b-782732941017"/>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27F5A53-2B54-4137-A69F-4EC064BF0312}">
  <ds:schemaRefs>
    <ds:schemaRef ds:uri="2048be11-5002-450c-8e3b-782732941017"/>
    <ds:schemaRef ds:uri="f7e7d789-9268-4b55-8873-a73e5b415d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1ACB699-BBC5-4B0D-B8AD-2B7E288189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1505</TotalTime>
  <Words>2906</Words>
  <Application>Microsoft Office PowerPoint</Application>
  <PresentationFormat>Widescreen</PresentationFormat>
  <Paragraphs>432</Paragraphs>
  <Slides>28</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Aptos</vt:lpstr>
      <vt:lpstr>Arial</vt:lpstr>
      <vt:lpstr>Calibri</vt:lpstr>
      <vt:lpstr>Courier New</vt:lpstr>
      <vt:lpstr>Segoe UI</vt:lpstr>
      <vt:lpstr>Times New Roman</vt:lpstr>
      <vt:lpstr>Veranda</vt:lpstr>
      <vt:lpstr>Verdana</vt:lpstr>
      <vt:lpstr>Wingdings</vt:lpstr>
      <vt:lpstr>89_Prezentacija_templateLV</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OECD Rekomendācija par reģionālās attīstības politiku (pieņemta 2023.g.)</vt:lpstr>
      <vt:lpstr>Igaunijas reģionālā politika</vt:lpstr>
      <vt:lpstr>Lietuvas reģionālā politika</vt:lpstr>
      <vt:lpstr>Somijas reģionālā politika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Dagnija</dc:creator>
  <cp:lastModifiedBy>Ilze Bolšteina</cp:lastModifiedBy>
  <cp:revision>33</cp:revision>
  <dcterms:created xsi:type="dcterms:W3CDTF">2014-11-20T14:46:47Z</dcterms:created>
  <dcterms:modified xsi:type="dcterms:W3CDTF">2024-05-16T10:17:14Z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0x010100667AD451B437284393D39498E788D012</vt:lpwstr>
  </property>
  <property fmtid="{D5CDD505-2E9C-101B-9397-08002B2CF9AE}" pid="3" name="MediaServiceImageTags">
    <vt:lpwstr/>
  </property>
</Properties>
</file>