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Lst>
  <p:notesMasterIdLst>
    <p:notesMasterId r:id="rId22"/>
  </p:notesMasterIdLst>
  <p:sldIdLst>
    <p:sldId id="272" r:id="rId3"/>
    <p:sldId id="1526" r:id="rId4"/>
    <p:sldId id="1508" r:id="rId5"/>
    <p:sldId id="1522" r:id="rId6"/>
    <p:sldId id="1511" r:id="rId7"/>
    <p:sldId id="1513" r:id="rId8"/>
    <p:sldId id="1514" r:id="rId9"/>
    <p:sldId id="1523" r:id="rId10"/>
    <p:sldId id="1478" r:id="rId11"/>
    <p:sldId id="1517" r:id="rId12"/>
    <p:sldId id="1518" r:id="rId13"/>
    <p:sldId id="1520" r:id="rId14"/>
    <p:sldId id="1479" r:id="rId15"/>
    <p:sldId id="1521" r:id="rId16"/>
    <p:sldId id="1500" r:id="rId17"/>
    <p:sldId id="1505" r:id="rId18"/>
    <p:sldId id="1524" r:id="rId19"/>
    <p:sldId id="1067" r:id="rId20"/>
    <p:sldId id="1482" r:id="rId21"/>
  </p:sldIdLst>
  <p:sldSz cx="12192000" cy="6858000"/>
  <p:notesSz cx="6797675" cy="9928225"/>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33"/>
    <a:srgbClr val="A50021"/>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6374" autoAdjust="0"/>
  </p:normalViewPr>
  <p:slideViewPr>
    <p:cSldViewPr snapToGrid="0">
      <p:cViewPr varScale="1">
        <p:scale>
          <a:sx n="122" d="100"/>
          <a:sy n="122" d="100"/>
        </p:scale>
        <p:origin x="108" y="306"/>
      </p:cViewPr>
      <p:guideLst/>
    </p:cSldViewPr>
  </p:slideViewPr>
  <p:notesTextViewPr>
    <p:cViewPr>
      <p:scale>
        <a:sx n="1" d="1"/>
        <a:sy n="1" d="1"/>
      </p:scale>
      <p:origin x="0" y="0"/>
    </p:cViewPr>
  </p:notesTextViewPr>
  <p:sorterViewPr>
    <p:cViewPr>
      <p:scale>
        <a:sx n="86" d="100"/>
        <a:sy n="86" d="100"/>
      </p:scale>
      <p:origin x="0" y="0"/>
    </p:cViewPr>
  </p:sorterViewPr>
  <p:notesViewPr>
    <p:cSldViewPr snapToGrid="0">
      <p:cViewPr varScale="1">
        <p:scale>
          <a:sx n="41" d="100"/>
          <a:sy n="41" d="100"/>
        </p:scale>
        <p:origin x="114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366539D-D750-4AED-B884-8761613729E3}" type="datetimeFigureOut">
              <a:rPr lang="lv-LV" smtClean="0"/>
              <a:t>12.06.2024</a:t>
            </a:fld>
            <a:endParaRPr lang="lv-LV"/>
          </a:p>
        </p:txBody>
      </p:sp>
      <p:sp>
        <p:nvSpPr>
          <p:cNvPr id="4" name="Slaida attēla vietturi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D4843DE-0F30-4E14-B2F2-8FD4A8459F74}" type="slidenum">
              <a:rPr lang="lv-LV" smtClean="0"/>
              <a:t>‹#›</a:t>
            </a:fld>
            <a:endParaRPr lang="lv-LV"/>
          </a:p>
        </p:txBody>
      </p:sp>
    </p:spTree>
    <p:extLst>
      <p:ext uri="{BB962C8B-B14F-4D97-AF65-F5344CB8AC3E}">
        <p14:creationId xmlns:p14="http://schemas.microsoft.com/office/powerpoint/2010/main" val="4120612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3</a:t>
            </a:fld>
            <a:endParaRPr lang="lv-LV"/>
          </a:p>
        </p:txBody>
      </p:sp>
    </p:spTree>
    <p:extLst>
      <p:ext uri="{BB962C8B-B14F-4D97-AF65-F5344CB8AC3E}">
        <p14:creationId xmlns:p14="http://schemas.microsoft.com/office/powerpoint/2010/main" val="3361809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12</a:t>
            </a:fld>
            <a:endParaRPr lang="lv-LV"/>
          </a:p>
        </p:txBody>
      </p:sp>
    </p:spTree>
    <p:extLst>
      <p:ext uri="{BB962C8B-B14F-4D97-AF65-F5344CB8AC3E}">
        <p14:creationId xmlns:p14="http://schemas.microsoft.com/office/powerpoint/2010/main" val="3834497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13</a:t>
            </a:fld>
            <a:endParaRPr lang="lv-LV"/>
          </a:p>
        </p:txBody>
      </p:sp>
    </p:spTree>
    <p:extLst>
      <p:ext uri="{BB962C8B-B14F-4D97-AF65-F5344CB8AC3E}">
        <p14:creationId xmlns:p14="http://schemas.microsoft.com/office/powerpoint/2010/main" val="1631401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14</a:t>
            </a:fld>
            <a:endParaRPr lang="lv-LV"/>
          </a:p>
        </p:txBody>
      </p:sp>
    </p:spTree>
    <p:extLst>
      <p:ext uri="{BB962C8B-B14F-4D97-AF65-F5344CB8AC3E}">
        <p14:creationId xmlns:p14="http://schemas.microsoft.com/office/powerpoint/2010/main" val="1005047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15</a:t>
            </a:fld>
            <a:endParaRPr lang="lv-LV"/>
          </a:p>
        </p:txBody>
      </p:sp>
    </p:spTree>
    <p:extLst>
      <p:ext uri="{BB962C8B-B14F-4D97-AF65-F5344CB8AC3E}">
        <p14:creationId xmlns:p14="http://schemas.microsoft.com/office/powerpoint/2010/main" val="2384732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16</a:t>
            </a:fld>
            <a:endParaRPr lang="lv-LV"/>
          </a:p>
        </p:txBody>
      </p:sp>
    </p:spTree>
    <p:extLst>
      <p:ext uri="{BB962C8B-B14F-4D97-AF65-F5344CB8AC3E}">
        <p14:creationId xmlns:p14="http://schemas.microsoft.com/office/powerpoint/2010/main" val="3244873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17</a:t>
            </a:fld>
            <a:endParaRPr lang="lv-LV"/>
          </a:p>
        </p:txBody>
      </p:sp>
    </p:spTree>
    <p:extLst>
      <p:ext uri="{BB962C8B-B14F-4D97-AF65-F5344CB8AC3E}">
        <p14:creationId xmlns:p14="http://schemas.microsoft.com/office/powerpoint/2010/main" val="516594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4</a:t>
            </a:fld>
            <a:endParaRPr lang="lv-LV"/>
          </a:p>
        </p:txBody>
      </p:sp>
    </p:spTree>
    <p:extLst>
      <p:ext uri="{BB962C8B-B14F-4D97-AF65-F5344CB8AC3E}">
        <p14:creationId xmlns:p14="http://schemas.microsoft.com/office/powerpoint/2010/main" val="252440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5</a:t>
            </a:fld>
            <a:endParaRPr lang="lv-LV"/>
          </a:p>
        </p:txBody>
      </p:sp>
    </p:spTree>
    <p:extLst>
      <p:ext uri="{BB962C8B-B14F-4D97-AF65-F5344CB8AC3E}">
        <p14:creationId xmlns:p14="http://schemas.microsoft.com/office/powerpoint/2010/main" val="59966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6</a:t>
            </a:fld>
            <a:endParaRPr lang="lv-LV"/>
          </a:p>
        </p:txBody>
      </p:sp>
    </p:spTree>
    <p:extLst>
      <p:ext uri="{BB962C8B-B14F-4D97-AF65-F5344CB8AC3E}">
        <p14:creationId xmlns:p14="http://schemas.microsoft.com/office/powerpoint/2010/main" val="73492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7</a:t>
            </a:fld>
            <a:endParaRPr lang="lv-LV"/>
          </a:p>
        </p:txBody>
      </p:sp>
    </p:spTree>
    <p:extLst>
      <p:ext uri="{BB962C8B-B14F-4D97-AF65-F5344CB8AC3E}">
        <p14:creationId xmlns:p14="http://schemas.microsoft.com/office/powerpoint/2010/main" val="1875553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8</a:t>
            </a:fld>
            <a:endParaRPr lang="lv-LV"/>
          </a:p>
        </p:txBody>
      </p:sp>
    </p:spTree>
    <p:extLst>
      <p:ext uri="{BB962C8B-B14F-4D97-AF65-F5344CB8AC3E}">
        <p14:creationId xmlns:p14="http://schemas.microsoft.com/office/powerpoint/2010/main" val="1297763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76F9A599-ECD1-419C-AEED-CE825EB469AE}" type="slidenum">
              <a:rPr lang="lv-LV" smtClean="0"/>
              <a:t>9</a:t>
            </a:fld>
            <a:endParaRPr lang="lv-LV"/>
          </a:p>
        </p:txBody>
      </p:sp>
    </p:spTree>
    <p:extLst>
      <p:ext uri="{BB962C8B-B14F-4D97-AF65-F5344CB8AC3E}">
        <p14:creationId xmlns:p14="http://schemas.microsoft.com/office/powerpoint/2010/main" val="1265755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10</a:t>
            </a:fld>
            <a:endParaRPr lang="lv-LV"/>
          </a:p>
        </p:txBody>
      </p:sp>
    </p:spTree>
    <p:extLst>
      <p:ext uri="{BB962C8B-B14F-4D97-AF65-F5344CB8AC3E}">
        <p14:creationId xmlns:p14="http://schemas.microsoft.com/office/powerpoint/2010/main" val="81789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Aizejošās Saeimas apstiprinātais NAP ir vidēja termiņa stratēģija ar fiksētiem stratēģiskajiem mērķiem un sasniedzamajiem rezultātiem </a:t>
            </a:r>
          </a:p>
          <a:p>
            <a:r>
              <a:rPr lang="lv-LV" dirty="0"/>
              <a:t>Plāns ir saistīts ar Latvijai pieejamajiem finanšu ieguldījumiem14.5 </a:t>
            </a:r>
            <a:r>
              <a:rPr lang="lv-LV" dirty="0" err="1"/>
              <a:t>milardu</a:t>
            </a:r>
            <a:r>
              <a:rPr lang="lv-LV" dirty="0"/>
              <a:t> apmērā</a:t>
            </a:r>
          </a:p>
          <a:p>
            <a:r>
              <a:rPr lang="lv-LV" dirty="0"/>
              <a:t>Stratēģiskie mērķi ir mēraukla vai savdabīgs siets plānoto ES Fondu investīciju un budžeta prioritāro pasākumu izvērtēšanai un arī politiku iniciatīvām dažādās nozarēs</a:t>
            </a:r>
          </a:p>
          <a:p>
            <a:endParaRPr lang="lv-LV" dirty="0"/>
          </a:p>
          <a:p>
            <a:r>
              <a:rPr lang="lv-LV" dirty="0"/>
              <a:t>Dominējošais virziens ir produktivitāte visās jomās- jo tas ir galvenais izaugsmes  un valsts  konkurētspējas nosacījums </a:t>
            </a:r>
          </a:p>
        </p:txBody>
      </p:sp>
      <p:sp>
        <p:nvSpPr>
          <p:cNvPr id="4" name="Slide Number Placeholder 3"/>
          <p:cNvSpPr>
            <a:spLocks noGrp="1"/>
          </p:cNvSpPr>
          <p:nvPr>
            <p:ph type="sldNum" sz="quarter" idx="5"/>
          </p:nvPr>
        </p:nvSpPr>
        <p:spPr/>
        <p:txBody>
          <a:bodyPr/>
          <a:lstStyle/>
          <a:p>
            <a:fld id="{76F9A599-ECD1-419C-AEED-CE825EB469AE}" type="slidenum">
              <a:rPr lang="lv-LV" smtClean="0"/>
              <a:t>11</a:t>
            </a:fld>
            <a:endParaRPr lang="lv-LV"/>
          </a:p>
        </p:txBody>
      </p:sp>
    </p:spTree>
    <p:extLst>
      <p:ext uri="{BB962C8B-B14F-4D97-AF65-F5344CB8AC3E}">
        <p14:creationId xmlns:p14="http://schemas.microsoft.com/office/powerpoint/2010/main" val="2757814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39CAEF4-9D3E-4ED6-9F6F-396A7FF29B4E}"/>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E1E34E47-6621-4967-9CB6-C0CFB8531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78E42D5D-F74D-4903-A0EB-0090DEF09790}"/>
              </a:ext>
            </a:extLst>
          </p:cNvPr>
          <p:cNvSpPr>
            <a:spLocks noGrp="1"/>
          </p:cNvSpPr>
          <p:nvPr>
            <p:ph type="dt" sz="half" idx="10"/>
          </p:nvPr>
        </p:nvSpPr>
        <p:spPr/>
        <p:txBody>
          <a:bodyPr/>
          <a:lstStyle/>
          <a:p>
            <a:fld id="{BC7DA2A1-0DD2-4B20-8DC9-1458AA07EB65}" type="datetimeFigureOut">
              <a:rPr lang="lv-LV" smtClean="0"/>
              <a:t>12.06.2024</a:t>
            </a:fld>
            <a:endParaRPr lang="lv-LV"/>
          </a:p>
        </p:txBody>
      </p:sp>
      <p:sp>
        <p:nvSpPr>
          <p:cNvPr id="5" name="Kājenes vietturis 4">
            <a:extLst>
              <a:ext uri="{FF2B5EF4-FFF2-40B4-BE49-F238E27FC236}">
                <a16:creationId xmlns:a16="http://schemas.microsoft.com/office/drawing/2014/main" id="{F8D91DDB-3654-47B9-AE9C-D71C8654DDE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2504BBDF-FBD1-4089-B2DE-BD5298482470}"/>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382591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E95599E-0C2F-4337-A3C5-B5293CF1CD7A}"/>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92E065F5-E3F6-49A5-8F59-D2F6430566F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BCA1E807-A4A1-4CD2-894F-082B0CDD8F50}"/>
              </a:ext>
            </a:extLst>
          </p:cNvPr>
          <p:cNvSpPr>
            <a:spLocks noGrp="1"/>
          </p:cNvSpPr>
          <p:nvPr>
            <p:ph type="dt" sz="half" idx="10"/>
          </p:nvPr>
        </p:nvSpPr>
        <p:spPr/>
        <p:txBody>
          <a:bodyPr/>
          <a:lstStyle/>
          <a:p>
            <a:fld id="{BC7DA2A1-0DD2-4B20-8DC9-1458AA07EB65}" type="datetimeFigureOut">
              <a:rPr lang="lv-LV" smtClean="0"/>
              <a:t>12.06.2024</a:t>
            </a:fld>
            <a:endParaRPr lang="lv-LV"/>
          </a:p>
        </p:txBody>
      </p:sp>
      <p:sp>
        <p:nvSpPr>
          <p:cNvPr id="5" name="Kājenes vietturis 4">
            <a:extLst>
              <a:ext uri="{FF2B5EF4-FFF2-40B4-BE49-F238E27FC236}">
                <a16:creationId xmlns:a16="http://schemas.microsoft.com/office/drawing/2014/main" id="{D3FE800D-6E35-404A-8F1C-D40D31D2869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A151AFD0-BBA7-4135-959E-D4605DF2485B}"/>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141613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0DC72D99-3618-4AE2-8384-26C2CEFE4CDC}"/>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7CE9DC2F-ACA7-402E-A72B-5D901DAFD4BB}"/>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DA64EAE-2601-4983-9145-94FE543CB80C}"/>
              </a:ext>
            </a:extLst>
          </p:cNvPr>
          <p:cNvSpPr>
            <a:spLocks noGrp="1"/>
          </p:cNvSpPr>
          <p:nvPr>
            <p:ph type="dt" sz="half" idx="10"/>
          </p:nvPr>
        </p:nvSpPr>
        <p:spPr/>
        <p:txBody>
          <a:bodyPr/>
          <a:lstStyle/>
          <a:p>
            <a:fld id="{BC7DA2A1-0DD2-4B20-8DC9-1458AA07EB65}" type="datetimeFigureOut">
              <a:rPr lang="lv-LV" smtClean="0"/>
              <a:t>12.06.2024</a:t>
            </a:fld>
            <a:endParaRPr lang="lv-LV"/>
          </a:p>
        </p:txBody>
      </p:sp>
      <p:sp>
        <p:nvSpPr>
          <p:cNvPr id="5" name="Kājenes vietturis 4">
            <a:extLst>
              <a:ext uri="{FF2B5EF4-FFF2-40B4-BE49-F238E27FC236}">
                <a16:creationId xmlns:a16="http://schemas.microsoft.com/office/drawing/2014/main" id="{E7554B21-53CB-4931-93AC-5D55C1A6065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6974FB1-BEA1-4D94-A741-EF30D7DA85E6}"/>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2064976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528D-6205-E769-7B2D-7C8844FD7150}"/>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7">
            <a:extLst>
              <a:ext uri="{FF2B5EF4-FFF2-40B4-BE49-F238E27FC236}">
                <a16:creationId xmlns:a16="http://schemas.microsoft.com/office/drawing/2014/main" id="{0DFC8E46-96EC-00F3-D2C2-0B25CDACEC92}"/>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5973763" y="906463"/>
            <a:ext cx="1727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A7A52966-4AF6-FABC-1361-7BA350A3F29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53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7DDF51B-7C62-5D37-3E0B-BCF471394978}"/>
              </a:ext>
            </a:extLst>
          </p:cNvPr>
          <p:cNvSpPr/>
          <p:nvPr userDrawn="1"/>
        </p:nvSpPr>
        <p:spPr>
          <a:xfrm>
            <a:off x="811213" y="0"/>
            <a:ext cx="720725" cy="722313"/>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9" name="Title 1"/>
          <p:cNvSpPr>
            <a:spLocks noGrp="1"/>
          </p:cNvSpPr>
          <p:nvPr>
            <p:ph type="title"/>
          </p:nvPr>
        </p:nvSpPr>
        <p:spPr>
          <a:xfrm>
            <a:off x="2328112" y="3505200"/>
            <a:ext cx="8949488" cy="960442"/>
          </a:xfrm>
        </p:spPr>
        <p:txBody>
          <a:bodyPr anchor="t">
            <a:normAutofit/>
          </a:bodyPr>
          <a:lstStyle>
            <a:lvl1pPr algn="ctr">
              <a:defRPr sz="3200" b="1" baseline="0">
                <a:solidFill>
                  <a:srgbClr val="9D223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8" name="Text Placeholder 17"/>
          <p:cNvSpPr>
            <a:spLocks noGrp="1"/>
          </p:cNvSpPr>
          <p:nvPr>
            <p:ph type="body" sz="quarter" idx="10"/>
          </p:nvPr>
        </p:nvSpPr>
        <p:spPr>
          <a:xfrm>
            <a:off x="2328112" y="4724400"/>
            <a:ext cx="8949488"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2328112" y="5761038"/>
            <a:ext cx="8949488"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197904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027AF8-D75C-60C3-2870-C272E1DA543E}"/>
              </a:ext>
            </a:extLst>
          </p:cNvPr>
          <p:cNvSpPr/>
          <p:nvPr userDrawn="1"/>
        </p:nvSpPr>
        <p:spPr>
          <a:xfrm>
            <a:off x="811213" y="0"/>
            <a:ext cx="720725" cy="722313"/>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2" name="Title 1"/>
          <p:cNvSpPr>
            <a:spLocks noGrp="1"/>
          </p:cNvSpPr>
          <p:nvPr>
            <p:ph type="title"/>
          </p:nvPr>
        </p:nvSpPr>
        <p:spPr>
          <a:xfrm>
            <a:off x="2328420" y="381000"/>
            <a:ext cx="9308123" cy="1036642"/>
          </a:xfrm>
        </p:spPr>
        <p:txBody>
          <a:bodyPr anchor="t">
            <a:normAutofit/>
          </a:bodyPr>
          <a:lstStyle>
            <a:lvl1pPr algn="l">
              <a:defRPr sz="24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2328420" y="1752603"/>
            <a:ext cx="9308123"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dirty="0"/>
              <a:t>Click to edit Master text styles</a:t>
            </a:r>
          </a:p>
        </p:txBody>
      </p:sp>
      <p:sp>
        <p:nvSpPr>
          <p:cNvPr id="24" name="Text Placeholder 15"/>
          <p:cNvSpPr>
            <a:spLocks noGrp="1"/>
          </p:cNvSpPr>
          <p:nvPr>
            <p:ph type="body" sz="quarter" idx="10"/>
          </p:nvPr>
        </p:nvSpPr>
        <p:spPr>
          <a:xfrm>
            <a:off x="232842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2992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0208E1AB-11BE-7CC5-341E-12A697A13EB4}"/>
              </a:ext>
            </a:extLst>
          </p:cNvPr>
          <p:cNvSpPr>
            <a:spLocks noGrp="1"/>
          </p:cNvSpPr>
          <p:nvPr>
            <p:ph type="sldNum" sz="quarter" idx="13"/>
          </p:nvPr>
        </p:nvSpPr>
        <p:spPr>
          <a:xfrm>
            <a:off x="11176000" y="6324600"/>
            <a:ext cx="406400" cy="304800"/>
          </a:xfrm>
        </p:spPr>
        <p:txBody>
          <a:bodyPr/>
          <a:lstStyle>
            <a:lvl1pPr>
              <a:defRPr sz="1000">
                <a:latin typeface="Verdana" panose="020B0604030504040204" pitchFamily="34" charset="0"/>
              </a:defRPr>
            </a:lvl1pPr>
          </a:lstStyle>
          <a:p>
            <a:pPr>
              <a:defRPr/>
            </a:pPr>
            <a:fld id="{3433D343-5939-40B2-8FBF-4BA2D5E4401F}" type="slidenum">
              <a:rPr lang="en-US" altLang="lv-LV"/>
              <a:pPr>
                <a:defRPr/>
              </a:pPr>
              <a:t>‹#›</a:t>
            </a:fld>
            <a:endParaRPr lang="en-US" altLang="lv-LV"/>
          </a:p>
        </p:txBody>
      </p:sp>
    </p:spTree>
    <p:extLst>
      <p:ext uri="{BB962C8B-B14F-4D97-AF65-F5344CB8AC3E}">
        <p14:creationId xmlns:p14="http://schemas.microsoft.com/office/powerpoint/2010/main" val="2551035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B88443-FA31-2BA2-DAA1-E52B51818F22}"/>
              </a:ext>
            </a:extLst>
          </p:cNvPr>
          <p:cNvSpPr/>
          <p:nvPr userDrawn="1"/>
        </p:nvSpPr>
        <p:spPr>
          <a:xfrm>
            <a:off x="811213" y="0"/>
            <a:ext cx="720725" cy="722313"/>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2" name="Title 1"/>
          <p:cNvSpPr>
            <a:spLocks noGrp="1"/>
          </p:cNvSpPr>
          <p:nvPr>
            <p:ph type="title"/>
          </p:nvPr>
        </p:nvSpPr>
        <p:spPr>
          <a:xfrm>
            <a:off x="2328111" y="3657603"/>
            <a:ext cx="9254289"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328111" y="381000"/>
            <a:ext cx="9254289"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328111"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299200" y="6326605"/>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50CE24D7-3612-0B93-DB5C-23B8E3CAAE71}"/>
              </a:ext>
            </a:extLst>
          </p:cNvPr>
          <p:cNvSpPr>
            <a:spLocks noGrp="1"/>
          </p:cNvSpPr>
          <p:nvPr>
            <p:ph type="sldNum" sz="quarter" idx="13"/>
          </p:nvPr>
        </p:nvSpPr>
        <p:spPr>
          <a:xfrm>
            <a:off x="11176000" y="6326188"/>
            <a:ext cx="406400" cy="304800"/>
          </a:xfrm>
        </p:spPr>
        <p:txBody>
          <a:bodyPr/>
          <a:lstStyle>
            <a:lvl1pPr>
              <a:defRPr sz="1000">
                <a:latin typeface="Verdana" panose="020B0604030504040204" pitchFamily="34" charset="0"/>
              </a:defRPr>
            </a:lvl1pPr>
          </a:lstStyle>
          <a:p>
            <a:pPr>
              <a:defRPr/>
            </a:pPr>
            <a:fld id="{985DD304-05EE-4A79-A0A6-F7A70F12D1FA}" type="slidenum">
              <a:rPr lang="en-US" altLang="lv-LV"/>
              <a:pPr>
                <a:defRPr/>
              </a:pPr>
              <a:t>‹#›</a:t>
            </a:fld>
            <a:endParaRPr lang="en-US" altLang="lv-LV"/>
          </a:p>
        </p:txBody>
      </p:sp>
    </p:spTree>
    <p:extLst>
      <p:ext uri="{BB962C8B-B14F-4D97-AF65-F5344CB8AC3E}">
        <p14:creationId xmlns:p14="http://schemas.microsoft.com/office/powerpoint/2010/main" val="231669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3128E1-7848-17E9-3663-8969864EA0FD}"/>
              </a:ext>
            </a:extLst>
          </p:cNvPr>
          <p:cNvSpPr/>
          <p:nvPr userDrawn="1"/>
        </p:nvSpPr>
        <p:spPr>
          <a:xfrm>
            <a:off x="811213" y="0"/>
            <a:ext cx="720725" cy="722313"/>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2" name="Title 1"/>
          <p:cNvSpPr>
            <a:spLocks noGrp="1"/>
          </p:cNvSpPr>
          <p:nvPr>
            <p:ph type="title"/>
          </p:nvPr>
        </p:nvSpPr>
        <p:spPr>
          <a:xfrm>
            <a:off x="2322094" y="304804"/>
            <a:ext cx="9260305" cy="1066799"/>
          </a:xfrm>
        </p:spPr>
        <p:txBody>
          <a:bodyPr anchor="t">
            <a:normAutofit/>
          </a:bodyPr>
          <a:lstStyle>
            <a:lvl1pPr algn="l">
              <a:defRPr sz="24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2322096" y="1752601"/>
            <a:ext cx="4339388"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243011" y="1752603"/>
            <a:ext cx="4339389"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5"/>
          <p:cNvSpPr>
            <a:spLocks noGrp="1"/>
          </p:cNvSpPr>
          <p:nvPr>
            <p:ph type="body" sz="quarter" idx="10"/>
          </p:nvPr>
        </p:nvSpPr>
        <p:spPr>
          <a:xfrm>
            <a:off x="2316079"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9"/>
          <p:cNvSpPr>
            <a:spLocks noGrp="1"/>
          </p:cNvSpPr>
          <p:nvPr>
            <p:ph type="body" sz="quarter" idx="12"/>
          </p:nvPr>
        </p:nvSpPr>
        <p:spPr>
          <a:xfrm>
            <a:off x="6299200" y="6326605"/>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206E7273-8915-9A64-F458-EBBCC7EC9CDF}"/>
              </a:ext>
            </a:extLst>
          </p:cNvPr>
          <p:cNvSpPr>
            <a:spLocks noGrp="1"/>
          </p:cNvSpPr>
          <p:nvPr>
            <p:ph type="sldNum" sz="quarter" idx="13"/>
          </p:nvPr>
        </p:nvSpPr>
        <p:spPr>
          <a:xfrm>
            <a:off x="11176000" y="6326188"/>
            <a:ext cx="406400" cy="304800"/>
          </a:xfrm>
        </p:spPr>
        <p:txBody>
          <a:bodyPr/>
          <a:lstStyle>
            <a:lvl1pPr>
              <a:defRPr sz="1000">
                <a:latin typeface="Verdana" panose="020B0604030504040204" pitchFamily="34" charset="0"/>
              </a:defRPr>
            </a:lvl1pPr>
          </a:lstStyle>
          <a:p>
            <a:pPr>
              <a:defRPr/>
            </a:pPr>
            <a:fld id="{5955AD3C-E374-44E1-A410-A8A07970C312}" type="slidenum">
              <a:rPr lang="en-US" altLang="lv-LV"/>
              <a:pPr>
                <a:defRPr/>
              </a:pPr>
              <a:t>‹#›</a:t>
            </a:fld>
            <a:endParaRPr lang="en-US" altLang="lv-LV"/>
          </a:p>
        </p:txBody>
      </p:sp>
    </p:spTree>
    <p:extLst>
      <p:ext uri="{BB962C8B-B14F-4D97-AF65-F5344CB8AC3E}">
        <p14:creationId xmlns:p14="http://schemas.microsoft.com/office/powerpoint/2010/main" val="357831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BFCAF9-3350-747D-AD64-F4013A8EC2FA}"/>
              </a:ext>
            </a:extLst>
          </p:cNvPr>
          <p:cNvSpPr/>
          <p:nvPr userDrawn="1"/>
        </p:nvSpPr>
        <p:spPr>
          <a:xfrm>
            <a:off x="811213" y="0"/>
            <a:ext cx="720725" cy="722313"/>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15" name="Content Placeholder 2"/>
          <p:cNvSpPr>
            <a:spLocks noGrp="1"/>
          </p:cNvSpPr>
          <p:nvPr>
            <p:ph sz="half" idx="1"/>
          </p:nvPr>
        </p:nvSpPr>
        <p:spPr>
          <a:xfrm>
            <a:off x="2322095" y="2386943"/>
            <a:ext cx="4355431"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226969" y="2386943"/>
            <a:ext cx="4355431"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6"/>
          </p:nvPr>
        </p:nvSpPr>
        <p:spPr>
          <a:xfrm>
            <a:off x="2322095" y="1851948"/>
            <a:ext cx="4355284"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3" name="Text Placeholder 21"/>
          <p:cNvSpPr>
            <a:spLocks noGrp="1"/>
          </p:cNvSpPr>
          <p:nvPr>
            <p:ph type="body" sz="quarter" idx="17"/>
          </p:nvPr>
        </p:nvSpPr>
        <p:spPr>
          <a:xfrm>
            <a:off x="7226969" y="1851956"/>
            <a:ext cx="4355431"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5"/>
          <p:cNvSpPr>
            <a:spLocks noGrp="1"/>
          </p:cNvSpPr>
          <p:nvPr>
            <p:ph type="body" sz="quarter" idx="10"/>
          </p:nvPr>
        </p:nvSpPr>
        <p:spPr>
          <a:xfrm>
            <a:off x="2322094" y="6326605"/>
            <a:ext cx="2635583"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8" name="Text Placeholder 19"/>
          <p:cNvSpPr>
            <a:spLocks noGrp="1"/>
          </p:cNvSpPr>
          <p:nvPr>
            <p:ph type="body" sz="quarter" idx="12"/>
          </p:nvPr>
        </p:nvSpPr>
        <p:spPr>
          <a:xfrm>
            <a:off x="6299200" y="6326605"/>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itle 1"/>
          <p:cNvSpPr>
            <a:spLocks noGrp="1"/>
          </p:cNvSpPr>
          <p:nvPr>
            <p:ph type="title"/>
          </p:nvPr>
        </p:nvSpPr>
        <p:spPr>
          <a:xfrm>
            <a:off x="2322094" y="304804"/>
            <a:ext cx="9260305" cy="1066799"/>
          </a:xfrm>
        </p:spPr>
        <p:txBody>
          <a:bodyPr anchor="t">
            <a:normAutofit/>
          </a:bodyPr>
          <a:lstStyle>
            <a:lvl1pPr algn="l">
              <a:defRPr sz="24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lide Number Placeholder 22">
            <a:extLst>
              <a:ext uri="{FF2B5EF4-FFF2-40B4-BE49-F238E27FC236}">
                <a16:creationId xmlns:a16="http://schemas.microsoft.com/office/drawing/2014/main" id="{A03035C3-781C-E25A-A2DB-458A289B39E0}"/>
              </a:ext>
            </a:extLst>
          </p:cNvPr>
          <p:cNvSpPr>
            <a:spLocks noGrp="1"/>
          </p:cNvSpPr>
          <p:nvPr>
            <p:ph type="sldNum" sz="quarter" idx="18"/>
          </p:nvPr>
        </p:nvSpPr>
        <p:spPr>
          <a:xfrm>
            <a:off x="11176000" y="6326188"/>
            <a:ext cx="406400" cy="304800"/>
          </a:xfrm>
        </p:spPr>
        <p:txBody>
          <a:bodyPr/>
          <a:lstStyle>
            <a:lvl1pPr>
              <a:defRPr sz="1000">
                <a:latin typeface="Verdana" panose="020B0604030504040204" pitchFamily="34" charset="0"/>
              </a:defRPr>
            </a:lvl1pPr>
          </a:lstStyle>
          <a:p>
            <a:pPr>
              <a:defRPr/>
            </a:pPr>
            <a:fld id="{879305AB-7A7C-4A0C-BA68-40543444BFF3}" type="slidenum">
              <a:rPr lang="en-US" altLang="lv-LV"/>
              <a:pPr>
                <a:defRPr/>
              </a:pPr>
              <a:t>‹#›</a:t>
            </a:fld>
            <a:endParaRPr lang="en-US" altLang="lv-LV"/>
          </a:p>
        </p:txBody>
      </p:sp>
    </p:spTree>
    <p:extLst>
      <p:ext uri="{BB962C8B-B14F-4D97-AF65-F5344CB8AC3E}">
        <p14:creationId xmlns:p14="http://schemas.microsoft.com/office/powerpoint/2010/main" val="1337479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D446AE-C083-9D2E-34D2-CBEFAA2A0983}"/>
              </a:ext>
            </a:extLst>
          </p:cNvPr>
          <p:cNvSpPr/>
          <p:nvPr userDrawn="1"/>
        </p:nvSpPr>
        <p:spPr>
          <a:xfrm>
            <a:off x="811213" y="0"/>
            <a:ext cx="720725" cy="722313"/>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13" name="Title 1"/>
          <p:cNvSpPr>
            <a:spLocks noGrp="1"/>
          </p:cNvSpPr>
          <p:nvPr>
            <p:ph type="title"/>
          </p:nvPr>
        </p:nvSpPr>
        <p:spPr>
          <a:xfrm>
            <a:off x="2328111" y="304804"/>
            <a:ext cx="9254289" cy="1066799"/>
          </a:xfrm>
        </p:spPr>
        <p:txBody>
          <a:bodyPr anchor="t">
            <a:normAutofit/>
          </a:bodyPr>
          <a:lstStyle>
            <a:lvl1pPr algn="l">
              <a:defRPr sz="24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8" name="Text Placeholder 15"/>
          <p:cNvSpPr>
            <a:spLocks noGrp="1"/>
          </p:cNvSpPr>
          <p:nvPr>
            <p:ph type="body" sz="quarter" idx="10"/>
          </p:nvPr>
        </p:nvSpPr>
        <p:spPr>
          <a:xfrm>
            <a:off x="2328111"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299200" y="6326605"/>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450C0AAF-E607-558F-72E7-00FA253FFE79}"/>
              </a:ext>
            </a:extLst>
          </p:cNvPr>
          <p:cNvSpPr>
            <a:spLocks noGrp="1"/>
          </p:cNvSpPr>
          <p:nvPr>
            <p:ph type="sldNum" sz="quarter" idx="13"/>
          </p:nvPr>
        </p:nvSpPr>
        <p:spPr>
          <a:xfrm>
            <a:off x="11176000" y="6326188"/>
            <a:ext cx="406400" cy="304800"/>
          </a:xfrm>
        </p:spPr>
        <p:txBody>
          <a:bodyPr/>
          <a:lstStyle>
            <a:lvl1pPr>
              <a:defRPr sz="1000">
                <a:latin typeface="Verdana" panose="020B0604030504040204" pitchFamily="34" charset="0"/>
              </a:defRPr>
            </a:lvl1pPr>
          </a:lstStyle>
          <a:p>
            <a:pPr>
              <a:defRPr/>
            </a:pPr>
            <a:fld id="{79049FA2-4CEB-45BC-BA28-67BEAC1BB834}" type="slidenum">
              <a:rPr lang="en-US" altLang="lv-LV"/>
              <a:pPr>
                <a:defRPr/>
              </a:pPr>
              <a:t>‹#›</a:t>
            </a:fld>
            <a:endParaRPr lang="en-US" altLang="lv-LV"/>
          </a:p>
        </p:txBody>
      </p:sp>
    </p:spTree>
    <p:extLst>
      <p:ext uri="{BB962C8B-B14F-4D97-AF65-F5344CB8AC3E}">
        <p14:creationId xmlns:p14="http://schemas.microsoft.com/office/powerpoint/2010/main" val="1371632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F864B9-C719-1F1F-46F9-6AF67386D909}"/>
              </a:ext>
            </a:extLst>
          </p:cNvPr>
          <p:cNvSpPr/>
          <p:nvPr userDrawn="1"/>
        </p:nvSpPr>
        <p:spPr>
          <a:xfrm>
            <a:off x="811213" y="0"/>
            <a:ext cx="720725" cy="722313"/>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9" name="Text Placeholder 15"/>
          <p:cNvSpPr>
            <a:spLocks noGrp="1"/>
          </p:cNvSpPr>
          <p:nvPr>
            <p:ph type="body" sz="quarter" idx="10"/>
          </p:nvPr>
        </p:nvSpPr>
        <p:spPr>
          <a:xfrm>
            <a:off x="2328111"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299200" y="6326605"/>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2F604BF1-8598-2E8A-F76C-2339A474324A}"/>
              </a:ext>
            </a:extLst>
          </p:cNvPr>
          <p:cNvSpPr>
            <a:spLocks noGrp="1"/>
          </p:cNvSpPr>
          <p:nvPr>
            <p:ph type="sldNum" sz="quarter" idx="13"/>
          </p:nvPr>
        </p:nvSpPr>
        <p:spPr>
          <a:xfrm>
            <a:off x="11176000" y="6326188"/>
            <a:ext cx="406400" cy="304800"/>
          </a:xfrm>
        </p:spPr>
        <p:txBody>
          <a:bodyPr/>
          <a:lstStyle>
            <a:lvl1pPr>
              <a:defRPr sz="1000">
                <a:latin typeface="Verdana" panose="020B0604030504040204" pitchFamily="34" charset="0"/>
              </a:defRPr>
            </a:lvl1pPr>
          </a:lstStyle>
          <a:p>
            <a:pPr>
              <a:defRPr/>
            </a:pPr>
            <a:fld id="{0C7A04C2-EED9-41E6-B7AE-34817378D875}" type="slidenum">
              <a:rPr lang="en-US" altLang="lv-LV"/>
              <a:pPr>
                <a:defRPr/>
              </a:pPr>
              <a:t>‹#›</a:t>
            </a:fld>
            <a:endParaRPr lang="en-US" altLang="lv-LV"/>
          </a:p>
        </p:txBody>
      </p:sp>
    </p:spTree>
    <p:extLst>
      <p:ext uri="{BB962C8B-B14F-4D97-AF65-F5344CB8AC3E}">
        <p14:creationId xmlns:p14="http://schemas.microsoft.com/office/powerpoint/2010/main" val="2324708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6E4350-D894-C594-1B5F-AF37B1C83D2A}"/>
              </a:ext>
            </a:extLst>
          </p:cNvPr>
          <p:cNvSpPr/>
          <p:nvPr userDrawn="1"/>
        </p:nvSpPr>
        <p:spPr>
          <a:xfrm>
            <a:off x="811213" y="0"/>
            <a:ext cx="720725" cy="722313"/>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2" name="Title 1"/>
          <p:cNvSpPr>
            <a:spLocks noGrp="1"/>
          </p:cNvSpPr>
          <p:nvPr>
            <p:ph type="title"/>
          </p:nvPr>
        </p:nvSpPr>
        <p:spPr>
          <a:xfrm>
            <a:off x="2329449" y="272885"/>
            <a:ext cx="4513847"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068553" y="273054"/>
            <a:ext cx="4513847"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329449" y="1435029"/>
            <a:ext cx="4513847"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15" name="Text Placeholder 15"/>
          <p:cNvSpPr>
            <a:spLocks noGrp="1"/>
          </p:cNvSpPr>
          <p:nvPr>
            <p:ph type="body" sz="quarter" idx="10"/>
          </p:nvPr>
        </p:nvSpPr>
        <p:spPr>
          <a:xfrm>
            <a:off x="2328111"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6" name="Text Placeholder 19"/>
          <p:cNvSpPr>
            <a:spLocks noGrp="1"/>
          </p:cNvSpPr>
          <p:nvPr>
            <p:ph type="body" sz="quarter" idx="12"/>
          </p:nvPr>
        </p:nvSpPr>
        <p:spPr>
          <a:xfrm>
            <a:off x="6299200" y="6326605"/>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27E145BC-784B-65EC-6CC1-8212D41EFFA4}"/>
              </a:ext>
            </a:extLst>
          </p:cNvPr>
          <p:cNvSpPr>
            <a:spLocks noGrp="1"/>
          </p:cNvSpPr>
          <p:nvPr>
            <p:ph type="sldNum" sz="quarter" idx="13"/>
          </p:nvPr>
        </p:nvSpPr>
        <p:spPr>
          <a:xfrm>
            <a:off x="11176000" y="6326188"/>
            <a:ext cx="406400" cy="304800"/>
          </a:xfrm>
        </p:spPr>
        <p:txBody>
          <a:bodyPr/>
          <a:lstStyle>
            <a:lvl1pPr>
              <a:defRPr sz="1000">
                <a:latin typeface="Verdana" panose="020B0604030504040204" pitchFamily="34" charset="0"/>
              </a:defRPr>
            </a:lvl1pPr>
          </a:lstStyle>
          <a:p>
            <a:pPr>
              <a:defRPr/>
            </a:pPr>
            <a:fld id="{6101D996-0EC2-4BDD-9B21-8CAA407F8CD8}" type="slidenum">
              <a:rPr lang="en-US" altLang="lv-LV"/>
              <a:pPr>
                <a:defRPr/>
              </a:pPr>
              <a:t>‹#›</a:t>
            </a:fld>
            <a:endParaRPr lang="en-US" altLang="lv-LV"/>
          </a:p>
        </p:txBody>
      </p:sp>
    </p:spTree>
    <p:extLst>
      <p:ext uri="{BB962C8B-B14F-4D97-AF65-F5344CB8AC3E}">
        <p14:creationId xmlns:p14="http://schemas.microsoft.com/office/powerpoint/2010/main" val="223733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9D34246-C624-407D-A101-DC47AEF18A38}"/>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336BB32B-B1D8-475E-AA7C-FFDEBFE67B70}"/>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887B5F94-3C0A-4799-922B-5CC1F567933F}"/>
              </a:ext>
            </a:extLst>
          </p:cNvPr>
          <p:cNvSpPr>
            <a:spLocks noGrp="1"/>
          </p:cNvSpPr>
          <p:nvPr>
            <p:ph type="dt" sz="half" idx="10"/>
          </p:nvPr>
        </p:nvSpPr>
        <p:spPr/>
        <p:txBody>
          <a:bodyPr/>
          <a:lstStyle/>
          <a:p>
            <a:fld id="{BC7DA2A1-0DD2-4B20-8DC9-1458AA07EB65}" type="datetimeFigureOut">
              <a:rPr lang="lv-LV" smtClean="0"/>
              <a:t>12.06.2024</a:t>
            </a:fld>
            <a:endParaRPr lang="lv-LV"/>
          </a:p>
        </p:txBody>
      </p:sp>
      <p:sp>
        <p:nvSpPr>
          <p:cNvPr id="5" name="Kājenes vietturis 4">
            <a:extLst>
              <a:ext uri="{FF2B5EF4-FFF2-40B4-BE49-F238E27FC236}">
                <a16:creationId xmlns:a16="http://schemas.microsoft.com/office/drawing/2014/main" id="{2D0E56A1-41F2-4F51-BB64-DE8491FA10EC}"/>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8A82DC55-EA84-4C43-86CB-A8437C0F2F8A}"/>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1293245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1999CAA-FD3C-FE93-62FA-81D99CDD91D4}"/>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5232400" y="906463"/>
            <a:ext cx="1727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92403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34081C3-8B99-429A-847C-6285560681A2}"/>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6E0F2EE6-4A05-4A15-A156-2BC12A8801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485D0A8B-6822-4766-B6CB-A44ACCD33E43}"/>
              </a:ext>
            </a:extLst>
          </p:cNvPr>
          <p:cNvSpPr>
            <a:spLocks noGrp="1"/>
          </p:cNvSpPr>
          <p:nvPr>
            <p:ph type="dt" sz="half" idx="10"/>
          </p:nvPr>
        </p:nvSpPr>
        <p:spPr/>
        <p:txBody>
          <a:bodyPr/>
          <a:lstStyle/>
          <a:p>
            <a:fld id="{BC7DA2A1-0DD2-4B20-8DC9-1458AA07EB65}" type="datetimeFigureOut">
              <a:rPr lang="lv-LV" smtClean="0"/>
              <a:t>12.06.2024</a:t>
            </a:fld>
            <a:endParaRPr lang="lv-LV"/>
          </a:p>
        </p:txBody>
      </p:sp>
      <p:sp>
        <p:nvSpPr>
          <p:cNvPr id="5" name="Kājenes vietturis 4">
            <a:extLst>
              <a:ext uri="{FF2B5EF4-FFF2-40B4-BE49-F238E27FC236}">
                <a16:creationId xmlns:a16="http://schemas.microsoft.com/office/drawing/2014/main" id="{3A664B84-9B86-436F-AE00-6547B2354FE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4C2B2EA-D00A-430F-920D-D1F1597385B3}"/>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1549532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D67DB31-3232-4EBC-ACFC-D2EFD7C09B10}"/>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05D85843-6432-47F4-A9E1-DC5E2F6A4C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CD2664AA-DDF3-428F-84C3-008CE28DBB7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5122E0CC-BAEC-466D-B43C-1D8E33A3DFAD}"/>
              </a:ext>
            </a:extLst>
          </p:cNvPr>
          <p:cNvSpPr>
            <a:spLocks noGrp="1"/>
          </p:cNvSpPr>
          <p:nvPr>
            <p:ph type="dt" sz="half" idx="10"/>
          </p:nvPr>
        </p:nvSpPr>
        <p:spPr/>
        <p:txBody>
          <a:bodyPr/>
          <a:lstStyle/>
          <a:p>
            <a:fld id="{BC7DA2A1-0DD2-4B20-8DC9-1458AA07EB65}" type="datetimeFigureOut">
              <a:rPr lang="lv-LV" smtClean="0"/>
              <a:t>12.06.2024</a:t>
            </a:fld>
            <a:endParaRPr lang="lv-LV"/>
          </a:p>
        </p:txBody>
      </p:sp>
      <p:sp>
        <p:nvSpPr>
          <p:cNvPr id="6" name="Kājenes vietturis 5">
            <a:extLst>
              <a:ext uri="{FF2B5EF4-FFF2-40B4-BE49-F238E27FC236}">
                <a16:creationId xmlns:a16="http://schemas.microsoft.com/office/drawing/2014/main" id="{CA86EE6F-329E-4140-BA7C-AC29038A0D93}"/>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404DA35F-FB11-4A0E-A555-96AFA7667A3B}"/>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119047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FDB8869-9EBA-47BD-8113-5674EC4CE946}"/>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EEC52228-ABDA-40B5-A621-4C2A24FDCA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AF8CFE1C-9EAA-4692-BE3E-C6109A651BA5}"/>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048FBB7D-E1D1-4B98-8A73-1F61B7998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9D0CDB1C-8B15-44F8-BFB4-F56613001B46}"/>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F73391FB-3EE7-444A-811B-526AACE1F66F}"/>
              </a:ext>
            </a:extLst>
          </p:cNvPr>
          <p:cNvSpPr>
            <a:spLocks noGrp="1"/>
          </p:cNvSpPr>
          <p:nvPr>
            <p:ph type="dt" sz="half" idx="10"/>
          </p:nvPr>
        </p:nvSpPr>
        <p:spPr/>
        <p:txBody>
          <a:bodyPr/>
          <a:lstStyle/>
          <a:p>
            <a:fld id="{BC7DA2A1-0DD2-4B20-8DC9-1458AA07EB65}" type="datetimeFigureOut">
              <a:rPr lang="lv-LV" smtClean="0"/>
              <a:t>12.06.2024</a:t>
            </a:fld>
            <a:endParaRPr lang="lv-LV"/>
          </a:p>
        </p:txBody>
      </p:sp>
      <p:sp>
        <p:nvSpPr>
          <p:cNvPr id="8" name="Kājenes vietturis 7">
            <a:extLst>
              <a:ext uri="{FF2B5EF4-FFF2-40B4-BE49-F238E27FC236}">
                <a16:creationId xmlns:a16="http://schemas.microsoft.com/office/drawing/2014/main" id="{B530F9B4-F487-42A1-A5A4-9BFE5DEEF5BE}"/>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12860E54-EC85-4D74-A748-1610E6FE4798}"/>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48018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0CF2EE6-C83F-475F-B223-F6B5AB5A320F}"/>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775CF44D-4DC8-48E1-A792-01C04B4AAD32}"/>
              </a:ext>
            </a:extLst>
          </p:cNvPr>
          <p:cNvSpPr>
            <a:spLocks noGrp="1"/>
          </p:cNvSpPr>
          <p:nvPr>
            <p:ph type="dt" sz="half" idx="10"/>
          </p:nvPr>
        </p:nvSpPr>
        <p:spPr/>
        <p:txBody>
          <a:bodyPr/>
          <a:lstStyle/>
          <a:p>
            <a:fld id="{BC7DA2A1-0DD2-4B20-8DC9-1458AA07EB65}" type="datetimeFigureOut">
              <a:rPr lang="lv-LV" smtClean="0"/>
              <a:t>12.06.2024</a:t>
            </a:fld>
            <a:endParaRPr lang="lv-LV"/>
          </a:p>
        </p:txBody>
      </p:sp>
      <p:sp>
        <p:nvSpPr>
          <p:cNvPr id="4" name="Kājenes vietturis 3">
            <a:extLst>
              <a:ext uri="{FF2B5EF4-FFF2-40B4-BE49-F238E27FC236}">
                <a16:creationId xmlns:a16="http://schemas.microsoft.com/office/drawing/2014/main" id="{CF38FCBE-35FB-4A98-A1CD-85B5EFFE72AE}"/>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EF847E22-6053-480C-80F3-185041F9E10F}"/>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204548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6639E3E4-CB48-4091-9734-2601F1FBE9E7}"/>
              </a:ext>
            </a:extLst>
          </p:cNvPr>
          <p:cNvSpPr>
            <a:spLocks noGrp="1"/>
          </p:cNvSpPr>
          <p:nvPr>
            <p:ph type="dt" sz="half" idx="10"/>
          </p:nvPr>
        </p:nvSpPr>
        <p:spPr/>
        <p:txBody>
          <a:bodyPr/>
          <a:lstStyle/>
          <a:p>
            <a:fld id="{BC7DA2A1-0DD2-4B20-8DC9-1458AA07EB65}" type="datetimeFigureOut">
              <a:rPr lang="lv-LV" smtClean="0"/>
              <a:t>12.06.2024</a:t>
            </a:fld>
            <a:endParaRPr lang="lv-LV"/>
          </a:p>
        </p:txBody>
      </p:sp>
      <p:sp>
        <p:nvSpPr>
          <p:cNvPr id="3" name="Kājenes vietturis 2">
            <a:extLst>
              <a:ext uri="{FF2B5EF4-FFF2-40B4-BE49-F238E27FC236}">
                <a16:creationId xmlns:a16="http://schemas.microsoft.com/office/drawing/2014/main" id="{1545C3DC-AABC-4DB3-BA5A-F36B20FE4729}"/>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E2D6A750-DD00-45A0-A415-C7BAB8487449}"/>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28846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E29B085-FE83-46E6-8BD1-4FFB1BFDC96E}"/>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C3D8E2BF-D73E-4AC7-9E83-7E95F8C085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0501633B-7380-43DC-A27E-5758324E1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9FD2CB0D-E797-48C0-A72D-C47D835DEFB8}"/>
              </a:ext>
            </a:extLst>
          </p:cNvPr>
          <p:cNvSpPr>
            <a:spLocks noGrp="1"/>
          </p:cNvSpPr>
          <p:nvPr>
            <p:ph type="dt" sz="half" idx="10"/>
          </p:nvPr>
        </p:nvSpPr>
        <p:spPr/>
        <p:txBody>
          <a:bodyPr/>
          <a:lstStyle/>
          <a:p>
            <a:fld id="{BC7DA2A1-0DD2-4B20-8DC9-1458AA07EB65}" type="datetimeFigureOut">
              <a:rPr lang="lv-LV" smtClean="0"/>
              <a:t>12.06.2024</a:t>
            </a:fld>
            <a:endParaRPr lang="lv-LV"/>
          </a:p>
        </p:txBody>
      </p:sp>
      <p:sp>
        <p:nvSpPr>
          <p:cNvPr id="6" name="Kājenes vietturis 5">
            <a:extLst>
              <a:ext uri="{FF2B5EF4-FFF2-40B4-BE49-F238E27FC236}">
                <a16:creationId xmlns:a16="http://schemas.microsoft.com/office/drawing/2014/main" id="{304F6EB0-6FF6-4C16-BB98-6D23E078742F}"/>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3A3CB72B-A983-4D69-9752-67D355D0F454}"/>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317719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49E0E5-B963-4A6A-AFC2-214DAD199954}"/>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AE484890-4754-40A6-B29D-4BC341C9A1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F0A201B7-16E1-4B3B-A957-ABD8E7593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116BC86E-33C1-45AA-835D-7C0B07AFAA43}"/>
              </a:ext>
            </a:extLst>
          </p:cNvPr>
          <p:cNvSpPr>
            <a:spLocks noGrp="1"/>
          </p:cNvSpPr>
          <p:nvPr>
            <p:ph type="dt" sz="half" idx="10"/>
          </p:nvPr>
        </p:nvSpPr>
        <p:spPr/>
        <p:txBody>
          <a:bodyPr/>
          <a:lstStyle/>
          <a:p>
            <a:fld id="{BC7DA2A1-0DD2-4B20-8DC9-1458AA07EB65}" type="datetimeFigureOut">
              <a:rPr lang="lv-LV" smtClean="0"/>
              <a:t>12.06.2024</a:t>
            </a:fld>
            <a:endParaRPr lang="lv-LV"/>
          </a:p>
        </p:txBody>
      </p:sp>
      <p:sp>
        <p:nvSpPr>
          <p:cNvPr id="6" name="Kājenes vietturis 5">
            <a:extLst>
              <a:ext uri="{FF2B5EF4-FFF2-40B4-BE49-F238E27FC236}">
                <a16:creationId xmlns:a16="http://schemas.microsoft.com/office/drawing/2014/main" id="{B94CD155-94E6-40AC-BA14-2A184CFA0076}"/>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E8D9619D-FC7C-4D0C-9E0C-8BE27A20178C}"/>
              </a:ext>
            </a:extLst>
          </p:cNvPr>
          <p:cNvSpPr>
            <a:spLocks noGrp="1"/>
          </p:cNvSpPr>
          <p:nvPr>
            <p:ph type="sldNum" sz="quarter" idx="12"/>
          </p:nvPr>
        </p:nvSpPr>
        <p:spPr/>
        <p:txBody>
          <a:bodyPr/>
          <a:lstStyle/>
          <a:p>
            <a:fld id="{E897EDD9-4A8B-47E5-9421-111F7AFD01E7}" type="slidenum">
              <a:rPr lang="lv-LV" smtClean="0"/>
              <a:t>‹#›</a:t>
            </a:fld>
            <a:endParaRPr lang="lv-LV"/>
          </a:p>
        </p:txBody>
      </p:sp>
    </p:spTree>
    <p:extLst>
      <p:ext uri="{BB962C8B-B14F-4D97-AF65-F5344CB8AC3E}">
        <p14:creationId xmlns:p14="http://schemas.microsoft.com/office/powerpoint/2010/main" val="3816907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a:stretch>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9CE52AA8-F1B0-4D35-8DDA-2C2E3E23E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FB6EC5DC-826C-42B7-A8E6-011B52E01C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5395919F-8D65-46D7-B03B-6FCBAD0004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DA2A1-0DD2-4B20-8DC9-1458AA07EB65}" type="datetimeFigureOut">
              <a:rPr lang="lv-LV" smtClean="0"/>
              <a:t>12.06.2024</a:t>
            </a:fld>
            <a:endParaRPr lang="lv-LV"/>
          </a:p>
        </p:txBody>
      </p:sp>
      <p:sp>
        <p:nvSpPr>
          <p:cNvPr id="5" name="Kājenes vietturis 4">
            <a:extLst>
              <a:ext uri="{FF2B5EF4-FFF2-40B4-BE49-F238E27FC236}">
                <a16:creationId xmlns:a16="http://schemas.microsoft.com/office/drawing/2014/main" id="{A485695E-A577-4DB6-8259-D692AF52B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BDEC658A-AF18-4A06-9F36-456A5582E5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7EDD9-4A8B-47E5-9421-111F7AFD01E7}" type="slidenum">
              <a:rPr lang="lv-LV" smtClean="0"/>
              <a:t>‹#›</a:t>
            </a:fld>
            <a:endParaRPr lang="lv-LV"/>
          </a:p>
        </p:txBody>
      </p:sp>
    </p:spTree>
    <p:extLst>
      <p:ext uri="{BB962C8B-B14F-4D97-AF65-F5344CB8AC3E}">
        <p14:creationId xmlns:p14="http://schemas.microsoft.com/office/powerpoint/2010/main" val="2443273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F31C8E4-0C8E-29FD-9F01-3BF4735D2A0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FC97C71A-348E-62A8-EEE1-31B58B2CCF7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82007FFD-8073-95D0-B3AA-046BB2E7D25F}"/>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03EB2B53-FCF9-4003-A1E6-3A0AE1E90A91}" type="datetime1">
              <a:rPr lang="en-US"/>
              <a:pPr>
                <a:defRPr/>
              </a:pPr>
              <a:t>6/12/2024</a:t>
            </a:fld>
            <a:endParaRPr lang="en-US"/>
          </a:p>
        </p:txBody>
      </p:sp>
      <p:sp>
        <p:nvSpPr>
          <p:cNvPr id="5" name="Footer Placeholder 4">
            <a:extLst>
              <a:ext uri="{FF2B5EF4-FFF2-40B4-BE49-F238E27FC236}">
                <a16:creationId xmlns:a16="http://schemas.microsoft.com/office/drawing/2014/main" id="{6717B454-A024-124E-119B-3327FE1909A3}"/>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99211FE8-760D-04BB-6454-AB6F2A2DEB43}"/>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C333E9D2-D554-4495-AA41-DD838CBAB699}" type="slidenum">
              <a:rPr lang="en-US" altLang="lv-LV"/>
              <a:pPr>
                <a:defRPr/>
              </a:pPr>
              <a:t>‹#›</a:t>
            </a:fld>
            <a:endParaRPr lang="en-US" altLang="lv-LV"/>
          </a:p>
        </p:txBody>
      </p:sp>
    </p:spTree>
    <p:extLst>
      <p:ext uri="{BB962C8B-B14F-4D97-AF65-F5344CB8AC3E}">
        <p14:creationId xmlns:p14="http://schemas.microsoft.com/office/powerpoint/2010/main" val="150807188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1F579A9-CEAD-EDEA-89DF-C23489905F15}"/>
              </a:ext>
            </a:extLst>
          </p:cNvPr>
          <p:cNvSpPr>
            <a:spLocks noGrp="1"/>
          </p:cNvSpPr>
          <p:nvPr>
            <p:ph type="title"/>
          </p:nvPr>
        </p:nvSpPr>
        <p:spPr>
          <a:xfrm>
            <a:off x="2328863" y="3319463"/>
            <a:ext cx="8948737" cy="960437"/>
          </a:xfrm>
        </p:spPr>
        <p:txBody>
          <a:bodyPr>
            <a:normAutofit fontScale="90000"/>
          </a:bodyPr>
          <a:lstStyle/>
          <a:p>
            <a:r>
              <a:rPr lang="lv-LV" sz="2400" cap="all" dirty="0">
                <a:solidFill>
                  <a:srgbClr val="993333"/>
                </a:solidFill>
              </a:rPr>
              <a:t>Nacionālais attīstības </a:t>
            </a:r>
            <a:r>
              <a:rPr lang="lv-LV" sz="2400" cap="all" dirty="0" err="1">
                <a:solidFill>
                  <a:srgbClr val="993333"/>
                </a:solidFill>
              </a:rPr>
              <a:t>plānS</a:t>
            </a:r>
            <a:r>
              <a:rPr lang="lv-LV" sz="2400" cap="all" dirty="0">
                <a:solidFill>
                  <a:srgbClr val="993333"/>
                </a:solidFill>
              </a:rPr>
              <a:t> 2021.-2027.gadam,</a:t>
            </a:r>
            <a:br>
              <a:rPr lang="lv-LV" sz="2400" cap="all" dirty="0">
                <a:solidFill>
                  <a:srgbClr val="993333"/>
                </a:solidFill>
              </a:rPr>
            </a:br>
            <a:r>
              <a:rPr lang="lv-LV" sz="2400" cap="all" dirty="0">
                <a:solidFill>
                  <a:srgbClr val="993333"/>
                </a:solidFill>
              </a:rPr>
              <a:t>mērķu sasniegšanas progress</a:t>
            </a:r>
            <a:endParaRPr lang="lv-LV" altLang="lv-LV" sz="2600" dirty="0">
              <a:solidFill>
                <a:srgbClr val="993333"/>
              </a:solidFill>
            </a:endParaRPr>
          </a:p>
        </p:txBody>
      </p:sp>
      <p:sp>
        <p:nvSpPr>
          <p:cNvPr id="27651" name="Text Placeholder 2">
            <a:extLst>
              <a:ext uri="{FF2B5EF4-FFF2-40B4-BE49-F238E27FC236}">
                <a16:creationId xmlns:a16="http://schemas.microsoft.com/office/drawing/2014/main" id="{4E0404AB-068C-D28B-F1F8-EA43154A530D}"/>
              </a:ext>
            </a:extLst>
          </p:cNvPr>
          <p:cNvSpPr>
            <a:spLocks noGrp="1"/>
          </p:cNvSpPr>
          <p:nvPr>
            <p:ph type="body" sz="quarter" idx="10"/>
          </p:nvPr>
        </p:nvSpPr>
        <p:spPr>
          <a:xfrm>
            <a:off x="2328863" y="4724400"/>
            <a:ext cx="8948737" cy="914400"/>
          </a:xfrm>
        </p:spPr>
        <p:txBody>
          <a:bodyPr>
            <a:normAutofit/>
          </a:bodyPr>
          <a:lstStyle/>
          <a:p>
            <a:r>
              <a:rPr lang="lv-LV" sz="1600" dirty="0">
                <a:effectLst/>
                <a:cs typeface="Calibri" panose="020F0502020204030204" pitchFamily="34" charset="0"/>
              </a:rPr>
              <a:t>Saeimas Ilgtspējīgas attīstības komisijas sēde</a:t>
            </a:r>
          </a:p>
          <a:p>
            <a:r>
              <a:rPr lang="lv-LV" altLang="lv-LV" sz="1600" dirty="0"/>
              <a:t>2024.gada 5.jūnijā </a:t>
            </a:r>
          </a:p>
        </p:txBody>
      </p:sp>
      <p:sp>
        <p:nvSpPr>
          <p:cNvPr id="27652" name="Text Placeholder 3">
            <a:extLst>
              <a:ext uri="{FF2B5EF4-FFF2-40B4-BE49-F238E27FC236}">
                <a16:creationId xmlns:a16="http://schemas.microsoft.com/office/drawing/2014/main" id="{24C4AB22-8775-2124-0364-BBB7D64ABE91}"/>
              </a:ext>
            </a:extLst>
          </p:cNvPr>
          <p:cNvSpPr>
            <a:spLocks noGrp="1"/>
          </p:cNvSpPr>
          <p:nvPr>
            <p:ph type="body" sz="quarter" idx="11"/>
          </p:nvPr>
        </p:nvSpPr>
        <p:spPr>
          <a:xfrm>
            <a:off x="2328863" y="5492981"/>
            <a:ext cx="8948737" cy="962526"/>
          </a:xfrm>
        </p:spPr>
        <p:txBody>
          <a:bodyPr>
            <a:normAutofit fontScale="92500" lnSpcReduction="20000"/>
          </a:bodyPr>
          <a:lstStyle/>
          <a:p>
            <a:pPr algn="r">
              <a:lnSpc>
                <a:spcPct val="80000"/>
              </a:lnSpc>
            </a:pPr>
            <a:r>
              <a:rPr lang="lv-LV" altLang="lv-LV" sz="1200" dirty="0"/>
              <a:t>Valsts kancelejas direktora vietnieks </a:t>
            </a:r>
          </a:p>
          <a:p>
            <a:pPr algn="r">
              <a:lnSpc>
                <a:spcPct val="80000"/>
              </a:lnSpc>
            </a:pPr>
            <a:r>
              <a:rPr lang="lv-LV" altLang="lv-LV" sz="1200" dirty="0"/>
              <a:t>Pēteris Vilks</a:t>
            </a:r>
          </a:p>
          <a:p>
            <a:pPr>
              <a:lnSpc>
                <a:spcPct val="80000"/>
              </a:lnSpc>
            </a:pPr>
            <a:endParaRPr lang="lv-LV" altLang="lv-LV" sz="1200" dirty="0"/>
          </a:p>
          <a:p>
            <a:pPr algn="r">
              <a:lnSpc>
                <a:spcPct val="80000"/>
              </a:lnSpc>
            </a:pPr>
            <a:r>
              <a:rPr lang="lv-LV" altLang="lv-LV" sz="1200" dirty="0"/>
              <a:t>Pārresoru koordinācijas departamenta </a:t>
            </a:r>
          </a:p>
          <a:p>
            <a:pPr algn="r">
              <a:lnSpc>
                <a:spcPct val="80000"/>
              </a:lnSpc>
            </a:pPr>
            <a:r>
              <a:rPr lang="lv-LV" altLang="lv-LV" sz="1200" dirty="0"/>
              <a:t>Valsts attīstības nodaļas vadītājs</a:t>
            </a:r>
          </a:p>
          <a:p>
            <a:pPr algn="r">
              <a:lnSpc>
                <a:spcPct val="80000"/>
              </a:lnSpc>
            </a:pPr>
            <a:r>
              <a:rPr lang="lv-LV" altLang="lv-LV" sz="1200" dirty="0"/>
              <a:t>Dr.oec. Vladislavs Vesperis</a:t>
            </a:r>
          </a:p>
          <a:p>
            <a:pPr>
              <a:lnSpc>
                <a:spcPct val="80000"/>
              </a:lnSpc>
            </a:pPr>
            <a:endParaRPr lang="lv-LV" altLang="lv-LV"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a:extLst>
              <a:ext uri="{FF2B5EF4-FFF2-40B4-BE49-F238E27FC236}">
                <a16:creationId xmlns:a16="http://schemas.microsoft.com/office/drawing/2014/main" id="{6FE6B8E4-7883-F543-BEE2-B4EC7A97A6D9}"/>
              </a:ext>
            </a:extLst>
          </p:cNvPr>
          <p:cNvSpPr txBox="1"/>
          <p:nvPr/>
        </p:nvSpPr>
        <p:spPr>
          <a:xfrm rot="19245889">
            <a:off x="747311" y="2579391"/>
            <a:ext cx="263181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PRODUKTIVITĀTE UN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IENĀKUMI</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7" name="TextBox 16">
            <a:extLst>
              <a:ext uri="{FF2B5EF4-FFF2-40B4-BE49-F238E27FC236}">
                <a16:creationId xmlns:a16="http://schemas.microsoft.com/office/drawing/2014/main" id="{1006E683-9DCB-0844-AC12-9F2FBD0D0BE1}"/>
              </a:ext>
            </a:extLst>
          </p:cNvPr>
          <p:cNvSpPr txBox="1"/>
          <p:nvPr/>
        </p:nvSpPr>
        <p:spPr>
          <a:xfrm rot="3132894">
            <a:off x="3170291" y="2817667"/>
            <a:ext cx="190244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VIENLĪDZĪGAS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IESPĒJAS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291542" y="563216"/>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1358344" y="81866"/>
            <a:ext cx="10833656" cy="600846"/>
          </a:xfrm>
        </p:spPr>
        <p:txBody>
          <a:bodyPr>
            <a:noAutofit/>
          </a:bodyPr>
          <a:lstStyle/>
          <a:p>
            <a:r>
              <a:rPr lang="lv-LV" sz="2800" b="1" dirty="0">
                <a:solidFill>
                  <a:srgbClr val="993333"/>
                </a:solidFill>
                <a:latin typeface="Verdana" panose="020B0604030504040204" pitchFamily="34" charset="0"/>
                <a:ea typeface="Verdana" panose="020B0604030504040204" pitchFamily="34" charset="0"/>
                <a:cs typeface="Verdana" panose="020B0604030504040204" pitchFamily="34" charset="0"/>
              </a:rPr>
              <a:t>NAP2027 stratēģiskie mērķi un to indikatori</a:t>
            </a:r>
            <a:endParaRPr lang="lv-LV" sz="2800" dirty="0">
              <a:solidFill>
                <a:srgbClr val="993333"/>
              </a:solidFill>
            </a:endParaRPr>
          </a:p>
        </p:txBody>
      </p:sp>
      <p:sp>
        <p:nvSpPr>
          <p:cNvPr id="15" name="Rectangle 8">
            <a:extLst>
              <a:ext uri="{FF2B5EF4-FFF2-40B4-BE49-F238E27FC236}">
                <a16:creationId xmlns:a16="http://schemas.microsoft.com/office/drawing/2014/main" id="{DEF69E60-8928-3EB8-4C68-1C795392D12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16" name="Up Arrow 31">
            <a:extLst>
              <a:ext uri="{FF2B5EF4-FFF2-40B4-BE49-F238E27FC236}">
                <a16:creationId xmlns:a16="http://schemas.microsoft.com/office/drawing/2014/main" id="{E8980EFD-67DF-2130-7C36-8396239AAF5A}"/>
              </a:ext>
            </a:extLst>
          </p:cNvPr>
          <p:cNvSpPr/>
          <p:nvPr/>
        </p:nvSpPr>
        <p:spPr>
          <a:xfrm rot="5400000">
            <a:off x="2995930" y="9450705"/>
            <a:ext cx="237490" cy="196850"/>
          </a:xfrm>
          <a:prstGeom prst="upArrow">
            <a:avLst/>
          </a:prstGeom>
          <a:solidFill>
            <a:srgbClr val="FFC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pic>
        <p:nvPicPr>
          <p:cNvPr id="10" name="Picture 9">
            <a:extLst>
              <a:ext uri="{FF2B5EF4-FFF2-40B4-BE49-F238E27FC236}">
                <a16:creationId xmlns:a16="http://schemas.microsoft.com/office/drawing/2014/main" id="{24F074A1-C6E5-21B9-360A-2A5E9D8B43DC}"/>
              </a:ext>
            </a:extLst>
          </p:cNvPr>
          <p:cNvPicPr>
            <a:picLocks noChangeAspect="1"/>
          </p:cNvPicPr>
          <p:nvPr/>
        </p:nvPicPr>
        <p:blipFill>
          <a:blip r:embed="rId3"/>
          <a:stretch>
            <a:fillRect/>
          </a:stretch>
        </p:blipFill>
        <p:spPr>
          <a:xfrm>
            <a:off x="813732" y="1635853"/>
            <a:ext cx="4868031" cy="3962371"/>
          </a:xfrm>
          <a:prstGeom prst="rect">
            <a:avLst/>
          </a:prstGeom>
        </p:spPr>
      </p:pic>
      <p:pic>
        <p:nvPicPr>
          <p:cNvPr id="13" name="Picture 12">
            <a:extLst>
              <a:ext uri="{FF2B5EF4-FFF2-40B4-BE49-F238E27FC236}">
                <a16:creationId xmlns:a16="http://schemas.microsoft.com/office/drawing/2014/main" id="{C88EA970-0F62-98DA-4B0B-828ADFCD9CBD}"/>
              </a:ext>
            </a:extLst>
          </p:cNvPr>
          <p:cNvPicPr>
            <a:picLocks noChangeAspect="1"/>
          </p:cNvPicPr>
          <p:nvPr/>
        </p:nvPicPr>
        <p:blipFill>
          <a:blip r:embed="rId4"/>
          <a:stretch>
            <a:fillRect/>
          </a:stretch>
        </p:blipFill>
        <p:spPr>
          <a:xfrm>
            <a:off x="6376403" y="1635853"/>
            <a:ext cx="4674950" cy="3909983"/>
          </a:xfrm>
          <a:prstGeom prst="rect">
            <a:avLst/>
          </a:prstGeom>
        </p:spPr>
      </p:pic>
    </p:spTree>
    <p:extLst>
      <p:ext uri="{BB962C8B-B14F-4D97-AF65-F5344CB8AC3E}">
        <p14:creationId xmlns:p14="http://schemas.microsoft.com/office/powerpoint/2010/main" val="149328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a:extLst>
              <a:ext uri="{FF2B5EF4-FFF2-40B4-BE49-F238E27FC236}">
                <a16:creationId xmlns:a16="http://schemas.microsoft.com/office/drawing/2014/main" id="{6FE6B8E4-7883-F543-BEE2-B4EC7A97A6D9}"/>
              </a:ext>
            </a:extLst>
          </p:cNvPr>
          <p:cNvSpPr txBox="1"/>
          <p:nvPr/>
        </p:nvSpPr>
        <p:spPr>
          <a:xfrm rot="19245889">
            <a:off x="747311" y="2579391"/>
            <a:ext cx="263181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PRODUKTIVITĀTE UN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IENĀKUMI</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7" name="TextBox 16">
            <a:extLst>
              <a:ext uri="{FF2B5EF4-FFF2-40B4-BE49-F238E27FC236}">
                <a16:creationId xmlns:a16="http://schemas.microsoft.com/office/drawing/2014/main" id="{1006E683-9DCB-0844-AC12-9F2FBD0D0BE1}"/>
              </a:ext>
            </a:extLst>
          </p:cNvPr>
          <p:cNvSpPr txBox="1"/>
          <p:nvPr/>
        </p:nvSpPr>
        <p:spPr>
          <a:xfrm rot="3132894">
            <a:off x="3170291" y="2817667"/>
            <a:ext cx="190244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VIENLĪDZĪGAS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IESPĒJAS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291542" y="563216"/>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1358344" y="245650"/>
            <a:ext cx="10833656" cy="600846"/>
          </a:xfrm>
        </p:spPr>
        <p:txBody>
          <a:bodyPr>
            <a:noAutofit/>
          </a:bodyPr>
          <a:lstStyle/>
          <a:p>
            <a:r>
              <a:rPr lang="lv-LV" sz="28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stratēģiskie mērķi un to indikatori</a:t>
            </a:r>
            <a:endParaRPr lang="lv-LV" sz="2800" dirty="0"/>
          </a:p>
        </p:txBody>
      </p:sp>
      <p:pic>
        <p:nvPicPr>
          <p:cNvPr id="4" name="Picture 3">
            <a:extLst>
              <a:ext uri="{FF2B5EF4-FFF2-40B4-BE49-F238E27FC236}">
                <a16:creationId xmlns:a16="http://schemas.microsoft.com/office/drawing/2014/main" id="{55EA2B13-B92A-D561-74E9-6CAC6010732F}"/>
              </a:ext>
            </a:extLst>
          </p:cNvPr>
          <p:cNvPicPr>
            <a:picLocks noChangeAspect="1"/>
          </p:cNvPicPr>
          <p:nvPr/>
        </p:nvPicPr>
        <p:blipFill>
          <a:blip r:embed="rId3"/>
          <a:stretch>
            <a:fillRect/>
          </a:stretch>
        </p:blipFill>
        <p:spPr>
          <a:xfrm>
            <a:off x="621278" y="1682198"/>
            <a:ext cx="5407732" cy="4337028"/>
          </a:xfrm>
          <a:prstGeom prst="rect">
            <a:avLst/>
          </a:prstGeom>
        </p:spPr>
      </p:pic>
      <p:pic>
        <p:nvPicPr>
          <p:cNvPr id="14" name="Picture 13">
            <a:extLst>
              <a:ext uri="{FF2B5EF4-FFF2-40B4-BE49-F238E27FC236}">
                <a16:creationId xmlns:a16="http://schemas.microsoft.com/office/drawing/2014/main" id="{FD941D8B-197E-1245-3182-7C46088311D0}"/>
              </a:ext>
            </a:extLst>
          </p:cNvPr>
          <p:cNvPicPr>
            <a:picLocks noChangeAspect="1"/>
          </p:cNvPicPr>
          <p:nvPr/>
        </p:nvPicPr>
        <p:blipFill>
          <a:blip r:embed="rId4"/>
          <a:stretch>
            <a:fillRect/>
          </a:stretch>
        </p:blipFill>
        <p:spPr>
          <a:xfrm>
            <a:off x="6385012" y="1696102"/>
            <a:ext cx="4846515" cy="4237770"/>
          </a:xfrm>
          <a:prstGeom prst="rect">
            <a:avLst/>
          </a:prstGeom>
        </p:spPr>
      </p:pic>
    </p:spTree>
    <p:extLst>
      <p:ext uri="{BB962C8B-B14F-4D97-AF65-F5344CB8AC3E}">
        <p14:creationId xmlns:p14="http://schemas.microsoft.com/office/powerpoint/2010/main" val="3810983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a:extLst>
              <a:ext uri="{FF2B5EF4-FFF2-40B4-BE49-F238E27FC236}">
                <a16:creationId xmlns:a16="http://schemas.microsoft.com/office/drawing/2014/main" id="{6FE6B8E4-7883-F543-BEE2-B4EC7A97A6D9}"/>
              </a:ext>
            </a:extLst>
          </p:cNvPr>
          <p:cNvSpPr txBox="1"/>
          <p:nvPr/>
        </p:nvSpPr>
        <p:spPr>
          <a:xfrm rot="19245889">
            <a:off x="747311" y="2579391"/>
            <a:ext cx="263181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PRODUKTIVITĀTE UN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IENĀKUMI</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7" name="TextBox 16">
            <a:extLst>
              <a:ext uri="{FF2B5EF4-FFF2-40B4-BE49-F238E27FC236}">
                <a16:creationId xmlns:a16="http://schemas.microsoft.com/office/drawing/2014/main" id="{1006E683-9DCB-0844-AC12-9F2FBD0D0BE1}"/>
              </a:ext>
            </a:extLst>
          </p:cNvPr>
          <p:cNvSpPr txBox="1"/>
          <p:nvPr/>
        </p:nvSpPr>
        <p:spPr>
          <a:xfrm rot="3132894">
            <a:off x="3170291" y="2817667"/>
            <a:ext cx="190244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VIENLĪDZĪGAS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IESPĒJAS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291542" y="563216"/>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1358344" y="245650"/>
            <a:ext cx="10833656" cy="600846"/>
          </a:xfrm>
        </p:spPr>
        <p:txBody>
          <a:bodyPr>
            <a:noAutofit/>
          </a:bodyPr>
          <a:lstStyle/>
          <a:p>
            <a:r>
              <a:rPr lang="lv-LV" sz="28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stratēģiskie mērķi un to indikatori</a:t>
            </a:r>
            <a:endParaRPr lang="lv-LV" sz="2800" dirty="0"/>
          </a:p>
        </p:txBody>
      </p:sp>
      <p:pic>
        <p:nvPicPr>
          <p:cNvPr id="4" name="Picture 3">
            <a:extLst>
              <a:ext uri="{FF2B5EF4-FFF2-40B4-BE49-F238E27FC236}">
                <a16:creationId xmlns:a16="http://schemas.microsoft.com/office/drawing/2014/main" id="{F04E4AB2-0934-04B5-4C11-9F5C024E776A}"/>
              </a:ext>
            </a:extLst>
          </p:cNvPr>
          <p:cNvPicPr>
            <a:picLocks noChangeAspect="1"/>
          </p:cNvPicPr>
          <p:nvPr/>
        </p:nvPicPr>
        <p:blipFill>
          <a:blip r:embed="rId3"/>
          <a:stretch>
            <a:fillRect/>
          </a:stretch>
        </p:blipFill>
        <p:spPr>
          <a:xfrm>
            <a:off x="6288192" y="1718365"/>
            <a:ext cx="5072416" cy="4211688"/>
          </a:xfrm>
          <a:prstGeom prst="rect">
            <a:avLst/>
          </a:prstGeom>
        </p:spPr>
      </p:pic>
      <p:pic>
        <p:nvPicPr>
          <p:cNvPr id="11" name="Picture 10">
            <a:extLst>
              <a:ext uri="{FF2B5EF4-FFF2-40B4-BE49-F238E27FC236}">
                <a16:creationId xmlns:a16="http://schemas.microsoft.com/office/drawing/2014/main" id="{E83604C8-64A4-F2FF-ED3D-1A2404EB2408}"/>
              </a:ext>
            </a:extLst>
          </p:cNvPr>
          <p:cNvPicPr>
            <a:picLocks noChangeAspect="1"/>
          </p:cNvPicPr>
          <p:nvPr/>
        </p:nvPicPr>
        <p:blipFill>
          <a:blip r:embed="rId4"/>
          <a:stretch>
            <a:fillRect/>
          </a:stretch>
        </p:blipFill>
        <p:spPr>
          <a:xfrm>
            <a:off x="668083" y="1718364"/>
            <a:ext cx="5327719" cy="4211688"/>
          </a:xfrm>
          <a:prstGeom prst="rect">
            <a:avLst/>
          </a:prstGeom>
        </p:spPr>
      </p:pic>
    </p:spTree>
    <p:extLst>
      <p:ext uri="{BB962C8B-B14F-4D97-AF65-F5344CB8AC3E}">
        <p14:creationId xmlns:p14="http://schemas.microsoft.com/office/powerpoint/2010/main" val="291471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a:extLst>
              <a:ext uri="{FF2B5EF4-FFF2-40B4-BE49-F238E27FC236}">
                <a16:creationId xmlns:a16="http://schemas.microsoft.com/office/drawing/2014/main" id="{6FE6B8E4-7883-F543-BEE2-B4EC7A97A6D9}"/>
              </a:ext>
            </a:extLst>
          </p:cNvPr>
          <p:cNvSpPr txBox="1"/>
          <p:nvPr/>
        </p:nvSpPr>
        <p:spPr>
          <a:xfrm rot="19245889">
            <a:off x="747311" y="2579391"/>
            <a:ext cx="263181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PRODUKTIVITĀTE UN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IENĀKUMI</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7" name="TextBox 16">
            <a:extLst>
              <a:ext uri="{FF2B5EF4-FFF2-40B4-BE49-F238E27FC236}">
                <a16:creationId xmlns:a16="http://schemas.microsoft.com/office/drawing/2014/main" id="{1006E683-9DCB-0844-AC12-9F2FBD0D0BE1}"/>
              </a:ext>
            </a:extLst>
          </p:cNvPr>
          <p:cNvSpPr txBox="1"/>
          <p:nvPr/>
        </p:nvSpPr>
        <p:spPr>
          <a:xfrm rot="3132894">
            <a:off x="3170291" y="2817667"/>
            <a:ext cx="190244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VIENLĪDZĪGAS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IESPĒJAS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291542" y="563216"/>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384175" y="245650"/>
            <a:ext cx="11807825" cy="600846"/>
          </a:xfrm>
        </p:spPr>
        <p:txBody>
          <a:bodyPr>
            <a:noAutofit/>
          </a:bodyPr>
          <a:lstStyle/>
          <a:p>
            <a:r>
              <a:rPr lang="lv-LV" sz="2800" b="1" dirty="0">
                <a:solidFill>
                  <a:srgbClr val="993333"/>
                </a:solidFill>
                <a:latin typeface="Verdana" panose="020B0604030504040204" pitchFamily="34" charset="0"/>
                <a:ea typeface="Verdana" panose="020B0604030504040204" pitchFamily="34" charset="0"/>
                <a:cs typeface="Verdana" panose="020B0604030504040204" pitchFamily="34" charset="0"/>
              </a:rPr>
              <a:t>NAP2027 stratēģisko mērķu sasniegšanas novērtējums</a:t>
            </a:r>
            <a:endParaRPr lang="lv-LV" sz="2800" dirty="0">
              <a:solidFill>
                <a:srgbClr val="993333"/>
              </a:solidFill>
            </a:endParaRPr>
          </a:p>
        </p:txBody>
      </p:sp>
      <p:pic>
        <p:nvPicPr>
          <p:cNvPr id="4" name="Picture 3">
            <a:extLst>
              <a:ext uri="{FF2B5EF4-FFF2-40B4-BE49-F238E27FC236}">
                <a16:creationId xmlns:a16="http://schemas.microsoft.com/office/drawing/2014/main" id="{8AD2F1E6-D71D-A355-7506-163566F8809C}"/>
              </a:ext>
            </a:extLst>
          </p:cNvPr>
          <p:cNvPicPr>
            <a:picLocks noChangeAspect="1"/>
          </p:cNvPicPr>
          <p:nvPr/>
        </p:nvPicPr>
        <p:blipFill>
          <a:blip r:embed="rId3"/>
          <a:stretch>
            <a:fillRect/>
          </a:stretch>
        </p:blipFill>
        <p:spPr>
          <a:xfrm>
            <a:off x="2094271" y="846496"/>
            <a:ext cx="7818640" cy="6018299"/>
          </a:xfrm>
          <a:prstGeom prst="rect">
            <a:avLst/>
          </a:prstGeom>
        </p:spPr>
      </p:pic>
    </p:spTree>
    <p:extLst>
      <p:ext uri="{BB962C8B-B14F-4D97-AF65-F5344CB8AC3E}">
        <p14:creationId xmlns:p14="http://schemas.microsoft.com/office/powerpoint/2010/main" val="2139207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a:extLst>
              <a:ext uri="{FF2B5EF4-FFF2-40B4-BE49-F238E27FC236}">
                <a16:creationId xmlns:a16="http://schemas.microsoft.com/office/drawing/2014/main" id="{6FE6B8E4-7883-F543-BEE2-B4EC7A97A6D9}"/>
              </a:ext>
            </a:extLst>
          </p:cNvPr>
          <p:cNvSpPr txBox="1"/>
          <p:nvPr/>
        </p:nvSpPr>
        <p:spPr>
          <a:xfrm rot="19245889">
            <a:off x="747311" y="2579391"/>
            <a:ext cx="263181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PRODUKTIVITĀTE UN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IENĀKUMI</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7" name="TextBox 16">
            <a:extLst>
              <a:ext uri="{FF2B5EF4-FFF2-40B4-BE49-F238E27FC236}">
                <a16:creationId xmlns:a16="http://schemas.microsoft.com/office/drawing/2014/main" id="{1006E683-9DCB-0844-AC12-9F2FBD0D0BE1}"/>
              </a:ext>
            </a:extLst>
          </p:cNvPr>
          <p:cNvSpPr txBox="1"/>
          <p:nvPr/>
        </p:nvSpPr>
        <p:spPr>
          <a:xfrm rot="3132894">
            <a:off x="3170291" y="2817667"/>
            <a:ext cx="190244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VIENLĪDZĪGAS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IESPĒJAS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291542" y="563216"/>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960473" y="2927586"/>
            <a:ext cx="10833656" cy="600846"/>
          </a:xfrm>
        </p:spPr>
        <p:txBody>
          <a:bodyPr>
            <a:noAutofit/>
          </a:bodyPr>
          <a:lstStyle/>
          <a:p>
            <a:pPr algn="ctr"/>
            <a:r>
              <a:rPr lang="lv-LV" sz="3200" b="1" dirty="0">
                <a:solidFill>
                  <a:srgbClr val="993333"/>
                </a:solidFill>
                <a:latin typeface="Verdana" panose="020B0604030504040204" pitchFamily="34" charset="0"/>
                <a:ea typeface="Verdana" panose="020B0604030504040204" pitchFamily="34" charset="0"/>
                <a:cs typeface="Verdana" panose="020B0604030504040204" pitchFamily="34" charset="0"/>
              </a:rPr>
              <a:t>NAP2027 rīcības virzieni progresa kopsavilkums</a:t>
            </a:r>
            <a:endParaRPr lang="lv-LV" sz="3200" dirty="0">
              <a:solidFill>
                <a:srgbClr val="993333"/>
              </a:solidFill>
            </a:endParaRPr>
          </a:p>
        </p:txBody>
      </p:sp>
    </p:spTree>
    <p:extLst>
      <p:ext uri="{BB962C8B-B14F-4D97-AF65-F5344CB8AC3E}">
        <p14:creationId xmlns:p14="http://schemas.microsoft.com/office/powerpoint/2010/main" val="2636431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182485" y="1528170"/>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370515" y="225264"/>
            <a:ext cx="11529943" cy="600846"/>
          </a:xfrm>
        </p:spPr>
        <p:txBody>
          <a:bodyPr>
            <a:noAutofit/>
          </a:bodyPr>
          <a:lstStyle/>
          <a:p>
            <a:pPr algn="ctr">
              <a:lnSpc>
                <a:spcPct val="107000"/>
              </a:lnSpc>
              <a:spcAft>
                <a:spcPts val="800"/>
              </a:spcAft>
            </a:pPr>
            <a:r>
              <a:rPr lang="lv-LV" sz="2400" b="1" dirty="0">
                <a:solidFill>
                  <a:srgbClr val="993333"/>
                </a:solidFill>
                <a:effectLst/>
                <a:latin typeface="Verdana" panose="020B0604030504040204" pitchFamily="34" charset="0"/>
                <a:ea typeface="Verdana" panose="020B0604030504040204" pitchFamily="34" charset="0"/>
                <a:cs typeface="Times New Roman" panose="02020603050405020304" pitchFamily="18" charset="0"/>
              </a:rPr>
              <a:t>Kopsavilkums</a:t>
            </a:r>
            <a:r>
              <a:rPr lang="lv-LV" sz="2800" dirty="0">
                <a:effectLst/>
                <a:latin typeface="Verdana" panose="020B0604030504040204" pitchFamily="34" charset="0"/>
                <a:ea typeface="Verdana" panose="020B0604030504040204" pitchFamily="34" charset="0"/>
                <a:cs typeface="Times New Roman" panose="02020603050405020304" pitchFamily="18" charset="0"/>
              </a:rPr>
              <a:t/>
            </a:r>
            <a:br>
              <a:rPr lang="lv-LV" sz="2800" dirty="0">
                <a:effectLst/>
                <a:latin typeface="Verdana" panose="020B0604030504040204" pitchFamily="34" charset="0"/>
                <a:ea typeface="Verdana" panose="020B0604030504040204" pitchFamily="34" charset="0"/>
                <a:cs typeface="Times New Roman" panose="02020603050405020304" pitchFamily="18" charset="0"/>
              </a:rPr>
            </a:br>
            <a:endParaRPr lang="lv-LV" sz="28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7FBC04B-4115-A304-A0FF-F5983532C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290" y="629174"/>
            <a:ext cx="5322235" cy="6213863"/>
          </a:xfrm>
          <a:prstGeom prst="rect">
            <a:avLst/>
          </a:prstGeom>
        </p:spPr>
      </p:pic>
    </p:spTree>
    <p:extLst>
      <p:ext uri="{BB962C8B-B14F-4D97-AF65-F5344CB8AC3E}">
        <p14:creationId xmlns:p14="http://schemas.microsoft.com/office/powerpoint/2010/main" val="674107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182485" y="1528170"/>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370515" y="225264"/>
            <a:ext cx="11529943" cy="600846"/>
          </a:xfrm>
        </p:spPr>
        <p:txBody>
          <a:bodyPr>
            <a:noAutofit/>
          </a:bodyPr>
          <a:lstStyle/>
          <a:p>
            <a:pPr algn="ctr">
              <a:lnSpc>
                <a:spcPct val="107000"/>
              </a:lnSpc>
              <a:spcAft>
                <a:spcPts val="800"/>
              </a:spcAft>
            </a:pPr>
            <a:r>
              <a:rPr lang="lv-LV" sz="2800" b="1" dirty="0">
                <a:solidFill>
                  <a:srgbClr val="993333"/>
                </a:solidFill>
                <a:effectLst/>
                <a:latin typeface="Verdana" panose="020B0604030504040204" pitchFamily="34" charset="0"/>
                <a:ea typeface="Verdana" panose="020B0604030504040204" pitchFamily="34" charset="0"/>
                <a:cs typeface="Times New Roman" panose="02020603050405020304" pitchFamily="18" charset="0"/>
              </a:rPr>
              <a:t>Galvenie konstatējumi un secinājumi I</a:t>
            </a:r>
          </a:p>
        </p:txBody>
      </p:sp>
      <p:sp>
        <p:nvSpPr>
          <p:cNvPr id="3" name="TextBox 2">
            <a:extLst>
              <a:ext uri="{FF2B5EF4-FFF2-40B4-BE49-F238E27FC236}">
                <a16:creationId xmlns:a16="http://schemas.microsoft.com/office/drawing/2014/main" id="{D393841B-03D1-B363-B67D-0937284E8B94}"/>
              </a:ext>
            </a:extLst>
          </p:cNvPr>
          <p:cNvSpPr txBox="1"/>
          <p:nvPr/>
        </p:nvSpPr>
        <p:spPr>
          <a:xfrm>
            <a:off x="1991226" y="1348385"/>
            <a:ext cx="8488280" cy="5262979"/>
          </a:xfrm>
          <a:prstGeom prst="rect">
            <a:avLst/>
          </a:prstGeom>
          <a:noFill/>
        </p:spPr>
        <p:txBody>
          <a:bodyPr wrap="square" rtlCol="0">
            <a:spAutoFit/>
          </a:bodyPr>
          <a:lstStyle/>
          <a:p>
            <a:pPr marL="342900" indent="-342900">
              <a:buFont typeface="Arial" panose="020B0604020202020204" pitchFamily="34" charset="0"/>
              <a:buChar char="•"/>
            </a:pPr>
            <a:r>
              <a:rPr lang="lv-LV" sz="1600" dirty="0">
                <a:latin typeface="Verdana" panose="020B0604030504040204" pitchFamily="34" charset="0"/>
                <a:ea typeface="Verdana" panose="020B0604030504040204" pitchFamily="34" charset="0"/>
                <a:cs typeface="Times New Roman" panose="02020603050405020304" pitchFamily="18" charset="0"/>
              </a:rPr>
              <a:t>Latvija 2030 stratēģisko mērķu sasniegšanā pārsvarā ir pozitīva virzība mērķu sasniegšanā, vienlaikus satraucošas tendences ir redzamas iedzīvotāju skaita un ekoloģiskās pēdas nospieduma rādītājiem.</a:t>
            </a:r>
          </a:p>
          <a:p>
            <a:pPr marL="342900" indent="-342900">
              <a:buFont typeface="Arial" panose="020B0604020202020204" pitchFamily="34" charset="0"/>
              <a:buChar char="•"/>
            </a:pPr>
            <a:endParaRPr lang="lv-LV" sz="1600" dirty="0">
              <a:latin typeface="Verdana" panose="020B0604030504040204" pitchFamily="34"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lv-LV" sz="1600" dirty="0">
                <a:latin typeface="Verdana" panose="020B0604030504040204" pitchFamily="34" charset="0"/>
                <a:ea typeface="Verdana" panose="020B0604030504040204" pitchFamily="34" charset="0"/>
                <a:cs typeface="Times New Roman" panose="02020603050405020304" pitchFamily="18" charset="0"/>
              </a:rPr>
              <a:t>NAP2027 stratēģisko mērķu sasniegšanā vairākumā gadījumu ir virzība uz mērķu sasniegšanu, tomēr satraukumu rada tas, ka IKP uz vienu iedzīvotāju salīdzinājumā ar ES vidējo rādītāju pieaug lēni un tikai pakāpeniski notiek sociālekonomiskā izlīdzināšanās (kohēzija) ar attīstītākajām ES dalībvalstīm.</a:t>
            </a:r>
          </a:p>
          <a:p>
            <a:pPr marL="342900" indent="-342900">
              <a:buFont typeface="Arial" panose="020B0604020202020204" pitchFamily="34" charset="0"/>
              <a:buChar char="•"/>
            </a:pPr>
            <a:endParaRPr lang="lv-LV" sz="1600" dirty="0">
              <a:latin typeface="Verdana" panose="020B0604030504040204" pitchFamily="34"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lv-LV" sz="1600" dirty="0">
                <a:latin typeface="Verdana" panose="020B0604030504040204" pitchFamily="34" charset="0"/>
                <a:ea typeface="Verdana" panose="020B0604030504040204" pitchFamily="34" charset="0"/>
                <a:cs typeface="Times New Roman" panose="02020603050405020304" pitchFamily="18" charset="0"/>
              </a:rPr>
              <a:t>Vājākais sniegums redzams rīcības virzienu «Stipras ģimenes paaudzēs» un   «Kapitāls un uzņēmējdarbības vide» mērķu sasniegšanā.</a:t>
            </a:r>
          </a:p>
          <a:p>
            <a:pPr marL="342900" indent="-342900">
              <a:buFont typeface="Arial" panose="020B0604020202020204" pitchFamily="34" charset="0"/>
              <a:buChar char="•"/>
            </a:pPr>
            <a:endParaRPr lang="lv-LV" sz="1600" dirty="0">
              <a:latin typeface="Verdana" panose="020B0604030504040204" pitchFamily="34"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lv-LV" sz="1600" dirty="0">
                <a:latin typeface="Verdana" panose="020B0604030504040204" pitchFamily="34" charset="0"/>
                <a:ea typeface="Verdana" panose="020B0604030504040204" pitchFamily="34" charset="0"/>
                <a:cs typeface="Times New Roman" panose="02020603050405020304" pitchFamily="18" charset="0"/>
              </a:rPr>
              <a:t>Ievērojami samazinās dzimstības radītāji, kā iemesls varētu būt nedrošības sajūta sabiedrībā (Covid-19 pandēmijas periods, ekonomikas sabremzēšanās, Krievijas pilna mēroga uzbrukums Ukrainai, ģeopolitiskā situācija).</a:t>
            </a:r>
          </a:p>
          <a:p>
            <a:pPr marL="342900" indent="-342900">
              <a:buFont typeface="Arial" panose="020B0604020202020204" pitchFamily="34" charset="0"/>
              <a:buChar char="•"/>
            </a:pPr>
            <a:endParaRPr lang="lv-LV" sz="1600" dirty="0">
              <a:latin typeface="Verdana" panose="020B0604030504040204" pitchFamily="34"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lv-LV" sz="1600" dirty="0">
                <a:latin typeface="Verdana" panose="020B0604030504040204" pitchFamily="34" charset="0"/>
                <a:ea typeface="Verdana" panose="020B0604030504040204" pitchFamily="34" charset="0"/>
                <a:cs typeface="Times New Roman" panose="02020603050405020304" pitchFamily="18" charset="0"/>
              </a:rPr>
              <a:t>Nepietiekama un sarūkoša banku kreditēšana, kā arī vāji attīstītais kapitāla tirgus traucē investīciju piesaisti uzņēmējdarbības paplašināšanai un kavē straujāku tautsaimniecības attīstību.</a:t>
            </a:r>
          </a:p>
          <a:p>
            <a:pPr marL="342900" indent="-342900">
              <a:buFont typeface="Arial" panose="020B0604020202020204" pitchFamily="34" charset="0"/>
              <a:buChar char="•"/>
            </a:pPr>
            <a:endParaRPr lang="lv-LV" sz="16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29159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182485" y="1528170"/>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370515" y="225264"/>
            <a:ext cx="11529943" cy="600846"/>
          </a:xfrm>
        </p:spPr>
        <p:txBody>
          <a:bodyPr>
            <a:noAutofit/>
          </a:bodyPr>
          <a:lstStyle/>
          <a:p>
            <a:pPr algn="ctr">
              <a:lnSpc>
                <a:spcPct val="107000"/>
              </a:lnSpc>
              <a:spcAft>
                <a:spcPts val="800"/>
              </a:spcAft>
            </a:pPr>
            <a:r>
              <a:rPr lang="lv-LV" sz="2800" b="1" dirty="0">
                <a:solidFill>
                  <a:srgbClr val="993333"/>
                </a:solidFill>
                <a:effectLst/>
                <a:latin typeface="Verdana" panose="020B0604030504040204" pitchFamily="34" charset="0"/>
                <a:ea typeface="Verdana" panose="020B0604030504040204" pitchFamily="34" charset="0"/>
                <a:cs typeface="Times New Roman" panose="02020603050405020304" pitchFamily="18" charset="0"/>
              </a:rPr>
              <a:t>Galvenie konstatējumi un secinājumi II</a:t>
            </a:r>
          </a:p>
        </p:txBody>
      </p:sp>
      <p:sp>
        <p:nvSpPr>
          <p:cNvPr id="3" name="TextBox 2">
            <a:extLst>
              <a:ext uri="{FF2B5EF4-FFF2-40B4-BE49-F238E27FC236}">
                <a16:creationId xmlns:a16="http://schemas.microsoft.com/office/drawing/2014/main" id="{D393841B-03D1-B363-B67D-0937284E8B94}"/>
              </a:ext>
            </a:extLst>
          </p:cNvPr>
          <p:cNvSpPr txBox="1"/>
          <p:nvPr/>
        </p:nvSpPr>
        <p:spPr>
          <a:xfrm>
            <a:off x="1064795" y="1348385"/>
            <a:ext cx="9444789" cy="2554545"/>
          </a:xfrm>
          <a:prstGeom prst="rect">
            <a:avLst/>
          </a:prstGeom>
          <a:noFill/>
        </p:spPr>
        <p:txBody>
          <a:bodyPr wrap="square" rtlCol="0">
            <a:spAutoFit/>
          </a:bodyPr>
          <a:lstStyle/>
          <a:p>
            <a:pPr marL="342900" indent="-342900">
              <a:buFont typeface="Arial" panose="020B0604020202020204" pitchFamily="34" charset="0"/>
              <a:buChar char="•"/>
            </a:pPr>
            <a:endParaRPr lang="lv-LV" sz="1600" dirty="0">
              <a:latin typeface="Verdana" panose="020B0604030504040204" pitchFamily="34"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lv-LV" sz="1600" dirty="0">
                <a:latin typeface="Verdana" panose="020B0604030504040204" pitchFamily="34" charset="0"/>
                <a:ea typeface="Verdana" panose="020B0604030504040204" pitchFamily="34" charset="0"/>
                <a:cs typeface="Times New Roman" panose="02020603050405020304" pitchFamily="18" charset="0"/>
              </a:rPr>
              <a:t>Jābūt mērķtiecīgākai politikai sabiedrības savstarpējās uzticēšanās palielināšanai un nabadzības riska un nevienlīdzības (ienākumu, teritoriālās) mazināšanai.</a:t>
            </a:r>
          </a:p>
          <a:p>
            <a:pPr marL="342900" indent="-342900">
              <a:buFont typeface="Arial" panose="020B0604020202020204" pitchFamily="34" charset="0"/>
              <a:buChar char="•"/>
            </a:pPr>
            <a:endParaRPr lang="lv-LV" sz="1600" dirty="0">
              <a:latin typeface="Verdana" panose="020B0604030504040204" pitchFamily="34"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lv-LV" sz="1600" dirty="0">
                <a:latin typeface="Verdana" panose="020B0604030504040204" pitchFamily="34" charset="0"/>
                <a:ea typeface="Verdana" panose="020B0604030504040204" pitchFamily="34" charset="0"/>
                <a:cs typeface="Times New Roman" panose="02020603050405020304" pitchFamily="18" charset="0"/>
              </a:rPr>
              <a:t>Vairāk kā pusei (54,1%) NAP mērķu ir augsta sasniegšanas varbūtība, vienlaikus</a:t>
            </a:r>
            <a:r>
              <a:rPr lang="lv-LV" sz="1600" dirty="0">
                <a:effectLst/>
                <a:latin typeface="Verdana" panose="020B0604030504040204" pitchFamily="34" charset="0"/>
                <a:ea typeface="Verdana" panose="020B0604030504040204" pitchFamily="34" charset="0"/>
                <a:cs typeface="Times New Roman" panose="02020603050405020304" pitchFamily="18" charset="0"/>
              </a:rPr>
              <a:t> mērķtiecīgāka</a:t>
            </a:r>
            <a:r>
              <a:rPr lang="lv-LV" sz="1600" dirty="0">
                <a:latin typeface="Verdana" panose="020B0604030504040204" pitchFamily="34" charset="0"/>
                <a:ea typeface="Verdana" panose="020B0604030504040204" pitchFamily="34" charset="0"/>
                <a:cs typeface="Times New Roman" panose="02020603050405020304" pitchFamily="18" charset="0"/>
              </a:rPr>
              <a:t> politika jāīsteno un vairāk </a:t>
            </a:r>
            <a:r>
              <a:rPr lang="lv-LV" sz="1600" dirty="0">
                <a:effectLst/>
                <a:latin typeface="Verdana" panose="020B0604030504040204" pitchFamily="34" charset="0"/>
                <a:ea typeface="Verdana" panose="020B0604030504040204" pitchFamily="34" charset="0"/>
                <a:cs typeface="Times New Roman" panose="02020603050405020304" pitchFamily="18" charset="0"/>
              </a:rPr>
              <a:t>resursu jāvelta rīcības virzienos "Uz cilvēku centrēta veselības aprūpe", "Stipras ģimenes paaudzēs", "Kvalitatīva, pieejama, iekļaujoša izglītība", "Kapitāls un uzņēmējdarbības vide" un "Daba un vide – zaļais kurss", kuros ir lielākais negatīvo attīstības tendenču īpatsvars</a:t>
            </a:r>
            <a:r>
              <a:rPr lang="lv-LV" sz="1600" dirty="0">
                <a:latin typeface="Verdana" panose="020B0604030504040204" pitchFamily="34" charset="0"/>
                <a:ea typeface="Verdana" panose="020B0604030504040204" pitchFamily="34" charset="0"/>
                <a:cs typeface="Times New Roman" panose="02020603050405020304" pitchFamily="18" charset="0"/>
              </a:rPr>
              <a:t> </a:t>
            </a:r>
          </a:p>
          <a:p>
            <a:r>
              <a:rPr lang="lv-LV" sz="1600" dirty="0">
                <a:latin typeface="Verdana" panose="020B0604030504040204" pitchFamily="34" charset="0"/>
                <a:ea typeface="Verdan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2908786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21" y="192567"/>
            <a:ext cx="8229600" cy="851299"/>
          </a:xfrm>
        </p:spPr>
        <p:txBody>
          <a:bodyPr/>
          <a:lstStyle/>
          <a:p>
            <a:pPr lvl="1" algn="ctr"/>
            <a:r>
              <a:rPr lang="lv-LV" sz="2200" b="1" cap="all" dirty="0">
                <a:solidFill>
                  <a:srgbClr val="993333"/>
                </a:solidFill>
                <a:latin typeface="Verdana" panose="020B0604030504040204" pitchFamily="34" charset="0"/>
                <a:ea typeface="Verdana" panose="020B0604030504040204" pitchFamily="34" charset="0"/>
                <a:cs typeface="Verdana" panose="020B0604030504040204" pitchFamily="34" charset="0"/>
              </a:rPr>
              <a:t> Atslēgas jautājumi </a:t>
            </a:r>
          </a:p>
        </p:txBody>
      </p:sp>
      <p:sp>
        <p:nvSpPr>
          <p:cNvPr id="6" name="Rectangle 5"/>
          <p:cNvSpPr/>
          <p:nvPr/>
        </p:nvSpPr>
        <p:spPr>
          <a:xfrm>
            <a:off x="2152073" y="1291660"/>
            <a:ext cx="7927522" cy="5016758"/>
          </a:xfrm>
          <a:prstGeom prst="rect">
            <a:avLst/>
          </a:prstGeom>
        </p:spPr>
        <p:txBody>
          <a:bodyPr wrap="square">
            <a:spAutoFit/>
          </a:bodyPr>
          <a:lstStyle/>
          <a:p>
            <a:r>
              <a:rPr lang="lv-LV" dirty="0">
                <a:latin typeface="Verdana" panose="020B0604030504040204" pitchFamily="34" charset="0"/>
                <a:ea typeface="Verdana" panose="020B0604030504040204" pitchFamily="34" charset="0"/>
                <a:cs typeface="Verdana" panose="020B0604030504040204" pitchFamily="34" charset="0"/>
              </a:rPr>
              <a:t> </a:t>
            </a:r>
          </a:p>
          <a:p>
            <a:r>
              <a:rPr lang="lv-LV" dirty="0">
                <a:latin typeface="Verdana" panose="020B0604030504040204" pitchFamily="34" charset="0"/>
                <a:ea typeface="Verdana" panose="020B0604030504040204" pitchFamily="34" charset="0"/>
                <a:cs typeface="Verdana" panose="020B0604030504040204" pitchFamily="34" charset="0"/>
              </a:rPr>
              <a:t>Kas ir galvenie šķēršļi ilgtspējīgai attīstībai (ekonomika, vide, sabiedrība) un mērķu sasniegšanai?</a:t>
            </a:r>
          </a:p>
          <a:p>
            <a:endParaRPr lang="lv-LV" dirty="0">
              <a:latin typeface="Verdana" panose="020B0604030504040204" pitchFamily="34" charset="0"/>
              <a:ea typeface="Verdana" panose="020B0604030504040204" pitchFamily="34" charset="0"/>
              <a:cs typeface="Verdana" panose="020B0604030504040204" pitchFamily="34" charset="0"/>
            </a:endParaRPr>
          </a:p>
          <a:p>
            <a:r>
              <a:rPr lang="lv-LV" dirty="0">
                <a:latin typeface="Verdana" panose="020B0604030504040204" pitchFamily="34" charset="0"/>
                <a:ea typeface="Verdana" panose="020B0604030504040204" pitchFamily="34" charset="0"/>
                <a:cs typeface="Verdana" panose="020B0604030504040204" pitchFamily="34" charset="0"/>
              </a:rPr>
              <a:t>Kas ir nepieciešamās politikas pārmaiņas, kam veltīt vislielākos resursus?</a:t>
            </a:r>
          </a:p>
          <a:p>
            <a:endParaRPr lang="lv-LV" dirty="0">
              <a:latin typeface="Verdana" panose="020B0604030504040204" pitchFamily="34" charset="0"/>
              <a:ea typeface="Verdana" panose="020B0604030504040204" pitchFamily="34" charset="0"/>
              <a:cs typeface="Verdana" panose="020B0604030504040204" pitchFamily="34" charset="0"/>
            </a:endParaRPr>
          </a:p>
          <a:p>
            <a:r>
              <a:rPr lang="lv-LV" dirty="0">
                <a:latin typeface="Verdana" panose="020B0604030504040204" pitchFamily="34" charset="0"/>
                <a:ea typeface="Verdana" panose="020B0604030504040204" pitchFamily="34" charset="0"/>
                <a:cs typeface="Verdana" panose="020B0604030504040204" pitchFamily="34" charset="0"/>
              </a:rPr>
              <a:t>Kādas līdzšinējās investīcijas sniegušas lielāko vērtību attīstībai un mērķu sasniegšanai? </a:t>
            </a:r>
          </a:p>
          <a:p>
            <a:endParaRPr lang="lv-LV" dirty="0">
              <a:latin typeface="Verdana" panose="020B0604030504040204" pitchFamily="34" charset="0"/>
              <a:ea typeface="Verdana" panose="020B0604030504040204" pitchFamily="34" charset="0"/>
              <a:cs typeface="Verdana" panose="020B0604030504040204" pitchFamily="34" charset="0"/>
            </a:endParaRPr>
          </a:p>
          <a:p>
            <a:r>
              <a:rPr lang="lv-LV" dirty="0">
                <a:latin typeface="Verdana" panose="020B0604030504040204" pitchFamily="34" charset="0"/>
                <a:ea typeface="Verdana" panose="020B0604030504040204" pitchFamily="34" charset="0"/>
                <a:cs typeface="Verdana" panose="020B0604030504040204" pitchFamily="34" charset="0"/>
              </a:rPr>
              <a:t>Kuri ieguldījumi sniegs lielāko atdevi nākotnē mērķu sasniegšanai? </a:t>
            </a:r>
          </a:p>
          <a:p>
            <a:endParaRPr lang="lv-LV" dirty="0">
              <a:latin typeface="Verdana" panose="020B0604030504040204" pitchFamily="34" charset="0"/>
              <a:ea typeface="Verdana" panose="020B0604030504040204" pitchFamily="34" charset="0"/>
              <a:cs typeface="Verdana" panose="020B0604030504040204" pitchFamily="34" charset="0"/>
            </a:endParaRPr>
          </a:p>
          <a:p>
            <a:r>
              <a:rPr lang="lv-LV" dirty="0">
                <a:latin typeface="Verdana" panose="020B0604030504040204" pitchFamily="34" charset="0"/>
                <a:ea typeface="Verdana" panose="020B0604030504040204" pitchFamily="34" charset="0"/>
                <a:cs typeface="Verdana" panose="020B0604030504040204" pitchFamily="34" charset="0"/>
              </a:rPr>
              <a:t>Kādas strukturālās reformas nepieciešamas ekonomikas politikā un pārvaldībā, lai panāktu plašāku ekonomikas transformāciju, sabiedrības un vides labklājību?</a:t>
            </a:r>
          </a:p>
          <a:p>
            <a:r>
              <a:rPr lang="lv-LV" dirty="0">
                <a:latin typeface="Verdana" panose="020B0604030504040204" pitchFamily="34" charset="0"/>
                <a:ea typeface="Verdana" panose="020B0604030504040204" pitchFamily="34" charset="0"/>
                <a:cs typeface="Verdana" panose="020B0604030504040204" pitchFamily="34" charset="0"/>
              </a:rPr>
              <a:t> </a:t>
            </a:r>
          </a:p>
          <a:p>
            <a:endParaRPr lang="lv-LV" dirty="0">
              <a:latin typeface="Calibri" panose="020F0502020204030204" pitchFamily="34" charset="0"/>
              <a:cs typeface="Calibri" panose="020F0502020204030204" pitchFamily="34" charset="0"/>
            </a:endParaRPr>
          </a:p>
          <a:p>
            <a:pPr>
              <a:spcAft>
                <a:spcPts val="300"/>
              </a:spcAft>
            </a:pPr>
            <a:endParaRPr lang="lv-LV" sz="1400" dirty="0">
              <a:latin typeface="Calibri" panose="020F0502020204030204" pitchFamily="34" charset="0"/>
            </a:endParaRPr>
          </a:p>
        </p:txBody>
      </p:sp>
    </p:spTree>
    <p:extLst>
      <p:ext uri="{BB962C8B-B14F-4D97-AF65-F5344CB8AC3E}">
        <p14:creationId xmlns:p14="http://schemas.microsoft.com/office/powerpoint/2010/main" val="2656174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1F579A9-CEAD-EDEA-89DF-C23489905F15}"/>
              </a:ext>
            </a:extLst>
          </p:cNvPr>
          <p:cNvSpPr>
            <a:spLocks noGrp="1"/>
          </p:cNvSpPr>
          <p:nvPr>
            <p:ph type="title"/>
          </p:nvPr>
        </p:nvSpPr>
        <p:spPr>
          <a:xfrm>
            <a:off x="2177861" y="3747302"/>
            <a:ext cx="8948737" cy="960437"/>
          </a:xfrm>
        </p:spPr>
        <p:txBody>
          <a:bodyPr>
            <a:normAutofit/>
          </a:bodyPr>
          <a:lstStyle/>
          <a:p>
            <a:r>
              <a:rPr lang="lv-LV" altLang="lv-LV" sz="2400" dirty="0">
                <a:solidFill>
                  <a:srgbClr val="993333"/>
                </a:solidFill>
              </a:rPr>
              <a:t>Ar atbildību par Latvijas nākotni!</a:t>
            </a:r>
            <a:br>
              <a:rPr lang="lv-LV" altLang="lv-LV" sz="2400" dirty="0">
                <a:solidFill>
                  <a:srgbClr val="993333"/>
                </a:solidFill>
              </a:rPr>
            </a:br>
            <a:endParaRPr lang="lv-LV" altLang="lv-LV" sz="2600" dirty="0">
              <a:solidFill>
                <a:srgbClr val="993333"/>
              </a:solidFill>
            </a:endParaRPr>
          </a:p>
        </p:txBody>
      </p:sp>
    </p:spTree>
    <p:extLst>
      <p:ext uri="{BB962C8B-B14F-4D97-AF65-F5344CB8AC3E}">
        <p14:creationId xmlns:p14="http://schemas.microsoft.com/office/powerpoint/2010/main" val="96100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5073E08-80AD-0221-E152-7E41FABD5122}"/>
              </a:ext>
            </a:extLst>
          </p:cNvPr>
          <p:cNvPicPr>
            <a:picLocks noGrp="1" noChangeAspect="1"/>
          </p:cNvPicPr>
          <p:nvPr>
            <p:ph sz="half" idx="2"/>
          </p:nvPr>
        </p:nvPicPr>
        <p:blipFill>
          <a:blip r:embed="rId2"/>
          <a:stretch>
            <a:fillRect/>
          </a:stretch>
        </p:blipFill>
        <p:spPr>
          <a:xfrm>
            <a:off x="6284281" y="599952"/>
            <a:ext cx="4343258" cy="5688241"/>
          </a:xfrm>
        </p:spPr>
      </p:pic>
      <p:pic>
        <p:nvPicPr>
          <p:cNvPr id="12" name="Content Placeholder 11">
            <a:extLst>
              <a:ext uri="{FF2B5EF4-FFF2-40B4-BE49-F238E27FC236}">
                <a16:creationId xmlns:a16="http://schemas.microsoft.com/office/drawing/2014/main" id="{26EB8675-41BE-D77C-BE7A-424699B53193}"/>
              </a:ext>
            </a:extLst>
          </p:cNvPr>
          <p:cNvPicPr>
            <a:picLocks noGrp="1" noChangeAspect="1"/>
          </p:cNvPicPr>
          <p:nvPr>
            <p:ph sz="half" idx="1"/>
          </p:nvPr>
        </p:nvPicPr>
        <p:blipFill>
          <a:blip r:embed="rId3"/>
          <a:stretch>
            <a:fillRect/>
          </a:stretch>
        </p:blipFill>
        <p:spPr>
          <a:xfrm>
            <a:off x="1233237" y="588734"/>
            <a:ext cx="4418813" cy="5688241"/>
          </a:xfrm>
        </p:spPr>
      </p:pic>
    </p:spTree>
    <p:extLst>
      <p:ext uri="{BB962C8B-B14F-4D97-AF65-F5344CB8AC3E}">
        <p14:creationId xmlns:p14="http://schemas.microsoft.com/office/powerpoint/2010/main" val="366462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a:extLst>
              <a:ext uri="{FF2B5EF4-FFF2-40B4-BE49-F238E27FC236}">
                <a16:creationId xmlns:a16="http://schemas.microsoft.com/office/drawing/2014/main" id="{6FE6B8E4-7883-F543-BEE2-B4EC7A97A6D9}"/>
              </a:ext>
            </a:extLst>
          </p:cNvPr>
          <p:cNvSpPr txBox="1"/>
          <p:nvPr/>
        </p:nvSpPr>
        <p:spPr>
          <a:xfrm rot="19245889">
            <a:off x="747311" y="2579391"/>
            <a:ext cx="263181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PRODUKTIVITĀTE UN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IENĀKUMI</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7" name="TextBox 16">
            <a:extLst>
              <a:ext uri="{FF2B5EF4-FFF2-40B4-BE49-F238E27FC236}">
                <a16:creationId xmlns:a16="http://schemas.microsoft.com/office/drawing/2014/main" id="{1006E683-9DCB-0844-AC12-9F2FBD0D0BE1}"/>
              </a:ext>
            </a:extLst>
          </p:cNvPr>
          <p:cNvSpPr txBox="1"/>
          <p:nvPr/>
        </p:nvSpPr>
        <p:spPr>
          <a:xfrm rot="3132894">
            <a:off x="3170291" y="2817667"/>
            <a:ext cx="190244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VIENLĪDZĪGAS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IESPĒJAS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291542" y="563216"/>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459322" y="184197"/>
            <a:ext cx="10833656" cy="600846"/>
          </a:xfrm>
        </p:spPr>
        <p:txBody>
          <a:bodyPr>
            <a:noAutofit/>
          </a:bodyPr>
          <a:lstStyle/>
          <a:p>
            <a:pPr marL="685800" algn="ctr">
              <a:lnSpc>
                <a:spcPct val="107000"/>
              </a:lnSpc>
              <a:spcBef>
                <a:spcPts val="1200"/>
              </a:spcBef>
              <a:spcAft>
                <a:spcPts val="1200"/>
              </a:spcAft>
            </a:pPr>
            <a:r>
              <a:rPr lang="lv-LV" sz="2400" b="1" kern="0" dirty="0">
                <a:solidFill>
                  <a:srgbClr val="993333"/>
                </a:solidFill>
                <a:effectLst/>
                <a:latin typeface="Verdana" panose="020B0604030504040204" pitchFamily="34" charset="0"/>
                <a:ea typeface="Verdana" panose="020B0604030504040204" pitchFamily="34" charset="0"/>
                <a:cs typeface="Times New Roman" panose="02020603050405020304" pitchFamily="18" charset="0"/>
              </a:rPr>
              <a:t>Nacionālo attīstības plānošanas dokumentu īstenošanas progresa novērtējuma metodika</a:t>
            </a:r>
          </a:p>
        </p:txBody>
      </p:sp>
      <p:pic>
        <p:nvPicPr>
          <p:cNvPr id="4" name="Picture 3">
            <a:extLst>
              <a:ext uri="{FF2B5EF4-FFF2-40B4-BE49-F238E27FC236}">
                <a16:creationId xmlns:a16="http://schemas.microsoft.com/office/drawing/2014/main" id="{09583256-5E05-646B-94B5-0DD9CF432279}"/>
              </a:ext>
            </a:extLst>
          </p:cNvPr>
          <p:cNvPicPr>
            <a:picLocks noChangeAspect="1"/>
          </p:cNvPicPr>
          <p:nvPr/>
        </p:nvPicPr>
        <p:blipFill>
          <a:blip r:embed="rId3"/>
          <a:stretch>
            <a:fillRect/>
          </a:stretch>
        </p:blipFill>
        <p:spPr>
          <a:xfrm>
            <a:off x="1975118" y="1427683"/>
            <a:ext cx="8251062" cy="5178322"/>
          </a:xfrm>
          <a:prstGeom prst="rect">
            <a:avLst/>
          </a:prstGeom>
        </p:spPr>
      </p:pic>
    </p:spTree>
    <p:extLst>
      <p:ext uri="{BB962C8B-B14F-4D97-AF65-F5344CB8AC3E}">
        <p14:creationId xmlns:p14="http://schemas.microsoft.com/office/powerpoint/2010/main" val="426742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a:extLst>
              <a:ext uri="{FF2B5EF4-FFF2-40B4-BE49-F238E27FC236}">
                <a16:creationId xmlns:a16="http://schemas.microsoft.com/office/drawing/2014/main" id="{6FE6B8E4-7883-F543-BEE2-B4EC7A97A6D9}"/>
              </a:ext>
            </a:extLst>
          </p:cNvPr>
          <p:cNvSpPr txBox="1"/>
          <p:nvPr/>
        </p:nvSpPr>
        <p:spPr>
          <a:xfrm rot="19245889">
            <a:off x="747311" y="2579391"/>
            <a:ext cx="263181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PRODUKTIVITĀTE UN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IENĀKUMI</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7" name="TextBox 16">
            <a:extLst>
              <a:ext uri="{FF2B5EF4-FFF2-40B4-BE49-F238E27FC236}">
                <a16:creationId xmlns:a16="http://schemas.microsoft.com/office/drawing/2014/main" id="{1006E683-9DCB-0844-AC12-9F2FBD0D0BE1}"/>
              </a:ext>
            </a:extLst>
          </p:cNvPr>
          <p:cNvSpPr txBox="1"/>
          <p:nvPr/>
        </p:nvSpPr>
        <p:spPr>
          <a:xfrm rot="3132894">
            <a:off x="3170291" y="2817667"/>
            <a:ext cx="190244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VIENLĪDZĪGAS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IESPĒJAS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291542" y="563216"/>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679172" y="2650755"/>
            <a:ext cx="10833656" cy="600846"/>
          </a:xfrm>
        </p:spPr>
        <p:txBody>
          <a:bodyPr>
            <a:noAutofit/>
          </a:bodyPr>
          <a:lstStyle/>
          <a:p>
            <a:pPr algn="ctr"/>
            <a:r>
              <a:rPr lang="lv-LV" sz="3200" b="1" dirty="0">
                <a:solidFill>
                  <a:srgbClr val="993333"/>
                </a:solidFill>
                <a:latin typeface="Verdana" panose="020B0604030504040204" pitchFamily="34" charset="0"/>
                <a:ea typeface="Verdana" panose="020B0604030504040204" pitchFamily="34" charset="0"/>
                <a:cs typeface="Verdana" panose="020B0604030504040204" pitchFamily="34" charset="0"/>
              </a:rPr>
              <a:t>Latvija2030 mērķu sasniegšanas</a:t>
            </a:r>
            <a:br>
              <a:rPr lang="lv-LV" sz="3200" b="1" dirty="0">
                <a:solidFill>
                  <a:srgbClr val="993333"/>
                </a:solidFill>
                <a:latin typeface="Verdana" panose="020B0604030504040204" pitchFamily="34" charset="0"/>
                <a:ea typeface="Verdana" panose="020B0604030504040204" pitchFamily="34" charset="0"/>
                <a:cs typeface="Verdana" panose="020B0604030504040204" pitchFamily="34" charset="0"/>
              </a:rPr>
            </a:br>
            <a:r>
              <a:rPr lang="lv-LV" sz="3200" b="1" dirty="0">
                <a:solidFill>
                  <a:srgbClr val="993333"/>
                </a:solidFill>
                <a:latin typeface="Verdana" panose="020B0604030504040204" pitchFamily="34" charset="0"/>
                <a:ea typeface="Verdana" panose="020B0604030504040204" pitchFamily="34" charset="0"/>
                <a:cs typeface="Verdana" panose="020B0604030504040204" pitchFamily="34" charset="0"/>
              </a:rPr>
              <a:t> progresa novērtējums</a:t>
            </a:r>
            <a:endParaRPr lang="lv-LV" sz="3200" dirty="0">
              <a:solidFill>
                <a:srgbClr val="993333"/>
              </a:solidFill>
            </a:endParaRPr>
          </a:p>
        </p:txBody>
      </p:sp>
      <p:sp>
        <p:nvSpPr>
          <p:cNvPr id="15" name="Rectangle 8">
            <a:extLst>
              <a:ext uri="{FF2B5EF4-FFF2-40B4-BE49-F238E27FC236}">
                <a16:creationId xmlns:a16="http://schemas.microsoft.com/office/drawing/2014/main" id="{DEF69E60-8928-3EB8-4C68-1C795392D12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16" name="Up Arrow 31">
            <a:extLst>
              <a:ext uri="{FF2B5EF4-FFF2-40B4-BE49-F238E27FC236}">
                <a16:creationId xmlns:a16="http://schemas.microsoft.com/office/drawing/2014/main" id="{E8980EFD-67DF-2130-7C36-8396239AAF5A}"/>
              </a:ext>
            </a:extLst>
          </p:cNvPr>
          <p:cNvSpPr/>
          <p:nvPr/>
        </p:nvSpPr>
        <p:spPr>
          <a:xfrm rot="5400000">
            <a:off x="2995930" y="9450705"/>
            <a:ext cx="237490" cy="196850"/>
          </a:xfrm>
          <a:prstGeom prst="upArrow">
            <a:avLst/>
          </a:prstGeom>
          <a:solidFill>
            <a:srgbClr val="FFC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Tree>
    <p:extLst>
      <p:ext uri="{BB962C8B-B14F-4D97-AF65-F5344CB8AC3E}">
        <p14:creationId xmlns:p14="http://schemas.microsoft.com/office/powerpoint/2010/main" val="230986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a:extLst>
              <a:ext uri="{FF2B5EF4-FFF2-40B4-BE49-F238E27FC236}">
                <a16:creationId xmlns:a16="http://schemas.microsoft.com/office/drawing/2014/main" id="{6FE6B8E4-7883-F543-BEE2-B4EC7A97A6D9}"/>
              </a:ext>
            </a:extLst>
          </p:cNvPr>
          <p:cNvSpPr txBox="1"/>
          <p:nvPr/>
        </p:nvSpPr>
        <p:spPr>
          <a:xfrm rot="19245889">
            <a:off x="747311" y="2579391"/>
            <a:ext cx="263181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PRODUKTIVITĀTE UN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IENĀKUMI</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7" name="TextBox 16">
            <a:extLst>
              <a:ext uri="{FF2B5EF4-FFF2-40B4-BE49-F238E27FC236}">
                <a16:creationId xmlns:a16="http://schemas.microsoft.com/office/drawing/2014/main" id="{1006E683-9DCB-0844-AC12-9F2FBD0D0BE1}"/>
              </a:ext>
            </a:extLst>
          </p:cNvPr>
          <p:cNvSpPr txBox="1"/>
          <p:nvPr/>
        </p:nvSpPr>
        <p:spPr>
          <a:xfrm rot="3132894">
            <a:off x="3170291" y="2817667"/>
            <a:ext cx="190244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VIENLĪDZĪGAS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IESPĒJAS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291542" y="563216"/>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1358344" y="81866"/>
            <a:ext cx="10833656" cy="600846"/>
          </a:xfrm>
        </p:spPr>
        <p:txBody>
          <a:bodyPr>
            <a:noAutofit/>
          </a:bodyPr>
          <a:lstStyle/>
          <a:p>
            <a:r>
              <a:rPr lang="lv-LV" sz="2800" b="1" dirty="0">
                <a:solidFill>
                  <a:srgbClr val="9D2235"/>
                </a:solidFill>
                <a:latin typeface="Verdana" panose="020B0604030504040204" pitchFamily="34" charset="0"/>
                <a:ea typeface="Verdana" panose="020B0604030504040204" pitchFamily="34" charset="0"/>
                <a:cs typeface="Verdana" panose="020B0604030504040204" pitchFamily="34" charset="0"/>
              </a:rPr>
              <a:t>Latvija2030 stratēģiskie mērķi un to indikatori</a:t>
            </a:r>
            <a:endParaRPr lang="lv-LV" sz="2800" dirty="0"/>
          </a:p>
        </p:txBody>
      </p:sp>
      <p:pic>
        <p:nvPicPr>
          <p:cNvPr id="11" name="Picture 10">
            <a:extLst>
              <a:ext uri="{FF2B5EF4-FFF2-40B4-BE49-F238E27FC236}">
                <a16:creationId xmlns:a16="http://schemas.microsoft.com/office/drawing/2014/main" id="{3C917926-DE2B-801A-FF3E-ECE5647BCD94}"/>
              </a:ext>
            </a:extLst>
          </p:cNvPr>
          <p:cNvPicPr>
            <a:picLocks noChangeAspect="1"/>
          </p:cNvPicPr>
          <p:nvPr/>
        </p:nvPicPr>
        <p:blipFill>
          <a:blip r:embed="rId3"/>
          <a:stretch>
            <a:fillRect/>
          </a:stretch>
        </p:blipFill>
        <p:spPr>
          <a:xfrm>
            <a:off x="1066800" y="1284228"/>
            <a:ext cx="5040341" cy="4569582"/>
          </a:xfrm>
          <a:prstGeom prst="rect">
            <a:avLst/>
          </a:prstGeom>
        </p:spPr>
      </p:pic>
      <p:pic>
        <p:nvPicPr>
          <p:cNvPr id="14" name="Picture 13">
            <a:extLst>
              <a:ext uri="{FF2B5EF4-FFF2-40B4-BE49-F238E27FC236}">
                <a16:creationId xmlns:a16="http://schemas.microsoft.com/office/drawing/2014/main" id="{944DB87C-6C9A-5937-F11F-08E0A2E2E3FA}"/>
              </a:ext>
            </a:extLst>
          </p:cNvPr>
          <p:cNvPicPr>
            <a:picLocks noChangeAspect="1"/>
          </p:cNvPicPr>
          <p:nvPr/>
        </p:nvPicPr>
        <p:blipFill>
          <a:blip r:embed="rId4"/>
          <a:stretch>
            <a:fillRect/>
          </a:stretch>
        </p:blipFill>
        <p:spPr>
          <a:xfrm>
            <a:off x="6860116" y="1247381"/>
            <a:ext cx="5040341" cy="4643276"/>
          </a:xfrm>
          <a:prstGeom prst="rect">
            <a:avLst/>
          </a:prstGeom>
        </p:spPr>
      </p:pic>
    </p:spTree>
    <p:extLst>
      <p:ext uri="{BB962C8B-B14F-4D97-AF65-F5344CB8AC3E}">
        <p14:creationId xmlns:p14="http://schemas.microsoft.com/office/powerpoint/2010/main" val="431282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a:extLst>
              <a:ext uri="{FF2B5EF4-FFF2-40B4-BE49-F238E27FC236}">
                <a16:creationId xmlns:a16="http://schemas.microsoft.com/office/drawing/2014/main" id="{6FE6B8E4-7883-F543-BEE2-B4EC7A97A6D9}"/>
              </a:ext>
            </a:extLst>
          </p:cNvPr>
          <p:cNvSpPr txBox="1"/>
          <p:nvPr/>
        </p:nvSpPr>
        <p:spPr>
          <a:xfrm rot="19245889">
            <a:off x="747311" y="2579391"/>
            <a:ext cx="263181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PRODUKTIVITĀTE UN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IENĀKUMI</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7" name="TextBox 16">
            <a:extLst>
              <a:ext uri="{FF2B5EF4-FFF2-40B4-BE49-F238E27FC236}">
                <a16:creationId xmlns:a16="http://schemas.microsoft.com/office/drawing/2014/main" id="{1006E683-9DCB-0844-AC12-9F2FBD0D0BE1}"/>
              </a:ext>
            </a:extLst>
          </p:cNvPr>
          <p:cNvSpPr txBox="1"/>
          <p:nvPr/>
        </p:nvSpPr>
        <p:spPr>
          <a:xfrm rot="3132894">
            <a:off x="3170291" y="2817667"/>
            <a:ext cx="190244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VIENLĪDZĪGAS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IESPĒJAS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291542" y="563216"/>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1161699" y="429381"/>
            <a:ext cx="10833656" cy="600846"/>
          </a:xfrm>
        </p:spPr>
        <p:txBody>
          <a:bodyPr>
            <a:noAutofit/>
          </a:bodyPr>
          <a:lstStyle/>
          <a:p>
            <a:r>
              <a:rPr lang="lv-LV" sz="2800" b="1" dirty="0">
                <a:solidFill>
                  <a:srgbClr val="9D2235"/>
                </a:solidFill>
                <a:latin typeface="Verdana" panose="020B0604030504040204" pitchFamily="34" charset="0"/>
                <a:ea typeface="Verdana" panose="020B0604030504040204" pitchFamily="34" charset="0"/>
                <a:cs typeface="Verdana" panose="020B0604030504040204" pitchFamily="34" charset="0"/>
              </a:rPr>
              <a:t>Latvija2030 stratēģiskie mērķi un to indikatori</a:t>
            </a:r>
            <a:endParaRPr lang="lv-LV" sz="2800" dirty="0"/>
          </a:p>
        </p:txBody>
      </p:sp>
      <p:pic>
        <p:nvPicPr>
          <p:cNvPr id="5" name="Picture 4">
            <a:extLst>
              <a:ext uri="{FF2B5EF4-FFF2-40B4-BE49-F238E27FC236}">
                <a16:creationId xmlns:a16="http://schemas.microsoft.com/office/drawing/2014/main" id="{6819CF5E-320D-A668-BBCE-5C47A0851752}"/>
              </a:ext>
            </a:extLst>
          </p:cNvPr>
          <p:cNvPicPr>
            <a:picLocks noChangeAspect="1"/>
          </p:cNvPicPr>
          <p:nvPr/>
        </p:nvPicPr>
        <p:blipFill>
          <a:blip r:embed="rId3"/>
          <a:stretch>
            <a:fillRect/>
          </a:stretch>
        </p:blipFill>
        <p:spPr>
          <a:xfrm>
            <a:off x="1038225" y="1266331"/>
            <a:ext cx="4724489" cy="4299518"/>
          </a:xfrm>
          <a:prstGeom prst="rect">
            <a:avLst/>
          </a:prstGeom>
        </p:spPr>
      </p:pic>
      <p:pic>
        <p:nvPicPr>
          <p:cNvPr id="14" name="Picture 13">
            <a:extLst>
              <a:ext uri="{FF2B5EF4-FFF2-40B4-BE49-F238E27FC236}">
                <a16:creationId xmlns:a16="http://schemas.microsoft.com/office/drawing/2014/main" id="{C42277FC-B1D4-ACA9-47B8-AB1197E9F525}"/>
              </a:ext>
            </a:extLst>
          </p:cNvPr>
          <p:cNvPicPr>
            <a:picLocks noChangeAspect="1"/>
          </p:cNvPicPr>
          <p:nvPr/>
        </p:nvPicPr>
        <p:blipFill>
          <a:blip r:embed="rId4"/>
          <a:stretch>
            <a:fillRect/>
          </a:stretch>
        </p:blipFill>
        <p:spPr>
          <a:xfrm>
            <a:off x="6429286" y="1263925"/>
            <a:ext cx="4695913" cy="4340271"/>
          </a:xfrm>
          <a:prstGeom prst="rect">
            <a:avLst/>
          </a:prstGeom>
        </p:spPr>
      </p:pic>
    </p:spTree>
    <p:extLst>
      <p:ext uri="{BB962C8B-B14F-4D97-AF65-F5344CB8AC3E}">
        <p14:creationId xmlns:p14="http://schemas.microsoft.com/office/powerpoint/2010/main" val="181241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a:extLst>
              <a:ext uri="{FF2B5EF4-FFF2-40B4-BE49-F238E27FC236}">
                <a16:creationId xmlns:a16="http://schemas.microsoft.com/office/drawing/2014/main" id="{6FE6B8E4-7883-F543-BEE2-B4EC7A97A6D9}"/>
              </a:ext>
            </a:extLst>
          </p:cNvPr>
          <p:cNvSpPr txBox="1"/>
          <p:nvPr/>
        </p:nvSpPr>
        <p:spPr>
          <a:xfrm rot="19245889">
            <a:off x="747311" y="2579391"/>
            <a:ext cx="263181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PRODUKTIVITĀTE UN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IENĀKUMI</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7" name="TextBox 16">
            <a:extLst>
              <a:ext uri="{FF2B5EF4-FFF2-40B4-BE49-F238E27FC236}">
                <a16:creationId xmlns:a16="http://schemas.microsoft.com/office/drawing/2014/main" id="{1006E683-9DCB-0844-AC12-9F2FBD0D0BE1}"/>
              </a:ext>
            </a:extLst>
          </p:cNvPr>
          <p:cNvSpPr txBox="1"/>
          <p:nvPr/>
        </p:nvSpPr>
        <p:spPr>
          <a:xfrm rot="3132894">
            <a:off x="3170291" y="2817667"/>
            <a:ext cx="190244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VIENLĪDZĪGAS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IESPĒJAS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291542" y="563216"/>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1358344" y="220076"/>
            <a:ext cx="10833656" cy="600846"/>
          </a:xfrm>
        </p:spPr>
        <p:txBody>
          <a:bodyPr>
            <a:noAutofit/>
          </a:bodyPr>
          <a:lstStyle/>
          <a:p>
            <a:r>
              <a:rPr lang="lv-LV" sz="2800" b="1" dirty="0">
                <a:solidFill>
                  <a:srgbClr val="9D2235"/>
                </a:solidFill>
                <a:latin typeface="Verdana" panose="020B0604030504040204" pitchFamily="34" charset="0"/>
                <a:ea typeface="Verdana" panose="020B0604030504040204" pitchFamily="34" charset="0"/>
                <a:cs typeface="Verdana" panose="020B0604030504040204" pitchFamily="34" charset="0"/>
              </a:rPr>
              <a:t>Latvija2030 stratēģiskie mērķi un to indikatori</a:t>
            </a:r>
            <a:endParaRPr lang="lv-LV" sz="2800" dirty="0"/>
          </a:p>
        </p:txBody>
      </p:sp>
      <p:sp>
        <p:nvSpPr>
          <p:cNvPr id="15" name="Rectangle 8">
            <a:extLst>
              <a:ext uri="{FF2B5EF4-FFF2-40B4-BE49-F238E27FC236}">
                <a16:creationId xmlns:a16="http://schemas.microsoft.com/office/drawing/2014/main" id="{DEF69E60-8928-3EB8-4C68-1C795392D12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16" name="Up Arrow 31">
            <a:extLst>
              <a:ext uri="{FF2B5EF4-FFF2-40B4-BE49-F238E27FC236}">
                <a16:creationId xmlns:a16="http://schemas.microsoft.com/office/drawing/2014/main" id="{E8980EFD-67DF-2130-7C36-8396239AAF5A}"/>
              </a:ext>
            </a:extLst>
          </p:cNvPr>
          <p:cNvSpPr/>
          <p:nvPr/>
        </p:nvSpPr>
        <p:spPr>
          <a:xfrm rot="5400000">
            <a:off x="2995930" y="9450705"/>
            <a:ext cx="237490" cy="196850"/>
          </a:xfrm>
          <a:prstGeom prst="upArrow">
            <a:avLst/>
          </a:prstGeom>
          <a:solidFill>
            <a:srgbClr val="FFC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pic>
        <p:nvPicPr>
          <p:cNvPr id="10" name="Picture 9">
            <a:extLst>
              <a:ext uri="{FF2B5EF4-FFF2-40B4-BE49-F238E27FC236}">
                <a16:creationId xmlns:a16="http://schemas.microsoft.com/office/drawing/2014/main" id="{2D7243A3-AD87-8210-2224-450A21074922}"/>
              </a:ext>
            </a:extLst>
          </p:cNvPr>
          <p:cNvPicPr>
            <a:picLocks noChangeAspect="1"/>
          </p:cNvPicPr>
          <p:nvPr/>
        </p:nvPicPr>
        <p:blipFill>
          <a:blip r:embed="rId3"/>
          <a:stretch>
            <a:fillRect/>
          </a:stretch>
        </p:blipFill>
        <p:spPr>
          <a:xfrm>
            <a:off x="1074970" y="1292151"/>
            <a:ext cx="4727230" cy="3970513"/>
          </a:xfrm>
          <a:prstGeom prst="rect">
            <a:avLst/>
          </a:prstGeom>
        </p:spPr>
      </p:pic>
      <p:pic>
        <p:nvPicPr>
          <p:cNvPr id="12" name="Picture 11">
            <a:extLst>
              <a:ext uri="{FF2B5EF4-FFF2-40B4-BE49-F238E27FC236}">
                <a16:creationId xmlns:a16="http://schemas.microsoft.com/office/drawing/2014/main" id="{0A7A0783-9E2E-5E1F-DBA8-84590637E24F}"/>
              </a:ext>
            </a:extLst>
          </p:cNvPr>
          <p:cNvPicPr>
            <a:picLocks noChangeAspect="1"/>
          </p:cNvPicPr>
          <p:nvPr/>
        </p:nvPicPr>
        <p:blipFill>
          <a:blip r:embed="rId4"/>
          <a:stretch>
            <a:fillRect/>
          </a:stretch>
        </p:blipFill>
        <p:spPr>
          <a:xfrm>
            <a:off x="6457952" y="1302271"/>
            <a:ext cx="4659078" cy="4126979"/>
          </a:xfrm>
          <a:prstGeom prst="rect">
            <a:avLst/>
          </a:prstGeom>
        </p:spPr>
      </p:pic>
    </p:spTree>
    <p:extLst>
      <p:ext uri="{BB962C8B-B14F-4D97-AF65-F5344CB8AC3E}">
        <p14:creationId xmlns:p14="http://schemas.microsoft.com/office/powerpoint/2010/main" val="253621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a:extLst>
              <a:ext uri="{FF2B5EF4-FFF2-40B4-BE49-F238E27FC236}">
                <a16:creationId xmlns:a16="http://schemas.microsoft.com/office/drawing/2014/main" id="{6FE6B8E4-7883-F543-BEE2-B4EC7A97A6D9}"/>
              </a:ext>
            </a:extLst>
          </p:cNvPr>
          <p:cNvSpPr txBox="1"/>
          <p:nvPr/>
        </p:nvSpPr>
        <p:spPr>
          <a:xfrm rot="19245889">
            <a:off x="747311" y="2579391"/>
            <a:ext cx="263181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PRODUKTIVITĀTE UN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IENĀKUMI</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7" name="TextBox 16">
            <a:extLst>
              <a:ext uri="{FF2B5EF4-FFF2-40B4-BE49-F238E27FC236}">
                <a16:creationId xmlns:a16="http://schemas.microsoft.com/office/drawing/2014/main" id="{1006E683-9DCB-0844-AC12-9F2FBD0D0BE1}"/>
              </a:ext>
            </a:extLst>
          </p:cNvPr>
          <p:cNvSpPr txBox="1"/>
          <p:nvPr/>
        </p:nvSpPr>
        <p:spPr>
          <a:xfrm rot="3132894">
            <a:off x="3170291" y="2817667"/>
            <a:ext cx="190244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VIENLĪDZĪGAS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IESPĒJAS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291542" y="563216"/>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679172" y="2650755"/>
            <a:ext cx="10833656" cy="600846"/>
          </a:xfrm>
        </p:spPr>
        <p:txBody>
          <a:bodyPr>
            <a:noAutofit/>
          </a:bodyPr>
          <a:lstStyle/>
          <a:p>
            <a:pPr algn="ctr"/>
            <a:r>
              <a:rPr lang="lv-LV" sz="3200" b="1" dirty="0">
                <a:solidFill>
                  <a:srgbClr val="993333"/>
                </a:solidFill>
                <a:latin typeface="Verdana" panose="020B0604030504040204" pitchFamily="34" charset="0"/>
                <a:ea typeface="Verdana" panose="020B0604030504040204" pitchFamily="34" charset="0"/>
                <a:cs typeface="Verdana" panose="020B0604030504040204" pitchFamily="34" charset="0"/>
              </a:rPr>
              <a:t>NAP2027 mērķu sasniegšanas</a:t>
            </a:r>
            <a:br>
              <a:rPr lang="lv-LV" sz="3200" b="1" dirty="0">
                <a:solidFill>
                  <a:srgbClr val="993333"/>
                </a:solidFill>
                <a:latin typeface="Verdana" panose="020B0604030504040204" pitchFamily="34" charset="0"/>
                <a:ea typeface="Verdana" panose="020B0604030504040204" pitchFamily="34" charset="0"/>
                <a:cs typeface="Verdana" panose="020B0604030504040204" pitchFamily="34" charset="0"/>
              </a:rPr>
            </a:br>
            <a:r>
              <a:rPr lang="lv-LV" sz="3200" b="1" dirty="0">
                <a:solidFill>
                  <a:srgbClr val="993333"/>
                </a:solidFill>
                <a:latin typeface="Verdana" panose="020B0604030504040204" pitchFamily="34" charset="0"/>
                <a:ea typeface="Verdana" panose="020B0604030504040204" pitchFamily="34" charset="0"/>
                <a:cs typeface="Verdana" panose="020B0604030504040204" pitchFamily="34" charset="0"/>
              </a:rPr>
              <a:t> progresa novērtējums</a:t>
            </a:r>
            <a:endParaRPr lang="lv-LV" sz="3200" dirty="0">
              <a:solidFill>
                <a:srgbClr val="993333"/>
              </a:solidFill>
            </a:endParaRPr>
          </a:p>
        </p:txBody>
      </p:sp>
      <p:sp>
        <p:nvSpPr>
          <p:cNvPr id="15" name="Rectangle 8">
            <a:extLst>
              <a:ext uri="{FF2B5EF4-FFF2-40B4-BE49-F238E27FC236}">
                <a16:creationId xmlns:a16="http://schemas.microsoft.com/office/drawing/2014/main" id="{DEF69E60-8928-3EB8-4C68-1C795392D12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16" name="Up Arrow 31">
            <a:extLst>
              <a:ext uri="{FF2B5EF4-FFF2-40B4-BE49-F238E27FC236}">
                <a16:creationId xmlns:a16="http://schemas.microsoft.com/office/drawing/2014/main" id="{E8980EFD-67DF-2130-7C36-8396239AAF5A}"/>
              </a:ext>
            </a:extLst>
          </p:cNvPr>
          <p:cNvSpPr/>
          <p:nvPr/>
        </p:nvSpPr>
        <p:spPr>
          <a:xfrm rot="5400000">
            <a:off x="2995930" y="9450705"/>
            <a:ext cx="237490" cy="196850"/>
          </a:xfrm>
          <a:prstGeom prst="upArrow">
            <a:avLst/>
          </a:prstGeom>
          <a:solidFill>
            <a:srgbClr val="FFC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Tree>
    <p:extLst>
      <p:ext uri="{BB962C8B-B14F-4D97-AF65-F5344CB8AC3E}">
        <p14:creationId xmlns:p14="http://schemas.microsoft.com/office/powerpoint/2010/main" val="1237188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76C82E-023B-4C46-8398-9557EB7B237C}"/>
              </a:ext>
            </a:extLst>
          </p:cNvPr>
          <p:cNvGrpSpPr/>
          <p:nvPr/>
        </p:nvGrpSpPr>
        <p:grpSpPr>
          <a:xfrm>
            <a:off x="736086" y="1893074"/>
            <a:ext cx="4325113" cy="4325112"/>
            <a:chOff x="3933825" y="1367090"/>
            <a:chExt cx="4325113" cy="4325112"/>
          </a:xfrm>
          <a:solidFill>
            <a:srgbClr val="9D2235"/>
          </a:solidFill>
        </p:grpSpPr>
        <p:grpSp>
          <p:nvGrpSpPr>
            <p:cNvPr id="22" name="Group 21">
              <a:extLst>
                <a:ext uri="{FF2B5EF4-FFF2-40B4-BE49-F238E27FC236}">
                  <a16:creationId xmlns:a16="http://schemas.microsoft.com/office/drawing/2014/main" id="{AE20F0C3-9C92-DD4C-B7D4-B0C0E0E6CD7F}"/>
                </a:ext>
              </a:extLst>
            </p:cNvPr>
            <p:cNvGrpSpPr/>
            <p:nvPr/>
          </p:nvGrpSpPr>
          <p:grpSpPr>
            <a:xfrm>
              <a:off x="3933825" y="1367090"/>
              <a:ext cx="4325112" cy="4325112"/>
              <a:chOff x="6497638" y="530225"/>
              <a:chExt cx="2697162" cy="2433638"/>
            </a:xfrm>
            <a:grpFill/>
          </p:grpSpPr>
          <p:sp>
            <p:nvSpPr>
              <p:cNvPr id="28" name="Freeform 6">
                <a:extLst>
                  <a:ext uri="{FF2B5EF4-FFF2-40B4-BE49-F238E27FC236}">
                    <a16:creationId xmlns:a16="http://schemas.microsoft.com/office/drawing/2014/main" id="{AA88A3B0-42F6-0445-A4B3-0F5A8C070C98}"/>
                  </a:ext>
                </a:extLst>
              </p:cNvPr>
              <p:cNvSpPr>
                <a:spLocks/>
              </p:cNvSpPr>
              <p:nvPr/>
            </p:nvSpPr>
            <p:spPr bwMode="auto">
              <a:xfrm>
                <a:off x="7918450" y="533400"/>
                <a:ext cx="1276350" cy="1390650"/>
              </a:xfrm>
              <a:custGeom>
                <a:avLst/>
                <a:gdLst>
                  <a:gd name="T0" fmla="*/ 0 w 2244"/>
                  <a:gd name="T1" fmla="*/ 1339 h 2713"/>
                  <a:gd name="T2" fmla="*/ 909 w 2244"/>
                  <a:gd name="T3" fmla="*/ 2349 h 2713"/>
                  <a:gd name="T4" fmla="*/ 1581 w 2244"/>
                  <a:gd name="T5" fmla="*/ 2713 h 2713"/>
                  <a:gd name="T6" fmla="*/ 2244 w 2244"/>
                  <a:gd name="T7" fmla="*/ 2350 h 2713"/>
                  <a:gd name="T8" fmla="*/ 8 w 2244"/>
                  <a:gd name="T9" fmla="*/ 0 h 2713"/>
                  <a:gd name="T10" fmla="*/ 369 w 2244"/>
                  <a:gd name="T11" fmla="*/ 659 h 2713"/>
                  <a:gd name="T12" fmla="*/ 0 w 2244"/>
                  <a:gd name="T13" fmla="*/ 1339 h 2713"/>
                </a:gdLst>
                <a:ahLst/>
                <a:cxnLst>
                  <a:cxn ang="0">
                    <a:pos x="T0" y="T1"/>
                  </a:cxn>
                  <a:cxn ang="0">
                    <a:pos x="T2" y="T3"/>
                  </a:cxn>
                  <a:cxn ang="0">
                    <a:pos x="T4" y="T5"/>
                  </a:cxn>
                  <a:cxn ang="0">
                    <a:pos x="T6" y="T7"/>
                  </a:cxn>
                  <a:cxn ang="0">
                    <a:pos x="T8" y="T9"/>
                  </a:cxn>
                  <a:cxn ang="0">
                    <a:pos x="T10" y="T11"/>
                  </a:cxn>
                  <a:cxn ang="0">
                    <a:pos x="T12" y="T13"/>
                  </a:cxn>
                </a:cxnLst>
                <a:rect l="0" t="0" r="r" b="b"/>
                <a:pathLst>
                  <a:path w="2244" h="2713">
                    <a:moveTo>
                      <a:pt x="0" y="1339"/>
                    </a:moveTo>
                    <a:cubicBezTo>
                      <a:pt x="507" y="1401"/>
                      <a:pt x="900" y="1828"/>
                      <a:pt x="909" y="2349"/>
                    </a:cubicBezTo>
                    <a:lnTo>
                      <a:pt x="1581" y="2713"/>
                    </a:lnTo>
                    <a:lnTo>
                      <a:pt x="2244" y="2350"/>
                    </a:lnTo>
                    <a:cubicBezTo>
                      <a:pt x="2235" y="1093"/>
                      <a:pt x="1249" y="70"/>
                      <a:pt x="8" y="0"/>
                    </a:cubicBezTo>
                    <a:lnTo>
                      <a:pt x="369" y="659"/>
                    </a:lnTo>
                    <a:lnTo>
                      <a:pt x="0" y="1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sp>
            <p:nvSpPr>
              <p:cNvPr id="29" name="Freeform 7">
                <a:extLst>
                  <a:ext uri="{FF2B5EF4-FFF2-40B4-BE49-F238E27FC236}">
                    <a16:creationId xmlns:a16="http://schemas.microsoft.com/office/drawing/2014/main" id="{7C42FC9E-D7E0-4B4B-89AC-E15C551A2CA0}"/>
                  </a:ext>
                </a:extLst>
              </p:cNvPr>
              <p:cNvSpPr>
                <a:spLocks/>
              </p:cNvSpPr>
              <p:nvPr/>
            </p:nvSpPr>
            <p:spPr bwMode="auto">
              <a:xfrm>
                <a:off x="6499225" y="530225"/>
                <a:ext cx="1544638" cy="1150938"/>
              </a:xfrm>
              <a:custGeom>
                <a:avLst/>
                <a:gdLst>
                  <a:gd name="T0" fmla="*/ 1339 w 2713"/>
                  <a:gd name="T1" fmla="*/ 2243 h 2243"/>
                  <a:gd name="T2" fmla="*/ 2349 w 2713"/>
                  <a:gd name="T3" fmla="*/ 1335 h 2243"/>
                  <a:gd name="T4" fmla="*/ 2713 w 2713"/>
                  <a:gd name="T5" fmla="*/ 663 h 2243"/>
                  <a:gd name="T6" fmla="*/ 2350 w 2713"/>
                  <a:gd name="T7" fmla="*/ 0 h 2243"/>
                  <a:gd name="T8" fmla="*/ 0 w 2713"/>
                  <a:gd name="T9" fmla="*/ 2236 h 2243"/>
                  <a:gd name="T10" fmla="*/ 659 w 2713"/>
                  <a:gd name="T11" fmla="*/ 1874 h 2243"/>
                  <a:gd name="T12" fmla="*/ 1339 w 2713"/>
                  <a:gd name="T13" fmla="*/ 2243 h 2243"/>
                </a:gdLst>
                <a:ahLst/>
                <a:cxnLst>
                  <a:cxn ang="0">
                    <a:pos x="T0" y="T1"/>
                  </a:cxn>
                  <a:cxn ang="0">
                    <a:pos x="T2" y="T3"/>
                  </a:cxn>
                  <a:cxn ang="0">
                    <a:pos x="T4" y="T5"/>
                  </a:cxn>
                  <a:cxn ang="0">
                    <a:pos x="T6" y="T7"/>
                  </a:cxn>
                  <a:cxn ang="0">
                    <a:pos x="T8" y="T9"/>
                  </a:cxn>
                  <a:cxn ang="0">
                    <a:pos x="T10" y="T11"/>
                  </a:cxn>
                  <a:cxn ang="0">
                    <a:pos x="T12" y="T13"/>
                  </a:cxn>
                </a:cxnLst>
                <a:rect l="0" t="0" r="r" b="b"/>
                <a:pathLst>
                  <a:path w="2713" h="2243">
                    <a:moveTo>
                      <a:pt x="1339" y="2243"/>
                    </a:moveTo>
                    <a:cubicBezTo>
                      <a:pt x="1401" y="1737"/>
                      <a:pt x="1828" y="1344"/>
                      <a:pt x="2349" y="1335"/>
                    </a:cubicBezTo>
                    <a:lnTo>
                      <a:pt x="2713" y="663"/>
                    </a:lnTo>
                    <a:lnTo>
                      <a:pt x="2350" y="0"/>
                    </a:lnTo>
                    <a:cubicBezTo>
                      <a:pt x="1093" y="9"/>
                      <a:pt x="69" y="995"/>
                      <a:pt x="0" y="2236"/>
                    </a:cubicBezTo>
                    <a:lnTo>
                      <a:pt x="659" y="1874"/>
                    </a:lnTo>
                    <a:lnTo>
                      <a:pt x="1339" y="2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sp>
            <p:nvSpPr>
              <p:cNvPr id="30" name="Freeform 8">
                <a:extLst>
                  <a:ext uri="{FF2B5EF4-FFF2-40B4-BE49-F238E27FC236}">
                    <a16:creationId xmlns:a16="http://schemas.microsoft.com/office/drawing/2014/main" id="{303C27A4-D768-3C47-988E-AFF1F7044329}"/>
                  </a:ext>
                </a:extLst>
              </p:cNvPr>
              <p:cNvSpPr>
                <a:spLocks/>
              </p:cNvSpPr>
              <p:nvPr/>
            </p:nvSpPr>
            <p:spPr bwMode="auto">
              <a:xfrm>
                <a:off x="7648575" y="1812925"/>
                <a:ext cx="1544638" cy="1150938"/>
              </a:xfrm>
              <a:custGeom>
                <a:avLst/>
                <a:gdLst>
                  <a:gd name="T0" fmla="*/ 2714 w 2714"/>
                  <a:gd name="T1" fmla="*/ 7 h 2243"/>
                  <a:gd name="T2" fmla="*/ 2055 w 2714"/>
                  <a:gd name="T3" fmla="*/ 368 h 2243"/>
                  <a:gd name="T4" fmla="*/ 1375 w 2714"/>
                  <a:gd name="T5" fmla="*/ 0 h 2243"/>
                  <a:gd name="T6" fmla="*/ 365 w 2714"/>
                  <a:gd name="T7" fmla="*/ 908 h 2243"/>
                  <a:gd name="T8" fmla="*/ 0 w 2714"/>
                  <a:gd name="T9" fmla="*/ 1580 h 2243"/>
                  <a:gd name="T10" fmla="*/ 364 w 2714"/>
                  <a:gd name="T11" fmla="*/ 2243 h 2243"/>
                  <a:gd name="T12" fmla="*/ 2714 w 2714"/>
                  <a:gd name="T13" fmla="*/ 7 h 2243"/>
                </a:gdLst>
                <a:ahLst/>
                <a:cxnLst>
                  <a:cxn ang="0">
                    <a:pos x="T0" y="T1"/>
                  </a:cxn>
                  <a:cxn ang="0">
                    <a:pos x="T2" y="T3"/>
                  </a:cxn>
                  <a:cxn ang="0">
                    <a:pos x="T4" y="T5"/>
                  </a:cxn>
                  <a:cxn ang="0">
                    <a:pos x="T6" y="T7"/>
                  </a:cxn>
                  <a:cxn ang="0">
                    <a:pos x="T8" y="T9"/>
                  </a:cxn>
                  <a:cxn ang="0">
                    <a:pos x="T10" y="T11"/>
                  </a:cxn>
                  <a:cxn ang="0">
                    <a:pos x="T12" y="T13"/>
                  </a:cxn>
                </a:cxnLst>
                <a:rect l="0" t="0" r="r" b="b"/>
                <a:pathLst>
                  <a:path w="2714" h="2243">
                    <a:moveTo>
                      <a:pt x="2714" y="7"/>
                    </a:moveTo>
                    <a:lnTo>
                      <a:pt x="2055" y="368"/>
                    </a:lnTo>
                    <a:lnTo>
                      <a:pt x="1375" y="0"/>
                    </a:lnTo>
                    <a:cubicBezTo>
                      <a:pt x="1313" y="506"/>
                      <a:pt x="886" y="899"/>
                      <a:pt x="365" y="908"/>
                    </a:cubicBezTo>
                    <a:lnTo>
                      <a:pt x="0" y="1580"/>
                    </a:lnTo>
                    <a:lnTo>
                      <a:pt x="364" y="2243"/>
                    </a:lnTo>
                    <a:cubicBezTo>
                      <a:pt x="1620" y="2234"/>
                      <a:pt x="2644" y="1248"/>
                      <a:pt x="27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sp>
            <p:nvSpPr>
              <p:cNvPr id="31" name="Freeform 9">
                <a:extLst>
                  <a:ext uri="{FF2B5EF4-FFF2-40B4-BE49-F238E27FC236}">
                    <a16:creationId xmlns:a16="http://schemas.microsoft.com/office/drawing/2014/main" id="{37BC7725-5BD4-3049-842D-2C4FB1FB87F8}"/>
                  </a:ext>
                </a:extLst>
              </p:cNvPr>
              <p:cNvSpPr>
                <a:spLocks/>
              </p:cNvSpPr>
              <p:nvPr/>
            </p:nvSpPr>
            <p:spPr bwMode="auto">
              <a:xfrm>
                <a:off x="6497638" y="1568450"/>
                <a:ext cx="1276350" cy="1392238"/>
              </a:xfrm>
              <a:custGeom>
                <a:avLst/>
                <a:gdLst>
                  <a:gd name="T0" fmla="*/ 2243 w 2243"/>
                  <a:gd name="T1" fmla="*/ 1375 h 2714"/>
                  <a:gd name="T2" fmla="*/ 1335 w 2243"/>
                  <a:gd name="T3" fmla="*/ 365 h 2714"/>
                  <a:gd name="T4" fmla="*/ 663 w 2243"/>
                  <a:gd name="T5" fmla="*/ 0 h 2714"/>
                  <a:gd name="T6" fmla="*/ 0 w 2243"/>
                  <a:gd name="T7" fmla="*/ 364 h 2714"/>
                  <a:gd name="T8" fmla="*/ 2236 w 2243"/>
                  <a:gd name="T9" fmla="*/ 2714 h 2714"/>
                  <a:gd name="T10" fmla="*/ 1874 w 2243"/>
                  <a:gd name="T11" fmla="*/ 2055 h 2714"/>
                  <a:gd name="T12" fmla="*/ 2243 w 2243"/>
                  <a:gd name="T13" fmla="*/ 1375 h 2714"/>
                </a:gdLst>
                <a:ahLst/>
                <a:cxnLst>
                  <a:cxn ang="0">
                    <a:pos x="T0" y="T1"/>
                  </a:cxn>
                  <a:cxn ang="0">
                    <a:pos x="T2" y="T3"/>
                  </a:cxn>
                  <a:cxn ang="0">
                    <a:pos x="T4" y="T5"/>
                  </a:cxn>
                  <a:cxn ang="0">
                    <a:pos x="T6" y="T7"/>
                  </a:cxn>
                  <a:cxn ang="0">
                    <a:pos x="T8" y="T9"/>
                  </a:cxn>
                  <a:cxn ang="0">
                    <a:pos x="T10" y="T11"/>
                  </a:cxn>
                  <a:cxn ang="0">
                    <a:pos x="T12" y="T13"/>
                  </a:cxn>
                </a:cxnLst>
                <a:rect l="0" t="0" r="r" b="b"/>
                <a:pathLst>
                  <a:path w="2243" h="2714">
                    <a:moveTo>
                      <a:pt x="2243" y="1375"/>
                    </a:moveTo>
                    <a:cubicBezTo>
                      <a:pt x="1737" y="1313"/>
                      <a:pt x="1344" y="886"/>
                      <a:pt x="1335" y="365"/>
                    </a:cubicBezTo>
                    <a:lnTo>
                      <a:pt x="663" y="0"/>
                    </a:lnTo>
                    <a:lnTo>
                      <a:pt x="0" y="364"/>
                    </a:lnTo>
                    <a:cubicBezTo>
                      <a:pt x="9" y="1620"/>
                      <a:pt x="995" y="2644"/>
                      <a:pt x="2236" y="2714"/>
                    </a:cubicBezTo>
                    <a:lnTo>
                      <a:pt x="1874" y="2055"/>
                    </a:lnTo>
                    <a:lnTo>
                      <a:pt x="2243" y="13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grpSp>
        <p:grpSp>
          <p:nvGrpSpPr>
            <p:cNvPr id="23" name="Group 22">
              <a:extLst>
                <a:ext uri="{FF2B5EF4-FFF2-40B4-BE49-F238E27FC236}">
                  <a16:creationId xmlns:a16="http://schemas.microsoft.com/office/drawing/2014/main" id="{60A1CBCD-5F7E-1947-881C-D7D89A9F1C83}"/>
                </a:ext>
              </a:extLst>
            </p:cNvPr>
            <p:cNvGrpSpPr/>
            <p:nvPr/>
          </p:nvGrpSpPr>
          <p:grpSpPr>
            <a:xfrm>
              <a:off x="3933826" y="1367090"/>
              <a:ext cx="4325112" cy="4325112"/>
              <a:chOff x="3933826" y="1367090"/>
              <a:chExt cx="4325112" cy="4325112"/>
            </a:xfrm>
            <a:grpFill/>
          </p:grpSpPr>
          <p:sp>
            <p:nvSpPr>
              <p:cNvPr id="24" name="Freeform: Shape 23">
                <a:extLst>
                  <a:ext uri="{FF2B5EF4-FFF2-40B4-BE49-F238E27FC236}">
                    <a16:creationId xmlns:a16="http://schemas.microsoft.com/office/drawing/2014/main" id="{79E7D0CE-B65A-F54D-867E-EAE78C5E0914}"/>
                  </a:ext>
                </a:extLst>
              </p:cNvPr>
              <p:cNvSpPr>
                <a:spLocks/>
              </p:cNvSpPr>
              <p:nvPr/>
            </p:nvSpPr>
            <p:spPr bwMode="auto">
              <a:xfrm>
                <a:off x="6219507" y="1372734"/>
                <a:ext cx="2039431" cy="2276835"/>
              </a:xfrm>
              <a:custGeom>
                <a:avLst/>
                <a:gdLst>
                  <a:gd name="connsiteX0" fmla="*/ 0 w 2039431"/>
                  <a:gd name="connsiteY0" fmla="*/ 0 h 2276835"/>
                  <a:gd name="connsiteX1" fmla="*/ 2039431 w 2039431"/>
                  <a:gd name="connsiteY1" fmla="*/ 2140806 h 2276835"/>
                  <a:gd name="connsiteX2" fmla="*/ 1790679 w 2039431"/>
                  <a:gd name="connsiteY2" fmla="*/ 2276835 h 2276835"/>
                  <a:gd name="connsiteX3" fmla="*/ 1796734 w 2039431"/>
                  <a:gd name="connsiteY3" fmla="*/ 2156913 h 2276835"/>
                  <a:gd name="connsiteX4" fmla="*/ 263490 w 2039431"/>
                  <a:gd name="connsiteY4" fmla="*/ 275686 h 2276835"/>
                  <a:gd name="connsiteX5" fmla="*/ 140946 w 2039431"/>
                  <a:gd name="connsiteY5" fmla="*/ 256983 h 227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31" h="2276835">
                    <a:moveTo>
                      <a:pt x="0" y="0"/>
                    </a:moveTo>
                    <a:cubicBezTo>
                      <a:pt x="1131903" y="63769"/>
                      <a:pt x="2031222" y="995703"/>
                      <a:pt x="2039431" y="2140806"/>
                    </a:cubicBezTo>
                    <a:lnTo>
                      <a:pt x="1790679" y="2276835"/>
                    </a:lnTo>
                    <a:lnTo>
                      <a:pt x="1796734" y="2156913"/>
                    </a:lnTo>
                    <a:cubicBezTo>
                      <a:pt x="1796734" y="1228959"/>
                      <a:pt x="1138510" y="454741"/>
                      <a:pt x="263490" y="275686"/>
                    </a:cubicBezTo>
                    <a:lnTo>
                      <a:pt x="140946" y="2569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sp>
            <p:nvSpPr>
              <p:cNvPr id="25" name="Freeform: Shape 24">
                <a:extLst>
                  <a:ext uri="{FF2B5EF4-FFF2-40B4-BE49-F238E27FC236}">
                    <a16:creationId xmlns:a16="http://schemas.microsoft.com/office/drawing/2014/main" id="{292F921B-D3D8-104E-BA1A-6E5E7A1C1DBB}"/>
                  </a:ext>
                </a:extLst>
              </p:cNvPr>
              <p:cNvSpPr>
                <a:spLocks/>
              </p:cNvSpPr>
              <p:nvPr/>
            </p:nvSpPr>
            <p:spPr bwMode="auto">
              <a:xfrm>
                <a:off x="3936370" y="1367090"/>
                <a:ext cx="2281738" cy="2039088"/>
              </a:xfrm>
              <a:custGeom>
                <a:avLst/>
                <a:gdLst>
                  <a:gd name="connsiteX0" fmla="*/ 2145533 w 2281738"/>
                  <a:gd name="connsiteY0" fmla="*/ 0 h 2039088"/>
                  <a:gd name="connsiteX1" fmla="*/ 2281738 w 2281738"/>
                  <a:gd name="connsiteY1" fmla="*/ 248482 h 2039088"/>
                  <a:gd name="connsiteX2" fmla="*/ 2159630 w 2281738"/>
                  <a:gd name="connsiteY2" fmla="*/ 242316 h 2039088"/>
                  <a:gd name="connsiteX3" fmla="*/ 278403 w 2281738"/>
                  <a:gd name="connsiteY3" fmla="*/ 1775561 h 2039088"/>
                  <a:gd name="connsiteX4" fmla="*/ 259952 w 2281738"/>
                  <a:gd name="connsiteY4" fmla="*/ 1896457 h 2039088"/>
                  <a:gd name="connsiteX5" fmla="*/ 0 w 2281738"/>
                  <a:gd name="connsiteY5" fmla="*/ 2039088 h 2039088"/>
                  <a:gd name="connsiteX6" fmla="*/ 2145533 w 2281738"/>
                  <a:gd name="connsiteY6" fmla="*/ 0 h 203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1738" h="2039088">
                    <a:moveTo>
                      <a:pt x="2145533" y="0"/>
                    </a:moveTo>
                    <a:lnTo>
                      <a:pt x="2281738" y="248482"/>
                    </a:lnTo>
                    <a:lnTo>
                      <a:pt x="2159630" y="242316"/>
                    </a:lnTo>
                    <a:cubicBezTo>
                      <a:pt x="1231676" y="242316"/>
                      <a:pt x="457458" y="900540"/>
                      <a:pt x="278403" y="1775561"/>
                    </a:cubicBezTo>
                    <a:lnTo>
                      <a:pt x="259952" y="1896457"/>
                    </a:lnTo>
                    <a:lnTo>
                      <a:pt x="0" y="2039088"/>
                    </a:lnTo>
                    <a:cubicBezTo>
                      <a:pt x="62997" y="907376"/>
                      <a:pt x="997901" y="8208"/>
                      <a:pt x="21455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sp>
            <p:nvSpPr>
              <p:cNvPr id="26" name="Freeform: Shape 25">
                <a:extLst>
                  <a:ext uri="{FF2B5EF4-FFF2-40B4-BE49-F238E27FC236}">
                    <a16:creationId xmlns:a16="http://schemas.microsoft.com/office/drawing/2014/main" id="{DF03A005-7BF2-AC43-888C-BB6993D9D9FA}"/>
                  </a:ext>
                </a:extLst>
              </p:cNvPr>
              <p:cNvSpPr>
                <a:spLocks/>
              </p:cNvSpPr>
              <p:nvPr/>
            </p:nvSpPr>
            <p:spPr bwMode="auto">
              <a:xfrm>
                <a:off x="5975156" y="3653115"/>
                <a:ext cx="2281236" cy="2039087"/>
              </a:xfrm>
              <a:custGeom>
                <a:avLst/>
                <a:gdLst>
                  <a:gd name="connsiteX0" fmla="*/ 2281236 w 2281236"/>
                  <a:gd name="connsiteY0" fmla="*/ 0 h 2039087"/>
                  <a:gd name="connsiteX1" fmla="*/ 136494 w 2281236"/>
                  <a:gd name="connsiteY1" fmla="*/ 2039087 h 2039087"/>
                  <a:gd name="connsiteX2" fmla="*/ 0 w 2281236"/>
                  <a:gd name="connsiteY2" fmla="*/ 1790669 h 2039087"/>
                  <a:gd name="connsiteX3" fmla="*/ 120844 w 2281236"/>
                  <a:gd name="connsiteY3" fmla="*/ 1796771 h 2039087"/>
                  <a:gd name="connsiteX4" fmla="*/ 2002072 w 2281236"/>
                  <a:gd name="connsiteY4" fmla="*/ 263526 h 2039087"/>
                  <a:gd name="connsiteX5" fmla="*/ 2020510 w 2281236"/>
                  <a:gd name="connsiteY5" fmla="*/ 142713 h 203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6" h="2039087">
                    <a:moveTo>
                      <a:pt x="2281236" y="0"/>
                    </a:moveTo>
                    <a:cubicBezTo>
                      <a:pt x="2217350" y="1131712"/>
                      <a:pt x="1282790" y="2030880"/>
                      <a:pt x="136494" y="2039087"/>
                    </a:cubicBezTo>
                    <a:lnTo>
                      <a:pt x="0" y="1790669"/>
                    </a:lnTo>
                    <a:lnTo>
                      <a:pt x="120844" y="1796771"/>
                    </a:lnTo>
                    <a:cubicBezTo>
                      <a:pt x="1048798" y="1796771"/>
                      <a:pt x="1823017" y="1138547"/>
                      <a:pt x="2002072" y="263526"/>
                    </a:cubicBezTo>
                    <a:lnTo>
                      <a:pt x="2020510" y="1427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sp>
            <p:nvSpPr>
              <p:cNvPr id="27" name="Freeform: Shape 26">
                <a:extLst>
                  <a:ext uri="{FF2B5EF4-FFF2-40B4-BE49-F238E27FC236}">
                    <a16:creationId xmlns:a16="http://schemas.microsoft.com/office/drawing/2014/main" id="{2781A768-C8C3-6248-8C7B-F9E96FABDA39}"/>
                  </a:ext>
                </a:extLst>
              </p:cNvPr>
              <p:cNvSpPr>
                <a:spLocks/>
              </p:cNvSpPr>
              <p:nvPr/>
            </p:nvSpPr>
            <p:spPr bwMode="auto">
              <a:xfrm>
                <a:off x="3933826" y="3408021"/>
                <a:ext cx="2040341" cy="2278538"/>
              </a:xfrm>
              <a:custGeom>
                <a:avLst/>
                <a:gdLst>
                  <a:gd name="connsiteX0" fmla="*/ 248077 w 2040341"/>
                  <a:gd name="connsiteY0" fmla="*/ 0 h 2278538"/>
                  <a:gd name="connsiteX1" fmla="*/ 241935 w 2040341"/>
                  <a:gd name="connsiteY1" fmla="*/ 121625 h 2278538"/>
                  <a:gd name="connsiteX2" fmla="*/ 1775180 w 2040341"/>
                  <a:gd name="connsiteY2" fmla="*/ 2002853 h 2278538"/>
                  <a:gd name="connsiteX3" fmla="*/ 1899172 w 2040341"/>
                  <a:gd name="connsiteY3" fmla="*/ 2021776 h 2278538"/>
                  <a:gd name="connsiteX4" fmla="*/ 2040341 w 2040341"/>
                  <a:gd name="connsiteY4" fmla="*/ 2278538 h 2278538"/>
                  <a:gd name="connsiteX5" fmla="*/ 0 w 2040341"/>
                  <a:gd name="connsiteY5" fmla="*/ 136078 h 227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0341" h="2278538">
                    <a:moveTo>
                      <a:pt x="248077" y="0"/>
                    </a:moveTo>
                    <a:lnTo>
                      <a:pt x="241935" y="121625"/>
                    </a:lnTo>
                    <a:cubicBezTo>
                      <a:pt x="241935" y="1049579"/>
                      <a:pt x="900159" y="1823798"/>
                      <a:pt x="1775180" y="2002853"/>
                    </a:cubicBezTo>
                    <a:lnTo>
                      <a:pt x="1899172" y="2021776"/>
                    </a:lnTo>
                    <a:lnTo>
                      <a:pt x="2040341" y="2278538"/>
                    </a:lnTo>
                    <a:cubicBezTo>
                      <a:pt x="907934" y="2214720"/>
                      <a:pt x="8213" y="1281154"/>
                      <a:pt x="0" y="1360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Verdana" panose="020B0604030504040204" pitchFamily="34" charset="0"/>
                  <a:ea typeface="Verdana" panose="020B0604030504040204" pitchFamily="34" charset="0"/>
                </a:endParaRPr>
              </a:p>
            </p:txBody>
          </p:sp>
        </p:grpSp>
      </p:grpSp>
      <p:sp>
        <p:nvSpPr>
          <p:cNvPr id="6" name="TextBox 15">
            <a:extLst>
              <a:ext uri="{FF2B5EF4-FFF2-40B4-BE49-F238E27FC236}">
                <a16:creationId xmlns:a16="http://schemas.microsoft.com/office/drawing/2014/main" id="{6FE6B8E4-7883-F543-BEE2-B4EC7A97A6D9}"/>
              </a:ext>
            </a:extLst>
          </p:cNvPr>
          <p:cNvSpPr txBox="1"/>
          <p:nvPr/>
        </p:nvSpPr>
        <p:spPr>
          <a:xfrm rot="19245889">
            <a:off x="747311" y="2579391"/>
            <a:ext cx="263181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PRODUKTIVITĀTE UN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IENĀKUMI</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7" name="TextBox 16">
            <a:extLst>
              <a:ext uri="{FF2B5EF4-FFF2-40B4-BE49-F238E27FC236}">
                <a16:creationId xmlns:a16="http://schemas.microsoft.com/office/drawing/2014/main" id="{1006E683-9DCB-0844-AC12-9F2FBD0D0BE1}"/>
              </a:ext>
            </a:extLst>
          </p:cNvPr>
          <p:cNvSpPr txBox="1"/>
          <p:nvPr/>
        </p:nvSpPr>
        <p:spPr>
          <a:xfrm rot="3132894">
            <a:off x="3170291" y="2817667"/>
            <a:ext cx="190244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VIENLĪDZĪGAS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IESPĒJAS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8" name="TextBox 17">
            <a:extLst>
              <a:ext uri="{FF2B5EF4-FFF2-40B4-BE49-F238E27FC236}">
                <a16:creationId xmlns:a16="http://schemas.microsoft.com/office/drawing/2014/main" id="{ABBA76FE-3289-9847-9DF9-E48C2DFA4C08}"/>
              </a:ext>
            </a:extLst>
          </p:cNvPr>
          <p:cNvSpPr txBox="1"/>
          <p:nvPr/>
        </p:nvSpPr>
        <p:spPr>
          <a:xfrm rot="19563564">
            <a:off x="2889226" y="4888994"/>
            <a:ext cx="17415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SOCIĀLĀ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UZTICĒŠANĀS</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18">
            <a:extLst>
              <a:ext uri="{FF2B5EF4-FFF2-40B4-BE49-F238E27FC236}">
                <a16:creationId xmlns:a16="http://schemas.microsoft.com/office/drawing/2014/main" id="{6B6EB6E4-9905-D442-A0C8-434A51159705}"/>
              </a:ext>
            </a:extLst>
          </p:cNvPr>
          <p:cNvSpPr txBox="1"/>
          <p:nvPr/>
        </p:nvSpPr>
        <p:spPr>
          <a:xfrm rot="3286032">
            <a:off x="842777" y="4513564"/>
            <a:ext cx="156645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REĢIONĀLĀ </a:t>
            </a:r>
          </a:p>
          <a:p>
            <a:pPr algn="ctr"/>
            <a:r>
              <a:rPr lang="lv-LV" sz="1400" b="1" spc="90" dirty="0">
                <a:solidFill>
                  <a:schemeClr val="bg1"/>
                </a:solidFill>
                <a:latin typeface="Verdana" panose="020B0604030504040204" pitchFamily="34" charset="0"/>
                <a:ea typeface="Verdana" panose="020B0604030504040204" pitchFamily="34" charset="0"/>
                <a:cs typeface="Arial" panose="020B0604020202020204" pitchFamily="34" charset="0"/>
              </a:rPr>
              <a:t>ATTĪSTĪBA</a:t>
            </a:r>
            <a:endParaRPr lang="en-US" sz="1400" b="1" spc="9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Title 1">
            <a:extLst>
              <a:ext uri="{FF2B5EF4-FFF2-40B4-BE49-F238E27FC236}">
                <a16:creationId xmlns:a16="http://schemas.microsoft.com/office/drawing/2014/main" id="{9073FFA9-068D-422D-B979-E637808CF0B5}"/>
              </a:ext>
            </a:extLst>
          </p:cNvPr>
          <p:cNvSpPr txBox="1">
            <a:spLocks/>
          </p:cNvSpPr>
          <p:nvPr/>
        </p:nvSpPr>
        <p:spPr>
          <a:xfrm>
            <a:off x="291542" y="563216"/>
            <a:ext cx="10833657"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extBox 34">
            <a:extLst>
              <a:ext uri="{FF2B5EF4-FFF2-40B4-BE49-F238E27FC236}">
                <a16:creationId xmlns:a16="http://schemas.microsoft.com/office/drawing/2014/main" id="{31AB960A-1C93-4883-94C3-DB5C9484EB1F}"/>
              </a:ext>
            </a:extLst>
          </p:cNvPr>
          <p:cNvSpPr txBox="1"/>
          <p:nvPr/>
        </p:nvSpPr>
        <p:spPr>
          <a:xfrm>
            <a:off x="1902836" y="3700332"/>
            <a:ext cx="199268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b="1" dirty="0">
                <a:solidFill>
                  <a:srgbClr val="9D2235"/>
                </a:solidFill>
                <a:latin typeface="Verdana" panose="020B0604030504040204" pitchFamily="34" charset="0"/>
                <a:ea typeface="Verdana" panose="020B0604030504040204" pitchFamily="34" charset="0"/>
                <a:cs typeface="Verdana" panose="020B0604030504040204" pitchFamily="34" charset="0"/>
              </a:rPr>
              <a:t>PA</a:t>
            </a:r>
            <a:r>
              <a:rPr kumimoji="0" lang="lv-LV" sz="1400" b="1" i="0" u="none" strike="noStrike" kern="1200" cap="none" spc="0" normalizeH="0" baseline="0" noProof="0" dirty="0">
                <a:ln>
                  <a:noFill/>
                </a:ln>
                <a:solidFill>
                  <a:srgbClr val="9D2235"/>
                </a:solidFill>
                <a:effectLst/>
                <a:uLnTx/>
                <a:uFillTx/>
                <a:latin typeface="Verdana" panose="020B0604030504040204" pitchFamily="34" charset="0"/>
                <a:ea typeface="Verdana" panose="020B0604030504040204" pitchFamily="34" charset="0"/>
                <a:cs typeface="Verdana" panose="020B0604030504040204" pitchFamily="34" charset="0"/>
              </a:rPr>
              <a:t>RADUMU MAIŅA – CEĻŠ UZ ATTĪSTĪBU!</a:t>
            </a:r>
            <a:endParaRPr kumimoji="0" lang="en-US" sz="1400" b="1" i="0" u="none" strike="noStrike" kern="1200" cap="none" spc="0" normalizeH="0" baseline="0" noProof="0" dirty="0">
              <a:ln>
                <a:noFill/>
              </a:ln>
              <a:solidFill>
                <a:srgbClr val="9D223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Virsraksts 1">
            <a:extLst>
              <a:ext uri="{FF2B5EF4-FFF2-40B4-BE49-F238E27FC236}">
                <a16:creationId xmlns:a16="http://schemas.microsoft.com/office/drawing/2014/main" id="{C016544A-679C-3934-A728-033021902243}"/>
              </a:ext>
            </a:extLst>
          </p:cNvPr>
          <p:cNvSpPr>
            <a:spLocks noGrp="1"/>
          </p:cNvSpPr>
          <p:nvPr>
            <p:ph type="title"/>
          </p:nvPr>
        </p:nvSpPr>
        <p:spPr>
          <a:xfrm>
            <a:off x="878504" y="663479"/>
            <a:ext cx="10833656" cy="785255"/>
          </a:xfrm>
        </p:spPr>
        <p:txBody>
          <a:bodyPr>
            <a:noAutofit/>
          </a:bodyPr>
          <a:lstStyle/>
          <a:p>
            <a:r>
              <a:rPr lang="lv-LV" sz="28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vadmotīvs un stratēģiskie mērķi</a:t>
            </a:r>
            <a:r>
              <a:rPr kumimoji="0" lang="en-US" sz="2800" b="1" i="0" u="none" strike="noStrike" kern="1200" cap="none" spc="0" normalizeH="0" baseline="0" noProof="0" dirty="0">
                <a:ln>
                  <a:noFill/>
                </a:ln>
                <a:solidFill>
                  <a:srgbClr val="9D2235"/>
                </a:solidFill>
                <a:effectLst/>
                <a:uLnTx/>
                <a:uFillTx/>
                <a:latin typeface="Verdana" panose="020B0604030504040204" pitchFamily="34" charset="0"/>
                <a:ea typeface="Verdana" panose="020B0604030504040204" pitchFamily="34" charset="0"/>
                <a:cs typeface="Verdana" panose="020B0604030504040204" pitchFamily="34" charset="0"/>
              </a:rPr>
              <a:t/>
            </a:r>
            <a:br>
              <a:rPr kumimoji="0" lang="en-US" sz="2800" b="1" i="0" u="none" strike="noStrike" kern="1200" cap="none" spc="0" normalizeH="0" baseline="0" noProof="0" dirty="0">
                <a:ln>
                  <a:noFill/>
                </a:ln>
                <a:solidFill>
                  <a:srgbClr val="9D2235"/>
                </a:solidFill>
                <a:effectLst/>
                <a:uLnTx/>
                <a:uFillTx/>
                <a:latin typeface="Verdana" panose="020B0604030504040204" pitchFamily="34" charset="0"/>
                <a:ea typeface="Verdana" panose="020B0604030504040204" pitchFamily="34" charset="0"/>
                <a:cs typeface="Verdana" panose="020B0604030504040204" pitchFamily="34" charset="0"/>
              </a:rPr>
            </a:br>
            <a:endParaRPr lang="lv-LV" sz="2800" dirty="0"/>
          </a:p>
        </p:txBody>
      </p:sp>
      <p:sp>
        <p:nvSpPr>
          <p:cNvPr id="3" name="Satura vietturis 2">
            <a:extLst>
              <a:ext uri="{FF2B5EF4-FFF2-40B4-BE49-F238E27FC236}">
                <a16:creationId xmlns:a16="http://schemas.microsoft.com/office/drawing/2014/main" id="{7C6B8E41-AD92-C8BE-779F-A2391BF12C61}"/>
              </a:ext>
            </a:extLst>
          </p:cNvPr>
          <p:cNvSpPr>
            <a:spLocks noGrp="1"/>
          </p:cNvSpPr>
          <p:nvPr>
            <p:ph idx="1"/>
          </p:nvPr>
        </p:nvSpPr>
        <p:spPr>
          <a:xfrm>
            <a:off x="5368828" y="1829603"/>
            <a:ext cx="6211132" cy="4351338"/>
          </a:xfrm>
        </p:spPr>
        <p:txBody>
          <a:bodyPr>
            <a:normAutofit/>
          </a:bodyPr>
          <a:lstStyle/>
          <a:p>
            <a:pPr marL="0" indent="0">
              <a:spcAft>
                <a:spcPts val="600"/>
              </a:spcAft>
              <a:buNone/>
            </a:pPr>
            <a:r>
              <a:rPr lang="lv-LV" sz="2000" dirty="0">
                <a:latin typeface="Verdana" panose="020B0604030504040204" pitchFamily="34" charset="0"/>
                <a:ea typeface="Verdana" panose="020B0604030504040204" pitchFamily="34" charset="0"/>
              </a:rPr>
              <a:t>Stratēģiskie mērķi- mēraukla lēmumu pieņemšanā</a:t>
            </a:r>
          </a:p>
          <a:p>
            <a:pPr marL="0" indent="0">
              <a:spcAft>
                <a:spcPts val="600"/>
              </a:spcAft>
              <a:buNone/>
            </a:pPr>
            <a:endParaRPr lang="lv-LV" sz="2000" dirty="0">
              <a:latin typeface="Verdana" panose="020B0604030504040204" pitchFamily="34" charset="0"/>
              <a:ea typeface="Verdana" panose="020B0604030504040204" pitchFamily="34" charset="0"/>
            </a:endParaRPr>
          </a:p>
          <a:p>
            <a:pPr marL="0" indent="0">
              <a:spcAft>
                <a:spcPts val="600"/>
              </a:spcAft>
              <a:buNone/>
            </a:pPr>
            <a:r>
              <a:rPr lang="lv-LV" sz="2000" dirty="0">
                <a:latin typeface="Verdana" panose="020B0604030504040204" pitchFamily="34" charset="0"/>
                <a:ea typeface="Verdana" panose="020B0604030504040204" pitchFamily="34" charset="0"/>
              </a:rPr>
              <a:t>Produktivitāte visās jomās - galvenais izaugsmes nosacījums</a:t>
            </a:r>
          </a:p>
          <a:p>
            <a:pPr marL="0" indent="0">
              <a:spcAft>
                <a:spcPts val="600"/>
              </a:spcAft>
              <a:buNone/>
            </a:pPr>
            <a:endParaRPr lang="lv-LV" sz="2000" dirty="0">
              <a:latin typeface="Verdana" panose="020B0604030504040204" pitchFamily="34" charset="0"/>
              <a:ea typeface="Verdana" panose="020B0604030504040204" pitchFamily="34" charset="0"/>
            </a:endParaRPr>
          </a:p>
          <a:p>
            <a:pPr marL="0" indent="0">
              <a:spcAft>
                <a:spcPts val="600"/>
              </a:spcAft>
              <a:buNone/>
            </a:pPr>
            <a:r>
              <a:rPr lang="lv-LV" sz="2000" dirty="0">
                <a:solidFill>
                  <a:srgbClr val="993333"/>
                </a:solidFill>
                <a:latin typeface="Verdana" panose="020B0604030504040204" pitchFamily="34" charset="0"/>
                <a:ea typeface="Verdana" panose="020B0604030504040204" pitchFamily="34" charset="0"/>
              </a:rPr>
              <a:t>Paradumu maiņa – grūti, bet palīdz sasniegt mērķus</a:t>
            </a:r>
            <a:endParaRPr lang="lv-LV" sz="2000" dirty="0">
              <a:latin typeface="Verdana" panose="020B0604030504040204" pitchFamily="34" charset="0"/>
              <a:ea typeface="Verdana" panose="020B0604030504040204" pitchFamily="34" charset="0"/>
            </a:endParaRPr>
          </a:p>
          <a:p>
            <a:pPr marL="0" indent="0">
              <a:spcAft>
                <a:spcPts val="600"/>
              </a:spcAft>
              <a:buNone/>
            </a:pPr>
            <a:endParaRPr lang="lv-LV" sz="2000" dirty="0">
              <a:latin typeface="Verdana" panose="020B0604030504040204" pitchFamily="34" charset="0"/>
              <a:ea typeface="Verdana" panose="020B0604030504040204" pitchFamily="34" charset="0"/>
            </a:endParaRPr>
          </a:p>
          <a:p>
            <a:pPr marL="0" indent="0">
              <a:spcAft>
                <a:spcPts val="600"/>
              </a:spcAft>
              <a:buNone/>
            </a:pPr>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58658257"/>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12006</TotalTime>
  <Words>1457</Words>
  <Application>Microsoft Office PowerPoint</Application>
  <PresentationFormat>Widescreen</PresentationFormat>
  <Paragraphs>250</Paragraphs>
  <Slides>19</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Times New Roman</vt:lpstr>
      <vt:lpstr>Verdana</vt:lpstr>
      <vt:lpstr>Office dizains</vt:lpstr>
      <vt:lpstr>89_Prezentacija_templateLV</vt:lpstr>
      <vt:lpstr>Nacionālais attīstības plānS 2021.-2027.gadam, mērķu sasniegšanas progress</vt:lpstr>
      <vt:lpstr>PowerPoint Presentation</vt:lpstr>
      <vt:lpstr>Nacionālo attīstības plānošanas dokumentu īstenošanas progresa novērtējuma metodika</vt:lpstr>
      <vt:lpstr>Latvija2030 mērķu sasniegšanas  progresa novērtējums</vt:lpstr>
      <vt:lpstr>Latvija2030 stratēģiskie mērķi un to indikatori</vt:lpstr>
      <vt:lpstr>Latvija2030 stratēģiskie mērķi un to indikatori</vt:lpstr>
      <vt:lpstr>Latvija2030 stratēģiskie mērķi un to indikatori</vt:lpstr>
      <vt:lpstr>NAP2027 mērķu sasniegšanas  progresa novērtējums</vt:lpstr>
      <vt:lpstr>NAP2027 vadmotīvs un stratēģiskie mērķi </vt:lpstr>
      <vt:lpstr>NAP2027 stratēģiskie mērķi un to indikatori</vt:lpstr>
      <vt:lpstr>NAP2027 stratēģiskie mērķi un to indikatori</vt:lpstr>
      <vt:lpstr>NAP2027 stratēģiskie mērķi un to indikatori</vt:lpstr>
      <vt:lpstr>NAP2027 stratēģisko mērķu sasniegšanas novērtējums</vt:lpstr>
      <vt:lpstr>NAP2027 rīcības virzieni progresa kopsavilkums</vt:lpstr>
      <vt:lpstr>Kopsavilkums </vt:lpstr>
      <vt:lpstr>Galvenie konstatējumi un secinājumi I</vt:lpstr>
      <vt:lpstr>Galvenie konstatējumi un secinājumi II</vt:lpstr>
      <vt:lpstr> Atslēgas jautājumi </vt:lpstr>
      <vt:lpstr>Ar atbildību par Latvijas nākotni!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Guntis</dc:creator>
  <cp:lastModifiedBy>Ilze Bolšteina</cp:lastModifiedBy>
  <cp:revision>114</cp:revision>
  <dcterms:created xsi:type="dcterms:W3CDTF">2021-06-09T14:55:56Z</dcterms:created>
  <dcterms:modified xsi:type="dcterms:W3CDTF">2024-06-12T10:46:39Z</dcterms:modified>
</cp:coreProperties>
</file>