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319" r:id="rId4"/>
    <p:sldId id="298" r:id="rId5"/>
    <p:sldId id="299" r:id="rId6"/>
    <p:sldId id="320" r:id="rId7"/>
    <p:sldId id="322" r:id="rId8"/>
    <p:sldId id="317" r:id="rId9"/>
    <p:sldId id="318" r:id="rId10"/>
    <p:sldId id="321" r:id="rId11"/>
    <p:sldId id="293" r:id="rId12"/>
    <p:sldId id="312" r:id="rId13"/>
    <p:sldId id="285" r:id="rId14"/>
    <p:sldId id="264" r:id="rId15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FB200C2-7AA8-4377-81AF-FF89A4F94B86}">
          <p14:sldIdLst>
            <p14:sldId id="256"/>
            <p14:sldId id="294"/>
            <p14:sldId id="319"/>
            <p14:sldId id="298"/>
            <p14:sldId id="299"/>
            <p14:sldId id="320"/>
            <p14:sldId id="322"/>
            <p14:sldId id="317"/>
            <p14:sldId id="318"/>
            <p14:sldId id="321"/>
            <p14:sldId id="293"/>
            <p14:sldId id="312"/>
            <p14:sldId id="285"/>
            <p14:sldId id="264"/>
          </p14:sldIdLst>
        </p14:section>
        <p14:section name="Untitled Section" id="{475C5116-C015-485F-A293-C8C19A0810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77157" autoAdjust="0"/>
  </p:normalViewPr>
  <p:slideViewPr>
    <p:cSldViewPr snapToGrid="0" snapToObjects="1">
      <p:cViewPr varScale="1">
        <p:scale>
          <a:sx n="56" d="100"/>
          <a:sy n="56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ntisHermansons\AppData\Local\Microsoft\Windows\INetCache\Content.Outlook\7TUITWXD\IKP%20Latg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IKP un </a:t>
            </a:r>
            <a:r>
              <a:rPr lang="lv-LV" sz="1400"/>
              <a:t>SAM 331/562</a:t>
            </a:r>
            <a:r>
              <a:rPr lang="en-US" sz="1400"/>
              <a:t> uz 1 iedzīvotāju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'SAM 331_562'!$G$4</c:f>
              <c:strCache>
                <c:ptCount val="1"/>
                <c:pt idx="0">
                  <c:v>ES Fondi, Euro uz 1.iedz.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'SAM 331_562'!$B$6:$B$10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'SAM 331_562'!$G$6:$G$10</c:f>
              <c:numCache>
                <c:formatCode>#,##0</c:formatCode>
                <c:ptCount val="5"/>
                <c:pt idx="0">
                  <c:v>653.15487325781976</c:v>
                </c:pt>
                <c:pt idx="1">
                  <c:v>2239.6816274370317</c:v>
                </c:pt>
                <c:pt idx="2">
                  <c:v>2003.8967392465379</c:v>
                </c:pt>
                <c:pt idx="3">
                  <c:v>2399.9137196793349</c:v>
                </c:pt>
                <c:pt idx="4">
                  <c:v>3808.1157558347572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'SAM 331_562'!$H$4</c:f>
              <c:strCache>
                <c:ptCount val="1"/>
                <c:pt idx="0">
                  <c:v>IKP uz 1 iedz.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'SAM 331_562'!$B$6:$B$10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'SAM 331_562'!$H$6:$H$10</c:f>
              <c:numCache>
                <c:formatCode>General</c:formatCode>
                <c:ptCount val="5"/>
                <c:pt idx="0">
                  <c:v>15366</c:v>
                </c:pt>
                <c:pt idx="1">
                  <c:v>8497</c:v>
                </c:pt>
                <c:pt idx="2">
                  <c:v>7152</c:v>
                </c:pt>
                <c:pt idx="3">
                  <c:v>6944</c:v>
                </c:pt>
                <c:pt idx="4">
                  <c:v>6159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0768664"/>
        <c:axId val="390767096"/>
      </c:lineChart>
      <c:catAx>
        <c:axId val="390768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767096"/>
        <c:crosses val="autoZero"/>
        <c:auto val="1"/>
        <c:lblAlgn val="ctr"/>
        <c:lblOffset val="100"/>
        <c:noMultiLvlLbl val="0"/>
      </c:catAx>
      <c:valAx>
        <c:axId val="3907670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90768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5F19C-8972-4EB1-8F06-7290EEFC83A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FEB0B08-F776-4027-BECC-5AF55A9ABA31}">
      <dgm:prSet phldrT="[Text]"/>
      <dgm:spPr/>
      <dgm:t>
        <a:bodyPr/>
        <a:lstStyle/>
        <a:p>
          <a:r>
            <a:rPr lang="lv-LV" dirty="0" smtClean="0"/>
            <a:t>Ieguldījums biznesa idejā</a:t>
          </a:r>
          <a:endParaRPr lang="en-US" dirty="0"/>
        </a:p>
      </dgm:t>
    </dgm:pt>
    <dgm:pt modelId="{C8AB7FC9-522D-414D-ABE8-64761F98B9F6}" type="parTrans" cxnId="{AB4E7469-C294-4866-B47E-9F5EEF3668BD}">
      <dgm:prSet/>
      <dgm:spPr/>
      <dgm:t>
        <a:bodyPr/>
        <a:lstStyle/>
        <a:p>
          <a:endParaRPr lang="en-US"/>
        </a:p>
      </dgm:t>
    </dgm:pt>
    <dgm:pt modelId="{5D9BFCC8-0DE2-4AC8-B4F9-90ECD4EF75C8}" type="sibTrans" cxnId="{AB4E7469-C294-4866-B47E-9F5EEF3668BD}">
      <dgm:prSet/>
      <dgm:spPr/>
      <dgm:t>
        <a:bodyPr/>
        <a:lstStyle/>
        <a:p>
          <a:endParaRPr lang="en-US"/>
        </a:p>
      </dgm:t>
    </dgm:pt>
    <dgm:pt modelId="{7D7418BD-274F-498C-A796-C0DE4766800F}">
      <dgm:prSet phldrT="[Text]" custT="1"/>
      <dgm:spPr/>
      <dgm:t>
        <a:bodyPr/>
        <a:lstStyle/>
        <a:p>
          <a:r>
            <a:rPr lang="lv-LV" sz="1600" dirty="0" err="1" smtClean="0"/>
            <a:t>Apkalp</a:t>
          </a:r>
          <a:r>
            <a:rPr lang="lv-LV" sz="1600" dirty="0" smtClean="0"/>
            <a:t>. </a:t>
          </a:r>
          <a:r>
            <a:rPr lang="lv-LV" sz="1600" dirty="0" err="1" smtClean="0"/>
            <a:t>Infrastrukt</a:t>
          </a:r>
          <a:r>
            <a:rPr lang="lv-LV" sz="1600" dirty="0" smtClean="0"/>
            <a:t>.</a:t>
          </a:r>
          <a:endParaRPr lang="en-US" sz="1600" dirty="0"/>
        </a:p>
      </dgm:t>
    </dgm:pt>
    <dgm:pt modelId="{562FA853-C5B8-455B-A35F-0EEB310D649A}" type="parTrans" cxnId="{DD247881-AC36-4B0B-9DCD-58D846261D0E}">
      <dgm:prSet/>
      <dgm:spPr/>
      <dgm:t>
        <a:bodyPr/>
        <a:lstStyle/>
        <a:p>
          <a:endParaRPr lang="en-US"/>
        </a:p>
      </dgm:t>
    </dgm:pt>
    <dgm:pt modelId="{B9058145-F5BD-46CF-B868-D0A948F75C6F}" type="sibTrans" cxnId="{DD247881-AC36-4B0B-9DCD-58D846261D0E}">
      <dgm:prSet/>
      <dgm:spPr/>
      <dgm:t>
        <a:bodyPr/>
        <a:lstStyle/>
        <a:p>
          <a:endParaRPr lang="en-US"/>
        </a:p>
      </dgm:t>
    </dgm:pt>
    <dgm:pt modelId="{243C1652-5F0D-4BEE-A6B9-FF164B5735B1}">
      <dgm:prSet phldrT="[Text]" custT="1"/>
      <dgm:spPr/>
      <dgm:t>
        <a:bodyPr/>
        <a:lstStyle/>
        <a:p>
          <a:r>
            <a:rPr lang="lv-LV" sz="4000" dirty="0" smtClean="0"/>
            <a:t>Peļņa, attīstība</a:t>
          </a:r>
          <a:endParaRPr lang="en-US" sz="4000" dirty="0"/>
        </a:p>
      </dgm:t>
    </dgm:pt>
    <dgm:pt modelId="{3068BFCE-A859-4556-AD89-4EAAAC85667C}" type="parTrans" cxnId="{C2B343AF-72D3-4904-809F-59A9BCE75D39}">
      <dgm:prSet/>
      <dgm:spPr/>
      <dgm:t>
        <a:bodyPr/>
        <a:lstStyle/>
        <a:p>
          <a:endParaRPr lang="en-US"/>
        </a:p>
      </dgm:t>
    </dgm:pt>
    <dgm:pt modelId="{E2DDC5BA-A5DF-41C5-A691-C0583E51A619}" type="sibTrans" cxnId="{C2B343AF-72D3-4904-809F-59A9BCE75D39}">
      <dgm:prSet/>
      <dgm:spPr/>
      <dgm:t>
        <a:bodyPr/>
        <a:lstStyle/>
        <a:p>
          <a:endParaRPr lang="en-US"/>
        </a:p>
      </dgm:t>
    </dgm:pt>
    <dgm:pt modelId="{C8F73993-9BE8-4A57-AF72-7541D123E178}" type="pres">
      <dgm:prSet presAssocID="{47E5F19C-8972-4EB1-8F06-7290EEFC83A7}" presName="Name0" presStyleCnt="0">
        <dgm:presLayoutVars>
          <dgm:dir/>
          <dgm:resizeHandles val="exact"/>
        </dgm:presLayoutVars>
      </dgm:prSet>
      <dgm:spPr/>
    </dgm:pt>
    <dgm:pt modelId="{97ABE738-03F5-417E-85C8-CA9E3B97F56A}" type="pres">
      <dgm:prSet presAssocID="{47E5F19C-8972-4EB1-8F06-7290EEFC83A7}" presName="vNodes" presStyleCnt="0"/>
      <dgm:spPr/>
    </dgm:pt>
    <dgm:pt modelId="{36F8A6D2-1E13-47A0-B029-694B46B68E41}" type="pres">
      <dgm:prSet presAssocID="{3FEB0B08-F776-4027-BECC-5AF55A9ABA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9A971-6AC1-43F8-BEEB-F87938512454}" type="pres">
      <dgm:prSet presAssocID="{5D9BFCC8-0DE2-4AC8-B4F9-90ECD4EF75C8}" presName="spacerT" presStyleCnt="0"/>
      <dgm:spPr/>
    </dgm:pt>
    <dgm:pt modelId="{26A5FD8E-CB15-4585-BE76-3EDE63947EB6}" type="pres">
      <dgm:prSet presAssocID="{5D9BFCC8-0DE2-4AC8-B4F9-90ECD4EF75C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388FCA-0E66-4AA3-95F4-8CA7BA796574}" type="pres">
      <dgm:prSet presAssocID="{5D9BFCC8-0DE2-4AC8-B4F9-90ECD4EF75C8}" presName="spacerB" presStyleCnt="0"/>
      <dgm:spPr/>
    </dgm:pt>
    <dgm:pt modelId="{2A949002-95BE-44D8-8BEB-70B614B14F25}" type="pres">
      <dgm:prSet presAssocID="{7D7418BD-274F-498C-A796-C0DE476680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56B5D-A8D7-4662-9539-A52E4A417502}" type="pres">
      <dgm:prSet presAssocID="{47E5F19C-8972-4EB1-8F06-7290EEFC83A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0D4A172-58FE-40C2-8B70-FA8D5233885B}" type="pres">
      <dgm:prSet presAssocID="{47E5F19C-8972-4EB1-8F06-7290EEFC83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005294D-E760-4E41-A3E1-7400B772BFEC}" type="pres">
      <dgm:prSet presAssocID="{47E5F19C-8972-4EB1-8F06-7290EEFC83A7}" presName="lastNode" presStyleLbl="node1" presStyleIdx="2" presStyleCnt="3" custScaleX="89542" custScaleY="88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D5C15D-AB59-408A-AB1F-EC3643B9A17E}" type="presOf" srcId="{47E5F19C-8972-4EB1-8F06-7290EEFC83A7}" destId="{C8F73993-9BE8-4A57-AF72-7541D123E178}" srcOrd="0" destOrd="0" presId="urn:microsoft.com/office/officeart/2005/8/layout/equation2"/>
    <dgm:cxn modelId="{8486575D-CA4E-4595-BF15-25E4AAD663EA}" type="presOf" srcId="{B9058145-F5BD-46CF-B868-D0A948F75C6F}" destId="{72456B5D-A8D7-4662-9539-A52E4A417502}" srcOrd="0" destOrd="0" presId="urn:microsoft.com/office/officeart/2005/8/layout/equation2"/>
    <dgm:cxn modelId="{FC54E478-83A0-4100-BC9F-E0600E0A54C8}" type="presOf" srcId="{B9058145-F5BD-46CF-B868-D0A948F75C6F}" destId="{40D4A172-58FE-40C2-8B70-FA8D5233885B}" srcOrd="1" destOrd="0" presId="urn:microsoft.com/office/officeart/2005/8/layout/equation2"/>
    <dgm:cxn modelId="{3FFD8265-9028-404B-A48E-C0E177BE3C42}" type="presOf" srcId="{243C1652-5F0D-4BEE-A6B9-FF164B5735B1}" destId="{8005294D-E760-4E41-A3E1-7400B772BFEC}" srcOrd="0" destOrd="0" presId="urn:microsoft.com/office/officeart/2005/8/layout/equation2"/>
    <dgm:cxn modelId="{AE0B1672-6B42-49AC-B90D-3390D6001AE2}" type="presOf" srcId="{3FEB0B08-F776-4027-BECC-5AF55A9ABA31}" destId="{36F8A6D2-1E13-47A0-B029-694B46B68E41}" srcOrd="0" destOrd="0" presId="urn:microsoft.com/office/officeart/2005/8/layout/equation2"/>
    <dgm:cxn modelId="{39722F43-9B89-4109-A1F0-021010351CAA}" type="presOf" srcId="{7D7418BD-274F-498C-A796-C0DE4766800F}" destId="{2A949002-95BE-44D8-8BEB-70B614B14F25}" srcOrd="0" destOrd="0" presId="urn:microsoft.com/office/officeart/2005/8/layout/equation2"/>
    <dgm:cxn modelId="{AB4E7469-C294-4866-B47E-9F5EEF3668BD}" srcId="{47E5F19C-8972-4EB1-8F06-7290EEFC83A7}" destId="{3FEB0B08-F776-4027-BECC-5AF55A9ABA31}" srcOrd="0" destOrd="0" parTransId="{C8AB7FC9-522D-414D-ABE8-64761F98B9F6}" sibTransId="{5D9BFCC8-0DE2-4AC8-B4F9-90ECD4EF75C8}"/>
    <dgm:cxn modelId="{C2B343AF-72D3-4904-809F-59A9BCE75D39}" srcId="{47E5F19C-8972-4EB1-8F06-7290EEFC83A7}" destId="{243C1652-5F0D-4BEE-A6B9-FF164B5735B1}" srcOrd="2" destOrd="0" parTransId="{3068BFCE-A859-4556-AD89-4EAAAC85667C}" sibTransId="{E2DDC5BA-A5DF-41C5-A691-C0583E51A619}"/>
    <dgm:cxn modelId="{DD247881-AC36-4B0B-9DCD-58D846261D0E}" srcId="{47E5F19C-8972-4EB1-8F06-7290EEFC83A7}" destId="{7D7418BD-274F-498C-A796-C0DE4766800F}" srcOrd="1" destOrd="0" parTransId="{562FA853-C5B8-455B-A35F-0EEB310D649A}" sibTransId="{B9058145-F5BD-46CF-B868-D0A948F75C6F}"/>
    <dgm:cxn modelId="{5C3DE9A9-8392-4BDA-A8AB-B24B2CF51D76}" type="presOf" srcId="{5D9BFCC8-0DE2-4AC8-B4F9-90ECD4EF75C8}" destId="{26A5FD8E-CB15-4585-BE76-3EDE63947EB6}" srcOrd="0" destOrd="0" presId="urn:microsoft.com/office/officeart/2005/8/layout/equation2"/>
    <dgm:cxn modelId="{F8554586-E89B-455A-8019-459FF5440959}" type="presParOf" srcId="{C8F73993-9BE8-4A57-AF72-7541D123E178}" destId="{97ABE738-03F5-417E-85C8-CA9E3B97F56A}" srcOrd="0" destOrd="0" presId="urn:microsoft.com/office/officeart/2005/8/layout/equation2"/>
    <dgm:cxn modelId="{C94A2064-1851-45CB-8899-57C93ED2289B}" type="presParOf" srcId="{97ABE738-03F5-417E-85C8-CA9E3B97F56A}" destId="{36F8A6D2-1E13-47A0-B029-694B46B68E41}" srcOrd="0" destOrd="0" presId="urn:microsoft.com/office/officeart/2005/8/layout/equation2"/>
    <dgm:cxn modelId="{17507A34-52C9-4F08-914A-8EBD64786E68}" type="presParOf" srcId="{97ABE738-03F5-417E-85C8-CA9E3B97F56A}" destId="{2AB9A971-6AC1-43F8-BEEB-F87938512454}" srcOrd="1" destOrd="0" presId="urn:microsoft.com/office/officeart/2005/8/layout/equation2"/>
    <dgm:cxn modelId="{40F18A8A-83C9-40C0-90B3-C6F41598AE97}" type="presParOf" srcId="{97ABE738-03F5-417E-85C8-CA9E3B97F56A}" destId="{26A5FD8E-CB15-4585-BE76-3EDE63947EB6}" srcOrd="2" destOrd="0" presId="urn:microsoft.com/office/officeart/2005/8/layout/equation2"/>
    <dgm:cxn modelId="{8AA18A3E-E855-4959-BAC9-383D504EA208}" type="presParOf" srcId="{97ABE738-03F5-417E-85C8-CA9E3B97F56A}" destId="{A7388FCA-0E66-4AA3-95F4-8CA7BA796574}" srcOrd="3" destOrd="0" presId="urn:microsoft.com/office/officeart/2005/8/layout/equation2"/>
    <dgm:cxn modelId="{DD9310DA-8B88-4DDE-BB3A-80B030B507F1}" type="presParOf" srcId="{97ABE738-03F5-417E-85C8-CA9E3B97F56A}" destId="{2A949002-95BE-44D8-8BEB-70B614B14F25}" srcOrd="4" destOrd="0" presId="urn:microsoft.com/office/officeart/2005/8/layout/equation2"/>
    <dgm:cxn modelId="{AE6FB91D-407A-4995-A998-9E3F0CDB7198}" type="presParOf" srcId="{C8F73993-9BE8-4A57-AF72-7541D123E178}" destId="{72456B5D-A8D7-4662-9539-A52E4A417502}" srcOrd="1" destOrd="0" presId="urn:microsoft.com/office/officeart/2005/8/layout/equation2"/>
    <dgm:cxn modelId="{003F9885-E079-4880-8179-2E77A357DE4F}" type="presParOf" srcId="{72456B5D-A8D7-4662-9539-A52E4A417502}" destId="{40D4A172-58FE-40C2-8B70-FA8D5233885B}" srcOrd="0" destOrd="0" presId="urn:microsoft.com/office/officeart/2005/8/layout/equation2"/>
    <dgm:cxn modelId="{C5A23B9D-C11F-457B-B3DA-10E69AA561A8}" type="presParOf" srcId="{C8F73993-9BE8-4A57-AF72-7541D123E178}" destId="{8005294D-E760-4E41-A3E1-7400B772BF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7DD72-BA76-4727-ACED-00D03761330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0D2028D-7600-4706-AA29-06D036D374EE}">
      <dgm:prSet phldrT="[Text]"/>
      <dgm:spPr/>
      <dgm:t>
        <a:bodyPr/>
        <a:lstStyle/>
        <a:p>
          <a:r>
            <a:rPr lang="lv-LV" dirty="0" smtClean="0"/>
            <a:t>ERAF </a:t>
          </a:r>
          <a:endParaRPr lang="en-US" dirty="0"/>
        </a:p>
      </dgm:t>
    </dgm:pt>
    <dgm:pt modelId="{17708183-329B-4C55-8BB6-DD4E40341B9E}" type="parTrans" cxnId="{C4D82FCA-2101-4EDF-B106-E88D3BE202D0}">
      <dgm:prSet/>
      <dgm:spPr/>
      <dgm:t>
        <a:bodyPr/>
        <a:lstStyle/>
        <a:p>
          <a:endParaRPr lang="en-US"/>
        </a:p>
      </dgm:t>
    </dgm:pt>
    <dgm:pt modelId="{6EF515F8-7BB3-4705-BDEF-61EE250CD868}" type="sibTrans" cxnId="{C4D82FCA-2101-4EDF-B106-E88D3BE202D0}">
      <dgm:prSet/>
      <dgm:spPr/>
      <dgm:t>
        <a:bodyPr/>
        <a:lstStyle/>
        <a:p>
          <a:endParaRPr lang="en-US"/>
        </a:p>
      </dgm:t>
    </dgm:pt>
    <dgm:pt modelId="{505A3700-FB41-4EE3-BCC5-48AE0E259B73}">
      <dgm:prSet phldrT="[Text]"/>
      <dgm:spPr/>
      <dgm:t>
        <a:bodyPr/>
        <a:lstStyle/>
        <a:p>
          <a:r>
            <a:rPr lang="lv-LV" dirty="0" err="1" smtClean="0"/>
            <a:t>Privāt</a:t>
          </a:r>
          <a:r>
            <a:rPr lang="lv-LV" dirty="0" smtClean="0"/>
            <a:t>.</a:t>
          </a:r>
        </a:p>
        <a:p>
          <a:r>
            <a:rPr lang="lv-LV" dirty="0" err="1" smtClean="0"/>
            <a:t>invest</a:t>
          </a:r>
          <a:r>
            <a:rPr lang="lv-LV" dirty="0" smtClean="0"/>
            <a:t>.</a:t>
          </a:r>
          <a:endParaRPr lang="en-US" dirty="0"/>
        </a:p>
      </dgm:t>
    </dgm:pt>
    <dgm:pt modelId="{79FE773C-0342-48D2-9B6D-835B8DDF476E}" type="parTrans" cxnId="{EB9B88B6-9216-445A-9573-003D20371543}">
      <dgm:prSet/>
      <dgm:spPr/>
      <dgm:t>
        <a:bodyPr/>
        <a:lstStyle/>
        <a:p>
          <a:endParaRPr lang="en-US"/>
        </a:p>
      </dgm:t>
    </dgm:pt>
    <dgm:pt modelId="{4E3CA838-9D42-47CF-BF74-B44F6DA8F2E0}" type="sibTrans" cxnId="{EB9B88B6-9216-445A-9573-003D20371543}">
      <dgm:prSet/>
      <dgm:spPr/>
      <dgm:t>
        <a:bodyPr/>
        <a:lstStyle/>
        <a:p>
          <a:endParaRPr lang="en-US"/>
        </a:p>
      </dgm:t>
    </dgm:pt>
    <dgm:pt modelId="{817D51F3-6BD1-41F8-9AAA-049659359499}">
      <dgm:prSet phldrT="[Text]"/>
      <dgm:spPr/>
      <dgm:t>
        <a:bodyPr/>
        <a:lstStyle/>
        <a:p>
          <a:r>
            <a:rPr lang="lv-LV" dirty="0" smtClean="0"/>
            <a:t>Darba vietas</a:t>
          </a:r>
          <a:endParaRPr lang="en-US" dirty="0"/>
        </a:p>
      </dgm:t>
    </dgm:pt>
    <dgm:pt modelId="{7BA58FD8-2071-4544-B791-4F5A376BDF48}" type="parTrans" cxnId="{69834174-6B2F-4621-9F6A-7F6322EC5FC8}">
      <dgm:prSet/>
      <dgm:spPr/>
      <dgm:t>
        <a:bodyPr/>
        <a:lstStyle/>
        <a:p>
          <a:endParaRPr lang="en-US"/>
        </a:p>
      </dgm:t>
    </dgm:pt>
    <dgm:pt modelId="{502326DF-8A96-4A6F-B977-DE3BDACB280B}" type="sibTrans" cxnId="{69834174-6B2F-4621-9F6A-7F6322EC5FC8}">
      <dgm:prSet/>
      <dgm:spPr/>
      <dgm:t>
        <a:bodyPr/>
        <a:lstStyle/>
        <a:p>
          <a:endParaRPr lang="en-US"/>
        </a:p>
      </dgm:t>
    </dgm:pt>
    <dgm:pt modelId="{86A65FCF-0FC1-448D-AE37-F7042D93BD9E}" type="pres">
      <dgm:prSet presAssocID="{86D7DD72-BA76-4727-ACED-00D03761330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32602A-6E1C-44C2-AF5E-9B77D10D6166}" type="pres">
      <dgm:prSet presAssocID="{20D2028D-7600-4706-AA29-06D036D374E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76DF442-1958-45A7-8681-626FBA1C52DF}" type="pres">
      <dgm:prSet presAssocID="{20D2028D-7600-4706-AA29-06D036D374EE}" presName="gear1srcNode" presStyleLbl="node1" presStyleIdx="0" presStyleCnt="3"/>
      <dgm:spPr/>
      <dgm:t>
        <a:bodyPr/>
        <a:lstStyle/>
        <a:p>
          <a:endParaRPr lang="lv-LV"/>
        </a:p>
      </dgm:t>
    </dgm:pt>
    <dgm:pt modelId="{C8F1ECE0-52BC-4B24-A76F-500D8658A190}" type="pres">
      <dgm:prSet presAssocID="{20D2028D-7600-4706-AA29-06D036D374EE}" presName="gear1dstNode" presStyleLbl="node1" presStyleIdx="0" presStyleCnt="3"/>
      <dgm:spPr/>
      <dgm:t>
        <a:bodyPr/>
        <a:lstStyle/>
        <a:p>
          <a:endParaRPr lang="lv-LV"/>
        </a:p>
      </dgm:t>
    </dgm:pt>
    <dgm:pt modelId="{21E920F7-509B-41C6-8869-970D05F1876B}" type="pres">
      <dgm:prSet presAssocID="{505A3700-FB41-4EE3-BCC5-48AE0E259B7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D35B80A-8E01-49F4-9DA2-1AB5748A2B68}" type="pres">
      <dgm:prSet presAssocID="{505A3700-FB41-4EE3-BCC5-48AE0E259B73}" presName="gear2srcNode" presStyleLbl="node1" presStyleIdx="1" presStyleCnt="3"/>
      <dgm:spPr/>
      <dgm:t>
        <a:bodyPr/>
        <a:lstStyle/>
        <a:p>
          <a:endParaRPr lang="lv-LV"/>
        </a:p>
      </dgm:t>
    </dgm:pt>
    <dgm:pt modelId="{FED84C86-D335-4568-948C-6B5525C0E7B9}" type="pres">
      <dgm:prSet presAssocID="{505A3700-FB41-4EE3-BCC5-48AE0E259B73}" presName="gear2dstNode" presStyleLbl="node1" presStyleIdx="1" presStyleCnt="3"/>
      <dgm:spPr/>
      <dgm:t>
        <a:bodyPr/>
        <a:lstStyle/>
        <a:p>
          <a:endParaRPr lang="lv-LV"/>
        </a:p>
      </dgm:t>
    </dgm:pt>
    <dgm:pt modelId="{CEBFA6D8-2F82-4CFB-8E7F-B6644800BA2A}" type="pres">
      <dgm:prSet presAssocID="{817D51F3-6BD1-41F8-9AAA-049659359499}" presName="gear3" presStyleLbl="node1" presStyleIdx="2" presStyleCnt="3"/>
      <dgm:spPr/>
      <dgm:t>
        <a:bodyPr/>
        <a:lstStyle/>
        <a:p>
          <a:endParaRPr lang="lv-LV"/>
        </a:p>
      </dgm:t>
    </dgm:pt>
    <dgm:pt modelId="{389CED5E-0C31-4C4D-B361-78EF57B78B7D}" type="pres">
      <dgm:prSet presAssocID="{817D51F3-6BD1-41F8-9AAA-0496593594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807B4CE-9E5E-4EBB-A42A-EC184DBF9706}" type="pres">
      <dgm:prSet presAssocID="{817D51F3-6BD1-41F8-9AAA-049659359499}" presName="gear3srcNode" presStyleLbl="node1" presStyleIdx="2" presStyleCnt="3"/>
      <dgm:spPr/>
      <dgm:t>
        <a:bodyPr/>
        <a:lstStyle/>
        <a:p>
          <a:endParaRPr lang="lv-LV"/>
        </a:p>
      </dgm:t>
    </dgm:pt>
    <dgm:pt modelId="{662D867A-4176-4140-B02C-1367F3820CFF}" type="pres">
      <dgm:prSet presAssocID="{817D51F3-6BD1-41F8-9AAA-049659359499}" presName="gear3dstNode" presStyleLbl="node1" presStyleIdx="2" presStyleCnt="3"/>
      <dgm:spPr/>
      <dgm:t>
        <a:bodyPr/>
        <a:lstStyle/>
        <a:p>
          <a:endParaRPr lang="lv-LV"/>
        </a:p>
      </dgm:t>
    </dgm:pt>
    <dgm:pt modelId="{947AA8E8-FB2F-4D60-A472-131DA9CD18B9}" type="pres">
      <dgm:prSet presAssocID="{6EF515F8-7BB3-4705-BDEF-61EE250CD868}" presName="connector1" presStyleLbl="sibTrans2D1" presStyleIdx="0" presStyleCnt="3"/>
      <dgm:spPr/>
      <dgm:t>
        <a:bodyPr/>
        <a:lstStyle/>
        <a:p>
          <a:endParaRPr lang="lv-LV"/>
        </a:p>
      </dgm:t>
    </dgm:pt>
    <dgm:pt modelId="{667DA58A-F0AB-4FE3-A0CF-9BCA99CA1EB0}" type="pres">
      <dgm:prSet presAssocID="{4E3CA838-9D42-47CF-BF74-B44F6DA8F2E0}" presName="connector2" presStyleLbl="sibTrans2D1" presStyleIdx="1" presStyleCnt="3"/>
      <dgm:spPr/>
      <dgm:t>
        <a:bodyPr/>
        <a:lstStyle/>
        <a:p>
          <a:endParaRPr lang="lv-LV"/>
        </a:p>
      </dgm:t>
    </dgm:pt>
    <dgm:pt modelId="{0F6598B9-0588-4DF7-8F1E-03FC28FAC74F}" type="pres">
      <dgm:prSet presAssocID="{502326DF-8A96-4A6F-B977-DE3BDACB280B}" presName="connector3" presStyleLbl="sibTrans2D1" presStyleIdx="2" presStyleCnt="3"/>
      <dgm:spPr/>
      <dgm:t>
        <a:bodyPr/>
        <a:lstStyle/>
        <a:p>
          <a:endParaRPr lang="lv-LV"/>
        </a:p>
      </dgm:t>
    </dgm:pt>
  </dgm:ptLst>
  <dgm:cxnLst>
    <dgm:cxn modelId="{611068EA-5BE0-41C1-BBF6-D754D6D5843E}" type="presOf" srcId="{20D2028D-7600-4706-AA29-06D036D374EE}" destId="{C8F1ECE0-52BC-4B24-A76F-500D8658A190}" srcOrd="2" destOrd="0" presId="urn:microsoft.com/office/officeart/2005/8/layout/gear1"/>
    <dgm:cxn modelId="{93A6FEA4-BD8B-4F96-9618-36158FA08613}" type="presOf" srcId="{6EF515F8-7BB3-4705-BDEF-61EE250CD868}" destId="{947AA8E8-FB2F-4D60-A472-131DA9CD18B9}" srcOrd="0" destOrd="0" presId="urn:microsoft.com/office/officeart/2005/8/layout/gear1"/>
    <dgm:cxn modelId="{996D6382-AA29-4CBA-901F-F89C1160CC4A}" type="presOf" srcId="{817D51F3-6BD1-41F8-9AAA-049659359499}" destId="{662D867A-4176-4140-B02C-1367F3820CFF}" srcOrd="3" destOrd="0" presId="urn:microsoft.com/office/officeart/2005/8/layout/gear1"/>
    <dgm:cxn modelId="{C4D82FCA-2101-4EDF-B106-E88D3BE202D0}" srcId="{86D7DD72-BA76-4727-ACED-00D037613304}" destId="{20D2028D-7600-4706-AA29-06D036D374EE}" srcOrd="0" destOrd="0" parTransId="{17708183-329B-4C55-8BB6-DD4E40341B9E}" sibTransId="{6EF515F8-7BB3-4705-BDEF-61EE250CD868}"/>
    <dgm:cxn modelId="{69834174-6B2F-4621-9F6A-7F6322EC5FC8}" srcId="{86D7DD72-BA76-4727-ACED-00D037613304}" destId="{817D51F3-6BD1-41F8-9AAA-049659359499}" srcOrd="2" destOrd="0" parTransId="{7BA58FD8-2071-4544-B791-4F5A376BDF48}" sibTransId="{502326DF-8A96-4A6F-B977-DE3BDACB280B}"/>
    <dgm:cxn modelId="{C6995B33-7A9E-4112-9BC5-2615B72ACEDE}" type="presOf" srcId="{4E3CA838-9D42-47CF-BF74-B44F6DA8F2E0}" destId="{667DA58A-F0AB-4FE3-A0CF-9BCA99CA1EB0}" srcOrd="0" destOrd="0" presId="urn:microsoft.com/office/officeart/2005/8/layout/gear1"/>
    <dgm:cxn modelId="{422AE05E-ADAC-432E-8F11-BC4BFA3AB416}" type="presOf" srcId="{505A3700-FB41-4EE3-BCC5-48AE0E259B73}" destId="{9D35B80A-8E01-49F4-9DA2-1AB5748A2B68}" srcOrd="1" destOrd="0" presId="urn:microsoft.com/office/officeart/2005/8/layout/gear1"/>
    <dgm:cxn modelId="{DB7E4AA6-C4F6-4858-9346-0FE7183CA077}" type="presOf" srcId="{817D51F3-6BD1-41F8-9AAA-049659359499}" destId="{B807B4CE-9E5E-4EBB-A42A-EC184DBF9706}" srcOrd="2" destOrd="0" presId="urn:microsoft.com/office/officeart/2005/8/layout/gear1"/>
    <dgm:cxn modelId="{E06752E9-156B-4900-BD7B-5401C7F9CDA0}" type="presOf" srcId="{502326DF-8A96-4A6F-B977-DE3BDACB280B}" destId="{0F6598B9-0588-4DF7-8F1E-03FC28FAC74F}" srcOrd="0" destOrd="0" presId="urn:microsoft.com/office/officeart/2005/8/layout/gear1"/>
    <dgm:cxn modelId="{BA5E792D-8195-4ECB-B89C-5440DE62A909}" type="presOf" srcId="{20D2028D-7600-4706-AA29-06D036D374EE}" destId="{E76DF442-1958-45A7-8681-626FBA1C52DF}" srcOrd="1" destOrd="0" presId="urn:microsoft.com/office/officeart/2005/8/layout/gear1"/>
    <dgm:cxn modelId="{EB9B88B6-9216-445A-9573-003D20371543}" srcId="{86D7DD72-BA76-4727-ACED-00D037613304}" destId="{505A3700-FB41-4EE3-BCC5-48AE0E259B73}" srcOrd="1" destOrd="0" parTransId="{79FE773C-0342-48D2-9B6D-835B8DDF476E}" sibTransId="{4E3CA838-9D42-47CF-BF74-B44F6DA8F2E0}"/>
    <dgm:cxn modelId="{62FCDC49-5D9E-4587-A3A1-714E9EA5A914}" type="presOf" srcId="{817D51F3-6BD1-41F8-9AAA-049659359499}" destId="{389CED5E-0C31-4C4D-B361-78EF57B78B7D}" srcOrd="1" destOrd="0" presId="urn:microsoft.com/office/officeart/2005/8/layout/gear1"/>
    <dgm:cxn modelId="{E75E66A1-4C9F-4B76-A787-AC7BB3BBFA99}" type="presOf" srcId="{817D51F3-6BD1-41F8-9AAA-049659359499}" destId="{CEBFA6D8-2F82-4CFB-8E7F-B6644800BA2A}" srcOrd="0" destOrd="0" presId="urn:microsoft.com/office/officeart/2005/8/layout/gear1"/>
    <dgm:cxn modelId="{68ED415B-2D3A-4509-969B-234E7C39F327}" type="presOf" srcId="{505A3700-FB41-4EE3-BCC5-48AE0E259B73}" destId="{21E920F7-509B-41C6-8869-970D05F1876B}" srcOrd="0" destOrd="0" presId="urn:microsoft.com/office/officeart/2005/8/layout/gear1"/>
    <dgm:cxn modelId="{19E42DBB-24A3-4E24-862C-F82025314E32}" type="presOf" srcId="{505A3700-FB41-4EE3-BCC5-48AE0E259B73}" destId="{FED84C86-D335-4568-948C-6B5525C0E7B9}" srcOrd="2" destOrd="0" presId="urn:microsoft.com/office/officeart/2005/8/layout/gear1"/>
    <dgm:cxn modelId="{9D9966C6-23AE-4673-951B-378304A70D2D}" type="presOf" srcId="{20D2028D-7600-4706-AA29-06D036D374EE}" destId="{2B32602A-6E1C-44C2-AF5E-9B77D10D6166}" srcOrd="0" destOrd="0" presId="urn:microsoft.com/office/officeart/2005/8/layout/gear1"/>
    <dgm:cxn modelId="{6ECA9F81-C7A1-4EA8-8C0B-4FF486643CD4}" type="presOf" srcId="{86D7DD72-BA76-4727-ACED-00D037613304}" destId="{86A65FCF-0FC1-448D-AE37-F7042D93BD9E}" srcOrd="0" destOrd="0" presId="urn:microsoft.com/office/officeart/2005/8/layout/gear1"/>
    <dgm:cxn modelId="{5A695199-1EFB-4C0B-8F48-EB2C8FC70453}" type="presParOf" srcId="{86A65FCF-0FC1-448D-AE37-F7042D93BD9E}" destId="{2B32602A-6E1C-44C2-AF5E-9B77D10D6166}" srcOrd="0" destOrd="0" presId="urn:microsoft.com/office/officeart/2005/8/layout/gear1"/>
    <dgm:cxn modelId="{D7E68EBC-1154-4230-AB16-93319E16E75F}" type="presParOf" srcId="{86A65FCF-0FC1-448D-AE37-F7042D93BD9E}" destId="{E76DF442-1958-45A7-8681-626FBA1C52DF}" srcOrd="1" destOrd="0" presId="urn:microsoft.com/office/officeart/2005/8/layout/gear1"/>
    <dgm:cxn modelId="{CFAD0E61-4208-44F7-B3BD-DDBA4B151FF9}" type="presParOf" srcId="{86A65FCF-0FC1-448D-AE37-F7042D93BD9E}" destId="{C8F1ECE0-52BC-4B24-A76F-500D8658A190}" srcOrd="2" destOrd="0" presId="urn:microsoft.com/office/officeart/2005/8/layout/gear1"/>
    <dgm:cxn modelId="{60954000-539F-4B4C-BFDB-9C52C8215204}" type="presParOf" srcId="{86A65FCF-0FC1-448D-AE37-F7042D93BD9E}" destId="{21E920F7-509B-41C6-8869-970D05F1876B}" srcOrd="3" destOrd="0" presId="urn:microsoft.com/office/officeart/2005/8/layout/gear1"/>
    <dgm:cxn modelId="{83ADC4D6-80C5-424F-B36F-8D89E6BF8BEC}" type="presParOf" srcId="{86A65FCF-0FC1-448D-AE37-F7042D93BD9E}" destId="{9D35B80A-8E01-49F4-9DA2-1AB5748A2B68}" srcOrd="4" destOrd="0" presId="urn:microsoft.com/office/officeart/2005/8/layout/gear1"/>
    <dgm:cxn modelId="{855CC4E8-C7DF-4777-A9B2-31851C0AFFD6}" type="presParOf" srcId="{86A65FCF-0FC1-448D-AE37-F7042D93BD9E}" destId="{FED84C86-D335-4568-948C-6B5525C0E7B9}" srcOrd="5" destOrd="0" presId="urn:microsoft.com/office/officeart/2005/8/layout/gear1"/>
    <dgm:cxn modelId="{981D1A2B-2C59-4370-A97E-62020E993CCE}" type="presParOf" srcId="{86A65FCF-0FC1-448D-AE37-F7042D93BD9E}" destId="{CEBFA6D8-2F82-4CFB-8E7F-B6644800BA2A}" srcOrd="6" destOrd="0" presId="urn:microsoft.com/office/officeart/2005/8/layout/gear1"/>
    <dgm:cxn modelId="{5844FDA1-6B5A-44BD-8720-B1E858D1A90A}" type="presParOf" srcId="{86A65FCF-0FC1-448D-AE37-F7042D93BD9E}" destId="{389CED5E-0C31-4C4D-B361-78EF57B78B7D}" srcOrd="7" destOrd="0" presId="urn:microsoft.com/office/officeart/2005/8/layout/gear1"/>
    <dgm:cxn modelId="{31EB0325-0D3C-443A-9734-8573F1B33AB6}" type="presParOf" srcId="{86A65FCF-0FC1-448D-AE37-F7042D93BD9E}" destId="{B807B4CE-9E5E-4EBB-A42A-EC184DBF9706}" srcOrd="8" destOrd="0" presId="urn:microsoft.com/office/officeart/2005/8/layout/gear1"/>
    <dgm:cxn modelId="{9D1C5F24-DDAA-4B98-9686-EB0D95FDC571}" type="presParOf" srcId="{86A65FCF-0FC1-448D-AE37-F7042D93BD9E}" destId="{662D867A-4176-4140-B02C-1367F3820CFF}" srcOrd="9" destOrd="0" presId="urn:microsoft.com/office/officeart/2005/8/layout/gear1"/>
    <dgm:cxn modelId="{E0AE0538-8683-43A6-9DE2-FBA029624737}" type="presParOf" srcId="{86A65FCF-0FC1-448D-AE37-F7042D93BD9E}" destId="{947AA8E8-FB2F-4D60-A472-131DA9CD18B9}" srcOrd="10" destOrd="0" presId="urn:microsoft.com/office/officeart/2005/8/layout/gear1"/>
    <dgm:cxn modelId="{2CD7DB44-2C54-4119-8B41-A527BBBF6EF7}" type="presParOf" srcId="{86A65FCF-0FC1-448D-AE37-F7042D93BD9E}" destId="{667DA58A-F0AB-4FE3-A0CF-9BCA99CA1EB0}" srcOrd="11" destOrd="0" presId="urn:microsoft.com/office/officeart/2005/8/layout/gear1"/>
    <dgm:cxn modelId="{333E68FC-7938-4243-AB99-45038C1E37B5}" type="presParOf" srcId="{86A65FCF-0FC1-448D-AE37-F7042D93BD9E}" destId="{0F6598B9-0588-4DF7-8F1E-03FC28FAC7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11C2F3-4688-40EC-AE62-26D1025A2D2C}" type="datetimeFigureOut">
              <a:rPr lang="lv-LV"/>
              <a:pPr>
                <a:defRPr/>
              </a:pPr>
              <a:t>20.04.2016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B9644BC-1168-4781-8353-5CFB491E0BCC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589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b="1" dirty="0" smtClean="0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F1828-1EE6-4E2B-8BCC-20E2A22FB07E}" type="slidenum">
              <a:rPr lang="lv-LV" altLang="en-US"/>
              <a:pPr/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2055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644BC-1168-4781-8353-5CFB491E0BCC}" type="slidenum">
              <a:rPr lang="lv-LV" altLang="en-US" smtClean="0"/>
              <a:pPr>
                <a:defRPr/>
              </a:pPr>
              <a:t>13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4263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E7B2ECF-758E-4A57-9DD3-52E80A8BA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AD09F6E3-C090-4FCB-A9D9-C855900FA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12085545-36DF-4DE4-B546-E886614CB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3CCF763C-D2C6-4F72-BD74-CC1A870DB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428A493-7FDE-420F-AD2E-0A51D6C36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4AA30E40-FB2B-46A5-97D7-A3C36892B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7F0CB301-AB56-4E3B-933F-BEF7F3AEA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7981C-4E5F-497A-A4F8-4405BC49B4BD}" type="datetime1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5FE1CC-F903-4896-AD29-6FEC3CB20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1887" y="3253563"/>
            <a:ext cx="8597734" cy="2551814"/>
          </a:xfrm>
        </p:spPr>
        <p:txBody>
          <a:bodyPr>
            <a:noAutofit/>
          </a:bodyPr>
          <a:lstStyle/>
          <a:p>
            <a:r>
              <a:rPr lang="en-US" sz="2800" i="1" dirty="0" err="1" smtClean="0"/>
              <a:t>Pašvaldību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atablsts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uzņēmējdarbībai</a:t>
            </a:r>
            <a:r>
              <a:rPr lang="en-US" sz="2800" i="1" dirty="0" smtClean="0"/>
              <a:t> – </a:t>
            </a:r>
            <a:r>
              <a:rPr lang="en-US" sz="2800" i="1" dirty="0" err="1" smtClean="0"/>
              <a:t>infrastruktūras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attīstība</a:t>
            </a:r>
            <a:r>
              <a:rPr lang="en-US" sz="2800" i="1" dirty="0" smtClean="0"/>
              <a:t> un </a:t>
            </a:r>
            <a:r>
              <a:rPr lang="lv-LV" sz="2800" i="1" dirty="0" smtClean="0"/>
              <a:t>pašvaldību   nekustamo īpašumu efektīva izmantošana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>
                <a:solidFill>
                  <a:srgbClr val="92D050"/>
                </a:solidFill>
              </a:rPr>
              <a:t>ES fondi infrastruktūras attīstībai</a:t>
            </a:r>
            <a:r>
              <a:rPr lang="lv-LV" sz="2800" dirty="0">
                <a:solidFill>
                  <a:srgbClr val="00B050"/>
                </a:solidFill>
              </a:rPr>
              <a:t/>
            </a:r>
            <a:br>
              <a:rPr lang="lv-LV" sz="2800" dirty="0">
                <a:solidFill>
                  <a:srgbClr val="00B050"/>
                </a:solidFill>
              </a:rPr>
            </a:b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25" y="92000"/>
            <a:ext cx="5943600" cy="460450"/>
          </a:xfrm>
        </p:spPr>
        <p:txBody>
          <a:bodyPr>
            <a:normAutofit fontScale="90000"/>
          </a:bodyPr>
          <a:lstStyle/>
          <a:p>
            <a:r>
              <a:rPr lang="lv-LV" sz="2800" dirty="0" smtClean="0"/>
              <a:t>Galvenie rezultāti 9, 21, 89 un Latgalē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6F27E-D2F5-4EB3-B1EE-3F24A0F49E0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118" y="3473113"/>
            <a:ext cx="5765682" cy="33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3825" y="5107172"/>
            <a:ext cx="1981200" cy="304800"/>
          </a:xfrm>
        </p:spPr>
        <p:txBody>
          <a:bodyPr/>
          <a:lstStyle/>
          <a:p>
            <a:r>
              <a:rPr lang="lv-LV" b="1" dirty="0" smtClean="0"/>
              <a:t>Darba vietas uz 1 iedz.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733" y="552450"/>
            <a:ext cx="5832191" cy="34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3825" y="2204484"/>
            <a:ext cx="1981200" cy="304800"/>
          </a:xfrm>
        </p:spPr>
        <p:txBody>
          <a:bodyPr>
            <a:normAutofit fontScale="92500"/>
          </a:bodyPr>
          <a:lstStyle/>
          <a:p>
            <a:r>
              <a:rPr lang="lv-LV" b="1" dirty="0" err="1" smtClean="0"/>
              <a:t>Nefinanšu</a:t>
            </a:r>
            <a:r>
              <a:rPr lang="lv-LV" b="1" dirty="0" smtClean="0"/>
              <a:t> </a:t>
            </a:r>
            <a:r>
              <a:rPr lang="lv-LV" b="1" dirty="0" err="1" smtClean="0"/>
              <a:t>invest</a:t>
            </a:r>
            <a:r>
              <a:rPr lang="lv-LV" b="1" dirty="0" smtClean="0"/>
              <a:t>. uz 1 iedz.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5" y="1752600"/>
            <a:ext cx="8208335" cy="4373573"/>
          </a:xfrm>
        </p:spPr>
        <p:txBody>
          <a:bodyPr/>
          <a:lstStyle/>
          <a:p>
            <a:pPr algn="just"/>
            <a:r>
              <a:rPr lang="lv-LV" b="1" dirty="0" smtClean="0">
                <a:solidFill>
                  <a:srgbClr val="FF0000"/>
                </a:solidFill>
              </a:rPr>
              <a:t>Problēma. </a:t>
            </a:r>
            <a:r>
              <a:rPr lang="lv-LV" dirty="0" smtClean="0"/>
              <a:t>Atšķirīgi nomas termiņi zemei (30 gadi) un ēkām (12 gadi)</a:t>
            </a:r>
          </a:p>
          <a:p>
            <a:endParaRPr lang="lv-LV" b="1" dirty="0">
              <a:solidFill>
                <a:srgbClr val="00B050"/>
              </a:solidFill>
            </a:endParaRPr>
          </a:p>
          <a:p>
            <a:pPr algn="just"/>
            <a:r>
              <a:rPr lang="lv-LV" b="1" dirty="0" smtClean="0">
                <a:solidFill>
                  <a:srgbClr val="92D050"/>
                </a:solidFill>
              </a:rPr>
              <a:t>Iespējamais risinājums. </a:t>
            </a:r>
            <a:r>
              <a:rPr lang="lv-LV" dirty="0"/>
              <a:t>Grozījumi Publiskas personas finanšu līdzekļu un mantas izšķērdēšanas novēršanas likuma 6.</a:t>
            </a:r>
            <a:r>
              <a:rPr lang="lv-LV" baseline="30000" dirty="0"/>
              <a:t>1</a:t>
            </a:r>
            <a:r>
              <a:rPr lang="lv-LV" dirty="0"/>
              <a:t> panta pirmajā daļā, kas paredz kustamās mantas nomas līgumu slēdz uz laiku, kas nav ilgāks par pieciem gadiem, zemes un cita nekustamā īpašuma nomas līgumu — uz laiku, </a:t>
            </a:r>
            <a:r>
              <a:rPr lang="lv-LV" u="sng" dirty="0"/>
              <a:t>kas nav ilgāks par 30 </a:t>
            </a:r>
            <a:r>
              <a:rPr lang="lv-LV" u="sng" dirty="0" smtClean="0"/>
              <a:t>gadiem </a:t>
            </a:r>
            <a:r>
              <a:rPr lang="lv-LV" dirty="0" smtClean="0"/>
              <a:t>(t.i. </a:t>
            </a:r>
            <a:r>
              <a:rPr lang="lv-LV" b="1" dirty="0" smtClean="0"/>
              <a:t>salāgot zemes un cita nekustamā īpašuma nomas līguma termiņu</a:t>
            </a:r>
            <a:r>
              <a:rPr lang="lv-LV" dirty="0" smtClean="0"/>
              <a:t>)</a:t>
            </a:r>
            <a:endParaRPr lang="lv-LV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08461" y="-14177"/>
            <a:ext cx="6730739" cy="17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800" dirty="0" smtClean="0"/>
              <a:t>Nekustamā īpašuma nomas līguma termiņš</a:t>
            </a:r>
            <a:endParaRPr lang="lv-LV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Objektu pārdošana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530" y="1752600"/>
            <a:ext cx="7594270" cy="4373573"/>
          </a:xfrm>
        </p:spPr>
        <p:txBody>
          <a:bodyPr/>
          <a:lstStyle/>
          <a:p>
            <a:pPr lvl="0"/>
            <a:r>
              <a:rPr lang="lv-LV" dirty="0" smtClean="0">
                <a:solidFill>
                  <a:srgbClr val="FF0000"/>
                </a:solidFill>
              </a:rPr>
              <a:t>Problēma</a:t>
            </a:r>
            <a:r>
              <a:rPr lang="lv-LV" dirty="0" smtClean="0"/>
              <a:t> –veicot liela apjoma finanšu investīcijas pašvaldības īpašumā esošā objektā,  nevar iegādāties minēto objektu ar pirmpirkuma tiesībām, pārdošanas cenā netiek aprēķināti veiktie kapitālieguldījumi</a:t>
            </a:r>
          </a:p>
          <a:p>
            <a:pPr lvl="0"/>
            <a:endParaRPr lang="lv-LV" dirty="0" smtClean="0"/>
          </a:p>
          <a:p>
            <a:r>
              <a:rPr lang="lv-LV" dirty="0" smtClean="0">
                <a:solidFill>
                  <a:srgbClr val="00B050"/>
                </a:solidFill>
              </a:rPr>
              <a:t>Risinājums</a:t>
            </a:r>
            <a:r>
              <a:rPr lang="lv-LV" dirty="0" smtClean="0"/>
              <a:t> - Grozījumi </a:t>
            </a:r>
            <a:r>
              <a:rPr lang="lv-LV" i="1" dirty="0" smtClean="0"/>
              <a:t>Publiskas personas mantas atsavināšanas likumā</a:t>
            </a:r>
            <a:r>
              <a:rPr lang="lv-LV" dirty="0" smtClean="0"/>
              <a:t>, paredzot iespēju samazināt nekustamā īpašuma objekta pārdošanas cenu atbilstoši esošā nomnieka kapitālieguldījumiem, kā arī paredzēt tam pirmpirkuma tiesības. 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98" y="271824"/>
            <a:ext cx="6730629" cy="1567609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Pašvaldību izsniegti </a:t>
            </a:r>
            <a:r>
              <a:rPr lang="lv-LV" sz="2800" u="sng" dirty="0" smtClean="0"/>
              <a:t>aizdevumi un galvojumi  </a:t>
            </a:r>
            <a:r>
              <a:rPr lang="lv-LV" sz="2800" dirty="0" smtClean="0"/>
              <a:t>komersantiem</a:t>
            </a:r>
            <a:endParaRPr lang="lv-LV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446" y="1573619"/>
            <a:ext cx="8562753" cy="5055781"/>
          </a:xfrm>
        </p:spPr>
        <p:txBody>
          <a:bodyPr>
            <a:noAutofit/>
          </a:bodyPr>
          <a:lstStyle/>
          <a:p>
            <a:pPr algn="just"/>
            <a:r>
              <a:rPr lang="lv-LV" sz="1800" b="1" dirty="0" smtClean="0">
                <a:solidFill>
                  <a:srgbClr val="FF0000"/>
                </a:solidFill>
              </a:rPr>
              <a:t>Problēma</a:t>
            </a:r>
            <a:r>
              <a:rPr lang="lv-LV" sz="1800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lv-LV" sz="1800" dirty="0" smtClean="0"/>
              <a:t>nepietiekama nodrošinājuma dēļ jaunie komersanti nevar  </a:t>
            </a:r>
            <a:r>
              <a:rPr lang="lv-LV" sz="1800" dirty="0"/>
              <a:t>piesaistīt finansējumu no finanšu tirgus </a:t>
            </a:r>
            <a:r>
              <a:rPr lang="lv-LV" sz="1800" dirty="0" smtClean="0"/>
              <a:t>dalībniekiem</a:t>
            </a:r>
            <a:endParaRPr lang="lv-LV" sz="1800" dirty="0"/>
          </a:p>
          <a:p>
            <a:pPr algn="just"/>
            <a:endParaRPr lang="lv-LV" sz="1800" b="1" dirty="0">
              <a:solidFill>
                <a:srgbClr val="FF0000"/>
              </a:solidFill>
            </a:endParaRPr>
          </a:p>
          <a:p>
            <a:pPr algn="just"/>
            <a:r>
              <a:rPr lang="lv-LV" sz="1800" b="1" dirty="0" smtClean="0">
                <a:solidFill>
                  <a:srgbClr val="92D050"/>
                </a:solidFill>
              </a:rPr>
              <a:t>Risinājums:</a:t>
            </a:r>
          </a:p>
          <a:p>
            <a:pPr marL="342900" indent="-342900" algn="just">
              <a:buAutoNum type="arabicPeriod"/>
            </a:pPr>
            <a:r>
              <a:rPr lang="lv-LV" sz="1600" dirty="0" smtClean="0"/>
              <a:t>Grozījumi Publiskas </a:t>
            </a:r>
            <a:r>
              <a:rPr lang="lv-LV" sz="1600" dirty="0"/>
              <a:t>personas mantas un finanšu līdzekļu izšķērdēšanas un novēršanas likuma 2.panta 3.daļā, paredzot, ka </a:t>
            </a:r>
            <a:r>
              <a:rPr lang="lv-LV" sz="1600" b="1" dirty="0"/>
              <a:t>pašvaldības</a:t>
            </a:r>
            <a:r>
              <a:rPr lang="lv-LV" sz="1600" dirty="0"/>
              <a:t>, izvērtējot lietderības apsvērumus un saistošajos noteikumos nosakot kritērijus, kādos gadījumos uzņēmumam, kurā pašvaldības daļas pamatkapitālā ir mazāk par 50%, </a:t>
            </a:r>
            <a:r>
              <a:rPr lang="lv-LV" sz="1600" b="1" dirty="0"/>
              <a:t>var izsniegt aizdevumu, dot galvojumus un </a:t>
            </a:r>
            <a:r>
              <a:rPr lang="lv-LV" sz="1600" b="1" dirty="0" smtClean="0"/>
              <a:t>garantijas līdz </a:t>
            </a:r>
            <a:r>
              <a:rPr lang="lv-LV" sz="1600" b="1" dirty="0"/>
              <a:t>50 000 </a:t>
            </a:r>
            <a:r>
              <a:rPr lang="lv-LV" sz="1600" b="1" dirty="0" err="1" smtClean="0"/>
              <a:t>euro</a:t>
            </a:r>
            <a:endParaRPr lang="lv-LV" sz="1600" b="1" dirty="0" smtClean="0"/>
          </a:p>
          <a:p>
            <a:pPr marL="342900" indent="-342900" algn="just"/>
            <a:endParaRPr lang="lv-LV" sz="1600" b="1" dirty="0" smtClean="0"/>
          </a:p>
          <a:p>
            <a:pPr marL="342900" indent="-342900" algn="just"/>
            <a:r>
              <a:rPr lang="lv-LV" sz="1600" dirty="0" smtClean="0"/>
              <a:t>2. Papildināt </a:t>
            </a:r>
            <a:r>
              <a:rPr lang="lv-LV" sz="1600" b="1" dirty="0" smtClean="0"/>
              <a:t>likuma „Par pašvaldību budžetiem” </a:t>
            </a:r>
            <a:r>
              <a:rPr lang="lv-LV" sz="1600" dirty="0" smtClean="0"/>
              <a:t>26.pantu, nosakot, ka </a:t>
            </a:r>
            <a:r>
              <a:rPr lang="lv-LV" sz="1600" b="1" dirty="0" smtClean="0"/>
              <a:t>pašvaldība var sniegt galvojumus  komersantiem līdz 50 000 </a:t>
            </a:r>
            <a:r>
              <a:rPr lang="lv-LV" sz="1600" b="1" dirty="0" err="1" smtClean="0"/>
              <a:t>euro</a:t>
            </a:r>
            <a:r>
              <a:rPr lang="lv-LV" sz="1600" b="1" dirty="0" smtClean="0"/>
              <a:t> bez pašvaldību </a:t>
            </a:r>
            <a:r>
              <a:rPr lang="lv-LV" sz="1600" b="1" dirty="0" err="1" smtClean="0"/>
              <a:t>kapitāldaļām</a:t>
            </a:r>
            <a:r>
              <a:rPr lang="lv-LV" sz="1600" dirty="0" smtClean="0"/>
              <a:t>, ja tiem ir būtiska nozīme pašvaldības attīstībā un tas atbilst pašvaldības saistošajos noteikumos definētajiem kritērijiem (ieguldījumu lietderība, noteikti uzņēmuma izvērtēšanas kritēriji, sasniedzamie rādītāji)</a:t>
            </a:r>
            <a:endParaRPr lang="lv-LV" sz="1600" b="1" dirty="0"/>
          </a:p>
          <a:p>
            <a:pPr algn="just"/>
            <a:endParaRPr lang="lv-LV" sz="18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810000"/>
            <a:ext cx="7772400" cy="91440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Paldies par uzmanību!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Saturs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752600"/>
            <a:ext cx="7855527" cy="437357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sz="2800" dirty="0" smtClean="0"/>
              <a:t>Uzņēmējdarbības atbalsta  infrastruktūra – ES fondi</a:t>
            </a:r>
          </a:p>
          <a:p>
            <a:pPr>
              <a:buFont typeface="Arial" pitchFamily="34" charset="0"/>
              <a:buChar char="•"/>
            </a:pPr>
            <a:r>
              <a:rPr lang="lv-LV" sz="2800" dirty="0" smtClean="0"/>
              <a:t>Galvenie šķēršļi – priekšlikumi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6324600"/>
            <a:ext cx="452438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89E7DEA-9150-4101-80C9-CD6526EB549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363" name="Content Placeholder 3"/>
          <p:cNvSpPr txBox="1">
            <a:spLocks/>
          </p:cNvSpPr>
          <p:nvPr/>
        </p:nvSpPr>
        <p:spPr bwMode="auto">
          <a:xfrm>
            <a:off x="179388" y="139700"/>
            <a:ext cx="8964612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6425" lvl="1" indent="-342900" algn="just">
              <a:buClr>
                <a:srgbClr val="000000"/>
              </a:buClr>
            </a:pPr>
            <a:r>
              <a:rPr lang="lv-LV" altLang="lv-LV" b="1">
                <a:latin typeface="Arial" charset="0"/>
                <a:ea typeface="MS PGothic" pitchFamily="34" charset="-128"/>
                <a:sym typeface="Arial" charset="0"/>
              </a:rPr>
              <a:t>	</a:t>
            </a:r>
          </a:p>
          <a:p>
            <a:pPr marL="1876425" lvl="1" indent="-342900" algn="just">
              <a:buClr>
                <a:srgbClr val="000000"/>
              </a:buClr>
            </a:pPr>
            <a:endParaRPr lang="lv-LV" altLang="lv-LV" b="1">
              <a:latin typeface="Arial" charset="0"/>
              <a:ea typeface="MS PGothic" pitchFamily="34" charset="-128"/>
              <a:sym typeface="Arial" charset="0"/>
            </a:endParaRPr>
          </a:p>
          <a:p>
            <a:pPr marL="1876425" lvl="1" indent="-342900" algn="just">
              <a:buClr>
                <a:srgbClr val="000000"/>
              </a:buClr>
            </a:pPr>
            <a:r>
              <a:rPr lang="lv-LV" altLang="lv-LV" b="1">
                <a:latin typeface="Arial" charset="0"/>
                <a:ea typeface="MS PGothic" pitchFamily="34" charset="-128"/>
                <a:sym typeface="Arial" charset="0"/>
              </a:rPr>
              <a:t>	</a:t>
            </a:r>
          </a:p>
          <a:p>
            <a:pPr marL="1876425" lvl="1" indent="-342900" algn="just">
              <a:buClr>
                <a:srgbClr val="000000"/>
              </a:buClr>
            </a:pPr>
            <a:r>
              <a:rPr lang="lv-LV" altLang="lv-LV" b="1">
                <a:latin typeface="Arial" charset="0"/>
                <a:ea typeface="MS PGothic" pitchFamily="34" charset="-128"/>
                <a:sym typeface="Arial" charset="0"/>
              </a:rPr>
              <a:t>	</a:t>
            </a:r>
            <a:endParaRPr lang="lv-LV" altLang="lv-LV" b="1">
              <a:solidFill>
                <a:srgbClr val="2D2DB9"/>
              </a:solidFill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97104" y="4190918"/>
          <a:ext cx="7042945" cy="243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3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6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Specifiskie atbalsta mērķi un atlases kārtas</a:t>
                      </a: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ERAF finansējums, </a:t>
                      </a:r>
                      <a:r>
                        <a:rPr lang="lv-LV" sz="1700" b="1" i="1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euro</a:t>
                      </a:r>
                    </a:p>
                  </a:txBody>
                  <a:tcPr marL="71994" marR="71994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SAM </a:t>
                      </a: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5.6.2</a:t>
                      </a:r>
                      <a:r>
                        <a:rPr lang="lv-LV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 Degradēto teritoriju </a:t>
                      </a:r>
                      <a:r>
                        <a:rPr lang="lv-LV" sz="16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revitalizācija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264 623 652 </a:t>
                      </a:r>
                      <a:endParaRPr lang="lv-LV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Republikas pilsētas (9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120 237 953 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Reģionālas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nozīmes </a:t>
                      </a:r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centru pašvaldības (21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92 138 673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Latgales reģions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52 247 026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394" name="Title 1"/>
          <p:cNvSpPr>
            <a:spLocks noGrp="1"/>
          </p:cNvSpPr>
          <p:nvPr>
            <p:ph type="title"/>
          </p:nvPr>
        </p:nvSpPr>
        <p:spPr>
          <a:xfrm>
            <a:off x="2590800" y="273050"/>
            <a:ext cx="6396038" cy="1162050"/>
          </a:xfrm>
        </p:spPr>
        <p:txBody>
          <a:bodyPr>
            <a:normAutofit/>
          </a:bodyPr>
          <a:lstStyle/>
          <a:p>
            <a:r>
              <a:rPr lang="lv-LV" altLang="lv-LV" sz="4000" dirty="0" smtClean="0"/>
              <a:t>Finansējuma apjoms</a:t>
            </a:r>
            <a:endParaRPr lang="en-US" altLang="lv-LV" sz="4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97104" y="1630363"/>
          <a:ext cx="7042945" cy="243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3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6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Specifiskie atbalsta mērķi un atlases kārtas</a:t>
                      </a:r>
                    </a:p>
                  </a:txBody>
                  <a:tcPr marL="71994" marR="71994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ERAF finansējums, </a:t>
                      </a:r>
                      <a:r>
                        <a:rPr lang="lv-LV" sz="1700" b="1" i="1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euro</a:t>
                      </a:r>
                    </a:p>
                  </a:txBody>
                  <a:tcPr marL="71994" marR="71994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SAM 3.3.1.</a:t>
                      </a:r>
                      <a:r>
                        <a:rPr lang="lv-LV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Privāto investīciju piesaiste reģionos</a:t>
                      </a:r>
                      <a:endParaRPr lang="lv-LV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64 219 292 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Republikas pilsētas (8)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16 114 183 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Reģionālas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nozīmes </a:t>
                      </a:r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centru pašvaldības (21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6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10 911 633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8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3.atlases </a:t>
                      </a:r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kārta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 novadu pašvaldības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9575" rtl="0" eaLnBrk="1" fontAlgn="ctr" latinLnBrk="0" hangingPunct="1"/>
                      <a:r>
                        <a:rPr lang="lv-LV" sz="16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37 193 476</a:t>
                      </a:r>
                    </a:p>
                  </a:txBody>
                  <a:tcPr marL="71994" marR="71994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6248400" cy="1162051"/>
          </a:xfrm>
        </p:spPr>
        <p:txBody>
          <a:bodyPr>
            <a:normAutofit fontScale="90000"/>
          </a:bodyPr>
          <a:lstStyle/>
          <a:p>
            <a:r>
              <a:rPr lang="lv-LV" sz="4000" dirty="0" smtClean="0"/>
              <a:t>Kāpēc infrastruktūra?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6F27E-D2F5-4EB3-B1EE-3F24A0F49E0D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668546" y="1363706"/>
          <a:ext cx="6865854" cy="378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6293" y="5152527"/>
            <a:ext cx="735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 smtClean="0"/>
              <a:t>Mērķis – radīt apstākļus, lai komersantiem</a:t>
            </a:r>
            <a:r>
              <a:rPr lang="lv-LV" sz="1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lv-LV" sz="1800" dirty="0" smtClean="0"/>
              <a:t> Nav jāiegulda  apkalpojošā infrastruktūrā (telpas, pieslēgumi, ceļi u.tml.)</a:t>
            </a:r>
          </a:p>
          <a:p>
            <a:pPr>
              <a:buFont typeface="Arial" pitchFamily="34" charset="0"/>
              <a:buChar char="•"/>
            </a:pPr>
            <a:r>
              <a:rPr lang="lv-LV" sz="1800" dirty="0" smtClean="0"/>
              <a:t>Vairāk resursa biznesa idejai (iekārtās, personālā, mārketingā u.tml.)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84438" y="381000"/>
            <a:ext cx="6096000" cy="749300"/>
          </a:xfrm>
        </p:spPr>
        <p:txBody>
          <a:bodyPr/>
          <a:lstStyle/>
          <a:p>
            <a:pPr algn="ctr"/>
            <a:r>
              <a:rPr lang="lv-LV" altLang="lv-LV" sz="3600" dirty="0" smtClean="0"/>
              <a:t>Ieviešanas process</a:t>
            </a:r>
            <a:endParaRPr lang="en-US" altLang="lv-LV" sz="3600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33231-851C-4AB5-99CE-44931133BED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1092200" y="5614988"/>
            <a:ext cx="7442200" cy="10144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5614988"/>
            <a:ext cx="914400" cy="44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48000" y="5794375"/>
            <a:ext cx="0" cy="34290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89413" y="5105400"/>
            <a:ext cx="0" cy="48895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90800" y="6102350"/>
            <a:ext cx="914400" cy="44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48025" y="5760085"/>
            <a:ext cx="0" cy="34290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48025" y="5534978"/>
            <a:ext cx="0" cy="487362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71925" y="5349875"/>
            <a:ext cx="0" cy="265113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600" y="5649913"/>
            <a:ext cx="655638" cy="487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46625" y="5614988"/>
            <a:ext cx="655638" cy="522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71925" y="6284913"/>
            <a:ext cx="654050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43313" y="6289675"/>
            <a:ext cx="655637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16363" y="6137275"/>
            <a:ext cx="503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43313" y="6284913"/>
            <a:ext cx="601662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746625" y="6137275"/>
            <a:ext cx="655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25975" y="6272213"/>
            <a:ext cx="1011238" cy="5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37213" y="5794375"/>
            <a:ext cx="1731962" cy="2651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75238" y="6102350"/>
            <a:ext cx="914400" cy="444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32463" y="5614988"/>
            <a:ext cx="0" cy="487362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/>
          <p:cNvSpPr/>
          <p:nvPr/>
        </p:nvSpPr>
        <p:spPr>
          <a:xfrm rot="16200000">
            <a:off x="6925469" y="5695156"/>
            <a:ext cx="401638" cy="200025"/>
          </a:xfrm>
          <a:prstGeom prst="rt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ight Triangle 44"/>
          <p:cNvSpPr/>
          <p:nvPr/>
        </p:nvSpPr>
        <p:spPr>
          <a:xfrm>
            <a:off x="6286500" y="5649913"/>
            <a:ext cx="739775" cy="346075"/>
          </a:xfrm>
          <a:prstGeom prst="rt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3" name="TextBox 45"/>
          <p:cNvSpPr txBox="1">
            <a:spLocks noChangeArrowheads="1"/>
          </p:cNvSpPr>
          <p:nvPr/>
        </p:nvSpPr>
        <p:spPr bwMode="auto">
          <a:xfrm>
            <a:off x="0" y="6367247"/>
            <a:ext cx="3425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altLang="lv-LV" sz="2800" b="1" dirty="0" smtClean="0"/>
              <a:t>Industriālā zona</a:t>
            </a:r>
            <a:endParaRPr lang="en-US" altLang="lv-LV" sz="2800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71925" y="2455863"/>
            <a:ext cx="2017713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06688" y="2811463"/>
            <a:ext cx="341312" cy="10572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092200" y="1938338"/>
            <a:ext cx="2824163" cy="87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b="1" dirty="0" smtClean="0"/>
              <a:t>Komersants </a:t>
            </a:r>
          </a:p>
          <a:p>
            <a:pPr algn="ctr">
              <a:defRPr/>
            </a:pPr>
            <a:r>
              <a:rPr lang="lv-LV" sz="1200" b="1" dirty="0" smtClean="0"/>
              <a:t>t.sk. IK, IU, ZS, </a:t>
            </a:r>
            <a:r>
              <a:rPr lang="lv-LV" sz="1200" b="1" dirty="0" err="1" smtClean="0"/>
              <a:t>ZvS</a:t>
            </a:r>
            <a:endParaRPr lang="en-US" sz="1200" b="1" dirty="0"/>
          </a:p>
        </p:txBody>
      </p:sp>
      <p:sp>
        <p:nvSpPr>
          <p:cNvPr id="56" name="Rectangle 55"/>
          <p:cNvSpPr/>
          <p:nvPr/>
        </p:nvSpPr>
        <p:spPr>
          <a:xfrm>
            <a:off x="6286500" y="1938338"/>
            <a:ext cx="2552700" cy="852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b="1" dirty="0" smtClean="0"/>
              <a:t>Pašvaldība</a:t>
            </a:r>
            <a:endParaRPr lang="en-US" sz="2800" b="1" dirty="0"/>
          </a:p>
        </p:txBody>
      </p:sp>
      <p:sp>
        <p:nvSpPr>
          <p:cNvPr id="57" name="Oval 56"/>
          <p:cNvSpPr/>
          <p:nvPr/>
        </p:nvSpPr>
        <p:spPr>
          <a:xfrm>
            <a:off x="1482572" y="3868738"/>
            <a:ext cx="3105304" cy="1236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1400" b="1" dirty="0" smtClean="0">
                <a:latin typeface="Arial" pitchFamily="34" charset="0"/>
                <a:cs typeface="Arial" pitchFamily="34" charset="0"/>
              </a:rPr>
              <a:t>Rezultāti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1400" dirty="0" smtClean="0">
                <a:latin typeface="Arial" pitchFamily="34" charset="0"/>
                <a:cs typeface="Arial" pitchFamily="34" charset="0"/>
              </a:rPr>
              <a:t>Jaunradītas darbavietas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1400" dirty="0" smtClean="0">
                <a:latin typeface="Arial" pitchFamily="34" charset="0"/>
                <a:cs typeface="Arial" pitchFamily="34" charset="0"/>
              </a:rPr>
              <a:t>Nefinanšu investīcijas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505200" y="5105400"/>
            <a:ext cx="96838" cy="3571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637213" y="2928938"/>
            <a:ext cx="2403475" cy="26511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Box 69"/>
          <p:cNvSpPr txBox="1">
            <a:spLocks noChangeArrowheads="1"/>
          </p:cNvSpPr>
          <p:nvPr/>
        </p:nvSpPr>
        <p:spPr bwMode="auto">
          <a:xfrm rot="-2838322">
            <a:off x="5921375" y="3907345"/>
            <a:ext cx="2897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1600" dirty="0" smtClean="0">
                <a:latin typeface="Arial" charset="0"/>
              </a:rPr>
              <a:t>Investīcijas publiskajā infrastruktūrā</a:t>
            </a:r>
            <a:endParaRPr lang="en-US" altLang="lv-LV" sz="1600" dirty="0">
              <a:latin typeface="Arial" charset="0"/>
            </a:endParaRPr>
          </a:p>
        </p:txBody>
      </p:sp>
      <p:sp>
        <p:nvSpPr>
          <p:cNvPr id="17442" name="TextBox 72"/>
          <p:cNvSpPr txBox="1">
            <a:spLocks noChangeArrowheads="1"/>
          </p:cNvSpPr>
          <p:nvPr/>
        </p:nvSpPr>
        <p:spPr bwMode="auto">
          <a:xfrm>
            <a:off x="1239838" y="2928938"/>
            <a:ext cx="17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1600" dirty="0" smtClean="0">
                <a:latin typeface="Arial" charset="0"/>
              </a:rPr>
              <a:t>Investīcijas komercdarbībā</a:t>
            </a:r>
            <a:endParaRPr lang="en-US" altLang="lv-LV" sz="1600" dirty="0">
              <a:latin typeface="Arial" charset="0"/>
            </a:endParaRPr>
          </a:p>
        </p:txBody>
      </p:sp>
      <p:sp>
        <p:nvSpPr>
          <p:cNvPr id="17443" name="TextBox 73"/>
          <p:cNvSpPr txBox="1">
            <a:spLocks noChangeArrowheads="1"/>
          </p:cNvSpPr>
          <p:nvPr/>
        </p:nvSpPr>
        <p:spPr bwMode="auto">
          <a:xfrm>
            <a:off x="4397375" y="1809750"/>
            <a:ext cx="1444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v-LV" altLang="lv-LV" sz="1400" b="1" dirty="0" smtClean="0">
                <a:latin typeface="Arial" charset="0"/>
              </a:rPr>
              <a:t>Apliecinājums par interesi</a:t>
            </a:r>
            <a:endParaRPr lang="en-US" altLang="lv-LV" sz="1400" b="1" dirty="0">
              <a:latin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637213" y="2936875"/>
            <a:ext cx="2006600" cy="21685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4640263"/>
            <a:ext cx="1217613" cy="46513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6" name="TextBox 37"/>
          <p:cNvSpPr txBox="1">
            <a:spLocks noChangeArrowheads="1"/>
          </p:cNvSpPr>
          <p:nvPr/>
        </p:nvSpPr>
        <p:spPr bwMode="auto">
          <a:xfrm>
            <a:off x="4187825" y="2468563"/>
            <a:ext cx="1831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altLang="lv-LV" sz="1400" b="1" dirty="0">
                <a:latin typeface="Arial" charset="0"/>
              </a:rPr>
              <a:t>v</a:t>
            </a:r>
            <a:r>
              <a:rPr lang="lv-LV" altLang="lv-LV" sz="1400" b="1" dirty="0" smtClean="0">
                <a:latin typeface="Arial" charset="0"/>
              </a:rPr>
              <a:t>ai sadarbības līgums</a:t>
            </a:r>
            <a:endParaRPr lang="en-US" altLang="lv-LV" sz="1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248400" cy="1036642"/>
          </a:xfrm>
        </p:spPr>
        <p:txBody>
          <a:bodyPr>
            <a:noAutofit/>
          </a:bodyPr>
          <a:lstStyle/>
          <a:p>
            <a:r>
              <a:rPr lang="lv-LV" sz="3200" dirty="0" smtClean="0"/>
              <a:t>Rezultāti pret finansējumu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225631" y="1698171"/>
          <a:ext cx="4346369" cy="346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6801" y="1466850"/>
            <a:ext cx="3810000" cy="5043488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 marL="469900" lvl="1" indent="0" algn="just">
              <a:buFont typeface="Arial" charset="0"/>
              <a:buNone/>
              <a:defRPr/>
            </a:pPr>
            <a:r>
              <a:rPr lang="lv-LV" sz="1600" b="1" dirty="0" smtClean="0">
                <a:latin typeface="Arial" pitchFamily="34" charset="0"/>
                <a:cs typeface="Arial" pitchFamily="34" charset="0"/>
              </a:rPr>
              <a:t>	</a:t>
            </a:r>
            <a:endParaRPr lang="lv-LV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lv-LV" sz="1800" b="1" dirty="0" smtClean="0">
                <a:latin typeface="Arial" pitchFamily="34" charset="0"/>
                <a:cs typeface="Arial" pitchFamily="34" charset="0"/>
              </a:rPr>
              <a:t>Jaunas darba vietas  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- vidēji vienas jaunas darbavietas radīšanai iegulda ne vairāk kā 61 000* </a:t>
            </a:r>
            <a:r>
              <a:rPr lang="lv-LV" sz="1800" i="1" dirty="0" err="1" smtClean="0">
                <a:latin typeface="Arial" pitchFamily="34" charset="0"/>
                <a:cs typeface="Arial" pitchFamily="34" charset="0"/>
              </a:rPr>
              <a:t>euro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 ERAF finansējuma (</a:t>
            </a:r>
            <a:r>
              <a:rPr lang="lv-LV" sz="1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lv-LV" sz="1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lv-LV" sz="1800" b="1" dirty="0" smtClean="0">
                <a:latin typeface="Arial" pitchFamily="34" charset="0"/>
                <a:cs typeface="Arial" pitchFamily="34" charset="0"/>
              </a:rPr>
              <a:t>Piesaista komersanta investīcijas - 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vismaz viena </a:t>
            </a:r>
            <a:r>
              <a:rPr lang="lv-LV" sz="1800" i="1" dirty="0" err="1" smtClean="0">
                <a:latin typeface="Arial" pitchFamily="34" charset="0"/>
                <a:cs typeface="Arial" pitchFamily="34" charset="0"/>
              </a:rPr>
              <a:t>euro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 apmērā uz vienu </a:t>
            </a:r>
            <a:r>
              <a:rPr lang="lv-LV" sz="1800" i="1" dirty="0" err="1" smtClean="0">
                <a:latin typeface="Arial" pitchFamily="34" charset="0"/>
                <a:cs typeface="Arial" pitchFamily="34" charset="0"/>
              </a:rPr>
              <a:t>euro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 ERAF finansējuma (</a:t>
            </a:r>
            <a:r>
              <a:rPr lang="lv-LV" sz="1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lv-LV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lv-LV" sz="11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lv-LV" sz="16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69900" lvl="1" indent="0" algn="just">
              <a:buFont typeface="Arial" charset="0"/>
              <a:buNone/>
              <a:defRPr/>
            </a:pPr>
            <a:endParaRPr lang="lv-LV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lv-LV" sz="1100" i="1" dirty="0" smtClean="0">
                <a:latin typeface="Arial" pitchFamily="34" charset="0"/>
                <a:cs typeface="Arial" pitchFamily="34" charset="0"/>
              </a:rPr>
              <a:t>* 61 000 izriet no kopējā SAM noteiktā rezultāta apjoma un ERAF finansējums</a:t>
            </a:r>
            <a:endParaRPr lang="lv-LV" sz="11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1466850"/>
            <a:ext cx="8061325" cy="5043488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 marL="469900" lvl="1" indent="0" algn="just">
              <a:buNone/>
              <a:defRPr/>
            </a:pPr>
            <a:endParaRPr lang="lv-LV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69900" lvl="1" indent="0" algn="just">
              <a:buNone/>
              <a:defRPr/>
            </a:pPr>
            <a:r>
              <a:rPr lang="lv-LV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 pašvaldību grupa (9; 21, 89, Latgale) sasniedz savu rādītāju summu, tad:</a:t>
            </a:r>
            <a:r>
              <a:rPr lang="lv-LV" sz="1600" b="1" dirty="0" smtClean="0">
                <a:latin typeface="Arial" pitchFamily="34" charset="0"/>
                <a:cs typeface="Arial" pitchFamily="34" charset="0"/>
              </a:rPr>
              <a:t>	</a:t>
            </a:r>
            <a:endParaRPr lang="lv-LV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lv-LV" sz="11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lv-LV" sz="1600" dirty="0" smtClean="0">
                <a:latin typeface="Arial" pitchFamily="34" charset="0"/>
                <a:cs typeface="Arial" pitchFamily="34" charset="0"/>
              </a:rPr>
              <a:t>Atsevišķos projektos jānodrošina vismaz A un B rādītāju summu naudas ekvivalenta izteiksmē tādā apmērā, kas ir vienāda vai lielāka par piešķirtā ERAF finansējuma (</a:t>
            </a:r>
            <a:r>
              <a:rPr lang="lv-LV" sz="16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lv-LV" sz="1600" dirty="0" smtClean="0">
                <a:latin typeface="Arial" pitchFamily="34" charset="0"/>
                <a:cs typeface="Arial" pitchFamily="34" charset="0"/>
              </a:rPr>
              <a:t>) apmēru:</a:t>
            </a:r>
          </a:p>
          <a:p>
            <a:pPr marL="469900" lvl="1" indent="0" algn="just">
              <a:buFont typeface="Arial" charset="0"/>
              <a:buNone/>
              <a:defRPr/>
            </a:pPr>
            <a:r>
              <a:rPr lang="lv-LV" sz="1600" b="1" i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marL="469900" lvl="1" indent="0" algn="ctr">
              <a:buFont typeface="Arial" charset="0"/>
              <a:buNone/>
              <a:defRPr/>
            </a:pPr>
            <a:r>
              <a:rPr lang="lv-LV" b="1" i="1" dirty="0" smtClean="0">
                <a:latin typeface="Arial" pitchFamily="34" charset="0"/>
                <a:cs typeface="Arial" pitchFamily="34" charset="0"/>
              </a:rPr>
              <a:t>A × 41000 + B ≥ </a:t>
            </a:r>
            <a:r>
              <a:rPr lang="lv-LV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6279775"/>
            <a:ext cx="430306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D3A3D1F-ABBA-4644-9345-D0E927F6AB35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8736" y="4228597"/>
            <a:ext cx="1926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lv-LV" sz="1400" dirty="0" smtClean="0">
                <a:latin typeface="Arial" pitchFamily="34" charset="0"/>
                <a:cs typeface="Arial" pitchFamily="34" charset="0"/>
              </a:rPr>
              <a:t>Parastos gadījumos:</a:t>
            </a:r>
            <a:endParaRPr lang="lv-LV" sz="1400" dirty="0">
              <a:latin typeface="Arial" pitchFamily="34" charset="0"/>
              <a:cs typeface="Arial" pitchFamily="34" charset="0"/>
            </a:endParaRPr>
          </a:p>
          <a:p>
            <a:pPr marL="0" lvl="1" indent="0" algn="ctr">
              <a:buNone/>
              <a:defRPr/>
            </a:pPr>
            <a:r>
              <a:rPr lang="lv-LV" sz="1200" b="1" i="1" dirty="0">
                <a:latin typeface="Arial" pitchFamily="34" charset="0"/>
                <a:cs typeface="Arial" pitchFamily="34" charset="0"/>
              </a:rPr>
              <a:t>A × </a:t>
            </a:r>
            <a:r>
              <a:rPr lang="lv-LV" sz="1200" b="1" i="1" dirty="0" smtClean="0">
                <a:latin typeface="Arial" pitchFamily="34" charset="0"/>
                <a:cs typeface="Arial" pitchFamily="34" charset="0"/>
              </a:rPr>
              <a:t>61000 ≥</a:t>
            </a:r>
            <a:r>
              <a:rPr lang="lv-LV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lv-LV" sz="1200" b="1" i="1" dirty="0" smtClean="0">
                <a:latin typeface="Arial" pitchFamily="34" charset="0"/>
                <a:cs typeface="Arial" pitchFamily="34" charset="0"/>
              </a:rPr>
              <a:t>un B</a:t>
            </a:r>
            <a:r>
              <a:rPr lang="lv-LV" sz="1200" b="1" i="1" dirty="0">
                <a:latin typeface="Arial" pitchFamily="34" charset="0"/>
                <a:cs typeface="Arial" pitchFamily="34" charset="0"/>
              </a:rPr>
              <a:t> ≥</a:t>
            </a:r>
            <a:r>
              <a:rPr lang="lv-LV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0258" y="4245826"/>
            <a:ext cx="2011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lv-LV" sz="1400" dirty="0" smtClean="0">
                <a:latin typeface="Arial" pitchFamily="34" charset="0"/>
                <a:cs typeface="Arial" pitchFamily="34" charset="0"/>
              </a:rPr>
              <a:t>Atsevišķos gadījumos:</a:t>
            </a:r>
            <a:endParaRPr lang="lv-LV" sz="1400" dirty="0">
              <a:latin typeface="Arial" pitchFamily="34" charset="0"/>
              <a:cs typeface="Arial" pitchFamily="34" charset="0"/>
            </a:endParaRPr>
          </a:p>
          <a:p>
            <a:pPr marL="0" lvl="1" indent="0" algn="ctr">
              <a:buNone/>
              <a:defRPr/>
            </a:pPr>
            <a:r>
              <a:rPr lang="lv-LV" sz="1200" b="1" i="1" dirty="0">
                <a:latin typeface="Arial" pitchFamily="34" charset="0"/>
                <a:cs typeface="Arial" pitchFamily="34" charset="0"/>
              </a:rPr>
              <a:t>A × 41000 + B </a:t>
            </a:r>
            <a:r>
              <a:rPr lang="lv-LV" sz="1200" b="1" i="1" dirty="0" smtClean="0">
                <a:latin typeface="Arial" pitchFamily="34" charset="0"/>
                <a:cs typeface="Arial" pitchFamily="34" charset="0"/>
              </a:rPr>
              <a:t>≥ </a:t>
            </a:r>
            <a:r>
              <a:rPr lang="lv-LV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lv-LV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3789" y="6066682"/>
            <a:ext cx="254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lv-LV" sz="1400" dirty="0" smtClean="0">
                <a:latin typeface="Arial" pitchFamily="34" charset="0"/>
                <a:cs typeface="Arial" pitchFamily="34" charset="0"/>
              </a:rPr>
              <a:t>Ekvivalents projekta </a:t>
            </a:r>
            <a:r>
              <a:rPr lang="lv-LV" sz="1400" dirty="0">
                <a:latin typeface="Arial" pitchFamily="34" charset="0"/>
                <a:cs typeface="Arial" pitchFamily="34" charset="0"/>
              </a:rPr>
              <a:t>ERAF </a:t>
            </a:r>
            <a:r>
              <a:rPr lang="lv-LV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dubultam </a:t>
            </a:r>
            <a:r>
              <a:rPr lang="lv-LV" sz="1400" dirty="0" smtClean="0">
                <a:latin typeface="Arial" pitchFamily="34" charset="0"/>
                <a:cs typeface="Arial" pitchFamily="34" charset="0"/>
              </a:rPr>
              <a:t>finansējumam</a:t>
            </a:r>
            <a:endParaRPr lang="lv-LV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00495" y="6066682"/>
            <a:ext cx="248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lv-LV" sz="1400" dirty="0" smtClean="0">
                <a:latin typeface="Arial" pitchFamily="34" charset="0"/>
                <a:cs typeface="Arial" pitchFamily="34" charset="0"/>
              </a:rPr>
              <a:t>Ekvivalents projekta ERAF </a:t>
            </a:r>
            <a:r>
              <a:rPr lang="lv-LV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vienam</a:t>
            </a:r>
            <a:r>
              <a:rPr lang="lv-LV" sz="1400" dirty="0" smtClean="0">
                <a:latin typeface="Arial" pitchFamily="34" charset="0"/>
                <a:cs typeface="Arial" pitchFamily="34" charset="0"/>
              </a:rPr>
              <a:t> finansējumam</a:t>
            </a:r>
            <a:endParaRPr lang="lv-LV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8"/>
          <p:cNvGrpSpPr/>
          <p:nvPr/>
        </p:nvGrpSpPr>
        <p:grpSpPr>
          <a:xfrm>
            <a:off x="1683900" y="4764396"/>
            <a:ext cx="2045729" cy="1145524"/>
            <a:chOff x="1683900" y="4513376"/>
            <a:chExt cx="2045729" cy="1145524"/>
          </a:xfrm>
        </p:grpSpPr>
        <p:sp>
          <p:nvSpPr>
            <p:cNvPr id="2" name="Can 1"/>
            <p:cNvSpPr/>
            <p:nvPr/>
          </p:nvSpPr>
          <p:spPr>
            <a:xfrm>
              <a:off x="1906479" y="4525207"/>
              <a:ext cx="499533" cy="110066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1026" name="Picture 2" descr="https://cdn.vectorstock.com/i/composite/00,10/professional-people-icons-set-vector-440001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650" y="4802267"/>
              <a:ext cx="613039" cy="673327"/>
            </a:xfrm>
            <a:prstGeom prst="rect">
              <a:avLst/>
            </a:prstGeom>
            <a:noFill/>
            <a:effectLst>
              <a:softEdge rad="2032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005940" y="4525207"/>
              <a:ext cx="499533" cy="1100666"/>
              <a:chOff x="4406370" y="3886200"/>
              <a:chExt cx="499533" cy="1100666"/>
            </a:xfrm>
          </p:grpSpPr>
          <p:sp>
            <p:nvSpPr>
              <p:cNvPr id="7" name="Can 6"/>
              <p:cNvSpPr/>
              <p:nvPr/>
            </p:nvSpPr>
            <p:spPr>
              <a:xfrm>
                <a:off x="4406370" y="3886200"/>
                <a:ext cx="499533" cy="1100666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pic>
            <p:nvPicPr>
              <p:cNvPr id="1028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73" y="4796149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73" y="4637278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73" y="4471664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73" y="4321919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72" y="4163260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6" y="4802981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6" y="4644110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6" y="4478496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6" y="4328751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5" y="4170092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6" y="4004941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http://eurosymbol.eu/img/euro_symbol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773" y="3998109"/>
                <a:ext cx="189585" cy="1805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 rot="16200000">
              <a:off x="1234249" y="4963027"/>
              <a:ext cx="11455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lv-LV" sz="1000" b="1" dirty="0" smtClean="0">
                  <a:latin typeface="Arial" pitchFamily="34" charset="0"/>
                  <a:cs typeface="Arial" pitchFamily="34" charset="0"/>
                </a:rPr>
                <a:t>Darbavietas (A)</a:t>
              </a:r>
              <a:endParaRPr lang="lv-LV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3051988" y="4949754"/>
              <a:ext cx="11090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lv-LV" sz="1000" b="1" dirty="0" smtClean="0">
                  <a:latin typeface="Arial" pitchFamily="34" charset="0"/>
                  <a:cs typeface="Arial" pitchFamily="34" charset="0"/>
                </a:rPr>
                <a:t>Investīcijas (B)</a:t>
              </a:r>
              <a:endParaRPr lang="lv-LV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53235" y="4913825"/>
              <a:ext cx="507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lv-LV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un</a:t>
              </a:r>
              <a:endParaRPr lang="lv-LV" sz="12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5892295" y="4668785"/>
            <a:ext cx="1040128" cy="1345642"/>
            <a:chOff x="5892295" y="4417765"/>
            <a:chExt cx="1040128" cy="1345642"/>
          </a:xfrm>
        </p:grpSpPr>
        <p:sp>
          <p:nvSpPr>
            <p:cNvPr id="25" name="Can 24"/>
            <p:cNvSpPr/>
            <p:nvPr/>
          </p:nvSpPr>
          <p:spPr>
            <a:xfrm>
              <a:off x="6289825" y="4523711"/>
              <a:ext cx="499533" cy="110066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26" name="Picture 2" descr="https://cdn.vectorstock.com/i/composite/00,10/professional-people-icons-set-vector-44000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825" y="4542911"/>
              <a:ext cx="494591" cy="549524"/>
            </a:xfrm>
            <a:prstGeom prst="rect">
              <a:avLst/>
            </a:prstGeom>
            <a:noFill/>
            <a:effectLst>
              <a:softEdge rad="1016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eurosymbol.eu/img/euro_symb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781" y="5395224"/>
              <a:ext cx="189585" cy="18055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://eurosymbol.eu/img/euro_symb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781" y="5236353"/>
              <a:ext cx="189585" cy="18055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://eurosymbol.eu/img/euro_symb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781" y="5070739"/>
              <a:ext cx="189585" cy="18055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://eurosymbol.eu/img/euro_symb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24" y="5402056"/>
              <a:ext cx="189585" cy="18055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://eurosymbol.eu/img/euro_symb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24" y="5243185"/>
              <a:ext cx="189585" cy="18055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://eurosymbol.eu/img/euro_symb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24" y="5077571"/>
              <a:ext cx="189585" cy="18055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 rot="16200000">
              <a:off x="5419529" y="4890531"/>
              <a:ext cx="1345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lv-LV" sz="1000" b="1" dirty="0" smtClean="0">
                  <a:latin typeface="Arial" pitchFamily="34" charset="0"/>
                  <a:cs typeface="Arial" pitchFamily="34" charset="0"/>
                </a:rPr>
                <a:t>Darbavietas (A)</a:t>
              </a:r>
            </a:p>
            <a:p>
              <a:pPr algn="ctr">
                <a:defRPr/>
              </a:pPr>
              <a:r>
                <a:rPr lang="lv-LV" sz="1000" b="1" dirty="0" smtClean="0">
                  <a:latin typeface="Arial" pitchFamily="34" charset="0"/>
                  <a:cs typeface="Arial" pitchFamily="34" charset="0"/>
                </a:rPr>
                <a:t> un investīcijas (B)</a:t>
              </a:r>
              <a:endParaRPr lang="lv-LV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Up-Down Arrow 20"/>
            <p:cNvSpPr/>
            <p:nvPr/>
          </p:nvSpPr>
          <p:spPr>
            <a:xfrm>
              <a:off x="6836730" y="4665214"/>
              <a:ext cx="95693" cy="79804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 bwMode="auto">
          <a:xfrm>
            <a:off x="1965325" y="381000"/>
            <a:ext cx="67214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25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sz="3600" dirty="0" smtClean="0"/>
              <a:t>Darba vietas </a:t>
            </a:r>
            <a:r>
              <a:rPr lang="lv-LV" altLang="lv-LV" sz="3000" i="1" dirty="0" smtClean="0"/>
              <a:t>VS</a:t>
            </a:r>
            <a:r>
              <a:rPr lang="lv-LV" altLang="lv-LV" sz="3600" dirty="0" smtClean="0"/>
              <a:t> investīcijas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6388608" cy="1162051"/>
          </a:xfrm>
        </p:spPr>
        <p:txBody>
          <a:bodyPr>
            <a:normAutofit/>
          </a:bodyPr>
          <a:lstStyle/>
          <a:p>
            <a:r>
              <a:rPr lang="lv-LV" dirty="0" smtClean="0"/>
              <a:t>Finansējuma un rezultātu sadalījums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6F27E-D2F5-4EB3-B1EE-3F24A0F49E0D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19699"/>
              </p:ext>
            </p:extLst>
          </p:nvPr>
        </p:nvGraphicFramePr>
        <p:xfrm>
          <a:off x="1737359" y="1435025"/>
          <a:ext cx="6490717" cy="4887833"/>
        </p:xfrm>
        <a:graphic>
          <a:graphicData uri="http://schemas.openxmlformats.org/drawingml/2006/table">
            <a:tbl>
              <a:tblPr/>
              <a:tblGrid>
                <a:gridCol w="2356176"/>
                <a:gridCol w="1116418"/>
                <a:gridCol w="619836"/>
                <a:gridCol w="644122"/>
                <a:gridCol w="895954"/>
                <a:gridCol w="858211"/>
              </a:tblGrid>
              <a:tr h="118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05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Pieejamais ERAF finansējums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Projektu ideju skaits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Darbavietas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Nefinanšu investīcijas</a:t>
                      </a:r>
                      <a:endParaRPr lang="en-US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 3.3.1.Komersantu skaits/SAM 5.6.2 degradētās teritorijas</a:t>
                      </a:r>
                      <a:endParaRPr lang="en-US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015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 dirty="0">
                          <a:latin typeface="Times New Roman"/>
                          <a:ea typeface="Times New Roman"/>
                          <a:cs typeface="Times New Roman"/>
                        </a:rPr>
                        <a:t>SAM 3.3.1.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 dirty="0">
                          <a:latin typeface="Times New Roman"/>
                          <a:ea typeface="Times New Roman"/>
                          <a:cs typeface="Times New Roman"/>
                        </a:rPr>
                        <a:t>SAM 3.3.1. 1.atlases kārta </a:t>
                      </a:r>
                      <a:r>
                        <a:rPr lang="lv-LV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(7 republikas </a:t>
                      </a:r>
                      <a:r>
                        <a:rPr lang="lv-LV" sz="1050" b="1" dirty="0">
                          <a:latin typeface="Times New Roman"/>
                          <a:ea typeface="Times New Roman"/>
                          <a:cs typeface="Times New Roman"/>
                        </a:rPr>
                        <a:t>pilsētas)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16 114 183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 (102%)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15 600 413 (97%)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(100%)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>
                          <a:latin typeface="Times New Roman"/>
                          <a:ea typeface="Times New Roman"/>
                          <a:cs typeface="Times New Roman"/>
                        </a:rPr>
                        <a:t>SAM 3.3.1. 2.atlases kārta (21 reģionālas nozīmes novads)</a:t>
                      </a:r>
                      <a:endParaRPr lang="en-US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10 911 633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 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 (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89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>
                          <a:latin typeface="Times New Roman"/>
                          <a:ea typeface="Times New Roman"/>
                          <a:cs typeface="Times New Roman"/>
                        </a:rPr>
                        <a:t>SAM 3.3.1.  3.atlases kārta (89 novadi – atbalstītie projekti)</a:t>
                      </a:r>
                      <a:endParaRPr lang="en-US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34 924 852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997 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107 736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907 (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377 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337%)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8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 5.6.2.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 dirty="0">
                          <a:latin typeface="Times New Roman"/>
                          <a:ea typeface="Times New Roman"/>
                          <a:cs typeface="Times New Roman"/>
                        </a:rPr>
                        <a:t>SAM 5.6.2. 1.atlases kārta </a:t>
                      </a:r>
                      <a:r>
                        <a:rPr lang="lv-LV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(8 </a:t>
                      </a:r>
                      <a:r>
                        <a:rPr lang="lv-LV" sz="1050" b="1" dirty="0">
                          <a:latin typeface="Times New Roman"/>
                          <a:ea typeface="Times New Roman"/>
                          <a:cs typeface="Times New Roman"/>
                        </a:rPr>
                        <a:t>republikas pilsētas)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120 237 953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2182 (110%)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117 857 688 (98%)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368 (130%)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>
                          <a:latin typeface="Times New Roman"/>
                          <a:ea typeface="Times New Roman"/>
                          <a:cs typeface="Times New Roman"/>
                        </a:rPr>
                        <a:t>SAM 5.6.2. 2.atlases kārta (21 reģionālas nozīmes novads)</a:t>
                      </a:r>
                      <a:endParaRPr lang="en-US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92 138 673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1687 (112%)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101 553 273 (110%)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(138%)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5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b="1">
                          <a:latin typeface="Times New Roman"/>
                          <a:ea typeface="Times New Roman"/>
                          <a:cs typeface="Times New Roman"/>
                        </a:rPr>
                        <a:t>SAM 5.6.2. 3.atlases kārta (Latgales reģiona pašvaldības un Alūksnes novads)</a:t>
                      </a:r>
                      <a:endParaRPr lang="en-US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52 247 026</a:t>
                      </a:r>
                      <a:endParaRPr lang="en-US" sz="105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861 (100%)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60 667 273 (116%)</a:t>
                      </a:r>
                      <a:endParaRPr lang="en-US" sz="105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 (104%)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88" marR="50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6086856" cy="1162051"/>
          </a:xfrm>
        </p:spPr>
        <p:txBody>
          <a:bodyPr>
            <a:normAutofit/>
          </a:bodyPr>
          <a:lstStyle/>
          <a:p>
            <a:r>
              <a:rPr lang="lv-LV" sz="2800" dirty="0" smtClean="0"/>
              <a:t>IKP un ES fondi SAM 3.3.1 un SAM 5.6.2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43051" y="5106390"/>
            <a:ext cx="1981200" cy="304800"/>
          </a:xfrm>
        </p:spPr>
        <p:txBody>
          <a:bodyPr/>
          <a:lstStyle/>
          <a:p>
            <a:r>
              <a:rPr lang="lv-LV" b="1" dirty="0" smtClean="0"/>
              <a:t>SAM 331/562 uz 1 iedz.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6F27E-D2F5-4EB3-B1EE-3F24A0F49E0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 descr="Visi_Esfondi_kopaa_uzvienu_iedz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51" y="3666026"/>
            <a:ext cx="5619749" cy="329928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107638" y="1647982"/>
          <a:ext cx="4903749" cy="27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3779</TotalTime>
  <Words>708</Words>
  <Application>Microsoft Office PowerPoint</Application>
  <PresentationFormat>On-screen Show (4:3)</PresentationFormat>
  <Paragraphs>167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Verdana</vt:lpstr>
      <vt:lpstr>89_Prezentacija_templateLV</vt:lpstr>
      <vt:lpstr>Pašvaldību atablsts uzņēmējdarbībai – infrastruktūras attīstība un pašvaldību   nekustamo īpašumu efektīva izmantošana  ES fondi infrastruktūras attīstībai  </vt:lpstr>
      <vt:lpstr>Saturs</vt:lpstr>
      <vt:lpstr>Finansējuma apjoms</vt:lpstr>
      <vt:lpstr>Kāpēc infrastruktūra?</vt:lpstr>
      <vt:lpstr>Ieviešanas process</vt:lpstr>
      <vt:lpstr>Rezultāti pret finansējumu</vt:lpstr>
      <vt:lpstr>PowerPoint Presentation</vt:lpstr>
      <vt:lpstr>Finansējuma un rezultātu sadalījums</vt:lpstr>
      <vt:lpstr>IKP un ES fondi SAM 3.3.1 un SAM 5.6.2</vt:lpstr>
      <vt:lpstr>Galvenie rezultāti 9, 21, 89 un Latgalē</vt:lpstr>
      <vt:lpstr>PowerPoint Presentation</vt:lpstr>
      <vt:lpstr>Objektu pārdošana</vt:lpstr>
      <vt:lpstr>Pašvaldību izsniegti aizdevumi un galvojumi  komersantiem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Elīna Lase</cp:lastModifiedBy>
  <cp:revision>290</cp:revision>
  <dcterms:created xsi:type="dcterms:W3CDTF">2014-11-20T14:46:47Z</dcterms:created>
  <dcterms:modified xsi:type="dcterms:W3CDTF">2016-04-20T04:54:24Z</dcterms:modified>
</cp:coreProperties>
</file>