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sldIdLst>
    <p:sldId id="256" r:id="rId2"/>
    <p:sldId id="325" r:id="rId3"/>
    <p:sldId id="327" r:id="rId4"/>
    <p:sldId id="298" r:id="rId5"/>
    <p:sldId id="299" r:id="rId6"/>
    <p:sldId id="329" r:id="rId7"/>
    <p:sldId id="330" r:id="rId8"/>
    <p:sldId id="339" r:id="rId9"/>
    <p:sldId id="332" r:id="rId10"/>
    <p:sldId id="340" r:id="rId11"/>
    <p:sldId id="341" r:id="rId12"/>
    <p:sldId id="343" r:id="rId13"/>
    <p:sldId id="345" r:id="rId14"/>
    <p:sldId id="348" r:id="rId15"/>
    <p:sldId id="346" r:id="rId16"/>
    <p:sldId id="264" r:id="rId17"/>
  </p:sldIdLst>
  <p:sldSz cx="9144000" cy="6858000" type="screen4x3"/>
  <p:notesSz cx="6858000" cy="9144000"/>
  <p:defaultTextStyle>
    <a:defPPr>
      <a:defRPr lang="en-US"/>
    </a:defPPr>
    <a:lvl1pPr algn="l" defTabSz="938213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68313" indent="-11113" algn="l" defTabSz="938213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38213" indent="-23813" algn="l" defTabSz="938213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408113" indent="-36513" algn="l" defTabSz="938213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78013" indent="-49213" algn="l" defTabSz="938213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7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17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17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17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521415D9-36F7-43E2-AB2F-B90AF26B5E84}">
      <p14:sectionLst xmlns="" xmlns:p14="http://schemas.microsoft.com/office/powerpoint/2010/main">
        <p14:section name="Default Section" id="{EFB200C2-7AA8-4377-81AF-FF89A4F94B86}">
          <p14:sldIdLst>
            <p14:sldId id="256"/>
            <p14:sldId id="325"/>
            <p14:sldId id="327"/>
            <p14:sldId id="298"/>
            <p14:sldId id="299"/>
            <p14:sldId id="329"/>
            <p14:sldId id="330"/>
            <p14:sldId id="339"/>
            <p14:sldId id="332"/>
            <p14:sldId id="340"/>
            <p14:sldId id="341"/>
            <p14:sldId id="343"/>
            <p14:sldId id="345"/>
            <p14:sldId id="348"/>
            <p14:sldId id="346"/>
            <p14:sldId id="264"/>
          </p14:sldIdLst>
        </p14:section>
        <p14:section name="Untitled Section" id="{475C5116-C015-485F-A293-C8C19A08106B}">
          <p14:sldIdLst/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8602A"/>
    <a:srgbClr val="80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08" autoAdjust="0"/>
    <p:restoredTop sz="91319" autoAdjust="0"/>
  </p:normalViewPr>
  <p:slideViewPr>
    <p:cSldViewPr snapToGrid="0" snapToObjects="1">
      <p:cViewPr varScale="1">
        <p:scale>
          <a:sx n="68" d="100"/>
          <a:sy n="68" d="100"/>
        </p:scale>
        <p:origin x="-1290" y="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ZintisHermansons\Desktop\Prieks_fondiem_revised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ZintisHermansons\Desktop\Prieks_fondiem_revised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18"/>
  <c:chart>
    <c:plotArea>
      <c:layout/>
      <c:barChart>
        <c:barDir val="col"/>
        <c:grouping val="clustered"/>
        <c:ser>
          <c:idx val="0"/>
          <c:order val="0"/>
          <c:tx>
            <c:strRef>
              <c:f>Sheet1!$B$12</c:f>
              <c:strCache>
                <c:ptCount val="1"/>
                <c:pt idx="0">
                  <c:v>Bezdarba līmenis,% (2015)</c:v>
                </c:pt>
              </c:strCache>
            </c:strRef>
          </c:tx>
          <c:dLbls>
            <c:dLbl>
              <c:idx val="0"/>
              <c:layout>
                <c:manualLayout>
                  <c:x val="-5.1020414995502509E-3"/>
                  <c:y val="-1.677148477822684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5510207497751305E-2"/>
                  <c:y val="-4.4723959408604894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-5.8309037900874834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Sheet1!$A$13:$A$17</c:f>
              <c:strCache>
                <c:ptCount val="5"/>
                <c:pt idx="0">
                  <c:v>Rīgas reģions</c:v>
                </c:pt>
                <c:pt idx="1">
                  <c:v>Kurzemes reģions</c:v>
                </c:pt>
                <c:pt idx="2">
                  <c:v>Zemgales reģions</c:v>
                </c:pt>
                <c:pt idx="3">
                  <c:v>Vidzemes reģions</c:v>
                </c:pt>
                <c:pt idx="4">
                  <c:v>Latgales reģions</c:v>
                </c:pt>
              </c:strCache>
            </c:strRef>
          </c:cat>
          <c:val>
            <c:numRef>
              <c:f>Sheet1!$B$13:$B$17</c:f>
              <c:numCache>
                <c:formatCode>General</c:formatCode>
                <c:ptCount val="5"/>
                <c:pt idx="0">
                  <c:v>6.8</c:v>
                </c:pt>
                <c:pt idx="1">
                  <c:v>10.6</c:v>
                </c:pt>
                <c:pt idx="2">
                  <c:v>11.2</c:v>
                </c:pt>
                <c:pt idx="3">
                  <c:v>11.5</c:v>
                </c:pt>
                <c:pt idx="4">
                  <c:v>18.600000000000001</c:v>
                </c:pt>
              </c:numCache>
            </c:numRef>
          </c:val>
        </c:ser>
        <c:axId val="96262016"/>
        <c:axId val="96289920"/>
      </c:barChart>
      <c:lineChart>
        <c:grouping val="standard"/>
        <c:ser>
          <c:idx val="1"/>
          <c:order val="1"/>
          <c:tx>
            <c:strRef>
              <c:f>Sheet1!$C$12</c:f>
              <c:strCache>
                <c:ptCount val="1"/>
                <c:pt idx="0">
                  <c:v>Kopējais bezdarba līmeņa samazinājums, procenta punkti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2.5510207497751305E-2"/>
                  <c:y val="-1.677148477822684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5306124498650807E-2"/>
                  <c:y val="2.7952474630378043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2517012496252143E-2"/>
                  <c:y val="1.677148477822684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4.0816331996402201E-2"/>
                  <c:y val="-1.677148477822684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2.7210887997601511E-2"/>
                  <c:y val="-8.3857423891134427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Sheet1!$A$13:$A$17</c:f>
              <c:strCache>
                <c:ptCount val="5"/>
                <c:pt idx="0">
                  <c:v>Rīgas reģions</c:v>
                </c:pt>
                <c:pt idx="1">
                  <c:v>Kurzemes reģions</c:v>
                </c:pt>
                <c:pt idx="2">
                  <c:v>Zemgales reģions</c:v>
                </c:pt>
                <c:pt idx="3">
                  <c:v>Vidzemes reģions</c:v>
                </c:pt>
                <c:pt idx="4">
                  <c:v>Latgales reģions</c:v>
                </c:pt>
              </c:strCache>
            </c:strRef>
          </c:cat>
          <c:val>
            <c:numRef>
              <c:f>Sheet1!$C$13:$C$17</c:f>
              <c:numCache>
                <c:formatCode>General</c:formatCode>
                <c:ptCount val="5"/>
                <c:pt idx="0">
                  <c:v>0.45</c:v>
                </c:pt>
                <c:pt idx="1">
                  <c:v>0.94000000000000061</c:v>
                </c:pt>
                <c:pt idx="2">
                  <c:v>0.78</c:v>
                </c:pt>
                <c:pt idx="3">
                  <c:v>0.92</c:v>
                </c:pt>
                <c:pt idx="4">
                  <c:v>1.35</c:v>
                </c:pt>
              </c:numCache>
            </c:numRef>
          </c:val>
          <c:smooth val="1"/>
        </c:ser>
        <c:marker val="1"/>
        <c:axId val="96308224"/>
        <c:axId val="96291456"/>
      </c:lineChart>
      <c:catAx>
        <c:axId val="96262016"/>
        <c:scaling>
          <c:orientation val="minMax"/>
        </c:scaling>
        <c:axPos val="b"/>
        <c:numFmt formatCode="General" sourceLinked="0"/>
        <c:tickLblPos val="nextTo"/>
        <c:crossAx val="96289920"/>
        <c:crosses val="autoZero"/>
        <c:auto val="1"/>
        <c:lblAlgn val="ctr"/>
        <c:lblOffset val="100"/>
      </c:catAx>
      <c:valAx>
        <c:axId val="96289920"/>
        <c:scaling>
          <c:orientation val="minMax"/>
        </c:scaling>
        <c:axPos val="l"/>
        <c:majorGridlines/>
        <c:numFmt formatCode="General" sourceLinked="1"/>
        <c:tickLblPos val="nextTo"/>
        <c:crossAx val="96262016"/>
        <c:crosses val="autoZero"/>
        <c:crossBetween val="between"/>
      </c:valAx>
      <c:valAx>
        <c:axId val="96291456"/>
        <c:scaling>
          <c:orientation val="minMax"/>
        </c:scaling>
        <c:axPos val="r"/>
        <c:numFmt formatCode="General" sourceLinked="1"/>
        <c:tickLblPos val="nextTo"/>
        <c:crossAx val="96308224"/>
        <c:crosses val="max"/>
        <c:crossBetween val="between"/>
      </c:valAx>
      <c:catAx>
        <c:axId val="96308224"/>
        <c:scaling>
          <c:orientation val="minMax"/>
        </c:scaling>
        <c:delete val="1"/>
        <c:axPos val="b"/>
        <c:numFmt formatCode="General" sourceLinked="1"/>
        <c:tickLblPos val="none"/>
        <c:crossAx val="96291456"/>
        <c:crosses val="autoZero"/>
        <c:auto val="1"/>
        <c:lblAlgn val="ctr"/>
        <c:lblOffset val="100"/>
      </c:catAx>
    </c:plotArea>
    <c:legend>
      <c:legendPos val="b"/>
      <c:layout/>
    </c:legend>
    <c:plotVisOnly val="1"/>
    <c:dispBlanksAs val="gap"/>
  </c:chart>
  <c:txPr>
    <a:bodyPr/>
    <a:lstStyle/>
    <a:p>
      <a:pPr>
        <a:defRPr>
          <a:latin typeface="Calibri" panose="020F0502020204030204" pitchFamily="34" charset="0"/>
        </a:defRPr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plotArea>
      <c:layout/>
      <c:barChart>
        <c:barDir val="col"/>
        <c:grouping val="clustered"/>
        <c:ser>
          <c:idx val="0"/>
          <c:order val="0"/>
          <c:tx>
            <c:strRef>
              <c:f>Sheet2!$B$1</c:f>
              <c:strCache>
                <c:ptCount val="1"/>
                <c:pt idx="0">
                  <c:v>Nefinanšu investīcijas uz 1.iedzīvotāju, EUR (2014)</c:v>
                </c:pt>
              </c:strCache>
            </c:strRef>
          </c:tx>
          <c:dLbls>
            <c:dLbl>
              <c:idx val="2"/>
              <c:layout>
                <c:manualLayout>
                  <c:x val="-1.0624169986719801E-2"/>
                  <c:y val="-2.509382521972911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Sheet2!$A$2:$A$6</c:f>
              <c:strCache>
                <c:ptCount val="5"/>
                <c:pt idx="0">
                  <c:v>Rīgas reģions</c:v>
                </c:pt>
                <c:pt idx="1">
                  <c:v>Kurzemes reģions</c:v>
                </c:pt>
                <c:pt idx="2">
                  <c:v>Zemgales reģions</c:v>
                </c:pt>
                <c:pt idx="3">
                  <c:v>Vidzemes reģions</c:v>
                </c:pt>
                <c:pt idx="4">
                  <c:v>Latgales reģions</c:v>
                </c:pt>
              </c:strCache>
            </c:strRef>
          </c:cat>
          <c:val>
            <c:numRef>
              <c:f>Sheet2!$B$2:$B$6</c:f>
              <c:numCache>
                <c:formatCode>0.00</c:formatCode>
                <c:ptCount val="5"/>
                <c:pt idx="0">
                  <c:v>15404.263054092538</c:v>
                </c:pt>
                <c:pt idx="1">
                  <c:v>8631.1149942662651</c:v>
                </c:pt>
                <c:pt idx="2">
                  <c:v>7250.4845757087915</c:v>
                </c:pt>
                <c:pt idx="3">
                  <c:v>7064.2686473355225</c:v>
                </c:pt>
                <c:pt idx="4">
                  <c:v>6280.0993272515934</c:v>
                </c:pt>
              </c:numCache>
            </c:numRef>
          </c:val>
        </c:ser>
        <c:axId val="96884608"/>
        <c:axId val="96932992"/>
      </c:barChart>
      <c:lineChart>
        <c:grouping val="standard"/>
        <c:ser>
          <c:idx val="1"/>
          <c:order val="1"/>
          <c:tx>
            <c:strRef>
              <c:f>Sheet2!$C$1</c:f>
              <c:strCache>
                <c:ptCount val="1"/>
                <c:pt idx="0">
                  <c:v>SAM piesaistītais nefinanšu apjoma īpatsvars no kopējā pieauguma (2014.-2020.) ekonomikā,%</c:v>
                </c:pt>
              </c:strCache>
            </c:strRef>
          </c:tx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Sheet2!$A$2:$A$6</c:f>
              <c:strCache>
                <c:ptCount val="5"/>
                <c:pt idx="0">
                  <c:v>Rīgas reģions</c:v>
                </c:pt>
                <c:pt idx="1">
                  <c:v>Kurzemes reģions</c:v>
                </c:pt>
                <c:pt idx="2">
                  <c:v>Zemgales reģions</c:v>
                </c:pt>
                <c:pt idx="3">
                  <c:v>Vidzemes reģions</c:v>
                </c:pt>
                <c:pt idx="4">
                  <c:v>Latgales reģions</c:v>
                </c:pt>
              </c:strCache>
            </c:strRef>
          </c:cat>
          <c:val>
            <c:numRef>
              <c:f>Sheet2!$C$2:$C$6</c:f>
              <c:numCache>
                <c:formatCode>General</c:formatCode>
                <c:ptCount val="5"/>
                <c:pt idx="0">
                  <c:v>6.1099999999999985</c:v>
                </c:pt>
                <c:pt idx="1">
                  <c:v>28.459999999999987</c:v>
                </c:pt>
                <c:pt idx="2">
                  <c:v>37.270000000000003</c:v>
                </c:pt>
                <c:pt idx="3">
                  <c:v>57.03</c:v>
                </c:pt>
                <c:pt idx="4">
                  <c:v>77.930000000000007</c:v>
                </c:pt>
              </c:numCache>
            </c:numRef>
          </c:val>
          <c:smooth val="1"/>
        </c:ser>
        <c:marker val="1"/>
        <c:axId val="96956800"/>
        <c:axId val="96934528"/>
      </c:lineChart>
      <c:catAx>
        <c:axId val="96884608"/>
        <c:scaling>
          <c:orientation val="minMax"/>
        </c:scaling>
        <c:axPos val="b"/>
        <c:numFmt formatCode="General" sourceLinked="0"/>
        <c:tickLblPos val="nextTo"/>
        <c:crossAx val="96932992"/>
        <c:crosses val="autoZero"/>
        <c:auto val="1"/>
        <c:lblAlgn val="ctr"/>
        <c:lblOffset val="100"/>
      </c:catAx>
      <c:valAx>
        <c:axId val="96932992"/>
        <c:scaling>
          <c:orientation val="minMax"/>
        </c:scaling>
        <c:axPos val="l"/>
        <c:majorGridlines/>
        <c:numFmt formatCode="0" sourceLinked="0"/>
        <c:tickLblPos val="nextTo"/>
        <c:crossAx val="96884608"/>
        <c:crosses val="autoZero"/>
        <c:crossBetween val="between"/>
      </c:valAx>
      <c:valAx>
        <c:axId val="96934528"/>
        <c:scaling>
          <c:orientation val="minMax"/>
        </c:scaling>
        <c:axPos val="r"/>
        <c:numFmt formatCode="General" sourceLinked="1"/>
        <c:tickLblPos val="nextTo"/>
        <c:crossAx val="96956800"/>
        <c:crosses val="max"/>
        <c:crossBetween val="between"/>
      </c:valAx>
      <c:catAx>
        <c:axId val="96956800"/>
        <c:scaling>
          <c:orientation val="minMax"/>
        </c:scaling>
        <c:delete val="1"/>
        <c:axPos val="b"/>
        <c:numFmt formatCode="General" sourceLinked="1"/>
        <c:tickLblPos val="none"/>
        <c:crossAx val="96934528"/>
        <c:crosses val="autoZero"/>
        <c:auto val="1"/>
        <c:lblAlgn val="ctr"/>
        <c:lblOffset val="100"/>
      </c:catAx>
    </c:plotArea>
    <c:legend>
      <c:legendPos val="b"/>
      <c:layout>
        <c:manualLayout>
          <c:xMode val="edge"/>
          <c:yMode val="edge"/>
          <c:x val="8.0042933778166347E-2"/>
          <c:y val="0.82288694867175849"/>
          <c:w val="0.85030773231534063"/>
          <c:h val="0.15123292319104026"/>
        </c:manualLayout>
      </c:layout>
    </c:legend>
    <c:plotVisOnly val="1"/>
    <c:dispBlanksAs val="gap"/>
  </c:chart>
  <c:txPr>
    <a:bodyPr/>
    <a:lstStyle/>
    <a:p>
      <a:pPr>
        <a:defRPr>
          <a:latin typeface="Calibri" panose="020F0502020204030204" pitchFamily="34" charset="0"/>
        </a:defRPr>
      </a:pPr>
      <a:endParaRPr lang="en-US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E5F19C-8972-4EB1-8F06-7290EEFC83A7}" type="doc">
      <dgm:prSet loTypeId="urn:microsoft.com/office/officeart/2005/8/layout/equation2" loCatId="relationship" qsTypeId="urn:microsoft.com/office/officeart/2005/8/quickstyle/simple1" qsCatId="simple" csTypeId="urn:microsoft.com/office/officeart/2005/8/colors/accent1_1" csCatId="accent1" phldr="1"/>
      <dgm:spPr/>
    </dgm:pt>
    <dgm:pt modelId="{3FEB0B08-F776-4027-BECC-5AF55A9ABA31}">
      <dgm:prSet phldrT="[Text]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lv-LV" dirty="0" smtClean="0">
              <a:solidFill>
                <a:srgbClr val="38602A"/>
              </a:solidFill>
              <a:latin typeface="Calibri" panose="020F0502020204030204" pitchFamily="34" charset="0"/>
            </a:rPr>
            <a:t>Ieguldījums biznesa idejā</a:t>
          </a:r>
          <a:endParaRPr lang="en-US" dirty="0">
            <a:solidFill>
              <a:srgbClr val="38602A"/>
            </a:solidFill>
            <a:latin typeface="Calibri" panose="020F0502020204030204" pitchFamily="34" charset="0"/>
          </a:endParaRPr>
        </a:p>
      </dgm:t>
    </dgm:pt>
    <dgm:pt modelId="{C8AB7FC9-522D-414D-ABE8-64761F98B9F6}" type="parTrans" cxnId="{AB4E7469-C294-4866-B47E-9F5EEF3668BD}">
      <dgm:prSet/>
      <dgm:spPr/>
      <dgm:t>
        <a:bodyPr/>
        <a:lstStyle/>
        <a:p>
          <a:endParaRPr lang="en-US"/>
        </a:p>
      </dgm:t>
    </dgm:pt>
    <dgm:pt modelId="{5D9BFCC8-0DE2-4AC8-B4F9-90ECD4EF75C8}" type="sibTrans" cxnId="{AB4E7469-C294-4866-B47E-9F5EEF3668BD}">
      <dgm:prSet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endParaRPr lang="en-US"/>
        </a:p>
      </dgm:t>
    </dgm:pt>
    <dgm:pt modelId="{7D7418BD-274F-498C-A796-C0DE4766800F}">
      <dgm:prSet phldrT="[Text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lv-LV" sz="1600" dirty="0" err="1" smtClean="0">
              <a:solidFill>
                <a:srgbClr val="38602A"/>
              </a:solidFill>
              <a:latin typeface="Calibri" panose="020F0502020204030204" pitchFamily="34" charset="0"/>
            </a:rPr>
            <a:t>Apkalp</a:t>
          </a:r>
          <a:r>
            <a:rPr lang="lv-LV" sz="1600" dirty="0" smtClean="0">
              <a:solidFill>
                <a:srgbClr val="38602A"/>
              </a:solidFill>
              <a:latin typeface="Calibri" panose="020F0502020204030204" pitchFamily="34" charset="0"/>
            </a:rPr>
            <a:t>. </a:t>
          </a:r>
          <a:r>
            <a:rPr lang="lv-LV" sz="1600" dirty="0" err="1" smtClean="0">
              <a:solidFill>
                <a:srgbClr val="38602A"/>
              </a:solidFill>
              <a:latin typeface="Calibri" panose="020F0502020204030204" pitchFamily="34" charset="0"/>
            </a:rPr>
            <a:t>Infrastrukt</a:t>
          </a:r>
          <a:r>
            <a:rPr lang="lv-LV" sz="1600" dirty="0" smtClean="0">
              <a:solidFill>
                <a:srgbClr val="38602A"/>
              </a:solidFill>
              <a:latin typeface="Calibri" panose="020F0502020204030204" pitchFamily="34" charset="0"/>
            </a:rPr>
            <a:t>.</a:t>
          </a:r>
          <a:endParaRPr lang="en-US" sz="1600" dirty="0">
            <a:solidFill>
              <a:srgbClr val="38602A"/>
            </a:solidFill>
            <a:latin typeface="Calibri" panose="020F0502020204030204" pitchFamily="34" charset="0"/>
          </a:endParaRPr>
        </a:p>
      </dgm:t>
    </dgm:pt>
    <dgm:pt modelId="{562FA853-C5B8-455B-A35F-0EEB310D649A}" type="parTrans" cxnId="{DD247881-AC36-4B0B-9DCD-58D846261D0E}">
      <dgm:prSet/>
      <dgm:spPr/>
      <dgm:t>
        <a:bodyPr/>
        <a:lstStyle/>
        <a:p>
          <a:endParaRPr lang="en-US"/>
        </a:p>
      </dgm:t>
    </dgm:pt>
    <dgm:pt modelId="{B9058145-F5BD-46CF-B868-D0A948F75C6F}" type="sibTrans" cxnId="{DD247881-AC36-4B0B-9DCD-58D846261D0E}">
      <dgm:prSet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endParaRPr lang="en-US"/>
        </a:p>
      </dgm:t>
    </dgm:pt>
    <dgm:pt modelId="{243C1652-5F0D-4BEE-A6B9-FF164B5735B1}">
      <dgm:prSet phldrT="[Text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lv-LV" sz="3200" dirty="0" smtClean="0">
              <a:solidFill>
                <a:srgbClr val="38602A"/>
              </a:solidFill>
              <a:latin typeface="Calibri" panose="020F0502020204030204" pitchFamily="34" charset="0"/>
            </a:rPr>
            <a:t>PEĻŅA, ATTĪSTĪBA</a:t>
          </a:r>
          <a:endParaRPr lang="en-US" sz="3200" dirty="0">
            <a:solidFill>
              <a:srgbClr val="38602A"/>
            </a:solidFill>
            <a:latin typeface="Calibri" panose="020F0502020204030204" pitchFamily="34" charset="0"/>
          </a:endParaRPr>
        </a:p>
      </dgm:t>
    </dgm:pt>
    <dgm:pt modelId="{3068BFCE-A859-4556-AD89-4EAAAC85667C}" type="parTrans" cxnId="{C2B343AF-72D3-4904-809F-59A9BCE75D39}">
      <dgm:prSet/>
      <dgm:spPr/>
      <dgm:t>
        <a:bodyPr/>
        <a:lstStyle/>
        <a:p>
          <a:endParaRPr lang="en-US"/>
        </a:p>
      </dgm:t>
    </dgm:pt>
    <dgm:pt modelId="{E2DDC5BA-A5DF-41C5-A691-C0583E51A619}" type="sibTrans" cxnId="{C2B343AF-72D3-4904-809F-59A9BCE75D39}">
      <dgm:prSet/>
      <dgm:spPr/>
      <dgm:t>
        <a:bodyPr/>
        <a:lstStyle/>
        <a:p>
          <a:endParaRPr lang="en-US"/>
        </a:p>
      </dgm:t>
    </dgm:pt>
    <dgm:pt modelId="{C8F73993-9BE8-4A57-AF72-7541D123E178}" type="pres">
      <dgm:prSet presAssocID="{47E5F19C-8972-4EB1-8F06-7290EEFC83A7}" presName="Name0" presStyleCnt="0">
        <dgm:presLayoutVars>
          <dgm:dir/>
          <dgm:resizeHandles val="exact"/>
        </dgm:presLayoutVars>
      </dgm:prSet>
      <dgm:spPr/>
    </dgm:pt>
    <dgm:pt modelId="{97ABE738-03F5-417E-85C8-CA9E3B97F56A}" type="pres">
      <dgm:prSet presAssocID="{47E5F19C-8972-4EB1-8F06-7290EEFC83A7}" presName="vNodes" presStyleCnt="0"/>
      <dgm:spPr/>
    </dgm:pt>
    <dgm:pt modelId="{36F8A6D2-1E13-47A0-B029-694B46B68E41}" type="pres">
      <dgm:prSet presAssocID="{3FEB0B08-F776-4027-BECC-5AF55A9ABA31}" presName="node" presStyleLbl="node1" presStyleIdx="0" presStyleCnt="3" custLinFactNeighborX="-28452" custLinFactNeighborY="-9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B9A971-6AC1-43F8-BEEB-F87938512454}" type="pres">
      <dgm:prSet presAssocID="{5D9BFCC8-0DE2-4AC8-B4F9-90ECD4EF75C8}" presName="spacerT" presStyleCnt="0"/>
      <dgm:spPr/>
    </dgm:pt>
    <dgm:pt modelId="{26A5FD8E-CB15-4585-BE76-3EDE63947EB6}" type="pres">
      <dgm:prSet presAssocID="{5D9BFCC8-0DE2-4AC8-B4F9-90ECD4EF75C8}" presName="sibTrans" presStyleLbl="sibTrans2D1" presStyleIdx="0" presStyleCnt="2" custLinFactNeighborX="-43718" custLinFactNeighborY="-46567"/>
      <dgm:spPr/>
      <dgm:t>
        <a:bodyPr/>
        <a:lstStyle/>
        <a:p>
          <a:endParaRPr lang="en-US"/>
        </a:p>
      </dgm:t>
    </dgm:pt>
    <dgm:pt modelId="{A7388FCA-0E66-4AA3-95F4-8CA7BA796574}" type="pres">
      <dgm:prSet presAssocID="{5D9BFCC8-0DE2-4AC8-B4F9-90ECD4EF75C8}" presName="spacerB" presStyleCnt="0"/>
      <dgm:spPr/>
    </dgm:pt>
    <dgm:pt modelId="{2A949002-95BE-44D8-8BEB-70B614B14F25}" type="pres">
      <dgm:prSet presAssocID="{7D7418BD-274F-498C-A796-C0DE4766800F}" presName="node" presStyleLbl="node1" presStyleIdx="1" presStyleCnt="3" custScaleX="107732" custScaleY="110429" custLinFactY="-1985" custLinFactNeighborX="-77951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456B5D-A8D7-4662-9539-A52E4A417502}" type="pres">
      <dgm:prSet presAssocID="{47E5F19C-8972-4EB1-8F06-7290EEFC83A7}" presName="sibTransLast" presStyleLbl="sibTrans2D1" presStyleIdx="1" presStyleCnt="2" custAng="21510724" custScaleX="175829" custScaleY="187683" custLinFactNeighborX="-21679" custLinFactNeighborY="8770"/>
      <dgm:spPr/>
      <dgm:t>
        <a:bodyPr/>
        <a:lstStyle/>
        <a:p>
          <a:endParaRPr lang="en-US"/>
        </a:p>
      </dgm:t>
    </dgm:pt>
    <dgm:pt modelId="{40D4A172-58FE-40C2-8B70-FA8D5233885B}" type="pres">
      <dgm:prSet presAssocID="{47E5F19C-8972-4EB1-8F06-7290EEFC83A7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8005294D-E760-4E41-A3E1-7400B772BFEC}" type="pres">
      <dgm:prSet presAssocID="{47E5F19C-8972-4EB1-8F06-7290EEFC83A7}" presName="lastNode" presStyleLbl="node1" presStyleIdx="2" presStyleCnt="3" custScaleX="101759" custScaleY="101050" custLinFactNeighborX="-1278" custLinFactNeighborY="6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2B343AF-72D3-4904-809F-59A9BCE75D39}" srcId="{47E5F19C-8972-4EB1-8F06-7290EEFC83A7}" destId="{243C1652-5F0D-4BEE-A6B9-FF164B5735B1}" srcOrd="2" destOrd="0" parTransId="{3068BFCE-A859-4556-AD89-4EAAAC85667C}" sibTransId="{E2DDC5BA-A5DF-41C5-A691-C0583E51A619}"/>
    <dgm:cxn modelId="{3FFD8265-9028-404B-A48E-C0E177BE3C42}" type="presOf" srcId="{243C1652-5F0D-4BEE-A6B9-FF164B5735B1}" destId="{8005294D-E760-4E41-A3E1-7400B772BFEC}" srcOrd="0" destOrd="0" presId="urn:microsoft.com/office/officeart/2005/8/layout/equation2"/>
    <dgm:cxn modelId="{AE0B1672-6B42-49AC-B90D-3390D6001AE2}" type="presOf" srcId="{3FEB0B08-F776-4027-BECC-5AF55A9ABA31}" destId="{36F8A6D2-1E13-47A0-B029-694B46B68E41}" srcOrd="0" destOrd="0" presId="urn:microsoft.com/office/officeart/2005/8/layout/equation2"/>
    <dgm:cxn modelId="{39722F43-9B89-4109-A1F0-021010351CAA}" type="presOf" srcId="{7D7418BD-274F-498C-A796-C0DE4766800F}" destId="{2A949002-95BE-44D8-8BEB-70B614B14F25}" srcOrd="0" destOrd="0" presId="urn:microsoft.com/office/officeart/2005/8/layout/equation2"/>
    <dgm:cxn modelId="{5C3DE9A9-8392-4BDA-A8AB-B24B2CF51D76}" type="presOf" srcId="{5D9BFCC8-0DE2-4AC8-B4F9-90ECD4EF75C8}" destId="{26A5FD8E-CB15-4585-BE76-3EDE63947EB6}" srcOrd="0" destOrd="0" presId="urn:microsoft.com/office/officeart/2005/8/layout/equation2"/>
    <dgm:cxn modelId="{FC54E478-83A0-4100-BC9F-E0600E0A54C8}" type="presOf" srcId="{B9058145-F5BD-46CF-B868-D0A948F75C6F}" destId="{40D4A172-58FE-40C2-8B70-FA8D5233885B}" srcOrd="1" destOrd="0" presId="urn:microsoft.com/office/officeart/2005/8/layout/equation2"/>
    <dgm:cxn modelId="{8486575D-CA4E-4595-BF15-25E4AAD663EA}" type="presOf" srcId="{B9058145-F5BD-46CF-B868-D0A948F75C6F}" destId="{72456B5D-A8D7-4662-9539-A52E4A417502}" srcOrd="0" destOrd="0" presId="urn:microsoft.com/office/officeart/2005/8/layout/equation2"/>
    <dgm:cxn modelId="{DD247881-AC36-4B0B-9DCD-58D846261D0E}" srcId="{47E5F19C-8972-4EB1-8F06-7290EEFC83A7}" destId="{7D7418BD-274F-498C-A796-C0DE4766800F}" srcOrd="1" destOrd="0" parTransId="{562FA853-C5B8-455B-A35F-0EEB310D649A}" sibTransId="{B9058145-F5BD-46CF-B868-D0A948F75C6F}"/>
    <dgm:cxn modelId="{3BD5C15D-AB59-408A-AB1F-EC3643B9A17E}" type="presOf" srcId="{47E5F19C-8972-4EB1-8F06-7290EEFC83A7}" destId="{C8F73993-9BE8-4A57-AF72-7541D123E178}" srcOrd="0" destOrd="0" presId="urn:microsoft.com/office/officeart/2005/8/layout/equation2"/>
    <dgm:cxn modelId="{AB4E7469-C294-4866-B47E-9F5EEF3668BD}" srcId="{47E5F19C-8972-4EB1-8F06-7290EEFC83A7}" destId="{3FEB0B08-F776-4027-BECC-5AF55A9ABA31}" srcOrd="0" destOrd="0" parTransId="{C8AB7FC9-522D-414D-ABE8-64761F98B9F6}" sibTransId="{5D9BFCC8-0DE2-4AC8-B4F9-90ECD4EF75C8}"/>
    <dgm:cxn modelId="{F8554586-E89B-455A-8019-459FF5440959}" type="presParOf" srcId="{C8F73993-9BE8-4A57-AF72-7541D123E178}" destId="{97ABE738-03F5-417E-85C8-CA9E3B97F56A}" srcOrd="0" destOrd="0" presId="urn:microsoft.com/office/officeart/2005/8/layout/equation2"/>
    <dgm:cxn modelId="{C94A2064-1851-45CB-8899-57C93ED2289B}" type="presParOf" srcId="{97ABE738-03F5-417E-85C8-CA9E3B97F56A}" destId="{36F8A6D2-1E13-47A0-B029-694B46B68E41}" srcOrd="0" destOrd="0" presId="urn:microsoft.com/office/officeart/2005/8/layout/equation2"/>
    <dgm:cxn modelId="{17507A34-52C9-4F08-914A-8EBD64786E68}" type="presParOf" srcId="{97ABE738-03F5-417E-85C8-CA9E3B97F56A}" destId="{2AB9A971-6AC1-43F8-BEEB-F87938512454}" srcOrd="1" destOrd="0" presId="urn:microsoft.com/office/officeart/2005/8/layout/equation2"/>
    <dgm:cxn modelId="{40F18A8A-83C9-40C0-90B3-C6F41598AE97}" type="presParOf" srcId="{97ABE738-03F5-417E-85C8-CA9E3B97F56A}" destId="{26A5FD8E-CB15-4585-BE76-3EDE63947EB6}" srcOrd="2" destOrd="0" presId="urn:microsoft.com/office/officeart/2005/8/layout/equation2"/>
    <dgm:cxn modelId="{8AA18A3E-E855-4959-BAC9-383D504EA208}" type="presParOf" srcId="{97ABE738-03F5-417E-85C8-CA9E3B97F56A}" destId="{A7388FCA-0E66-4AA3-95F4-8CA7BA796574}" srcOrd="3" destOrd="0" presId="urn:microsoft.com/office/officeart/2005/8/layout/equation2"/>
    <dgm:cxn modelId="{DD9310DA-8B88-4DDE-BB3A-80B030B507F1}" type="presParOf" srcId="{97ABE738-03F5-417E-85C8-CA9E3B97F56A}" destId="{2A949002-95BE-44D8-8BEB-70B614B14F25}" srcOrd="4" destOrd="0" presId="urn:microsoft.com/office/officeart/2005/8/layout/equation2"/>
    <dgm:cxn modelId="{AE6FB91D-407A-4995-A998-9E3F0CDB7198}" type="presParOf" srcId="{C8F73993-9BE8-4A57-AF72-7541D123E178}" destId="{72456B5D-A8D7-4662-9539-A52E4A417502}" srcOrd="1" destOrd="0" presId="urn:microsoft.com/office/officeart/2005/8/layout/equation2"/>
    <dgm:cxn modelId="{003F9885-E079-4880-8179-2E77A357DE4F}" type="presParOf" srcId="{72456B5D-A8D7-4662-9539-A52E4A417502}" destId="{40D4A172-58FE-40C2-8B70-FA8D5233885B}" srcOrd="0" destOrd="0" presId="urn:microsoft.com/office/officeart/2005/8/layout/equation2"/>
    <dgm:cxn modelId="{C5A23B9D-C11F-457B-B3DA-10E69AA561A8}" type="presParOf" srcId="{C8F73993-9BE8-4A57-AF72-7541D123E178}" destId="{8005294D-E760-4E41-A3E1-7400B772BFEC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35CF78-7E2C-480B-B173-AAFFC596F3FD}" type="doc">
      <dgm:prSet loTypeId="urn:microsoft.com/office/officeart/2005/8/layout/arrow2" loCatId="process" qsTypeId="urn:microsoft.com/office/officeart/2005/8/quickstyle/simple3" qsCatId="simple" csTypeId="urn:microsoft.com/office/officeart/2005/8/colors/accent1_2" csCatId="accent1" phldr="1"/>
      <dgm:spPr/>
    </dgm:pt>
    <dgm:pt modelId="{ED901E1D-4FD3-4242-B031-0E5122C8EAC1}">
      <dgm:prSet phldrT="[Text]" custT="1"/>
      <dgm:spPr/>
      <dgm:t>
        <a:bodyPr/>
        <a:lstStyle/>
        <a:p>
          <a:r>
            <a:rPr lang="lv-LV" sz="3400" b="1" dirty="0" smtClean="0">
              <a:solidFill>
                <a:srgbClr val="38602A"/>
              </a:solidFill>
              <a:latin typeface="Calibri" panose="020F0502020204030204" pitchFamily="34" charset="0"/>
            </a:rPr>
            <a:t>5 394 </a:t>
          </a:r>
          <a:r>
            <a:rPr lang="lv-LV" sz="2400" noProof="0" dirty="0" smtClean="0">
              <a:latin typeface="Calibri" panose="020F0502020204030204" pitchFamily="34" charset="0"/>
            </a:rPr>
            <a:t>JAUNAS DARBA VIETAS</a:t>
          </a:r>
          <a:endParaRPr lang="en-US" sz="2400" noProof="0" dirty="0">
            <a:latin typeface="Calibri" panose="020F0502020204030204" pitchFamily="34" charset="0"/>
          </a:endParaRPr>
        </a:p>
      </dgm:t>
    </dgm:pt>
    <dgm:pt modelId="{A9ADDDE4-9001-4782-8EC2-898C8CAFABA1}" type="parTrans" cxnId="{B1AC7A32-7840-4468-B595-CE6854112318}">
      <dgm:prSet/>
      <dgm:spPr/>
      <dgm:t>
        <a:bodyPr/>
        <a:lstStyle/>
        <a:p>
          <a:endParaRPr lang="en-US"/>
        </a:p>
      </dgm:t>
    </dgm:pt>
    <dgm:pt modelId="{A39CF976-2125-4C3E-A8FC-632D6E1C0548}" type="sibTrans" cxnId="{B1AC7A32-7840-4468-B595-CE6854112318}">
      <dgm:prSet/>
      <dgm:spPr/>
      <dgm:t>
        <a:bodyPr/>
        <a:lstStyle/>
        <a:p>
          <a:endParaRPr lang="en-US"/>
        </a:p>
      </dgm:t>
    </dgm:pt>
    <dgm:pt modelId="{36C3E332-2758-4C0E-81BC-1FB11581A9DE}">
      <dgm:prSet phldrT="[Text]" custT="1"/>
      <dgm:spPr/>
      <dgm:t>
        <a:bodyPr/>
        <a:lstStyle/>
        <a:p>
          <a:r>
            <a:rPr lang="lv-LV" sz="3400" b="1" dirty="0" smtClean="0">
              <a:solidFill>
                <a:srgbClr val="38602A"/>
              </a:solidFill>
              <a:latin typeface="Calibri" panose="020F0502020204030204" pitchFamily="34" charset="0"/>
            </a:rPr>
            <a:t>328  843 000 </a:t>
          </a:r>
        </a:p>
        <a:p>
          <a:r>
            <a:rPr lang="lv-LV" sz="2800" noProof="0" dirty="0" smtClean="0">
              <a:latin typeface="Calibri" panose="020F0502020204030204" pitchFamily="34" charset="0"/>
            </a:rPr>
            <a:t>PRIVĀTĀS INVESTĪCIJAS</a:t>
          </a:r>
          <a:endParaRPr lang="en-US" sz="2800" noProof="0" dirty="0">
            <a:latin typeface="Calibri" panose="020F0502020204030204" pitchFamily="34" charset="0"/>
          </a:endParaRPr>
        </a:p>
      </dgm:t>
    </dgm:pt>
    <dgm:pt modelId="{87C17597-EEF2-4292-8B7E-7A339879519E}" type="sibTrans" cxnId="{806A500E-99B0-4CAC-AE8B-EED6A22A084A}">
      <dgm:prSet/>
      <dgm:spPr/>
      <dgm:t>
        <a:bodyPr/>
        <a:lstStyle/>
        <a:p>
          <a:endParaRPr lang="en-US"/>
        </a:p>
      </dgm:t>
    </dgm:pt>
    <dgm:pt modelId="{B1AF72AA-B5DD-4509-86C9-6132F869FBF4}" type="parTrans" cxnId="{806A500E-99B0-4CAC-AE8B-EED6A22A084A}">
      <dgm:prSet/>
      <dgm:spPr/>
      <dgm:t>
        <a:bodyPr/>
        <a:lstStyle/>
        <a:p>
          <a:endParaRPr lang="en-US"/>
        </a:p>
      </dgm:t>
    </dgm:pt>
    <dgm:pt modelId="{057B2976-7B02-4CFF-A1C0-784ECBD64B1B}" type="pres">
      <dgm:prSet presAssocID="{AA35CF78-7E2C-480B-B173-AAFFC596F3FD}" presName="arrowDiagram" presStyleCnt="0">
        <dgm:presLayoutVars>
          <dgm:chMax val="5"/>
          <dgm:dir/>
          <dgm:resizeHandles val="exact"/>
        </dgm:presLayoutVars>
      </dgm:prSet>
      <dgm:spPr/>
    </dgm:pt>
    <dgm:pt modelId="{22BC5D1D-506B-43A5-8851-A5183211B15D}" type="pres">
      <dgm:prSet presAssocID="{AA35CF78-7E2C-480B-B173-AAFFC596F3FD}" presName="arrow" presStyleLbl="bgShp" presStyleIdx="0" presStyleCnt="1"/>
      <dgm:spPr>
        <a:solidFill>
          <a:schemeClr val="accent3">
            <a:lumMod val="60000"/>
            <a:lumOff val="40000"/>
          </a:schemeClr>
        </a:solidFill>
      </dgm:spPr>
    </dgm:pt>
    <dgm:pt modelId="{21115AF8-E92E-42AB-B64C-0DABDB5B2D9A}" type="pres">
      <dgm:prSet presAssocID="{AA35CF78-7E2C-480B-B173-AAFFC596F3FD}" presName="arrowDiagram2" presStyleCnt="0"/>
      <dgm:spPr/>
    </dgm:pt>
    <dgm:pt modelId="{8DA7796C-8849-49C5-A302-CD967A4525B6}" type="pres">
      <dgm:prSet presAssocID="{36C3E332-2758-4C0E-81BC-1FB11581A9DE}" presName="bullet2a" presStyleLbl="node1" presStyleIdx="0" presStyleCnt="2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>
        <a:solidFill>
          <a:srgbClr val="38602A"/>
        </a:solidFill>
        <a:ln/>
      </dgm:spPr>
    </dgm:pt>
    <dgm:pt modelId="{041B2840-2109-4192-BD03-FE5F23D9D228}" type="pres">
      <dgm:prSet presAssocID="{36C3E332-2758-4C0E-81BC-1FB11581A9DE}" presName="textBox2a" presStyleLbl="revTx" presStyleIdx="0" presStyleCnt="2" custScaleX="122590" custScaleY="80910" custLinFactNeighborX="-10672" custLinFactNeighborY="25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7BCA1E-82A1-48D0-A362-59F153690DE2}" type="pres">
      <dgm:prSet presAssocID="{ED901E1D-4FD3-4242-B031-0E5122C8EAC1}" presName="bullet2b" presStyleLbl="node1" presStyleIdx="1" presStyleCnt="2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>
        <a:solidFill>
          <a:srgbClr val="38602A"/>
        </a:solidFill>
        <a:ln/>
      </dgm:spPr>
    </dgm:pt>
    <dgm:pt modelId="{475EA5CB-3B27-4B51-B680-05C4C0D0FD78}" type="pres">
      <dgm:prSet presAssocID="{ED901E1D-4FD3-4242-B031-0E5122C8EAC1}" presName="textBox2b" presStyleLbl="revTx" presStyleIdx="1" presStyleCnt="2" custLinFactNeighborX="5886" custLinFactNeighborY="-81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7DC04EC-BE37-4D86-BBDE-CB66B4F7004E}" type="presOf" srcId="{36C3E332-2758-4C0E-81BC-1FB11581A9DE}" destId="{041B2840-2109-4192-BD03-FE5F23D9D228}" srcOrd="0" destOrd="0" presId="urn:microsoft.com/office/officeart/2005/8/layout/arrow2"/>
    <dgm:cxn modelId="{B1AC7A32-7840-4468-B595-CE6854112318}" srcId="{AA35CF78-7E2C-480B-B173-AAFFC596F3FD}" destId="{ED901E1D-4FD3-4242-B031-0E5122C8EAC1}" srcOrd="1" destOrd="0" parTransId="{A9ADDDE4-9001-4782-8EC2-898C8CAFABA1}" sibTransId="{A39CF976-2125-4C3E-A8FC-632D6E1C0548}"/>
    <dgm:cxn modelId="{699E3736-265A-48E8-B155-B22214C2F108}" type="presOf" srcId="{ED901E1D-4FD3-4242-B031-0E5122C8EAC1}" destId="{475EA5CB-3B27-4B51-B680-05C4C0D0FD78}" srcOrd="0" destOrd="0" presId="urn:microsoft.com/office/officeart/2005/8/layout/arrow2"/>
    <dgm:cxn modelId="{806A500E-99B0-4CAC-AE8B-EED6A22A084A}" srcId="{AA35CF78-7E2C-480B-B173-AAFFC596F3FD}" destId="{36C3E332-2758-4C0E-81BC-1FB11581A9DE}" srcOrd="0" destOrd="0" parTransId="{B1AF72AA-B5DD-4509-86C9-6132F869FBF4}" sibTransId="{87C17597-EEF2-4292-8B7E-7A339879519E}"/>
    <dgm:cxn modelId="{59BE9581-1E5F-4566-B0C8-C9CDFFBD54DF}" type="presOf" srcId="{AA35CF78-7E2C-480B-B173-AAFFC596F3FD}" destId="{057B2976-7B02-4CFF-A1C0-784ECBD64B1B}" srcOrd="0" destOrd="0" presId="urn:microsoft.com/office/officeart/2005/8/layout/arrow2"/>
    <dgm:cxn modelId="{DD7F740C-1579-4203-A6B7-66372C1C2372}" type="presParOf" srcId="{057B2976-7B02-4CFF-A1C0-784ECBD64B1B}" destId="{22BC5D1D-506B-43A5-8851-A5183211B15D}" srcOrd="0" destOrd="0" presId="urn:microsoft.com/office/officeart/2005/8/layout/arrow2"/>
    <dgm:cxn modelId="{CBEC2615-CFA0-4DC4-88E2-A657F645B87C}" type="presParOf" srcId="{057B2976-7B02-4CFF-A1C0-784ECBD64B1B}" destId="{21115AF8-E92E-42AB-B64C-0DABDB5B2D9A}" srcOrd="1" destOrd="0" presId="urn:microsoft.com/office/officeart/2005/8/layout/arrow2"/>
    <dgm:cxn modelId="{B5423988-9D29-4F13-8ED4-787ED4A4DC52}" type="presParOf" srcId="{21115AF8-E92E-42AB-B64C-0DABDB5B2D9A}" destId="{8DA7796C-8849-49C5-A302-CD967A4525B6}" srcOrd="0" destOrd="0" presId="urn:microsoft.com/office/officeart/2005/8/layout/arrow2"/>
    <dgm:cxn modelId="{4667E460-CDC3-4662-8BAC-1BC569752739}" type="presParOf" srcId="{21115AF8-E92E-42AB-B64C-0DABDB5B2D9A}" destId="{041B2840-2109-4192-BD03-FE5F23D9D228}" srcOrd="1" destOrd="0" presId="urn:microsoft.com/office/officeart/2005/8/layout/arrow2"/>
    <dgm:cxn modelId="{7DB244B4-5773-4C8A-9D42-F94757D8C5DE}" type="presParOf" srcId="{21115AF8-E92E-42AB-B64C-0DABDB5B2D9A}" destId="{DD7BCA1E-82A1-48D0-A362-59F153690DE2}" srcOrd="2" destOrd="0" presId="urn:microsoft.com/office/officeart/2005/8/layout/arrow2"/>
    <dgm:cxn modelId="{A3B9BE71-221A-43CF-8819-338D166F78D8}" type="presParOf" srcId="{21115AF8-E92E-42AB-B64C-0DABDB5B2D9A}" destId="{475EA5CB-3B27-4B51-B680-05C4C0D0FD78}" srcOrd="3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F7F76F1-558F-46C8-9F78-988567305AC6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36968AC-B594-4945-A7B4-1560854FCA31}">
      <dgm:prSet phldrT="[Text]" custT="1"/>
      <dgm:spPr>
        <a:solidFill>
          <a:schemeClr val="accent3">
            <a:lumMod val="75000"/>
          </a:schemeClr>
        </a:solidFill>
        <a:ln>
          <a:solidFill>
            <a:srgbClr val="38602A"/>
          </a:solidFill>
        </a:ln>
      </dgm:spPr>
      <dgm:t>
        <a:bodyPr/>
        <a:lstStyle/>
        <a:p>
          <a:r>
            <a:rPr lang="lv-LV" sz="2000" dirty="0" smtClean="0">
              <a:latin typeface="Calibri" panose="020F0502020204030204" pitchFamily="34" charset="0"/>
            </a:rPr>
            <a:t>PLATĪBAS</a:t>
          </a:r>
          <a:endParaRPr lang="en-US" sz="2000" dirty="0">
            <a:latin typeface="Calibri" panose="020F0502020204030204" pitchFamily="34" charset="0"/>
          </a:endParaRPr>
        </a:p>
      </dgm:t>
    </dgm:pt>
    <dgm:pt modelId="{2F1322DA-5099-42D5-B94F-B361EED9E1B3}" type="parTrans" cxnId="{3FB8ED54-2643-48E4-B221-706FC310C0D5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056374D1-E01B-42CA-80A6-0F9ABE27438E}" type="sibTrans" cxnId="{3FB8ED54-2643-48E4-B221-706FC310C0D5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EE3C60EA-937F-437E-8E2A-DAEE68344D28}">
      <dgm:prSet phldrT="[Text]" custT="1"/>
      <dgm:spPr>
        <a:solidFill>
          <a:schemeClr val="accent3">
            <a:lumMod val="75000"/>
          </a:schemeClr>
        </a:solidFill>
        <a:ln>
          <a:solidFill>
            <a:srgbClr val="38602A"/>
          </a:solidFill>
        </a:ln>
      </dgm:spPr>
      <dgm:t>
        <a:bodyPr/>
        <a:lstStyle/>
        <a:p>
          <a:r>
            <a:rPr lang="lv-LV" sz="2000" dirty="0" smtClean="0">
              <a:latin typeface="Calibri" panose="020F0502020204030204" pitchFamily="34" charset="0"/>
            </a:rPr>
            <a:t>ROBEŽAS</a:t>
          </a:r>
          <a:endParaRPr lang="en-US" sz="2000" dirty="0">
            <a:latin typeface="Calibri" panose="020F0502020204030204" pitchFamily="34" charset="0"/>
          </a:endParaRPr>
        </a:p>
      </dgm:t>
    </dgm:pt>
    <dgm:pt modelId="{7E40F976-4662-444D-9FE0-D5ECDE64DC05}" type="parTrans" cxnId="{8644AAA0-F4AD-4DEE-A640-36FCC9113F8E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A920253C-7F6C-4265-895F-84E5933FA344}" type="sibTrans" cxnId="{8644AAA0-F4AD-4DEE-A640-36FCC9113F8E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CCF48668-6A5B-4D92-89B5-3FE8C624AE3F}">
      <dgm:prSet phldrT="[Text]"/>
      <dgm:spPr>
        <a:ln>
          <a:solidFill>
            <a:srgbClr val="38602A"/>
          </a:solidFill>
        </a:ln>
      </dgm:spPr>
      <dgm:t>
        <a:bodyPr/>
        <a:lstStyle/>
        <a:p>
          <a:r>
            <a:rPr lang="lv-LV" dirty="0" smtClean="0">
              <a:latin typeface="Calibri" panose="020F0502020204030204" pitchFamily="34" charset="0"/>
            </a:rPr>
            <a:t>Latgales SEZ pārvalde nosaka robežas (galvenais kritērijs – gada laikā jābūt noslēgtam līgumam par investīcijām)</a:t>
          </a:r>
          <a:endParaRPr lang="en-US" dirty="0">
            <a:latin typeface="Calibri" panose="020F0502020204030204" pitchFamily="34" charset="0"/>
          </a:endParaRPr>
        </a:p>
      </dgm:t>
    </dgm:pt>
    <dgm:pt modelId="{31FB46C5-CB8D-4929-8122-029C50E3FA8D}" type="parTrans" cxnId="{E33809D2-1C6D-481F-A98D-709446DD54BA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6BA3964B-6040-49B5-A44F-9654BC43D3BC}" type="sibTrans" cxnId="{E33809D2-1C6D-481F-A98D-709446DD54BA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D4FECC1B-5CCD-433D-A829-358FE23340ED}">
      <dgm:prSet phldrT="[Text]" custT="1"/>
      <dgm:spPr>
        <a:solidFill>
          <a:schemeClr val="accent3">
            <a:lumMod val="75000"/>
          </a:schemeClr>
        </a:solidFill>
        <a:ln>
          <a:solidFill>
            <a:srgbClr val="38602A"/>
          </a:solidFill>
        </a:ln>
      </dgm:spPr>
      <dgm:t>
        <a:bodyPr/>
        <a:lstStyle/>
        <a:p>
          <a:r>
            <a:rPr lang="lv-LV" sz="2000" dirty="0" smtClean="0">
              <a:latin typeface="Calibri" panose="020F0502020204030204" pitchFamily="34" charset="0"/>
            </a:rPr>
            <a:t>PROJEKTS</a:t>
          </a:r>
          <a:endParaRPr lang="en-US" sz="2000" dirty="0">
            <a:latin typeface="Calibri" panose="020F0502020204030204" pitchFamily="34" charset="0"/>
          </a:endParaRPr>
        </a:p>
      </dgm:t>
    </dgm:pt>
    <dgm:pt modelId="{218BC4B5-A2F4-44B4-9B6A-48FC30968586}" type="parTrans" cxnId="{2226E1FA-C487-4AD1-8AB5-A52750F42D59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FDFDD9DE-471F-489C-BCD0-4A95DA4BA6D2}" type="sibTrans" cxnId="{2226E1FA-C487-4AD1-8AB5-A52750F42D59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733E43D5-74C6-4847-89A3-10B398F18910}">
      <dgm:prSet phldrT="[Text]"/>
      <dgm:spPr>
        <a:ln>
          <a:solidFill>
            <a:srgbClr val="38602A"/>
          </a:solidFill>
        </a:ln>
      </dgm:spPr>
      <dgm:t>
        <a:bodyPr/>
        <a:lstStyle/>
        <a:p>
          <a:r>
            <a:rPr lang="lv-LV" dirty="0" smtClean="0">
              <a:latin typeface="Calibri" panose="020F0502020204030204" pitchFamily="34" charset="0"/>
            </a:rPr>
            <a:t>Komersanta  projekta pieteikums Latgales SEZ pārvaldei</a:t>
          </a:r>
          <a:endParaRPr lang="en-US" dirty="0">
            <a:latin typeface="Calibri" panose="020F0502020204030204" pitchFamily="34" charset="0"/>
          </a:endParaRPr>
        </a:p>
      </dgm:t>
    </dgm:pt>
    <dgm:pt modelId="{69B39852-6633-4A92-8BF7-63AE1B45AFDD}" type="parTrans" cxnId="{01673BE7-9F56-4A97-BB8D-040786F12977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2B67B3A5-D32E-4C56-8F0A-248EC9925630}" type="sibTrans" cxnId="{01673BE7-9F56-4A97-BB8D-040786F12977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275E9C75-33D6-4AD0-ACBA-465F6DBB9229}">
      <dgm:prSet phldrT="[Text]"/>
      <dgm:spPr>
        <a:ln>
          <a:solidFill>
            <a:srgbClr val="38602A"/>
          </a:solidFill>
        </a:ln>
      </dgm:spPr>
      <dgm:t>
        <a:bodyPr/>
        <a:lstStyle/>
        <a:p>
          <a:r>
            <a:rPr lang="lv-LV" dirty="0" smtClean="0">
              <a:latin typeface="Calibri" panose="020F0502020204030204" pitchFamily="34" charset="0"/>
            </a:rPr>
            <a:t>MK nosaka balstoties uz LPR lēmumu (25 150 ha jeb 1,73%) – tiek noteikts platības sadalījums starp pašvaldībām </a:t>
          </a:r>
          <a:endParaRPr lang="en-US" dirty="0">
            <a:latin typeface="Calibri" panose="020F0502020204030204" pitchFamily="34" charset="0"/>
          </a:endParaRPr>
        </a:p>
      </dgm:t>
    </dgm:pt>
    <dgm:pt modelId="{E61779AC-DC07-45F1-A9ED-A32B1812B94A}" type="parTrans" cxnId="{7B3E5274-B5B6-4392-8E85-EDB050F01A2E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AB32D32F-D82E-4E8D-8122-987AA0014282}" type="sibTrans" cxnId="{7B3E5274-B5B6-4392-8E85-EDB050F01A2E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27178021-7E2E-42DE-809B-FE51D1EBC3BD}" type="pres">
      <dgm:prSet presAssocID="{3F7F76F1-558F-46C8-9F78-988567305AC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11E0168-44C3-47E6-A140-189D2381C161}" type="pres">
      <dgm:prSet presAssocID="{336968AC-B594-4945-A7B4-1560854FCA31}" presName="composite" presStyleCnt="0"/>
      <dgm:spPr/>
    </dgm:pt>
    <dgm:pt modelId="{38838039-04A5-4885-A0CD-41C28B00677C}" type="pres">
      <dgm:prSet presAssocID="{336968AC-B594-4945-A7B4-1560854FCA31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F9DB63-EEBA-452D-B9AE-057ADA80A3FC}" type="pres">
      <dgm:prSet presAssocID="{336968AC-B594-4945-A7B4-1560854FCA31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AF5CC1-2998-4B32-AB22-43C247092CE1}" type="pres">
      <dgm:prSet presAssocID="{056374D1-E01B-42CA-80A6-0F9ABE27438E}" presName="sp" presStyleCnt="0"/>
      <dgm:spPr/>
    </dgm:pt>
    <dgm:pt modelId="{6CCB3B3D-3E1A-49CC-8F91-651151BBCE3D}" type="pres">
      <dgm:prSet presAssocID="{EE3C60EA-937F-437E-8E2A-DAEE68344D28}" presName="composite" presStyleCnt="0"/>
      <dgm:spPr/>
    </dgm:pt>
    <dgm:pt modelId="{D3015353-0B91-4319-BC00-FAA4F45494F0}" type="pres">
      <dgm:prSet presAssocID="{EE3C60EA-937F-437E-8E2A-DAEE68344D28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FA0371-8987-4458-9159-AA2A356B3E1B}" type="pres">
      <dgm:prSet presAssocID="{EE3C60EA-937F-437E-8E2A-DAEE68344D28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6AE81B-DD82-4E1B-870D-50772440B849}" type="pres">
      <dgm:prSet presAssocID="{A920253C-7F6C-4265-895F-84E5933FA344}" presName="sp" presStyleCnt="0"/>
      <dgm:spPr/>
    </dgm:pt>
    <dgm:pt modelId="{21F9EE96-B5C9-42F7-9164-71BF71085A0D}" type="pres">
      <dgm:prSet presAssocID="{D4FECC1B-5CCD-433D-A829-358FE23340ED}" presName="composite" presStyleCnt="0"/>
      <dgm:spPr/>
    </dgm:pt>
    <dgm:pt modelId="{17053E94-C10C-43FB-B9D7-A834B50FEB2E}" type="pres">
      <dgm:prSet presAssocID="{D4FECC1B-5CCD-433D-A829-358FE23340ED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A14BF6-3BF1-4387-AAEC-0EB9D07A85AF}" type="pres">
      <dgm:prSet presAssocID="{D4FECC1B-5CCD-433D-A829-358FE23340ED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841FF6F-70D3-42C9-9F65-8B922ECEB8B2}" type="presOf" srcId="{336968AC-B594-4945-A7B4-1560854FCA31}" destId="{38838039-04A5-4885-A0CD-41C28B00677C}" srcOrd="0" destOrd="0" presId="urn:microsoft.com/office/officeart/2005/8/layout/chevron2"/>
    <dgm:cxn modelId="{7B3E5274-B5B6-4392-8E85-EDB050F01A2E}" srcId="{336968AC-B594-4945-A7B4-1560854FCA31}" destId="{275E9C75-33D6-4AD0-ACBA-465F6DBB9229}" srcOrd="0" destOrd="0" parTransId="{E61779AC-DC07-45F1-A9ED-A32B1812B94A}" sibTransId="{AB32D32F-D82E-4E8D-8122-987AA0014282}"/>
    <dgm:cxn modelId="{3FB8ED54-2643-48E4-B221-706FC310C0D5}" srcId="{3F7F76F1-558F-46C8-9F78-988567305AC6}" destId="{336968AC-B594-4945-A7B4-1560854FCA31}" srcOrd="0" destOrd="0" parTransId="{2F1322DA-5099-42D5-B94F-B361EED9E1B3}" sibTransId="{056374D1-E01B-42CA-80A6-0F9ABE27438E}"/>
    <dgm:cxn modelId="{981C2BD6-FD7F-4EA1-93CF-008A21D993D1}" type="presOf" srcId="{3F7F76F1-558F-46C8-9F78-988567305AC6}" destId="{27178021-7E2E-42DE-809B-FE51D1EBC3BD}" srcOrd="0" destOrd="0" presId="urn:microsoft.com/office/officeart/2005/8/layout/chevron2"/>
    <dgm:cxn modelId="{4D288BEF-E8A8-49E6-BEE0-EE4A49905BBA}" type="presOf" srcId="{733E43D5-74C6-4847-89A3-10B398F18910}" destId="{3BA14BF6-3BF1-4387-AAEC-0EB9D07A85AF}" srcOrd="0" destOrd="0" presId="urn:microsoft.com/office/officeart/2005/8/layout/chevron2"/>
    <dgm:cxn modelId="{E33809D2-1C6D-481F-A98D-709446DD54BA}" srcId="{EE3C60EA-937F-437E-8E2A-DAEE68344D28}" destId="{CCF48668-6A5B-4D92-89B5-3FE8C624AE3F}" srcOrd="0" destOrd="0" parTransId="{31FB46C5-CB8D-4929-8122-029C50E3FA8D}" sibTransId="{6BA3964B-6040-49B5-A44F-9654BC43D3BC}"/>
    <dgm:cxn modelId="{8644AAA0-F4AD-4DEE-A640-36FCC9113F8E}" srcId="{3F7F76F1-558F-46C8-9F78-988567305AC6}" destId="{EE3C60EA-937F-437E-8E2A-DAEE68344D28}" srcOrd="1" destOrd="0" parTransId="{7E40F976-4662-444D-9FE0-D5ECDE64DC05}" sibTransId="{A920253C-7F6C-4265-895F-84E5933FA344}"/>
    <dgm:cxn modelId="{A2EB57A0-284A-4726-8366-FC7BE42B6E61}" type="presOf" srcId="{EE3C60EA-937F-437E-8E2A-DAEE68344D28}" destId="{D3015353-0B91-4319-BC00-FAA4F45494F0}" srcOrd="0" destOrd="0" presId="urn:microsoft.com/office/officeart/2005/8/layout/chevron2"/>
    <dgm:cxn modelId="{01673BE7-9F56-4A97-BB8D-040786F12977}" srcId="{D4FECC1B-5CCD-433D-A829-358FE23340ED}" destId="{733E43D5-74C6-4847-89A3-10B398F18910}" srcOrd="0" destOrd="0" parTransId="{69B39852-6633-4A92-8BF7-63AE1B45AFDD}" sibTransId="{2B67B3A5-D32E-4C56-8F0A-248EC9925630}"/>
    <dgm:cxn modelId="{9341B7D2-2DEF-4957-AE74-4968C6EE42CC}" type="presOf" srcId="{CCF48668-6A5B-4D92-89B5-3FE8C624AE3F}" destId="{AFFA0371-8987-4458-9159-AA2A356B3E1B}" srcOrd="0" destOrd="0" presId="urn:microsoft.com/office/officeart/2005/8/layout/chevron2"/>
    <dgm:cxn modelId="{D27ED0BF-EF1F-4409-8017-49B36BA24AB9}" type="presOf" srcId="{D4FECC1B-5CCD-433D-A829-358FE23340ED}" destId="{17053E94-C10C-43FB-B9D7-A834B50FEB2E}" srcOrd="0" destOrd="0" presId="urn:microsoft.com/office/officeart/2005/8/layout/chevron2"/>
    <dgm:cxn modelId="{1BC2217F-4ED4-47DA-9FD3-259F89288D67}" type="presOf" srcId="{275E9C75-33D6-4AD0-ACBA-465F6DBB9229}" destId="{AEF9DB63-EEBA-452D-B9AE-057ADA80A3FC}" srcOrd="0" destOrd="0" presId="urn:microsoft.com/office/officeart/2005/8/layout/chevron2"/>
    <dgm:cxn modelId="{2226E1FA-C487-4AD1-8AB5-A52750F42D59}" srcId="{3F7F76F1-558F-46C8-9F78-988567305AC6}" destId="{D4FECC1B-5CCD-433D-A829-358FE23340ED}" srcOrd="2" destOrd="0" parTransId="{218BC4B5-A2F4-44B4-9B6A-48FC30968586}" sibTransId="{FDFDD9DE-471F-489C-BCD0-4A95DA4BA6D2}"/>
    <dgm:cxn modelId="{A7DDCECF-AC76-433D-8CC4-6093749443A6}" type="presParOf" srcId="{27178021-7E2E-42DE-809B-FE51D1EBC3BD}" destId="{111E0168-44C3-47E6-A140-189D2381C161}" srcOrd="0" destOrd="0" presId="urn:microsoft.com/office/officeart/2005/8/layout/chevron2"/>
    <dgm:cxn modelId="{8FC1B44D-5DDC-4BDC-83D8-5632875508EA}" type="presParOf" srcId="{111E0168-44C3-47E6-A140-189D2381C161}" destId="{38838039-04A5-4885-A0CD-41C28B00677C}" srcOrd="0" destOrd="0" presId="urn:microsoft.com/office/officeart/2005/8/layout/chevron2"/>
    <dgm:cxn modelId="{DCD1C78E-1054-45A1-8C6D-ED96544601A9}" type="presParOf" srcId="{111E0168-44C3-47E6-A140-189D2381C161}" destId="{AEF9DB63-EEBA-452D-B9AE-057ADA80A3FC}" srcOrd="1" destOrd="0" presId="urn:microsoft.com/office/officeart/2005/8/layout/chevron2"/>
    <dgm:cxn modelId="{D33A6916-EB3E-43DE-B4D8-7B29855875FC}" type="presParOf" srcId="{27178021-7E2E-42DE-809B-FE51D1EBC3BD}" destId="{C0AF5CC1-2998-4B32-AB22-43C247092CE1}" srcOrd="1" destOrd="0" presId="urn:microsoft.com/office/officeart/2005/8/layout/chevron2"/>
    <dgm:cxn modelId="{8153F3CF-1BD6-4EDC-B557-A2D61750F73C}" type="presParOf" srcId="{27178021-7E2E-42DE-809B-FE51D1EBC3BD}" destId="{6CCB3B3D-3E1A-49CC-8F91-651151BBCE3D}" srcOrd="2" destOrd="0" presId="urn:microsoft.com/office/officeart/2005/8/layout/chevron2"/>
    <dgm:cxn modelId="{E9168AD2-7184-4078-A9A5-9DEDE4BD9A9A}" type="presParOf" srcId="{6CCB3B3D-3E1A-49CC-8F91-651151BBCE3D}" destId="{D3015353-0B91-4319-BC00-FAA4F45494F0}" srcOrd="0" destOrd="0" presId="urn:microsoft.com/office/officeart/2005/8/layout/chevron2"/>
    <dgm:cxn modelId="{6465DE84-3992-4F0A-BC1B-C3F6838FBFE8}" type="presParOf" srcId="{6CCB3B3D-3E1A-49CC-8F91-651151BBCE3D}" destId="{AFFA0371-8987-4458-9159-AA2A356B3E1B}" srcOrd="1" destOrd="0" presId="urn:microsoft.com/office/officeart/2005/8/layout/chevron2"/>
    <dgm:cxn modelId="{67A40EC6-FE0D-475D-AE30-FB38E29E8034}" type="presParOf" srcId="{27178021-7E2E-42DE-809B-FE51D1EBC3BD}" destId="{BD6AE81B-DD82-4E1B-870D-50772440B849}" srcOrd="3" destOrd="0" presId="urn:microsoft.com/office/officeart/2005/8/layout/chevron2"/>
    <dgm:cxn modelId="{718C9CC4-F0F8-41E9-897F-0ADBF6555E49}" type="presParOf" srcId="{27178021-7E2E-42DE-809B-FE51D1EBC3BD}" destId="{21F9EE96-B5C9-42F7-9164-71BF71085A0D}" srcOrd="4" destOrd="0" presId="urn:microsoft.com/office/officeart/2005/8/layout/chevron2"/>
    <dgm:cxn modelId="{5C856352-CB79-4492-BAD6-023F3F6ACD5A}" type="presParOf" srcId="{21F9EE96-B5C9-42F7-9164-71BF71085A0D}" destId="{17053E94-C10C-43FB-B9D7-A834B50FEB2E}" srcOrd="0" destOrd="0" presId="urn:microsoft.com/office/officeart/2005/8/layout/chevron2"/>
    <dgm:cxn modelId="{F4877CCF-5F42-4B24-BEA8-3EEC98178773}" type="presParOf" srcId="{21F9EE96-B5C9-42F7-9164-71BF71085A0D}" destId="{3BA14BF6-3BF1-4387-AAEC-0EB9D07A85A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6F8A6D2-1E13-47A0-B029-694B46B68E41}">
      <dsp:nvSpPr>
        <dsp:cNvPr id="0" name=""/>
        <dsp:cNvSpPr/>
      </dsp:nvSpPr>
      <dsp:spPr>
        <a:xfrm>
          <a:off x="158684" y="0"/>
          <a:ext cx="1448476" cy="1448476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600" kern="1200" dirty="0" smtClean="0">
              <a:solidFill>
                <a:srgbClr val="38602A"/>
              </a:solidFill>
              <a:latin typeface="Calibri" panose="020F0502020204030204" pitchFamily="34" charset="0"/>
            </a:rPr>
            <a:t>Ieguldījums biznesa idejā</a:t>
          </a:r>
          <a:endParaRPr lang="en-US" sz="1600" kern="1200" dirty="0">
            <a:solidFill>
              <a:srgbClr val="38602A"/>
            </a:solidFill>
            <a:latin typeface="Calibri" panose="020F0502020204030204" pitchFamily="34" charset="0"/>
          </a:endParaRPr>
        </a:p>
      </dsp:txBody>
      <dsp:txXfrm>
        <a:off x="158684" y="0"/>
        <a:ext cx="1448476" cy="1448476"/>
      </dsp:txXfrm>
    </dsp:sp>
    <dsp:sp modelId="{26A5FD8E-CB15-4585-BE76-3EDE63947EB6}">
      <dsp:nvSpPr>
        <dsp:cNvPr id="0" name=""/>
        <dsp:cNvSpPr/>
      </dsp:nvSpPr>
      <dsp:spPr>
        <a:xfrm>
          <a:off x="507703" y="1512433"/>
          <a:ext cx="840116" cy="840116"/>
        </a:xfrm>
        <a:prstGeom prst="mathPlus">
          <a:avLst/>
        </a:prstGeom>
        <a:solidFill>
          <a:schemeClr val="accent3">
            <a:lumMod val="40000"/>
            <a:lumOff val="60000"/>
          </a:schemeClr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507703" y="1512433"/>
        <a:ext cx="840116" cy="840116"/>
      </dsp:txXfrm>
    </dsp:sp>
    <dsp:sp modelId="{2A949002-95BE-44D8-8BEB-70B614B14F25}">
      <dsp:nvSpPr>
        <dsp:cNvPr id="0" name=""/>
        <dsp:cNvSpPr/>
      </dsp:nvSpPr>
      <dsp:spPr>
        <a:xfrm>
          <a:off x="0" y="2378567"/>
          <a:ext cx="1560472" cy="1599537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600" kern="1200" dirty="0" err="1" smtClean="0">
              <a:solidFill>
                <a:srgbClr val="38602A"/>
              </a:solidFill>
              <a:latin typeface="Calibri" panose="020F0502020204030204" pitchFamily="34" charset="0"/>
            </a:rPr>
            <a:t>Apkalp</a:t>
          </a:r>
          <a:r>
            <a:rPr lang="lv-LV" sz="1600" kern="1200" dirty="0" smtClean="0">
              <a:solidFill>
                <a:srgbClr val="38602A"/>
              </a:solidFill>
              <a:latin typeface="Calibri" panose="020F0502020204030204" pitchFamily="34" charset="0"/>
            </a:rPr>
            <a:t>. </a:t>
          </a:r>
          <a:r>
            <a:rPr lang="lv-LV" sz="1600" kern="1200" dirty="0" err="1" smtClean="0">
              <a:solidFill>
                <a:srgbClr val="38602A"/>
              </a:solidFill>
              <a:latin typeface="Calibri" panose="020F0502020204030204" pitchFamily="34" charset="0"/>
            </a:rPr>
            <a:t>Infrastrukt</a:t>
          </a:r>
          <a:r>
            <a:rPr lang="lv-LV" sz="1600" kern="1200" dirty="0" smtClean="0">
              <a:solidFill>
                <a:srgbClr val="38602A"/>
              </a:solidFill>
              <a:latin typeface="Calibri" panose="020F0502020204030204" pitchFamily="34" charset="0"/>
            </a:rPr>
            <a:t>.</a:t>
          </a:r>
          <a:endParaRPr lang="en-US" sz="1600" kern="1200" dirty="0">
            <a:solidFill>
              <a:srgbClr val="38602A"/>
            </a:solidFill>
            <a:latin typeface="Calibri" panose="020F0502020204030204" pitchFamily="34" charset="0"/>
          </a:endParaRPr>
        </a:p>
      </dsp:txBody>
      <dsp:txXfrm>
        <a:off x="0" y="2378567"/>
        <a:ext cx="1560472" cy="1599537"/>
      </dsp:txXfrm>
    </dsp:sp>
    <dsp:sp modelId="{72456B5D-A8D7-4662-9539-A52E4A417502}">
      <dsp:nvSpPr>
        <dsp:cNvPr id="0" name=""/>
        <dsp:cNvSpPr/>
      </dsp:nvSpPr>
      <dsp:spPr>
        <a:xfrm rot="21600000">
          <a:off x="1519234" y="1569342"/>
          <a:ext cx="1241133" cy="10112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lumMod val="40000"/>
            <a:lumOff val="60000"/>
          </a:schemeClr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 rot="21600000">
        <a:off x="1519234" y="1569342"/>
        <a:ext cx="1241133" cy="1011298"/>
      </dsp:txXfrm>
    </dsp:sp>
    <dsp:sp modelId="{8005294D-E760-4E41-A3E1-7400B772BFEC}">
      <dsp:nvSpPr>
        <dsp:cNvPr id="0" name=""/>
        <dsp:cNvSpPr/>
      </dsp:nvSpPr>
      <dsp:spPr>
        <a:xfrm>
          <a:off x="2938048" y="619096"/>
          <a:ext cx="2947909" cy="2927370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3200" kern="1200" dirty="0" smtClean="0">
              <a:solidFill>
                <a:srgbClr val="38602A"/>
              </a:solidFill>
              <a:latin typeface="Calibri" panose="020F0502020204030204" pitchFamily="34" charset="0"/>
            </a:rPr>
            <a:t>PEĻŅA, ATTĪSTĪBA</a:t>
          </a:r>
          <a:endParaRPr lang="en-US" sz="3200" kern="1200" dirty="0">
            <a:solidFill>
              <a:srgbClr val="38602A"/>
            </a:solidFill>
            <a:latin typeface="Calibri" panose="020F0502020204030204" pitchFamily="34" charset="0"/>
          </a:endParaRPr>
        </a:p>
      </dsp:txBody>
      <dsp:txXfrm>
        <a:off x="2938048" y="619096"/>
        <a:ext cx="2947909" cy="292737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2BC5D1D-506B-43A5-8851-A5183211B15D}">
      <dsp:nvSpPr>
        <dsp:cNvPr id="0" name=""/>
        <dsp:cNvSpPr/>
      </dsp:nvSpPr>
      <dsp:spPr>
        <a:xfrm>
          <a:off x="0" y="126999"/>
          <a:ext cx="6096000" cy="3809999"/>
        </a:xfrm>
        <a:prstGeom prst="swooshArrow">
          <a:avLst>
            <a:gd name="adj1" fmla="val 25000"/>
            <a:gd name="adj2" fmla="val 25000"/>
          </a:avLst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DA7796C-8849-49C5-A302-CD967A4525B6}">
      <dsp:nvSpPr>
        <dsp:cNvPr id="0" name=""/>
        <dsp:cNvSpPr/>
      </dsp:nvSpPr>
      <dsp:spPr>
        <a:xfrm>
          <a:off x="1417320" y="2203449"/>
          <a:ext cx="213360" cy="213360"/>
        </a:xfrm>
        <a:prstGeom prst="ellipse">
          <a:avLst/>
        </a:prstGeom>
        <a:solidFill>
          <a:srgbClr val="38602A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</dsp:sp>
    <dsp:sp modelId="{041B2840-2109-4192-BD03-FE5F23D9D228}">
      <dsp:nvSpPr>
        <dsp:cNvPr id="0" name=""/>
        <dsp:cNvSpPr/>
      </dsp:nvSpPr>
      <dsp:spPr>
        <a:xfrm>
          <a:off x="1088789" y="2507664"/>
          <a:ext cx="2428753" cy="13163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055" tIns="0" rIns="0" bIns="0" numCol="1" spcCol="1270" anchor="t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3400" b="1" kern="1200" dirty="0" smtClean="0">
              <a:solidFill>
                <a:srgbClr val="38602A"/>
              </a:solidFill>
              <a:latin typeface="Calibri" panose="020F0502020204030204" pitchFamily="34" charset="0"/>
            </a:rPr>
            <a:t>328  843 000 </a:t>
          </a:r>
        </a:p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2800" kern="1200" noProof="0" dirty="0" smtClean="0">
              <a:latin typeface="Calibri" panose="020F0502020204030204" pitchFamily="34" charset="0"/>
            </a:rPr>
            <a:t>PRIVĀTĀS INVESTĪCIJAS</a:t>
          </a:r>
          <a:endParaRPr lang="en-US" sz="2800" kern="1200" noProof="0" dirty="0">
            <a:latin typeface="Calibri" panose="020F0502020204030204" pitchFamily="34" charset="0"/>
          </a:endParaRPr>
        </a:p>
      </dsp:txBody>
      <dsp:txXfrm>
        <a:off x="1088789" y="2507664"/>
        <a:ext cx="2428753" cy="1316300"/>
      </dsp:txXfrm>
    </dsp:sp>
    <dsp:sp modelId="{DD7BCA1E-82A1-48D0-A362-59F153690DE2}">
      <dsp:nvSpPr>
        <dsp:cNvPr id="0" name=""/>
        <dsp:cNvSpPr/>
      </dsp:nvSpPr>
      <dsp:spPr>
        <a:xfrm>
          <a:off x="3383280" y="1231899"/>
          <a:ext cx="365760" cy="365760"/>
        </a:xfrm>
        <a:prstGeom prst="ellipse">
          <a:avLst/>
        </a:prstGeom>
        <a:solidFill>
          <a:srgbClr val="38602A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</dsp:sp>
    <dsp:sp modelId="{475EA5CB-3B27-4B51-B680-05C4C0D0FD78}">
      <dsp:nvSpPr>
        <dsp:cNvPr id="0" name=""/>
        <dsp:cNvSpPr/>
      </dsp:nvSpPr>
      <dsp:spPr>
        <a:xfrm>
          <a:off x="3682773" y="1209042"/>
          <a:ext cx="1981200" cy="25222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809" tIns="0" rIns="0" bIns="0" numCol="1" spcCol="1270" anchor="t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3400" b="1" kern="1200" dirty="0" smtClean="0">
              <a:solidFill>
                <a:srgbClr val="38602A"/>
              </a:solidFill>
              <a:latin typeface="Calibri" panose="020F0502020204030204" pitchFamily="34" charset="0"/>
            </a:rPr>
            <a:t>5 394 </a:t>
          </a:r>
          <a:r>
            <a:rPr lang="lv-LV" sz="2400" kern="1200" noProof="0" dirty="0" smtClean="0">
              <a:latin typeface="Calibri" panose="020F0502020204030204" pitchFamily="34" charset="0"/>
            </a:rPr>
            <a:t>JAUNAS DARBA VIETAS</a:t>
          </a:r>
          <a:endParaRPr lang="en-US" sz="2400" kern="1200" noProof="0" dirty="0">
            <a:latin typeface="Calibri" panose="020F0502020204030204" pitchFamily="34" charset="0"/>
          </a:endParaRPr>
        </a:p>
      </dsp:txBody>
      <dsp:txXfrm>
        <a:off x="3682773" y="1209042"/>
        <a:ext cx="1981200" cy="252222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8838039-04A5-4885-A0CD-41C28B00677C}">
      <dsp:nvSpPr>
        <dsp:cNvPr id="0" name=""/>
        <dsp:cNvSpPr/>
      </dsp:nvSpPr>
      <dsp:spPr>
        <a:xfrm rot="5400000">
          <a:off x="-240272" y="242220"/>
          <a:ext cx="1601819" cy="1121273"/>
        </a:xfrm>
        <a:prstGeom prst="chevron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rgbClr val="38602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2000" kern="1200" dirty="0" smtClean="0">
              <a:latin typeface="Calibri" panose="020F0502020204030204" pitchFamily="34" charset="0"/>
            </a:rPr>
            <a:t>PLATĪBAS</a:t>
          </a:r>
          <a:endParaRPr lang="en-US" sz="2000" kern="1200" dirty="0">
            <a:latin typeface="Calibri" panose="020F0502020204030204" pitchFamily="34" charset="0"/>
          </a:endParaRPr>
        </a:p>
      </dsp:txBody>
      <dsp:txXfrm rot="5400000">
        <a:off x="-240272" y="242220"/>
        <a:ext cx="1601819" cy="1121273"/>
      </dsp:txXfrm>
    </dsp:sp>
    <dsp:sp modelId="{AEF9DB63-EEBA-452D-B9AE-057ADA80A3FC}">
      <dsp:nvSpPr>
        <dsp:cNvPr id="0" name=""/>
        <dsp:cNvSpPr/>
      </dsp:nvSpPr>
      <dsp:spPr>
        <a:xfrm rot="5400000">
          <a:off x="4059595" y="-2936374"/>
          <a:ext cx="1041182" cy="691782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38602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v-LV" sz="2100" kern="1200" dirty="0" smtClean="0">
              <a:latin typeface="Calibri" panose="020F0502020204030204" pitchFamily="34" charset="0"/>
            </a:rPr>
            <a:t>MK nosaka balstoties uz LPR lēmumu (25 150 ha jeb 1,73%) – tiek noteikts platības sadalījums starp pašvaldībām </a:t>
          </a:r>
          <a:endParaRPr lang="en-US" sz="2100" kern="1200" dirty="0">
            <a:latin typeface="Calibri" panose="020F0502020204030204" pitchFamily="34" charset="0"/>
          </a:endParaRPr>
        </a:p>
      </dsp:txBody>
      <dsp:txXfrm rot="5400000">
        <a:off x="4059595" y="-2936374"/>
        <a:ext cx="1041182" cy="6917826"/>
      </dsp:txXfrm>
    </dsp:sp>
    <dsp:sp modelId="{D3015353-0B91-4319-BC00-FAA4F45494F0}">
      <dsp:nvSpPr>
        <dsp:cNvPr id="0" name=""/>
        <dsp:cNvSpPr/>
      </dsp:nvSpPr>
      <dsp:spPr>
        <a:xfrm rot="5400000">
          <a:off x="-240272" y="1649960"/>
          <a:ext cx="1601819" cy="1121273"/>
        </a:xfrm>
        <a:prstGeom prst="chevron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rgbClr val="38602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2000" kern="1200" dirty="0" smtClean="0">
              <a:latin typeface="Calibri" panose="020F0502020204030204" pitchFamily="34" charset="0"/>
            </a:rPr>
            <a:t>ROBEŽAS</a:t>
          </a:r>
          <a:endParaRPr lang="en-US" sz="2000" kern="1200" dirty="0">
            <a:latin typeface="Calibri" panose="020F0502020204030204" pitchFamily="34" charset="0"/>
          </a:endParaRPr>
        </a:p>
      </dsp:txBody>
      <dsp:txXfrm rot="5400000">
        <a:off x="-240272" y="1649960"/>
        <a:ext cx="1601819" cy="1121273"/>
      </dsp:txXfrm>
    </dsp:sp>
    <dsp:sp modelId="{AFFA0371-8987-4458-9159-AA2A356B3E1B}">
      <dsp:nvSpPr>
        <dsp:cNvPr id="0" name=""/>
        <dsp:cNvSpPr/>
      </dsp:nvSpPr>
      <dsp:spPr>
        <a:xfrm rot="5400000">
          <a:off x="4059595" y="-1528634"/>
          <a:ext cx="1041182" cy="691782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38602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v-LV" sz="2100" kern="1200" dirty="0" smtClean="0">
              <a:latin typeface="Calibri" panose="020F0502020204030204" pitchFamily="34" charset="0"/>
            </a:rPr>
            <a:t>Latgales SEZ pārvalde nosaka robežas (galvenais kritērijs – gada laikā jābūt noslēgtam līgumam par investīcijām)</a:t>
          </a:r>
          <a:endParaRPr lang="en-US" sz="2100" kern="1200" dirty="0">
            <a:latin typeface="Calibri" panose="020F0502020204030204" pitchFamily="34" charset="0"/>
          </a:endParaRPr>
        </a:p>
      </dsp:txBody>
      <dsp:txXfrm rot="5400000">
        <a:off x="4059595" y="-1528634"/>
        <a:ext cx="1041182" cy="6917826"/>
      </dsp:txXfrm>
    </dsp:sp>
    <dsp:sp modelId="{17053E94-C10C-43FB-B9D7-A834B50FEB2E}">
      <dsp:nvSpPr>
        <dsp:cNvPr id="0" name=""/>
        <dsp:cNvSpPr/>
      </dsp:nvSpPr>
      <dsp:spPr>
        <a:xfrm rot="5400000">
          <a:off x="-240272" y="3057700"/>
          <a:ext cx="1601819" cy="1121273"/>
        </a:xfrm>
        <a:prstGeom prst="chevron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rgbClr val="38602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2000" kern="1200" dirty="0" smtClean="0">
              <a:latin typeface="Calibri" panose="020F0502020204030204" pitchFamily="34" charset="0"/>
            </a:rPr>
            <a:t>PROJEKTS</a:t>
          </a:r>
          <a:endParaRPr lang="en-US" sz="2000" kern="1200" dirty="0">
            <a:latin typeface="Calibri" panose="020F0502020204030204" pitchFamily="34" charset="0"/>
          </a:endParaRPr>
        </a:p>
      </dsp:txBody>
      <dsp:txXfrm rot="5400000">
        <a:off x="-240272" y="3057700"/>
        <a:ext cx="1601819" cy="1121273"/>
      </dsp:txXfrm>
    </dsp:sp>
    <dsp:sp modelId="{3BA14BF6-3BF1-4387-AAEC-0EB9D07A85AF}">
      <dsp:nvSpPr>
        <dsp:cNvPr id="0" name=""/>
        <dsp:cNvSpPr/>
      </dsp:nvSpPr>
      <dsp:spPr>
        <a:xfrm rot="5400000">
          <a:off x="4059595" y="-120893"/>
          <a:ext cx="1041182" cy="691782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38602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v-LV" sz="2100" kern="1200" dirty="0" smtClean="0">
              <a:latin typeface="Calibri" panose="020F0502020204030204" pitchFamily="34" charset="0"/>
            </a:rPr>
            <a:t>Komersanta  projekta pieteikums Latgales SEZ pārvaldei</a:t>
          </a:r>
          <a:endParaRPr lang="en-US" sz="2100" kern="1200" dirty="0">
            <a:latin typeface="Calibri" panose="020F0502020204030204" pitchFamily="34" charset="0"/>
          </a:endParaRPr>
        </a:p>
      </dsp:txBody>
      <dsp:txXfrm rot="5400000">
        <a:off x="4059595" y="-120893"/>
        <a:ext cx="1041182" cy="69178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39575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39575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311C2F3-4688-40EC-AE62-26D1025A2D2C}" type="datetimeFigureOut">
              <a:rPr lang="lv-LV"/>
              <a:pPr>
                <a:defRPr/>
              </a:pPr>
              <a:t>2016.12.06.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lv-LV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lv-LV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39575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4B9644BC-1168-4781-8353-5CFB491E0BCC}" type="slidenum">
              <a:rPr lang="lv-LV" altLang="en-US"/>
              <a:pPr>
                <a:defRPr/>
              </a:pPr>
              <a:t>‹#›</a:t>
            </a:fld>
            <a:endParaRPr lang="lv-LV" altLang="en-US"/>
          </a:p>
        </p:txBody>
      </p:sp>
    </p:spTree>
    <p:extLst>
      <p:ext uri="{BB962C8B-B14F-4D97-AF65-F5344CB8AC3E}">
        <p14:creationId xmlns="" xmlns:p14="http://schemas.microsoft.com/office/powerpoint/2010/main" val="2558970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68313"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38213"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408113"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78013"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348940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818729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88515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58305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lv-LV" altLang="lv-LV" b="1" smtClean="0">
              <a:latin typeface="Times New Roman" pitchFamily="18" charset="0"/>
            </a:endParaRP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05F1828-1EE6-4E2B-8BCC-20E2A22FB07E}" type="slidenum">
              <a:rPr lang="lv-LV" altLang="en-US"/>
              <a:pPr/>
              <a:t>3</a:t>
            </a:fld>
            <a:endParaRPr lang="lv-LV" altLang="en-US"/>
          </a:p>
        </p:txBody>
      </p:sp>
    </p:spTree>
    <p:extLst>
      <p:ext uri="{BB962C8B-B14F-4D97-AF65-F5344CB8AC3E}">
        <p14:creationId xmlns="" xmlns:p14="http://schemas.microsoft.com/office/powerpoint/2010/main" val="36725334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382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2D428-0795-4E54-9D13-5062A4872125}" type="slidenum">
              <a:rPr lang="lv-LV" altLang="lv-LV" smtClean="0"/>
              <a:pPr/>
              <a:t>12</a:t>
            </a:fld>
            <a:endParaRPr lang="lv-LV" altLang="lv-LV"/>
          </a:p>
        </p:txBody>
      </p:sp>
    </p:spTree>
    <p:extLst>
      <p:ext uri="{BB962C8B-B14F-4D97-AF65-F5344CB8AC3E}">
        <p14:creationId xmlns="" xmlns:p14="http://schemas.microsoft.com/office/powerpoint/2010/main" val="498140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82875" y="0"/>
            <a:ext cx="3778250" cy="416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621463"/>
            <a:ext cx="91440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 userDrawn="1"/>
        </p:nvSpPr>
        <p:spPr>
          <a:xfrm>
            <a:off x="685800" y="4724400"/>
            <a:ext cx="7772400" cy="1036638"/>
          </a:xfrm>
          <a:prstGeom prst="rect">
            <a:avLst/>
          </a:prstGeom>
        </p:spPr>
        <p:txBody>
          <a:bodyPr lIns="93957" tIns="46979" rIns="93957" bIns="46979">
            <a:normAutofit/>
          </a:bodyPr>
          <a:lstStyle>
            <a:lvl1pPr algn="l" defTabSz="939575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endParaRPr lang="lv-LV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772400" cy="960442"/>
          </a:xfrm>
        </p:spPr>
        <p:txBody>
          <a:bodyPr anchor="t">
            <a:normAutofit/>
          </a:bodyPr>
          <a:lstStyle>
            <a:lvl1pPr algn="ctr">
              <a:defRPr sz="3200" b="1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685800" y="4724400"/>
            <a:ext cx="77724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685800" y="5761038"/>
            <a:ext cx="7772400" cy="639762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81000"/>
            <a:ext cx="6096000" cy="1036642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752600"/>
            <a:ext cx="6096000" cy="437357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 smtClean="0">
                <a:latin typeface="Verdana" pitchFamily="34" charset="0"/>
              </a:defRPr>
            </a:lvl1pPr>
          </a:lstStyle>
          <a:p>
            <a:pPr>
              <a:defRPr/>
            </a:pPr>
            <a:fld id="{CE7B2ECF-758E-4A57-9DD3-52E80A8BAA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657600"/>
            <a:ext cx="6096000" cy="1384295"/>
          </a:xfrm>
        </p:spPr>
        <p:txBody>
          <a:bodyPr anchor="t">
            <a:normAutofit/>
          </a:bodyPr>
          <a:lstStyle>
            <a:lvl1pPr algn="l">
              <a:defRPr sz="2400" b="1" cap="none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90800" y="381000"/>
            <a:ext cx="6096000" cy="32766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6978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93957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4093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791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3489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8187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885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75830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 smtClean="0">
                <a:latin typeface="Verdana" pitchFamily="34" charset="0"/>
              </a:defRPr>
            </a:lvl1pPr>
          </a:lstStyle>
          <a:p>
            <a:pPr>
              <a:defRPr/>
            </a:pPr>
            <a:fld id="{AD09F6E3-C090-4FCB-A9D9-C855900FAD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04801"/>
            <a:ext cx="6096000" cy="1066799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90800" y="1752600"/>
            <a:ext cx="2895600" cy="4373565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0" y="1752600"/>
            <a:ext cx="2971800" cy="4373573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 smtClean="0">
                <a:latin typeface="Verdana" pitchFamily="34" charset="0"/>
              </a:defRPr>
            </a:lvl1pPr>
          </a:lstStyle>
          <a:p>
            <a:pPr>
              <a:defRPr/>
            </a:pPr>
            <a:fld id="{12085545-36DF-4DE4-B546-E886614CB1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590800" y="304801"/>
            <a:ext cx="6096000" cy="1066799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2590800" y="2386940"/>
            <a:ext cx="2895600" cy="3739225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half" idx="2"/>
          </p:nvPr>
        </p:nvSpPr>
        <p:spPr>
          <a:xfrm>
            <a:off x="5715000" y="2386940"/>
            <a:ext cx="2971800" cy="3739233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6"/>
          </p:nvPr>
        </p:nvSpPr>
        <p:spPr>
          <a:xfrm>
            <a:off x="2590800" y="1852613"/>
            <a:ext cx="2895600" cy="534987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7"/>
          </p:nvPr>
        </p:nvSpPr>
        <p:spPr>
          <a:xfrm>
            <a:off x="5715000" y="1851953"/>
            <a:ext cx="2971800" cy="534987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22"/>
          <p:cNvSpPr>
            <a:spLocks noGrp="1"/>
          </p:cNvSpPr>
          <p:nvPr>
            <p:ph type="sldNum" sz="quarter" idx="18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 smtClean="0">
                <a:latin typeface="Verdana" pitchFamily="34" charset="0"/>
              </a:defRPr>
            </a:lvl1pPr>
          </a:lstStyle>
          <a:p>
            <a:pPr>
              <a:defRPr/>
            </a:pPr>
            <a:fld id="{3CCF763C-D2C6-4F72-BD74-CC1A870DBD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590800" y="304801"/>
            <a:ext cx="6096000" cy="1066799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 smtClean="0">
                <a:latin typeface="Verdana" pitchFamily="34" charset="0"/>
              </a:defRPr>
            </a:lvl1pPr>
          </a:lstStyle>
          <a:p>
            <a:pPr>
              <a:defRPr/>
            </a:pPr>
            <a:fld id="{C428A493-7FDE-420F-AD2E-0A51D6C361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 smtClean="0">
                <a:latin typeface="Verdana" pitchFamily="34" charset="0"/>
              </a:defRPr>
            </a:lvl1pPr>
          </a:lstStyle>
          <a:p>
            <a:pPr>
              <a:defRPr/>
            </a:pPr>
            <a:fld id="{4AA30E40-FB2B-46A5-97D7-A3C36892B8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272975"/>
            <a:ext cx="2751026" cy="1162051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9527" y="273054"/>
            <a:ext cx="3269672" cy="5853128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90800" y="1435119"/>
            <a:ext cx="2751026" cy="469106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69788" indent="0">
              <a:buNone/>
              <a:defRPr sz="1200"/>
            </a:lvl2pPr>
            <a:lvl3pPr marL="939575" indent="0">
              <a:buNone/>
              <a:defRPr sz="1000"/>
            </a:lvl3pPr>
            <a:lvl4pPr marL="1409365" indent="0">
              <a:buNone/>
              <a:defRPr sz="1000"/>
            </a:lvl4pPr>
            <a:lvl5pPr marL="1879152" indent="0">
              <a:buNone/>
              <a:defRPr sz="1000"/>
            </a:lvl5pPr>
            <a:lvl6pPr marL="2348940" indent="0">
              <a:buNone/>
              <a:defRPr sz="1000"/>
            </a:lvl6pPr>
            <a:lvl7pPr marL="2818729" indent="0">
              <a:buNone/>
              <a:defRPr sz="1000"/>
            </a:lvl7pPr>
            <a:lvl8pPr marL="3288515" indent="0">
              <a:buNone/>
              <a:defRPr sz="1000"/>
            </a:lvl8pPr>
            <a:lvl9pPr marL="3758305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 smtClean="0">
                <a:latin typeface="Verdana" pitchFamily="34" charset="0"/>
              </a:defRPr>
            </a:lvl1pPr>
          </a:lstStyle>
          <a:p>
            <a:pPr>
              <a:defRPr/>
            </a:pPr>
            <a:fld id="{7F0CB301-AB56-4E3B-933F-BEF7F3AEA1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621463"/>
            <a:ext cx="91440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82875" y="0"/>
            <a:ext cx="3778250" cy="416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685800" y="4724400"/>
            <a:ext cx="77724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685800" y="5761038"/>
            <a:ext cx="7772400" cy="639762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957" tIns="46979" rIns="93957" bIns="4697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v-LV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957" tIns="46979" rIns="93957" bIns="469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v-LV" smtClean="0"/>
              <a:t>Click to edit Master text styles</a:t>
            </a:r>
          </a:p>
          <a:p>
            <a:pPr lvl="1"/>
            <a:r>
              <a:rPr lang="en-US" altLang="lv-LV" smtClean="0"/>
              <a:t>Second level</a:t>
            </a:r>
          </a:p>
          <a:p>
            <a:pPr lvl="2"/>
            <a:r>
              <a:rPr lang="en-US" altLang="lv-LV" smtClean="0"/>
              <a:t>Third level</a:t>
            </a:r>
          </a:p>
          <a:p>
            <a:pPr lvl="3"/>
            <a:r>
              <a:rPr lang="en-US" altLang="lv-LV" smtClean="0"/>
              <a:t>Fourth level</a:t>
            </a:r>
          </a:p>
          <a:p>
            <a:pPr lvl="4"/>
            <a:r>
              <a:rPr lang="en-US" altLang="lv-LV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3957" tIns="46979" rIns="93957" bIns="46979" rtlCol="0" anchor="ctr"/>
          <a:lstStyle>
            <a:lvl1pPr algn="l" defTabSz="939575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CB7981C-4E5F-497A-A4F8-4405BC49B4BD}" type="datetime1">
              <a:rPr lang="en-US"/>
              <a:pPr>
                <a:defRPr/>
              </a:pPr>
              <a:t>12/6/2016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3957" tIns="46979" rIns="93957" bIns="46979" rtlCol="0" anchor="ctr"/>
          <a:lstStyle>
            <a:lvl1pPr algn="ctr" defTabSz="939575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3957" tIns="46979" rIns="93957" bIns="46979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225FE1CC-F903-4896-AD29-6FEC3CB20B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38213" rtl="0" eaLnBrk="0" fontAlgn="base" hangingPunct="0">
        <a:spcBef>
          <a:spcPct val="0"/>
        </a:spcBef>
        <a:spcAft>
          <a:spcPct val="0"/>
        </a:spcAft>
        <a:defRPr sz="45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38213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2pPr>
      <a:lvl3pPr algn="ctr" defTabSz="938213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3pPr>
      <a:lvl4pPr algn="ctr" defTabSz="938213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4pPr>
      <a:lvl5pPr algn="ctr" defTabSz="938213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5pPr>
      <a:lvl6pPr marL="457200"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6pPr>
      <a:lvl7pPr marL="914400"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7pPr>
      <a:lvl8pPr marL="1371600"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8pPr>
      <a:lvl9pPr marL="1828800"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9pPr>
    </p:titleStyle>
    <p:bodyStyle>
      <a:lvl1pPr marL="350838" indent="-350838" algn="l" defTabSz="9382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762000" indent="-292100" algn="l" defTabSz="9382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73163" indent="-233363" algn="l" defTabSz="9382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43063" indent="-233363" algn="l" defTabSz="9382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112963" indent="-233363" algn="l" defTabSz="93821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83835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053622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523412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93197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69788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3957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40936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79152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48940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18729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8851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75830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0" y="3409461"/>
            <a:ext cx="9144000" cy="2551814"/>
          </a:xfrm>
        </p:spPr>
        <p:txBody>
          <a:bodyPr>
            <a:noAutofit/>
          </a:bodyPr>
          <a:lstStyle/>
          <a:p>
            <a:r>
              <a:rPr lang="lv-LV" sz="2800" dirty="0" smtClean="0"/>
              <a:t>ES fondi</a:t>
            </a:r>
            <a:br>
              <a:rPr lang="lv-LV" sz="2800" dirty="0" smtClean="0"/>
            </a:br>
            <a:r>
              <a:rPr lang="lv-LV" sz="2800" dirty="0" smtClean="0"/>
              <a:t> pašvaldību uzņēmējdarbības atbalsta infrastruktūrai</a:t>
            </a:r>
            <a:br>
              <a:rPr lang="lv-LV" sz="2800" dirty="0" smtClean="0"/>
            </a:br>
            <a:r>
              <a:rPr lang="lv-LV" sz="2800" dirty="0" smtClean="0"/>
              <a:t/>
            </a:r>
            <a:br>
              <a:rPr lang="lv-LV" sz="2800" dirty="0" smtClean="0"/>
            </a:br>
            <a:r>
              <a:rPr lang="lv-LV" sz="2800" dirty="0">
                <a:solidFill>
                  <a:srgbClr val="00B050"/>
                </a:solidFill>
              </a:rPr>
              <a:t/>
            </a:r>
            <a:br>
              <a:rPr lang="lv-LV" sz="2800" dirty="0">
                <a:solidFill>
                  <a:srgbClr val="00B050"/>
                </a:solidFill>
              </a:rPr>
            </a:br>
            <a:r>
              <a:rPr lang="lv-LV" sz="2800" dirty="0" smtClean="0"/>
              <a:t/>
            </a:r>
            <a:br>
              <a:rPr lang="lv-LV" sz="2800" dirty="0" smtClean="0"/>
            </a:br>
            <a:endParaRPr lang="lv-LV" sz="2800" dirty="0">
              <a:solidFill>
                <a:srgbClr val="00B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50302" y="5084112"/>
            <a:ext cx="4093698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lv-LV" dirty="0" smtClean="0">
                <a:latin typeface="Verdana" pitchFamily="34" charset="0"/>
              </a:rPr>
              <a:t>Raivis Bremšmits</a:t>
            </a:r>
          </a:p>
          <a:p>
            <a:pPr algn="r"/>
            <a:r>
              <a:rPr lang="lv-LV" dirty="0" smtClean="0">
                <a:latin typeface="Verdana" pitchFamily="34" charset="0"/>
              </a:rPr>
              <a:t>Reģionālās politikas departamenta direktors </a:t>
            </a:r>
            <a:endParaRPr lang="en-US" dirty="0">
              <a:latin typeface="Verdan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05311" y="6222885"/>
            <a:ext cx="1526345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800" dirty="0" smtClean="0">
                <a:latin typeface="Verdana" pitchFamily="34" charset="0"/>
              </a:rPr>
              <a:t>07.12.2016.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C:\Users\ZintisHermansons\Desktop\Darbavietas_uz1000iedz_kopaa.e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28" y="3629320"/>
            <a:ext cx="4346990" cy="2551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1" name="TextBox 7"/>
          <p:cNvSpPr txBox="1">
            <a:spLocks noChangeArrowheads="1"/>
          </p:cNvSpPr>
          <p:nvPr/>
        </p:nvSpPr>
        <p:spPr bwMode="auto">
          <a:xfrm>
            <a:off x="1696826" y="334982"/>
            <a:ext cx="705188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lv-LV" altLang="lv-LV" sz="3200" b="1" dirty="0" smtClean="0">
                <a:solidFill>
                  <a:srgbClr val="38602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Plānotie rezultāti – </a:t>
            </a:r>
          </a:p>
          <a:p>
            <a:pPr algn="ctr"/>
            <a:r>
              <a:rPr lang="lv-LV" altLang="lv-LV" sz="3200" b="1" dirty="0" smtClean="0">
                <a:solidFill>
                  <a:srgbClr val="38602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jaunas darba vietas </a:t>
            </a:r>
            <a:endParaRPr lang="en-US" altLang="lv-LV" sz="3200" b="1" dirty="0">
              <a:solidFill>
                <a:srgbClr val="38602A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8132" name="TextBox 8"/>
          <p:cNvSpPr txBox="1">
            <a:spLocks noChangeArrowheads="1"/>
          </p:cNvSpPr>
          <p:nvPr/>
        </p:nvSpPr>
        <p:spPr bwMode="auto">
          <a:xfrm>
            <a:off x="246628" y="6155323"/>
            <a:ext cx="518796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lv-LV" altLang="lv-LV" sz="1600" b="1" i="1" dirty="0" smtClean="0">
                <a:latin typeface="Calibri" panose="020F0502020204030204" pitchFamily="34" charset="0"/>
              </a:rPr>
              <a:t>Jaunizveidoto darba vietu skaits  uz </a:t>
            </a:r>
            <a:r>
              <a:rPr lang="en-US" altLang="lv-LV" sz="1600" b="1" i="1" dirty="0" smtClean="0">
                <a:latin typeface="Calibri" panose="020F0502020204030204" pitchFamily="34" charset="0"/>
              </a:rPr>
              <a:t>1000 </a:t>
            </a:r>
            <a:r>
              <a:rPr lang="lv-LV" altLang="lv-LV" sz="1600" b="1" i="1" dirty="0" smtClean="0">
                <a:latin typeface="Calibri" panose="020F0502020204030204" pitchFamily="34" charset="0"/>
              </a:rPr>
              <a:t>iedzīvotājiem</a:t>
            </a:r>
            <a:endParaRPr lang="en-US" altLang="lv-LV" sz="1600" b="1" i="1" dirty="0">
              <a:latin typeface="Calibri" panose="020F0502020204030204" pitchFamily="34" charset="0"/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="" xmlns:p14="http://schemas.microsoft.com/office/powerpoint/2010/main" val="3637081067"/>
              </p:ext>
            </p:extLst>
          </p:nvPr>
        </p:nvGraphicFramePr>
        <p:xfrm>
          <a:off x="3924930" y="1557953"/>
          <a:ext cx="4982050" cy="32402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534399" y="6324600"/>
            <a:ext cx="372579" cy="304800"/>
          </a:xfrm>
        </p:spPr>
        <p:txBody>
          <a:bodyPr/>
          <a:lstStyle/>
          <a:p>
            <a:r>
              <a:rPr lang="lv-LV" altLang="en-US" dirty="0" smtClean="0">
                <a:latin typeface="Calibri" panose="020F0502020204030204" pitchFamily="34" charset="0"/>
              </a:rPr>
              <a:t>10</a:t>
            </a:r>
            <a:endParaRPr lang="en-US" alt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3420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TextBox 7"/>
          <p:cNvSpPr txBox="1">
            <a:spLocks noChangeArrowheads="1"/>
          </p:cNvSpPr>
          <p:nvPr/>
        </p:nvSpPr>
        <p:spPr bwMode="auto">
          <a:xfrm>
            <a:off x="1611984" y="346075"/>
            <a:ext cx="753201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lv-LV" altLang="lv-LV" sz="3200" b="1" dirty="0" smtClean="0">
                <a:solidFill>
                  <a:srgbClr val="38602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Plānotie rezultāti – </a:t>
            </a:r>
          </a:p>
          <a:p>
            <a:pPr algn="ctr"/>
            <a:r>
              <a:rPr lang="lv-LV" altLang="lv-LV" sz="3200" b="1" dirty="0" smtClean="0">
                <a:solidFill>
                  <a:srgbClr val="38602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privātās investīcijas</a:t>
            </a:r>
            <a:endParaRPr lang="en-GB" altLang="lv-LV" sz="3200" b="1" dirty="0">
              <a:solidFill>
                <a:srgbClr val="38602A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9156" name="Picture 2" descr="C:\Users\ZintisHermansons\Desktop\Nefinansu_uz1iedz_kopa.e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3" y="3818779"/>
            <a:ext cx="3976249" cy="2334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7" name="TextBox 8"/>
          <p:cNvSpPr txBox="1">
            <a:spLocks noChangeArrowheads="1"/>
          </p:cNvSpPr>
          <p:nvPr/>
        </p:nvSpPr>
        <p:spPr bwMode="auto">
          <a:xfrm>
            <a:off x="201613" y="6153359"/>
            <a:ext cx="5003800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lv-LV" altLang="lv-LV" b="1" i="1" dirty="0" smtClean="0">
                <a:latin typeface="Calibri" panose="020F0502020204030204" pitchFamily="34" charset="0"/>
              </a:rPr>
              <a:t>Piesaistītās privātās investīcijas uz </a:t>
            </a:r>
            <a:r>
              <a:rPr lang="en-US" altLang="lv-LV" b="1" i="1" dirty="0" smtClean="0">
                <a:latin typeface="Calibri" panose="020F0502020204030204" pitchFamily="34" charset="0"/>
              </a:rPr>
              <a:t>1 </a:t>
            </a:r>
            <a:r>
              <a:rPr lang="lv-LV" altLang="lv-LV" b="1" i="1" dirty="0" smtClean="0">
                <a:latin typeface="Calibri" panose="020F0502020204030204" pitchFamily="34" charset="0"/>
              </a:rPr>
              <a:t>iedzīvotāju</a:t>
            </a:r>
            <a:endParaRPr lang="en-US" altLang="lv-LV" b="1" i="1" dirty="0">
              <a:latin typeface="Calibri" panose="020F0502020204030204" pitchFamily="34" charset="0"/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="" xmlns:p14="http://schemas.microsoft.com/office/powerpoint/2010/main" val="3225471133"/>
              </p:ext>
            </p:extLst>
          </p:nvPr>
        </p:nvGraphicFramePr>
        <p:xfrm>
          <a:off x="3882587" y="1682941"/>
          <a:ext cx="4887527" cy="3925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196417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6425" y="522405"/>
            <a:ext cx="7267575" cy="1036642"/>
          </a:xfrm>
        </p:spPr>
        <p:txBody>
          <a:bodyPr>
            <a:noAutofit/>
          </a:bodyPr>
          <a:lstStyle/>
          <a:p>
            <a:pPr algn="ctr"/>
            <a:r>
              <a:rPr lang="lv-LV" sz="3200" dirty="0" smtClean="0">
                <a:solidFill>
                  <a:srgbClr val="38602A"/>
                </a:solidFill>
              </a:rPr>
              <a:t>Latgales SEZ izveide – galvenie ieguvumi</a:t>
            </a:r>
            <a:endParaRPr lang="en-US" sz="3200" dirty="0">
              <a:solidFill>
                <a:srgbClr val="38602A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418136" y="6324600"/>
            <a:ext cx="421064" cy="304800"/>
          </a:xfrm>
        </p:spPr>
        <p:txBody>
          <a:bodyPr/>
          <a:lstStyle/>
          <a:p>
            <a:fld id="{7CFE5AE2-2B15-4615-85AF-49883BF8AD88}" type="slidenum">
              <a:rPr lang="en-US" altLang="lv-LV" smtClean="0"/>
              <a:pPr/>
              <a:t>12</a:t>
            </a:fld>
            <a:endParaRPr lang="en-US" altLang="lv-LV"/>
          </a:p>
        </p:txBody>
      </p:sp>
      <p:grpSp>
        <p:nvGrpSpPr>
          <p:cNvPr id="16" name="Group 15"/>
          <p:cNvGrpSpPr/>
          <p:nvPr/>
        </p:nvGrpSpPr>
        <p:grpSpPr>
          <a:xfrm>
            <a:off x="861596" y="1861863"/>
            <a:ext cx="7308759" cy="4532817"/>
            <a:chOff x="415885" y="1717362"/>
            <a:chExt cx="7308759" cy="4532817"/>
          </a:xfrm>
        </p:grpSpPr>
        <p:sp>
          <p:nvSpPr>
            <p:cNvPr id="17" name="Freeform 16"/>
            <p:cNvSpPr/>
            <p:nvPr/>
          </p:nvSpPr>
          <p:spPr>
            <a:xfrm>
              <a:off x="415885" y="2448377"/>
              <a:ext cx="4449062" cy="3070787"/>
            </a:xfrm>
            <a:custGeom>
              <a:avLst/>
              <a:gdLst>
                <a:gd name="connsiteX0" fmla="*/ 0 w 4449062"/>
                <a:gd name="connsiteY0" fmla="*/ 1535394 h 3070787"/>
                <a:gd name="connsiteX1" fmla="*/ 877324 w 4449062"/>
                <a:gd name="connsiteY1" fmla="*/ 1 h 3070787"/>
                <a:gd name="connsiteX2" fmla="*/ 3571738 w 4449062"/>
                <a:gd name="connsiteY2" fmla="*/ 1 h 3070787"/>
                <a:gd name="connsiteX3" fmla="*/ 4449062 w 4449062"/>
                <a:gd name="connsiteY3" fmla="*/ 1535394 h 3070787"/>
                <a:gd name="connsiteX4" fmla="*/ 3571738 w 4449062"/>
                <a:gd name="connsiteY4" fmla="*/ 3070786 h 3070787"/>
                <a:gd name="connsiteX5" fmla="*/ 877324 w 4449062"/>
                <a:gd name="connsiteY5" fmla="*/ 3070786 h 3070787"/>
                <a:gd name="connsiteX6" fmla="*/ 0 w 4449062"/>
                <a:gd name="connsiteY6" fmla="*/ 1535394 h 3070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49062" h="3070787">
                  <a:moveTo>
                    <a:pt x="0" y="1535394"/>
                  </a:moveTo>
                  <a:lnTo>
                    <a:pt x="877324" y="1"/>
                  </a:lnTo>
                  <a:lnTo>
                    <a:pt x="3571738" y="1"/>
                  </a:lnTo>
                  <a:lnTo>
                    <a:pt x="4449062" y="1535394"/>
                  </a:lnTo>
                  <a:lnTo>
                    <a:pt x="3571738" y="3070786"/>
                  </a:lnTo>
                  <a:lnTo>
                    <a:pt x="877324" y="3070786"/>
                  </a:lnTo>
                  <a:lnTo>
                    <a:pt x="0" y="1535394"/>
                  </a:lnTo>
                  <a:close/>
                </a:path>
              </a:pathLst>
            </a:cu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alpha val="8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alpha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80976" tIns="475525" rIns="680976" bIns="475525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lv-LV" sz="2400" b="1" kern="1200" dirty="0" smtClean="0">
                  <a:solidFill>
                    <a:srgbClr val="38602A"/>
                  </a:solidFill>
                  <a:latin typeface="Calibri" panose="020F0502020204030204" pitchFamily="34" charset="0"/>
                </a:rPr>
                <a:t>Latvijas konkurētspēja</a:t>
              </a:r>
              <a:endParaRPr lang="en-US" sz="2400" b="1" kern="1200" dirty="0" smtClean="0">
                <a:solidFill>
                  <a:srgbClr val="38602A"/>
                </a:solidFill>
                <a:latin typeface="Calibri" panose="020F0502020204030204" pitchFamily="34" charset="0"/>
              </a:endParaRP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400" kern="1200" dirty="0" smtClean="0">
                <a:solidFill>
                  <a:srgbClr val="38602A"/>
                </a:solidFill>
                <a:latin typeface="Calibri" panose="020F0502020204030204" pitchFamily="34" charset="0"/>
              </a:endParaRPr>
            </a:p>
            <a:p>
              <a:pPr marL="285750" lvl="0" indent="-285750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lv-LV" sz="1600" kern="1200" dirty="0" smtClean="0">
                  <a:solidFill>
                    <a:srgbClr val="38602A"/>
                  </a:solidFill>
                  <a:latin typeface="Calibri" panose="020F0502020204030204" pitchFamily="34" charset="0"/>
                </a:rPr>
                <a:t>LATGALE – otrs lielākais reģions </a:t>
              </a:r>
              <a:endParaRPr lang="en-US" sz="1600" kern="1200" dirty="0" smtClean="0">
                <a:solidFill>
                  <a:srgbClr val="38602A"/>
                </a:solidFill>
                <a:latin typeface="Calibri" panose="020F0502020204030204" pitchFamily="34" charset="0"/>
              </a:endParaRPr>
            </a:p>
            <a:p>
              <a:pPr marL="285750" lvl="0" indent="-285750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lv-LV" sz="1600" kern="1200" dirty="0" smtClean="0">
                  <a:solidFill>
                    <a:srgbClr val="38602A"/>
                  </a:solidFill>
                  <a:latin typeface="Calibri" panose="020F0502020204030204" pitchFamily="34" charset="0"/>
                </a:rPr>
                <a:t>Neizmantotie īpašumi/zemes</a:t>
              </a:r>
              <a:endParaRPr lang="en-US" sz="1600" kern="1200" dirty="0" smtClean="0">
                <a:solidFill>
                  <a:srgbClr val="38602A"/>
                </a:solidFill>
                <a:latin typeface="Calibri" panose="020F0502020204030204" pitchFamily="34" charset="0"/>
              </a:endParaRPr>
            </a:p>
            <a:p>
              <a:pPr marL="285750" lvl="0" indent="-285750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lv-LV" sz="1600" kern="1200" dirty="0" smtClean="0">
                  <a:solidFill>
                    <a:srgbClr val="38602A"/>
                  </a:solidFill>
                  <a:latin typeface="Calibri" panose="020F0502020204030204" pitchFamily="34" charset="0"/>
                </a:rPr>
                <a:t>Austrumu pierobeža – loģistikas potenciāls</a:t>
              </a:r>
              <a:endParaRPr lang="lv-LV" sz="1600" kern="1200" dirty="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4494813" y="1717362"/>
              <a:ext cx="3229831" cy="2104541"/>
            </a:xfrm>
            <a:custGeom>
              <a:avLst/>
              <a:gdLst>
                <a:gd name="connsiteX0" fmla="*/ 0 w 3134579"/>
                <a:gd name="connsiteY0" fmla="*/ 1024183 h 2048366"/>
                <a:gd name="connsiteX1" fmla="*/ 585218 w 3134579"/>
                <a:gd name="connsiteY1" fmla="*/ 0 h 2048366"/>
                <a:gd name="connsiteX2" fmla="*/ 2549361 w 3134579"/>
                <a:gd name="connsiteY2" fmla="*/ 0 h 2048366"/>
                <a:gd name="connsiteX3" fmla="*/ 3134579 w 3134579"/>
                <a:gd name="connsiteY3" fmla="*/ 1024183 h 2048366"/>
                <a:gd name="connsiteX4" fmla="*/ 2549361 w 3134579"/>
                <a:gd name="connsiteY4" fmla="*/ 2048366 h 2048366"/>
                <a:gd name="connsiteX5" fmla="*/ 585218 w 3134579"/>
                <a:gd name="connsiteY5" fmla="*/ 2048366 h 2048366"/>
                <a:gd name="connsiteX6" fmla="*/ 0 w 3134579"/>
                <a:gd name="connsiteY6" fmla="*/ 1024183 h 2048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34579" h="2048366">
                  <a:moveTo>
                    <a:pt x="0" y="1024183"/>
                  </a:moveTo>
                  <a:lnTo>
                    <a:pt x="585218" y="0"/>
                  </a:lnTo>
                  <a:lnTo>
                    <a:pt x="2549361" y="0"/>
                  </a:lnTo>
                  <a:lnTo>
                    <a:pt x="3134579" y="1024183"/>
                  </a:lnTo>
                  <a:lnTo>
                    <a:pt x="2549361" y="2048366"/>
                  </a:lnTo>
                  <a:lnTo>
                    <a:pt x="585218" y="2048366"/>
                  </a:lnTo>
                  <a:lnTo>
                    <a:pt x="0" y="1024183"/>
                  </a:lnTo>
                  <a:close/>
                </a:path>
              </a:pathLst>
            </a:cu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alpha val="9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72798" tIns="314682" rIns="472798" bIns="314682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lv-LV" sz="2400" b="1" kern="1200" dirty="0" smtClean="0">
                  <a:solidFill>
                    <a:srgbClr val="38602A"/>
                  </a:solidFill>
                  <a:latin typeface="Calibri" panose="020F0502020204030204" pitchFamily="34" charset="0"/>
                </a:rPr>
                <a:t>Atbalsts komersantiem</a:t>
              </a:r>
              <a:endParaRPr lang="en-US" sz="2400" b="1" kern="1200" dirty="0" smtClean="0">
                <a:solidFill>
                  <a:srgbClr val="38602A"/>
                </a:solidFill>
                <a:latin typeface="Calibri" panose="020F0502020204030204" pitchFamily="34" charset="0"/>
              </a:endParaRPr>
            </a:p>
            <a:p>
              <a:pPr marL="285750" lvl="0" indent="-285750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lv-LV" sz="1400" kern="1200" dirty="0" smtClean="0">
                  <a:solidFill>
                    <a:srgbClr val="38602A"/>
                  </a:solidFill>
                  <a:latin typeface="Calibri" panose="020F0502020204030204" pitchFamily="34" charset="0"/>
                </a:rPr>
                <a:t>80% UIN un NIN atlaide</a:t>
              </a:r>
              <a:endParaRPr lang="en-US" sz="1400" kern="1200" dirty="0" smtClean="0">
                <a:solidFill>
                  <a:srgbClr val="38602A"/>
                </a:solidFill>
                <a:latin typeface="Calibri" panose="020F0502020204030204" pitchFamily="34" charset="0"/>
              </a:endParaRPr>
            </a:p>
            <a:p>
              <a:pPr marL="285750" lvl="0" indent="-285750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lv-LV" sz="1400" kern="1200" dirty="0" smtClean="0">
                  <a:solidFill>
                    <a:srgbClr val="38602A"/>
                  </a:solidFill>
                  <a:latin typeface="Calibri" panose="020F0502020204030204" pitchFamily="34" charset="0"/>
                </a:rPr>
                <a:t>Papildinātība ERAF investīcijām infrastruktūrā</a:t>
              </a:r>
              <a:endParaRPr lang="lv-LV" sz="1400" kern="1200" dirty="0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4494813" y="4077587"/>
              <a:ext cx="3102382" cy="2172592"/>
            </a:xfrm>
            <a:custGeom>
              <a:avLst/>
              <a:gdLst>
                <a:gd name="connsiteX0" fmla="*/ 0 w 3607016"/>
                <a:gd name="connsiteY0" fmla="*/ 1233301 h 2466601"/>
                <a:gd name="connsiteX1" fmla="*/ 704708 w 3607016"/>
                <a:gd name="connsiteY1" fmla="*/ 1 h 2466601"/>
                <a:gd name="connsiteX2" fmla="*/ 2902308 w 3607016"/>
                <a:gd name="connsiteY2" fmla="*/ 1 h 2466601"/>
                <a:gd name="connsiteX3" fmla="*/ 3607016 w 3607016"/>
                <a:gd name="connsiteY3" fmla="*/ 1233301 h 2466601"/>
                <a:gd name="connsiteX4" fmla="*/ 2902308 w 3607016"/>
                <a:gd name="connsiteY4" fmla="*/ 2466600 h 2466601"/>
                <a:gd name="connsiteX5" fmla="*/ 704708 w 3607016"/>
                <a:gd name="connsiteY5" fmla="*/ 2466600 h 2466601"/>
                <a:gd name="connsiteX6" fmla="*/ 0 w 3607016"/>
                <a:gd name="connsiteY6" fmla="*/ 1233301 h 2466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07016" h="2466601">
                  <a:moveTo>
                    <a:pt x="0" y="1233301"/>
                  </a:moveTo>
                  <a:lnTo>
                    <a:pt x="704708" y="1"/>
                  </a:lnTo>
                  <a:lnTo>
                    <a:pt x="2902308" y="1"/>
                  </a:lnTo>
                  <a:lnTo>
                    <a:pt x="3607016" y="1233301"/>
                  </a:lnTo>
                  <a:lnTo>
                    <a:pt x="2902308" y="2466600"/>
                  </a:lnTo>
                  <a:lnTo>
                    <a:pt x="704708" y="2466600"/>
                  </a:lnTo>
                  <a:lnTo>
                    <a:pt x="0" y="1233301"/>
                  </a:lnTo>
                  <a:close/>
                </a:path>
              </a:pathLst>
            </a:cu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alpha val="90000"/>
                <a:hueOff val="0"/>
                <a:satOff val="0"/>
                <a:lumOff val="0"/>
                <a:alphaOff val="-40000"/>
              </a:schemeClr>
            </a:fillRef>
            <a:effectRef idx="1">
              <a:schemeClr val="accent3">
                <a:alpha val="90000"/>
                <a:hueOff val="0"/>
                <a:satOff val="0"/>
                <a:lumOff val="0"/>
                <a:alphaOff val="-40000"/>
              </a:schemeClr>
            </a:effectRef>
            <a:fontRef idx="minor">
              <a:schemeClr val="lt1"/>
            </a:fontRef>
          </p:style>
          <p:txBody>
            <a:bodyPr spcFirstLastPara="0" vert="horz" wrap="square" lIns="551997" tIns="382695" rIns="551997" bIns="38269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lv-LV" sz="2000" b="1" kern="1200" dirty="0" smtClean="0">
                  <a:solidFill>
                    <a:srgbClr val="38602A"/>
                  </a:solidFill>
                  <a:latin typeface="Calibri" panose="020F0502020204030204" pitchFamily="34" charset="0"/>
                </a:rPr>
                <a:t>Pozitīva ietekme uz valsts un pašvaldību budžetu</a:t>
              </a:r>
            </a:p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lv-LV" sz="1300" kern="1200" dirty="0" smtClean="0">
                  <a:solidFill>
                    <a:srgbClr val="38602A"/>
                  </a:solidFill>
                  <a:latin typeface="Calibri" panose="020F0502020204030204" pitchFamily="34" charset="0"/>
                </a:rPr>
                <a:t>ERAF + SEZ rezultāti</a:t>
              </a:r>
              <a:endParaRPr lang="lv-LV" sz="1300" kern="1200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58726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2126" y="381000"/>
            <a:ext cx="7381874" cy="606972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solidFill>
                  <a:srgbClr val="38602A"/>
                </a:solidFill>
              </a:rPr>
              <a:t>SEZ </a:t>
            </a:r>
            <a:r>
              <a:rPr lang="en-US" sz="3200" dirty="0" err="1" smtClean="0">
                <a:solidFill>
                  <a:srgbClr val="38602A"/>
                </a:solidFill>
              </a:rPr>
              <a:t>teritorijas</a:t>
            </a:r>
            <a:r>
              <a:rPr lang="en-US" sz="3200" dirty="0" smtClean="0">
                <a:solidFill>
                  <a:srgbClr val="38602A"/>
                </a:solidFill>
              </a:rPr>
              <a:t> </a:t>
            </a:r>
            <a:r>
              <a:rPr lang="en-US" sz="3200" dirty="0" err="1" smtClean="0">
                <a:solidFill>
                  <a:srgbClr val="38602A"/>
                </a:solidFill>
              </a:rPr>
              <a:t>Latgalē</a:t>
            </a:r>
            <a:endParaRPr lang="en-US" sz="3200" dirty="0">
              <a:solidFill>
                <a:srgbClr val="38602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534399" y="6324600"/>
            <a:ext cx="428625" cy="304800"/>
          </a:xfrm>
        </p:spPr>
        <p:txBody>
          <a:bodyPr/>
          <a:lstStyle/>
          <a:p>
            <a:fld id="{7CFE5AE2-2B15-4615-85AF-49883BF8AD88}" type="slidenum">
              <a:rPr lang="en-US" altLang="lv-LV" smtClean="0"/>
              <a:pPr/>
              <a:t>13</a:t>
            </a:fld>
            <a:endParaRPr lang="en-US" altLang="lv-LV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63307" y="1069010"/>
            <a:ext cx="7280693" cy="5560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796631" y="2583525"/>
            <a:ext cx="33556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anose="020F0502020204030204" pitchFamily="34" charset="0"/>
              </a:rPr>
              <a:t>SEZ </a:t>
            </a:r>
            <a:r>
              <a:rPr lang="en-US" sz="2400" dirty="0" err="1" smtClean="0">
                <a:latin typeface="Calibri" panose="020F0502020204030204" pitchFamily="34" charset="0"/>
              </a:rPr>
              <a:t>kopējais</a:t>
            </a:r>
            <a:r>
              <a:rPr lang="en-US" sz="2400" dirty="0" smtClean="0">
                <a:latin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</a:rPr>
              <a:t>apjoms</a:t>
            </a:r>
            <a:r>
              <a:rPr lang="en-US" sz="2400" dirty="0" smtClean="0">
                <a:latin typeface="Calibri" panose="020F0502020204030204" pitchFamily="34" charset="0"/>
              </a:rPr>
              <a:t> </a:t>
            </a:r>
            <a:endParaRPr lang="lv-LV" sz="2400" dirty="0" smtClean="0">
              <a:latin typeface="Calibri" panose="020F0502020204030204" pitchFamily="34" charset="0"/>
            </a:endParaRPr>
          </a:p>
          <a:p>
            <a:r>
              <a:rPr lang="lv-LV" sz="2400" b="1" dirty="0" smtClean="0">
                <a:latin typeface="Calibri" panose="020F0502020204030204" pitchFamily="34" charset="0"/>
              </a:rPr>
              <a:t>līdz 5% no reģiona teritorijas</a:t>
            </a:r>
            <a:endParaRPr lang="en-US" sz="2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58392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534399" y="6324600"/>
            <a:ext cx="428625" cy="304800"/>
          </a:xfrm>
        </p:spPr>
        <p:txBody>
          <a:bodyPr/>
          <a:lstStyle/>
          <a:p>
            <a:fld id="{7CFE5AE2-2B15-4615-85AF-49883BF8AD88}" type="slidenum">
              <a:rPr lang="en-US" altLang="lv-LV" smtClean="0"/>
              <a:pPr/>
              <a:t>14</a:t>
            </a:fld>
            <a:endParaRPr lang="en-US" altLang="lv-LV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43075" y="476250"/>
            <a:ext cx="7400925" cy="1036642"/>
          </a:xfrm>
        </p:spPr>
        <p:txBody>
          <a:bodyPr>
            <a:normAutofit/>
          </a:bodyPr>
          <a:lstStyle/>
          <a:p>
            <a:pPr algn="ctr"/>
            <a:r>
              <a:rPr lang="lv-LV" sz="2600" dirty="0">
                <a:solidFill>
                  <a:srgbClr val="38602A"/>
                </a:solidFill>
              </a:rPr>
              <a:t>LSEZ platību un robežu noteikšana</a:t>
            </a:r>
          </a:p>
        </p:txBody>
      </p:sp>
      <p:graphicFrame>
        <p:nvGraphicFramePr>
          <p:cNvPr id="7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784159763"/>
              </p:ext>
            </p:extLst>
          </p:nvPr>
        </p:nvGraphicFramePr>
        <p:xfrm>
          <a:off x="771525" y="1935155"/>
          <a:ext cx="8039100" cy="44211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565731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2239" y="446989"/>
            <a:ext cx="7371761" cy="1036642"/>
          </a:xfrm>
        </p:spPr>
        <p:txBody>
          <a:bodyPr/>
          <a:lstStyle/>
          <a:p>
            <a:pPr algn="ctr"/>
            <a:r>
              <a:rPr lang="lv-LV" dirty="0" smtClean="0">
                <a:solidFill>
                  <a:srgbClr val="38602A"/>
                </a:solidFill>
              </a:rPr>
              <a:t>Valsts budžeta mērķdotācijas atjaunošana – 10  milj. </a:t>
            </a:r>
            <a:r>
              <a:rPr lang="lv-LV" dirty="0" err="1" smtClean="0">
                <a:solidFill>
                  <a:srgbClr val="38602A"/>
                </a:solidFill>
              </a:rPr>
              <a:t>euro</a:t>
            </a:r>
            <a:endParaRPr lang="en-US" dirty="0">
              <a:solidFill>
                <a:srgbClr val="38602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1174" y="1997692"/>
            <a:ext cx="7267469" cy="4373573"/>
          </a:xfrm>
        </p:spPr>
        <p:txBody>
          <a:bodyPr>
            <a:normAutofit/>
          </a:bodyPr>
          <a:lstStyle/>
          <a:p>
            <a:r>
              <a:rPr lang="lv-LV" sz="2400" b="1" dirty="0" smtClean="0">
                <a:solidFill>
                  <a:srgbClr val="38602A"/>
                </a:solidFill>
                <a:latin typeface="Calibri" panose="020F0502020204030204" pitchFamily="34" charset="0"/>
              </a:rPr>
              <a:t>Nepieciešama, jo: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lv-LV" sz="2400" dirty="0" smtClean="0">
                <a:latin typeface="Calibri" panose="020F0502020204030204" pitchFamily="34" charset="0"/>
              </a:rPr>
              <a:t>Atbalsts lielajiem komersantiem (ERAF ierobežots)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lv-LV" sz="2400" dirty="0" smtClean="0">
                <a:latin typeface="Calibri" panose="020F0502020204030204" pitchFamily="34" charset="0"/>
              </a:rPr>
              <a:t>Iespēja pašvaldībai kombinēt atbalstu infrastruktūrai un iekārtām (grants MVU iekārtām)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lv-LV" sz="2400" dirty="0" smtClean="0">
                <a:latin typeface="Calibri" panose="020F0502020204030204" pitchFamily="34" charset="0"/>
              </a:rPr>
              <a:t>Patstāvīgs finansējums </a:t>
            </a:r>
          </a:p>
          <a:p>
            <a:pPr>
              <a:buFont typeface="Arial" pitchFamily="34" charset="0"/>
              <a:buChar char="•"/>
            </a:pPr>
            <a:endParaRPr lang="lv-LV" sz="2400" dirty="0">
              <a:latin typeface="Calibri" panose="020F0502020204030204" pitchFamily="34" charset="0"/>
            </a:endParaRPr>
          </a:p>
          <a:p>
            <a:r>
              <a:rPr lang="lv-LV" sz="2400" b="1" dirty="0" smtClean="0">
                <a:solidFill>
                  <a:srgbClr val="38602A"/>
                </a:solidFill>
                <a:latin typeface="Calibri" panose="020F0502020204030204" pitchFamily="34" charset="0"/>
              </a:rPr>
              <a:t>VARAM pieteica JPI uz 2017.gada budžetu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lv-LV" sz="2400" dirty="0" smtClean="0">
                <a:latin typeface="Calibri" panose="020F0502020204030204" pitchFamily="34" charset="0"/>
              </a:rPr>
              <a:t>Atkārtots pieprasījums 2018.gada budžeta sagatavošanas procesā</a:t>
            </a:r>
          </a:p>
          <a:p>
            <a:pPr>
              <a:buFont typeface="Arial" pitchFamily="34" charset="0"/>
              <a:buChar char="•"/>
            </a:pPr>
            <a:endParaRPr lang="lv-LV" dirty="0" smtClean="0">
              <a:latin typeface="Calibri" panose="020F0502020204030204" pitchFamily="34" charset="0"/>
            </a:endParaRPr>
          </a:p>
          <a:p>
            <a:endParaRPr lang="en-US" dirty="0" smtClean="0">
              <a:latin typeface="Calibri" panose="020F0502020204030204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534399" y="6324600"/>
            <a:ext cx="430491" cy="304800"/>
          </a:xfrm>
        </p:spPr>
        <p:txBody>
          <a:bodyPr/>
          <a:lstStyle/>
          <a:p>
            <a:pPr>
              <a:defRPr/>
            </a:pPr>
            <a:fld id="{CE7B2ECF-758E-4A57-9DD3-52E80A8BAA84}" type="slidenum">
              <a:rPr lang="en-US" altLang="en-US" smtClean="0"/>
              <a:pPr>
                <a:defRPr/>
              </a:pPr>
              <a:t>15</a:t>
            </a:fld>
            <a:endParaRPr lang="en-US" altLang="en-US" dirty="0"/>
          </a:p>
        </p:txBody>
      </p:sp>
    </p:spTree>
    <p:extLst>
      <p:ext uri="{BB962C8B-B14F-4D97-AF65-F5344CB8AC3E}">
        <p14:creationId xmlns="" xmlns:p14="http://schemas.microsoft.com/office/powerpoint/2010/main" val="141590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85800" y="3810000"/>
            <a:ext cx="7772400" cy="914400"/>
          </a:xfrm>
        </p:spPr>
        <p:txBody>
          <a:bodyPr>
            <a:normAutofit/>
          </a:bodyPr>
          <a:lstStyle/>
          <a:p>
            <a:r>
              <a:rPr lang="lv-LV" sz="3200" b="1" dirty="0" smtClean="0"/>
              <a:t>Paldies par uzmanību!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1611985" y="399855"/>
            <a:ext cx="7532016" cy="1037167"/>
          </a:xfrm>
        </p:spPr>
        <p:txBody>
          <a:bodyPr>
            <a:normAutofit/>
          </a:bodyPr>
          <a:lstStyle/>
          <a:p>
            <a:pPr algn="ctr"/>
            <a:r>
              <a:rPr lang="lv-LV" altLang="en-US" dirty="0" smtClean="0">
                <a:solidFill>
                  <a:srgbClr val="38602A"/>
                </a:solidFill>
              </a:rPr>
              <a:t>Iedzīvotāju skaita prognozes </a:t>
            </a:r>
            <a:br>
              <a:rPr lang="lv-LV" altLang="en-US" dirty="0" smtClean="0">
                <a:solidFill>
                  <a:srgbClr val="38602A"/>
                </a:solidFill>
              </a:rPr>
            </a:br>
            <a:r>
              <a:rPr lang="lv-LV" altLang="en-US" dirty="0" smtClean="0">
                <a:solidFill>
                  <a:srgbClr val="38602A"/>
                </a:solidFill>
              </a:rPr>
              <a:t>līdz 2030 gadam </a:t>
            </a:r>
            <a:endParaRPr lang="en-US" altLang="en-US" dirty="0" smtClean="0">
              <a:solidFill>
                <a:srgbClr val="38602A"/>
              </a:solidFill>
            </a:endParaRPr>
          </a:p>
        </p:txBody>
      </p:sp>
      <p:sp>
        <p:nvSpPr>
          <p:cNvPr id="1536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lv-LV" altLang="en-US" smtClean="0"/>
          </a:p>
        </p:txBody>
      </p:sp>
      <p:sp>
        <p:nvSpPr>
          <p:cNvPr id="1536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lv-LV" altLang="en-US" smtClean="0"/>
          </a:p>
        </p:txBody>
      </p:sp>
      <p:sp>
        <p:nvSpPr>
          <p:cNvPr id="27653" name="Slide Number Placeholder 5"/>
          <p:cNvSpPr>
            <a:spLocks noGrp="1"/>
          </p:cNvSpPr>
          <p:nvPr>
            <p:ph type="sldNum" sz="quarter" idx="13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84CCB4A-64DA-4224-8101-D781315BD980}" type="slidenum">
              <a:rPr lang="en-US" altLang="en-US"/>
              <a:pPr/>
              <a:t>2</a:t>
            </a:fld>
            <a:endParaRPr lang="en-US" altLang="en-US"/>
          </a:p>
        </p:txBody>
      </p:sp>
      <p:pic>
        <p:nvPicPr>
          <p:cNvPr id="2765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91495" y="1567226"/>
            <a:ext cx="6890512" cy="4665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4363978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6"/>
          <p:cNvSpPr>
            <a:spLocks noGrp="1"/>
          </p:cNvSpPr>
          <p:nvPr>
            <p:ph type="sldNum" sz="quarter" idx="13"/>
          </p:nvPr>
        </p:nvSpPr>
        <p:spPr bwMode="auto">
          <a:xfrm>
            <a:off x="8534400" y="6324600"/>
            <a:ext cx="452438" cy="3048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389E7DEA-9150-4101-80C9-CD6526EB549B}" type="slidenum">
              <a:rPr lang="en-GB" altLang="en-US" smtClean="0">
                <a:latin typeface="Calibri" panose="020F0502020204030204" pitchFamily="34" charset="0"/>
              </a:rPr>
              <a:pPr/>
              <a:t>3</a:t>
            </a:fld>
            <a:endParaRPr lang="en-GB" altLang="en-US" dirty="0">
              <a:latin typeface="Calibri" panose="020F0502020204030204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633056182"/>
              </p:ext>
            </p:extLst>
          </p:nvPr>
        </p:nvGraphicFramePr>
        <p:xfrm>
          <a:off x="2687414" y="4283897"/>
          <a:ext cx="5938600" cy="1931395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429095"/>
                <a:gridCol w="2700318"/>
                <a:gridCol w="1498861"/>
                <a:gridCol w="1310326"/>
              </a:tblGrid>
              <a:tr h="42208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lv-LV" sz="1600" u="none" strike="noStrike" noProof="0" dirty="0" smtClean="0">
                          <a:latin typeface="Calibri" panose="020F0502020204030204" pitchFamily="34" charset="0"/>
                        </a:rPr>
                        <a:t>SAM</a:t>
                      </a:r>
                      <a:endParaRPr lang="en-US" sz="1600" b="1" i="0" u="none" strike="noStrike" noProof="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1994" marR="71994" marT="9525" marB="0" anchor="ctr"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600" u="none" strike="noStrike" noProof="0" dirty="0" smtClean="0">
                          <a:latin typeface="Calibri" panose="020F0502020204030204" pitchFamily="34" charset="0"/>
                        </a:rPr>
                        <a:t>Kopā</a:t>
                      </a:r>
                      <a:r>
                        <a:rPr lang="en-US" sz="1600" u="none" strike="noStrike" noProof="0" dirty="0" smtClean="0">
                          <a:latin typeface="Calibri" panose="020F0502020204030204" pitchFamily="34" charset="0"/>
                        </a:rPr>
                        <a:t>, euro</a:t>
                      </a:r>
                      <a:endParaRPr lang="en-US" sz="1600" b="1" i="1" u="none" strike="noStrike" noProof="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1994" marR="7199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noProof="0" dirty="0" smtClean="0">
                          <a:latin typeface="Calibri" panose="020F0502020204030204" pitchFamily="34" charset="0"/>
                        </a:rPr>
                        <a:t>ER</a:t>
                      </a:r>
                      <a:r>
                        <a:rPr lang="lv-LV" sz="1600" u="none" strike="noStrike" noProof="0" dirty="0" smtClean="0">
                          <a:latin typeface="Calibri" panose="020F0502020204030204" pitchFamily="34" charset="0"/>
                        </a:rPr>
                        <a:t>A</a:t>
                      </a:r>
                      <a:r>
                        <a:rPr lang="en-US" sz="1600" u="none" strike="noStrike" noProof="0" dirty="0" smtClean="0">
                          <a:latin typeface="Calibri" panose="020F0502020204030204" pitchFamily="34" charset="0"/>
                        </a:rPr>
                        <a:t>F, euro</a:t>
                      </a:r>
                      <a:endParaRPr lang="en-US" sz="1600" b="1" i="1" u="none" strike="noStrike" noProof="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1994" marR="71994" marT="9525" marB="0" anchor="ctr"/>
                </a:tc>
              </a:tr>
              <a:tr h="33111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noProof="0" dirty="0" smtClean="0">
                          <a:latin typeface="Calibri" panose="020F0502020204030204" pitchFamily="34" charset="0"/>
                        </a:rPr>
                        <a:t>5.6.2.  </a:t>
                      </a:r>
                      <a:r>
                        <a:rPr lang="lv-LV" sz="1400" u="none" strike="noStrike" noProof="0" dirty="0" smtClean="0">
                          <a:latin typeface="Calibri" panose="020F0502020204030204" pitchFamily="34" charset="0"/>
                        </a:rPr>
                        <a:t>Degradēto teritoriju </a:t>
                      </a:r>
                      <a:r>
                        <a:rPr lang="lv-LV" sz="1400" u="none" strike="noStrike" noProof="0" dirty="0" err="1" smtClean="0">
                          <a:latin typeface="Calibri" panose="020F0502020204030204" pitchFamily="34" charset="0"/>
                        </a:rPr>
                        <a:t>revitalizācija</a:t>
                      </a:r>
                      <a:endParaRPr lang="en-US" sz="1400" b="1" i="0" u="none" strike="noStrike" noProof="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1994" marR="71994" marT="9525" marB="0" anchor="ctr"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kern="1200" dirty="0" smtClean="0">
                          <a:latin typeface="Calibri" panose="020F0502020204030204" pitchFamily="34" charset="0"/>
                        </a:rPr>
                        <a:t>311 321 944</a:t>
                      </a:r>
                      <a:endParaRPr lang="en-US" sz="1400" b="1" kern="1200" noProof="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1994" marR="7199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kern="1200" dirty="0" smtClean="0">
                          <a:latin typeface="Calibri" panose="020F0502020204030204" pitchFamily="34" charset="0"/>
                        </a:rPr>
                        <a:t>264 623 652 </a:t>
                      </a:r>
                      <a:endParaRPr lang="lv-LV" sz="1200" b="1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1994" marR="71994" marT="9525" marB="0" anchor="ctr"/>
                </a:tc>
              </a:tr>
              <a:tr h="3927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noProof="0" smtClean="0">
                          <a:latin typeface="Calibri" panose="020F0502020204030204" pitchFamily="34" charset="0"/>
                        </a:rPr>
                        <a:t>1.</a:t>
                      </a:r>
                      <a:endParaRPr lang="en-US" sz="1400" b="0" i="0" u="none" strike="noStrike" noProof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1994" marR="71994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u="none" strike="noStrike" noProof="0" dirty="0" smtClean="0">
                          <a:latin typeface="Calibri" panose="020F0502020204030204" pitchFamily="34" charset="0"/>
                        </a:rPr>
                        <a:t>Republikas</a:t>
                      </a:r>
                      <a:r>
                        <a:rPr lang="lv-LV" sz="1400" u="none" strike="noStrike" baseline="0" noProof="0" dirty="0" smtClean="0">
                          <a:latin typeface="Calibri" panose="020F0502020204030204" pitchFamily="34" charset="0"/>
                        </a:rPr>
                        <a:t> pilsētas</a:t>
                      </a:r>
                      <a:r>
                        <a:rPr lang="en-US" sz="1400" u="none" strike="noStrike" noProof="0" dirty="0" smtClean="0"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lv-LV" sz="1400" u="none" strike="noStrike" noProof="0" dirty="0" smtClean="0">
                          <a:latin typeface="Calibri" panose="020F0502020204030204" pitchFamily="34" charset="0"/>
                        </a:rPr>
                        <a:t>9</a:t>
                      </a:r>
                      <a:r>
                        <a:rPr lang="en-US" sz="1400" u="none" strike="noStrike" noProof="0" dirty="0" smtClean="0">
                          <a:latin typeface="Calibri" panose="020F0502020204030204" pitchFamily="34" charset="0"/>
                        </a:rPr>
                        <a:t>)</a:t>
                      </a:r>
                      <a:endParaRPr lang="en-US" sz="1400" b="0" i="0" u="none" strike="noStrike" noProof="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1994" marR="7199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kern="1200" dirty="0" smtClean="0">
                          <a:latin typeface="Calibri" panose="020F0502020204030204" pitchFamily="34" charset="0"/>
                        </a:rPr>
                        <a:t>141 456 415</a:t>
                      </a:r>
                      <a:endParaRPr lang="en-US" sz="1400" kern="1200" noProof="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1994" marR="7199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kern="1200" dirty="0" smtClean="0">
                          <a:latin typeface="Calibri" panose="020F0502020204030204" pitchFamily="34" charset="0"/>
                        </a:rPr>
                        <a:t>120 237 953 </a:t>
                      </a:r>
                      <a:endParaRPr lang="lv-LV" sz="1200" b="0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1994" marR="71994" marT="9525" marB="0" anchor="ctr"/>
                </a:tc>
              </a:tr>
              <a:tr h="3927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noProof="0" smtClean="0">
                          <a:latin typeface="Calibri" panose="020F0502020204030204" pitchFamily="34" charset="0"/>
                        </a:rPr>
                        <a:t>2.</a:t>
                      </a:r>
                      <a:endParaRPr lang="en-US" sz="1400" b="0" i="0" u="none" strike="noStrike" noProof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1994" marR="71994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u="none" strike="noStrike" noProof="0" dirty="0" smtClean="0">
                          <a:latin typeface="Calibri" panose="020F0502020204030204" pitchFamily="34" charset="0"/>
                        </a:rPr>
                        <a:t>Reģionālās</a:t>
                      </a:r>
                      <a:r>
                        <a:rPr lang="lv-LV" sz="1400" u="none" strike="noStrike" baseline="0" noProof="0" dirty="0" smtClean="0">
                          <a:latin typeface="Calibri" panose="020F0502020204030204" pitchFamily="34" charset="0"/>
                        </a:rPr>
                        <a:t> nozīmes centri</a:t>
                      </a:r>
                      <a:r>
                        <a:rPr lang="en-US" sz="1400" u="none" strike="noStrike" noProof="0" dirty="0" smtClean="0">
                          <a:latin typeface="Calibri" panose="020F0502020204030204" pitchFamily="34" charset="0"/>
                        </a:rPr>
                        <a:t>(21)</a:t>
                      </a:r>
                      <a:endParaRPr lang="en-US" sz="1400" b="0" i="0" u="none" strike="noStrike" noProof="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1994" marR="7199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noProof="0" dirty="0" smtClean="0">
                          <a:latin typeface="Calibri" panose="020F0502020204030204" pitchFamily="34" charset="0"/>
                        </a:rPr>
                        <a:t>108 398 439</a:t>
                      </a:r>
                      <a:endParaRPr lang="en-US" sz="1400" b="0" i="0" u="none" strike="noStrike" noProof="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1994" marR="7199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u="none" strike="noStrike" dirty="0">
                          <a:latin typeface="Calibri" panose="020F0502020204030204" pitchFamily="34" charset="0"/>
                        </a:rPr>
                        <a:t>92 138 673</a:t>
                      </a:r>
                      <a:endParaRPr lang="lv-LV" sz="1200" b="0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1994" marR="71994" marT="9525" marB="0" anchor="ctr"/>
                </a:tc>
              </a:tr>
              <a:tr h="3927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noProof="0" smtClean="0">
                          <a:latin typeface="Calibri" panose="020F0502020204030204" pitchFamily="34" charset="0"/>
                        </a:rPr>
                        <a:t>3.</a:t>
                      </a:r>
                      <a:endParaRPr lang="en-US" sz="1400" b="0" i="0" u="none" strike="noStrike" noProof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1994" marR="71994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u="none" strike="noStrike" noProof="0" dirty="0" smtClean="0">
                          <a:latin typeface="Calibri" panose="020F0502020204030204" pitchFamily="34" charset="0"/>
                        </a:rPr>
                        <a:t>Latgales reģions</a:t>
                      </a:r>
                      <a:endParaRPr lang="en-US" sz="1400" b="0" i="0" u="none" strike="noStrike" noProof="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1994" marR="7199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noProof="0" dirty="0" smtClean="0">
                          <a:latin typeface="Calibri" panose="020F0502020204030204" pitchFamily="34" charset="0"/>
                        </a:rPr>
                        <a:t>61 467 089</a:t>
                      </a:r>
                      <a:endParaRPr lang="en-US" sz="1400" b="0" i="0" u="none" strike="noStrike" noProof="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1994" marR="7199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u="none" strike="noStrike" dirty="0">
                          <a:latin typeface="Calibri" panose="020F0502020204030204" pitchFamily="34" charset="0"/>
                        </a:rPr>
                        <a:t>52 247 026</a:t>
                      </a:r>
                      <a:endParaRPr lang="lv-LV" sz="1200" b="0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1994" marR="71994" marT="9525" marB="0" anchor="ctr"/>
                </a:tc>
              </a:tr>
            </a:tbl>
          </a:graphicData>
        </a:graphic>
      </p:graphicFrame>
      <p:sp>
        <p:nvSpPr>
          <p:cNvPr id="15394" name="Title 1"/>
          <p:cNvSpPr>
            <a:spLocks noGrp="1"/>
          </p:cNvSpPr>
          <p:nvPr>
            <p:ph type="title"/>
          </p:nvPr>
        </p:nvSpPr>
        <p:spPr>
          <a:xfrm>
            <a:off x="1640263" y="424212"/>
            <a:ext cx="7503735" cy="1162050"/>
          </a:xfrm>
        </p:spPr>
        <p:txBody>
          <a:bodyPr>
            <a:noAutofit/>
          </a:bodyPr>
          <a:lstStyle/>
          <a:p>
            <a:pPr algn="ctr"/>
            <a:r>
              <a:rPr lang="lv-LV" dirty="0" smtClean="0">
                <a:solidFill>
                  <a:srgbClr val="38602A"/>
                </a:solidFill>
              </a:rPr>
              <a:t>ES fondu finansējums </a:t>
            </a:r>
            <a:br>
              <a:rPr lang="lv-LV" dirty="0" smtClean="0">
                <a:solidFill>
                  <a:srgbClr val="38602A"/>
                </a:solidFill>
              </a:rPr>
            </a:br>
            <a:r>
              <a:rPr lang="lv-LV" dirty="0" smtClean="0">
                <a:solidFill>
                  <a:srgbClr val="38602A"/>
                </a:solidFill>
              </a:rPr>
              <a:t>uzņēmējdarbības atbalstam (VARAM)</a:t>
            </a:r>
            <a:endParaRPr lang="en-GB" altLang="lv-LV" dirty="0" smtClean="0">
              <a:solidFill>
                <a:srgbClr val="38602A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718" y="2955792"/>
            <a:ext cx="2327933" cy="16962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637032944"/>
              </p:ext>
            </p:extLst>
          </p:nvPr>
        </p:nvGraphicFramePr>
        <p:xfrm>
          <a:off x="2696841" y="1875703"/>
          <a:ext cx="5929173" cy="2063665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415288"/>
                <a:gridCol w="2949306"/>
                <a:gridCol w="1207120"/>
                <a:gridCol w="1357459"/>
              </a:tblGrid>
              <a:tr h="515728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lv-LV" sz="1600" u="none" strike="noStrike" noProof="0" dirty="0" smtClean="0">
                          <a:latin typeface="Calibri" panose="020F0502020204030204" pitchFamily="34" charset="0"/>
                        </a:rPr>
                        <a:t>SAM</a:t>
                      </a:r>
                      <a:endParaRPr lang="en-US" sz="1600" b="1" i="0" u="none" strike="noStrike" noProof="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1994" marR="71994" marT="9525" marB="0" anchor="ctr"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600" u="none" strike="noStrike" noProof="0" dirty="0" smtClean="0">
                          <a:latin typeface="Calibri" panose="020F0502020204030204" pitchFamily="34" charset="0"/>
                        </a:rPr>
                        <a:t>Kopā</a:t>
                      </a:r>
                      <a:r>
                        <a:rPr lang="en-US" sz="1600" u="none" strike="noStrike" noProof="0" dirty="0" smtClean="0">
                          <a:latin typeface="Calibri" panose="020F0502020204030204" pitchFamily="34" charset="0"/>
                        </a:rPr>
                        <a:t>, euro</a:t>
                      </a:r>
                      <a:endParaRPr lang="en-US" sz="1600" b="1" i="1" u="none" strike="noStrike" noProof="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1994" marR="7199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600" u="none" strike="noStrike" noProof="0" dirty="0" smtClean="0">
                          <a:latin typeface="Calibri" panose="020F0502020204030204" pitchFamily="34" charset="0"/>
                        </a:rPr>
                        <a:t>ERAF, </a:t>
                      </a:r>
                      <a:r>
                        <a:rPr lang="en-US" sz="1600" u="none" strike="noStrike" noProof="0" dirty="0" smtClean="0">
                          <a:latin typeface="Calibri" panose="020F0502020204030204" pitchFamily="34" charset="0"/>
                        </a:rPr>
                        <a:t>euro</a:t>
                      </a:r>
                      <a:endParaRPr lang="en-US" sz="1600" b="1" i="1" u="none" strike="noStrike" noProof="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1994" marR="71994" marT="9525" marB="0" anchor="ctr"/>
                </a:tc>
              </a:tr>
              <a:tr h="327468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noProof="0" dirty="0" smtClean="0">
                          <a:latin typeface="Calibri" panose="020F0502020204030204" pitchFamily="34" charset="0"/>
                        </a:rPr>
                        <a:t>3.3.1.</a:t>
                      </a:r>
                      <a:r>
                        <a:rPr lang="en-US" sz="1400" u="none" strike="noStrike" baseline="0" noProof="0" dirty="0" smtClean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lv-LV" sz="1400" u="none" strike="noStrike" baseline="0" noProof="0" dirty="0" smtClean="0">
                          <a:latin typeface="Calibri" panose="020F0502020204030204" pitchFamily="34" charset="0"/>
                        </a:rPr>
                        <a:t>Uzņēmējdarbības infrastruktūra</a:t>
                      </a:r>
                      <a:endParaRPr lang="en-US" sz="1400" b="1" i="0" u="none" strike="noStrike" noProof="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1994" marR="71994" marT="9525" marB="0" anchor="ctr"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kern="1200" dirty="0" smtClean="0">
                          <a:latin typeface="Calibri" panose="020F0502020204030204" pitchFamily="34" charset="0"/>
                        </a:rPr>
                        <a:t>75 552 108</a:t>
                      </a:r>
                      <a:endParaRPr lang="en-US" sz="1400" b="1" kern="1200" noProof="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1994" marR="7199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kern="1200" dirty="0" smtClean="0">
                          <a:latin typeface="Calibri" panose="020F0502020204030204" pitchFamily="34" charset="0"/>
                        </a:rPr>
                        <a:t>64 219 292 </a:t>
                      </a:r>
                      <a:endParaRPr lang="lv-LV" sz="1200" b="1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1994" marR="71994" marT="9525" marB="0" anchor="ctr"/>
                </a:tc>
              </a:tr>
              <a:tr h="38840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noProof="0" smtClean="0">
                          <a:latin typeface="Calibri" panose="020F0502020204030204" pitchFamily="34" charset="0"/>
                        </a:rPr>
                        <a:t>1.</a:t>
                      </a:r>
                      <a:endParaRPr lang="en-US" sz="1400" b="0" i="0" u="none" strike="noStrike" noProof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1994" marR="71994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u="none" strike="noStrike" noProof="0" dirty="0" smtClean="0">
                          <a:latin typeface="Calibri" panose="020F0502020204030204" pitchFamily="34" charset="0"/>
                        </a:rPr>
                        <a:t>Republikas</a:t>
                      </a:r>
                      <a:r>
                        <a:rPr lang="lv-LV" sz="1400" u="none" strike="noStrike" baseline="0" noProof="0" dirty="0" smtClean="0">
                          <a:latin typeface="Calibri" panose="020F0502020204030204" pitchFamily="34" charset="0"/>
                        </a:rPr>
                        <a:t> pilsētas</a:t>
                      </a:r>
                      <a:r>
                        <a:rPr lang="en-US" sz="1400" u="none" strike="noStrike" noProof="0" dirty="0" smtClean="0">
                          <a:latin typeface="Calibri" panose="020F0502020204030204" pitchFamily="34" charset="0"/>
                        </a:rPr>
                        <a:t>(8)</a:t>
                      </a:r>
                      <a:endParaRPr lang="en-US" sz="1400" b="0" i="0" u="none" strike="noStrike" noProof="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1994" marR="7199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kern="1200" dirty="0" smtClean="0">
                          <a:latin typeface="Calibri" panose="020F0502020204030204" pitchFamily="34" charset="0"/>
                        </a:rPr>
                        <a:t>18 957 862</a:t>
                      </a:r>
                      <a:endParaRPr lang="en-US" sz="1400" kern="1200" noProof="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1994" marR="7199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kern="1200" dirty="0" smtClean="0">
                          <a:latin typeface="Calibri" panose="020F0502020204030204" pitchFamily="34" charset="0"/>
                        </a:rPr>
                        <a:t>16 114 183 </a:t>
                      </a:r>
                      <a:endParaRPr lang="lv-LV" sz="1200" b="0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1994" marR="71994" marT="9525" marB="0" anchor="ctr"/>
                </a:tc>
              </a:tr>
              <a:tr h="38840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noProof="0" smtClean="0">
                          <a:latin typeface="Calibri" panose="020F0502020204030204" pitchFamily="34" charset="0"/>
                        </a:rPr>
                        <a:t>2.</a:t>
                      </a:r>
                      <a:endParaRPr lang="en-US" sz="1400" b="0" i="0" u="none" strike="noStrike" noProof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1994" marR="71994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u="none" strike="noStrike" noProof="0" dirty="0" smtClean="0">
                          <a:latin typeface="Calibri" panose="020F0502020204030204" pitchFamily="34" charset="0"/>
                        </a:rPr>
                        <a:t>Reģionālās</a:t>
                      </a:r>
                      <a:r>
                        <a:rPr lang="lv-LV" sz="1400" u="none" strike="noStrike" baseline="0" noProof="0" dirty="0" smtClean="0">
                          <a:latin typeface="Calibri" panose="020F0502020204030204" pitchFamily="34" charset="0"/>
                        </a:rPr>
                        <a:t> nozīmes centri</a:t>
                      </a:r>
                      <a:r>
                        <a:rPr lang="en-US" sz="1400" u="none" strike="noStrike" noProof="0" dirty="0" smtClean="0">
                          <a:latin typeface="Calibri" panose="020F0502020204030204" pitchFamily="34" charset="0"/>
                        </a:rPr>
                        <a:t>(21)</a:t>
                      </a:r>
                      <a:endParaRPr lang="en-US" sz="1400" b="0" i="0" u="none" strike="noStrike" noProof="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1994" marR="71994" marT="9525" marB="0" anchor="ctr"/>
                </a:tc>
                <a:tc>
                  <a:txBody>
                    <a:bodyPr/>
                    <a:lstStyle/>
                    <a:p>
                      <a:pPr marL="0" algn="ctr" defTabSz="939575" rtl="0" eaLnBrk="1" fontAlgn="ctr" latinLnBrk="0" hangingPunct="1"/>
                      <a:r>
                        <a:rPr lang="en-US" sz="1400" u="none" strike="noStrike" kern="1200" noProof="0" dirty="0" smtClean="0">
                          <a:latin typeface="Calibri" panose="020F0502020204030204" pitchFamily="34" charset="0"/>
                        </a:rPr>
                        <a:t>12 837 215</a:t>
                      </a:r>
                      <a:endParaRPr lang="en-US" sz="1400" b="0" i="0" u="none" strike="noStrike" kern="1200" noProof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1994" marR="71994" marT="9525" marB="0" anchor="ctr"/>
                </a:tc>
                <a:tc>
                  <a:txBody>
                    <a:bodyPr/>
                    <a:lstStyle/>
                    <a:p>
                      <a:pPr marL="0" algn="ctr" defTabSz="939575" rtl="0" eaLnBrk="1" fontAlgn="ctr" latinLnBrk="0" hangingPunct="1"/>
                      <a:r>
                        <a:rPr lang="lv-LV" sz="1200" u="none" strike="noStrike" kern="1200" dirty="0">
                          <a:latin typeface="Calibri" panose="020F0502020204030204" pitchFamily="34" charset="0"/>
                        </a:rPr>
                        <a:t>10 911 633</a:t>
                      </a:r>
                      <a:endParaRPr lang="lv-LV" sz="1200" b="0" i="0" u="none" strike="noStrike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1994" marR="71994" marT="9525" marB="0" anchor="ctr"/>
                </a:tc>
              </a:tr>
              <a:tr h="44366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noProof="0" smtClean="0">
                          <a:latin typeface="Calibri" panose="020F0502020204030204" pitchFamily="34" charset="0"/>
                        </a:rPr>
                        <a:t>3.</a:t>
                      </a:r>
                      <a:endParaRPr lang="en-US" sz="1400" b="0" i="0" u="none" strike="noStrike" noProof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1994" marR="71994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noProof="0" dirty="0" smtClean="0">
                          <a:latin typeface="Calibri" panose="020F0502020204030204" pitchFamily="34" charset="0"/>
                        </a:rPr>
                        <a:t>89  </a:t>
                      </a:r>
                      <a:r>
                        <a:rPr lang="lv-LV" sz="1400" u="none" strike="noStrike" noProof="0" dirty="0" smtClean="0">
                          <a:latin typeface="Calibri" panose="020F0502020204030204" pitchFamily="34" charset="0"/>
                        </a:rPr>
                        <a:t>Novadu</a:t>
                      </a:r>
                      <a:r>
                        <a:rPr lang="lv-LV" sz="1400" u="none" strike="noStrike" baseline="0" noProof="0" dirty="0" smtClean="0">
                          <a:latin typeface="Calibri" panose="020F0502020204030204" pitchFamily="34" charset="0"/>
                        </a:rPr>
                        <a:t> pašvaldības </a:t>
                      </a:r>
                      <a:r>
                        <a:rPr lang="en-US" sz="1400" u="none" strike="noStrike" noProof="0" dirty="0" smtClean="0"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lv-LV" sz="1400" u="none" strike="noStrike" noProof="0" dirty="0" smtClean="0">
                          <a:latin typeface="Calibri" panose="020F0502020204030204" pitchFamily="34" charset="0"/>
                        </a:rPr>
                        <a:t>novadi</a:t>
                      </a:r>
                      <a:r>
                        <a:rPr lang="lv-LV" sz="1400" u="none" strike="noStrike" baseline="0" noProof="0" dirty="0" smtClean="0">
                          <a:latin typeface="Calibri" panose="020F0502020204030204" pitchFamily="34" charset="0"/>
                        </a:rPr>
                        <a:t>  bez  reģionālās nozīmes </a:t>
                      </a:r>
                      <a:r>
                        <a:rPr lang="en-US" sz="1400" u="none" strike="noStrike" noProof="0" dirty="0" err="1" smtClean="0">
                          <a:latin typeface="Calibri" panose="020F0502020204030204" pitchFamily="34" charset="0"/>
                        </a:rPr>
                        <a:t>centr</a:t>
                      </a:r>
                      <a:r>
                        <a:rPr lang="lv-LV" sz="1400" u="none" strike="noStrike" noProof="0" dirty="0" err="1" smtClean="0">
                          <a:latin typeface="Calibri" panose="020F0502020204030204" pitchFamily="34" charset="0"/>
                        </a:rPr>
                        <a:t>iem</a:t>
                      </a:r>
                      <a:r>
                        <a:rPr lang="en-US" sz="1400" u="none" strike="noStrike" noProof="0" dirty="0" smtClean="0">
                          <a:latin typeface="Calibri" panose="020F0502020204030204" pitchFamily="34" charset="0"/>
                        </a:rPr>
                        <a:t>)</a:t>
                      </a:r>
                      <a:endParaRPr lang="en-US" sz="1400" b="0" i="0" u="none" strike="noStrike" noProof="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1994" marR="71994" marT="9525" marB="0" anchor="ctr"/>
                </a:tc>
                <a:tc>
                  <a:txBody>
                    <a:bodyPr/>
                    <a:lstStyle/>
                    <a:p>
                      <a:pPr marL="0" algn="ctr" defTabSz="939575" rtl="0" eaLnBrk="1" fontAlgn="ctr" latinLnBrk="0" hangingPunct="1"/>
                      <a:r>
                        <a:rPr lang="en-US" sz="1400" u="none" strike="noStrike" kern="1200" noProof="0" dirty="0" smtClean="0">
                          <a:latin typeface="Calibri" panose="020F0502020204030204" pitchFamily="34" charset="0"/>
                        </a:rPr>
                        <a:t>43 757 031</a:t>
                      </a:r>
                      <a:endParaRPr lang="en-US" sz="1400" b="0" i="0" u="none" strike="noStrike" kern="1200" noProof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1994" marR="71994" marT="9525" marB="0" anchor="ctr"/>
                </a:tc>
                <a:tc>
                  <a:txBody>
                    <a:bodyPr/>
                    <a:lstStyle/>
                    <a:p>
                      <a:pPr marL="0" algn="ctr" defTabSz="939575" rtl="0" eaLnBrk="1" fontAlgn="ctr" latinLnBrk="0" hangingPunct="1"/>
                      <a:r>
                        <a:rPr lang="lv-LV" sz="1200" u="none" strike="noStrike" kern="1200" dirty="0">
                          <a:latin typeface="Calibri" panose="020F0502020204030204" pitchFamily="34" charset="0"/>
                        </a:rPr>
                        <a:t>37 193 476</a:t>
                      </a:r>
                      <a:endParaRPr lang="lv-LV" sz="1200" b="0" i="0" u="none" strike="noStrike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1994" marR="71994" marT="9525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8546" y="440376"/>
            <a:ext cx="7475454" cy="994650"/>
          </a:xfrm>
        </p:spPr>
        <p:txBody>
          <a:bodyPr>
            <a:normAutofit/>
          </a:bodyPr>
          <a:lstStyle/>
          <a:p>
            <a:pPr algn="ctr"/>
            <a:r>
              <a:rPr lang="lv-LV" sz="2800" dirty="0" smtClean="0">
                <a:solidFill>
                  <a:srgbClr val="38602A"/>
                </a:solidFill>
              </a:rPr>
              <a:t>Kāpēc infrastruktūra?</a:t>
            </a:r>
            <a:endParaRPr lang="en-US" sz="2800" dirty="0">
              <a:solidFill>
                <a:srgbClr val="38602A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686F27E-D2F5-4EB3-B1EE-3F24A0F49E0D}" type="slidenum">
              <a:rPr lang="en-US" altLang="en-US" smtClean="0"/>
              <a:pPr/>
              <a:t>4</a:t>
            </a:fld>
            <a:endParaRPr lang="en-US" altLang="en-US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="" xmlns:p14="http://schemas.microsoft.com/office/powerpoint/2010/main" val="1612342112"/>
              </p:ext>
            </p:extLst>
          </p:nvPr>
        </p:nvGraphicFramePr>
        <p:xfrm>
          <a:off x="2432118" y="1026942"/>
          <a:ext cx="6407082" cy="41255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470583" y="5152527"/>
            <a:ext cx="72586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800" b="1" dirty="0" smtClean="0">
                <a:latin typeface="Calibri" panose="020F0502020204030204" pitchFamily="34" charset="0"/>
              </a:rPr>
              <a:t>Mērķis – radīt apstākļus, lai komersantiem</a:t>
            </a:r>
            <a:r>
              <a:rPr lang="lv-LV" sz="1800" dirty="0" smtClean="0">
                <a:latin typeface="Calibri" panose="020F0502020204030204" pitchFamily="34" charset="0"/>
              </a:rPr>
              <a:t>:</a:t>
            </a:r>
          </a:p>
          <a:p>
            <a:pPr>
              <a:buFont typeface="Arial" pitchFamily="34" charset="0"/>
              <a:buChar char="•"/>
            </a:pPr>
            <a:r>
              <a:rPr lang="lv-LV" sz="1800" dirty="0" smtClean="0">
                <a:latin typeface="Calibri" panose="020F0502020204030204" pitchFamily="34" charset="0"/>
              </a:rPr>
              <a:t> Nav jāiegulda  apkalpojošā infrastruktūrā (telpas, pieslēgumi, ceļi u.tml.)</a:t>
            </a:r>
          </a:p>
          <a:p>
            <a:pPr>
              <a:buFont typeface="Arial" pitchFamily="34" charset="0"/>
              <a:buChar char="•"/>
            </a:pPr>
            <a:r>
              <a:rPr lang="lv-LV" sz="1800" dirty="0" smtClean="0">
                <a:latin typeface="Calibri" panose="020F0502020204030204" pitchFamily="34" charset="0"/>
              </a:rPr>
              <a:t> Vairāk resursa biznesa idejai (iekārtās, personālā, mārketingā u.tml.) </a:t>
            </a:r>
            <a:endParaRPr lang="en-US" sz="18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1649691" y="381000"/>
            <a:ext cx="7494309" cy="749300"/>
          </a:xfrm>
        </p:spPr>
        <p:txBody>
          <a:bodyPr>
            <a:normAutofit/>
          </a:bodyPr>
          <a:lstStyle/>
          <a:p>
            <a:pPr algn="ctr"/>
            <a:r>
              <a:rPr lang="lv-LV" altLang="lv-LV" sz="3200" dirty="0" smtClean="0">
                <a:solidFill>
                  <a:srgbClr val="38602A"/>
                </a:solidFill>
              </a:rPr>
              <a:t>Ieviešanas process</a:t>
            </a:r>
            <a:endParaRPr lang="en-US" altLang="lv-LV" sz="3200" dirty="0" smtClean="0">
              <a:solidFill>
                <a:srgbClr val="38602A"/>
              </a:solidFill>
            </a:endParaRPr>
          </a:p>
        </p:txBody>
      </p:sp>
      <p:sp>
        <p:nvSpPr>
          <p:cNvPr id="17411" name="Slide Number Placeholder 5"/>
          <p:cNvSpPr>
            <a:spLocks noGrp="1"/>
          </p:cNvSpPr>
          <p:nvPr>
            <p:ph type="sldNum" sz="quarter" idx="13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F933231-851C-4AB5-99CE-44931133BEDD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7" name="Oval 6"/>
          <p:cNvSpPr/>
          <p:nvPr/>
        </p:nvSpPr>
        <p:spPr>
          <a:xfrm>
            <a:off x="1092200" y="5614988"/>
            <a:ext cx="7442200" cy="101441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505200" y="5614988"/>
            <a:ext cx="914400" cy="4445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3048000" y="5794375"/>
            <a:ext cx="0" cy="342900"/>
          </a:xfrm>
          <a:prstGeom prst="line">
            <a:avLst/>
          </a:prstGeom>
          <a:ln w="793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4189413" y="5105400"/>
            <a:ext cx="0" cy="488950"/>
          </a:xfrm>
          <a:prstGeom prst="line">
            <a:avLst/>
          </a:prstGeom>
          <a:ln w="793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90800" y="6102350"/>
            <a:ext cx="914400" cy="4445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3248025" y="5760085"/>
            <a:ext cx="0" cy="342900"/>
          </a:xfrm>
          <a:prstGeom prst="line">
            <a:avLst/>
          </a:prstGeom>
          <a:ln w="793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3248025" y="5534978"/>
            <a:ext cx="0" cy="487362"/>
          </a:xfrm>
          <a:prstGeom prst="line">
            <a:avLst/>
          </a:prstGeom>
          <a:ln w="793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3971925" y="5349875"/>
            <a:ext cx="0" cy="265113"/>
          </a:xfrm>
          <a:prstGeom prst="line">
            <a:avLst/>
          </a:prstGeom>
          <a:ln w="793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4419600" y="5649913"/>
            <a:ext cx="655638" cy="4873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4746625" y="5614988"/>
            <a:ext cx="655638" cy="5222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3971925" y="6284913"/>
            <a:ext cx="654050" cy="5238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3643313" y="6289675"/>
            <a:ext cx="655637" cy="5238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3916363" y="6137275"/>
            <a:ext cx="50323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643313" y="6284913"/>
            <a:ext cx="601662" cy="476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4746625" y="6137275"/>
            <a:ext cx="65563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625975" y="6272213"/>
            <a:ext cx="1011238" cy="523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5637213" y="5794375"/>
            <a:ext cx="1731962" cy="265113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075238" y="6102350"/>
            <a:ext cx="914400" cy="4445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42" name="Straight Connector 41"/>
          <p:cNvCxnSpPr/>
          <p:nvPr/>
        </p:nvCxnSpPr>
        <p:spPr>
          <a:xfrm flipV="1">
            <a:off x="5732463" y="5614988"/>
            <a:ext cx="0" cy="487362"/>
          </a:xfrm>
          <a:prstGeom prst="line">
            <a:avLst/>
          </a:prstGeom>
          <a:ln w="793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ight Triangle 42"/>
          <p:cNvSpPr/>
          <p:nvPr/>
        </p:nvSpPr>
        <p:spPr>
          <a:xfrm rot="16200000">
            <a:off x="6925469" y="5695156"/>
            <a:ext cx="401638" cy="200025"/>
          </a:xfrm>
          <a:prstGeom prst="rtTriangl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5" name="Right Triangle 44"/>
          <p:cNvSpPr/>
          <p:nvPr/>
        </p:nvSpPr>
        <p:spPr>
          <a:xfrm>
            <a:off x="6286500" y="5649913"/>
            <a:ext cx="739775" cy="346075"/>
          </a:xfrm>
          <a:prstGeom prst="rtTriangl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433" name="TextBox 45"/>
          <p:cNvSpPr txBox="1">
            <a:spLocks noChangeArrowheads="1"/>
          </p:cNvSpPr>
          <p:nvPr/>
        </p:nvSpPr>
        <p:spPr bwMode="auto">
          <a:xfrm>
            <a:off x="0" y="6367247"/>
            <a:ext cx="34258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lv-LV" altLang="lv-LV" sz="2400" b="1" dirty="0" smtClean="0">
                <a:solidFill>
                  <a:srgbClr val="38602A"/>
                </a:solidFill>
                <a:latin typeface="Calibri" panose="020F0502020204030204" pitchFamily="34" charset="0"/>
              </a:rPr>
              <a:t>Industriālā zona</a:t>
            </a:r>
            <a:endParaRPr lang="en-US" altLang="lv-LV" sz="2400" b="1" dirty="0">
              <a:solidFill>
                <a:srgbClr val="38602A"/>
              </a:solidFill>
              <a:latin typeface="Calibri" panose="020F0502020204030204" pitchFamily="34" charset="0"/>
            </a:endParaRPr>
          </a:p>
        </p:txBody>
      </p:sp>
      <p:cxnSp>
        <p:nvCxnSpPr>
          <p:cNvPr id="50" name="Straight Arrow Connector 49"/>
          <p:cNvCxnSpPr/>
          <p:nvPr/>
        </p:nvCxnSpPr>
        <p:spPr>
          <a:xfrm>
            <a:off x="3971925" y="2455863"/>
            <a:ext cx="2017713" cy="0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2706688" y="2811463"/>
            <a:ext cx="341312" cy="1057275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1092200" y="1938338"/>
            <a:ext cx="2824163" cy="87312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38602A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lv-LV" sz="2800" b="1" dirty="0" smtClean="0">
                <a:solidFill>
                  <a:srgbClr val="38602A"/>
                </a:solidFill>
                <a:latin typeface="Calibri" panose="020F0502020204030204" pitchFamily="34" charset="0"/>
              </a:rPr>
              <a:t>Komersants </a:t>
            </a:r>
          </a:p>
          <a:p>
            <a:pPr algn="ctr">
              <a:defRPr/>
            </a:pPr>
            <a:r>
              <a:rPr lang="lv-LV" sz="1200" b="1" dirty="0" smtClean="0">
                <a:solidFill>
                  <a:srgbClr val="38602A"/>
                </a:solidFill>
                <a:latin typeface="Calibri" panose="020F0502020204030204" pitchFamily="34" charset="0"/>
              </a:rPr>
              <a:t>t.sk. IK, IU, ZS, </a:t>
            </a:r>
            <a:r>
              <a:rPr lang="lv-LV" sz="1200" b="1" dirty="0" err="1" smtClean="0">
                <a:solidFill>
                  <a:srgbClr val="38602A"/>
                </a:solidFill>
                <a:latin typeface="Calibri" panose="020F0502020204030204" pitchFamily="34" charset="0"/>
              </a:rPr>
              <a:t>ZvS</a:t>
            </a:r>
            <a:endParaRPr lang="en-US" sz="1200" b="1" dirty="0">
              <a:solidFill>
                <a:srgbClr val="38602A"/>
              </a:solidFill>
              <a:latin typeface="Calibri" panose="020F0502020204030204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6286500" y="1938338"/>
            <a:ext cx="2552700" cy="85248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38602A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lv-LV" sz="2800" b="1" dirty="0" smtClean="0">
                <a:solidFill>
                  <a:srgbClr val="38602A"/>
                </a:solidFill>
                <a:latin typeface="Calibri" panose="020F0502020204030204" pitchFamily="34" charset="0"/>
              </a:rPr>
              <a:t>Pašvaldība</a:t>
            </a:r>
            <a:endParaRPr lang="en-US" sz="2800" b="1" dirty="0">
              <a:solidFill>
                <a:srgbClr val="38602A"/>
              </a:solidFill>
              <a:latin typeface="Calibri" panose="020F0502020204030204" pitchFamily="34" charset="0"/>
            </a:endParaRPr>
          </a:p>
        </p:txBody>
      </p:sp>
      <p:cxnSp>
        <p:nvCxnSpPr>
          <p:cNvPr id="58" name="Straight Arrow Connector 57"/>
          <p:cNvCxnSpPr/>
          <p:nvPr/>
        </p:nvCxnSpPr>
        <p:spPr>
          <a:xfrm>
            <a:off x="3505200" y="5105400"/>
            <a:ext cx="96838" cy="357188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H="1">
            <a:off x="5637213" y="2928938"/>
            <a:ext cx="2403475" cy="2651125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41" name="TextBox 69"/>
          <p:cNvSpPr txBox="1">
            <a:spLocks noChangeArrowheads="1"/>
          </p:cNvSpPr>
          <p:nvPr/>
        </p:nvSpPr>
        <p:spPr bwMode="auto">
          <a:xfrm rot="-2838322">
            <a:off x="5921375" y="3907345"/>
            <a:ext cx="289718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lv-LV" altLang="lv-LV" sz="1600" dirty="0" smtClean="0">
                <a:latin typeface="Calibri" panose="020F0502020204030204" pitchFamily="34" charset="0"/>
              </a:rPr>
              <a:t>Investīcijas publiskajā infrastruktūrā</a:t>
            </a:r>
            <a:endParaRPr lang="en-US" altLang="lv-LV" sz="1600" dirty="0">
              <a:latin typeface="Calibri" panose="020F0502020204030204" pitchFamily="34" charset="0"/>
            </a:endParaRPr>
          </a:p>
        </p:txBody>
      </p:sp>
      <p:sp>
        <p:nvSpPr>
          <p:cNvPr id="17442" name="TextBox 72"/>
          <p:cNvSpPr txBox="1">
            <a:spLocks noChangeArrowheads="1"/>
          </p:cNvSpPr>
          <p:nvPr/>
        </p:nvSpPr>
        <p:spPr bwMode="auto">
          <a:xfrm>
            <a:off x="1239838" y="2928938"/>
            <a:ext cx="1778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lv-LV" altLang="lv-LV" sz="1600" dirty="0" smtClean="0">
                <a:latin typeface="Arial" charset="0"/>
              </a:rPr>
              <a:t>Investīcijas komercdarbībā</a:t>
            </a:r>
            <a:endParaRPr lang="en-US" altLang="lv-LV" sz="1600" dirty="0">
              <a:latin typeface="Arial" charset="0"/>
            </a:endParaRPr>
          </a:p>
        </p:txBody>
      </p:sp>
      <p:sp>
        <p:nvSpPr>
          <p:cNvPr id="17443" name="TextBox 73"/>
          <p:cNvSpPr txBox="1">
            <a:spLocks noChangeArrowheads="1"/>
          </p:cNvSpPr>
          <p:nvPr/>
        </p:nvSpPr>
        <p:spPr bwMode="auto">
          <a:xfrm>
            <a:off x="4397375" y="1809750"/>
            <a:ext cx="14441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lv-LV" altLang="lv-LV" sz="1400" b="1" dirty="0" smtClean="0">
                <a:latin typeface="Arial" charset="0"/>
              </a:rPr>
              <a:t>Apliecinājums par interesi</a:t>
            </a:r>
            <a:endParaRPr lang="en-US" altLang="lv-LV" sz="1400" b="1" dirty="0">
              <a:latin typeface="Arial" charset="0"/>
            </a:endParaRPr>
          </a:p>
        </p:txBody>
      </p:sp>
      <p:cxnSp>
        <p:nvCxnSpPr>
          <p:cNvPr id="75" name="Straight Arrow Connector 74"/>
          <p:cNvCxnSpPr/>
          <p:nvPr/>
        </p:nvCxnSpPr>
        <p:spPr>
          <a:xfrm flipV="1">
            <a:off x="5637213" y="2936875"/>
            <a:ext cx="2006600" cy="2168525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4419600" y="4640263"/>
            <a:ext cx="1217613" cy="465137"/>
          </a:xfrm>
          <a:prstGeom prst="line">
            <a:avLst/>
          </a:prstGeom>
          <a:ln w="412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46" name="TextBox 37"/>
          <p:cNvSpPr txBox="1">
            <a:spLocks noChangeArrowheads="1"/>
          </p:cNvSpPr>
          <p:nvPr/>
        </p:nvSpPr>
        <p:spPr bwMode="auto">
          <a:xfrm>
            <a:off x="4187825" y="2468563"/>
            <a:ext cx="18319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lv-LV" altLang="lv-LV" sz="1400" b="1" dirty="0">
                <a:latin typeface="Arial" charset="0"/>
              </a:rPr>
              <a:t>v</a:t>
            </a:r>
            <a:r>
              <a:rPr lang="lv-LV" altLang="lv-LV" sz="1400" b="1" dirty="0" smtClean="0">
                <a:latin typeface="Arial" charset="0"/>
              </a:rPr>
              <a:t>ai sadarbības līgums</a:t>
            </a:r>
            <a:endParaRPr lang="en-US" altLang="lv-LV" sz="1400" b="1" dirty="0">
              <a:latin typeface="Arial" charset="0"/>
            </a:endParaRPr>
          </a:p>
        </p:txBody>
      </p:sp>
      <p:sp>
        <p:nvSpPr>
          <p:cNvPr id="57" name="Oval 56"/>
          <p:cNvSpPr/>
          <p:nvPr/>
        </p:nvSpPr>
        <p:spPr>
          <a:xfrm>
            <a:off x="1482572" y="3868738"/>
            <a:ext cx="3105304" cy="1236662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38602A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lv-LV" sz="1400" b="1" dirty="0" smtClean="0">
                <a:solidFill>
                  <a:srgbClr val="38602A"/>
                </a:solidFill>
                <a:latin typeface="Calibri" panose="020F0502020204030204" pitchFamily="34" charset="0"/>
                <a:cs typeface="Arial" pitchFamily="34" charset="0"/>
              </a:rPr>
              <a:t>Rezultāti</a:t>
            </a:r>
            <a:r>
              <a:rPr lang="en-US" sz="1400" b="1" dirty="0" smtClean="0">
                <a:solidFill>
                  <a:srgbClr val="38602A"/>
                </a:solidFill>
                <a:latin typeface="Calibri" panose="020F0502020204030204" pitchFamily="34" charset="0"/>
                <a:cs typeface="Arial" pitchFamily="34" charset="0"/>
              </a:rPr>
              <a:t>:</a:t>
            </a:r>
            <a:endParaRPr lang="en-US" sz="1400" b="1" dirty="0">
              <a:solidFill>
                <a:srgbClr val="38602A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algn="ctr"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rgbClr val="38602A"/>
                </a:solidFill>
                <a:latin typeface="Calibri" panose="020F0502020204030204" pitchFamily="34" charset="0"/>
                <a:cs typeface="Arial" pitchFamily="34" charset="0"/>
              </a:rPr>
              <a:t> </a:t>
            </a:r>
            <a:r>
              <a:rPr lang="lv-LV" sz="1400" dirty="0" smtClean="0">
                <a:solidFill>
                  <a:srgbClr val="38602A"/>
                </a:solidFill>
                <a:latin typeface="Calibri" panose="020F0502020204030204" pitchFamily="34" charset="0"/>
                <a:cs typeface="Arial" pitchFamily="34" charset="0"/>
              </a:rPr>
              <a:t>Jaunradītas darbavietas</a:t>
            </a:r>
            <a:endParaRPr lang="en-US" sz="1400" dirty="0">
              <a:solidFill>
                <a:srgbClr val="38602A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algn="ctr"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rgbClr val="38602A"/>
                </a:solidFill>
                <a:latin typeface="Calibri" panose="020F0502020204030204" pitchFamily="34" charset="0"/>
                <a:cs typeface="Arial" pitchFamily="34" charset="0"/>
              </a:rPr>
              <a:t> </a:t>
            </a:r>
            <a:r>
              <a:rPr lang="lv-LV" sz="1400" dirty="0" smtClean="0">
                <a:solidFill>
                  <a:srgbClr val="38602A"/>
                </a:solidFill>
                <a:latin typeface="Calibri" panose="020F0502020204030204" pitchFamily="34" charset="0"/>
                <a:cs typeface="Arial" pitchFamily="34" charset="0"/>
              </a:rPr>
              <a:t>Nefinanšu investīcijas</a:t>
            </a:r>
            <a:endParaRPr lang="en-US" sz="1400" dirty="0">
              <a:solidFill>
                <a:srgbClr val="38602A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1659118" y="455040"/>
            <a:ext cx="7484882" cy="703263"/>
          </a:xfrm>
        </p:spPr>
        <p:txBody>
          <a:bodyPr>
            <a:normAutofit/>
          </a:bodyPr>
          <a:lstStyle/>
          <a:p>
            <a:pPr algn="ctr"/>
            <a:r>
              <a:rPr lang="lv-LV" altLang="lv-LV" sz="3200" dirty="0" smtClean="0">
                <a:solidFill>
                  <a:srgbClr val="38602A"/>
                </a:solidFill>
              </a:rPr>
              <a:t>Infrastruktūras veidi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1275" y="2089402"/>
            <a:ext cx="6823104" cy="3773286"/>
          </a:xfrm>
          <a:solidFill>
            <a:schemeClr val="bg1">
              <a:alpha val="65000"/>
            </a:schemeClr>
          </a:solidFill>
        </p:spPr>
        <p:txBody>
          <a:bodyPr>
            <a:noAutofit/>
          </a:bodyPr>
          <a:lstStyle/>
          <a:p>
            <a:pPr marL="360000" lvl="1" algn="just">
              <a:buFont typeface="Arial" panose="020B0604020202020204" pitchFamily="34" charset="0"/>
              <a:buChar char="•"/>
              <a:defRPr/>
            </a:pPr>
            <a:r>
              <a:rPr lang="lv-LV" sz="2400" dirty="0">
                <a:latin typeface="Calibri" panose="020F0502020204030204" pitchFamily="34" charset="0"/>
                <a:cs typeface="Arial" pitchFamily="34" charset="0"/>
              </a:rPr>
              <a:t>Ēkas un to infrastruktūra</a:t>
            </a:r>
          </a:p>
          <a:p>
            <a:pPr marL="360000" lvl="1" algn="just">
              <a:buFont typeface="Arial" panose="020B0604020202020204" pitchFamily="34" charset="0"/>
              <a:buChar char="•"/>
              <a:defRPr/>
            </a:pPr>
            <a:r>
              <a:rPr lang="lv-LV" sz="2400" dirty="0">
                <a:latin typeface="Calibri" panose="020F0502020204030204" pitchFamily="34" charset="0"/>
                <a:cs typeface="Arial" pitchFamily="34" charset="0"/>
              </a:rPr>
              <a:t>Teritorijas iekārtošanas izmaksas </a:t>
            </a:r>
            <a:r>
              <a:rPr lang="lv-LV" sz="2400" dirty="0" smtClean="0">
                <a:latin typeface="Calibri" panose="020F0502020204030204" pitchFamily="34" charset="0"/>
                <a:cs typeface="Arial" pitchFamily="34" charset="0"/>
              </a:rPr>
              <a:t>(</a:t>
            </a:r>
            <a:r>
              <a:rPr lang="lv-LV" sz="2400" dirty="0">
                <a:latin typeface="Calibri" panose="020F0502020204030204" pitchFamily="34" charset="0"/>
                <a:cs typeface="Arial" pitchFamily="34" charset="0"/>
              </a:rPr>
              <a:t>veco ēku nojaukšana, teritorijas attīrīšana)</a:t>
            </a:r>
          </a:p>
          <a:p>
            <a:pPr marL="360000" lvl="1" algn="just">
              <a:spcBef>
                <a:spcPts val="1500"/>
              </a:spcBef>
              <a:buFont typeface="Arial" panose="020B0604020202020204" pitchFamily="34" charset="0"/>
              <a:buChar char="•"/>
              <a:defRPr/>
            </a:pPr>
            <a:r>
              <a:rPr lang="lv-LV" sz="2400" dirty="0" smtClean="0">
                <a:latin typeface="Calibri" panose="020F0502020204030204" pitchFamily="34" charset="0"/>
                <a:cs typeface="Arial" pitchFamily="34" charset="0"/>
              </a:rPr>
              <a:t>Inženiertīkli (elektrība, gāze, ūdens, kanalizācija, notekūdeņu attīrīšanas iekārtas)</a:t>
            </a:r>
          </a:p>
          <a:p>
            <a:pPr marL="360000" lvl="1" algn="just">
              <a:buFont typeface="Arial" panose="020B0604020202020204" pitchFamily="34" charset="0"/>
              <a:buChar char="•"/>
              <a:defRPr/>
            </a:pPr>
            <a:r>
              <a:rPr lang="lv-LV" sz="2400" dirty="0" smtClean="0">
                <a:latin typeface="Calibri" panose="020F0502020204030204" pitchFamily="34" charset="0"/>
                <a:cs typeface="Arial" pitchFamily="34" charset="0"/>
              </a:rPr>
              <a:t>Ceļi un to saistītā infrastruktūra</a:t>
            </a:r>
          </a:p>
          <a:p>
            <a:pPr algn="just">
              <a:defRPr/>
            </a:pPr>
            <a:endParaRPr lang="lv-LV" sz="2400" dirty="0"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23556" name="Slide Number Placeholder 5"/>
          <p:cNvSpPr>
            <a:spLocks noGrp="1"/>
          </p:cNvSpPr>
          <p:nvPr>
            <p:ph type="sldNum" sz="quarter" idx="13"/>
          </p:nvPr>
        </p:nvSpPr>
        <p:spPr bwMode="auto">
          <a:xfrm>
            <a:off x="8498253" y="6324600"/>
            <a:ext cx="428033" cy="3048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8FD2B17D-1D7F-47D8-AE86-687344C56FEA}" type="slidenum">
              <a:rPr lang="en-US" altLang="en-US"/>
              <a:pPr/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="" xmlns:p14="http://schemas.microsoft.com/office/powerpoint/2010/main" val="2016078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9118" y="405353"/>
            <a:ext cx="7484882" cy="1029673"/>
          </a:xfrm>
        </p:spPr>
        <p:txBody>
          <a:bodyPr>
            <a:noAutofit/>
          </a:bodyPr>
          <a:lstStyle/>
          <a:p>
            <a:pPr algn="ctr"/>
            <a:r>
              <a:rPr lang="lv-LV" sz="3600" dirty="0" smtClean="0">
                <a:solidFill>
                  <a:srgbClr val="38602A"/>
                </a:solidFill>
              </a:rPr>
              <a:t>Rezultāti (1)</a:t>
            </a:r>
            <a:endParaRPr lang="en-GB" sz="3600" dirty="0">
              <a:solidFill>
                <a:srgbClr val="38602A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1" y="1741617"/>
            <a:ext cx="6777871" cy="4140711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lv-LV" sz="2800" dirty="0" smtClean="0">
                <a:solidFill>
                  <a:srgbClr val="38602A"/>
                </a:solidFill>
                <a:latin typeface="Calibri" panose="020F0502020204030204" pitchFamily="34" charset="0"/>
                <a:cs typeface="Arial" pitchFamily="34" charset="0"/>
              </a:rPr>
              <a:t>ERAF pieejams proporcionāli komersantu rezultātiem</a:t>
            </a:r>
            <a:r>
              <a:rPr lang="en-GB" sz="2800" dirty="0" smtClean="0">
                <a:solidFill>
                  <a:srgbClr val="38602A"/>
                </a:solidFill>
                <a:latin typeface="Calibri" panose="020F0502020204030204" pitchFamily="34" charset="0"/>
                <a:cs typeface="Arial" pitchFamily="34" charset="0"/>
              </a:rPr>
              <a:t>:</a:t>
            </a:r>
          </a:p>
          <a:p>
            <a:pPr marL="812688" lvl="1" indent="-342900">
              <a:buFont typeface="+mj-lt"/>
              <a:buAutoNum type="alphaUcPeriod"/>
            </a:pPr>
            <a:r>
              <a:rPr lang="en-GB" sz="2000" dirty="0" smtClean="0">
                <a:latin typeface="Calibri" panose="020F0502020204030204" pitchFamily="34" charset="0"/>
                <a:cs typeface="Arial" pitchFamily="34" charset="0"/>
              </a:rPr>
              <a:t> </a:t>
            </a:r>
            <a:r>
              <a:rPr lang="lv-LV" sz="2000" dirty="0" smtClean="0">
                <a:latin typeface="Calibri" panose="020F0502020204030204" pitchFamily="34" charset="0"/>
                <a:cs typeface="Arial" pitchFamily="34" charset="0"/>
              </a:rPr>
              <a:t>Ne vairāk kā </a:t>
            </a:r>
            <a:r>
              <a:rPr lang="en-GB" sz="2000" dirty="0" smtClean="0">
                <a:latin typeface="Calibri" panose="020F0502020204030204" pitchFamily="34" charset="0"/>
                <a:cs typeface="Arial" pitchFamily="34" charset="0"/>
              </a:rPr>
              <a:t>61 000</a:t>
            </a:r>
            <a:r>
              <a:rPr lang="lv-LV" sz="2000" dirty="0" smtClean="0">
                <a:latin typeface="Calibri" panose="020F0502020204030204" pitchFamily="34" charset="0"/>
                <a:cs typeface="Arial" pitchFamily="34" charset="0"/>
              </a:rPr>
              <a:t>*</a:t>
            </a:r>
            <a:r>
              <a:rPr lang="en-GB" sz="2000" dirty="0" smtClean="0">
                <a:latin typeface="Calibri" panose="020F0502020204030204" pitchFamily="34" charset="0"/>
                <a:cs typeface="Arial" pitchFamily="34" charset="0"/>
              </a:rPr>
              <a:t>  euro </a:t>
            </a:r>
            <a:r>
              <a:rPr lang="lv-LV" sz="2000" dirty="0" smtClean="0">
                <a:latin typeface="Calibri" panose="020F0502020204030204" pitchFamily="34" charset="0"/>
                <a:cs typeface="Arial" pitchFamily="34" charset="0"/>
              </a:rPr>
              <a:t>ERAF uz 1 jaunu darba vietu</a:t>
            </a:r>
            <a:endParaRPr lang="en-GB" sz="2000" dirty="0" smtClean="0">
              <a:latin typeface="Calibri" panose="020F0502020204030204" pitchFamily="34" charset="0"/>
              <a:cs typeface="Arial" pitchFamily="34" charset="0"/>
            </a:endParaRPr>
          </a:p>
          <a:p>
            <a:pPr marL="812688" lvl="1" indent="-342900">
              <a:buFont typeface="+mj-lt"/>
              <a:buAutoNum type="alphaUcPeriod"/>
            </a:pPr>
            <a:r>
              <a:rPr lang="en-GB" sz="2000" dirty="0" smtClean="0">
                <a:latin typeface="Calibri" panose="020F0502020204030204" pitchFamily="34" charset="0"/>
                <a:cs typeface="Arial" pitchFamily="34" charset="0"/>
              </a:rPr>
              <a:t>1 </a:t>
            </a:r>
            <a:r>
              <a:rPr lang="lv-LV" sz="2000" dirty="0" smtClean="0">
                <a:latin typeface="Calibri" panose="020F0502020204030204" pitchFamily="34" charset="0"/>
                <a:cs typeface="Arial" pitchFamily="34" charset="0"/>
              </a:rPr>
              <a:t>ERAF uz 1 </a:t>
            </a:r>
            <a:r>
              <a:rPr lang="lv-LV" sz="2000" dirty="0" err="1" smtClean="0">
                <a:latin typeface="Calibri" panose="020F0502020204030204" pitchFamily="34" charset="0"/>
                <a:cs typeface="Arial" pitchFamily="34" charset="0"/>
              </a:rPr>
              <a:t>euro</a:t>
            </a:r>
            <a:r>
              <a:rPr lang="lv-LV" sz="2000" dirty="0" smtClean="0">
                <a:latin typeface="Calibri" panose="020F0502020204030204" pitchFamily="34" charset="0"/>
                <a:cs typeface="Arial" pitchFamily="34" charset="0"/>
              </a:rPr>
              <a:t> piesaistīto investīciju</a:t>
            </a:r>
            <a:endParaRPr lang="en-GB" sz="2000" dirty="0" smtClean="0">
              <a:latin typeface="Calibri" panose="020F0502020204030204" pitchFamily="34" charset="0"/>
              <a:cs typeface="Arial" pitchFamily="34" charset="0"/>
            </a:endParaRPr>
          </a:p>
          <a:p>
            <a:pPr marL="812688" lvl="1" indent="-342900" algn="ctr"/>
            <a:r>
              <a:rPr lang="lv-LV" sz="2000" b="1" i="1" dirty="0" smtClean="0">
                <a:solidFill>
                  <a:srgbClr val="FF0000"/>
                </a:solidFill>
                <a:latin typeface="Calibri" panose="020F0502020204030204" pitchFamily="34" charset="0"/>
                <a:cs typeface="Arial" pitchFamily="34" charset="0"/>
              </a:rPr>
              <a:t>vai</a:t>
            </a:r>
            <a:endParaRPr lang="en-GB" sz="2000" b="1" i="1" dirty="0" smtClean="0">
              <a:solidFill>
                <a:srgbClr val="FF0000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marL="812688" lvl="1" indent="-342900"/>
            <a:r>
              <a:rPr lang="en-GB" sz="2000" dirty="0" smtClean="0">
                <a:latin typeface="Calibri" panose="020F0502020204030204" pitchFamily="34" charset="0"/>
                <a:cs typeface="Arial" pitchFamily="34" charset="0"/>
              </a:rPr>
              <a:t>C. </a:t>
            </a:r>
            <a:r>
              <a:rPr lang="lv-LV" sz="2000" dirty="0" smtClean="0">
                <a:latin typeface="Calibri" panose="020F0502020204030204" pitchFamily="34" charset="0"/>
                <a:cs typeface="Arial" pitchFamily="34" charset="0"/>
              </a:rPr>
              <a:t>Jaunas darba vietas </a:t>
            </a:r>
            <a:r>
              <a:rPr lang="en-GB" sz="2000" dirty="0" smtClean="0">
                <a:latin typeface="Calibri" panose="020F0502020204030204" pitchFamily="34" charset="0"/>
                <a:cs typeface="Arial" pitchFamily="34" charset="0"/>
              </a:rPr>
              <a:t>+ </a:t>
            </a:r>
            <a:r>
              <a:rPr lang="lv-LV" sz="2000" dirty="0" smtClean="0">
                <a:latin typeface="Calibri" panose="020F0502020204030204" pitchFamily="34" charset="0"/>
                <a:cs typeface="Arial" pitchFamily="34" charset="0"/>
              </a:rPr>
              <a:t>piesaistītās investīcijas </a:t>
            </a:r>
            <a:r>
              <a:rPr lang="en-GB" sz="2000" dirty="0" smtClean="0">
                <a:latin typeface="Calibri" panose="020F0502020204030204" pitchFamily="34" charset="0"/>
                <a:cs typeface="Arial" pitchFamily="34" charset="0"/>
              </a:rPr>
              <a:t>= </a:t>
            </a:r>
            <a:r>
              <a:rPr lang="lv-LV" sz="2000" dirty="0" smtClean="0">
                <a:latin typeface="Calibri" panose="020F0502020204030204" pitchFamily="34" charset="0"/>
                <a:cs typeface="Arial" pitchFamily="34" charset="0"/>
              </a:rPr>
              <a:t>ERAF </a:t>
            </a:r>
            <a:endParaRPr lang="en-GB" sz="2000" dirty="0" smtClean="0">
              <a:latin typeface="Calibri" panose="020F0502020204030204" pitchFamily="34" charset="0"/>
              <a:cs typeface="Arial" pitchFamily="34" charset="0"/>
            </a:endParaRPr>
          </a:p>
          <a:p>
            <a:pPr marL="812688" lvl="1" indent="-342900"/>
            <a:r>
              <a:rPr lang="lv-LV" sz="1600" dirty="0" smtClean="0">
                <a:latin typeface="Calibri" panose="020F0502020204030204" pitchFamily="34" charset="0"/>
                <a:cs typeface="Arial" pitchFamily="34" charset="0"/>
              </a:rPr>
              <a:t>(Ja programmā vairāk kā viens projekts)</a:t>
            </a:r>
          </a:p>
          <a:p>
            <a:r>
              <a:rPr lang="lv-LV" sz="2800" dirty="0" smtClean="0">
                <a:solidFill>
                  <a:srgbClr val="38602A"/>
                </a:solidFill>
                <a:latin typeface="Calibri" panose="020F0502020204030204" pitchFamily="34" charset="0"/>
                <a:cs typeface="Arial" pitchFamily="34" charset="0"/>
              </a:rPr>
              <a:t>Laiks</a:t>
            </a:r>
            <a:endParaRPr lang="en-GB" sz="2800" dirty="0" smtClean="0">
              <a:solidFill>
                <a:srgbClr val="38602A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marL="812688" lvl="1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alibri" panose="020F0502020204030204" pitchFamily="34" charset="0"/>
                <a:cs typeface="Arial" pitchFamily="34" charset="0"/>
              </a:rPr>
              <a:t>1 </a:t>
            </a:r>
            <a:r>
              <a:rPr lang="lv-LV" sz="2000" dirty="0" smtClean="0">
                <a:latin typeface="Calibri" panose="020F0502020204030204" pitchFamily="34" charset="0"/>
                <a:cs typeface="Arial" pitchFamily="34" charset="0"/>
              </a:rPr>
              <a:t> gads</a:t>
            </a:r>
            <a:r>
              <a:rPr lang="en-GB" sz="2000" dirty="0" smtClean="0">
                <a:latin typeface="Calibri" panose="020F0502020204030204" pitchFamily="34" charset="0"/>
                <a:cs typeface="Arial" pitchFamily="34" charset="0"/>
              </a:rPr>
              <a:t> </a:t>
            </a:r>
            <a:r>
              <a:rPr lang="lv-LV" sz="2000" dirty="0" smtClean="0">
                <a:latin typeface="Calibri" panose="020F0502020204030204" pitchFamily="34" charset="0"/>
                <a:cs typeface="Arial" pitchFamily="34" charset="0"/>
              </a:rPr>
              <a:t>pirms projekta iesniegšanas</a:t>
            </a:r>
            <a:endParaRPr lang="en-GB" sz="1800" dirty="0" smtClean="0">
              <a:latin typeface="Calibri" panose="020F0502020204030204" pitchFamily="34" charset="0"/>
              <a:cs typeface="Arial" pitchFamily="34" charset="0"/>
            </a:endParaRPr>
          </a:p>
          <a:p>
            <a:pPr marL="812688" lvl="1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alibri" panose="020F0502020204030204" pitchFamily="34" charset="0"/>
                <a:cs typeface="Arial" pitchFamily="34" charset="0"/>
              </a:rPr>
              <a:t>3 </a:t>
            </a:r>
            <a:r>
              <a:rPr lang="lv-LV" sz="2000" dirty="0" smtClean="0">
                <a:latin typeface="Calibri" panose="020F0502020204030204" pitchFamily="34" charset="0"/>
                <a:cs typeface="Arial" pitchFamily="34" charset="0"/>
              </a:rPr>
              <a:t>gadi pēc projekta pabeigšanas</a:t>
            </a:r>
            <a:endParaRPr lang="en-GB" sz="1800" dirty="0" smtClean="0"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sz="1050" dirty="0">
              <a:latin typeface="Calibri" panose="020F0502020204030204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 sz="1050" dirty="0">
              <a:latin typeface="Calibri" panose="020F050202020403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67816A3F-CC22-42AF-A1EA-51D61D0D4B12}" type="slidenum">
              <a:rPr lang="en-GB" altLang="en-US" sz="1050" smtClean="0">
                <a:latin typeface="Calibri" panose="020F0502020204030204" pitchFamily="34" charset="0"/>
              </a:rPr>
              <a:pPr>
                <a:defRPr/>
              </a:pPr>
              <a:t>7</a:t>
            </a:fld>
            <a:endParaRPr lang="en-GB" altLang="en-US" sz="1050" dirty="0">
              <a:latin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25311" y="5882322"/>
            <a:ext cx="535128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lv-LV" sz="1100" i="1" dirty="0" smtClean="0">
                <a:latin typeface="Arial" pitchFamily="34" charset="0"/>
                <a:cs typeface="Arial" pitchFamily="34" charset="0"/>
              </a:rPr>
              <a:t>* 61 000 izriet no kopējā SAM noteiktā rezultāta apjoma un ERAF finansējums</a:t>
            </a:r>
            <a:endParaRPr lang="lv-LV" sz="1100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1632227" y="1719985"/>
            <a:ext cx="7206973" cy="554631"/>
          </a:xfrm>
        </p:spPr>
        <p:txBody>
          <a:bodyPr/>
          <a:lstStyle/>
          <a:p>
            <a:r>
              <a:rPr lang="lv-LV" altLang="lv-LV" dirty="0" smtClean="0">
                <a:solidFill>
                  <a:srgbClr val="38602A"/>
                </a:solidFill>
                <a:latin typeface="Calibri" panose="020F0502020204030204" pitchFamily="34" charset="0"/>
              </a:rPr>
              <a:t>Izslēgtās nozares – nozares, kuru rezultātus neieskaita</a:t>
            </a:r>
            <a:endParaRPr lang="en-US" altLang="lv-LV" dirty="0" smtClean="0">
              <a:solidFill>
                <a:srgbClr val="38602A"/>
              </a:solidFill>
              <a:latin typeface="Calibri" panose="020F0502020204030204" pitchFamily="34" charset="0"/>
            </a:endParaRPr>
          </a:p>
        </p:txBody>
      </p:sp>
      <p:sp>
        <p:nvSpPr>
          <p:cNvPr id="22531" name="Slide Number Placeholder 5"/>
          <p:cNvSpPr>
            <a:spLocks noGrp="1"/>
          </p:cNvSpPr>
          <p:nvPr>
            <p:ph type="sldNum" sz="quarter" idx="13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A849D74-0E3E-4780-BA26-DFB037D8F1D4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7" name="TextBox 6"/>
          <p:cNvSpPr txBox="1"/>
          <p:nvPr/>
        </p:nvSpPr>
        <p:spPr>
          <a:xfrm>
            <a:off x="491766" y="2377229"/>
            <a:ext cx="8534401" cy="38702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lvl="2" indent="0">
              <a:spcBef>
                <a:spcPts val="0"/>
              </a:spcBef>
              <a:spcAft>
                <a:spcPts val="500"/>
              </a:spcAft>
              <a:defRPr/>
            </a:pPr>
            <a:r>
              <a:rPr lang="lv-LV" sz="1600" b="1" dirty="0">
                <a:latin typeface="Calibri" panose="020F0502020204030204" pitchFamily="34" charset="0"/>
              </a:rPr>
              <a:t>Komersanta pamatdarbībā (nepārsniedz 50 procentus no neto apgrozījuma) projekta īstenošanas vietā</a:t>
            </a:r>
          </a:p>
          <a:p>
            <a:pPr marL="1200150" lvl="2" indent="-285750"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/>
            </a:pPr>
            <a:r>
              <a:rPr lang="lv-LV" sz="1600" dirty="0">
                <a:latin typeface="Calibri" panose="020F0502020204030204" pitchFamily="34" charset="0"/>
              </a:rPr>
              <a:t>Elektroenerģija, gāzes apgāde, siltumapgāde, izņemot gaisa kondicionēšana</a:t>
            </a:r>
            <a:endParaRPr lang="en-GB" sz="1600" dirty="0">
              <a:latin typeface="Calibri" panose="020F0502020204030204" pitchFamily="34" charset="0"/>
            </a:endParaRPr>
          </a:p>
          <a:p>
            <a:pPr marL="1200150" lvl="2" indent="-285750"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/>
            </a:pPr>
            <a:r>
              <a:rPr lang="lv-LV" sz="1600" dirty="0">
                <a:latin typeface="Calibri" panose="020F0502020204030204" pitchFamily="34" charset="0"/>
              </a:rPr>
              <a:t>Ūdens apgāde; notekūdeņu, atkritumu apsaimniekošana un sanācija, izņemot otrreizējo pārstrādi </a:t>
            </a:r>
          </a:p>
          <a:p>
            <a:pPr marL="1200150" lvl="2" indent="-285750"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/>
            </a:pPr>
            <a:r>
              <a:rPr lang="lv-LV" sz="1600" dirty="0">
                <a:latin typeface="Calibri" panose="020F0502020204030204" pitchFamily="34" charset="0"/>
              </a:rPr>
              <a:t>Vairumtirdzniecība un mazumtirdzniecība, izņemot automobiļu un motociklu remontu </a:t>
            </a:r>
          </a:p>
          <a:p>
            <a:pPr marL="1200150" lvl="2" indent="-285750"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/>
            </a:pPr>
            <a:r>
              <a:rPr lang="lv-LV" sz="1600" dirty="0">
                <a:latin typeface="Calibri" panose="020F0502020204030204" pitchFamily="34" charset="0"/>
              </a:rPr>
              <a:t>Finanšu un apdrošināšanas darbības </a:t>
            </a:r>
          </a:p>
          <a:p>
            <a:pPr marL="1200150" lvl="2" indent="-285750"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/>
            </a:pPr>
            <a:r>
              <a:rPr lang="lv-LV" sz="1600" dirty="0">
                <a:latin typeface="Calibri" panose="020F0502020204030204" pitchFamily="34" charset="0"/>
              </a:rPr>
              <a:t>Operācijas ar nekustamo īpašumu </a:t>
            </a:r>
          </a:p>
          <a:p>
            <a:pPr marL="1200150" lvl="2" indent="-285750"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/>
            </a:pPr>
            <a:r>
              <a:rPr lang="lv-LV" sz="1600" dirty="0">
                <a:latin typeface="Calibri" panose="020F0502020204030204" pitchFamily="34" charset="0"/>
              </a:rPr>
              <a:t>Centrālo biroju darbība un konsultēšana komercdarbībā un vadībzinībās Valsts pārvalde un aizsardzība, obligātā sociālā apdrošināšana </a:t>
            </a:r>
          </a:p>
          <a:p>
            <a:pPr marL="1200150" lvl="2" indent="-285750"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/>
            </a:pPr>
            <a:r>
              <a:rPr lang="lv-LV" sz="1600" dirty="0">
                <a:latin typeface="Calibri" panose="020F0502020204030204" pitchFamily="34" charset="0"/>
              </a:rPr>
              <a:t>Azartspēles un derības </a:t>
            </a:r>
          </a:p>
          <a:p>
            <a:pPr marL="1200150" lvl="2" indent="-285750"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/>
            </a:pPr>
            <a:r>
              <a:rPr lang="lv-LV" sz="1600" dirty="0">
                <a:latin typeface="Calibri" panose="020F0502020204030204" pitchFamily="34" charset="0"/>
              </a:rPr>
              <a:t>Tabakas audzēšana  un tabakas izstrādājumu ražošana </a:t>
            </a:r>
          </a:p>
          <a:p>
            <a:pPr marL="1200150" lvl="2" indent="-285750"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/>
            </a:pPr>
            <a:r>
              <a:rPr lang="lv-LV" sz="1600" dirty="0" err="1">
                <a:latin typeface="Calibri" panose="020F0502020204030204" pitchFamily="34" charset="0"/>
              </a:rPr>
              <a:t>Ārpusteritoriālo</a:t>
            </a:r>
            <a:r>
              <a:rPr lang="lv-LV" sz="1600" dirty="0">
                <a:latin typeface="Calibri" panose="020F0502020204030204" pitchFamily="34" charset="0"/>
              </a:rPr>
              <a:t> organizāciju un institūciju darbība</a:t>
            </a:r>
            <a:endParaRPr lang="en-GB" sz="1600" dirty="0">
              <a:latin typeface="Calibri" panose="020F050202020403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1659118" y="381000"/>
            <a:ext cx="7484881" cy="70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957" tIns="46979" rIns="93957" bIns="46979" numCol="1" anchor="t" anchorCtr="0" compatLnSpc="1">
            <a:prstTxWarp prst="textNoShape">
              <a:avLst/>
            </a:prstTxWarp>
            <a:normAutofit/>
          </a:bodyPr>
          <a:lstStyle>
            <a:lvl1pPr algn="l" defTabSz="938213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 defTabSz="9382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2pPr>
            <a:lvl3pPr algn="ctr" defTabSz="9382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3pPr>
            <a:lvl4pPr algn="ctr" defTabSz="9382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4pPr>
            <a:lvl5pPr algn="ctr" defTabSz="9382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algn="ctr" defTabSz="938213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algn="ctr" defTabSz="938213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algn="ctr" defTabSz="938213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algn="ctr" defTabSz="938213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lv-LV" altLang="lv-LV" sz="3200" dirty="0" smtClean="0">
                <a:solidFill>
                  <a:srgbClr val="38602A"/>
                </a:solidFill>
              </a:rPr>
              <a:t>Rezultāti (2)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643" y="381000"/>
            <a:ext cx="7365357" cy="1036642"/>
          </a:xfrm>
        </p:spPr>
        <p:txBody>
          <a:bodyPr>
            <a:normAutofit/>
          </a:bodyPr>
          <a:lstStyle/>
          <a:p>
            <a:pPr algn="ctr"/>
            <a:r>
              <a:rPr lang="lv-LV" sz="3200" dirty="0" smtClean="0">
                <a:solidFill>
                  <a:srgbClr val="38602A"/>
                </a:solidFill>
              </a:rPr>
              <a:t>Rezultāti (3)</a:t>
            </a:r>
            <a:endParaRPr lang="en-GB" sz="3200" dirty="0">
              <a:solidFill>
                <a:srgbClr val="38602A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2653AD5-9628-4B21-82FE-1C40C5BAC744}" type="slidenum">
              <a:rPr lang="en-US" altLang="en-US" smtClean="0">
                <a:latin typeface="Calibri" panose="020F0502020204030204" pitchFamily="34" charset="0"/>
              </a:rPr>
              <a:pPr/>
              <a:t>9</a:t>
            </a:fld>
            <a:endParaRPr lang="en-US" altLang="en-US" dirty="0">
              <a:latin typeface="Calibri" panose="020F0502020204030204" pitchFamily="34" charset="0"/>
            </a:endParaRPr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="" xmlns:p14="http://schemas.microsoft.com/office/powerpoint/2010/main" val="1964764403"/>
              </p:ext>
            </p:extLst>
          </p:nvPr>
        </p:nvGraphicFramePr>
        <p:xfrm>
          <a:off x="2061448" y="144571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9_Prezentacija_templateLV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itullapa_kontaktinformacij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89_Prezentacija_templateLV</Template>
  <TotalTime>4080</TotalTime>
  <Words>631</Words>
  <Application>Microsoft Office PowerPoint</Application>
  <PresentationFormat>On-screen Show (4:3)</PresentationFormat>
  <Paragraphs>154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89_Prezentacija_templateLV</vt:lpstr>
      <vt:lpstr>ES fondi  pašvaldību uzņēmējdarbības atbalsta infrastruktūrai    </vt:lpstr>
      <vt:lpstr>Iedzīvotāju skaita prognozes  līdz 2030 gadam </vt:lpstr>
      <vt:lpstr>ES fondu finansējums  uzņēmējdarbības atbalstam (VARAM)</vt:lpstr>
      <vt:lpstr>Kāpēc infrastruktūra?</vt:lpstr>
      <vt:lpstr>Ieviešanas process</vt:lpstr>
      <vt:lpstr>Infrastruktūras veidi</vt:lpstr>
      <vt:lpstr>Rezultāti (1)</vt:lpstr>
      <vt:lpstr>Izslēgtās nozares – nozares, kuru rezultātus neieskaita</vt:lpstr>
      <vt:lpstr>Rezultāti (3)</vt:lpstr>
      <vt:lpstr>Slide 10</vt:lpstr>
      <vt:lpstr>Slide 11</vt:lpstr>
      <vt:lpstr>Latgales SEZ izveide – galvenie ieguvumi</vt:lpstr>
      <vt:lpstr>SEZ teritorijas Latgalē</vt:lpstr>
      <vt:lpstr>LSEZ platību un robežu noteikšana</vt:lpstr>
      <vt:lpstr>Valsts budžeta mērķdotācijas atjaunošana – 10  milj. euro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Dagnija</dc:creator>
  <cp:lastModifiedBy>RaivisBremsmits</cp:lastModifiedBy>
  <cp:revision>343</cp:revision>
  <dcterms:created xsi:type="dcterms:W3CDTF">2014-11-20T14:46:47Z</dcterms:created>
  <dcterms:modified xsi:type="dcterms:W3CDTF">2016-12-06T12:36:37Z</dcterms:modified>
</cp:coreProperties>
</file>