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9" r:id="rId2"/>
    <p:sldMasterId id="2147484534" r:id="rId3"/>
    <p:sldMasterId id="2147484546" r:id="rId4"/>
    <p:sldMasterId id="2147484558" r:id="rId5"/>
  </p:sldMasterIdLst>
  <p:notesMasterIdLst>
    <p:notesMasterId r:id="rId25"/>
  </p:notesMasterIdLst>
  <p:handoutMasterIdLst>
    <p:handoutMasterId r:id="rId26"/>
  </p:handoutMasterIdLst>
  <p:sldIdLst>
    <p:sldId id="732" r:id="rId6"/>
    <p:sldId id="676" r:id="rId7"/>
    <p:sldId id="666" r:id="rId8"/>
    <p:sldId id="693" r:id="rId9"/>
    <p:sldId id="667" r:id="rId10"/>
    <p:sldId id="668" r:id="rId11"/>
    <p:sldId id="675" r:id="rId12"/>
    <p:sldId id="669" r:id="rId13"/>
    <p:sldId id="730" r:id="rId14"/>
    <p:sldId id="731" r:id="rId15"/>
    <p:sldId id="743" r:id="rId16"/>
    <p:sldId id="744" r:id="rId17"/>
    <p:sldId id="734" r:id="rId18"/>
    <p:sldId id="736" r:id="rId19"/>
    <p:sldId id="737" r:id="rId20"/>
    <p:sldId id="738" r:id="rId21"/>
    <p:sldId id="739" r:id="rId22"/>
    <p:sldId id="740" r:id="rId23"/>
    <p:sldId id="741" r:id="rId24"/>
  </p:sldIdLst>
  <p:sldSz cx="9144000" cy="6858000" type="screen4x3"/>
  <p:notesSz cx="6662738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EA2"/>
    <a:srgbClr val="009999"/>
    <a:srgbClr val="FF0059"/>
    <a:srgbClr val="3366FF"/>
    <a:srgbClr val="996633"/>
    <a:srgbClr val="FF99FF"/>
    <a:srgbClr val="99CC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09" autoAdjust="0"/>
    <p:restoredTop sz="84270" autoAdjust="0"/>
  </p:normalViewPr>
  <p:slideViewPr>
    <p:cSldViewPr snapToGrid="0" showGuides="1">
      <p:cViewPr varScale="1">
        <p:scale>
          <a:sx n="86" d="100"/>
          <a:sy n="86" d="100"/>
        </p:scale>
        <p:origin x="432" y="96"/>
      </p:cViewPr>
      <p:guideLst>
        <p:guide orient="horz" pos="1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72" y="-240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51" tIns="45976" rIns="91951" bIns="4597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i="0"/>
            </a:lvl1pPr>
          </a:lstStyle>
          <a:p>
            <a:pPr>
              <a:defRPr/>
            </a:pPr>
            <a:fld id="{05C7DCF9-2F7A-47AA-9FB5-C70E50678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5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86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2" tIns="45965" rIns="91932" bIns="45965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686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2" tIns="45965" rIns="91932" bIns="4596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7470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2813"/>
            <a:ext cx="483393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2" tIns="45965" rIns="91932" bIns="45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868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2" tIns="45965" rIns="91932" bIns="45965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44038"/>
            <a:ext cx="2868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2" tIns="45965" rIns="91932" bIns="4596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i="0"/>
            </a:lvl1pPr>
          </a:lstStyle>
          <a:p>
            <a:pPr>
              <a:defRPr/>
            </a:pPr>
            <a:fld id="{64505C3D-9F3F-4A72-BA2F-933DABB4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2B5E19-C17B-4B4A-AB51-17EC9DE43505}" type="slidenum">
              <a:rPr lang="en-US" sz="1200" i="0" smtClean="0">
                <a:solidFill>
                  <a:prstClr val="black"/>
                </a:solidFill>
              </a:rPr>
              <a:pPr/>
              <a:t>1</a:t>
            </a:fld>
            <a:endParaRPr lang="en-US" sz="1200" i="0" smtClean="0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1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05C3D-9F3F-4A72-BA2F-933DABB415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05C3D-9F3F-4A72-BA2F-933DABB415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7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05C3D-9F3F-4A72-BA2F-933DABB415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60159-5B19-4586-91BC-DEE6155A35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latin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8BB416-1D81-4CCC-A62F-8140EFC82E63}" type="slidenum">
              <a:rPr lang="en-GB" sz="1200" i="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GB" sz="1200" i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4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59350" cy="37195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833938" cy="4486275"/>
          </a:xfrm>
          <a:noFill/>
        </p:spPr>
        <p:txBody>
          <a:bodyPr lIns="91429" tIns="45714" rIns="91429" bIns="45714"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6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59350" cy="37195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833938" cy="4486275"/>
          </a:xfrm>
          <a:noFill/>
        </p:spPr>
        <p:txBody>
          <a:bodyPr lIns="91429" tIns="45714" rIns="91429" bIns="45714"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59350" cy="371951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833938" cy="4486275"/>
          </a:xfrm>
          <a:noFill/>
        </p:spPr>
        <p:txBody>
          <a:bodyPr lIns="91429" tIns="45714" rIns="91429" bIns="45714"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6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59350" cy="37195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833938" cy="4486275"/>
          </a:xfrm>
          <a:noFill/>
        </p:spPr>
        <p:txBody>
          <a:bodyPr lIns="91429" tIns="45714" rIns="91429" bIns="45714"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71525"/>
            <a:ext cx="4959350" cy="37195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25988"/>
            <a:ext cx="4833938" cy="4486275"/>
          </a:xfrm>
          <a:noFill/>
        </p:spPr>
        <p:txBody>
          <a:bodyPr lIns="91429" tIns="45714" rIns="91429" bIns="45714"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1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7813" y="487363"/>
            <a:ext cx="3570287" cy="2678112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3203575"/>
            <a:ext cx="6134100" cy="6149975"/>
          </a:xfrm>
          <a:noFill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2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05C3D-9F3F-4A72-BA2F-933DABB415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2CA8-7511-4B04-B1D0-8180CB8EC9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94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7D92-7438-48BB-87DA-C127DDF2EC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03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2F27-0243-4063-B260-F7DB7620ED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5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E725-F8D1-4DFC-9E41-9222BA4126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457200" eaLnBrk="1" hangingPunct="1"/>
            <a:endParaRPr lang="de-DE" sz="1800" i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sz="1200" b="1" i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13F8280-F208-4370-ABA4-EACCDDDE6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3F6DDED-4928-46DE-924D-C2941BA1B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3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4D8B3F5-0F05-44C2-85CA-6A87CCC8D8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9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D12ABD3-6385-4EC5-8F43-4E4C94BBF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8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F6DF334-2ABB-4EE3-802B-DF2D47330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64A92ED-D0DD-4148-BEFC-81971CE2B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2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4AD3F89-D563-4936-8276-A1837ECF4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B2F2-4985-4091-A943-91322ACF0A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99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DA963AD-C173-4F8D-A11D-AD087FE21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64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6F6339D5-D2F1-441A-9EF9-15B12A3A5D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4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84E041E-4A97-4758-958F-8046FD7CE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9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8BDCBC94-D08C-4CA6-A3C4-91D35A4DD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4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339850"/>
            <a:ext cx="8291512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1475A64-091F-4928-9285-621E53821C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1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7E010C6-A216-4C86-9297-B908663E1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4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56B2-E512-4914-90FC-57BBF2650B0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8248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EB82-73B6-4A41-9388-439951A165B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1134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B5F3-BF01-4CB9-AC7F-998458733D0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69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1C1E-285F-4D26-94B6-882D01B73E4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958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E1F4-9FC6-489D-BA80-87CE20F1AE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03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65CB-727D-4E47-AB54-36405ACFEE7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0683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4B2C-F25D-46B8-8AEC-6673FBC0FE8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81102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1FD1-A6BF-4751-BBAC-552F51CE6E1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3667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81E7-6A3F-469F-A9ED-16C3B1A06C0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57865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CD7C-0EAB-4234-B399-CDE85A1245D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7429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9B0D5-41C5-4962-BEAF-31BA19A35D6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78638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B652-5945-46B3-8BEE-C5D1CBDBD5A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7978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i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0C0C1503-3129-401A-A9F9-BB8B4FD28C15}" type="slidenum">
              <a:rPr lang="en-GB" altLang="de-DE">
                <a:solidFill>
                  <a:srgbClr val="FFFFFF"/>
                </a:solidFill>
              </a:rPr>
              <a:pPr/>
              <a:t>‹#›</a:t>
            </a:fld>
            <a:endParaRPr lang="en-GB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66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00833-6A20-46E8-A080-5A8BCAC2965D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2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CD703-D8D2-48BD-AE01-8AF812ABA27F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0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B235-1D47-4808-B392-600527806E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72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FB496-488D-47B0-9385-DE5C14B41204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5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75EA2-B9B5-4D8B-A658-4CB49C12D5AB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EF43-41FD-4D6A-8508-110F9DDD2BD5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8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DD8C5-628B-4B3D-A94A-C5C6D1049838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06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5AF0-F3E1-414B-9FDD-F50CAAD8B25B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05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1B181-E984-43D0-98C9-BA732AC15CD7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33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41BF4-26BA-4DED-9ABA-F9E0E7334BCB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51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9B226-5DAB-45E2-8A84-83EBAB81D149}" type="slidenum">
              <a:rPr lang="en-GB" altLang="de-DE">
                <a:solidFill>
                  <a:srgbClr val="000000"/>
                </a:solidFill>
              </a:rPr>
              <a:pPr/>
              <a:t>‹#›</a:t>
            </a:fld>
            <a:endParaRPr lang="en-GB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algn="l" eaLnBrk="1" hangingPunct="1">
              <a:defRPr/>
            </a:pPr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algn="l" eaLnBrk="1" hangingPunct="1">
              <a:defRPr/>
            </a:pPr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2135-C03D-41F1-9F8C-0D41A9B07A8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96459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6933-EFB8-4D7F-A102-9ED3BAF0A10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973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7071C-306F-4A59-9789-935C212A12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295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B7A1-4655-4119-9944-C21E771954A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6620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F05C-3358-4CE8-8FE0-95A4250283E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87368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8765-62D8-43B0-93D9-85EB587A892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64795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88362-F741-4ECB-9D0C-5A281C9FC80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65143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F211-C173-4B2F-981E-A61668219C2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2406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B406-75A9-4C0C-A859-4B31125D540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0462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B5FE-0CD4-4CFA-9237-8AF698EAA6F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87179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C83F-7E65-4CC7-AC4B-924D000F2EC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61792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34FD-6A6D-4235-A03D-C509C2A1F66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3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913-2951-45C2-B076-32A19DED31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7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D7CC-F461-4D4E-911D-FA24E79342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5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A406-645C-45DF-9D78-2F2E48821A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36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3796-6303-4E11-BCD7-84C72AFCE89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9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1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6705600"/>
            <a:ext cx="457041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andeau1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45704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8813" y="66452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7C29222C-4CF7-48E2-A04F-3E003827CE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A2AD402-F3D6-433F-BFD4-7EB9CE5F4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pic>
        <p:nvPicPr>
          <p:cNvPr id="5129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-36513" y="6597650"/>
            <a:ext cx="532130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800" i="0" smtClean="0">
                <a:solidFill>
                  <a:srgbClr val="0F5494"/>
                </a:solidFill>
              </a:rPr>
              <a:t>The presentation shall neither be binding nor construed as constituting commitment by the Eu</a:t>
            </a:r>
            <a:r>
              <a:rPr lang="en-GB" sz="800" i="0" smtClean="0">
                <a:solidFill>
                  <a:srgbClr val="FFFFFF"/>
                </a:solidFill>
              </a:rPr>
              <a:t>ropean</a:t>
            </a:r>
            <a:r>
              <a:rPr lang="en-GB" sz="800" i="0" smtClean="0">
                <a:solidFill>
                  <a:srgbClr val="0F5494"/>
                </a:solidFill>
              </a:rPr>
              <a:t> </a:t>
            </a:r>
            <a:r>
              <a:rPr lang="en-GB" sz="800" i="0" smtClean="0">
                <a:solidFill>
                  <a:srgbClr val="FFFFFF"/>
                </a:solidFill>
              </a:rPr>
              <a:t>Comm</a:t>
            </a:r>
            <a:r>
              <a:rPr lang="en-GB" sz="800" i="0" smtClean="0">
                <a:solidFill>
                  <a:srgbClr val="0F5494"/>
                </a:solidFill>
              </a:rPr>
              <a:t>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Bioökon</a:t>
            </a:r>
            <a:r>
              <a:rPr lang="en-US" altLang="en-US" smtClean="0"/>
              <a:t>omie</a:t>
            </a:r>
            <a:endParaRPr lang="de-DE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 algn="l" eaLnBrk="1" hangingPunct="1">
              <a:defRPr/>
            </a:pPr>
            <a:endParaRPr lang="de-DE" altLang="en-US" i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 eaLnBrk="1" hangingPunct="1">
              <a:defRPr/>
            </a:pPr>
            <a:endParaRPr lang="de-DE" altLang="en-US" i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 eaLnBrk="1" hangingPunct="1">
              <a:defRPr/>
            </a:pPr>
            <a:fld id="{0E25AE19-D405-4C54-8FA1-340AB789B423}" type="slidenum">
              <a:rPr lang="de-DE" altLang="en-US" i="0"/>
              <a:pPr eaLnBrk="1" hangingPunct="1">
                <a:defRPr/>
              </a:pPr>
              <a:t>‹#›</a:t>
            </a:fld>
            <a:endParaRPr lang="de-DE" altLang="en-US" i="0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endParaRPr lang="en-GB" i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GB" i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C5DBE04C-32FC-4D85-936B-C13903C8C580}" type="slidenum">
              <a:rPr lang="en-GB" altLang="de-DE" i="0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de-DE" i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i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Bioökon</a:t>
            </a:r>
            <a:r>
              <a:rPr lang="en-US" altLang="en-US" smtClean="0"/>
              <a:t>omie</a:t>
            </a:r>
            <a:endParaRPr lang="de-DE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algn="l" eaLnBrk="1" hangingPunct="1">
              <a:defRPr/>
            </a:pPr>
            <a:endParaRPr lang="de-DE" altLang="en-US" i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eaLnBrk="1" hangingPunct="1">
              <a:defRPr/>
            </a:pPr>
            <a:endParaRPr lang="de-DE" altLang="en-US" i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 eaLnBrk="1" hangingPunct="1">
              <a:defRPr/>
            </a:pPr>
            <a:fld id="{B71774AF-5A3A-49FA-8116-716CF0E19790}" type="slidenum">
              <a:rPr lang="de-DE" altLang="en-US" i="0"/>
              <a:pPr eaLnBrk="1" hangingPunct="1">
                <a:defRPr/>
              </a:pPr>
              <a:t>‹#›</a:t>
            </a:fld>
            <a:endParaRPr lang="de-DE" altLang="en-US" i="0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algn="l" eaLnBrk="1" hangingPunct="1">
              <a:defRPr/>
            </a:pPr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 algn="l" eaLnBrk="1" hangingPunct="1">
              <a:defRPr/>
            </a:pPr>
            <a:endParaRPr lang="de-DE" sz="1800" i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71404" y="5223500"/>
            <a:ext cx="62504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2000" b="1" i="0" dirty="0">
                <a:solidFill>
                  <a:srgbClr val="034EA2"/>
                </a:solidFill>
                <a:latin typeface="Arial"/>
              </a:rPr>
              <a:t>Dr. Dr. </a:t>
            </a:r>
            <a:r>
              <a:rPr lang="en-US" sz="2000" b="1" i="0" dirty="0" err="1">
                <a:solidFill>
                  <a:srgbClr val="034EA2"/>
                </a:solidFill>
                <a:latin typeface="Arial"/>
              </a:rPr>
              <a:t>h.c</a:t>
            </a:r>
            <a:r>
              <a:rPr lang="en-US" sz="2000" b="1" i="0" dirty="0">
                <a:solidFill>
                  <a:srgbClr val="034EA2"/>
                </a:solidFill>
                <a:latin typeface="Arial"/>
              </a:rPr>
              <a:t>. Christian Patermann</a:t>
            </a:r>
          </a:p>
          <a:p>
            <a:pPr algn="l">
              <a:defRPr/>
            </a:pPr>
            <a:r>
              <a:rPr lang="en-US" sz="2000" b="1" i="0" dirty="0">
                <a:solidFill>
                  <a:srgbClr val="034EA2"/>
                </a:solidFill>
                <a:latin typeface="Arial"/>
              </a:rPr>
              <a:t>Director ret., EU-Commission </a:t>
            </a:r>
          </a:p>
          <a:p>
            <a:pPr algn="l">
              <a:defRPr/>
            </a:pPr>
            <a:r>
              <a:rPr lang="en-US" sz="2000" b="1" i="0" dirty="0">
                <a:solidFill>
                  <a:srgbClr val="034EA2"/>
                </a:solidFill>
                <a:latin typeface="Arial"/>
              </a:rPr>
              <a:t>Member of the 1</a:t>
            </a:r>
            <a:r>
              <a:rPr lang="en-US" sz="2000" b="1" i="0" baseline="30000" dirty="0">
                <a:solidFill>
                  <a:srgbClr val="034EA2"/>
                </a:solidFill>
                <a:latin typeface="Arial"/>
              </a:rPr>
              <a:t>st</a:t>
            </a:r>
            <a:r>
              <a:rPr lang="en-US" sz="2000" b="1" i="0" dirty="0">
                <a:solidFill>
                  <a:srgbClr val="034EA2"/>
                </a:solidFill>
                <a:latin typeface="Arial"/>
              </a:rPr>
              <a:t> </a:t>
            </a:r>
            <a:r>
              <a:rPr lang="en-US" sz="2000" b="1" i="0" dirty="0" err="1">
                <a:solidFill>
                  <a:srgbClr val="034EA2"/>
                </a:solidFill>
                <a:latin typeface="Arial"/>
              </a:rPr>
              <a:t>Bioeconomy</a:t>
            </a:r>
            <a:r>
              <a:rPr lang="en-US" sz="2000" b="1" i="0" dirty="0">
                <a:solidFill>
                  <a:srgbClr val="034EA2"/>
                </a:solidFill>
                <a:latin typeface="Arial"/>
              </a:rPr>
              <a:t> Council, Germany</a:t>
            </a: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kern="1200" dirty="0">
                <a:effectLst/>
              </a:rPr>
              <a:t/>
            </a:r>
            <a:br>
              <a:rPr lang="en-US" sz="3600" kern="1200" dirty="0">
                <a:effectLst/>
              </a:rPr>
            </a:br>
            <a:endParaRPr lang="en-GB" sz="3600" kern="1200" dirty="0">
              <a:effectLst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230515" y="4420866"/>
            <a:ext cx="4682970" cy="467551"/>
          </a:xfrm>
        </p:spPr>
        <p:txBody>
          <a:bodyPr/>
          <a:lstStyle/>
          <a:p>
            <a:r>
              <a:rPr lang="en-US" sz="2400" b="1" kern="1200" dirty="0" smtClean="0"/>
              <a:t>Riga, 8</a:t>
            </a:r>
            <a:r>
              <a:rPr lang="en-US" sz="2400" b="1" kern="1200" baseline="30000" dirty="0" smtClean="0"/>
              <a:t>th</a:t>
            </a:r>
            <a:r>
              <a:rPr lang="en-US" sz="2400" b="1" kern="1200" dirty="0" smtClean="0"/>
              <a:t> of March, 2017</a:t>
            </a:r>
            <a:endParaRPr lang="en-GB" sz="2400" b="1" kern="1200" dirty="0"/>
          </a:p>
        </p:txBody>
      </p:sp>
      <p:sp>
        <p:nvSpPr>
          <p:cNvPr id="150532" name="Text Box 22"/>
          <p:cNvSpPr txBox="1">
            <a:spLocks noChangeArrowheads="1"/>
          </p:cNvSpPr>
          <p:nvPr/>
        </p:nvSpPr>
        <p:spPr bwMode="auto">
          <a:xfrm>
            <a:off x="608615" y="908530"/>
            <a:ext cx="7926769" cy="219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800" b="1">
                <a:solidFill>
                  <a:srgbClr val="034EA2"/>
                </a:solidFill>
                <a:effectLst/>
                <a:latin typeface="+mj-lt"/>
                <a:ea typeface="+mj-ea"/>
                <a:cs typeface="+mj-cs"/>
              </a:defRPr>
            </a:lvl1pPr>
            <a:lvl2pPr algn="l"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34E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GB" sz="3000" i="0" dirty="0" smtClean="0"/>
          </a:p>
          <a:p>
            <a:pPr algn="ctr"/>
            <a:r>
              <a:rPr lang="de-DE" sz="3000" i="0" dirty="0" smtClean="0"/>
              <a:t>The </a:t>
            </a:r>
            <a:r>
              <a:rPr lang="de-DE" sz="3000" i="0" dirty="0" err="1" smtClean="0"/>
              <a:t>biobased</a:t>
            </a:r>
            <a:r>
              <a:rPr lang="de-DE" sz="3000" i="0" dirty="0" smtClean="0"/>
              <a:t> Economy in Europe – </a:t>
            </a:r>
          </a:p>
          <a:p>
            <a:pPr algn="ctr"/>
            <a:endParaRPr lang="de-DE" sz="3000" i="0" dirty="0"/>
          </a:p>
          <a:p>
            <a:pPr algn="ctr"/>
            <a:r>
              <a:rPr lang="de-DE" sz="3000" i="0" dirty="0" smtClean="0"/>
              <a:t>Hype </a:t>
            </a:r>
            <a:r>
              <a:rPr lang="de-DE" sz="3000" i="0" dirty="0" err="1" smtClean="0"/>
              <a:t>or</a:t>
            </a:r>
            <a:r>
              <a:rPr lang="de-DE" sz="3000" i="0" dirty="0" smtClean="0"/>
              <a:t> </a:t>
            </a:r>
            <a:r>
              <a:rPr lang="de-DE" sz="3000" i="0" dirty="0" err="1" smtClean="0"/>
              <a:t>realitiy</a:t>
            </a:r>
            <a:r>
              <a:rPr lang="de-DE" sz="3000" i="0" dirty="0" smtClean="0"/>
              <a:t> ?</a:t>
            </a:r>
          </a:p>
          <a:p>
            <a:pPr algn="ctr"/>
            <a:r>
              <a:rPr lang="de-DE" sz="3000" i="0" dirty="0" err="1" smtClean="0"/>
              <a:t>Perspectives</a:t>
            </a:r>
            <a:r>
              <a:rPr lang="de-DE" sz="3000" i="0" dirty="0" smtClean="0"/>
              <a:t> </a:t>
            </a:r>
            <a:r>
              <a:rPr lang="de-DE" sz="3000" i="0" dirty="0" err="1" smtClean="0"/>
              <a:t>for</a:t>
            </a:r>
            <a:r>
              <a:rPr lang="de-DE" sz="3000" i="0" dirty="0" smtClean="0"/>
              <a:t> </a:t>
            </a:r>
            <a:r>
              <a:rPr lang="de-DE" sz="3000" i="0" dirty="0" err="1" smtClean="0"/>
              <a:t>the</a:t>
            </a:r>
            <a:r>
              <a:rPr lang="de-DE" sz="3000" i="0" dirty="0" smtClean="0"/>
              <a:t> </a:t>
            </a:r>
            <a:r>
              <a:rPr lang="de-DE" sz="3000" i="0" dirty="0"/>
              <a:t>B</a:t>
            </a:r>
            <a:r>
              <a:rPr lang="de-DE" sz="3000" i="0" dirty="0" smtClean="0"/>
              <a:t>altic </a:t>
            </a:r>
            <a:r>
              <a:rPr lang="de-DE" sz="3000" i="0" dirty="0" err="1" smtClean="0"/>
              <a:t>regions</a:t>
            </a:r>
            <a:endParaRPr lang="de-DE" sz="3000" i="0" dirty="0"/>
          </a:p>
        </p:txBody>
      </p:sp>
    </p:spTree>
    <p:extLst>
      <p:ext uri="{BB962C8B-B14F-4D97-AF65-F5344CB8AC3E}">
        <p14:creationId xmlns:p14="http://schemas.microsoft.com/office/powerpoint/2010/main" val="396728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EB82-73B6-4A41-9388-439951A165B3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4" y="237501"/>
            <a:ext cx="8153515" cy="61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Inhaltsplatzhalter 1"/>
          <p:cNvSpPr>
            <a:spLocks noGrp="1"/>
          </p:cNvSpPr>
          <p:nvPr>
            <p:ph idx="1"/>
          </p:nvPr>
        </p:nvSpPr>
        <p:spPr>
          <a:xfrm>
            <a:off x="390936" y="1276143"/>
            <a:ext cx="8195280" cy="476743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Numerous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biobased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products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already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being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brought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market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resp.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pipeline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vivid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a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booklet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Bioeconomy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everyday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life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so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called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Bioeconomy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appartment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 flat“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recently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exhibited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at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Brussel‘s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event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investment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during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„Grüne Woche“/ Green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Week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 Berlin.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More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than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50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molecules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gradually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replaced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biobased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ranging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from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levulinic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acid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succinic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acrylic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acid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etc.;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very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encouraging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signs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“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greening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will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however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long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term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process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A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recent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practical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commercialization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campaign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smtClean="0">
                <a:solidFill>
                  <a:srgbClr val="000000"/>
                </a:solidFill>
                <a:latin typeface="Calibri" panose="020F0502020204030204" pitchFamily="34" charset="0"/>
              </a:rPr>
              <a:t>biosurfactants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Evonik </a:t>
            </a:r>
            <a:r>
              <a:rPr lang="de-DE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industries</a:t>
            </a:r>
            <a:r>
              <a:rPr lang="de-D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EB82-73B6-4A41-9388-439951A165B3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kern="1200" dirty="0" err="1" smtClean="0">
                <a:solidFill>
                  <a:srgbClr val="034EA2"/>
                </a:solidFill>
              </a:rPr>
              <a:t>Present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status</a:t>
            </a:r>
            <a:r>
              <a:rPr lang="de-DE" sz="2800" b="1" kern="1200" dirty="0" smtClean="0">
                <a:solidFill>
                  <a:srgbClr val="034EA2"/>
                </a:solidFill>
              </a:rPr>
              <a:t> (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cont</a:t>
            </a:r>
            <a:r>
              <a:rPr lang="de-DE" sz="2800" b="1" kern="1200" dirty="0" smtClean="0">
                <a:solidFill>
                  <a:srgbClr val="034EA2"/>
                </a:solidFill>
              </a:rPr>
              <a:t>.)</a:t>
            </a:r>
            <a:endParaRPr lang="de-DE" sz="2800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Inhaltsplatzhalter 1"/>
          <p:cNvSpPr>
            <a:spLocks noGrp="1"/>
          </p:cNvSpPr>
          <p:nvPr>
            <p:ph idx="1"/>
          </p:nvPr>
        </p:nvSpPr>
        <p:spPr>
          <a:xfrm>
            <a:off x="390936" y="1560216"/>
            <a:ext cx="8195280" cy="476743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Industries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broaden their portfolio of application more and more also to daily consumer goods, health care articles, cosmetics, cloths and garments. Examples go  from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biobased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PET and PEF-bottles , shirts, eye-wear, shoeshine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articles, rollers of longboards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biobased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mortar and heat-damming , non flammable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foams.</a:t>
            </a:r>
            <a:endParaRPr lang="de-DE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Strong trend to interesting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cross-border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cooperation and industrial take-overs, where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Japan, ROC and Canada get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more and more active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EB82-73B6-4A41-9388-439951A165B3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kern="1200" dirty="0" smtClean="0">
                <a:solidFill>
                  <a:srgbClr val="034EA2"/>
                </a:solidFill>
              </a:rPr>
              <a:t>New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trends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endParaRPr lang="de-DE" sz="2800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2346325"/>
            <a:ext cx="3024187" cy="45354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sz="1200" dirty="0" smtClean="0"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r>
              <a:rPr lang="en-GB" altLang="en-US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2010</a:t>
            </a:r>
            <a:r>
              <a:rPr lang="en-GB" altLang="en-US" sz="2000" dirty="0" smtClean="0">
                <a:latin typeface="+mj-lt"/>
                <a:ea typeface="+mj-ea"/>
                <a:cs typeface="+mj-cs"/>
              </a:rPr>
              <a:t> 'The </a:t>
            </a:r>
            <a:r>
              <a:rPr lang="en-GB" altLang="en-US" sz="2000" b="1" dirty="0">
                <a:latin typeface="+mj-lt"/>
                <a:ea typeface="+mj-ea"/>
                <a:cs typeface="+mj-cs"/>
              </a:rPr>
              <a:t>‘surplus’ land</a:t>
            </a:r>
            <a:r>
              <a:rPr lang="en-GB" altLang="en-US" sz="2000" dirty="0">
                <a:latin typeface="+mj-lt"/>
                <a:ea typeface="+mj-ea"/>
                <a:cs typeface="+mj-cs"/>
              </a:rPr>
              <a:t> potentially available for the production of biomass by </a:t>
            </a:r>
            <a:r>
              <a:rPr lang="en-GB" altLang="en-US" sz="2000" dirty="0" smtClean="0">
                <a:latin typeface="+mj-lt"/>
                <a:ea typeface="+mj-ea"/>
                <a:cs typeface="+mj-cs"/>
              </a:rPr>
              <a:t>2030'</a:t>
            </a:r>
            <a:r>
              <a:rPr lang="en-GB" altLang="en-US" sz="1400" dirty="0"/>
              <a:t> Wit+ </a:t>
            </a:r>
            <a:r>
              <a:rPr lang="en-GB" altLang="en-US" sz="1400" dirty="0" smtClean="0"/>
              <a:t>Figure </a:t>
            </a:r>
            <a:r>
              <a:rPr lang="en-GB" altLang="en-US" sz="1400" dirty="0"/>
              <a:t>8 </a:t>
            </a:r>
            <a:endParaRPr lang="en-GB" altLang="en-US" sz="2000" dirty="0" smtClean="0"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endParaRPr lang="en-GB" altLang="en-US" sz="2000" dirty="0" smtClean="0">
              <a:latin typeface="+mj-lt"/>
              <a:ea typeface="+mj-ea"/>
              <a:cs typeface="+mj-cs"/>
            </a:endParaRPr>
          </a:p>
          <a:p>
            <a:pPr marL="0" indent="0">
              <a:buFontTx/>
              <a:buNone/>
              <a:defRPr/>
            </a:pPr>
            <a:r>
              <a:rPr lang="en-GB" altLang="en-US" sz="1800" dirty="0" smtClean="0">
                <a:latin typeface="+mj-lt"/>
                <a:ea typeface="+mj-ea"/>
                <a:cs typeface="+mj-cs"/>
              </a:rPr>
              <a:t>"The </a:t>
            </a:r>
            <a:r>
              <a:rPr lang="en-GB" altLang="en-US" sz="1800" dirty="0">
                <a:latin typeface="+mj-lt"/>
                <a:ea typeface="+mj-ea"/>
                <a:cs typeface="+mj-cs"/>
              </a:rPr>
              <a:t>production costs at which biomass resources </a:t>
            </a:r>
            <a:r>
              <a:rPr lang="en-GB" altLang="en-US" sz="1800" dirty="0" smtClean="0">
                <a:latin typeface="+mj-lt"/>
                <a:ea typeface="+mj-ea"/>
                <a:cs typeface="+mj-cs"/>
              </a:rPr>
              <a:t>are available </a:t>
            </a:r>
            <a:r>
              <a:rPr lang="en-GB" altLang="en-US" sz="1800" dirty="0">
                <a:latin typeface="+mj-lt"/>
                <a:ea typeface="+mj-ea"/>
                <a:cs typeface="+mj-cs"/>
              </a:rPr>
              <a:t>in Europe are variable, with significantly lower </a:t>
            </a:r>
            <a:r>
              <a:rPr lang="en-GB" altLang="en-US" sz="1800" dirty="0" smtClean="0">
                <a:latin typeface="+mj-lt"/>
                <a:ea typeface="+mj-ea"/>
                <a:cs typeface="+mj-cs"/>
              </a:rPr>
              <a:t>costs in </a:t>
            </a:r>
            <a:r>
              <a:rPr lang="en-GB" altLang="en-US" sz="1800" dirty="0">
                <a:latin typeface="+mj-lt"/>
                <a:ea typeface="+mj-ea"/>
                <a:cs typeface="+mj-cs"/>
              </a:rPr>
              <a:t>CEEC than </a:t>
            </a:r>
            <a:r>
              <a:rPr lang="en-GB" altLang="en-US" sz="1800" dirty="0" smtClean="0">
                <a:latin typeface="+mj-lt"/>
                <a:ea typeface="+mj-ea"/>
                <a:cs typeface="+mj-cs"/>
              </a:rPr>
              <a:t>WEC" </a:t>
            </a:r>
            <a:endParaRPr lang="en-GB" altLang="en-US" sz="1800" dirty="0"/>
          </a:p>
          <a:p>
            <a:pPr>
              <a:defRPr/>
            </a:pPr>
            <a:endParaRPr lang="en-GB" altLang="en-US" dirty="0" smtClean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40200" y="6635750"/>
            <a:ext cx="863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altLang="en-US" sz="1000" b="1" i="0" smtClean="0">
                <a:solidFill>
                  <a:srgbClr val="FFFFFF"/>
                </a:solidFill>
              </a:rPr>
              <a:t>DG RTD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1838"/>
            <a:ext cx="4541838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323850" y="1062038"/>
            <a:ext cx="8280400" cy="1143000"/>
          </a:xfrm>
        </p:spPr>
        <p:txBody>
          <a:bodyPr/>
          <a:lstStyle/>
          <a:p>
            <a:r>
              <a:rPr lang="en-GB" altLang="en-US" sz="2500" smtClean="0"/>
              <a:t>	Exploiting potentials in regions …..</a:t>
            </a:r>
          </a:p>
        </p:txBody>
      </p:sp>
    </p:spTree>
    <p:extLst>
      <p:ext uri="{BB962C8B-B14F-4D97-AF65-F5344CB8AC3E}">
        <p14:creationId xmlns:p14="http://schemas.microsoft.com/office/powerpoint/2010/main" val="30195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16834"/>
            <a:ext cx="8229600" cy="4537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The Baltic regions offer </a:t>
            </a:r>
            <a:r>
              <a:rPr lang="en-US" altLang="de-DE" sz="2600" dirty="0">
                <a:latin typeface="Calibri" panose="020F0502020204030204" pitchFamily="34" charset="0"/>
              </a:rPr>
              <a:t>a very good pole position to </a:t>
            </a:r>
            <a:r>
              <a:rPr lang="en-US" altLang="de-DE" sz="2600" dirty="0" err="1">
                <a:latin typeface="Calibri" panose="020F0502020204030204" pitchFamily="34" charset="0"/>
              </a:rPr>
              <a:t>maximise</a:t>
            </a:r>
            <a:r>
              <a:rPr lang="en-US" altLang="de-DE" sz="2600" dirty="0">
                <a:latin typeface="Calibri" panose="020F0502020204030204" pitchFamily="34" charset="0"/>
              </a:rPr>
              <a:t> and </a:t>
            </a:r>
            <a:r>
              <a:rPr lang="en-US" altLang="de-DE" sz="2600" dirty="0" err="1">
                <a:latin typeface="Calibri" panose="020F0502020204030204" pitchFamily="34" charset="0"/>
              </a:rPr>
              <a:t>optimise</a:t>
            </a:r>
            <a:r>
              <a:rPr lang="en-US" altLang="de-DE" sz="2600" dirty="0">
                <a:latin typeface="Calibri" panose="020F0502020204030204" pitchFamily="34" charset="0"/>
              </a:rPr>
              <a:t> the increased use of biological resources for new, maybe better sustainable and eco- friendly products and processes.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>
                <a:latin typeface="Calibri" panose="020F0502020204030204" pitchFamily="34" charset="0"/>
              </a:rPr>
              <a:t>Reasons: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 smtClean="0">
                <a:latin typeface="Calibri" panose="020F0502020204030204" pitchFamily="34" charset="0"/>
              </a:rPr>
              <a:t>Large </a:t>
            </a:r>
            <a:r>
              <a:rPr lang="en-US" altLang="de-DE" sz="2400" dirty="0">
                <a:latin typeface="Calibri" panose="020F0502020204030204" pitchFamily="34" charset="0"/>
              </a:rPr>
              <a:t>and yet largely unexploited reservoir of biomass, including organic waste and industrial </a:t>
            </a:r>
            <a:r>
              <a:rPr lang="en-US" altLang="de-DE" sz="2400" dirty="0" smtClean="0">
                <a:latin typeface="Calibri" panose="020F0502020204030204" pitchFamily="34" charset="0"/>
              </a:rPr>
              <a:t>residues.</a:t>
            </a:r>
            <a:endParaRPr lang="en-US" altLang="de-DE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>
                <a:latin typeface="Calibri" panose="020F0502020204030204" pitchFamily="34" charset="0"/>
              </a:rPr>
              <a:t>Impressive coastal lines with yet </a:t>
            </a:r>
            <a:r>
              <a:rPr lang="en-US" altLang="de-DE" sz="2400" dirty="0" err="1">
                <a:latin typeface="Calibri" panose="020F0502020204030204" pitchFamily="34" charset="0"/>
              </a:rPr>
              <a:t>untabbed</a:t>
            </a:r>
            <a:r>
              <a:rPr lang="en-US" altLang="de-DE" sz="2400" dirty="0">
                <a:latin typeface="Calibri" panose="020F0502020204030204" pitchFamily="34" charset="0"/>
              </a:rPr>
              <a:t> potentials for blue </a:t>
            </a:r>
            <a:r>
              <a:rPr lang="en-US" altLang="de-DE" sz="2400" dirty="0" err="1" smtClean="0">
                <a:latin typeface="Calibri" panose="020F0502020204030204" pitchFamily="34" charset="0"/>
              </a:rPr>
              <a:t>Bioeconomy</a:t>
            </a:r>
            <a:r>
              <a:rPr lang="en-US" altLang="de-DE" sz="2400" dirty="0" smtClean="0">
                <a:latin typeface="Calibri" panose="020F0502020204030204" pitchFamily="34" charset="0"/>
              </a:rPr>
              <a:t>.</a:t>
            </a:r>
            <a:endParaRPr lang="en-US" altLang="de-DE" sz="24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>
                <a:latin typeface="Calibri" panose="020F0502020204030204" pitchFamily="34" charset="0"/>
              </a:rPr>
              <a:t>Relatively large reservoir of forests and </a:t>
            </a:r>
            <a:r>
              <a:rPr lang="en-US" altLang="de-DE" sz="2400" dirty="0" smtClean="0">
                <a:latin typeface="Calibri" panose="020F0502020204030204" pitchFamily="34" charset="0"/>
              </a:rPr>
              <a:t>wood.</a:t>
            </a:r>
            <a:r>
              <a:rPr lang="de-DE" altLang="de-DE" sz="2600" dirty="0" smtClean="0">
                <a:latin typeface="Calibri" panose="020F0502020204030204" pitchFamily="34" charset="0"/>
              </a:rPr>
              <a:t/>
            </a:r>
            <a:br>
              <a:rPr lang="de-DE" altLang="de-DE" sz="2600" dirty="0" smtClean="0">
                <a:latin typeface="Calibri" panose="020F0502020204030204" pitchFamily="34" charset="0"/>
              </a:rPr>
            </a:br>
            <a:endParaRPr lang="en-US" altLang="de-DE" sz="2200" dirty="0"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6933-EFB8-4D7F-A102-9ED3BAF0A103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179"/>
            <a:ext cx="8229600" cy="716487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700" b="1" kern="1200" dirty="0" err="1" smtClean="0">
                <a:solidFill>
                  <a:srgbClr val="034EA2"/>
                </a:solidFill>
              </a:rPr>
              <a:t>What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does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this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all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mean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for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the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Baltic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regions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?</a:t>
            </a:r>
            <a:endParaRPr lang="de-DE" altLang="de-DE" sz="2700" b="1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16834"/>
            <a:ext cx="8229600" cy="4537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Reasons (cont.):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>
                <a:latin typeface="Calibri" panose="020F0502020204030204" pitchFamily="34" charset="0"/>
              </a:rPr>
              <a:t>Good scientific and technological knowledge on </a:t>
            </a:r>
            <a:r>
              <a:rPr lang="en-US" altLang="de-DE" sz="2400" dirty="0" err="1">
                <a:latin typeface="Calibri" panose="020F0502020204030204" pitchFamily="34" charset="0"/>
              </a:rPr>
              <a:t>bioechnologies</a:t>
            </a:r>
            <a:r>
              <a:rPr lang="en-US" altLang="de-DE" sz="2400" dirty="0">
                <a:latin typeface="Calibri" panose="020F0502020204030204" pitchFamily="34" charset="0"/>
              </a:rPr>
              <a:t> and converted technologies, like info and </a:t>
            </a:r>
            <a:r>
              <a:rPr lang="en-US" altLang="de-DE" sz="2400" dirty="0" err="1">
                <a:latin typeface="Calibri" panose="020F0502020204030204" pitchFamily="34" charset="0"/>
              </a:rPr>
              <a:t>nano</a:t>
            </a:r>
            <a:r>
              <a:rPr lang="en-US" altLang="de-DE" sz="2400" dirty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 smtClean="0">
                <a:latin typeface="Calibri" panose="020F0502020204030204" pitchFamily="34" charset="0"/>
              </a:rPr>
              <a:t>Good educational infrastructures all over the regions.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 smtClean="0">
                <a:latin typeface="Calibri" panose="020F0502020204030204" pitchFamily="34" charset="0"/>
              </a:rPr>
              <a:t>Closeness to the Baltic sea region as such and the Nordic council regions which offer by far the highest concentrations of states and regions owning already their own </a:t>
            </a:r>
            <a:r>
              <a:rPr lang="en-US" altLang="de-DE" sz="2400" dirty="0" err="1" smtClean="0">
                <a:latin typeface="Calibri" panose="020F0502020204030204" pitchFamily="34" charset="0"/>
              </a:rPr>
              <a:t>bioeconomy</a:t>
            </a:r>
            <a:r>
              <a:rPr lang="en-US" altLang="de-DE" sz="2400" dirty="0" smtClean="0">
                <a:latin typeface="Calibri" panose="020F0502020204030204" pitchFamily="34" charset="0"/>
              </a:rPr>
              <a:t> strategies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 smtClean="0">
                <a:latin typeface="Calibri" panose="020F0502020204030204" pitchFamily="34" charset="0"/>
              </a:rPr>
              <a:t>Build-up of a new </a:t>
            </a:r>
            <a:r>
              <a:rPr lang="en-US" altLang="de-DE" sz="2400" dirty="0" err="1" smtClean="0">
                <a:latin typeface="Calibri" panose="020F0502020204030204" pitchFamily="34" charset="0"/>
              </a:rPr>
              <a:t>Hansa</a:t>
            </a:r>
            <a:r>
              <a:rPr lang="en-US" altLang="de-DE" sz="2400" dirty="0" smtClean="0">
                <a:latin typeface="Calibri" panose="020F0502020204030204" pitchFamily="34" charset="0"/>
              </a:rPr>
              <a:t>-like cooperation net within all these regions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de-DE" sz="2400" dirty="0" smtClean="0">
                <a:latin typeface="Calibri" panose="020F0502020204030204" pitchFamily="34" charset="0"/>
              </a:rPr>
              <a:t>Benefit from these unique closeness and from the public openness and awareness of the potentials of the </a:t>
            </a:r>
            <a:r>
              <a:rPr lang="en-US" altLang="de-DE" sz="2400" dirty="0" err="1" smtClean="0">
                <a:latin typeface="Calibri" panose="020F0502020204030204" pitchFamily="34" charset="0"/>
              </a:rPr>
              <a:t>bioeconomy</a:t>
            </a:r>
            <a:r>
              <a:rPr lang="en-US" altLang="de-DE" sz="2400" dirty="0" smtClean="0">
                <a:latin typeface="Calibri" panose="020F0502020204030204" pitchFamily="34" charset="0"/>
              </a:rPr>
              <a:t> for these regions which prevail in that </a:t>
            </a:r>
            <a:r>
              <a:rPr lang="en-US" altLang="de-DE" sz="2400" dirty="0" err="1" smtClean="0">
                <a:latin typeface="Calibri" panose="020F0502020204030204" pitchFamily="34" charset="0"/>
              </a:rPr>
              <a:t>neighbourhood</a:t>
            </a:r>
            <a:r>
              <a:rPr lang="de-DE" altLang="de-DE" sz="2300" dirty="0" smtClean="0">
                <a:latin typeface="Calibri" panose="020F0502020204030204" pitchFamily="34" charset="0"/>
              </a:rPr>
              <a:t/>
            </a:r>
            <a:br>
              <a:rPr lang="de-DE" altLang="de-DE" sz="2300" dirty="0" smtClean="0">
                <a:latin typeface="Calibri" panose="020F0502020204030204" pitchFamily="34" charset="0"/>
              </a:rPr>
            </a:br>
            <a:r>
              <a:rPr lang="de-DE" altLang="de-DE" sz="2300" dirty="0" smtClean="0">
                <a:latin typeface="Calibri" panose="020F0502020204030204" pitchFamily="34" charset="0"/>
              </a:rPr>
              <a:t/>
            </a:r>
            <a:br>
              <a:rPr lang="de-DE" altLang="de-DE" sz="2300" dirty="0" smtClean="0">
                <a:latin typeface="Calibri" panose="020F0502020204030204" pitchFamily="34" charset="0"/>
              </a:rPr>
            </a:br>
            <a:r>
              <a:rPr lang="de-DE" altLang="de-DE" sz="2300" b="1" dirty="0" smtClean="0">
                <a:latin typeface="Calibri" panose="020F0502020204030204" pitchFamily="34" charset="0"/>
              </a:rPr>
              <a:t/>
            </a:r>
            <a:br>
              <a:rPr lang="de-DE" altLang="de-DE" sz="2300" b="1" dirty="0" smtClean="0">
                <a:latin typeface="Calibri" panose="020F0502020204030204" pitchFamily="34" charset="0"/>
              </a:rPr>
            </a:br>
            <a:r>
              <a:rPr lang="de-DE" altLang="de-DE" sz="2200" dirty="0" smtClean="0">
                <a:latin typeface="Calibri" panose="020F0502020204030204" pitchFamily="34" charset="0"/>
              </a:rPr>
              <a:t/>
            </a:r>
            <a:br>
              <a:rPr lang="de-DE" altLang="de-DE" sz="2200" dirty="0" smtClean="0">
                <a:latin typeface="Calibri" panose="020F0502020204030204" pitchFamily="34" charset="0"/>
              </a:rPr>
            </a:br>
            <a:endParaRPr lang="en-US" altLang="de-DE" sz="1800" dirty="0"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6933-EFB8-4D7F-A102-9ED3BAF0A103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179"/>
            <a:ext cx="8229600" cy="716487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700" b="1" kern="1200" dirty="0" err="1" smtClean="0">
                <a:solidFill>
                  <a:srgbClr val="034EA2"/>
                </a:solidFill>
              </a:rPr>
              <a:t>What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does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this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all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mean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for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the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Baltic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regions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?</a:t>
            </a:r>
            <a:endParaRPr lang="de-DE" altLang="de-DE" sz="2700" b="1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16834"/>
            <a:ext cx="8229600" cy="4537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>
                <a:latin typeface="Calibri" panose="020F0502020204030204" pitchFamily="34" charset="0"/>
              </a:rPr>
              <a:t>Little and rather undeveloped awareness among stakeholders on potentials of the </a:t>
            </a:r>
            <a:r>
              <a:rPr lang="en-US" altLang="de-DE" sz="2600" dirty="0" err="1">
                <a:latin typeface="Calibri" panose="020F0502020204030204" pitchFamily="34" charset="0"/>
              </a:rPr>
              <a:t>b</a:t>
            </a:r>
            <a:r>
              <a:rPr lang="en-US" altLang="de-DE" sz="2600" dirty="0" err="1" smtClean="0">
                <a:latin typeface="Calibri" panose="020F0502020204030204" pitchFamily="34" charset="0"/>
              </a:rPr>
              <a:t>ioeconomy</a:t>
            </a:r>
            <a:r>
              <a:rPr lang="en-US" altLang="de-DE" sz="2600" dirty="0" smtClean="0">
                <a:latin typeface="Calibri" panose="020F0502020204030204" pitchFamily="34" charset="0"/>
              </a:rPr>
              <a:t> </a:t>
            </a:r>
            <a:r>
              <a:rPr lang="en-US" altLang="de-DE" sz="2600" dirty="0">
                <a:latin typeface="Calibri" panose="020F0502020204030204" pitchFamily="34" charset="0"/>
              </a:rPr>
              <a:t>for </a:t>
            </a:r>
            <a:r>
              <a:rPr lang="en-US" altLang="de-DE" sz="2600" dirty="0" smtClean="0">
                <a:latin typeface="Calibri" panose="020F0502020204030204" pitchFamily="34" charset="0"/>
              </a:rPr>
              <a:t>the Baltic and its regions.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>
                <a:latin typeface="Calibri" panose="020F0502020204030204" pitchFamily="34" charset="0"/>
              </a:rPr>
              <a:t>Strong dominance of hitherto traditional agriculture and </a:t>
            </a:r>
            <a:r>
              <a:rPr lang="en-US" altLang="de-DE" sz="2600" dirty="0" smtClean="0">
                <a:latin typeface="Calibri" panose="020F0502020204030204" pitchFamily="34" charset="0"/>
              </a:rPr>
              <a:t>food industry </a:t>
            </a:r>
            <a:r>
              <a:rPr lang="en-US" altLang="de-DE" sz="2600" dirty="0">
                <a:latin typeface="Calibri" panose="020F0502020204030204" pitchFamily="34" charset="0"/>
              </a:rPr>
              <a:t>as well as </a:t>
            </a:r>
            <a:r>
              <a:rPr lang="en-US" altLang="de-DE" sz="2600" dirty="0" smtClean="0">
                <a:latin typeface="Calibri" panose="020F0502020204030204" pitchFamily="34" charset="0"/>
              </a:rPr>
              <a:t>forestry and fisheries.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>
                <a:latin typeface="Calibri" panose="020F0502020204030204" pitchFamily="34" charset="0"/>
              </a:rPr>
              <a:t>Strong dependence on </a:t>
            </a:r>
            <a:r>
              <a:rPr lang="en-US" altLang="de-DE" sz="2600" dirty="0" smtClean="0">
                <a:latin typeface="Calibri" panose="020F0502020204030204" pitchFamily="34" charset="0"/>
              </a:rPr>
              <a:t>fossil </a:t>
            </a:r>
            <a:r>
              <a:rPr lang="en-US" altLang="de-DE" sz="2600" dirty="0">
                <a:latin typeface="Calibri" panose="020F0502020204030204" pitchFamily="34" charset="0"/>
              </a:rPr>
              <a:t>energies </a:t>
            </a:r>
            <a:r>
              <a:rPr lang="en-US" altLang="de-DE" sz="2600" dirty="0" smtClean="0">
                <a:latin typeface="Calibri" panose="020F0502020204030204" pitchFamily="34" charset="0"/>
              </a:rPr>
              <a:t>in some regions which </a:t>
            </a:r>
            <a:r>
              <a:rPr lang="en-US" altLang="de-DE" sz="2600" dirty="0">
                <a:latin typeface="Calibri" panose="020F0502020204030204" pitchFamily="34" charset="0"/>
              </a:rPr>
              <a:t>will not easily and quickly </a:t>
            </a:r>
            <a:r>
              <a:rPr lang="en-US" altLang="de-DE" sz="2600" dirty="0" smtClean="0">
                <a:latin typeface="Calibri" panose="020F0502020204030204" pitchFamily="34" charset="0"/>
              </a:rPr>
              <a:t>changed in spite of general openness towards the increased use of renewable energies.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>
                <a:latin typeface="Calibri" panose="020F0502020204030204" pitchFamily="34" charset="0"/>
              </a:rPr>
              <a:t>Deficit in private and  also public capital to invest in RTDI and emerging </a:t>
            </a:r>
            <a:r>
              <a:rPr lang="en-US" altLang="de-DE" sz="2600" dirty="0" smtClean="0">
                <a:latin typeface="Calibri" panose="020F0502020204030204" pitchFamily="34" charset="0"/>
              </a:rPr>
              <a:t>industries.</a:t>
            </a:r>
            <a:endParaRPr lang="en-US" altLang="de-DE" sz="2600" dirty="0"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6933-EFB8-4D7F-A102-9ED3BAF0A103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179"/>
            <a:ext cx="8229600" cy="716487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700" b="1" kern="1200" dirty="0" err="1" smtClean="0">
                <a:solidFill>
                  <a:srgbClr val="034EA2"/>
                </a:solidFill>
              </a:rPr>
              <a:t>Some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obstacles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to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overcome</a:t>
            </a:r>
            <a:endParaRPr lang="de-DE" altLang="de-DE" sz="2700" b="1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16834"/>
            <a:ext cx="8229600" cy="4537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Mapping </a:t>
            </a:r>
            <a:r>
              <a:rPr lang="en-US" altLang="de-DE" sz="2600" dirty="0">
                <a:latin typeface="Calibri" panose="020F0502020204030204" pitchFamily="34" charset="0"/>
              </a:rPr>
              <a:t>of your strengths and weaknesses,  also in combination with an </a:t>
            </a:r>
            <a:r>
              <a:rPr lang="en-US" altLang="de-DE" sz="2600" dirty="0" smtClean="0">
                <a:latin typeface="Calibri" panose="020F0502020204030204" pitchFamily="34" charset="0"/>
              </a:rPr>
              <a:t>differentiated </a:t>
            </a:r>
            <a:r>
              <a:rPr lang="en-US" altLang="de-DE" sz="2600" dirty="0">
                <a:latin typeface="Calibri" panose="020F0502020204030204" pitchFamily="34" charset="0"/>
              </a:rPr>
              <a:t>in-depth analysis on the different potentials in the various regions. </a:t>
            </a:r>
            <a:r>
              <a:rPr lang="en-US" altLang="de-DE" sz="2600" dirty="0" smtClean="0">
                <a:latin typeface="Calibri" panose="020F0502020204030204" pitchFamily="34" charset="0"/>
              </a:rPr>
              <a:t/>
            </a:r>
            <a:br>
              <a:rPr lang="en-US" altLang="de-DE" sz="2600" dirty="0" smtClean="0">
                <a:latin typeface="Calibri" panose="020F0502020204030204" pitchFamily="34" charset="0"/>
              </a:rPr>
            </a:br>
            <a:r>
              <a:rPr lang="en-US" altLang="de-DE" sz="2600" dirty="0" smtClean="0">
                <a:latin typeface="Calibri" panose="020F0502020204030204" pitchFamily="34" charset="0"/>
              </a:rPr>
              <a:t/>
            </a:r>
            <a:br>
              <a:rPr lang="en-US" altLang="de-DE" sz="2600" dirty="0" smtClean="0">
                <a:latin typeface="Calibri" panose="020F0502020204030204" pitchFamily="34" charset="0"/>
              </a:rPr>
            </a:br>
            <a:r>
              <a:rPr lang="en-US" altLang="de-DE" sz="2600" b="1" dirty="0" smtClean="0">
                <a:latin typeface="Calibri" panose="020F0502020204030204" pitchFamily="34" charset="0"/>
              </a:rPr>
              <a:t>There </a:t>
            </a:r>
            <a:r>
              <a:rPr lang="en-US" altLang="de-DE" sz="2600" b="1" dirty="0">
                <a:latin typeface="Calibri" panose="020F0502020204030204" pitchFamily="34" charset="0"/>
              </a:rPr>
              <a:t>are good </a:t>
            </a:r>
            <a:r>
              <a:rPr lang="en-US" altLang="de-DE" sz="2600" b="1" dirty="0" smtClean="0">
                <a:latin typeface="Calibri" panose="020F0502020204030204" pitchFamily="34" charset="0"/>
              </a:rPr>
              <a:t>practices</a:t>
            </a:r>
            <a:r>
              <a:rPr lang="en-US" altLang="de-DE" sz="2600" dirty="0" smtClean="0">
                <a:latin typeface="Calibri" panose="020F0502020204030204" pitchFamily="34" charset="0"/>
              </a:rPr>
              <a:t>: </a:t>
            </a:r>
            <a:r>
              <a:rPr lang="en-US" altLang="de-DE" sz="2600" dirty="0">
                <a:latin typeface="Calibri" panose="020F0502020204030204" pitchFamily="34" charset="0"/>
              </a:rPr>
              <a:t>Nordrhein-Westfalen, Dutch provinces, Flanders, Mecklenburg-</a:t>
            </a:r>
            <a:r>
              <a:rPr lang="en-US" altLang="de-DE" sz="2600" dirty="0" err="1">
                <a:latin typeface="Calibri" panose="020F0502020204030204" pitchFamily="34" charset="0"/>
              </a:rPr>
              <a:t>Vorpommerania</a:t>
            </a:r>
            <a:r>
              <a:rPr lang="en-US" altLang="de-DE" sz="2600" dirty="0">
                <a:latin typeface="Calibri" panose="020F0502020204030204" pitchFamily="34" charset="0"/>
              </a:rPr>
              <a:t>, Nordic regions, like Iceland, </a:t>
            </a:r>
            <a:r>
              <a:rPr lang="en-US" altLang="de-DE" sz="2600" dirty="0" err="1" smtClean="0">
                <a:latin typeface="Calibri" panose="020F0502020204030204" pitchFamily="34" charset="0"/>
              </a:rPr>
              <a:t>Farör</a:t>
            </a:r>
            <a:r>
              <a:rPr lang="en-US" altLang="de-DE" sz="2600" dirty="0" smtClean="0">
                <a:latin typeface="Calibri" panose="020F0502020204030204" pitchFamily="34" charset="0"/>
              </a:rPr>
              <a:t> </a:t>
            </a:r>
            <a:r>
              <a:rPr lang="en-US" altLang="de-DE" sz="2600" dirty="0">
                <a:latin typeface="Calibri" panose="020F0502020204030204" pitchFamily="34" charset="0"/>
              </a:rPr>
              <a:t>etc., Bavaria, </a:t>
            </a:r>
            <a:r>
              <a:rPr lang="en-US" altLang="de-DE" sz="2600" dirty="0" err="1" smtClean="0">
                <a:latin typeface="Calibri" panose="020F0502020204030204" pitchFamily="34" charset="0"/>
              </a:rPr>
              <a:t>Piemont</a:t>
            </a:r>
            <a:r>
              <a:rPr lang="en-US" altLang="de-DE" sz="2600" dirty="0" smtClean="0">
                <a:latin typeface="Calibri" panose="020F0502020204030204" pitchFamily="34" charset="0"/>
              </a:rPr>
              <a:t> and </a:t>
            </a:r>
            <a:r>
              <a:rPr lang="en-US" altLang="de-DE" sz="2600" dirty="0" err="1" smtClean="0">
                <a:latin typeface="Calibri" panose="020F0502020204030204" pitchFamily="34" charset="0"/>
              </a:rPr>
              <a:t>Emiglia-Romana</a:t>
            </a:r>
            <a:r>
              <a:rPr lang="en-US" altLang="de-DE" sz="2600" dirty="0" smtClean="0">
                <a:latin typeface="Calibri" panose="020F0502020204030204" pitchFamily="34" charset="0"/>
              </a:rPr>
              <a:t> in Italy, </a:t>
            </a:r>
            <a:r>
              <a:rPr lang="en-US" altLang="de-DE" sz="2600" dirty="0">
                <a:latin typeface="Calibri" panose="020F0502020204030204" pitchFamily="34" charset="0"/>
              </a:rPr>
              <a:t>Champagne and Picardie in France</a:t>
            </a:r>
            <a:r>
              <a:rPr lang="en-US" altLang="de-DE" sz="2600" dirty="0" smtClean="0">
                <a:latin typeface="Calibri" panose="020F0502020204030204" pitchFamily="34" charset="0"/>
              </a:rPr>
              <a:t>.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Look </a:t>
            </a:r>
            <a:r>
              <a:rPr lang="en-US" altLang="de-DE" sz="2600" dirty="0">
                <a:latin typeface="Calibri" panose="020F0502020204030204" pitchFamily="34" charset="0"/>
              </a:rPr>
              <a:t>for practices outside </a:t>
            </a:r>
            <a:r>
              <a:rPr lang="en-US" altLang="de-DE" sz="2600" dirty="0" smtClean="0">
                <a:latin typeface="Calibri" panose="020F0502020204030204" pitchFamily="34" charset="0"/>
              </a:rPr>
              <a:t>the Baltics </a:t>
            </a:r>
            <a:r>
              <a:rPr lang="en-US" altLang="de-DE" sz="2600" dirty="0">
                <a:latin typeface="Calibri" panose="020F0502020204030204" pitchFamily="34" charset="0"/>
              </a:rPr>
              <a:t>and join forces in joint bi-and multilateral </a:t>
            </a:r>
            <a:r>
              <a:rPr lang="en-US" altLang="de-DE" sz="2600" dirty="0" err="1" smtClean="0">
                <a:latin typeface="Calibri" panose="020F0502020204030204" pitchFamily="34" charset="0"/>
              </a:rPr>
              <a:t>endeavour</a:t>
            </a:r>
            <a:r>
              <a:rPr lang="en-US" altLang="de-DE" sz="2600" dirty="0" smtClean="0">
                <a:latin typeface="Calibri" panose="020F0502020204030204" pitchFamily="34" charset="0"/>
              </a:rPr>
              <a:t> </a:t>
            </a:r>
            <a:r>
              <a:rPr lang="en-US" altLang="de-DE" sz="2600" dirty="0">
                <a:latin typeface="Calibri" panose="020F0502020204030204" pitchFamily="34" charset="0"/>
              </a:rPr>
              <a:t>or with the assistance of EU, ESIF, EFRE, Horizon </a:t>
            </a:r>
            <a:r>
              <a:rPr lang="en-US" altLang="de-DE" sz="2600" dirty="0" smtClean="0">
                <a:latin typeface="Calibri" panose="020F0502020204030204" pitchFamily="34" charset="0"/>
              </a:rPr>
              <a:t>2020. </a:t>
            </a:r>
            <a:r>
              <a:rPr lang="en-US" altLang="de-DE" sz="2600" b="1" dirty="0" smtClean="0">
                <a:latin typeface="Calibri" panose="020F0502020204030204" pitchFamily="34" charset="0"/>
              </a:rPr>
              <a:t>Do </a:t>
            </a:r>
            <a:r>
              <a:rPr lang="en-US" altLang="de-DE" sz="2600" b="1" dirty="0">
                <a:latin typeface="Calibri" panose="020F0502020204030204" pitchFamily="34" charset="0"/>
              </a:rPr>
              <a:t>act!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6933-EFB8-4D7F-A102-9ED3BAF0A103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179"/>
            <a:ext cx="8229600" cy="716487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700" b="1" kern="1200" dirty="0" err="1" smtClean="0">
                <a:solidFill>
                  <a:srgbClr val="034EA2"/>
                </a:solidFill>
              </a:rPr>
              <a:t>What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are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potential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measures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to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be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undertaken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?</a:t>
            </a:r>
            <a:endParaRPr lang="de-DE" altLang="de-DE" sz="2700" b="1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16834"/>
            <a:ext cx="8229600" cy="45372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Mobilize </a:t>
            </a:r>
            <a:r>
              <a:rPr lang="en-US" altLang="de-DE" sz="2600" dirty="0">
                <a:latin typeface="Calibri" panose="020F0502020204030204" pitchFamily="34" charset="0"/>
              </a:rPr>
              <a:t>existing </a:t>
            </a:r>
            <a:r>
              <a:rPr lang="en-US" altLang="de-DE" sz="2600" dirty="0" smtClean="0">
                <a:latin typeface="Calibri" panose="020F0502020204030204" pitchFamily="34" charset="0"/>
              </a:rPr>
              <a:t>Committees  </a:t>
            </a:r>
            <a:r>
              <a:rPr lang="en-US" altLang="de-DE" sz="2600" dirty="0">
                <a:latin typeface="Calibri" panose="020F0502020204030204" pitchFamily="34" charset="0"/>
              </a:rPr>
              <a:t>and strategic bodies nationally to introduce potentials of the </a:t>
            </a:r>
            <a:r>
              <a:rPr lang="en-US" altLang="de-DE" sz="2600" dirty="0" err="1">
                <a:latin typeface="Calibri" panose="020F0502020204030204" pitchFamily="34" charset="0"/>
              </a:rPr>
              <a:t>biobased</a:t>
            </a:r>
            <a:r>
              <a:rPr lang="en-US" altLang="de-DE" sz="2600" dirty="0">
                <a:latin typeface="Calibri" panose="020F0502020204030204" pitchFamily="34" charset="0"/>
              </a:rPr>
              <a:t> </a:t>
            </a:r>
            <a:r>
              <a:rPr lang="en-US" altLang="de-DE" sz="2600" dirty="0" smtClean="0">
                <a:latin typeface="Calibri" panose="020F0502020204030204" pitchFamily="34" charset="0"/>
              </a:rPr>
              <a:t>economy</a:t>
            </a:r>
            <a:r>
              <a:rPr lang="en-US" altLang="de-DE" sz="2600" dirty="0">
                <a:latin typeface="Calibri" panose="020F0502020204030204" pitchFamily="34" charset="0"/>
              </a:rPr>
              <a:t>, in relation to SD, Climate Change, Biodiversity, SME-support etc.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Focus </a:t>
            </a:r>
            <a:r>
              <a:rPr lang="en-US" altLang="de-DE" sz="2600" dirty="0">
                <a:latin typeface="Calibri" panose="020F0502020204030204" pitchFamily="34" charset="0"/>
              </a:rPr>
              <a:t>on </a:t>
            </a:r>
            <a:r>
              <a:rPr lang="en-US" altLang="de-DE" sz="2600" dirty="0" smtClean="0">
                <a:latin typeface="Calibri" panose="020F0502020204030204" pitchFamily="34" charset="0"/>
              </a:rPr>
              <a:t>national </a:t>
            </a:r>
            <a:r>
              <a:rPr lang="en-US" altLang="de-DE" sz="2600" dirty="0">
                <a:latin typeface="Calibri" panose="020F0502020204030204" pitchFamily="34" charset="0"/>
              </a:rPr>
              <a:t>advisory </a:t>
            </a:r>
            <a:r>
              <a:rPr lang="en-US" altLang="de-DE" sz="2600" dirty="0" smtClean="0">
                <a:latin typeface="Calibri" panose="020F0502020204030204" pitchFamily="34" charset="0"/>
              </a:rPr>
              <a:t>bodies.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Don’t </a:t>
            </a:r>
            <a:r>
              <a:rPr lang="en-US" altLang="de-DE" sz="2600" dirty="0">
                <a:latin typeface="Calibri" panose="020F0502020204030204" pitchFamily="34" charset="0"/>
              </a:rPr>
              <a:t>forget educational measures, check potentials for master courses in circular and </a:t>
            </a:r>
            <a:r>
              <a:rPr lang="en-US" altLang="de-DE" sz="2600" dirty="0" err="1">
                <a:latin typeface="Calibri" panose="020F0502020204030204" pitchFamily="34" charset="0"/>
              </a:rPr>
              <a:t>Bioeconomy</a:t>
            </a:r>
            <a:r>
              <a:rPr lang="en-US" altLang="de-DE" sz="2600" dirty="0">
                <a:latin typeface="Calibri" panose="020F0502020204030204" pitchFamily="34" charset="0"/>
              </a:rPr>
              <a:t> or introduce relevant content into existing </a:t>
            </a:r>
            <a:r>
              <a:rPr lang="en-US" altLang="de-DE" sz="2600" dirty="0" smtClean="0">
                <a:latin typeface="Calibri" panose="020F0502020204030204" pitchFamily="34" charset="0"/>
              </a:rPr>
              <a:t>Curricula.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Start </a:t>
            </a:r>
            <a:r>
              <a:rPr lang="en-US" altLang="de-DE" sz="2600" dirty="0">
                <a:latin typeface="Calibri" panose="020F0502020204030204" pitchFamily="34" charset="0"/>
              </a:rPr>
              <a:t>a public awareness campaign with politicians and NGO-s, if </a:t>
            </a:r>
            <a:r>
              <a:rPr lang="en-US" altLang="de-DE" sz="2600" dirty="0" smtClean="0">
                <a:latin typeface="Calibri" panose="020F0502020204030204" pitchFamily="34" charset="0"/>
              </a:rPr>
              <a:t>appropriate.</a:t>
            </a:r>
            <a:endParaRPr lang="en-US" altLang="de-DE" sz="2600" dirty="0"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r>
              <a:rPr lang="en-US" altLang="de-DE" sz="2600" dirty="0" smtClean="0">
                <a:latin typeface="Calibri" panose="020F0502020204030204" pitchFamily="34" charset="0"/>
              </a:rPr>
              <a:t>Mobilize </a:t>
            </a:r>
            <a:r>
              <a:rPr lang="en-US" altLang="de-DE" sz="2600" dirty="0">
                <a:latin typeface="Calibri" panose="020F0502020204030204" pitchFamily="34" charset="0"/>
              </a:rPr>
              <a:t>old Technology platforms and modernize them !</a:t>
            </a:r>
          </a:p>
          <a:p>
            <a:pPr lvl="0">
              <a:lnSpc>
                <a:spcPct val="90000"/>
              </a:lnSpc>
              <a:spcBef>
                <a:spcPct val="40000"/>
              </a:spcBef>
            </a:pPr>
            <a:endParaRPr lang="en-US" altLang="de-DE" sz="2600" dirty="0"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6933-EFB8-4D7F-A102-9ED3BAF0A103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179"/>
            <a:ext cx="8229600" cy="716487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2700" b="1" kern="1200" dirty="0" err="1" smtClean="0">
                <a:solidFill>
                  <a:srgbClr val="034EA2"/>
                </a:solidFill>
              </a:rPr>
              <a:t>What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are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potential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measures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to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be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 </a:t>
            </a:r>
            <a:r>
              <a:rPr lang="de-DE" altLang="de-DE" sz="2700" b="1" kern="1200" dirty="0" err="1" smtClean="0">
                <a:solidFill>
                  <a:srgbClr val="034EA2"/>
                </a:solidFill>
              </a:rPr>
              <a:t>undertaken</a:t>
            </a:r>
            <a:r>
              <a:rPr lang="de-DE" altLang="de-DE" sz="2700" b="1" kern="1200" dirty="0" smtClean="0">
                <a:solidFill>
                  <a:srgbClr val="034EA2"/>
                </a:solidFill>
              </a:rPr>
              <a:t>?</a:t>
            </a:r>
            <a:endParaRPr lang="de-DE" altLang="de-DE" sz="2700" b="1" kern="12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8400" y="2825750"/>
            <a:ext cx="6515100" cy="113982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DE" b="1" kern="1200" dirty="0" err="1">
                <a:solidFill>
                  <a:srgbClr val="034EA2"/>
                </a:solidFill>
              </a:rPr>
              <a:t>Thank</a:t>
            </a:r>
            <a:r>
              <a:rPr lang="de-DE" b="1" kern="1200" dirty="0">
                <a:solidFill>
                  <a:srgbClr val="034EA2"/>
                </a:solidFill>
              </a:rPr>
              <a:t> </a:t>
            </a:r>
            <a:r>
              <a:rPr lang="de-DE" b="1" kern="1200" dirty="0" err="1">
                <a:solidFill>
                  <a:srgbClr val="034EA2"/>
                </a:solidFill>
              </a:rPr>
              <a:t>you</a:t>
            </a:r>
            <a:r>
              <a:rPr lang="de-DE" b="1" kern="1200" dirty="0">
                <a:solidFill>
                  <a:srgbClr val="034EA2"/>
                </a:solidFill>
              </a:rPr>
              <a:t> </a:t>
            </a:r>
            <a:r>
              <a:rPr lang="de-DE" b="1" kern="1200" dirty="0" err="1">
                <a:solidFill>
                  <a:srgbClr val="034EA2"/>
                </a:solidFill>
              </a:rPr>
              <a:t>very</a:t>
            </a:r>
            <a:r>
              <a:rPr lang="de-DE" b="1" kern="1200" dirty="0">
                <a:solidFill>
                  <a:srgbClr val="034EA2"/>
                </a:solidFill>
              </a:rPr>
              <a:t> </a:t>
            </a:r>
            <a:r>
              <a:rPr lang="de-DE" b="1" kern="1200" dirty="0" err="1" smtClean="0">
                <a:solidFill>
                  <a:srgbClr val="034EA2"/>
                </a:solidFill>
              </a:rPr>
              <a:t>much</a:t>
            </a:r>
            <a:r>
              <a:rPr lang="de-DE" b="1" kern="1200" dirty="0" smtClean="0">
                <a:solidFill>
                  <a:srgbClr val="034EA2"/>
                </a:solidFill>
              </a:rPr>
              <a:t/>
            </a:r>
            <a:br>
              <a:rPr lang="de-DE" b="1" kern="1200" dirty="0" smtClean="0">
                <a:solidFill>
                  <a:srgbClr val="034EA2"/>
                </a:solidFill>
              </a:rPr>
            </a:br>
            <a:r>
              <a:rPr lang="de-DE" b="1" kern="1200" dirty="0" err="1" smtClean="0">
                <a:solidFill>
                  <a:srgbClr val="034EA2"/>
                </a:solidFill>
              </a:rPr>
              <a:t>for</a:t>
            </a:r>
            <a:r>
              <a:rPr lang="de-DE" b="1" kern="1200" dirty="0" smtClean="0">
                <a:solidFill>
                  <a:srgbClr val="034EA2"/>
                </a:solidFill>
              </a:rPr>
              <a:t> </a:t>
            </a:r>
            <a:r>
              <a:rPr lang="de-DE" b="1" kern="1200" dirty="0" err="1">
                <a:solidFill>
                  <a:srgbClr val="034EA2"/>
                </a:solidFill>
              </a:rPr>
              <a:t>your</a:t>
            </a:r>
            <a:r>
              <a:rPr lang="de-DE" b="1" kern="1200" dirty="0">
                <a:solidFill>
                  <a:srgbClr val="034EA2"/>
                </a:solidFill>
              </a:rPr>
              <a:t> </a:t>
            </a:r>
            <a:r>
              <a:rPr lang="de-DE" b="1" kern="1200" dirty="0" err="1" smtClean="0">
                <a:solidFill>
                  <a:srgbClr val="034EA2"/>
                </a:solidFill>
              </a:rPr>
              <a:t>attention</a:t>
            </a:r>
            <a:r>
              <a:rPr lang="de-DE" b="1" kern="1200" dirty="0" smtClean="0">
                <a:solidFill>
                  <a:srgbClr val="034EA2"/>
                </a:solidFill>
              </a:rPr>
              <a:t>.</a:t>
            </a:r>
            <a:endParaRPr lang="de-DE" b="1" kern="1200" dirty="0">
              <a:solidFill>
                <a:srgbClr val="034EA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EB82-73B6-4A41-9388-439951A165B3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921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nbt0604-671-F1"/>
          <p:cNvPicPr>
            <a:picLocks noChangeAspect="1" noChangeArrowheads="1"/>
          </p:cNvPicPr>
          <p:nvPr/>
        </p:nvPicPr>
        <p:blipFill>
          <a:blip r:embed="rId3">
            <a:lum bright="2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9293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9750" y="993775"/>
            <a:ext cx="8089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GB" sz="2400" i="0">
              <a:solidFill>
                <a:srgbClr val="000000"/>
              </a:solidFill>
              <a:latin typeface="Arial" charset="0"/>
            </a:endParaRPr>
          </a:p>
          <a:p>
            <a:pPr algn="l" eaLnBrk="1" hangingPunct="1"/>
            <a:endParaRPr lang="en-GB" sz="20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8351837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2000" i="0">
                <a:solidFill>
                  <a:srgbClr val="0F5494"/>
                </a:solidFill>
                <a:latin typeface="Arial" charset="0"/>
              </a:rPr>
              <a:t>…and to process renewable raw materials into value added products in the </a:t>
            </a:r>
            <a:r>
              <a:rPr lang="en-GB" sz="2000" b="1" i="0">
                <a:solidFill>
                  <a:srgbClr val="0F5494"/>
                </a:solidFill>
                <a:latin typeface="Arial" charset="0"/>
              </a:rPr>
              <a:t>food, bio-based and energy industries</a:t>
            </a:r>
            <a:r>
              <a:rPr lang="en-GB" sz="2000" i="0">
                <a:solidFill>
                  <a:srgbClr val="0F5494"/>
                </a:solidFill>
                <a:latin typeface="Arial" charset="0"/>
              </a:rPr>
              <a:t>.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172450" y="6669088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000" b="1" i="0">
                <a:solidFill>
                  <a:srgbClr val="000000"/>
                </a:solidFill>
                <a:latin typeface="Arial" charset="0"/>
              </a:rPr>
              <a:t>© Biopact</a:t>
            </a:r>
            <a:endParaRPr lang="en-GB" sz="2000" b="1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468313" y="1196975"/>
            <a:ext cx="8351837" cy="14335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2400" i="0">
                <a:solidFill>
                  <a:srgbClr val="0F5494"/>
                </a:solidFill>
                <a:latin typeface="Verdana" pitchFamily="34" charset="0"/>
              </a:rPr>
              <a:t>The Bioeconomy</a:t>
            </a:r>
            <a:r>
              <a:rPr lang="en-GB" sz="2800" i="0">
                <a:solidFill>
                  <a:srgbClr val="0F5494"/>
                </a:solidFill>
                <a:latin typeface="Verdana" pitchFamily="34" charset="0"/>
              </a:rPr>
              <a:t> </a:t>
            </a:r>
          </a:p>
          <a:p>
            <a:pPr algn="l" eaLnBrk="1" hangingPunct="1"/>
            <a:r>
              <a:rPr lang="en-GB" sz="2000" i="0">
                <a:solidFill>
                  <a:srgbClr val="0F5494"/>
                </a:solidFill>
                <a:latin typeface="Verdana" pitchFamily="34" charset="0"/>
              </a:rPr>
              <a:t>Using research and innovation to produce renewable raw materials sustainably in </a:t>
            </a:r>
            <a:r>
              <a:rPr lang="en-GB" sz="2000" b="1" i="0">
                <a:solidFill>
                  <a:srgbClr val="0F5494"/>
                </a:solidFill>
                <a:latin typeface="Verdana" pitchFamily="34" charset="0"/>
              </a:rPr>
              <a:t>agriculture, forestry, fisheries and aquaculture</a:t>
            </a:r>
            <a:r>
              <a:rPr lang="en-GB" sz="2000" i="0">
                <a:solidFill>
                  <a:srgbClr val="0F5494"/>
                </a:solidFill>
                <a:latin typeface="Verdana" pitchFamily="34" charset="0"/>
              </a:rPr>
              <a:t>…</a:t>
            </a:r>
          </a:p>
        </p:txBody>
      </p:sp>
      <p:sp>
        <p:nvSpPr>
          <p:cNvPr id="7271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D9E330-41EB-4345-92E5-D634A87C2DF6}" type="slidenum">
              <a:rPr lang="en-GB" sz="1400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GB" sz="14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3100" y="207963"/>
            <a:ext cx="5749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3200" b="0" smtClean="0">
                <a:solidFill>
                  <a:srgbClr val="660033"/>
                </a:solidFill>
              </a:rPr>
              <a:t>What is the Knowledge-Based Bio-Economy?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7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    </a:t>
            </a:r>
            <a:r>
              <a:rPr lang="en-GB" sz="2800" smtClean="0"/>
              <a:t>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85788" y="1724025"/>
            <a:ext cx="84788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1" i="0" dirty="0">
                <a:solidFill>
                  <a:srgbClr val="000099"/>
                </a:solidFill>
                <a:latin typeface="Arial" charset="0"/>
              </a:rPr>
              <a:t>The knowledge base:</a:t>
            </a:r>
            <a:r>
              <a:rPr lang="en-GB" sz="2000" i="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Advances in Life Sciences and Biotechnologies</a:t>
            </a:r>
            <a:r>
              <a:rPr lang="en-GB" sz="2000" b="1" i="0" dirty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in convergence with other technologies such as nanotechnologies, chemistry, information technologies..,</a:t>
            </a:r>
          </a:p>
          <a:p>
            <a:endParaRPr lang="en-GB" sz="2000" i="0" dirty="0">
              <a:solidFill>
                <a:srgbClr val="660033"/>
              </a:solidFill>
              <a:latin typeface="Arial" charset="0"/>
            </a:endParaRPr>
          </a:p>
          <a:p>
            <a:pPr algn="l"/>
            <a:r>
              <a:rPr lang="en-GB" sz="2000" b="1" i="0" dirty="0">
                <a:solidFill>
                  <a:srgbClr val="000099"/>
                </a:solidFill>
                <a:latin typeface="Arial" charset="0"/>
              </a:rPr>
              <a:t>The  Bio-Economy:</a:t>
            </a:r>
            <a:r>
              <a:rPr lang="en-GB" sz="2000" i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Includes all industries and economic sectors that produce, manage or otherwise make use of  biological resources including bio-waste.</a:t>
            </a:r>
          </a:p>
          <a:p>
            <a:pPr algn="l"/>
            <a:r>
              <a:rPr lang="en-GB" sz="2000" i="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l"/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The European Bio-Economy  has an approximate </a:t>
            </a:r>
            <a:r>
              <a:rPr lang="en-GB" sz="2000" b="1" i="0" dirty="0">
                <a:solidFill>
                  <a:srgbClr val="660033"/>
                </a:solidFill>
                <a:latin typeface="Arial" charset="0"/>
              </a:rPr>
              <a:t>market size</a:t>
            </a:r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 of over </a:t>
            </a:r>
          </a:p>
          <a:p>
            <a:pPr algn="l"/>
            <a:r>
              <a:rPr lang="en-GB" sz="2000" i="0" dirty="0">
                <a:solidFill>
                  <a:srgbClr val="660033"/>
                </a:solidFill>
                <a:latin typeface="Arial" charset="0"/>
              </a:rPr>
              <a:t>2.0 trillion € , employing more than 22 million people.</a:t>
            </a:r>
            <a:endParaRPr lang="en-US" sz="2000" i="0" dirty="0">
              <a:solidFill>
                <a:srgbClr val="660033"/>
              </a:solidFill>
              <a:latin typeface="Arial" charset="0"/>
              <a:sym typeface="Wingdings" pitchFamily="2" charset="2"/>
            </a:endParaRPr>
          </a:p>
          <a:p>
            <a:endParaRPr lang="en-US" sz="2000" i="0" dirty="0">
              <a:solidFill>
                <a:srgbClr val="660033"/>
              </a:solidFill>
              <a:latin typeface="Arial" charset="0"/>
              <a:sym typeface="Wingdings" pitchFamily="2" charset="2"/>
            </a:endParaRPr>
          </a:p>
          <a:p>
            <a:pPr algn="l" eaLnBrk="1" hangingPunct="1">
              <a:spcBef>
                <a:spcPct val="50000"/>
              </a:spcBef>
            </a:pPr>
            <a:endParaRPr lang="fr-FR" sz="20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35125" y="5240338"/>
            <a:ext cx="5888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FF0000"/>
                </a:solidFill>
                <a:sym typeface="Wingdings" pitchFamily="2" charset="2"/>
              </a:rPr>
              <a:t>   </a:t>
            </a:r>
            <a:r>
              <a:rPr lang="en-US" sz="2800" b="1" i="0">
                <a:solidFill>
                  <a:srgbClr val="FF0000"/>
                </a:solidFill>
              </a:rPr>
              <a:t>4 Fs:   Food, Fees, Fiber and Fuel</a:t>
            </a:r>
            <a:endParaRPr lang="en-GB" sz="2800" b="1" i="0">
              <a:solidFill>
                <a:srgbClr val="FF0000"/>
              </a:solidFill>
            </a:endParaRPr>
          </a:p>
        </p:txBody>
      </p:sp>
      <p:sp>
        <p:nvSpPr>
          <p:cNvPr id="7373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3D8773-20B0-4C16-A340-6C751A37E5BC}" type="slidenum">
              <a:rPr lang="de-DE" sz="1400" i="0" smtClean="0"/>
              <a:pPr/>
              <a:t>3</a:t>
            </a:fld>
            <a:endParaRPr lang="de-DE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3100" y="207963"/>
            <a:ext cx="57499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3200" b="0" dirty="0" smtClean="0">
                <a:solidFill>
                  <a:srgbClr val="660033"/>
                </a:solidFill>
              </a:rPr>
              <a:t>Special features of the </a:t>
            </a:r>
            <a:r>
              <a:rPr lang="en-GB" sz="3200" b="0" dirty="0" err="1" smtClean="0">
                <a:solidFill>
                  <a:srgbClr val="660033"/>
                </a:solidFill>
              </a:rPr>
              <a:t>Bioeconomy</a:t>
            </a:r>
            <a:endParaRPr lang="en-GB" sz="3200" b="0" dirty="0" smtClean="0">
              <a:solidFill>
                <a:srgbClr val="660033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7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    </a:t>
            </a:r>
            <a:r>
              <a:rPr lang="en-GB" sz="2800" smtClean="0"/>
              <a:t>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57188" y="1350963"/>
            <a:ext cx="8478837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000" b="1" i="0" dirty="0">
                <a:solidFill>
                  <a:srgbClr val="000099"/>
                </a:solidFill>
                <a:latin typeface="Arial" charset="0"/>
              </a:rPr>
              <a:t>Biological resources, the heart of the </a:t>
            </a:r>
            <a:r>
              <a:rPr lang="en-GB" sz="2000" b="1" i="0" dirty="0" err="1">
                <a:solidFill>
                  <a:srgbClr val="000099"/>
                </a:solidFill>
                <a:latin typeface="Arial" charset="0"/>
              </a:rPr>
              <a:t>bioeconomy</a:t>
            </a:r>
            <a:r>
              <a:rPr lang="en-GB" sz="2000" b="1" i="0" dirty="0">
                <a:solidFill>
                  <a:srgbClr val="000099"/>
                </a:solidFill>
                <a:latin typeface="Arial" charset="0"/>
              </a:rPr>
              <a:t>, represent four unique functions or features: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0" dirty="0" smtClean="0">
                <a:solidFill>
                  <a:srgbClr val="660033"/>
                </a:solidFill>
                <a:latin typeface="Arial" charset="0"/>
              </a:rPr>
              <a:t>Renewability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0" dirty="0" smtClean="0">
                <a:solidFill>
                  <a:srgbClr val="660033"/>
                </a:solidFill>
                <a:latin typeface="Arial" charset="0"/>
              </a:rPr>
              <a:t>Carbon-friendliness or even carbon-neutrality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0" dirty="0" smtClean="0">
                <a:solidFill>
                  <a:srgbClr val="660033"/>
                </a:solidFill>
                <a:latin typeface="Arial" charset="0"/>
              </a:rPr>
              <a:t>Strong potentials for efficient re- and multi-use, degradability, and recyclability in so-called cascade formats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0" dirty="0" smtClean="0">
                <a:solidFill>
                  <a:srgbClr val="660033"/>
                </a:solidFill>
                <a:latin typeface="Arial" charset="0"/>
              </a:rPr>
              <a:t>New functions / properties of their products, like </a:t>
            </a:r>
            <a:r>
              <a:rPr lang="en-GB" sz="2200" i="0" dirty="0" err="1" smtClean="0">
                <a:solidFill>
                  <a:srgbClr val="660033"/>
                </a:solidFill>
                <a:latin typeface="Arial" charset="0"/>
              </a:rPr>
              <a:t>longerlifetime</a:t>
            </a:r>
            <a:r>
              <a:rPr lang="en-GB" sz="2200" i="0" dirty="0" smtClean="0">
                <a:solidFill>
                  <a:srgbClr val="660033"/>
                </a:solidFill>
                <a:latin typeface="Arial" charset="0"/>
              </a:rPr>
              <a:t>, higher durability and stability, lower or zero emissions, less or no toxicity, non-flammability etc.</a:t>
            </a:r>
          </a:p>
          <a:p>
            <a:pPr algn="l"/>
            <a:r>
              <a:rPr lang="en-GB" sz="2000" i="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GB" sz="2000" i="0" dirty="0">
              <a:solidFill>
                <a:schemeClr val="tx2"/>
              </a:solidFill>
              <a:latin typeface="Arial" charset="0"/>
            </a:endParaRPr>
          </a:p>
          <a:p>
            <a:endParaRPr lang="en-US" sz="2000" i="0" dirty="0">
              <a:solidFill>
                <a:srgbClr val="660033"/>
              </a:solidFill>
              <a:latin typeface="Arial" charset="0"/>
              <a:sym typeface="Wingdings" pitchFamily="2" charset="2"/>
            </a:endParaRPr>
          </a:p>
          <a:p>
            <a:pPr algn="l" eaLnBrk="1" hangingPunct="1">
              <a:spcBef>
                <a:spcPct val="50000"/>
              </a:spcBef>
            </a:pPr>
            <a:endParaRPr lang="fr-FR" sz="20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73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3D8773-20B0-4C16-A340-6C751A37E5BC}" type="slidenum">
              <a:rPr lang="de-DE" sz="1400" i="0" smtClean="0"/>
              <a:pPr/>
              <a:t>4</a:t>
            </a:fld>
            <a:endParaRPr lang="de-DE" sz="1400" i="0" smtClean="0"/>
          </a:p>
        </p:txBody>
      </p:sp>
    </p:spTree>
    <p:extLst>
      <p:ext uri="{BB962C8B-B14F-4D97-AF65-F5344CB8AC3E}">
        <p14:creationId xmlns:p14="http://schemas.microsoft.com/office/powerpoint/2010/main" val="23930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7838" y="312738"/>
            <a:ext cx="7273925" cy="146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2400" b="0" smtClean="0">
                <a:solidFill>
                  <a:srgbClr val="660033"/>
                </a:solidFill>
              </a:rPr>
              <a:t>What are the driving forces behind the Knowledge-Based Bio-Economy </a:t>
            </a:r>
            <a:br>
              <a:rPr lang="en-GB" sz="2400" b="0" smtClean="0">
                <a:solidFill>
                  <a:srgbClr val="660033"/>
                </a:solidFill>
              </a:rPr>
            </a:br>
            <a:r>
              <a:rPr lang="en-GB" sz="2400" b="0" smtClean="0">
                <a:solidFill>
                  <a:srgbClr val="660033"/>
                </a:solidFill>
              </a:rPr>
              <a:t>beyond competitiveness 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314450"/>
            <a:ext cx="8534400" cy="549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en-GB" sz="1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GB" sz="2200" b="1" smtClean="0">
                <a:solidFill>
                  <a:srgbClr val="000099"/>
                </a:solidFill>
              </a:rPr>
              <a:t>Global challenges like 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en-GB" sz="22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Growing and aging populations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Increased demand for high quality food and sustainable food production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Increased incidence of food-related disorders (cardiovascular, obesity..)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Increased demand for </a:t>
            </a:r>
            <a:r>
              <a:rPr lang="en-GB" sz="1800" b="1" u="sng" smtClean="0">
                <a:solidFill>
                  <a:srgbClr val="660033"/>
                </a:solidFill>
              </a:rPr>
              <a:t>feed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Increase in infectious </a:t>
            </a:r>
            <a:r>
              <a:rPr lang="en-GB" sz="1800" b="1" u="sng" smtClean="0">
                <a:solidFill>
                  <a:srgbClr val="660033"/>
                </a:solidFill>
              </a:rPr>
              <a:t>animal diseases and zoonoses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Danger of plant diseases, new pathogens and pesticides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Limited resources of raw materials and energy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1800" b="1" smtClean="0">
                <a:solidFill>
                  <a:srgbClr val="660033"/>
                </a:solidFill>
              </a:rPr>
              <a:t>Threat of global warming and other global changes (biodiversity loss etc)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GB" sz="1800" b="1" smtClean="0">
              <a:solidFill>
                <a:srgbClr val="6600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1800" smtClean="0">
              <a:solidFill>
                <a:srgbClr val="660033"/>
              </a:solidFill>
            </a:endParaRPr>
          </a:p>
        </p:txBody>
      </p:sp>
      <p:sp>
        <p:nvSpPr>
          <p:cNvPr id="7475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8A3439-3F3D-4A50-B403-86D66464C8FD}" type="slidenum">
              <a:rPr lang="de-DE" sz="1400" i="0" smtClean="0"/>
              <a:pPr/>
              <a:t>5</a:t>
            </a:fld>
            <a:endParaRPr lang="de-DE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320675"/>
            <a:ext cx="65897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3200" b="0" smtClean="0">
                <a:solidFill>
                  <a:srgbClr val="660033"/>
                </a:solidFill>
              </a:rPr>
              <a:t>What is the Knowledge-Based </a:t>
            </a:r>
            <a:br>
              <a:rPr lang="en-GB" sz="3200" b="0" smtClean="0">
                <a:solidFill>
                  <a:srgbClr val="660033"/>
                </a:solidFill>
              </a:rPr>
            </a:br>
            <a:r>
              <a:rPr lang="en-GB" sz="3200" b="0" smtClean="0">
                <a:solidFill>
                  <a:srgbClr val="660033"/>
                </a:solidFill>
              </a:rPr>
              <a:t>Bio-Economy offering?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361363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GB" sz="2400" smtClean="0">
                <a:solidFill>
                  <a:srgbClr val="000099"/>
                </a:solidFill>
              </a:rPr>
              <a:t>Improved health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200" smtClean="0">
                <a:solidFill>
                  <a:srgbClr val="660033"/>
                </a:solidFill>
              </a:rPr>
              <a:t>Food with improved nutritional value, increased  food safety, new treatments, diagnosis and vaccines against human and animal diseases, improved feed…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GB" sz="2400" smtClean="0">
                <a:solidFill>
                  <a:srgbClr val="000099"/>
                </a:solidFill>
              </a:rPr>
              <a:t>Sustainability and a cleaner environment</a:t>
            </a:r>
            <a:r>
              <a:rPr lang="en-GB" sz="2400" smtClean="0">
                <a:solidFill>
                  <a:srgbClr val="660033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200" smtClean="0">
                <a:solidFill>
                  <a:srgbClr val="660033"/>
                </a:solidFill>
              </a:rPr>
              <a:t>Energy and water saving production and processes in agriculture and industry ; carbon neutrality, decreased dependency of fossil resources; </a:t>
            </a:r>
            <a:endParaRPr lang="en-GB" sz="2200" smtClean="0">
              <a:solidFill>
                <a:srgbClr val="000099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4800" y="1528763"/>
            <a:ext cx="883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endParaRPr lang="en-GB" sz="2000" b="1" i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endParaRPr lang="fr-FR" sz="2000" i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endParaRPr lang="fr-FR" sz="20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5781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07752A-46E9-4FB2-875B-DFF3F966205E}" type="slidenum">
              <a:rPr lang="de-DE" sz="1400" i="0" smtClean="0"/>
              <a:pPr/>
              <a:t>6</a:t>
            </a:fld>
            <a:endParaRPr lang="de-DE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320675"/>
            <a:ext cx="65897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3200" b="0" smtClean="0">
                <a:solidFill>
                  <a:srgbClr val="660033"/>
                </a:solidFill>
              </a:rPr>
              <a:t>What is the Knowledge-Based </a:t>
            </a:r>
            <a:br>
              <a:rPr lang="en-GB" sz="3200" b="0" smtClean="0">
                <a:solidFill>
                  <a:srgbClr val="660033"/>
                </a:solidFill>
              </a:rPr>
            </a:br>
            <a:r>
              <a:rPr lang="en-GB" sz="3200" b="0" smtClean="0">
                <a:solidFill>
                  <a:srgbClr val="660033"/>
                </a:solidFill>
              </a:rPr>
              <a:t>Bio-Economy offering?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361363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GB" sz="2400" dirty="0" smtClean="0">
                <a:solidFill>
                  <a:srgbClr val="000099"/>
                </a:solidFill>
              </a:rPr>
              <a:t>Resource use efficiency: “More with less”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GB" sz="2400" dirty="0" smtClean="0">
                <a:solidFill>
                  <a:srgbClr val="000099"/>
                </a:solidFill>
              </a:rPr>
              <a:t>Innovation strategy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GB" sz="2400" dirty="0" smtClean="0">
                <a:solidFill>
                  <a:srgbClr val="000099"/>
                </a:solidFill>
              </a:rPr>
              <a:t>Support to rural development</a:t>
            </a:r>
            <a:r>
              <a:rPr lang="en-GB" sz="2400" dirty="0" smtClean="0">
                <a:solidFill>
                  <a:srgbClr val="660033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200" dirty="0" smtClean="0">
                <a:solidFill>
                  <a:srgbClr val="660033"/>
                </a:solidFill>
              </a:rPr>
              <a:t>Use of “set-aside” land; cultivation of new crops; decentralised production facilities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</a:pPr>
            <a:r>
              <a:rPr lang="en-GB" sz="2400" dirty="0" smtClean="0">
                <a:solidFill>
                  <a:srgbClr val="000099"/>
                </a:solidFill>
              </a:rPr>
              <a:t>Increased industrial competitiveness through innovative eco-efficient bio-based products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en-GB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en-GB" sz="2400" dirty="0" smtClean="0">
              <a:solidFill>
                <a:srgbClr val="000099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04800" y="1528763"/>
            <a:ext cx="883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endParaRPr lang="en-GB" sz="2000" b="1" i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endParaRPr lang="fr-FR" sz="2000" i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endParaRPr lang="fr-FR" sz="20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680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51300E1-8D2C-4CD3-971C-553FEEE19B64}" type="slidenum">
              <a:rPr lang="de-DE" sz="1400" i="0" smtClean="0"/>
              <a:pPr/>
              <a:t>7</a:t>
            </a:fld>
            <a:endParaRPr lang="de-DE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888" y="274638"/>
            <a:ext cx="79168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3200" b="0" smtClean="0">
                <a:solidFill>
                  <a:srgbClr val="660033"/>
                </a:solidFill>
              </a:rPr>
              <a:t>The Knowledge-Based </a:t>
            </a:r>
            <a:br>
              <a:rPr lang="en-GB" sz="3200" b="0" smtClean="0">
                <a:solidFill>
                  <a:srgbClr val="660033"/>
                </a:solidFill>
              </a:rPr>
            </a:br>
            <a:r>
              <a:rPr lang="en-GB" sz="3200" b="0" smtClean="0">
                <a:solidFill>
                  <a:srgbClr val="660033"/>
                </a:solidFill>
              </a:rPr>
              <a:t>Bio-Economy also raises</a:t>
            </a:r>
            <a:br>
              <a:rPr lang="en-GB" sz="3200" b="0" smtClean="0">
                <a:solidFill>
                  <a:srgbClr val="660033"/>
                </a:solidFill>
              </a:rPr>
            </a:br>
            <a:r>
              <a:rPr lang="en-GB" sz="3200" b="0" smtClean="0">
                <a:solidFill>
                  <a:srgbClr val="660033"/>
                </a:solidFill>
              </a:rPr>
              <a:t> societal concerns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2788"/>
            <a:ext cx="82296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600" smtClean="0">
                <a:solidFill>
                  <a:srgbClr val="000099"/>
                </a:solidFill>
              </a:rPr>
              <a:t>New issues arise, e.g. </a:t>
            </a:r>
          </a:p>
          <a:p>
            <a:pPr lvl="1" eaLnBrk="1" hangingPunct="1"/>
            <a:r>
              <a:rPr lang="en-GB" sz="2400" smtClean="0">
                <a:solidFill>
                  <a:srgbClr val="660033"/>
                </a:solidFill>
              </a:rPr>
              <a:t>use of human tissue and cells</a:t>
            </a:r>
          </a:p>
          <a:p>
            <a:pPr lvl="1" eaLnBrk="1" hangingPunct="1"/>
            <a:r>
              <a:rPr lang="en-GB" sz="2400" smtClean="0">
                <a:solidFill>
                  <a:srgbClr val="660033"/>
                </a:solidFill>
              </a:rPr>
              <a:t>use of personal and genetic data </a:t>
            </a:r>
          </a:p>
          <a:p>
            <a:pPr lvl="1" eaLnBrk="1" hangingPunct="1"/>
            <a:r>
              <a:rPr lang="en-GB" sz="2400" smtClean="0">
                <a:solidFill>
                  <a:srgbClr val="660033"/>
                </a:solidFill>
              </a:rPr>
              <a:t>food versus fuel</a:t>
            </a:r>
          </a:p>
          <a:p>
            <a:pPr lvl="1" eaLnBrk="1" hangingPunct="1"/>
            <a:r>
              <a:rPr lang="en-GB" sz="2400" smtClean="0">
                <a:solidFill>
                  <a:srgbClr val="660033"/>
                </a:solidFill>
              </a:rPr>
              <a:t>environmental issues incl. sustainable use of biomass in countries of the third world</a:t>
            </a:r>
          </a:p>
          <a:p>
            <a:pPr lvl="1" eaLnBrk="1" hangingPunct="1"/>
            <a:r>
              <a:rPr lang="en-GB" sz="2400" smtClean="0">
                <a:solidFill>
                  <a:srgbClr val="660033"/>
                </a:solidFill>
              </a:rPr>
              <a:t>animal welfare issues, incl. animal cloning</a:t>
            </a:r>
          </a:p>
          <a:p>
            <a:pPr eaLnBrk="1" hangingPunct="1">
              <a:buFontTx/>
              <a:buNone/>
            </a:pPr>
            <a:r>
              <a:rPr lang="en-GB" sz="2800" smtClean="0"/>
              <a:t>	</a:t>
            </a:r>
            <a:r>
              <a:rPr lang="en-GB" sz="2600" smtClean="0">
                <a:solidFill>
                  <a:srgbClr val="000099"/>
                </a:solidFill>
              </a:rPr>
              <a:t>which require monitoring and informed societal debate on its benefits and risks</a:t>
            </a:r>
          </a:p>
        </p:txBody>
      </p:sp>
      <p:sp>
        <p:nvSpPr>
          <p:cNvPr id="7782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DF4AA2-A768-457D-9E65-F87E44A30ADB}" type="slidenum">
              <a:rPr lang="de-DE" sz="1400" i="0" smtClean="0"/>
              <a:pPr/>
              <a:t>8</a:t>
            </a:fld>
            <a:endParaRPr lang="de-DE" sz="1400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2800" b="1" kern="1200" dirty="0" err="1" smtClean="0">
                <a:solidFill>
                  <a:srgbClr val="034EA2"/>
                </a:solidFill>
              </a:rPr>
              <a:t>Present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status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of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the</a:t>
            </a:r>
            <a:r>
              <a:rPr lang="de-DE" sz="2800" b="1" kern="1200" dirty="0" smtClean="0">
                <a:solidFill>
                  <a:srgbClr val="034EA2"/>
                </a:solidFill>
              </a:rPr>
              <a:t> </a:t>
            </a:r>
            <a:r>
              <a:rPr lang="de-DE" sz="2800" b="1" kern="1200" dirty="0" err="1" smtClean="0">
                <a:solidFill>
                  <a:srgbClr val="034EA2"/>
                </a:solidFill>
              </a:rPr>
              <a:t>bioeconomy</a:t>
            </a:r>
            <a:endParaRPr lang="de-DE" sz="2800" kern="1200" dirty="0">
              <a:solidFill>
                <a:srgbClr val="034EA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40448"/>
            <a:ext cx="8229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About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50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states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worldwide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half a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dozen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regions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officially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support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bioeconomy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either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via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dedicated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strategies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action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plans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roadmaps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etc.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via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closely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related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political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programmatic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strategic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activities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majority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them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still in Europe.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Many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these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activities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however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limited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biotechnology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or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biofuels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production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use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Today, 10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years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after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it‘s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launch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there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more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single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bioeconomy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but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there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are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many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bioeconomies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necessary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frameworks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funding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private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investment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thematical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600" i="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content</a:t>
            </a:r>
            <a:r>
              <a:rPr lang="de-DE" sz="2600" i="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endParaRPr lang="de-DE" sz="2600" i="0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C9900"/>
              </a:buClr>
            </a:pPr>
            <a:endParaRPr lang="de-DE" sz="2600" i="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2EB82-73B6-4A41-9388-439951A165B3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229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134</TotalTime>
  <Words>1133</Words>
  <Application>Microsoft Office PowerPoint</Application>
  <PresentationFormat>On-screen Show (4:3)</PresentationFormat>
  <Paragraphs>143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Verdana</vt:lpstr>
      <vt:lpstr>Wingdings</vt:lpstr>
      <vt:lpstr>1_Blank Presentation</vt:lpstr>
      <vt:lpstr>6_Slide_Master</vt:lpstr>
      <vt:lpstr>2_Kante</vt:lpstr>
      <vt:lpstr>EC_Blank</vt:lpstr>
      <vt:lpstr>1_Kante</vt:lpstr>
      <vt:lpstr> </vt:lpstr>
      <vt:lpstr>PowerPoint Presentation</vt:lpstr>
      <vt:lpstr>What is the Knowledge-Based Bio-Economy?</vt:lpstr>
      <vt:lpstr>Special features of the Bioeconomy</vt:lpstr>
      <vt:lpstr>What are the driving forces behind the Knowledge-Based Bio-Economy  beyond competitiveness ?</vt:lpstr>
      <vt:lpstr>What is the Knowledge-Based  Bio-Economy offering?</vt:lpstr>
      <vt:lpstr>What is the Knowledge-Based  Bio-Economy offering?</vt:lpstr>
      <vt:lpstr>The Knowledge-Based  Bio-Economy also raises  societal concerns</vt:lpstr>
      <vt:lpstr>Present status of the bioeconomy</vt:lpstr>
      <vt:lpstr>PowerPoint Presentation</vt:lpstr>
      <vt:lpstr>Present status (cont.)</vt:lpstr>
      <vt:lpstr>New trends </vt:lpstr>
      <vt:lpstr> Exploiting potentials in regions …..</vt:lpstr>
      <vt:lpstr>What does this all mean for the Baltic regions?</vt:lpstr>
      <vt:lpstr>What does this all mean for the Baltic regions?</vt:lpstr>
      <vt:lpstr>Some obstacles to overcome</vt:lpstr>
      <vt:lpstr>What are potential measures to be undertaken?</vt:lpstr>
      <vt:lpstr>What are potential measures to be undertaken?</vt:lpstr>
      <vt:lpstr>Thank you very much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</dc:creator>
  <cp:lastModifiedBy>Ilze Bolšteina</cp:lastModifiedBy>
  <cp:revision>286</cp:revision>
  <cp:lastPrinted>2002-11-05T16:19:39Z</cp:lastPrinted>
  <dcterms:created xsi:type="dcterms:W3CDTF">2002-10-30T14:57:19Z</dcterms:created>
  <dcterms:modified xsi:type="dcterms:W3CDTF">2017-03-01T14:12:55Z</dcterms:modified>
</cp:coreProperties>
</file>