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20"/>
  </p:notesMasterIdLst>
  <p:handoutMasterIdLst>
    <p:handoutMasterId r:id="rId21"/>
  </p:handoutMasterIdLst>
  <p:sldIdLst>
    <p:sldId id="385" r:id="rId2"/>
    <p:sldId id="471" r:id="rId3"/>
    <p:sldId id="486" r:id="rId4"/>
    <p:sldId id="487" r:id="rId5"/>
    <p:sldId id="474" r:id="rId6"/>
    <p:sldId id="490" r:id="rId7"/>
    <p:sldId id="485" r:id="rId8"/>
    <p:sldId id="488" r:id="rId9"/>
    <p:sldId id="489" r:id="rId10"/>
    <p:sldId id="473" r:id="rId11"/>
    <p:sldId id="475" r:id="rId12"/>
    <p:sldId id="476" r:id="rId13"/>
    <p:sldId id="477" r:id="rId14"/>
    <p:sldId id="478" r:id="rId15"/>
    <p:sldId id="480" r:id="rId16"/>
    <p:sldId id="481" r:id="rId17"/>
    <p:sldId id="492" r:id="rId18"/>
    <p:sldId id="470" r:id="rId19"/>
  </p:sldIdLst>
  <p:sldSz cx="9144000" cy="6858000" type="screen4x3"/>
  <p:notesSz cx="6797675" cy="9926638"/>
  <p:defaultTextStyle>
    <a:defPPr>
      <a:defRPr lang="lv-LV"/>
    </a:defPPr>
    <a:lvl1pPr algn="l" rtl="0" fontAlgn="base">
      <a:spcBef>
        <a:spcPct val="0"/>
      </a:spcBef>
      <a:spcAft>
        <a:spcPct val="0"/>
      </a:spcAft>
      <a:defRPr sz="1600" kern="1200">
        <a:solidFill>
          <a:schemeClr val="tx1"/>
        </a:solidFill>
        <a:latin typeface="Arial" charset="0"/>
        <a:ea typeface="+mn-ea"/>
        <a:cs typeface="Arial" charset="0"/>
      </a:defRPr>
    </a:lvl1pPr>
    <a:lvl2pPr marL="457200" algn="l" rtl="0" fontAlgn="base">
      <a:spcBef>
        <a:spcPct val="0"/>
      </a:spcBef>
      <a:spcAft>
        <a:spcPct val="0"/>
      </a:spcAft>
      <a:defRPr sz="1600" kern="1200">
        <a:solidFill>
          <a:schemeClr val="tx1"/>
        </a:solidFill>
        <a:latin typeface="Arial" charset="0"/>
        <a:ea typeface="+mn-ea"/>
        <a:cs typeface="Arial" charset="0"/>
      </a:defRPr>
    </a:lvl2pPr>
    <a:lvl3pPr marL="914400" algn="l" rtl="0" fontAlgn="base">
      <a:spcBef>
        <a:spcPct val="0"/>
      </a:spcBef>
      <a:spcAft>
        <a:spcPct val="0"/>
      </a:spcAft>
      <a:defRPr sz="1600" kern="1200">
        <a:solidFill>
          <a:schemeClr val="tx1"/>
        </a:solidFill>
        <a:latin typeface="Arial" charset="0"/>
        <a:ea typeface="+mn-ea"/>
        <a:cs typeface="Arial" charset="0"/>
      </a:defRPr>
    </a:lvl3pPr>
    <a:lvl4pPr marL="1371600" algn="l" rtl="0" fontAlgn="base">
      <a:spcBef>
        <a:spcPct val="0"/>
      </a:spcBef>
      <a:spcAft>
        <a:spcPct val="0"/>
      </a:spcAft>
      <a:defRPr sz="1600" kern="1200">
        <a:solidFill>
          <a:schemeClr val="tx1"/>
        </a:solidFill>
        <a:latin typeface="Arial" charset="0"/>
        <a:ea typeface="+mn-ea"/>
        <a:cs typeface="Arial" charset="0"/>
      </a:defRPr>
    </a:lvl4pPr>
    <a:lvl5pPr marL="1828800" algn="l" rtl="0" fontAlgn="base">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5F5"/>
    <a:srgbClr val="FAFAFA"/>
    <a:srgbClr val="E6E6E6"/>
    <a:srgbClr val="990000"/>
    <a:srgbClr val="800000"/>
    <a:srgbClr val="006600"/>
    <a:srgbClr val="DDDDDD"/>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84" autoAdjust="0"/>
    <p:restoredTop sz="85839" autoAdjust="0"/>
  </p:normalViewPr>
  <p:slideViewPr>
    <p:cSldViewPr>
      <p:cViewPr varScale="1">
        <p:scale>
          <a:sx n="74" d="100"/>
          <a:sy n="74" d="100"/>
        </p:scale>
        <p:origin x="1968"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81" d="100"/>
          <a:sy n="81" d="100"/>
        </p:scale>
        <p:origin x="-3972" y="-102"/>
      </p:cViewPr>
      <p:guideLst>
        <p:guide orient="horz" pos="3126"/>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2089" tIns="46045" rIns="92089" bIns="46045" rtlCol="0"/>
          <a:lstStyle>
            <a:lvl1pPr algn="l">
              <a:defRPr sz="1200">
                <a:cs typeface="+mn-cs"/>
              </a:defRPr>
            </a:lvl1pPr>
          </a:lstStyle>
          <a:p>
            <a:pPr>
              <a:defRPr/>
            </a:pPr>
            <a:endParaRPr lang="lv-LV"/>
          </a:p>
        </p:txBody>
      </p:sp>
      <p:sp>
        <p:nvSpPr>
          <p:cNvPr id="3" name="Date Placeholder 2"/>
          <p:cNvSpPr>
            <a:spLocks noGrp="1"/>
          </p:cNvSpPr>
          <p:nvPr>
            <p:ph type="dt" sz="quarter" idx="1"/>
          </p:nvPr>
        </p:nvSpPr>
        <p:spPr>
          <a:xfrm>
            <a:off x="3849688" y="0"/>
            <a:ext cx="2946400" cy="496888"/>
          </a:xfrm>
          <a:prstGeom prst="rect">
            <a:avLst/>
          </a:prstGeom>
        </p:spPr>
        <p:txBody>
          <a:bodyPr vert="horz" lIns="92089" tIns="46045" rIns="92089" bIns="46045" rtlCol="0"/>
          <a:lstStyle>
            <a:lvl1pPr algn="r">
              <a:defRPr sz="1200">
                <a:cs typeface="+mn-cs"/>
              </a:defRPr>
            </a:lvl1pPr>
          </a:lstStyle>
          <a:p>
            <a:pPr>
              <a:defRPr/>
            </a:pPr>
            <a:fld id="{67C01B69-448C-4C79-AE2E-1A7F0C1A8351}" type="datetimeFigureOut">
              <a:rPr lang="lv-LV"/>
              <a:pPr>
                <a:defRPr/>
              </a:pPr>
              <a:t>08.09.2017</a:t>
            </a:fld>
            <a:endParaRPr lang="lv-LV"/>
          </a:p>
        </p:txBody>
      </p:sp>
      <p:sp>
        <p:nvSpPr>
          <p:cNvPr id="4" name="Footer Placeholder 3"/>
          <p:cNvSpPr>
            <a:spLocks noGrp="1"/>
          </p:cNvSpPr>
          <p:nvPr>
            <p:ph type="ftr" sz="quarter" idx="2"/>
          </p:nvPr>
        </p:nvSpPr>
        <p:spPr>
          <a:xfrm>
            <a:off x="0" y="9428163"/>
            <a:ext cx="2946400" cy="496887"/>
          </a:xfrm>
          <a:prstGeom prst="rect">
            <a:avLst/>
          </a:prstGeom>
        </p:spPr>
        <p:txBody>
          <a:bodyPr vert="horz" lIns="92089" tIns="46045" rIns="92089" bIns="46045" rtlCol="0" anchor="b"/>
          <a:lstStyle>
            <a:lvl1pPr algn="l">
              <a:defRPr sz="1200">
                <a:cs typeface="+mn-cs"/>
              </a:defRPr>
            </a:lvl1pPr>
          </a:lstStyle>
          <a:p>
            <a:pPr>
              <a:defRPr/>
            </a:pPr>
            <a:endParaRPr lang="lv-LV"/>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2089" tIns="46045" rIns="92089" bIns="46045" rtlCol="0" anchor="b"/>
          <a:lstStyle>
            <a:lvl1pPr algn="r">
              <a:defRPr sz="1200">
                <a:cs typeface="+mn-cs"/>
              </a:defRPr>
            </a:lvl1pPr>
          </a:lstStyle>
          <a:p>
            <a:pPr>
              <a:defRPr/>
            </a:pPr>
            <a:fld id="{E64C042B-BAC5-4B96-BA1A-C478CE9EE65F}" type="slidenum">
              <a:rPr lang="lv-LV"/>
              <a:pPr>
                <a:defRPr/>
              </a:pPr>
              <a:t>‹#›</a:t>
            </a:fld>
            <a:endParaRPr lang="lv-LV"/>
          </a:p>
        </p:txBody>
      </p:sp>
    </p:spTree>
    <p:extLst>
      <p:ext uri="{BB962C8B-B14F-4D97-AF65-F5344CB8AC3E}">
        <p14:creationId xmlns:p14="http://schemas.microsoft.com/office/powerpoint/2010/main" val="3716673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2089" tIns="46045" rIns="92089" bIns="46045" numCol="1" anchor="t" anchorCtr="0" compatLnSpc="1">
            <a:prstTxWarp prst="textNoShape">
              <a:avLst/>
            </a:prstTxWarp>
          </a:bodyPr>
          <a:lstStyle>
            <a:lvl1pPr>
              <a:defRPr sz="1200">
                <a:latin typeface="Arial" pitchFamily="34" charset="0"/>
                <a:cs typeface="+mn-cs"/>
              </a:defRPr>
            </a:lvl1pPr>
          </a:lstStyle>
          <a:p>
            <a:pPr>
              <a:defRPr/>
            </a:pPr>
            <a:endParaRPr lang="lv-LV"/>
          </a:p>
        </p:txBody>
      </p:sp>
      <p:sp>
        <p:nvSpPr>
          <p:cNvPr id="4099"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2089" tIns="46045" rIns="92089" bIns="46045" numCol="1" anchor="t" anchorCtr="0" compatLnSpc="1">
            <a:prstTxWarp prst="textNoShape">
              <a:avLst/>
            </a:prstTxWarp>
          </a:bodyPr>
          <a:lstStyle>
            <a:lvl1pPr algn="r">
              <a:defRPr sz="1200">
                <a:latin typeface="Arial" pitchFamily="34" charset="0"/>
                <a:cs typeface="+mn-cs"/>
              </a:defRPr>
            </a:lvl1pPr>
          </a:lstStyle>
          <a:p>
            <a:pPr>
              <a:defRPr/>
            </a:pPr>
            <a:endParaRPr lang="lv-LV"/>
          </a:p>
        </p:txBody>
      </p:sp>
      <p:sp>
        <p:nvSpPr>
          <p:cNvPr id="12292"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2089" tIns="46045" rIns="92089" bIns="46045" numCol="1" anchor="t" anchorCtr="0" compatLnSpc="1">
            <a:prstTxWarp prst="textNoShape">
              <a:avLst/>
            </a:prstTxWarp>
          </a:bodyPr>
          <a:lstStyle/>
          <a:p>
            <a:pPr lvl="0"/>
            <a:r>
              <a:rPr lang="lv-LV" noProof="0"/>
              <a:t>Click to edit Master text styles</a:t>
            </a:r>
          </a:p>
          <a:p>
            <a:pPr lvl="1"/>
            <a:r>
              <a:rPr lang="lv-LV" noProof="0"/>
              <a:t>Second level</a:t>
            </a:r>
          </a:p>
          <a:p>
            <a:pPr lvl="2"/>
            <a:r>
              <a:rPr lang="lv-LV" noProof="0"/>
              <a:t>Third level</a:t>
            </a:r>
          </a:p>
          <a:p>
            <a:pPr lvl="3"/>
            <a:r>
              <a:rPr lang="lv-LV" noProof="0"/>
              <a:t>Fourth level</a:t>
            </a:r>
          </a:p>
          <a:p>
            <a:pPr lvl="4"/>
            <a:r>
              <a:rPr lang="lv-LV" noProof="0"/>
              <a:t>Fifth level</a:t>
            </a:r>
          </a:p>
        </p:txBody>
      </p:sp>
      <p:sp>
        <p:nvSpPr>
          <p:cNvPr id="4102"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2089" tIns="46045" rIns="92089" bIns="46045" numCol="1" anchor="b" anchorCtr="0" compatLnSpc="1">
            <a:prstTxWarp prst="textNoShape">
              <a:avLst/>
            </a:prstTxWarp>
          </a:bodyPr>
          <a:lstStyle>
            <a:lvl1pPr>
              <a:defRPr sz="1200">
                <a:latin typeface="Arial" pitchFamily="34" charset="0"/>
                <a:cs typeface="+mn-cs"/>
              </a:defRPr>
            </a:lvl1pPr>
          </a:lstStyle>
          <a:p>
            <a:pPr>
              <a:defRPr/>
            </a:pPr>
            <a:endParaRPr lang="lv-LV"/>
          </a:p>
        </p:txBody>
      </p:sp>
      <p:sp>
        <p:nvSpPr>
          <p:cNvPr id="4103"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2089" tIns="46045" rIns="92089" bIns="46045" numCol="1" anchor="b" anchorCtr="0" compatLnSpc="1">
            <a:prstTxWarp prst="textNoShape">
              <a:avLst/>
            </a:prstTxWarp>
          </a:bodyPr>
          <a:lstStyle>
            <a:lvl1pPr algn="r">
              <a:defRPr sz="1200">
                <a:latin typeface="Arial" pitchFamily="34" charset="0"/>
                <a:cs typeface="+mn-cs"/>
              </a:defRPr>
            </a:lvl1pPr>
          </a:lstStyle>
          <a:p>
            <a:pPr>
              <a:defRPr/>
            </a:pPr>
            <a:fld id="{7730DBD7-0DBB-4DE8-B929-9DA8187B1C0D}" type="slidenum">
              <a:rPr lang="lv-LV"/>
              <a:pPr>
                <a:defRPr/>
              </a:pPr>
              <a:t>‹#›</a:t>
            </a:fld>
            <a:endParaRPr lang="lv-LV"/>
          </a:p>
        </p:txBody>
      </p:sp>
    </p:spTree>
    <p:extLst>
      <p:ext uri="{BB962C8B-B14F-4D97-AF65-F5344CB8AC3E}">
        <p14:creationId xmlns:p14="http://schemas.microsoft.com/office/powerpoint/2010/main" val="960378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a:ln/>
        </p:spPr>
      </p:sp>
      <p:sp>
        <p:nvSpPr>
          <p:cNvPr id="15362" name="Notes Placeholder 2"/>
          <p:cNvSpPr>
            <a:spLocks noGrp="1"/>
          </p:cNvSpPr>
          <p:nvPr>
            <p:ph type="body" idx="1"/>
          </p:nvPr>
        </p:nvSpPr>
        <p:spPr>
          <a:noFill/>
          <a:ln/>
        </p:spPr>
        <p:txBody>
          <a:bodyPr/>
          <a:lstStyle/>
          <a:p>
            <a:endParaRPr lang="lv-LV">
              <a:latin typeface="Arial" charset="0"/>
            </a:endParaRPr>
          </a:p>
        </p:txBody>
      </p:sp>
      <p:sp>
        <p:nvSpPr>
          <p:cNvPr id="15363" name="Slide Number Placeholder 3"/>
          <p:cNvSpPr>
            <a:spLocks noGrp="1"/>
          </p:cNvSpPr>
          <p:nvPr>
            <p:ph type="sldNum" sz="quarter" idx="5"/>
          </p:nvPr>
        </p:nvSpPr>
        <p:spPr>
          <a:noFill/>
        </p:spPr>
        <p:txBody>
          <a:bodyPr/>
          <a:lstStyle/>
          <a:p>
            <a:fld id="{00CA3F77-1AB7-4A99-A670-561B3F24529C}" type="slidenum">
              <a:rPr lang="lv-LV" smtClean="0">
                <a:latin typeface="Arial" charset="0"/>
                <a:cs typeface="Arial" charset="0"/>
              </a:rPr>
              <a:pPr/>
              <a:t>1</a:t>
            </a:fld>
            <a:endParaRPr lang="lv-LV">
              <a:latin typeface="Arial" charset="0"/>
              <a:cs typeface="Arial" charset="0"/>
            </a:endParaRPr>
          </a:p>
        </p:txBody>
      </p:sp>
    </p:spTree>
    <p:extLst>
      <p:ext uri="{BB962C8B-B14F-4D97-AF65-F5344CB8AC3E}">
        <p14:creationId xmlns:p14="http://schemas.microsoft.com/office/powerpoint/2010/main" val="91136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a:p>
            <a:endParaRPr lang="lv-LV" dirty="0"/>
          </a:p>
          <a:p>
            <a:endParaRPr lang="lv-LV" dirty="0"/>
          </a:p>
        </p:txBody>
      </p:sp>
      <p:sp>
        <p:nvSpPr>
          <p:cNvPr id="4" name="Slaida numura vietturis 3"/>
          <p:cNvSpPr>
            <a:spLocks noGrp="1"/>
          </p:cNvSpPr>
          <p:nvPr>
            <p:ph type="sldNum" sz="quarter" idx="10"/>
          </p:nvPr>
        </p:nvSpPr>
        <p:spPr/>
        <p:txBody>
          <a:bodyPr/>
          <a:lstStyle/>
          <a:p>
            <a:pPr>
              <a:defRPr/>
            </a:pPr>
            <a:fld id="{7730DBD7-0DBB-4DE8-B929-9DA8187B1C0D}" type="slidenum">
              <a:rPr lang="lv-LV" smtClean="0"/>
              <a:pPr>
                <a:defRPr/>
              </a:pPr>
              <a:t>7</a:t>
            </a:fld>
            <a:endParaRPr lang="lv-LV"/>
          </a:p>
        </p:txBody>
      </p:sp>
    </p:spTree>
    <p:extLst>
      <p:ext uri="{BB962C8B-B14F-4D97-AF65-F5344CB8AC3E}">
        <p14:creationId xmlns:p14="http://schemas.microsoft.com/office/powerpoint/2010/main" val="3065264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10"/>
          </p:nvPr>
        </p:nvSpPr>
        <p:spPr/>
        <p:txBody>
          <a:bodyPr/>
          <a:lstStyle/>
          <a:p>
            <a:pPr>
              <a:defRPr/>
            </a:pPr>
            <a:fld id="{7730DBD7-0DBB-4DE8-B929-9DA8187B1C0D}" type="slidenum">
              <a:rPr lang="lv-LV" smtClean="0"/>
              <a:pPr>
                <a:defRPr/>
              </a:pPr>
              <a:t>8</a:t>
            </a:fld>
            <a:endParaRPr lang="lv-LV"/>
          </a:p>
        </p:txBody>
      </p:sp>
    </p:spTree>
    <p:extLst>
      <p:ext uri="{BB962C8B-B14F-4D97-AF65-F5344CB8AC3E}">
        <p14:creationId xmlns:p14="http://schemas.microsoft.com/office/powerpoint/2010/main" val="3924319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baseline="0" dirty="0"/>
          </a:p>
          <a:p>
            <a:endParaRPr lang="lv-LV" baseline="0" dirty="0"/>
          </a:p>
        </p:txBody>
      </p:sp>
      <p:sp>
        <p:nvSpPr>
          <p:cNvPr id="4" name="Slaida numura vietturis 3"/>
          <p:cNvSpPr>
            <a:spLocks noGrp="1"/>
          </p:cNvSpPr>
          <p:nvPr>
            <p:ph type="sldNum" sz="quarter" idx="10"/>
          </p:nvPr>
        </p:nvSpPr>
        <p:spPr/>
        <p:txBody>
          <a:bodyPr/>
          <a:lstStyle/>
          <a:p>
            <a:pPr>
              <a:defRPr/>
            </a:pPr>
            <a:fld id="{7730DBD7-0DBB-4DE8-B929-9DA8187B1C0D}" type="slidenum">
              <a:rPr lang="lv-LV" smtClean="0"/>
              <a:pPr>
                <a:defRPr/>
              </a:pPr>
              <a:t>10</a:t>
            </a:fld>
            <a:endParaRPr lang="lv-LV"/>
          </a:p>
        </p:txBody>
      </p:sp>
    </p:spTree>
    <p:extLst>
      <p:ext uri="{BB962C8B-B14F-4D97-AF65-F5344CB8AC3E}">
        <p14:creationId xmlns:p14="http://schemas.microsoft.com/office/powerpoint/2010/main" val="3960299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10"/>
          </p:nvPr>
        </p:nvSpPr>
        <p:spPr/>
        <p:txBody>
          <a:bodyPr/>
          <a:lstStyle/>
          <a:p>
            <a:pPr>
              <a:defRPr/>
            </a:pPr>
            <a:fld id="{7730DBD7-0DBB-4DE8-B929-9DA8187B1C0D}" type="slidenum">
              <a:rPr lang="lv-LV" smtClean="0"/>
              <a:pPr>
                <a:defRPr/>
              </a:pPr>
              <a:t>14</a:t>
            </a:fld>
            <a:endParaRPr lang="lv-LV"/>
          </a:p>
        </p:txBody>
      </p:sp>
    </p:spTree>
    <p:extLst>
      <p:ext uri="{BB962C8B-B14F-4D97-AF65-F5344CB8AC3E}">
        <p14:creationId xmlns:p14="http://schemas.microsoft.com/office/powerpoint/2010/main" val="1630940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lv-LV" sz="1200" kern="1200" dirty="0">
              <a:solidFill>
                <a:schemeClr val="tx1"/>
              </a:solidFill>
              <a:effectLst/>
              <a:latin typeface="Arial" pitchFamily="34" charset="0"/>
              <a:ea typeface="+mn-ea"/>
              <a:cs typeface="+mn-cs"/>
            </a:endParaRPr>
          </a:p>
          <a:p>
            <a:endParaRPr lang="lv-LV" dirty="0"/>
          </a:p>
        </p:txBody>
      </p:sp>
      <p:sp>
        <p:nvSpPr>
          <p:cNvPr id="4" name="Slaida numura vietturis 3"/>
          <p:cNvSpPr>
            <a:spLocks noGrp="1"/>
          </p:cNvSpPr>
          <p:nvPr>
            <p:ph type="sldNum" sz="quarter" idx="10"/>
          </p:nvPr>
        </p:nvSpPr>
        <p:spPr/>
        <p:txBody>
          <a:bodyPr/>
          <a:lstStyle/>
          <a:p>
            <a:pPr>
              <a:defRPr/>
            </a:pPr>
            <a:fld id="{7730DBD7-0DBB-4DE8-B929-9DA8187B1C0D}" type="slidenum">
              <a:rPr lang="lv-LV" smtClean="0"/>
              <a:pPr>
                <a:defRPr/>
              </a:pPr>
              <a:t>15</a:t>
            </a:fld>
            <a:endParaRPr lang="lv-LV"/>
          </a:p>
        </p:txBody>
      </p:sp>
    </p:spTree>
    <p:extLst>
      <p:ext uri="{BB962C8B-B14F-4D97-AF65-F5344CB8AC3E}">
        <p14:creationId xmlns:p14="http://schemas.microsoft.com/office/powerpoint/2010/main" val="1473908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10"/>
          </p:nvPr>
        </p:nvSpPr>
        <p:spPr/>
        <p:txBody>
          <a:bodyPr/>
          <a:lstStyle/>
          <a:p>
            <a:pPr>
              <a:defRPr/>
            </a:pPr>
            <a:fld id="{7730DBD7-0DBB-4DE8-B929-9DA8187B1C0D}" type="slidenum">
              <a:rPr lang="lv-LV" smtClean="0"/>
              <a:pPr>
                <a:defRPr/>
              </a:pPr>
              <a:t>16</a:t>
            </a:fld>
            <a:endParaRPr lang="lv-LV"/>
          </a:p>
        </p:txBody>
      </p:sp>
    </p:spTree>
    <p:extLst>
      <p:ext uri="{BB962C8B-B14F-4D97-AF65-F5344CB8AC3E}">
        <p14:creationId xmlns:p14="http://schemas.microsoft.com/office/powerpoint/2010/main" val="543299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10"/>
          </p:nvPr>
        </p:nvSpPr>
        <p:spPr/>
        <p:txBody>
          <a:bodyPr/>
          <a:lstStyle/>
          <a:p>
            <a:pPr>
              <a:defRPr/>
            </a:pPr>
            <a:fld id="{7730DBD7-0DBB-4DE8-B929-9DA8187B1C0D}" type="slidenum">
              <a:rPr lang="lv-LV" smtClean="0"/>
              <a:pPr>
                <a:defRPr/>
              </a:pPr>
              <a:t>18</a:t>
            </a:fld>
            <a:endParaRPr lang="lv-LV"/>
          </a:p>
        </p:txBody>
      </p:sp>
    </p:spTree>
    <p:extLst>
      <p:ext uri="{BB962C8B-B14F-4D97-AF65-F5344CB8AC3E}">
        <p14:creationId xmlns:p14="http://schemas.microsoft.com/office/powerpoint/2010/main" val="35511670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15816" y="2286001"/>
            <a:ext cx="5855208" cy="1470025"/>
          </a:xfrm>
        </p:spPr>
        <p:txBody>
          <a:bodyPr anchor="t"/>
          <a:lstStyle>
            <a:lvl1pPr algn="r">
              <a:defRPr b="1" cap="small" baseline="0">
                <a:solidFill>
                  <a:schemeClr val="tx1">
                    <a:lumMod val="75000"/>
                    <a:lumOff val="25000"/>
                  </a:schemeClr>
                </a:solidFill>
                <a:latin typeface="Arial Narrow" pitchFamily="34" charset="0"/>
              </a:defRPr>
            </a:lvl1pPr>
          </a:lstStyle>
          <a:p>
            <a:r>
              <a:rPr lang="en-US" dirty="0"/>
              <a:t>Click to edit Master title style</a:t>
            </a:r>
          </a:p>
        </p:txBody>
      </p:sp>
      <p:sp>
        <p:nvSpPr>
          <p:cNvPr id="3" name="Subtitle 2"/>
          <p:cNvSpPr>
            <a:spLocks noGrp="1"/>
          </p:cNvSpPr>
          <p:nvPr>
            <p:ph type="subTitle" idx="1"/>
          </p:nvPr>
        </p:nvSpPr>
        <p:spPr>
          <a:xfrm>
            <a:off x="2915816" y="4038600"/>
            <a:ext cx="5819112" cy="990600"/>
          </a:xfrm>
        </p:spPr>
        <p:txBody>
          <a:bodyPr>
            <a:normAutofit/>
          </a:bodyPr>
          <a:lstStyle>
            <a:lvl1pPr marL="0" indent="0" algn="r">
              <a:buNone/>
              <a:defRPr sz="2000" b="0">
                <a:solidFill>
                  <a:schemeClr val="tx1"/>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transition spd="slow">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ackground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755650" y="6453188"/>
            <a:ext cx="2133600" cy="365125"/>
          </a:xfrm>
        </p:spPr>
        <p:txBody>
          <a:bodyPr/>
          <a:lstStyle>
            <a:lvl1pPr fontAlgn="base">
              <a:spcBef>
                <a:spcPct val="0"/>
              </a:spcBef>
              <a:spcAft>
                <a:spcPct val="0"/>
              </a:spcAft>
              <a:defRPr>
                <a:latin typeface="Arial Narrow" pitchFamily="34" charset="0"/>
              </a:defRPr>
            </a:lvl1pPr>
          </a:lstStyle>
          <a:p>
            <a:pPr>
              <a:defRPr/>
            </a:pPr>
            <a:fld id="{065D3C04-5779-4E60-8538-12C45BED7EF5}" type="datetimeFigureOut">
              <a:rPr lang="en-US"/>
              <a:pPr>
                <a:defRPr/>
              </a:pPr>
              <a:t>9/8/2017</a:t>
            </a:fld>
            <a:endParaRPr lang="en-US" dirty="0"/>
          </a:p>
        </p:txBody>
      </p:sp>
      <p:sp>
        <p:nvSpPr>
          <p:cNvPr id="3" name="Footer Placeholder 4"/>
          <p:cNvSpPr>
            <a:spLocks noGrp="1"/>
          </p:cNvSpPr>
          <p:nvPr>
            <p:ph type="ftr" sz="quarter" idx="11"/>
          </p:nvPr>
        </p:nvSpPr>
        <p:spPr>
          <a:xfrm>
            <a:off x="3348038" y="6453188"/>
            <a:ext cx="2895600" cy="365125"/>
          </a:xfrm>
        </p:spPr>
        <p:txBody>
          <a:bodyPr/>
          <a:lstStyle>
            <a:lvl1pPr fontAlgn="base">
              <a:spcBef>
                <a:spcPct val="0"/>
              </a:spcBef>
              <a:spcAft>
                <a:spcPct val="0"/>
              </a:spcAft>
              <a:defRPr>
                <a:latin typeface="Arial Narrow" pitchFamily="34" charset="0"/>
              </a:defRPr>
            </a:lvl1pPr>
          </a:lstStyle>
          <a:p>
            <a:pPr>
              <a:defRPr/>
            </a:pPr>
            <a:endParaRPr lang="en-US"/>
          </a:p>
        </p:txBody>
      </p:sp>
      <p:sp>
        <p:nvSpPr>
          <p:cNvPr id="4" name="Slide Number Placeholder 5"/>
          <p:cNvSpPr>
            <a:spLocks noGrp="1"/>
          </p:cNvSpPr>
          <p:nvPr>
            <p:ph type="sldNum" sz="quarter" idx="12"/>
          </p:nvPr>
        </p:nvSpPr>
        <p:spPr>
          <a:xfrm>
            <a:off x="6705600" y="6453188"/>
            <a:ext cx="2133600" cy="365125"/>
          </a:xfrm>
        </p:spPr>
        <p:txBody>
          <a:bodyPr/>
          <a:lstStyle>
            <a:lvl1pPr fontAlgn="base">
              <a:spcBef>
                <a:spcPct val="0"/>
              </a:spcBef>
              <a:spcAft>
                <a:spcPct val="0"/>
              </a:spcAft>
              <a:defRPr>
                <a:latin typeface="Arial Narrow" pitchFamily="34" charset="0"/>
              </a:defRPr>
            </a:lvl1pPr>
          </a:lstStyle>
          <a:p>
            <a:pPr>
              <a:defRPr/>
            </a:pPr>
            <a:fld id="{823725FA-7624-4E64-A5F1-3FB69317BF49}" type="slidenum">
              <a:rPr lang="en-US"/>
              <a:pPr>
                <a:defRPr/>
              </a:pPr>
              <a:t>‹#›</a:t>
            </a:fld>
            <a:endParaRPr lang="en-US" dirty="0"/>
          </a:p>
        </p:txBody>
      </p:sp>
    </p:spTree>
  </p:cSld>
  <p:clrMapOvr>
    <a:masterClrMapping/>
  </p:clrMapOvr>
  <p:transition spd="slow">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0" y="3048000"/>
            <a:ext cx="4343400" cy="1362075"/>
          </a:xfrm>
        </p:spPr>
        <p:txBody>
          <a:bodyPr anchor="b"/>
          <a:lstStyle>
            <a:lvl1pPr algn="l">
              <a:defRPr sz="4000" b="1" cap="small" baseline="0">
                <a:solidFill>
                  <a:schemeClr val="tx1">
                    <a:lumMod val="75000"/>
                    <a:lumOff val="25000"/>
                  </a:schemeClr>
                </a:solidFill>
              </a:defRPr>
            </a:lvl1pPr>
          </a:lstStyle>
          <a:p>
            <a:r>
              <a:rPr lang="en-US" dirty="0"/>
              <a:t>Click to edit Master title style</a:t>
            </a:r>
          </a:p>
        </p:txBody>
      </p:sp>
      <p:sp>
        <p:nvSpPr>
          <p:cNvPr id="3" name="Date Placeholder 3"/>
          <p:cNvSpPr>
            <a:spLocks noGrp="1"/>
          </p:cNvSpPr>
          <p:nvPr>
            <p:ph type="dt" sz="half" idx="10"/>
          </p:nvPr>
        </p:nvSpPr>
        <p:spPr/>
        <p:txBody>
          <a:bodyPr/>
          <a:lstStyle>
            <a:lvl1pPr fontAlgn="base">
              <a:spcBef>
                <a:spcPct val="0"/>
              </a:spcBef>
              <a:spcAft>
                <a:spcPct val="0"/>
              </a:spcAft>
              <a:defRPr>
                <a:latin typeface="Arial Narrow" pitchFamily="34" charset="0"/>
              </a:defRPr>
            </a:lvl1pPr>
          </a:lstStyle>
          <a:p>
            <a:pPr>
              <a:defRPr/>
            </a:pPr>
            <a:fld id="{6A50976F-5A4C-4F40-AC15-5FA2F09B8236}" type="datetimeFigureOut">
              <a:rPr lang="en-US"/>
              <a:pPr>
                <a:defRPr/>
              </a:pPr>
              <a:t>9/8/2017</a:t>
            </a:fld>
            <a:endParaRPr lang="en-US" dirty="0"/>
          </a:p>
        </p:txBody>
      </p:sp>
      <p:sp>
        <p:nvSpPr>
          <p:cNvPr id="4" name="Footer Placeholder 4"/>
          <p:cNvSpPr>
            <a:spLocks noGrp="1"/>
          </p:cNvSpPr>
          <p:nvPr>
            <p:ph type="ftr" sz="quarter" idx="11"/>
          </p:nvPr>
        </p:nvSpPr>
        <p:spPr/>
        <p:txBody>
          <a:bodyPr/>
          <a:lstStyle>
            <a:lvl1pPr fontAlgn="base">
              <a:spcBef>
                <a:spcPct val="0"/>
              </a:spcBef>
              <a:spcAft>
                <a:spcPct val="0"/>
              </a:spcAft>
              <a:defRPr>
                <a:latin typeface="Arial Narrow" pitchFamily="34" charset="0"/>
              </a:defRPr>
            </a:lvl1pPr>
          </a:lstStyle>
          <a:p>
            <a:pPr>
              <a:defRPr/>
            </a:pPr>
            <a:endParaRPr lang="en-US"/>
          </a:p>
        </p:txBody>
      </p:sp>
      <p:sp>
        <p:nvSpPr>
          <p:cNvPr id="5" name="Slide Number Placeholder 5"/>
          <p:cNvSpPr>
            <a:spLocks noGrp="1"/>
          </p:cNvSpPr>
          <p:nvPr>
            <p:ph type="sldNum" sz="quarter" idx="12"/>
          </p:nvPr>
        </p:nvSpPr>
        <p:spPr/>
        <p:txBody>
          <a:bodyPr/>
          <a:lstStyle>
            <a:lvl1pPr fontAlgn="base">
              <a:spcBef>
                <a:spcPct val="0"/>
              </a:spcBef>
              <a:spcAft>
                <a:spcPct val="0"/>
              </a:spcAft>
              <a:defRPr>
                <a:latin typeface="Arial Narrow" pitchFamily="34" charset="0"/>
              </a:defRPr>
            </a:lvl1pPr>
          </a:lstStyle>
          <a:p>
            <a:pPr>
              <a:defRPr/>
            </a:pPr>
            <a:fld id="{5E7CE0BA-0A2B-4F2D-B0AB-DBF0A4C489F2}" type="slidenum">
              <a:rPr lang="en-US"/>
              <a:pPr>
                <a:defRPr/>
              </a:pPr>
              <a:t>‹#›</a:t>
            </a:fld>
            <a:endParaRPr lang="en-US" dirty="0"/>
          </a:p>
        </p:txBody>
      </p:sp>
    </p:spTree>
  </p:cSld>
  <p:clrMapOvr>
    <a:masterClrMapping/>
  </p:clrMapOvr>
  <p:transition spd="slow">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768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Narrow" pitchFamily="34" charset="0"/>
              </a:defRPr>
            </a:lvl1pPr>
          </a:lstStyle>
          <a:p>
            <a:pPr>
              <a:defRPr/>
            </a:pPr>
            <a:fld id="{50E04D4A-328F-4105-8333-26054CC8675D}" type="datetimeFigureOut">
              <a:rPr lang="en-US"/>
              <a:pPr>
                <a:defRPr/>
              </a:pPr>
              <a:t>9/8/2017</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Narrow"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Narrow" pitchFamily="34" charset="0"/>
              </a:defRPr>
            </a:lvl1pPr>
          </a:lstStyle>
          <a:p>
            <a:pPr>
              <a:defRPr/>
            </a:pPr>
            <a:fld id="{F49701CE-51D9-42EE-96B3-2355B872F572}" type="slidenum">
              <a:rPr lang="en-US"/>
              <a:pPr>
                <a:defRPr/>
              </a:pPr>
              <a:t>‹#›</a:t>
            </a:fld>
            <a:endParaRPr lang="en-US" dirty="0"/>
          </a:p>
        </p:txBody>
      </p:sp>
    </p:spTree>
  </p:cSld>
  <p:clrMapOvr>
    <a:masterClrMapping/>
  </p:clrMapOvr>
  <p:transition spd="slow">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85800" y="1637109"/>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27687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73627" y="1637109"/>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73627" y="2286024"/>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Narrow" pitchFamily="34" charset="0"/>
              </a:defRPr>
            </a:lvl1pPr>
          </a:lstStyle>
          <a:p>
            <a:pPr>
              <a:defRPr/>
            </a:pPr>
            <a:fld id="{DFD4C572-41C9-4F3B-9330-B896AB17D2C5}" type="datetimeFigureOut">
              <a:rPr lang="en-US"/>
              <a:pPr>
                <a:defRPr/>
              </a:pPr>
              <a:t>9/8/2017</a:t>
            </a:fld>
            <a:endParaRPr lang="en-US"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Narrow"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Narrow" pitchFamily="34" charset="0"/>
              </a:defRPr>
            </a:lvl1pPr>
          </a:lstStyle>
          <a:p>
            <a:pPr>
              <a:defRPr/>
            </a:pPr>
            <a:fld id="{DBA06201-8BC3-4B1C-82E6-46A27FC94D5D}" type="slidenum">
              <a:rPr lang="en-US"/>
              <a:pPr>
                <a:defRPr/>
              </a:pPr>
              <a:t>‹#›</a:t>
            </a:fld>
            <a:endParaRPr lang="en-US" dirty="0"/>
          </a:p>
        </p:txBody>
      </p:sp>
    </p:spTree>
  </p:cSld>
  <p:clrMapOvr>
    <a:masterClrMapping/>
  </p:clrMapOvr>
  <p:transition spd="slow">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2" y="273049"/>
            <a:ext cx="3008313" cy="1162051"/>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8036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Narrow" pitchFamily="34" charset="0"/>
              </a:defRPr>
            </a:lvl1pPr>
          </a:lstStyle>
          <a:p>
            <a:pPr>
              <a:defRPr/>
            </a:pPr>
            <a:fld id="{03B42D81-F1A0-4BB8-85DC-1000F2E55425}" type="datetimeFigureOut">
              <a:rPr lang="en-US"/>
              <a:pPr>
                <a:defRPr/>
              </a:pPr>
              <a:t>9/8/2017</a:t>
            </a:fld>
            <a:endParaRPr lang="en-US"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Narrow"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Narrow" pitchFamily="34" charset="0"/>
              </a:defRPr>
            </a:lvl1pPr>
          </a:lstStyle>
          <a:p>
            <a:pPr>
              <a:defRPr/>
            </a:pPr>
            <a:fld id="{148E16D6-2756-42E0-972D-36386C13282A}" type="slidenum">
              <a:rPr lang="en-US"/>
              <a:pPr>
                <a:defRPr/>
              </a:pPr>
              <a:t>‹#›</a:t>
            </a:fld>
            <a:endParaRPr lang="en-US" dirty="0"/>
          </a:p>
        </p:txBody>
      </p:sp>
    </p:spTree>
  </p:cSld>
  <p:clrMapOvr>
    <a:masterClrMapping/>
  </p:clrMapOvr>
  <p:transition spd="slow">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Narrow" pitchFamily="34" charset="0"/>
              </a:defRPr>
            </a:lvl1pPr>
          </a:lstStyle>
          <a:p>
            <a:pPr>
              <a:defRPr/>
            </a:pPr>
            <a:fld id="{8226C432-E98A-450F-85B8-68A2C22DE653}" type="datetimeFigureOut">
              <a:rPr lang="en-US"/>
              <a:pPr>
                <a:defRPr/>
              </a:pPr>
              <a:t>9/8/2017</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Narrow"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Narrow" pitchFamily="34" charset="0"/>
              </a:defRPr>
            </a:lvl1pPr>
          </a:lstStyle>
          <a:p>
            <a:pPr>
              <a:defRPr/>
            </a:pPr>
            <a:fld id="{2B74ECCA-B740-4399-AED2-A6163D518718}" type="slidenum">
              <a:rPr lang="en-US"/>
              <a:pPr>
                <a:defRPr/>
              </a:pPr>
              <a:t>‹#›</a:t>
            </a:fld>
            <a:endParaRPr lang="en-US" dirty="0"/>
          </a:p>
        </p:txBody>
      </p:sp>
    </p:spTree>
  </p:cSld>
  <p:clrMapOvr>
    <a:masterClrMapping/>
  </p:clrMapOvr>
  <p:transition spd="slow">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9"/>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274639"/>
            <a:ext cx="5867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Narrow" pitchFamily="34" charset="0"/>
              </a:defRPr>
            </a:lvl1pPr>
          </a:lstStyle>
          <a:p>
            <a:pPr>
              <a:defRPr/>
            </a:pPr>
            <a:fld id="{6C2A7C37-C40F-4DCC-AED5-C5B0250977F5}" type="datetimeFigureOut">
              <a:rPr lang="en-US"/>
              <a:pPr>
                <a:defRPr/>
              </a:pPr>
              <a:t>9/8/2017</a:t>
            </a:fld>
            <a:endParaRPr lang="en-US"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Narrow"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Narrow" pitchFamily="34" charset="0"/>
              </a:defRPr>
            </a:lvl1pPr>
          </a:lstStyle>
          <a:p>
            <a:pPr>
              <a:defRPr/>
            </a:pPr>
            <a:fld id="{2DE47246-2C0C-4829-932A-3ED1872C7AA8}" type="slidenum">
              <a:rPr lang="en-US"/>
              <a:pPr>
                <a:defRPr/>
              </a:pPr>
              <a:t>‹#›</a:t>
            </a:fld>
            <a:endParaRPr lang="en-US" dirty="0"/>
          </a:p>
        </p:txBody>
      </p:sp>
    </p:spTree>
  </p:cSld>
  <p:clrMapOvr>
    <a:masterClrMapping/>
  </p:clrMapOvr>
  <p:transition spd="slow">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Narrow" pitchFamily="34" charset="0"/>
              </a:defRPr>
            </a:lvl1pPr>
          </a:lstStyle>
          <a:p>
            <a:pPr>
              <a:defRPr/>
            </a:pPr>
            <a:fld id="{515C0D0E-A16E-48DC-9559-31C5105E70B4}" type="datetimeFigureOut">
              <a:rPr lang="en-US"/>
              <a:pPr>
                <a:defRPr/>
              </a:pPr>
              <a:t>9/8/2017</a:t>
            </a:fld>
            <a:endParaRPr lang="en-US"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Narrow"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Narrow" pitchFamily="34" charset="0"/>
              </a:defRPr>
            </a:lvl1pPr>
          </a:lstStyle>
          <a:p>
            <a:pPr>
              <a:defRPr/>
            </a:pPr>
            <a:fld id="{E524671F-DE3F-46BC-8A30-AF8FB43EF2CB}" type="slidenum">
              <a:rPr lang="en-US"/>
              <a:pPr>
                <a:defRPr/>
              </a:pPr>
              <a:t>‹#›</a:t>
            </a:fld>
            <a:endParaRPr lang="en-US" dirty="0"/>
          </a:p>
        </p:txBody>
      </p:sp>
    </p:spTree>
  </p:cSld>
  <p:clrMapOvr>
    <a:masterClrMapping/>
  </p:clrMapOvr>
  <p:transition spd="slow">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Narrow" pitchFamily="34" charset="0"/>
              </a:defRPr>
            </a:lvl1pPr>
          </a:lstStyle>
          <a:p>
            <a:pPr>
              <a:defRPr/>
            </a:pPr>
            <a:fld id="{718F6577-5C30-4ADF-BF8C-6655AB59E778}" type="datetimeFigureOut">
              <a:rPr lang="en-US"/>
              <a:pPr>
                <a:defRPr/>
              </a:pPr>
              <a:t>9/8/2017</a:t>
            </a:fld>
            <a:endParaRPr lang="en-US"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Narrow"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Narrow" pitchFamily="34" charset="0"/>
              </a:defRPr>
            </a:lvl1pPr>
          </a:lstStyle>
          <a:p>
            <a:pPr>
              <a:defRPr/>
            </a:pPr>
            <a:fld id="{6605195B-73CB-4633-BF4B-DFDF5A7F99C8}" type="slidenum">
              <a:rPr lang="en-US"/>
              <a:pPr>
                <a:defRPr/>
              </a:pPr>
              <a:t>‹#›</a:t>
            </a:fld>
            <a:endParaRPr lang="en-US" dirty="0"/>
          </a:p>
        </p:txBody>
      </p:sp>
    </p:spTree>
  </p:cSld>
  <p:clrMapOvr>
    <a:masterClrMapping/>
  </p:clrMapOvr>
  <p:transition spd="slow">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62000" y="274638"/>
            <a:ext cx="8077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762000" y="1600200"/>
            <a:ext cx="80772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2000" y="6448425"/>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Arial Narrow" pitchFamily="34" charset="0"/>
                <a:cs typeface="+mn-cs"/>
              </a:defRPr>
            </a:lvl1pPr>
          </a:lstStyle>
          <a:p>
            <a:pPr>
              <a:defRPr/>
            </a:pPr>
            <a:fld id="{C59AF895-AD2C-4DFA-8A99-AB42288152F4}" type="datetimeFigureOut">
              <a:rPr lang="en-US"/>
              <a:pPr>
                <a:defRPr/>
              </a:pPr>
              <a:t>9/8/2017</a:t>
            </a:fld>
            <a:endParaRPr lang="en-US" dirty="0"/>
          </a:p>
        </p:txBody>
      </p:sp>
      <p:sp>
        <p:nvSpPr>
          <p:cNvPr id="5" name="Footer Placeholder 4"/>
          <p:cNvSpPr>
            <a:spLocks noGrp="1"/>
          </p:cNvSpPr>
          <p:nvPr>
            <p:ph type="ftr" sz="quarter" idx="3"/>
          </p:nvPr>
        </p:nvSpPr>
        <p:spPr>
          <a:xfrm>
            <a:off x="3352800" y="6448425"/>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Arial Narrow" pitchFamily="34" charset="0"/>
                <a:cs typeface="+mn-cs"/>
              </a:defRPr>
            </a:lvl1pPr>
          </a:lstStyle>
          <a:p>
            <a:pPr>
              <a:defRPr/>
            </a:pPr>
            <a:endParaRPr lang="en-US"/>
          </a:p>
        </p:txBody>
      </p:sp>
      <p:sp>
        <p:nvSpPr>
          <p:cNvPr id="6" name="Slide Number Placeholder 5"/>
          <p:cNvSpPr>
            <a:spLocks noGrp="1"/>
          </p:cNvSpPr>
          <p:nvPr>
            <p:ph type="sldNum" sz="quarter" idx="4"/>
          </p:nvPr>
        </p:nvSpPr>
        <p:spPr>
          <a:xfrm>
            <a:off x="6705600" y="6448425"/>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Arial Narrow" pitchFamily="34" charset="0"/>
                <a:cs typeface="+mn-cs"/>
              </a:defRPr>
            </a:lvl1pPr>
          </a:lstStyle>
          <a:p>
            <a:pPr>
              <a:defRPr/>
            </a:pPr>
            <a:fld id="{3B2233E7-1A5D-4182-88E3-ED0270B8540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transition spd="slow">
    <p:wipe dir="d"/>
  </p:transition>
  <p:txStyles>
    <p:titleStyle>
      <a:lvl1pPr algn="l" rtl="0" eaLnBrk="0" fontAlgn="base" hangingPunct="0">
        <a:spcBef>
          <a:spcPct val="0"/>
        </a:spcBef>
        <a:spcAft>
          <a:spcPct val="0"/>
        </a:spcAft>
        <a:defRPr lang="en-US" sz="4000" kern="1200" dirty="0">
          <a:solidFill>
            <a:srgbClr val="404040"/>
          </a:solidFill>
          <a:latin typeface="Arial Narrow" pitchFamily="34" charset="0"/>
          <a:ea typeface="+mj-ea"/>
          <a:cs typeface="+mj-cs"/>
        </a:defRPr>
      </a:lvl1pPr>
      <a:lvl2pPr algn="l" rtl="0" eaLnBrk="0" fontAlgn="base" hangingPunct="0">
        <a:spcBef>
          <a:spcPct val="0"/>
        </a:spcBef>
        <a:spcAft>
          <a:spcPct val="0"/>
        </a:spcAft>
        <a:defRPr sz="4000">
          <a:solidFill>
            <a:srgbClr val="404040"/>
          </a:solidFill>
          <a:latin typeface="Arial Narrow" pitchFamily="34" charset="0"/>
        </a:defRPr>
      </a:lvl2pPr>
      <a:lvl3pPr algn="l" rtl="0" eaLnBrk="0" fontAlgn="base" hangingPunct="0">
        <a:spcBef>
          <a:spcPct val="0"/>
        </a:spcBef>
        <a:spcAft>
          <a:spcPct val="0"/>
        </a:spcAft>
        <a:defRPr sz="4000">
          <a:solidFill>
            <a:srgbClr val="404040"/>
          </a:solidFill>
          <a:latin typeface="Arial Narrow" pitchFamily="34" charset="0"/>
        </a:defRPr>
      </a:lvl3pPr>
      <a:lvl4pPr algn="l" rtl="0" eaLnBrk="0" fontAlgn="base" hangingPunct="0">
        <a:spcBef>
          <a:spcPct val="0"/>
        </a:spcBef>
        <a:spcAft>
          <a:spcPct val="0"/>
        </a:spcAft>
        <a:defRPr sz="4000">
          <a:solidFill>
            <a:srgbClr val="404040"/>
          </a:solidFill>
          <a:latin typeface="Arial Narrow" pitchFamily="34" charset="0"/>
        </a:defRPr>
      </a:lvl4pPr>
      <a:lvl5pPr algn="l" rtl="0" eaLnBrk="0" fontAlgn="base" hangingPunct="0">
        <a:spcBef>
          <a:spcPct val="0"/>
        </a:spcBef>
        <a:spcAft>
          <a:spcPct val="0"/>
        </a:spcAft>
        <a:defRPr sz="4000">
          <a:solidFill>
            <a:srgbClr val="404040"/>
          </a:solidFill>
          <a:latin typeface="Arial Narrow" pitchFamily="34" charset="0"/>
        </a:defRPr>
      </a:lvl5pPr>
      <a:lvl6pPr marL="457200" algn="l" rtl="0" fontAlgn="base">
        <a:spcBef>
          <a:spcPct val="0"/>
        </a:spcBef>
        <a:spcAft>
          <a:spcPct val="0"/>
        </a:spcAft>
        <a:defRPr sz="4000">
          <a:solidFill>
            <a:srgbClr val="404040"/>
          </a:solidFill>
          <a:latin typeface="Arial Narrow" pitchFamily="34" charset="0"/>
        </a:defRPr>
      </a:lvl6pPr>
      <a:lvl7pPr marL="914400" algn="l" rtl="0" fontAlgn="base">
        <a:spcBef>
          <a:spcPct val="0"/>
        </a:spcBef>
        <a:spcAft>
          <a:spcPct val="0"/>
        </a:spcAft>
        <a:defRPr sz="4000">
          <a:solidFill>
            <a:srgbClr val="404040"/>
          </a:solidFill>
          <a:latin typeface="Arial Narrow" pitchFamily="34" charset="0"/>
        </a:defRPr>
      </a:lvl7pPr>
      <a:lvl8pPr marL="1371600" algn="l" rtl="0" fontAlgn="base">
        <a:spcBef>
          <a:spcPct val="0"/>
        </a:spcBef>
        <a:spcAft>
          <a:spcPct val="0"/>
        </a:spcAft>
        <a:defRPr sz="4000">
          <a:solidFill>
            <a:srgbClr val="404040"/>
          </a:solidFill>
          <a:latin typeface="Arial Narrow" pitchFamily="34" charset="0"/>
        </a:defRPr>
      </a:lvl8pPr>
      <a:lvl9pPr marL="1828800" algn="l" rtl="0" fontAlgn="base">
        <a:spcBef>
          <a:spcPct val="0"/>
        </a:spcBef>
        <a:spcAft>
          <a:spcPct val="0"/>
        </a:spcAft>
        <a:defRPr sz="4000">
          <a:solidFill>
            <a:srgbClr val="404040"/>
          </a:solidFill>
          <a:latin typeface="Arial Narrow"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Arial Narrow" pitchFamily="34" charset="0"/>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Arial Narrow" pitchFamily="34" charset="0"/>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Arial Narrow" pitchFamily="34" charset="0"/>
          <a:ea typeface="+mn-ea"/>
          <a:cs typeface="+mn-cs"/>
        </a:defRPr>
      </a:lvl3pPr>
      <a:lvl4pPr marL="1600200" indent="-228600" algn="l" rtl="0" eaLnBrk="0" fontAlgn="base" hangingPunct="0">
        <a:spcBef>
          <a:spcPct val="20000"/>
        </a:spcBef>
        <a:spcAft>
          <a:spcPct val="0"/>
        </a:spcAft>
        <a:buFont typeface="Arial" charset="0"/>
        <a:buChar char="–"/>
        <a:defRPr kern="1200">
          <a:solidFill>
            <a:schemeClr val="tx1"/>
          </a:solidFill>
          <a:latin typeface="Arial Narrow" pitchFamily="34" charset="0"/>
          <a:ea typeface="+mn-ea"/>
          <a:cs typeface="+mn-cs"/>
        </a:defRPr>
      </a:lvl4pPr>
      <a:lvl5pPr marL="2057400" indent="-228600" algn="l" rtl="0" eaLnBrk="0" fontAlgn="base" hangingPunct="0">
        <a:spcBef>
          <a:spcPct val="20000"/>
        </a:spcBef>
        <a:spcAft>
          <a:spcPct val="0"/>
        </a:spcAft>
        <a:buFont typeface="Arial" charset="0"/>
        <a:buChar char="»"/>
        <a:defRPr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2915816" y="1958975"/>
            <a:ext cx="5688632" cy="2262113"/>
          </a:xfrm>
        </p:spPr>
        <p:txBody>
          <a:bodyPr/>
          <a:lstStyle/>
          <a:p>
            <a:r>
              <a:rPr lang="lv-LV" sz="3600" dirty="0"/>
              <a:t>Par iekšējās sasniedzamības uzlabošanu atbilstoši LIAS2030 un NAP2020 mērķiem</a:t>
            </a:r>
          </a:p>
        </p:txBody>
      </p:sp>
      <p:sp>
        <p:nvSpPr>
          <p:cNvPr id="14338" name="Subtitle 2"/>
          <p:cNvSpPr>
            <a:spLocks noGrp="1"/>
          </p:cNvSpPr>
          <p:nvPr>
            <p:ph type="subTitle" idx="1"/>
          </p:nvPr>
        </p:nvSpPr>
        <p:spPr>
          <a:xfrm>
            <a:off x="2915816" y="5013176"/>
            <a:ext cx="5904656" cy="1440160"/>
          </a:xfrm>
        </p:spPr>
        <p:txBody>
          <a:bodyPr>
            <a:noAutofit/>
          </a:bodyPr>
          <a:lstStyle/>
          <a:p>
            <a:r>
              <a:rPr lang="lv-LV" sz="1600" dirty="0"/>
              <a:t>Jānis Lange</a:t>
            </a:r>
          </a:p>
          <a:p>
            <a:r>
              <a:rPr lang="lv-LV" sz="1600" dirty="0"/>
              <a:t>VAS «Latvijas Valsts ceļi» valdes priekšsēdētājs</a:t>
            </a:r>
          </a:p>
          <a:p>
            <a:endParaRPr lang="lv-LV" sz="1600" dirty="0"/>
          </a:p>
          <a:p>
            <a:r>
              <a:rPr lang="lv-LV" sz="1600" dirty="0"/>
              <a:t>2017. gada 13. septembris</a:t>
            </a:r>
          </a:p>
        </p:txBody>
      </p:sp>
    </p:spTree>
  </p:cSld>
  <p:clrMapOvr>
    <a:masterClrMapping/>
  </p:clrMapOvr>
  <p:transition spd="slow">
    <p:wipe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pPr algn="ctr"/>
            <a:r>
              <a:rPr lang="lv-LV" dirty="0"/>
              <a:t>LIAS 2030 - </a:t>
            </a:r>
            <a:r>
              <a:rPr lang="lv-LV" dirty="0">
                <a:ea typeface="Times New Roman" panose="02020603050405020304" pitchFamily="18" charset="0"/>
              </a:rPr>
              <a:t>INDIKATORI</a:t>
            </a:r>
            <a:br>
              <a:rPr lang="lv-LV" sz="3600" dirty="0">
                <a:latin typeface="Times New Roman" panose="02020603050405020304" pitchFamily="18" charset="0"/>
                <a:ea typeface="Times New Roman" panose="02020603050405020304" pitchFamily="18" charset="0"/>
              </a:rPr>
            </a:br>
            <a:endParaRPr lang="lv-LV" dirty="0"/>
          </a:p>
        </p:txBody>
      </p:sp>
      <p:graphicFrame>
        <p:nvGraphicFramePr>
          <p:cNvPr id="6" name="Tabula 5"/>
          <p:cNvGraphicFramePr>
            <a:graphicFrameLocks noGrp="1"/>
          </p:cNvGraphicFramePr>
          <p:nvPr>
            <p:extLst>
              <p:ext uri="{D42A27DB-BD31-4B8C-83A1-F6EECF244321}">
                <p14:modId xmlns:p14="http://schemas.microsoft.com/office/powerpoint/2010/main" val="2556372596"/>
              </p:ext>
            </p:extLst>
          </p:nvPr>
        </p:nvGraphicFramePr>
        <p:xfrm>
          <a:off x="539552" y="1052736"/>
          <a:ext cx="8077201" cy="5328591"/>
        </p:xfrm>
        <a:graphic>
          <a:graphicData uri="http://schemas.openxmlformats.org/drawingml/2006/table">
            <a:tbl>
              <a:tblPr>
                <a:tableStyleId>{5C22544A-7EE6-4342-B048-85BDC9FD1C3A}</a:tableStyleId>
              </a:tblPr>
              <a:tblGrid>
                <a:gridCol w="2304256">
                  <a:extLst>
                    <a:ext uri="{9D8B030D-6E8A-4147-A177-3AD203B41FA5}">
                      <a16:colId xmlns:a16="http://schemas.microsoft.com/office/drawing/2014/main" val="2488037488"/>
                    </a:ext>
                  </a:extLst>
                </a:gridCol>
                <a:gridCol w="1944216">
                  <a:extLst>
                    <a:ext uri="{9D8B030D-6E8A-4147-A177-3AD203B41FA5}">
                      <a16:colId xmlns:a16="http://schemas.microsoft.com/office/drawing/2014/main" val="889859265"/>
                    </a:ext>
                  </a:extLst>
                </a:gridCol>
                <a:gridCol w="2016224">
                  <a:extLst>
                    <a:ext uri="{9D8B030D-6E8A-4147-A177-3AD203B41FA5}">
                      <a16:colId xmlns:a16="http://schemas.microsoft.com/office/drawing/2014/main" val="4196589338"/>
                    </a:ext>
                  </a:extLst>
                </a:gridCol>
                <a:gridCol w="1812505">
                  <a:extLst>
                    <a:ext uri="{9D8B030D-6E8A-4147-A177-3AD203B41FA5}">
                      <a16:colId xmlns:a16="http://schemas.microsoft.com/office/drawing/2014/main" val="3899779364"/>
                    </a:ext>
                  </a:extLst>
                </a:gridCol>
              </a:tblGrid>
              <a:tr h="1343667">
                <a:tc>
                  <a:txBody>
                    <a:bodyPr/>
                    <a:lstStyle/>
                    <a:p>
                      <a:pPr algn="l" fontAlgn="ctr"/>
                      <a:r>
                        <a:rPr lang="lv-LV" sz="2400" u="none" strike="noStrike">
                          <a:effectLst/>
                        </a:rPr>
                        <a:t>Rādītājs</a:t>
                      </a:r>
                      <a:endParaRPr lang="lv-LV" sz="2400" b="0" i="0" u="none" strike="noStrike">
                        <a:effectLst/>
                        <a:latin typeface="Arial" panose="020B0604020202020204" pitchFamily="34" charset="0"/>
                      </a:endParaRPr>
                    </a:p>
                  </a:txBody>
                  <a:tcPr marL="7620" marR="7620" marT="7620" marB="0" anchor="ctr"/>
                </a:tc>
                <a:tc>
                  <a:txBody>
                    <a:bodyPr/>
                    <a:lstStyle/>
                    <a:p>
                      <a:pPr algn="ctr" fontAlgn="ctr"/>
                      <a:r>
                        <a:rPr lang="lv-LV" sz="2400" u="none" strike="noStrike" dirty="0">
                          <a:effectLst/>
                        </a:rPr>
                        <a:t>Bāzes vērtība</a:t>
                      </a:r>
                    </a:p>
                    <a:p>
                      <a:pPr algn="ctr" fontAlgn="ctr"/>
                      <a:r>
                        <a:rPr lang="lv-LV" sz="2400" u="none" strike="noStrike" dirty="0">
                          <a:effectLst/>
                        </a:rPr>
                        <a:t>%</a:t>
                      </a:r>
                      <a:br>
                        <a:rPr lang="lv-LV" sz="2400" u="none" strike="noStrike" dirty="0">
                          <a:effectLst/>
                        </a:rPr>
                      </a:br>
                      <a:r>
                        <a:rPr lang="lv-LV" sz="2400" u="none" strike="noStrike" dirty="0">
                          <a:effectLst/>
                        </a:rPr>
                        <a:t>2009. gadā</a:t>
                      </a:r>
                      <a:endParaRPr lang="lv-LV" sz="2400" b="0" i="0" u="none" strike="noStrike" dirty="0">
                        <a:effectLst/>
                        <a:latin typeface="Arial" panose="020B0604020202020204" pitchFamily="34" charset="0"/>
                      </a:endParaRPr>
                    </a:p>
                  </a:txBody>
                  <a:tcPr marL="7620" marR="7620" marT="7620" marB="0" anchor="ctr"/>
                </a:tc>
                <a:tc>
                  <a:txBody>
                    <a:bodyPr/>
                    <a:lstStyle/>
                    <a:p>
                      <a:pPr algn="ctr" fontAlgn="ctr"/>
                      <a:r>
                        <a:rPr lang="lv-LV" sz="2400" u="none" strike="noStrike" dirty="0">
                          <a:effectLst/>
                        </a:rPr>
                        <a:t>Faktiskā vērtība</a:t>
                      </a:r>
                      <a:br>
                        <a:rPr lang="lv-LV" sz="2400" u="none" strike="noStrike" dirty="0">
                          <a:effectLst/>
                        </a:rPr>
                      </a:br>
                      <a:r>
                        <a:rPr lang="lv-LV" sz="2400" u="none" strike="noStrike" dirty="0">
                          <a:effectLst/>
                        </a:rPr>
                        <a:t>% </a:t>
                      </a:r>
                    </a:p>
                    <a:p>
                      <a:pPr algn="ctr" fontAlgn="ctr"/>
                      <a:r>
                        <a:rPr lang="lv-LV" sz="2400" u="none" strike="noStrike" dirty="0">
                          <a:effectLst/>
                        </a:rPr>
                        <a:t>2017. gadā</a:t>
                      </a:r>
                      <a:endParaRPr lang="lv-LV" sz="2400" b="0" i="0" u="none" strike="noStrike" dirty="0">
                        <a:effectLst/>
                        <a:latin typeface="Arial" panose="020B0604020202020204" pitchFamily="34" charset="0"/>
                      </a:endParaRPr>
                    </a:p>
                  </a:txBody>
                  <a:tcPr marL="7620" marR="7620" marT="7620" marB="0" anchor="ctr"/>
                </a:tc>
                <a:tc>
                  <a:txBody>
                    <a:bodyPr/>
                    <a:lstStyle/>
                    <a:p>
                      <a:pPr algn="ctr" fontAlgn="ctr"/>
                      <a:r>
                        <a:rPr lang="lv-LV" sz="2400" u="none" strike="noStrike" dirty="0">
                          <a:effectLst/>
                        </a:rPr>
                        <a:t>Mērķa vērtība</a:t>
                      </a:r>
                    </a:p>
                    <a:p>
                      <a:pPr algn="ctr" fontAlgn="ctr"/>
                      <a:r>
                        <a:rPr lang="lv-LV" sz="2400" u="none" strike="noStrike" dirty="0">
                          <a:effectLst/>
                        </a:rPr>
                        <a:t>%</a:t>
                      </a:r>
                      <a:br>
                        <a:rPr lang="lv-LV" sz="2400" u="none" strike="noStrike" dirty="0">
                          <a:effectLst/>
                        </a:rPr>
                      </a:br>
                      <a:r>
                        <a:rPr lang="lv-LV" sz="2400" u="none" strike="noStrike" dirty="0">
                          <a:effectLst/>
                        </a:rPr>
                        <a:t>2030. gadā</a:t>
                      </a:r>
                      <a:endParaRPr lang="lv-LV" sz="2400" b="0" i="0" u="none" strike="noStrike" dirty="0">
                        <a:effectLst/>
                        <a:latin typeface="Arial" panose="020B0604020202020204" pitchFamily="34" charset="0"/>
                      </a:endParaRPr>
                    </a:p>
                  </a:txBody>
                  <a:tcPr marL="7620" marR="7620" marT="7620" marB="0" anchor="ctr"/>
                </a:tc>
                <a:extLst>
                  <a:ext uri="{0D108BD9-81ED-4DB2-BD59-A6C34878D82A}">
                    <a16:rowId xmlns:a16="http://schemas.microsoft.com/office/drawing/2014/main" val="776881782"/>
                  </a:ext>
                </a:extLst>
              </a:tr>
              <a:tr h="1992462">
                <a:tc>
                  <a:txBody>
                    <a:bodyPr/>
                    <a:lstStyle/>
                    <a:p>
                      <a:pPr algn="l" fontAlgn="ctr"/>
                      <a:r>
                        <a:rPr lang="lv-LV" sz="2400" u="none" strike="noStrike" dirty="0">
                          <a:effectLst/>
                        </a:rPr>
                        <a:t>Autoceļi ar melno segumu no reģionālas nozīmes valsts autoceļiem </a:t>
                      </a:r>
                      <a:endParaRPr lang="lv-LV" sz="2400" b="0" i="0" u="none" strike="noStrike" dirty="0">
                        <a:effectLst/>
                        <a:latin typeface="Arial" panose="020B0604020202020204" pitchFamily="34" charset="0"/>
                      </a:endParaRPr>
                    </a:p>
                  </a:txBody>
                  <a:tcPr marL="7620" marR="7620" marT="7620" marB="0" anchor="ctr"/>
                </a:tc>
                <a:tc>
                  <a:txBody>
                    <a:bodyPr/>
                    <a:lstStyle/>
                    <a:p>
                      <a:pPr algn="ctr" fontAlgn="ctr"/>
                      <a:r>
                        <a:rPr lang="lv-LV" sz="3200" u="none" strike="noStrike" dirty="0">
                          <a:effectLst/>
                        </a:rPr>
                        <a:t>75,4</a:t>
                      </a:r>
                      <a:endParaRPr lang="lv-LV" sz="3200" b="0" i="0" u="none" strike="noStrike" dirty="0">
                        <a:effectLst/>
                        <a:latin typeface="Arial" panose="020B0604020202020204" pitchFamily="34" charset="0"/>
                      </a:endParaRPr>
                    </a:p>
                  </a:txBody>
                  <a:tcPr marL="7620" marR="7620" marT="7620" marB="0" anchor="ctr"/>
                </a:tc>
                <a:tc>
                  <a:txBody>
                    <a:bodyPr/>
                    <a:lstStyle/>
                    <a:p>
                      <a:pPr algn="ctr" fontAlgn="ctr"/>
                      <a:r>
                        <a:rPr lang="lv-LV" sz="2800" u="none" strike="noStrike" dirty="0">
                          <a:effectLst/>
                          <a:latin typeface="+mj-lt"/>
                        </a:rPr>
                        <a:t>Latvija</a:t>
                      </a:r>
                    </a:p>
                    <a:p>
                      <a:pPr algn="ctr" fontAlgn="ctr"/>
                      <a:r>
                        <a:rPr lang="lv-LV" sz="2800" u="none" strike="noStrike" dirty="0">
                          <a:effectLst/>
                          <a:latin typeface="+mj-lt"/>
                        </a:rPr>
                        <a:t>84,4</a:t>
                      </a:r>
                    </a:p>
                    <a:p>
                      <a:pPr algn="ctr" fontAlgn="ctr"/>
                      <a:r>
                        <a:rPr lang="lv-LV" sz="2800" b="0" i="0" u="none" strike="noStrike" dirty="0">
                          <a:effectLst/>
                          <a:latin typeface="+mj-lt"/>
                        </a:rPr>
                        <a:t>Latgale</a:t>
                      </a:r>
                    </a:p>
                    <a:p>
                      <a:pPr algn="ctr" fontAlgn="ctr"/>
                      <a:r>
                        <a:rPr lang="lv-LV" sz="2800" b="0" i="0" u="none" strike="noStrike" dirty="0">
                          <a:effectLst/>
                          <a:latin typeface="+mj-lt"/>
                        </a:rPr>
                        <a:t>86,6</a:t>
                      </a:r>
                    </a:p>
                  </a:txBody>
                  <a:tcPr marL="7620" marR="7620" marT="7620" marB="0" anchor="ctr"/>
                </a:tc>
                <a:tc>
                  <a:txBody>
                    <a:bodyPr/>
                    <a:lstStyle/>
                    <a:p>
                      <a:pPr algn="ctr" fontAlgn="ctr"/>
                      <a:r>
                        <a:rPr lang="lv-LV" sz="3200" u="none" strike="noStrike" dirty="0">
                          <a:effectLst/>
                        </a:rPr>
                        <a:t>100</a:t>
                      </a:r>
                      <a:endParaRPr lang="lv-LV" sz="3200" b="0" i="0" u="none" strike="noStrike" dirty="0">
                        <a:effectLst/>
                        <a:latin typeface="Arial" panose="020B0604020202020204" pitchFamily="34" charset="0"/>
                      </a:endParaRPr>
                    </a:p>
                  </a:txBody>
                  <a:tcPr marL="7620" marR="7620" marT="7620" marB="0" anchor="ctr"/>
                </a:tc>
                <a:extLst>
                  <a:ext uri="{0D108BD9-81ED-4DB2-BD59-A6C34878D82A}">
                    <a16:rowId xmlns:a16="http://schemas.microsoft.com/office/drawing/2014/main" val="3242076561"/>
                  </a:ext>
                </a:extLst>
              </a:tr>
              <a:tr h="1992462">
                <a:tc>
                  <a:txBody>
                    <a:bodyPr/>
                    <a:lstStyle/>
                    <a:p>
                      <a:pPr algn="l" fontAlgn="ctr"/>
                      <a:r>
                        <a:rPr lang="lv-LV" sz="2400" u="none" strike="noStrike" dirty="0">
                          <a:effectLst/>
                        </a:rPr>
                        <a:t>Autoceļi ar melno segumu no vietējas nozīmes valsts autoceļiem </a:t>
                      </a:r>
                      <a:endParaRPr lang="lv-LV" sz="2400" b="0" i="0" u="none" strike="noStrike" dirty="0">
                        <a:effectLst/>
                        <a:latin typeface="Arial" panose="020B0604020202020204" pitchFamily="34" charset="0"/>
                      </a:endParaRPr>
                    </a:p>
                  </a:txBody>
                  <a:tcPr marL="7620" marR="7620" marT="7620" marB="0" anchor="ctr"/>
                </a:tc>
                <a:tc>
                  <a:txBody>
                    <a:bodyPr/>
                    <a:lstStyle/>
                    <a:p>
                      <a:pPr algn="ctr" fontAlgn="ctr"/>
                      <a:r>
                        <a:rPr lang="lv-LV" sz="3200" u="none" strike="noStrike">
                          <a:effectLst/>
                        </a:rPr>
                        <a:t>19,8</a:t>
                      </a:r>
                      <a:endParaRPr lang="lv-LV" sz="3200" b="0" i="0" u="none" strike="noStrike">
                        <a:effectLst/>
                        <a:latin typeface="Arial" panose="020B0604020202020204" pitchFamily="34" charset="0"/>
                      </a:endParaRPr>
                    </a:p>
                  </a:txBody>
                  <a:tcPr marL="7620" marR="7620" marT="7620" marB="0" anchor="ctr"/>
                </a:tc>
                <a:tc>
                  <a:txBody>
                    <a:bodyPr/>
                    <a:lstStyle/>
                    <a:p>
                      <a:pPr algn="ctr" fontAlgn="ctr"/>
                      <a:r>
                        <a:rPr lang="lv-LV" sz="2800" u="none" strike="noStrike" dirty="0">
                          <a:effectLst/>
                          <a:latin typeface="+mj-lt"/>
                        </a:rPr>
                        <a:t>Latvija</a:t>
                      </a:r>
                    </a:p>
                    <a:p>
                      <a:pPr algn="ctr" fontAlgn="ctr"/>
                      <a:r>
                        <a:rPr lang="lv-LV" sz="2800" u="none" strike="noStrike" dirty="0">
                          <a:effectLst/>
                          <a:latin typeface="+mj-lt"/>
                        </a:rPr>
                        <a:t>21,1</a:t>
                      </a:r>
                    </a:p>
                    <a:p>
                      <a:pPr algn="ctr" fontAlgn="ctr"/>
                      <a:r>
                        <a:rPr lang="lv-LV" sz="2800" b="0" i="0" u="none" strike="noStrike" dirty="0">
                          <a:effectLst/>
                          <a:latin typeface="+mj-lt"/>
                        </a:rPr>
                        <a:t>Latgale</a:t>
                      </a:r>
                    </a:p>
                    <a:p>
                      <a:pPr algn="ctr" fontAlgn="ctr"/>
                      <a:r>
                        <a:rPr lang="lv-LV" sz="2800" b="0" i="0" u="none" strike="noStrike" dirty="0">
                          <a:effectLst/>
                          <a:latin typeface="+mj-lt"/>
                        </a:rPr>
                        <a:t>20,9</a:t>
                      </a:r>
                    </a:p>
                  </a:txBody>
                  <a:tcPr marL="7620" marR="7620" marT="7620" marB="0" anchor="ctr"/>
                </a:tc>
                <a:tc>
                  <a:txBody>
                    <a:bodyPr/>
                    <a:lstStyle/>
                    <a:p>
                      <a:pPr algn="ctr" fontAlgn="ctr"/>
                      <a:r>
                        <a:rPr lang="lv-LV" sz="3200" u="none" strike="noStrike" dirty="0">
                          <a:effectLst/>
                        </a:rPr>
                        <a:t>50</a:t>
                      </a:r>
                      <a:endParaRPr lang="lv-LV" sz="3200" b="0" i="0" u="none" strike="noStrike" dirty="0">
                        <a:effectLst/>
                        <a:latin typeface="Arial" panose="020B0604020202020204" pitchFamily="34" charset="0"/>
                      </a:endParaRPr>
                    </a:p>
                  </a:txBody>
                  <a:tcPr marL="7620" marR="7620" marT="7620" marB="0" anchor="ctr"/>
                </a:tc>
                <a:extLst>
                  <a:ext uri="{0D108BD9-81ED-4DB2-BD59-A6C34878D82A}">
                    <a16:rowId xmlns:a16="http://schemas.microsoft.com/office/drawing/2014/main" val="202695566"/>
                  </a:ext>
                </a:extLst>
              </a:tr>
            </a:tbl>
          </a:graphicData>
        </a:graphic>
      </p:graphicFrame>
    </p:spTree>
    <p:extLst>
      <p:ext uri="{BB962C8B-B14F-4D97-AF65-F5344CB8AC3E}">
        <p14:creationId xmlns:p14="http://schemas.microsoft.com/office/powerpoint/2010/main" val="1694742726"/>
      </p:ext>
    </p:extLst>
  </p:cSld>
  <p:clrMapOvr>
    <a:masterClrMapping/>
  </p:clrMapOvr>
  <p:transition spd="slow">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pPr algn="ctr"/>
            <a:r>
              <a:rPr lang="lv-LV" dirty="0"/>
              <a:t>NAP 2020</a:t>
            </a:r>
          </a:p>
        </p:txBody>
      </p:sp>
      <p:sp>
        <p:nvSpPr>
          <p:cNvPr id="3" name="Taisnstūris 2"/>
          <p:cNvSpPr/>
          <p:nvPr/>
        </p:nvSpPr>
        <p:spPr>
          <a:xfrm>
            <a:off x="611560" y="1340768"/>
            <a:ext cx="8136904" cy="4093428"/>
          </a:xfrm>
          <a:prstGeom prst="rect">
            <a:avLst/>
          </a:prstGeom>
        </p:spPr>
        <p:txBody>
          <a:bodyPr wrap="square">
            <a:spAutoFit/>
          </a:bodyPr>
          <a:lstStyle/>
          <a:p>
            <a:pPr indent="457200" algn="just">
              <a:spcAft>
                <a:spcPts val="0"/>
              </a:spcAft>
            </a:pPr>
            <a:endParaRPr lang="lv-LV" sz="3200" b="1" dirty="0">
              <a:latin typeface="Times New Roman" panose="02020603050405020304" pitchFamily="18" charset="0"/>
              <a:ea typeface="Times New Roman" panose="02020603050405020304" pitchFamily="18" charset="0"/>
            </a:endParaRPr>
          </a:p>
          <a:p>
            <a:pPr indent="457200" algn="just">
              <a:spcAft>
                <a:spcPts val="0"/>
              </a:spcAft>
            </a:pPr>
            <a:r>
              <a:rPr lang="lv-LV" sz="3200" b="1" dirty="0">
                <a:latin typeface="Times New Roman" panose="02020603050405020304" pitchFamily="18" charset="0"/>
                <a:ea typeface="Times New Roman" panose="02020603050405020304" pitchFamily="18" charset="0"/>
              </a:rPr>
              <a:t>Mērķis autoceļu jomā - „Nodrošināt attīstības centru ērtu un drošu sasniedzamību, t.sk. panākot 2020. gadā labu braukšanas kvalitāti pa autoceļiem, kas savieno nacionālas un reģionālas nozīmes attīstības centrus, ...”  </a:t>
            </a:r>
          </a:p>
          <a:p>
            <a:pPr algn="just">
              <a:spcAft>
                <a:spcPts val="0"/>
              </a:spcAft>
            </a:pPr>
            <a:r>
              <a:rPr lang="lv-LV" sz="3600" i="1" dirty="0">
                <a:latin typeface="Times New Roman" panose="02020603050405020304" pitchFamily="18" charset="0"/>
                <a:ea typeface="Times New Roman" panose="02020603050405020304" pitchFamily="18" charset="0"/>
              </a:rPr>
              <a:t> </a:t>
            </a:r>
            <a:endParaRPr lang="lv-LV"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27203770"/>
      </p:ext>
    </p:extLst>
  </p:cSld>
  <p:clrMapOvr>
    <a:masterClrMapping/>
  </p:clrMapOvr>
  <p:transition spd="slow">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pPr algn="ctr"/>
            <a:r>
              <a:rPr lang="lv-LV" dirty="0"/>
              <a:t>TAP2020</a:t>
            </a:r>
          </a:p>
        </p:txBody>
      </p:sp>
      <p:sp>
        <p:nvSpPr>
          <p:cNvPr id="3" name="Taisnstūris 2"/>
          <p:cNvSpPr/>
          <p:nvPr/>
        </p:nvSpPr>
        <p:spPr>
          <a:xfrm>
            <a:off x="762000" y="1556792"/>
            <a:ext cx="7986464" cy="2554545"/>
          </a:xfrm>
          <a:prstGeom prst="rect">
            <a:avLst/>
          </a:prstGeom>
        </p:spPr>
        <p:txBody>
          <a:bodyPr wrap="square">
            <a:spAutoFit/>
          </a:bodyPr>
          <a:lstStyle/>
          <a:p>
            <a:pPr algn="just">
              <a:spcAft>
                <a:spcPts val="0"/>
              </a:spcAft>
            </a:pPr>
            <a:r>
              <a:rPr lang="lv-LV" sz="3200" b="1" dirty="0">
                <a:latin typeface="Times New Roman" panose="02020603050405020304" pitchFamily="18" charset="0"/>
                <a:ea typeface="Times New Roman" panose="02020603050405020304" pitchFamily="18" charset="0"/>
              </a:rPr>
              <a:t>	Transporta politikas mērķis</a:t>
            </a:r>
            <a:r>
              <a:rPr lang="lv-LV" sz="3200" dirty="0">
                <a:latin typeface="Times New Roman" panose="02020603050405020304" pitchFamily="18" charset="0"/>
                <a:ea typeface="Times New Roman" panose="02020603050405020304" pitchFamily="18" charset="0"/>
              </a:rPr>
              <a:t> </a:t>
            </a:r>
            <a:r>
              <a:rPr lang="lv-LV" sz="3200" b="1" dirty="0">
                <a:latin typeface="Times New Roman" panose="02020603050405020304" pitchFamily="18" charset="0"/>
                <a:ea typeface="Times New Roman" panose="02020603050405020304" pitchFamily="18" charset="0"/>
              </a:rPr>
              <a:t>autoceļu jomā – „Nodrošināt valsts autoceļu infrastruktūras saglabāšanu un nozīmīgāko tranzīta koridoru infrastruktūras attīstību, kā arī sakārtot valsts reģionālos autoceļus.”</a:t>
            </a:r>
            <a:endParaRPr lang="lv-LV" sz="3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33039628"/>
      </p:ext>
    </p:extLst>
  </p:cSld>
  <p:clrMapOvr>
    <a:masterClrMapping/>
  </p:clrMapOvr>
  <p:transition spd="slow">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a:xfrm>
            <a:off x="107504" y="274638"/>
            <a:ext cx="8928992" cy="1143000"/>
          </a:xfrm>
        </p:spPr>
        <p:txBody>
          <a:bodyPr/>
          <a:lstStyle/>
          <a:p>
            <a:pPr algn="ctr"/>
            <a:r>
              <a:rPr lang="lv-LV" dirty="0"/>
              <a:t>Vidēja termiņa politikas plānošanas dokumentu (NAP2020 un TAP2020) sasniedzamie rezultāti</a:t>
            </a:r>
          </a:p>
        </p:txBody>
      </p:sp>
      <p:sp>
        <p:nvSpPr>
          <p:cNvPr id="3" name="Taisnstūris 2"/>
          <p:cNvSpPr/>
          <p:nvPr/>
        </p:nvSpPr>
        <p:spPr>
          <a:xfrm>
            <a:off x="762000" y="1556792"/>
            <a:ext cx="7704856" cy="4832092"/>
          </a:xfrm>
          <a:prstGeom prst="rect">
            <a:avLst/>
          </a:prstGeom>
        </p:spPr>
        <p:txBody>
          <a:bodyPr wrap="square">
            <a:spAutoFit/>
          </a:bodyPr>
          <a:lstStyle/>
          <a:p>
            <a:pPr algn="just">
              <a:spcAft>
                <a:spcPts val="0"/>
              </a:spcAft>
            </a:pPr>
            <a:r>
              <a:rPr lang="lv-LV" sz="2800" dirty="0">
                <a:latin typeface="Times New Roman" panose="02020603050405020304" pitchFamily="18" charset="0"/>
                <a:ea typeface="Times New Roman" panose="02020603050405020304" pitchFamily="18" charset="0"/>
              </a:rPr>
              <a:t>Samazināti valsts autoceļi ar asfalta segumu sliktā un ļoti sliktā stāvoklī par </a:t>
            </a:r>
            <a:r>
              <a:rPr lang="lv-LV" sz="2800" b="1" dirty="0">
                <a:latin typeface="Times New Roman" panose="02020603050405020304" pitchFamily="18" charset="0"/>
                <a:ea typeface="Times New Roman" panose="02020603050405020304" pitchFamily="18" charset="0"/>
              </a:rPr>
              <a:t>57%, </a:t>
            </a:r>
            <a:r>
              <a:rPr lang="lv-LV" sz="2800" dirty="0">
                <a:latin typeface="Times New Roman" panose="02020603050405020304" pitchFamily="18" charset="0"/>
                <a:ea typeface="Times New Roman" panose="02020603050405020304" pitchFamily="18" charset="0"/>
              </a:rPr>
              <a:t>salīdzinot ar 2012. gadu:</a:t>
            </a:r>
          </a:p>
          <a:p>
            <a:pPr algn="just">
              <a:spcAft>
                <a:spcPts val="0"/>
              </a:spcAft>
            </a:pPr>
            <a:endParaRPr lang="lv-LV" sz="2800" dirty="0">
              <a:latin typeface="Times New Roman" panose="02020603050405020304" pitchFamily="18" charset="0"/>
              <a:ea typeface="Times New Roman" panose="02020603050405020304" pitchFamily="18" charset="0"/>
            </a:endParaRPr>
          </a:p>
          <a:p>
            <a:pPr algn="just">
              <a:spcAft>
                <a:spcPts val="0"/>
              </a:spcAft>
            </a:pPr>
            <a:r>
              <a:rPr lang="lv-LV" sz="2800" dirty="0">
                <a:latin typeface="Times New Roman" panose="02020603050405020304" pitchFamily="18" charset="0"/>
                <a:ea typeface="Times New Roman" panose="02020603050405020304" pitchFamily="18" charset="0"/>
              </a:rPr>
              <a:t>1. Valsts galveno autoceļu sliktā un ļoti sliktā stāvoklī samazinājums – </a:t>
            </a:r>
            <a:r>
              <a:rPr lang="lv-LV" sz="2800" b="1" dirty="0">
                <a:latin typeface="Times New Roman" panose="02020603050405020304" pitchFamily="18" charset="0"/>
                <a:ea typeface="Times New Roman" panose="02020603050405020304" pitchFamily="18" charset="0"/>
              </a:rPr>
              <a:t>80% </a:t>
            </a:r>
            <a:r>
              <a:rPr lang="lv-LV" sz="2800" dirty="0">
                <a:latin typeface="Times New Roman" panose="02020603050405020304" pitchFamily="18" charset="0"/>
                <a:ea typeface="Times New Roman" panose="02020603050405020304" pitchFamily="18" charset="0"/>
              </a:rPr>
              <a:t>salīdzinot ar 2012. gadu.</a:t>
            </a:r>
          </a:p>
          <a:p>
            <a:pPr algn="just">
              <a:spcAft>
                <a:spcPts val="0"/>
              </a:spcAft>
            </a:pPr>
            <a:endParaRPr lang="lv-LV" sz="2800" dirty="0">
              <a:latin typeface="Times New Roman" panose="02020603050405020304" pitchFamily="18" charset="0"/>
              <a:ea typeface="Times New Roman" panose="02020603050405020304" pitchFamily="18" charset="0"/>
            </a:endParaRPr>
          </a:p>
          <a:p>
            <a:pPr algn="just">
              <a:spcAft>
                <a:spcPts val="0"/>
              </a:spcAft>
            </a:pPr>
            <a:r>
              <a:rPr lang="lv-LV" sz="2800" dirty="0">
                <a:latin typeface="Times New Roman" panose="02020603050405020304" pitchFamily="18" charset="0"/>
                <a:ea typeface="Times New Roman" panose="02020603050405020304" pitchFamily="18" charset="0"/>
              </a:rPr>
              <a:t>2. Valsts reģionālo autoceļu ar asfalta segumu sliktā un ļoti sliktā stāvoklī samazinājums - </a:t>
            </a:r>
            <a:r>
              <a:rPr lang="lv-LV" sz="2800" b="1" dirty="0">
                <a:latin typeface="Times New Roman" panose="02020603050405020304" pitchFamily="18" charset="0"/>
                <a:ea typeface="Times New Roman" panose="02020603050405020304" pitchFamily="18" charset="0"/>
              </a:rPr>
              <a:t>50%</a:t>
            </a:r>
            <a:r>
              <a:rPr lang="lv-LV" sz="2800" dirty="0">
                <a:latin typeface="Times New Roman" panose="02020603050405020304" pitchFamily="18" charset="0"/>
                <a:ea typeface="Times New Roman" panose="02020603050405020304" pitchFamily="18" charset="0"/>
              </a:rPr>
              <a:t> salīdzinot ar 2012. gadu.</a:t>
            </a:r>
          </a:p>
        </p:txBody>
      </p:sp>
    </p:spTree>
    <p:extLst>
      <p:ext uri="{BB962C8B-B14F-4D97-AF65-F5344CB8AC3E}">
        <p14:creationId xmlns:p14="http://schemas.microsoft.com/office/powerpoint/2010/main" val="1420893281"/>
      </p:ext>
    </p:extLst>
  </p:cSld>
  <p:clrMapOvr>
    <a:masterClrMapping/>
  </p:clrMapOvr>
  <p:transition spd="slow">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pPr algn="ctr"/>
            <a:r>
              <a:rPr lang="lv-LV" dirty="0"/>
              <a:t>Autoceļu sakārtošanas programma 2014. – 2020. gadam (2013)</a:t>
            </a:r>
          </a:p>
        </p:txBody>
      </p:sp>
      <p:graphicFrame>
        <p:nvGraphicFramePr>
          <p:cNvPr id="3" name="Tabula 2"/>
          <p:cNvGraphicFramePr>
            <a:graphicFrameLocks noGrp="1"/>
          </p:cNvGraphicFramePr>
          <p:nvPr>
            <p:extLst>
              <p:ext uri="{D42A27DB-BD31-4B8C-83A1-F6EECF244321}">
                <p14:modId xmlns:p14="http://schemas.microsoft.com/office/powerpoint/2010/main" val="2104706565"/>
              </p:ext>
            </p:extLst>
          </p:nvPr>
        </p:nvGraphicFramePr>
        <p:xfrm>
          <a:off x="761999" y="1772816"/>
          <a:ext cx="8077202" cy="4048625"/>
        </p:xfrm>
        <a:graphic>
          <a:graphicData uri="http://schemas.openxmlformats.org/drawingml/2006/table">
            <a:tbl>
              <a:tblPr firstRow="1" firstCol="1" bandRow="1">
                <a:tableStyleId>{5C22544A-7EE6-4342-B048-85BDC9FD1C3A}</a:tableStyleId>
              </a:tblPr>
              <a:tblGrid>
                <a:gridCol w="2268758">
                  <a:extLst>
                    <a:ext uri="{9D8B030D-6E8A-4147-A177-3AD203B41FA5}">
                      <a16:colId xmlns:a16="http://schemas.microsoft.com/office/drawing/2014/main" val="2349001444"/>
                    </a:ext>
                  </a:extLst>
                </a:gridCol>
                <a:gridCol w="689731">
                  <a:extLst>
                    <a:ext uri="{9D8B030D-6E8A-4147-A177-3AD203B41FA5}">
                      <a16:colId xmlns:a16="http://schemas.microsoft.com/office/drawing/2014/main" val="704675976"/>
                    </a:ext>
                  </a:extLst>
                </a:gridCol>
                <a:gridCol w="689731">
                  <a:extLst>
                    <a:ext uri="{9D8B030D-6E8A-4147-A177-3AD203B41FA5}">
                      <a16:colId xmlns:a16="http://schemas.microsoft.com/office/drawing/2014/main" val="477612118"/>
                    </a:ext>
                  </a:extLst>
                </a:gridCol>
                <a:gridCol w="689731">
                  <a:extLst>
                    <a:ext uri="{9D8B030D-6E8A-4147-A177-3AD203B41FA5}">
                      <a16:colId xmlns:a16="http://schemas.microsoft.com/office/drawing/2014/main" val="2149150246"/>
                    </a:ext>
                  </a:extLst>
                </a:gridCol>
                <a:gridCol w="689731">
                  <a:extLst>
                    <a:ext uri="{9D8B030D-6E8A-4147-A177-3AD203B41FA5}">
                      <a16:colId xmlns:a16="http://schemas.microsoft.com/office/drawing/2014/main" val="2579931574"/>
                    </a:ext>
                  </a:extLst>
                </a:gridCol>
                <a:gridCol w="689731">
                  <a:extLst>
                    <a:ext uri="{9D8B030D-6E8A-4147-A177-3AD203B41FA5}">
                      <a16:colId xmlns:a16="http://schemas.microsoft.com/office/drawing/2014/main" val="1553098644"/>
                    </a:ext>
                  </a:extLst>
                </a:gridCol>
                <a:gridCol w="689731">
                  <a:extLst>
                    <a:ext uri="{9D8B030D-6E8A-4147-A177-3AD203B41FA5}">
                      <a16:colId xmlns:a16="http://schemas.microsoft.com/office/drawing/2014/main" val="398373374"/>
                    </a:ext>
                  </a:extLst>
                </a:gridCol>
                <a:gridCol w="835029">
                  <a:extLst>
                    <a:ext uri="{9D8B030D-6E8A-4147-A177-3AD203B41FA5}">
                      <a16:colId xmlns:a16="http://schemas.microsoft.com/office/drawing/2014/main" val="2880978145"/>
                    </a:ext>
                  </a:extLst>
                </a:gridCol>
                <a:gridCol w="835029">
                  <a:extLst>
                    <a:ext uri="{9D8B030D-6E8A-4147-A177-3AD203B41FA5}">
                      <a16:colId xmlns:a16="http://schemas.microsoft.com/office/drawing/2014/main" val="1362430798"/>
                    </a:ext>
                  </a:extLst>
                </a:gridCol>
              </a:tblGrid>
              <a:tr h="404127">
                <a:tc gridSpan="9">
                  <a:txBody>
                    <a:bodyPr/>
                    <a:lstStyle/>
                    <a:p>
                      <a:pPr algn="ctr">
                        <a:spcAft>
                          <a:spcPts val="0"/>
                        </a:spcAft>
                      </a:pPr>
                      <a:r>
                        <a:rPr lang="lv-LV" sz="1800" dirty="0">
                          <a:effectLst/>
                        </a:rPr>
                        <a:t>Valsts autoceļu sakārtošanas programma 2014.-2020. gadam</a:t>
                      </a:r>
                      <a:endParaRPr lang="lv-LV" sz="1800" dirty="0">
                        <a:effectLst/>
                        <a:latin typeface="Times New Roman" panose="02020603050405020304" pitchFamily="18" charset="0"/>
                        <a:ea typeface="Times New Roman" panose="02020603050405020304" pitchFamily="18" charset="0"/>
                      </a:endParaRPr>
                    </a:p>
                  </a:txBody>
                  <a:tcPr marL="68580" marR="68580" marT="0" marB="0" anchor="b"/>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val="467433554"/>
                  </a:ext>
                </a:extLst>
              </a:tr>
              <a:tr h="385757">
                <a:tc rowSpan="2">
                  <a:txBody>
                    <a:bodyPr/>
                    <a:lstStyle/>
                    <a:p>
                      <a:pPr>
                        <a:spcAft>
                          <a:spcPts val="0"/>
                        </a:spcAft>
                      </a:pPr>
                      <a:r>
                        <a:rPr lang="lv-LV" sz="1800">
                          <a:effectLst/>
                        </a:rPr>
                        <a:t>2013.gadā Valsts autoceļu sakārtošanas programmai plānotais finansējums, milj. euro, tai skaitā </a:t>
                      </a:r>
                      <a:endParaRPr lang="lv-LV" sz="18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r">
                        <a:spcAft>
                          <a:spcPts val="0"/>
                        </a:spcAft>
                      </a:pPr>
                      <a:r>
                        <a:rPr lang="lv-LV" sz="1800" dirty="0">
                          <a:effectLst/>
                        </a:rPr>
                        <a:t>2014</a:t>
                      </a:r>
                      <a:endParaRPr lang="lv-LV"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r">
                        <a:spcAft>
                          <a:spcPts val="0"/>
                        </a:spcAft>
                      </a:pPr>
                      <a:r>
                        <a:rPr lang="lv-LV" sz="1800" dirty="0">
                          <a:effectLst/>
                        </a:rPr>
                        <a:t>2015</a:t>
                      </a:r>
                      <a:endParaRPr lang="lv-LV"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r">
                        <a:spcAft>
                          <a:spcPts val="0"/>
                        </a:spcAft>
                      </a:pPr>
                      <a:r>
                        <a:rPr lang="lv-LV" sz="1800">
                          <a:effectLst/>
                        </a:rPr>
                        <a:t>2016</a:t>
                      </a:r>
                      <a:endParaRPr lang="lv-LV" sz="18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r">
                        <a:spcAft>
                          <a:spcPts val="0"/>
                        </a:spcAft>
                      </a:pPr>
                      <a:r>
                        <a:rPr lang="lv-LV" sz="1800">
                          <a:effectLst/>
                        </a:rPr>
                        <a:t>2017</a:t>
                      </a:r>
                      <a:endParaRPr lang="lv-LV" sz="18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r">
                        <a:spcAft>
                          <a:spcPts val="0"/>
                        </a:spcAft>
                      </a:pPr>
                      <a:r>
                        <a:rPr lang="lv-LV" sz="1800">
                          <a:effectLst/>
                        </a:rPr>
                        <a:t>2018</a:t>
                      </a:r>
                      <a:endParaRPr lang="lv-LV" sz="18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r">
                        <a:spcAft>
                          <a:spcPts val="0"/>
                        </a:spcAft>
                      </a:pPr>
                      <a:r>
                        <a:rPr lang="lv-LV" sz="1800">
                          <a:effectLst/>
                        </a:rPr>
                        <a:t>2019</a:t>
                      </a:r>
                      <a:endParaRPr lang="lv-LV" sz="18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r">
                        <a:spcAft>
                          <a:spcPts val="0"/>
                        </a:spcAft>
                      </a:pPr>
                      <a:r>
                        <a:rPr lang="lv-LV" sz="1800">
                          <a:effectLst/>
                        </a:rPr>
                        <a:t>2020</a:t>
                      </a:r>
                      <a:endParaRPr lang="lv-LV" sz="18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lv-LV" sz="1800">
                          <a:effectLst/>
                        </a:rPr>
                        <a:t>Kopā</a:t>
                      </a:r>
                      <a:endParaRPr lang="lv-LV" sz="180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897517247"/>
                  </a:ext>
                </a:extLst>
              </a:tr>
              <a:tr h="1377704">
                <a:tc vMerge="1">
                  <a:txBody>
                    <a:bodyPr/>
                    <a:lstStyle/>
                    <a:p>
                      <a:endParaRPr lang="lv-LV"/>
                    </a:p>
                  </a:txBody>
                  <a:tcPr/>
                </a:tc>
                <a:tc>
                  <a:txBody>
                    <a:bodyPr/>
                    <a:lstStyle/>
                    <a:p>
                      <a:pPr algn="ctr">
                        <a:spcAft>
                          <a:spcPts val="0"/>
                        </a:spcAft>
                      </a:pPr>
                      <a:r>
                        <a:rPr lang="lv-LV" sz="1800" dirty="0">
                          <a:effectLst/>
                        </a:rPr>
                        <a:t>113.4</a:t>
                      </a:r>
                      <a:endParaRPr lang="lv-LV"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lv-LV" sz="1800" dirty="0">
                          <a:effectLst/>
                        </a:rPr>
                        <a:t>184.6</a:t>
                      </a:r>
                      <a:endParaRPr lang="lv-LV"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lv-LV" sz="1800" dirty="0">
                          <a:effectLst/>
                        </a:rPr>
                        <a:t>229.9</a:t>
                      </a:r>
                      <a:endParaRPr lang="lv-LV"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lv-LV" sz="1800" dirty="0">
                          <a:effectLst/>
                        </a:rPr>
                        <a:t>246.6</a:t>
                      </a:r>
                      <a:endParaRPr lang="lv-LV"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lv-LV" sz="1800" dirty="0">
                          <a:effectLst/>
                        </a:rPr>
                        <a:t>253.5</a:t>
                      </a:r>
                      <a:endParaRPr lang="lv-LV"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lv-LV" sz="1800" dirty="0">
                          <a:effectLst/>
                        </a:rPr>
                        <a:t>230.9</a:t>
                      </a:r>
                      <a:endParaRPr lang="lv-LV"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lv-LV" sz="1800">
                          <a:effectLst/>
                        </a:rPr>
                        <a:t>252.5</a:t>
                      </a:r>
                      <a:endParaRPr lang="lv-LV" sz="18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lv-LV" sz="1800">
                          <a:effectLst/>
                        </a:rPr>
                        <a:t>1511.4</a:t>
                      </a:r>
                      <a:endParaRPr lang="lv-LV" sz="180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1490198401"/>
                  </a:ext>
                </a:extLst>
              </a:tr>
              <a:tr h="734775">
                <a:tc>
                  <a:txBody>
                    <a:bodyPr/>
                    <a:lstStyle/>
                    <a:p>
                      <a:pPr>
                        <a:spcAft>
                          <a:spcPts val="0"/>
                        </a:spcAft>
                      </a:pPr>
                      <a:r>
                        <a:rPr lang="lv-LV" sz="1800">
                          <a:effectLst/>
                        </a:rPr>
                        <a:t>ES fondu finansējums, milj. euro</a:t>
                      </a:r>
                      <a:endParaRPr lang="lv-LV" sz="18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lv-LV" sz="1800">
                          <a:effectLst/>
                        </a:rPr>
                        <a:t>46.9</a:t>
                      </a:r>
                      <a:endParaRPr lang="lv-LV" sz="18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lv-LV" sz="1800">
                          <a:effectLst/>
                        </a:rPr>
                        <a:t>116.0</a:t>
                      </a:r>
                      <a:endParaRPr lang="lv-LV" sz="18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lv-LV" sz="1800">
                          <a:effectLst/>
                        </a:rPr>
                        <a:t>117.0</a:t>
                      </a:r>
                      <a:endParaRPr lang="lv-LV" sz="18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lv-LV" sz="1800">
                          <a:effectLst/>
                        </a:rPr>
                        <a:t>102.3</a:t>
                      </a:r>
                      <a:endParaRPr lang="lv-LV" sz="18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lv-LV" sz="1800" dirty="0">
                          <a:effectLst/>
                        </a:rPr>
                        <a:t>80.5</a:t>
                      </a:r>
                      <a:endParaRPr lang="lv-LV"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lv-LV" sz="1800" dirty="0">
                          <a:effectLst/>
                        </a:rPr>
                        <a:t>36.0</a:t>
                      </a:r>
                      <a:endParaRPr lang="lv-LV"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lv-LV" sz="1800" dirty="0">
                          <a:effectLst/>
                        </a:rPr>
                        <a:t>35.3</a:t>
                      </a:r>
                      <a:endParaRPr lang="lv-LV"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endParaRPr lang="lv-LV" sz="1800" dirty="0">
                        <a:effectLst/>
                      </a:endParaRPr>
                    </a:p>
                    <a:p>
                      <a:pPr algn="ctr">
                        <a:spcAft>
                          <a:spcPts val="0"/>
                        </a:spcAft>
                      </a:pPr>
                      <a:endParaRPr lang="lv-LV" sz="1800" dirty="0">
                        <a:effectLst/>
                      </a:endParaRPr>
                    </a:p>
                    <a:p>
                      <a:pPr algn="ctr">
                        <a:spcAft>
                          <a:spcPts val="0"/>
                        </a:spcAft>
                      </a:pPr>
                      <a:r>
                        <a:rPr lang="lv-LV" sz="1800" dirty="0">
                          <a:effectLst/>
                        </a:rPr>
                        <a:t>534.0</a:t>
                      </a:r>
                      <a:endParaRPr lang="lv-LV" sz="18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4164943066"/>
                  </a:ext>
                </a:extLst>
              </a:tr>
              <a:tr h="1058077">
                <a:tc>
                  <a:txBody>
                    <a:bodyPr/>
                    <a:lstStyle/>
                    <a:p>
                      <a:pPr>
                        <a:spcAft>
                          <a:spcPts val="0"/>
                        </a:spcAft>
                      </a:pPr>
                      <a:r>
                        <a:rPr lang="lv-LV" sz="1800">
                          <a:effectLst/>
                        </a:rPr>
                        <a:t>Valsts budžeta finansējums, milj., euro</a:t>
                      </a:r>
                      <a:endParaRPr lang="lv-LV" sz="18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lv-LV" sz="1800">
                          <a:effectLst/>
                        </a:rPr>
                        <a:t>66.5</a:t>
                      </a:r>
                      <a:endParaRPr lang="lv-LV" sz="18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lv-LV" sz="1800">
                          <a:effectLst/>
                        </a:rPr>
                        <a:t>68.6</a:t>
                      </a:r>
                      <a:endParaRPr lang="lv-LV" sz="18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lv-LV" sz="1800">
                          <a:effectLst/>
                        </a:rPr>
                        <a:t>112.9</a:t>
                      </a:r>
                      <a:endParaRPr lang="lv-LV" sz="18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lv-LV" sz="1800" dirty="0">
                          <a:effectLst/>
                        </a:rPr>
                        <a:t>144.3</a:t>
                      </a:r>
                      <a:endParaRPr lang="lv-LV"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lv-LV" sz="1800">
                          <a:effectLst/>
                        </a:rPr>
                        <a:t>173.0</a:t>
                      </a:r>
                      <a:endParaRPr lang="lv-LV" sz="18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lv-LV" sz="1800" dirty="0">
                          <a:effectLst/>
                        </a:rPr>
                        <a:t>194.9</a:t>
                      </a:r>
                      <a:endParaRPr lang="lv-LV"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lv-LV" sz="1800" dirty="0">
                          <a:effectLst/>
                        </a:rPr>
                        <a:t>217.2</a:t>
                      </a:r>
                      <a:endParaRPr lang="lv-LV"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lv-LV" sz="1800" dirty="0">
                          <a:effectLst/>
                        </a:rPr>
                        <a:t>977.4</a:t>
                      </a:r>
                      <a:endParaRPr lang="lv-LV" sz="1800"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1803027717"/>
                  </a:ext>
                </a:extLst>
              </a:tr>
            </a:tbl>
          </a:graphicData>
        </a:graphic>
      </p:graphicFrame>
    </p:spTree>
    <p:extLst>
      <p:ext uri="{BB962C8B-B14F-4D97-AF65-F5344CB8AC3E}">
        <p14:creationId xmlns:p14="http://schemas.microsoft.com/office/powerpoint/2010/main" val="571813203"/>
      </p:ext>
    </p:extLst>
  </p:cSld>
  <p:clrMapOvr>
    <a:masterClrMapping/>
  </p:clrMapOvr>
  <p:transition spd="slow">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ula 2"/>
          <p:cNvGraphicFramePr>
            <a:graphicFrameLocks noGrp="1"/>
          </p:cNvGraphicFramePr>
          <p:nvPr>
            <p:extLst>
              <p:ext uri="{D42A27DB-BD31-4B8C-83A1-F6EECF244321}">
                <p14:modId xmlns:p14="http://schemas.microsoft.com/office/powerpoint/2010/main" val="651536374"/>
              </p:ext>
            </p:extLst>
          </p:nvPr>
        </p:nvGraphicFramePr>
        <p:xfrm>
          <a:off x="395537" y="404661"/>
          <a:ext cx="8496942" cy="6048674"/>
        </p:xfrm>
        <a:graphic>
          <a:graphicData uri="http://schemas.openxmlformats.org/drawingml/2006/table">
            <a:tbl>
              <a:tblPr firstRow="1" firstCol="1" bandRow="1">
                <a:tableStyleId>{5C22544A-7EE6-4342-B048-85BDC9FD1C3A}</a:tableStyleId>
              </a:tblPr>
              <a:tblGrid>
                <a:gridCol w="3017956">
                  <a:extLst>
                    <a:ext uri="{9D8B030D-6E8A-4147-A177-3AD203B41FA5}">
                      <a16:colId xmlns:a16="http://schemas.microsoft.com/office/drawing/2014/main" val="3704751131"/>
                    </a:ext>
                  </a:extLst>
                </a:gridCol>
                <a:gridCol w="597939">
                  <a:extLst>
                    <a:ext uri="{9D8B030D-6E8A-4147-A177-3AD203B41FA5}">
                      <a16:colId xmlns:a16="http://schemas.microsoft.com/office/drawing/2014/main" val="1054433198"/>
                    </a:ext>
                  </a:extLst>
                </a:gridCol>
                <a:gridCol w="597939">
                  <a:extLst>
                    <a:ext uri="{9D8B030D-6E8A-4147-A177-3AD203B41FA5}">
                      <a16:colId xmlns:a16="http://schemas.microsoft.com/office/drawing/2014/main" val="871832253"/>
                    </a:ext>
                  </a:extLst>
                </a:gridCol>
                <a:gridCol w="648072">
                  <a:extLst>
                    <a:ext uri="{9D8B030D-6E8A-4147-A177-3AD203B41FA5}">
                      <a16:colId xmlns:a16="http://schemas.microsoft.com/office/drawing/2014/main" val="2059504750"/>
                    </a:ext>
                  </a:extLst>
                </a:gridCol>
                <a:gridCol w="692735">
                  <a:extLst>
                    <a:ext uri="{9D8B030D-6E8A-4147-A177-3AD203B41FA5}">
                      <a16:colId xmlns:a16="http://schemas.microsoft.com/office/drawing/2014/main" val="3339217789"/>
                    </a:ext>
                  </a:extLst>
                </a:gridCol>
                <a:gridCol w="692735">
                  <a:extLst>
                    <a:ext uri="{9D8B030D-6E8A-4147-A177-3AD203B41FA5}">
                      <a16:colId xmlns:a16="http://schemas.microsoft.com/office/drawing/2014/main" val="3623210600"/>
                    </a:ext>
                  </a:extLst>
                </a:gridCol>
                <a:gridCol w="692735">
                  <a:extLst>
                    <a:ext uri="{9D8B030D-6E8A-4147-A177-3AD203B41FA5}">
                      <a16:colId xmlns:a16="http://schemas.microsoft.com/office/drawing/2014/main" val="3977191373"/>
                    </a:ext>
                  </a:extLst>
                </a:gridCol>
                <a:gridCol w="692735">
                  <a:extLst>
                    <a:ext uri="{9D8B030D-6E8A-4147-A177-3AD203B41FA5}">
                      <a16:colId xmlns:a16="http://schemas.microsoft.com/office/drawing/2014/main" val="1715876445"/>
                    </a:ext>
                  </a:extLst>
                </a:gridCol>
                <a:gridCol w="864096">
                  <a:extLst>
                    <a:ext uri="{9D8B030D-6E8A-4147-A177-3AD203B41FA5}">
                      <a16:colId xmlns:a16="http://schemas.microsoft.com/office/drawing/2014/main" val="309988093"/>
                    </a:ext>
                  </a:extLst>
                </a:gridCol>
              </a:tblGrid>
              <a:tr h="690829">
                <a:tc gridSpan="9">
                  <a:txBody>
                    <a:bodyPr/>
                    <a:lstStyle/>
                    <a:p>
                      <a:pPr algn="ctr">
                        <a:spcAft>
                          <a:spcPts val="0"/>
                        </a:spcAft>
                      </a:pPr>
                      <a:r>
                        <a:rPr lang="lv-LV" sz="2000" dirty="0">
                          <a:effectLst/>
                        </a:rPr>
                        <a:t>Valsts pamatbudžeta finansējuma neizpilde Valsts autoceļu sakārtošanas programmas īstenošanai uz 2017. gada 1. augustu</a:t>
                      </a:r>
                      <a:endParaRPr lang="lv-LV" sz="2400" dirty="0">
                        <a:effectLst/>
                        <a:latin typeface="Times New Roman" panose="02020603050405020304" pitchFamily="18" charset="0"/>
                        <a:ea typeface="Times New Roman" panose="02020603050405020304" pitchFamily="18" charset="0"/>
                      </a:endParaRPr>
                    </a:p>
                  </a:txBody>
                  <a:tcPr marL="68580" marR="68580" marT="0" marB="0" anchor="b"/>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val="2248868932"/>
                  </a:ext>
                </a:extLst>
              </a:tr>
              <a:tr h="690829">
                <a:tc>
                  <a:txBody>
                    <a:bodyPr/>
                    <a:lstStyle/>
                    <a:p>
                      <a:pPr algn="ctr">
                        <a:spcAft>
                          <a:spcPts val="0"/>
                        </a:spcAft>
                      </a:pPr>
                      <a:r>
                        <a:rPr lang="lv-LV" sz="1800" dirty="0">
                          <a:effectLst/>
                        </a:rPr>
                        <a:t> </a:t>
                      </a:r>
                      <a:endParaRPr lang="lv-LV" sz="20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lv-LV" sz="1600" dirty="0">
                          <a:effectLst/>
                        </a:rPr>
                        <a:t>2014</a:t>
                      </a:r>
                      <a:endParaRPr lang="lv-LV"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lv-LV" sz="1600" dirty="0">
                          <a:effectLst/>
                        </a:rPr>
                        <a:t>2015</a:t>
                      </a:r>
                      <a:endParaRPr lang="lv-LV"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lv-LV" sz="1600" dirty="0">
                          <a:effectLst/>
                        </a:rPr>
                        <a:t>2016</a:t>
                      </a:r>
                      <a:endParaRPr lang="lv-LV"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lv-LV" sz="1600" dirty="0">
                          <a:effectLst/>
                        </a:rPr>
                        <a:t>2017</a:t>
                      </a:r>
                      <a:endParaRPr lang="lv-LV" sz="18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lv-LV" sz="1600">
                          <a:effectLst/>
                        </a:rPr>
                        <a:t>2018</a:t>
                      </a:r>
                      <a:endParaRPr lang="lv-LV" sz="18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lv-LV" sz="1600">
                          <a:effectLst/>
                        </a:rPr>
                        <a:t>2019</a:t>
                      </a:r>
                      <a:endParaRPr lang="lv-LV" sz="18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lv-LV" sz="1600">
                          <a:effectLst/>
                        </a:rPr>
                        <a:t>2020</a:t>
                      </a:r>
                      <a:endParaRPr lang="lv-LV" sz="18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lv-LV" sz="1600" dirty="0">
                          <a:effectLst/>
                        </a:rPr>
                        <a:t>Kopā</a:t>
                      </a:r>
                      <a:endParaRPr lang="lv-LV" sz="1800" dirty="0">
                        <a:effectLst/>
                        <a:latin typeface="Times New Roman" panose="02020603050405020304" pitchFamily="18" charset="0"/>
                        <a:ea typeface="Times New Roman" panose="02020603050405020304" pitchFamily="18" charset="0"/>
                      </a:endParaRPr>
                    </a:p>
                  </a:txBody>
                  <a:tcPr marL="68580" marR="68580" marT="0" marB="0" anchor="b"/>
                </a:tc>
                <a:extLst>
                  <a:ext uri="{0D108BD9-81ED-4DB2-BD59-A6C34878D82A}">
                    <a16:rowId xmlns:a16="http://schemas.microsoft.com/office/drawing/2014/main" val="3844774372"/>
                  </a:ext>
                </a:extLst>
              </a:tr>
              <a:tr h="490646">
                <a:tc gridSpan="9">
                  <a:txBody>
                    <a:bodyPr/>
                    <a:lstStyle/>
                    <a:p>
                      <a:pPr algn="r">
                        <a:spcAft>
                          <a:spcPts val="0"/>
                        </a:spcAft>
                      </a:pPr>
                      <a:r>
                        <a:rPr lang="lv-LV" sz="1800" dirty="0">
                          <a:effectLst/>
                        </a:rPr>
                        <a:t>milj. EUR</a:t>
                      </a:r>
                      <a:endParaRPr lang="lv-LV" sz="2000" dirty="0">
                        <a:effectLst/>
                        <a:latin typeface="Times New Roman" panose="02020603050405020304" pitchFamily="18" charset="0"/>
                        <a:ea typeface="Times New Roman" panose="02020603050405020304" pitchFamily="18" charset="0"/>
                      </a:endParaRPr>
                    </a:p>
                  </a:txBody>
                  <a:tcPr marL="68580" marR="68580" marT="0" marB="0" anchor="b"/>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val="1993305540"/>
                  </a:ext>
                </a:extLst>
              </a:tr>
              <a:tr h="1036242">
                <a:tc>
                  <a:txBody>
                    <a:bodyPr/>
                    <a:lstStyle/>
                    <a:p>
                      <a:pPr>
                        <a:spcAft>
                          <a:spcPts val="0"/>
                        </a:spcAft>
                      </a:pPr>
                      <a:r>
                        <a:rPr lang="lv-LV" sz="1800">
                          <a:effectLst/>
                        </a:rPr>
                        <a:t>2013. gadā Valsts autoceļu programmai plānotais valsts pamatbudžeta finansējums</a:t>
                      </a:r>
                      <a:endParaRPr lang="lv-LV"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lv-LV" sz="1600" dirty="0">
                          <a:effectLst/>
                        </a:rPr>
                        <a:t>66.5</a:t>
                      </a:r>
                      <a:endParaRPr lang="lv-LV" sz="1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lv-LV" sz="1600" dirty="0">
                          <a:effectLst/>
                        </a:rPr>
                        <a:t>68.6</a:t>
                      </a:r>
                      <a:endParaRPr lang="lv-LV" sz="1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lv-LV" sz="1600" dirty="0">
                          <a:effectLst/>
                        </a:rPr>
                        <a:t>112.9</a:t>
                      </a:r>
                      <a:endParaRPr lang="lv-LV" sz="1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lv-LV" sz="1600" dirty="0">
                          <a:effectLst/>
                        </a:rPr>
                        <a:t>144.3</a:t>
                      </a:r>
                      <a:endParaRPr lang="lv-LV" sz="1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lv-LV" sz="1600" dirty="0">
                          <a:effectLst/>
                        </a:rPr>
                        <a:t>173.0</a:t>
                      </a:r>
                      <a:endParaRPr lang="lv-LV" sz="1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lv-LV" sz="1600" dirty="0">
                          <a:effectLst/>
                        </a:rPr>
                        <a:t>194.9</a:t>
                      </a:r>
                      <a:endParaRPr lang="lv-LV" sz="1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lv-LV" sz="1600" dirty="0">
                          <a:effectLst/>
                        </a:rPr>
                        <a:t>217.2</a:t>
                      </a:r>
                      <a:endParaRPr lang="lv-LV" sz="18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lv-LV" sz="1600" dirty="0">
                          <a:effectLst/>
                        </a:rPr>
                        <a:t>977.4</a:t>
                      </a:r>
                      <a:endParaRPr lang="lv-LV" sz="18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084430274"/>
                  </a:ext>
                </a:extLst>
              </a:tr>
              <a:tr h="726155">
                <a:tc>
                  <a:txBody>
                    <a:bodyPr/>
                    <a:lstStyle/>
                    <a:p>
                      <a:pPr algn="ctr">
                        <a:spcAft>
                          <a:spcPts val="0"/>
                        </a:spcAft>
                      </a:pPr>
                      <a:r>
                        <a:rPr lang="lv-LV" sz="1800" dirty="0">
                          <a:effectLst/>
                        </a:rPr>
                        <a:t> </a:t>
                      </a:r>
                      <a:endParaRPr lang="lv-LV" sz="2000" dirty="0">
                        <a:effectLst/>
                        <a:latin typeface="Times New Roman" panose="02020603050405020304" pitchFamily="18" charset="0"/>
                        <a:ea typeface="Times New Roman" panose="02020603050405020304" pitchFamily="18" charset="0"/>
                      </a:endParaRPr>
                    </a:p>
                  </a:txBody>
                  <a:tcPr marL="68580" marR="68580" marT="0" marB="0" anchor="ctr"/>
                </a:tc>
                <a:tc gridSpan="3">
                  <a:txBody>
                    <a:bodyPr/>
                    <a:lstStyle/>
                    <a:p>
                      <a:pPr algn="ctr">
                        <a:spcAft>
                          <a:spcPts val="0"/>
                        </a:spcAft>
                      </a:pPr>
                      <a:r>
                        <a:rPr lang="lv-LV" sz="1800">
                          <a:effectLst/>
                        </a:rPr>
                        <a:t>fakts</a:t>
                      </a:r>
                      <a:endParaRPr lang="lv-LV" sz="200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lv-LV"/>
                    </a:p>
                  </a:txBody>
                  <a:tcPr/>
                </a:tc>
                <a:tc hMerge="1">
                  <a:txBody>
                    <a:bodyPr/>
                    <a:lstStyle/>
                    <a:p>
                      <a:endParaRPr lang="lv-LV"/>
                    </a:p>
                  </a:txBody>
                  <a:tcPr/>
                </a:tc>
                <a:tc gridSpan="4">
                  <a:txBody>
                    <a:bodyPr/>
                    <a:lstStyle/>
                    <a:p>
                      <a:pPr algn="ctr">
                        <a:spcAft>
                          <a:spcPts val="0"/>
                        </a:spcAft>
                      </a:pPr>
                      <a:r>
                        <a:rPr lang="lv-LV" sz="1800">
                          <a:effectLst/>
                        </a:rPr>
                        <a:t>saskaņā ar vidēja termiņa valsts budžeta finansējumu</a:t>
                      </a:r>
                      <a:endParaRPr lang="lv-LV" sz="200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lv-LV"/>
                    </a:p>
                  </a:txBody>
                  <a:tcPr/>
                </a:tc>
                <a:tc hMerge="1">
                  <a:txBody>
                    <a:bodyPr/>
                    <a:lstStyle/>
                    <a:p>
                      <a:endParaRPr lang="lv-LV"/>
                    </a:p>
                  </a:txBody>
                  <a:tcPr/>
                </a:tc>
                <a:tc hMerge="1">
                  <a:txBody>
                    <a:bodyPr/>
                    <a:lstStyle/>
                    <a:p>
                      <a:endParaRPr lang="lv-LV"/>
                    </a:p>
                  </a:txBody>
                  <a:tcPr/>
                </a:tc>
                <a:tc>
                  <a:txBody>
                    <a:bodyPr/>
                    <a:lstStyle/>
                    <a:p>
                      <a:pPr algn="ctr">
                        <a:spcAft>
                          <a:spcPts val="0"/>
                        </a:spcAft>
                      </a:pPr>
                      <a:r>
                        <a:rPr lang="lv-LV" sz="1800" dirty="0">
                          <a:effectLst/>
                        </a:rPr>
                        <a:t> </a:t>
                      </a:r>
                      <a:endParaRPr lang="lv-LV" sz="20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4081489233"/>
                  </a:ext>
                </a:extLst>
              </a:tr>
              <a:tr h="1413057">
                <a:tc>
                  <a:txBody>
                    <a:bodyPr/>
                    <a:lstStyle/>
                    <a:p>
                      <a:pPr algn="l">
                        <a:spcAft>
                          <a:spcPts val="0"/>
                        </a:spcAft>
                      </a:pPr>
                      <a:r>
                        <a:rPr lang="lv-LV" sz="1800" dirty="0">
                          <a:effectLst/>
                        </a:rPr>
                        <a:t>Valsts pamatbudžeta finansējums, ietverot  faktisko un plānoto finansējumu </a:t>
                      </a:r>
                      <a:endParaRPr lang="lv-LV" sz="20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lv-LV" sz="1800">
                          <a:effectLst/>
                        </a:rPr>
                        <a:t>26.6</a:t>
                      </a:r>
                      <a:endParaRPr lang="lv-LV"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lv-LV" sz="1800">
                          <a:effectLst/>
                        </a:rPr>
                        <a:t>47.8</a:t>
                      </a:r>
                      <a:endParaRPr lang="lv-LV"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lv-LV" sz="1800">
                          <a:effectLst/>
                        </a:rPr>
                        <a:t>50.3</a:t>
                      </a:r>
                      <a:endParaRPr lang="lv-LV"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lv-LV" sz="1800">
                          <a:effectLst/>
                        </a:rPr>
                        <a:t>63.6</a:t>
                      </a:r>
                      <a:endParaRPr lang="lv-LV"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lv-LV" sz="1800">
                          <a:effectLst/>
                        </a:rPr>
                        <a:t>66.9</a:t>
                      </a:r>
                      <a:endParaRPr lang="lv-LV"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lv-LV" sz="1800">
                          <a:effectLst/>
                        </a:rPr>
                        <a:t>67.3</a:t>
                      </a:r>
                      <a:endParaRPr lang="lv-LV"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lv-LV" sz="1800">
                          <a:effectLst/>
                        </a:rPr>
                        <a:t>67.3</a:t>
                      </a:r>
                      <a:endParaRPr lang="lv-LV"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lv-LV" sz="1800" dirty="0">
                          <a:effectLst/>
                        </a:rPr>
                        <a:t>389.8</a:t>
                      </a:r>
                      <a:endParaRPr lang="lv-LV" sz="20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204470033"/>
                  </a:ext>
                </a:extLst>
              </a:tr>
              <a:tr h="1000916">
                <a:tc>
                  <a:txBody>
                    <a:bodyPr/>
                    <a:lstStyle/>
                    <a:p>
                      <a:pPr>
                        <a:spcAft>
                          <a:spcPts val="0"/>
                        </a:spcAft>
                      </a:pPr>
                      <a:r>
                        <a:rPr lang="lv-LV" sz="1800" dirty="0">
                          <a:effectLst/>
                        </a:rPr>
                        <a:t>Valsts pamatbudžeta finansējuma neizpilde </a:t>
                      </a:r>
                      <a:endParaRPr lang="lv-LV" sz="2000" dirty="0">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lv-LV" sz="1800">
                          <a:effectLst/>
                        </a:rPr>
                        <a:t>39.9</a:t>
                      </a:r>
                      <a:endParaRPr lang="lv-LV"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lv-LV" sz="1800">
                          <a:effectLst/>
                        </a:rPr>
                        <a:t>20.8</a:t>
                      </a:r>
                      <a:endParaRPr lang="lv-LV"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lv-LV" sz="1800">
                          <a:effectLst/>
                        </a:rPr>
                        <a:t>62.6</a:t>
                      </a:r>
                      <a:endParaRPr lang="lv-LV"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lv-LV" sz="1800">
                          <a:effectLst/>
                        </a:rPr>
                        <a:t>80.7</a:t>
                      </a:r>
                      <a:endParaRPr lang="lv-LV"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lv-LV" sz="1800">
                          <a:effectLst/>
                        </a:rPr>
                        <a:t>106.1</a:t>
                      </a:r>
                      <a:endParaRPr lang="lv-LV"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lv-LV" sz="1800">
                          <a:effectLst/>
                        </a:rPr>
                        <a:t>127.6</a:t>
                      </a:r>
                      <a:endParaRPr lang="lv-LV"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lv-LV" sz="1800">
                          <a:effectLst/>
                        </a:rPr>
                        <a:t>149.9</a:t>
                      </a:r>
                      <a:endParaRPr lang="lv-LV" sz="20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lv-LV" sz="1800" dirty="0">
                          <a:effectLst/>
                        </a:rPr>
                        <a:t>587.6</a:t>
                      </a:r>
                      <a:endParaRPr lang="lv-LV" sz="20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169868253"/>
                  </a:ext>
                </a:extLst>
              </a:tr>
            </a:tbl>
          </a:graphicData>
        </a:graphic>
      </p:graphicFrame>
    </p:spTree>
    <p:extLst>
      <p:ext uri="{BB962C8B-B14F-4D97-AF65-F5344CB8AC3E}">
        <p14:creationId xmlns:p14="http://schemas.microsoft.com/office/powerpoint/2010/main" val="1049033894"/>
      </p:ext>
    </p:extLst>
  </p:cSld>
  <p:clrMapOvr>
    <a:masterClrMapping/>
  </p:clrMapOvr>
  <p:transition spd="slow">
    <p:wipe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a:t>FAKTISKI  SASNIEGTIE  REZULTĀTI</a:t>
            </a:r>
          </a:p>
        </p:txBody>
      </p:sp>
      <p:graphicFrame>
        <p:nvGraphicFramePr>
          <p:cNvPr id="5" name="Tabula 4"/>
          <p:cNvGraphicFramePr>
            <a:graphicFrameLocks noGrp="1"/>
          </p:cNvGraphicFramePr>
          <p:nvPr>
            <p:extLst>
              <p:ext uri="{D42A27DB-BD31-4B8C-83A1-F6EECF244321}">
                <p14:modId xmlns:p14="http://schemas.microsoft.com/office/powerpoint/2010/main" val="2907561301"/>
              </p:ext>
            </p:extLst>
          </p:nvPr>
        </p:nvGraphicFramePr>
        <p:xfrm>
          <a:off x="539552" y="1628798"/>
          <a:ext cx="8208912" cy="4824538"/>
        </p:xfrm>
        <a:graphic>
          <a:graphicData uri="http://schemas.openxmlformats.org/drawingml/2006/table">
            <a:tbl>
              <a:tblPr firstRow="1" firstCol="1" bandRow="1">
                <a:tableStyleId>{5C22544A-7EE6-4342-B048-85BDC9FD1C3A}</a:tableStyleId>
              </a:tblPr>
              <a:tblGrid>
                <a:gridCol w="382911">
                  <a:extLst>
                    <a:ext uri="{9D8B030D-6E8A-4147-A177-3AD203B41FA5}">
                      <a16:colId xmlns:a16="http://schemas.microsoft.com/office/drawing/2014/main" val="242826334"/>
                    </a:ext>
                  </a:extLst>
                </a:gridCol>
                <a:gridCol w="2522898">
                  <a:extLst>
                    <a:ext uri="{9D8B030D-6E8A-4147-A177-3AD203B41FA5}">
                      <a16:colId xmlns:a16="http://schemas.microsoft.com/office/drawing/2014/main" val="1973274299"/>
                    </a:ext>
                  </a:extLst>
                </a:gridCol>
                <a:gridCol w="2179357">
                  <a:extLst>
                    <a:ext uri="{9D8B030D-6E8A-4147-A177-3AD203B41FA5}">
                      <a16:colId xmlns:a16="http://schemas.microsoft.com/office/drawing/2014/main" val="4286845819"/>
                    </a:ext>
                  </a:extLst>
                </a:gridCol>
                <a:gridCol w="1599275">
                  <a:extLst>
                    <a:ext uri="{9D8B030D-6E8A-4147-A177-3AD203B41FA5}">
                      <a16:colId xmlns:a16="http://schemas.microsoft.com/office/drawing/2014/main" val="3232765376"/>
                    </a:ext>
                  </a:extLst>
                </a:gridCol>
                <a:gridCol w="1524471">
                  <a:extLst>
                    <a:ext uri="{9D8B030D-6E8A-4147-A177-3AD203B41FA5}">
                      <a16:colId xmlns:a16="http://schemas.microsoft.com/office/drawing/2014/main" val="4087350199"/>
                    </a:ext>
                  </a:extLst>
                </a:gridCol>
              </a:tblGrid>
              <a:tr h="643272">
                <a:tc>
                  <a:txBody>
                    <a:bodyPr/>
                    <a:lstStyle/>
                    <a:p>
                      <a:pPr>
                        <a:spcAft>
                          <a:spcPts val="600"/>
                        </a:spcAft>
                      </a:pPr>
                      <a:r>
                        <a:rPr lang="lv-LV" sz="1400" dirty="0">
                          <a:effectLst/>
                        </a:rPr>
                        <a:t>Nr.</a:t>
                      </a:r>
                      <a:endParaRPr lang="lv-LV"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lv-LV" sz="1800" dirty="0">
                          <a:effectLst/>
                        </a:rPr>
                        <a:t>Politikas rezultāts</a:t>
                      </a:r>
                      <a:endParaRPr lang="lv-LV" sz="2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lv-LV" sz="1800" dirty="0">
                          <a:effectLst/>
                        </a:rPr>
                        <a:t>Rezultatīvais rādītājs</a:t>
                      </a:r>
                      <a:endParaRPr lang="lv-LV" sz="2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lv-LV" sz="1800">
                          <a:effectLst/>
                        </a:rPr>
                        <a:t>2016 plānots</a:t>
                      </a:r>
                      <a:endParaRPr lang="lv-LV"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lv-LV" sz="1800">
                          <a:effectLst/>
                        </a:rPr>
                        <a:t>2016 faktiski</a:t>
                      </a:r>
                      <a:endParaRPr lang="lv-LV" sz="2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956732430"/>
                  </a:ext>
                </a:extLst>
              </a:tr>
              <a:tr h="1929815">
                <a:tc>
                  <a:txBody>
                    <a:bodyPr/>
                    <a:lstStyle/>
                    <a:p>
                      <a:pPr>
                        <a:spcAft>
                          <a:spcPts val="600"/>
                        </a:spcAft>
                      </a:pPr>
                      <a:r>
                        <a:rPr lang="lv-LV" sz="1800">
                          <a:effectLst/>
                        </a:rPr>
                        <a:t>1.</a:t>
                      </a:r>
                      <a:endParaRPr lang="lv-LV"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lv-LV" sz="1800" dirty="0">
                          <a:effectLst/>
                        </a:rPr>
                        <a:t>Samazināts valsts autoceļu ar asfalta segumu sliktā un ļoti sliktā stāvoklī garums par 57%, salīdzinot ar 2012.gadu </a:t>
                      </a:r>
                      <a:endParaRPr lang="lv-LV" sz="2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lv-LV" sz="1800">
                          <a:effectLst/>
                        </a:rPr>
                        <a:t>Valsts galveno autoceļu sliktā un ļoti sliktā stāvoklī samazinājums, %, salīdzinot ar 2012. gadu</a:t>
                      </a:r>
                      <a:endParaRPr lang="lv-LV"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600"/>
                        </a:spcAft>
                      </a:pPr>
                      <a:endParaRPr lang="lv-LV" sz="2400" dirty="0">
                        <a:effectLst/>
                      </a:endParaRPr>
                    </a:p>
                    <a:p>
                      <a:pPr algn="ctr">
                        <a:spcAft>
                          <a:spcPts val="600"/>
                        </a:spcAft>
                      </a:pPr>
                      <a:endParaRPr lang="lv-LV" sz="2400" dirty="0">
                        <a:effectLst/>
                      </a:endParaRPr>
                    </a:p>
                    <a:p>
                      <a:pPr algn="ctr">
                        <a:spcAft>
                          <a:spcPts val="600"/>
                        </a:spcAft>
                      </a:pPr>
                      <a:r>
                        <a:rPr lang="lv-LV" sz="2400" dirty="0">
                          <a:effectLst/>
                        </a:rPr>
                        <a:t>37%</a:t>
                      </a:r>
                      <a:endParaRPr lang="lv-LV" sz="3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600"/>
                        </a:spcAft>
                      </a:pPr>
                      <a:endParaRPr lang="lv-LV" sz="2400" b="1" dirty="0">
                        <a:effectLst/>
                      </a:endParaRPr>
                    </a:p>
                    <a:p>
                      <a:pPr algn="ctr">
                        <a:spcAft>
                          <a:spcPts val="600"/>
                        </a:spcAft>
                      </a:pPr>
                      <a:endParaRPr lang="lv-LV" sz="2400" b="1" dirty="0">
                        <a:effectLst/>
                      </a:endParaRPr>
                    </a:p>
                    <a:p>
                      <a:pPr algn="ctr">
                        <a:spcAft>
                          <a:spcPts val="600"/>
                        </a:spcAft>
                      </a:pPr>
                      <a:r>
                        <a:rPr lang="lv-LV" sz="2400" b="1" dirty="0">
                          <a:effectLst/>
                        </a:rPr>
                        <a:t>23%</a:t>
                      </a:r>
                      <a:endParaRPr lang="lv-LV" sz="3600" b="1"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272489920"/>
                  </a:ext>
                </a:extLst>
              </a:tr>
              <a:tr h="2251451">
                <a:tc>
                  <a:txBody>
                    <a:bodyPr/>
                    <a:lstStyle/>
                    <a:p>
                      <a:pPr>
                        <a:spcAft>
                          <a:spcPts val="600"/>
                        </a:spcAft>
                      </a:pPr>
                      <a:r>
                        <a:rPr lang="lv-LV" sz="1800">
                          <a:effectLst/>
                        </a:rPr>
                        <a:t> </a:t>
                      </a:r>
                      <a:endParaRPr lang="lv-LV"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lv-LV" sz="1800">
                          <a:effectLst/>
                        </a:rPr>
                        <a:t> </a:t>
                      </a:r>
                      <a:endParaRPr lang="lv-LV" sz="28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600"/>
                        </a:spcAft>
                      </a:pPr>
                      <a:r>
                        <a:rPr lang="lv-LV" sz="1800" dirty="0">
                          <a:effectLst/>
                        </a:rPr>
                        <a:t>Valsts reģionālo autoceļu ar asfalta segumu sliktā un ļoti sliktā stāvoklī samazinājums, %, salīdzinot ar 2012. gadu</a:t>
                      </a:r>
                      <a:endParaRPr lang="lv-LV" sz="2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600"/>
                        </a:spcAft>
                      </a:pPr>
                      <a:endParaRPr lang="lv-LV" sz="2400" dirty="0">
                        <a:effectLst/>
                      </a:endParaRPr>
                    </a:p>
                    <a:p>
                      <a:pPr algn="ctr">
                        <a:spcAft>
                          <a:spcPts val="600"/>
                        </a:spcAft>
                      </a:pPr>
                      <a:endParaRPr lang="lv-LV" sz="2400" dirty="0">
                        <a:effectLst/>
                      </a:endParaRPr>
                    </a:p>
                    <a:p>
                      <a:pPr algn="ctr">
                        <a:spcAft>
                          <a:spcPts val="600"/>
                        </a:spcAft>
                      </a:pPr>
                      <a:r>
                        <a:rPr lang="lv-LV" sz="2400" dirty="0">
                          <a:effectLst/>
                        </a:rPr>
                        <a:t>15%</a:t>
                      </a:r>
                      <a:endParaRPr lang="lv-LV" sz="3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600"/>
                        </a:spcAft>
                      </a:pPr>
                      <a:endParaRPr lang="lv-LV" sz="2400" b="1" dirty="0">
                        <a:effectLst/>
                      </a:endParaRPr>
                    </a:p>
                    <a:p>
                      <a:pPr algn="ctr">
                        <a:spcAft>
                          <a:spcPts val="600"/>
                        </a:spcAft>
                      </a:pPr>
                      <a:endParaRPr lang="lv-LV" sz="2400" b="1" dirty="0">
                        <a:effectLst/>
                      </a:endParaRPr>
                    </a:p>
                    <a:p>
                      <a:pPr algn="ctr">
                        <a:spcAft>
                          <a:spcPts val="600"/>
                        </a:spcAft>
                      </a:pPr>
                      <a:r>
                        <a:rPr lang="lv-LV" sz="2400" b="1" dirty="0">
                          <a:effectLst/>
                        </a:rPr>
                        <a:t>2%</a:t>
                      </a:r>
                      <a:endParaRPr lang="lv-LV" sz="3600" b="1"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764318630"/>
                  </a:ext>
                </a:extLst>
              </a:tr>
            </a:tbl>
          </a:graphicData>
        </a:graphic>
      </p:graphicFrame>
    </p:spTree>
    <p:extLst>
      <p:ext uri="{BB962C8B-B14F-4D97-AF65-F5344CB8AC3E}">
        <p14:creationId xmlns:p14="http://schemas.microsoft.com/office/powerpoint/2010/main" val="3774850450"/>
      </p:ext>
    </p:extLst>
  </p:cSld>
  <p:clrMapOvr>
    <a:masterClrMapping/>
  </p:clrMapOvr>
  <p:transition spd="slow">
    <p:wipe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lv-LV" sz="3200" dirty="0"/>
              <a:t>Baltijas valstu finansējums autoceļiem 2017. gadā, milj. EUR</a:t>
            </a:r>
          </a:p>
        </p:txBody>
      </p:sp>
      <p:pic>
        <p:nvPicPr>
          <p:cNvPr id="5" name="Attēls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417638"/>
            <a:ext cx="8138764" cy="5440361"/>
          </a:xfrm>
          <a:prstGeom prst="rect">
            <a:avLst/>
          </a:prstGeom>
        </p:spPr>
      </p:pic>
    </p:spTree>
    <p:extLst>
      <p:ext uri="{BB962C8B-B14F-4D97-AF65-F5344CB8AC3E}">
        <p14:creationId xmlns:p14="http://schemas.microsoft.com/office/powerpoint/2010/main" val="3683215033"/>
      </p:ext>
    </p:extLst>
  </p:cSld>
  <p:clrMapOvr>
    <a:masterClrMapping/>
  </p:clrMapOvr>
  <p:transition spd="slow">
    <p:wipe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16238" y="2781300"/>
            <a:ext cx="5854700" cy="1325563"/>
          </a:xfrm>
        </p:spPr>
        <p:txBody>
          <a:bodyPr rtlCol="0">
            <a:normAutofit/>
          </a:bodyPr>
          <a:lstStyle/>
          <a:p>
            <a:pPr algn="ctr" eaLnBrk="1" fontAlgn="auto" hangingPunct="1">
              <a:spcAft>
                <a:spcPts val="0"/>
              </a:spcAft>
              <a:defRPr/>
            </a:pPr>
            <a:r>
              <a:rPr lang="lv-LV" b="0" dirty="0"/>
              <a:t>Paldies par uzmanību!</a:t>
            </a:r>
          </a:p>
        </p:txBody>
      </p:sp>
    </p:spTree>
  </p:cSld>
  <p:clrMapOvr>
    <a:masterClrMapping/>
  </p:clrMapOvr>
  <p:transition spd="slow">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a:t>LIAS 2030</a:t>
            </a:r>
          </a:p>
        </p:txBody>
      </p:sp>
      <p:sp>
        <p:nvSpPr>
          <p:cNvPr id="3" name="Taisnstūris 2"/>
          <p:cNvSpPr/>
          <p:nvPr/>
        </p:nvSpPr>
        <p:spPr>
          <a:xfrm>
            <a:off x="762000" y="1289952"/>
            <a:ext cx="7770440" cy="4401205"/>
          </a:xfrm>
          <a:prstGeom prst="rect">
            <a:avLst/>
          </a:prstGeom>
        </p:spPr>
        <p:txBody>
          <a:bodyPr wrap="square">
            <a:spAutoFit/>
          </a:bodyPr>
          <a:lstStyle/>
          <a:p>
            <a:pPr algn="just">
              <a:spcAft>
                <a:spcPts val="0"/>
              </a:spcAft>
            </a:pPr>
            <a:r>
              <a:rPr lang="lv-LV" sz="2800" u="sng" dirty="0">
                <a:latin typeface="Times New Roman" panose="02020603050405020304" pitchFamily="18" charset="0"/>
                <a:ea typeface="Times New Roman" panose="02020603050405020304" pitchFamily="18" charset="0"/>
              </a:rPr>
              <a:t>Iekšējās sasniedzamības uzlabošana  </a:t>
            </a:r>
          </a:p>
          <a:p>
            <a:pPr algn="just">
              <a:spcAft>
                <a:spcPts val="0"/>
              </a:spcAft>
            </a:pPr>
            <a:endParaRPr lang="lv-LV" sz="2800" dirty="0">
              <a:latin typeface="Times New Roman" panose="02020603050405020304" pitchFamily="18" charset="0"/>
              <a:ea typeface="Times New Roman" panose="02020603050405020304" pitchFamily="18" charset="0"/>
            </a:endParaRPr>
          </a:p>
          <a:p>
            <a:pPr algn="just">
              <a:spcAft>
                <a:spcPts val="0"/>
              </a:spcAft>
            </a:pPr>
            <a:r>
              <a:rPr lang="lv-LV" sz="2800" b="1" dirty="0">
                <a:latin typeface="Times New Roman" panose="02020603050405020304" pitchFamily="18" charset="0"/>
                <a:ea typeface="Times New Roman" panose="02020603050405020304" pitchFamily="18" charset="0"/>
              </a:rPr>
              <a:t>«Valsts iekšējās sasniedzamības uzlabošanai</a:t>
            </a:r>
            <a:r>
              <a:rPr lang="lv-LV" sz="2800" dirty="0">
                <a:latin typeface="Times New Roman" panose="02020603050405020304" pitchFamily="18" charset="0"/>
                <a:ea typeface="Times New Roman" panose="02020603050405020304" pitchFamily="18" charset="0"/>
              </a:rPr>
              <a:t>, </a:t>
            </a:r>
            <a:r>
              <a:rPr lang="lv-LV" sz="2800" b="1" dirty="0">
                <a:latin typeface="Times New Roman" panose="02020603050405020304" pitchFamily="18" charset="0"/>
                <a:ea typeface="Times New Roman" panose="02020603050405020304" pitchFamily="18" charset="0"/>
              </a:rPr>
              <a:t>jāuzlabo reģionālo un vietējo autoceļu kvalitāte ar mērķi samazināt ceļā pavadīto laiku. Jānodrošina iespējas 45 minūšu laikā no jebkuras apdzīvotas vietas nokļūt tuvākajā nacionālas vai reģionālas nozīmes centrā pa līdzenu un satiksmes drošības tehniskajiem līdzekļiem aprīkotu autoceļu, tai skaitā asfaltētu.» </a:t>
            </a:r>
            <a:endParaRPr lang="lv-LV" sz="2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62182878"/>
      </p:ext>
    </p:extLst>
  </p:cSld>
  <p:clrMapOvr>
    <a:masterClrMapping/>
  </p:clrMapOvr>
  <p:transition spd="slow">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ttēls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9384"/>
            <a:ext cx="9144000" cy="6439232"/>
          </a:xfrm>
          <a:prstGeom prst="rect">
            <a:avLst/>
          </a:prstGeom>
        </p:spPr>
      </p:pic>
    </p:spTree>
    <p:extLst>
      <p:ext uri="{BB962C8B-B14F-4D97-AF65-F5344CB8AC3E}">
        <p14:creationId xmlns:p14="http://schemas.microsoft.com/office/powerpoint/2010/main" val="624112775"/>
      </p:ext>
    </p:extLst>
  </p:cSld>
  <p:clrMapOvr>
    <a:masterClrMapping/>
  </p:clrMapOvr>
  <p:transition spd="slow">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ttēls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9384"/>
            <a:ext cx="9144000" cy="6439232"/>
          </a:xfrm>
          <a:prstGeom prst="rect">
            <a:avLst/>
          </a:prstGeom>
        </p:spPr>
      </p:pic>
    </p:spTree>
    <p:extLst>
      <p:ext uri="{BB962C8B-B14F-4D97-AF65-F5344CB8AC3E}">
        <p14:creationId xmlns:p14="http://schemas.microsoft.com/office/powerpoint/2010/main" val="1595527166"/>
      </p:ext>
    </p:extLst>
  </p:cSld>
  <p:clrMapOvr>
    <a:masterClrMapping/>
  </p:clrMapOvr>
  <p:transition spd="slow">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pPr algn="ctr"/>
            <a:r>
              <a:rPr lang="lv-LV" dirty="0"/>
              <a:t>LIAS 2030</a:t>
            </a:r>
          </a:p>
        </p:txBody>
      </p:sp>
      <p:sp>
        <p:nvSpPr>
          <p:cNvPr id="3" name="Taisnstūris 2"/>
          <p:cNvSpPr/>
          <p:nvPr/>
        </p:nvSpPr>
        <p:spPr>
          <a:xfrm>
            <a:off x="762000" y="1289953"/>
            <a:ext cx="7914456" cy="4031873"/>
          </a:xfrm>
          <a:prstGeom prst="rect">
            <a:avLst/>
          </a:prstGeom>
        </p:spPr>
        <p:txBody>
          <a:bodyPr wrap="square">
            <a:spAutoFit/>
          </a:bodyPr>
          <a:lstStyle/>
          <a:p>
            <a:pPr algn="just">
              <a:spcAft>
                <a:spcPts val="0"/>
              </a:spcAft>
            </a:pPr>
            <a:r>
              <a:rPr lang="lv-LV" sz="3200" u="sng" dirty="0">
                <a:latin typeface="Times New Roman" panose="02020603050405020304" pitchFamily="18" charset="0"/>
                <a:ea typeface="Times New Roman" panose="02020603050405020304" pitchFamily="18" charset="0"/>
              </a:rPr>
              <a:t>Autoceļu tīkla attīstība</a:t>
            </a:r>
          </a:p>
          <a:p>
            <a:pPr algn="just">
              <a:spcAft>
                <a:spcPts val="0"/>
              </a:spcAft>
            </a:pPr>
            <a:endParaRPr lang="lv-LV" sz="3200" b="1" u="sng" dirty="0">
              <a:latin typeface="Times New Roman" panose="02020603050405020304" pitchFamily="18" charset="0"/>
              <a:ea typeface="Times New Roman" panose="02020603050405020304" pitchFamily="18" charset="0"/>
            </a:endParaRPr>
          </a:p>
          <a:p>
            <a:pPr algn="just">
              <a:spcAft>
                <a:spcPts val="0"/>
              </a:spcAft>
            </a:pPr>
            <a:r>
              <a:rPr lang="lv-LV" sz="3200" b="1" dirty="0">
                <a:latin typeface="Times New Roman" panose="02020603050405020304" pitchFamily="18" charset="0"/>
                <a:ea typeface="Times New Roman" panose="02020603050405020304" pitchFamily="18" charset="0"/>
              </a:rPr>
              <a:t>Jānodrošina visu valsts reģionālo autoceļu ieklājums ar melno segumu, kā arī ievērojami jāpalielina ar melno segumu ieklāto valsts un pašvaldību autoceļu īpatsvars, savienojot apdzīvotās vietas lauku teritorijās. </a:t>
            </a:r>
            <a:endParaRPr lang="lv-LV" sz="3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54742794"/>
      </p:ext>
    </p:extLst>
  </p:cSld>
  <p:clrMapOvr>
    <a:masterClrMapping/>
  </p:clrMapOvr>
  <p:transition spd="slow">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ula 1"/>
          <p:cNvGraphicFramePr>
            <a:graphicFrameLocks noGrp="1"/>
          </p:cNvGraphicFramePr>
          <p:nvPr>
            <p:extLst>
              <p:ext uri="{D42A27DB-BD31-4B8C-83A1-F6EECF244321}">
                <p14:modId xmlns:p14="http://schemas.microsoft.com/office/powerpoint/2010/main" val="2449861734"/>
              </p:ext>
            </p:extLst>
          </p:nvPr>
        </p:nvGraphicFramePr>
        <p:xfrm>
          <a:off x="539552" y="1556792"/>
          <a:ext cx="8208913" cy="4608514"/>
        </p:xfrm>
        <a:graphic>
          <a:graphicData uri="http://schemas.openxmlformats.org/drawingml/2006/table">
            <a:tbl>
              <a:tblPr firstRow="1" firstCol="1" bandRow="1">
                <a:tableStyleId>{5C22544A-7EE6-4342-B048-85BDC9FD1C3A}</a:tableStyleId>
              </a:tblPr>
              <a:tblGrid>
                <a:gridCol w="3026047">
                  <a:extLst>
                    <a:ext uri="{9D8B030D-6E8A-4147-A177-3AD203B41FA5}">
                      <a16:colId xmlns:a16="http://schemas.microsoft.com/office/drawing/2014/main" val="3003235024"/>
                    </a:ext>
                  </a:extLst>
                </a:gridCol>
                <a:gridCol w="1727622">
                  <a:extLst>
                    <a:ext uri="{9D8B030D-6E8A-4147-A177-3AD203B41FA5}">
                      <a16:colId xmlns:a16="http://schemas.microsoft.com/office/drawing/2014/main" val="28302633"/>
                    </a:ext>
                  </a:extLst>
                </a:gridCol>
                <a:gridCol w="1727622">
                  <a:extLst>
                    <a:ext uri="{9D8B030D-6E8A-4147-A177-3AD203B41FA5}">
                      <a16:colId xmlns:a16="http://schemas.microsoft.com/office/drawing/2014/main" val="3490852257"/>
                    </a:ext>
                  </a:extLst>
                </a:gridCol>
                <a:gridCol w="1727622">
                  <a:extLst>
                    <a:ext uri="{9D8B030D-6E8A-4147-A177-3AD203B41FA5}">
                      <a16:colId xmlns:a16="http://schemas.microsoft.com/office/drawing/2014/main" val="3802377589"/>
                    </a:ext>
                  </a:extLst>
                </a:gridCol>
              </a:tblGrid>
              <a:tr h="506491">
                <a:tc rowSpan="2">
                  <a:txBody>
                    <a:bodyPr/>
                    <a:lstStyle/>
                    <a:p>
                      <a:pPr algn="ctr">
                        <a:spcAft>
                          <a:spcPts val="0"/>
                        </a:spcAft>
                      </a:pPr>
                      <a:r>
                        <a:rPr lang="lv-LV" sz="2400" dirty="0">
                          <a:effectLst/>
                        </a:rPr>
                        <a:t>Ceļu klasifikācija</a:t>
                      </a:r>
                      <a:endParaRPr lang="lv-LV" sz="2400" dirty="0">
                        <a:effectLst/>
                        <a:latin typeface="Times New Roman" panose="02020603050405020304" pitchFamily="18" charset="0"/>
                        <a:ea typeface="Times New Roman" panose="02020603050405020304" pitchFamily="18" charset="0"/>
                      </a:endParaRPr>
                    </a:p>
                  </a:txBody>
                  <a:tcPr marL="68580" marR="68580" marT="0" marB="0" anchor="ctr"/>
                </a:tc>
                <a:tc gridSpan="3">
                  <a:txBody>
                    <a:bodyPr/>
                    <a:lstStyle/>
                    <a:p>
                      <a:pPr algn="ctr">
                        <a:spcAft>
                          <a:spcPts val="0"/>
                        </a:spcAft>
                      </a:pPr>
                      <a:r>
                        <a:rPr lang="lv-LV" sz="2400" dirty="0">
                          <a:effectLst/>
                        </a:rPr>
                        <a:t>Ceļu garums 2017. g. 1. janvārī, km</a:t>
                      </a:r>
                      <a:endParaRPr lang="lv-LV" sz="2400" dirty="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lv-LV"/>
                    </a:p>
                  </a:txBody>
                  <a:tcPr/>
                </a:tc>
                <a:tc hMerge="1">
                  <a:txBody>
                    <a:bodyPr/>
                    <a:lstStyle/>
                    <a:p>
                      <a:endParaRPr lang="lv-LV"/>
                    </a:p>
                  </a:txBody>
                  <a:tcPr/>
                </a:tc>
                <a:extLst>
                  <a:ext uri="{0D108BD9-81ED-4DB2-BD59-A6C34878D82A}">
                    <a16:rowId xmlns:a16="http://schemas.microsoft.com/office/drawing/2014/main" val="535887721"/>
                  </a:ext>
                </a:extLst>
              </a:tr>
              <a:tr h="1127856">
                <a:tc vMerge="1">
                  <a:txBody>
                    <a:bodyPr/>
                    <a:lstStyle/>
                    <a:p>
                      <a:endParaRPr lang="lv-LV"/>
                    </a:p>
                  </a:txBody>
                  <a:tcPr/>
                </a:tc>
                <a:tc>
                  <a:txBody>
                    <a:bodyPr/>
                    <a:lstStyle/>
                    <a:p>
                      <a:pPr algn="ctr">
                        <a:spcAft>
                          <a:spcPts val="0"/>
                        </a:spcAft>
                      </a:pPr>
                      <a:r>
                        <a:rPr lang="lv-LV" sz="2400">
                          <a:effectLst/>
                        </a:rPr>
                        <a:t>ar asfalta segumu</a:t>
                      </a:r>
                      <a:endParaRPr lang="lv-LV"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lv-LV" sz="2400" dirty="0">
                          <a:effectLst/>
                        </a:rPr>
                        <a:t>ar šķembu un grants segumu</a:t>
                      </a:r>
                      <a:endParaRPr lang="lv-LV" sz="2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lv-LV" sz="2400" dirty="0">
                          <a:effectLst/>
                        </a:rPr>
                        <a:t>kopā</a:t>
                      </a:r>
                      <a:endParaRPr lang="lv-LV" sz="2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2205577974"/>
                  </a:ext>
                </a:extLst>
              </a:tr>
              <a:tr h="849762">
                <a:tc>
                  <a:txBody>
                    <a:bodyPr/>
                    <a:lstStyle/>
                    <a:p>
                      <a:pPr>
                        <a:spcAft>
                          <a:spcPts val="0"/>
                        </a:spcAft>
                      </a:pPr>
                      <a:r>
                        <a:rPr lang="lv-LV" sz="2400" dirty="0">
                          <a:effectLst/>
                        </a:rPr>
                        <a:t>Valsts autoceļi, t. sk.:</a:t>
                      </a:r>
                      <a:endParaRPr lang="lv-LV" sz="2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lv-LV" sz="2400" dirty="0">
                          <a:effectLst/>
                        </a:rPr>
                        <a:t>9 012</a:t>
                      </a:r>
                      <a:endParaRPr lang="lv-LV" sz="2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lv-LV" sz="2400" dirty="0">
                          <a:effectLst/>
                        </a:rPr>
                        <a:t>11 110</a:t>
                      </a:r>
                      <a:endParaRPr lang="lv-LV" sz="2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lv-LV" sz="2400" dirty="0">
                          <a:effectLst/>
                        </a:rPr>
                        <a:t>20 122</a:t>
                      </a:r>
                      <a:endParaRPr lang="lv-LV" sz="2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789927232"/>
                  </a:ext>
                </a:extLst>
              </a:tr>
              <a:tr h="849762">
                <a:tc>
                  <a:txBody>
                    <a:bodyPr/>
                    <a:lstStyle/>
                    <a:p>
                      <a:pPr>
                        <a:spcAft>
                          <a:spcPts val="0"/>
                        </a:spcAft>
                      </a:pPr>
                      <a:r>
                        <a:rPr lang="lv-LV" sz="2400" dirty="0">
                          <a:effectLst/>
                        </a:rPr>
                        <a:t>galvenie autoceļi (A)</a:t>
                      </a:r>
                      <a:endParaRPr lang="lv-LV" sz="2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lv-LV" sz="2400" dirty="0">
                          <a:effectLst/>
                        </a:rPr>
                        <a:t>1 672</a:t>
                      </a:r>
                      <a:endParaRPr lang="lv-LV" sz="2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lv-LV" sz="2400">
                          <a:effectLst/>
                        </a:rPr>
                        <a:t> </a:t>
                      </a:r>
                      <a:endParaRPr lang="lv-LV" sz="2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lv-LV" sz="2400" dirty="0">
                          <a:effectLst/>
                        </a:rPr>
                        <a:t>1</a:t>
                      </a:r>
                      <a:r>
                        <a:rPr lang="lv-LV" sz="2400" baseline="0" dirty="0">
                          <a:effectLst/>
                        </a:rPr>
                        <a:t> 672</a:t>
                      </a:r>
                      <a:endParaRPr lang="lv-LV" sz="2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42171887"/>
                  </a:ext>
                </a:extLst>
              </a:tr>
              <a:tr h="849762">
                <a:tc>
                  <a:txBody>
                    <a:bodyPr/>
                    <a:lstStyle/>
                    <a:p>
                      <a:pPr>
                        <a:spcAft>
                          <a:spcPts val="0"/>
                        </a:spcAft>
                      </a:pPr>
                      <a:r>
                        <a:rPr lang="lv-LV" sz="2400" dirty="0">
                          <a:effectLst/>
                        </a:rPr>
                        <a:t>reģionālie autoceļi (P)</a:t>
                      </a:r>
                      <a:endParaRPr lang="lv-LV" sz="2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lv-LV" sz="2400" dirty="0">
                          <a:effectLst/>
                        </a:rPr>
                        <a:t>4 611</a:t>
                      </a:r>
                      <a:endParaRPr lang="lv-LV" sz="2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lv-LV" sz="2400" dirty="0">
                          <a:effectLst/>
                        </a:rPr>
                        <a:t>855</a:t>
                      </a:r>
                      <a:endParaRPr lang="lv-LV" sz="2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lv-LV" sz="2400" dirty="0">
                          <a:effectLst/>
                        </a:rPr>
                        <a:t>5</a:t>
                      </a:r>
                      <a:r>
                        <a:rPr lang="lv-LV" sz="2400" baseline="0" dirty="0">
                          <a:effectLst/>
                        </a:rPr>
                        <a:t> 466</a:t>
                      </a:r>
                      <a:endParaRPr lang="lv-LV" sz="2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346759204"/>
                  </a:ext>
                </a:extLst>
              </a:tr>
              <a:tr h="424881">
                <a:tc>
                  <a:txBody>
                    <a:bodyPr/>
                    <a:lstStyle/>
                    <a:p>
                      <a:pPr>
                        <a:spcAft>
                          <a:spcPts val="0"/>
                        </a:spcAft>
                      </a:pPr>
                      <a:r>
                        <a:rPr lang="lv-LV" sz="2400" dirty="0">
                          <a:effectLst/>
                        </a:rPr>
                        <a:t>vietējie autoceļi (V)</a:t>
                      </a:r>
                      <a:endParaRPr lang="lv-LV" sz="2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lv-LV" sz="2400" dirty="0">
                          <a:effectLst/>
                        </a:rPr>
                        <a:t>2 725</a:t>
                      </a:r>
                      <a:endParaRPr lang="lv-LV" sz="2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lv-LV" sz="2400" dirty="0">
                          <a:effectLst/>
                        </a:rPr>
                        <a:t>10 202</a:t>
                      </a:r>
                      <a:endParaRPr lang="lv-LV" sz="2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lv-LV" sz="2400" dirty="0">
                          <a:effectLst/>
                        </a:rPr>
                        <a:t>12 927</a:t>
                      </a:r>
                      <a:endParaRPr lang="lv-LV" sz="2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549883462"/>
                  </a:ext>
                </a:extLst>
              </a:tr>
            </a:tbl>
          </a:graphicData>
        </a:graphic>
      </p:graphicFrame>
      <p:sp>
        <p:nvSpPr>
          <p:cNvPr id="5" name="Taisnstūris 4"/>
          <p:cNvSpPr/>
          <p:nvPr/>
        </p:nvSpPr>
        <p:spPr>
          <a:xfrm>
            <a:off x="1552357" y="548680"/>
            <a:ext cx="6563015" cy="707886"/>
          </a:xfrm>
          <a:prstGeom prst="rect">
            <a:avLst/>
          </a:prstGeom>
        </p:spPr>
        <p:txBody>
          <a:bodyPr wrap="none">
            <a:spAutoFit/>
          </a:bodyPr>
          <a:lstStyle/>
          <a:p>
            <a:r>
              <a:rPr lang="lv-LV" sz="4000" dirty="0"/>
              <a:t>VALSTS AUTOCEĻU TĪKLS</a:t>
            </a:r>
          </a:p>
        </p:txBody>
      </p:sp>
    </p:spTree>
    <p:extLst>
      <p:ext uri="{BB962C8B-B14F-4D97-AF65-F5344CB8AC3E}">
        <p14:creationId xmlns:p14="http://schemas.microsoft.com/office/powerpoint/2010/main" val="2214256233"/>
      </p:ext>
    </p:extLst>
  </p:cSld>
  <p:clrMapOvr>
    <a:masterClrMapping/>
  </p:clrMapOvr>
  <p:transition spd="slow">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ttēls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53796"/>
            <a:ext cx="9144000" cy="5871548"/>
          </a:xfrm>
          <a:prstGeom prst="rect">
            <a:avLst/>
          </a:prstGeom>
        </p:spPr>
      </p:pic>
    </p:spTree>
    <p:extLst>
      <p:ext uri="{BB962C8B-B14F-4D97-AF65-F5344CB8AC3E}">
        <p14:creationId xmlns:p14="http://schemas.microsoft.com/office/powerpoint/2010/main" val="3945537076"/>
      </p:ext>
    </p:extLst>
  </p:cSld>
  <p:clrMapOvr>
    <a:masterClrMapping/>
  </p:clrMapOvr>
  <p:transition spd="slow">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pPr algn="ctr"/>
            <a:r>
              <a:rPr lang="lv-LV" sz="3600" dirty="0">
                <a:solidFill>
                  <a:schemeClr val="tx1"/>
                </a:solidFill>
              </a:rPr>
              <a:t>VB FINANSĒJUMS VALSTS VIETĒJIEM AUTOCEĻIEM</a:t>
            </a:r>
          </a:p>
        </p:txBody>
      </p:sp>
      <p:pic>
        <p:nvPicPr>
          <p:cNvPr id="4" name="Attēls 3"/>
          <p:cNvPicPr>
            <a:picLocks noChangeAspect="1"/>
          </p:cNvPicPr>
          <p:nvPr/>
        </p:nvPicPr>
        <p:blipFill>
          <a:blip r:embed="rId3"/>
          <a:stretch>
            <a:fillRect/>
          </a:stretch>
        </p:blipFill>
        <p:spPr>
          <a:xfrm>
            <a:off x="467543" y="1556792"/>
            <a:ext cx="8473151" cy="4824536"/>
          </a:xfrm>
          <a:prstGeom prst="rect">
            <a:avLst/>
          </a:prstGeom>
        </p:spPr>
      </p:pic>
    </p:spTree>
    <p:extLst>
      <p:ext uri="{BB962C8B-B14F-4D97-AF65-F5344CB8AC3E}">
        <p14:creationId xmlns:p14="http://schemas.microsoft.com/office/powerpoint/2010/main" val="1808897994"/>
      </p:ext>
    </p:extLst>
  </p:cSld>
  <p:clrMapOvr>
    <a:masterClrMapping/>
  </p:clrMapOvr>
  <p:transition spd="slow">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p:cNvSpPr>
            <a:spLocks noGrp="1"/>
          </p:cNvSpPr>
          <p:nvPr>
            <p:ph type="title"/>
          </p:nvPr>
        </p:nvSpPr>
        <p:spPr/>
        <p:txBody>
          <a:bodyPr/>
          <a:lstStyle/>
          <a:p>
            <a:r>
              <a:rPr lang="lv-LV" dirty="0">
                <a:solidFill>
                  <a:schemeClr val="tx1"/>
                </a:solidFill>
              </a:rPr>
              <a:t>ATTĪSTĪBAS CENTRU SAVIENOJAMĪBA</a:t>
            </a:r>
          </a:p>
        </p:txBody>
      </p:sp>
      <p:pic>
        <p:nvPicPr>
          <p:cNvPr id="5" name="Attēls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5736" y="1417638"/>
            <a:ext cx="4811960" cy="4896544"/>
          </a:xfrm>
          <a:prstGeom prst="rect">
            <a:avLst/>
          </a:prstGeom>
        </p:spPr>
      </p:pic>
    </p:spTree>
    <p:extLst>
      <p:ext uri="{BB962C8B-B14F-4D97-AF65-F5344CB8AC3E}">
        <p14:creationId xmlns:p14="http://schemas.microsoft.com/office/powerpoint/2010/main" val="918971200"/>
      </p:ext>
    </p:extLst>
  </p:cSld>
  <p:clrMapOvr>
    <a:masterClrMapping/>
  </p:clrMapOvr>
  <p:transition spd="slow">
    <p:wipe dir="d"/>
  </p:transition>
</p:sld>
</file>

<file path=ppt/theme/theme1.xml><?xml version="1.0" encoding="utf-8"?>
<a:theme xmlns:a="http://schemas.openxmlformats.org/drawingml/2006/main" name="LVC_PowerPoint_sagatav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LVC</Template>
  <TotalTime>4443</TotalTime>
  <Words>614</Words>
  <Application>Microsoft Office PowerPoint</Application>
  <PresentationFormat>Slaidrāde ekrānā (4:3)</PresentationFormat>
  <Paragraphs>187</Paragraphs>
  <Slides>18</Slides>
  <Notes>8</Notes>
  <HiddenSlides>0</HiddenSlides>
  <MMClips>0</MMClips>
  <ScaleCrop>false</ScaleCrop>
  <HeadingPairs>
    <vt:vector size="6" baseType="variant">
      <vt:variant>
        <vt:lpstr>Lietotie fonti</vt:lpstr>
      </vt:variant>
      <vt:variant>
        <vt:i4>4</vt:i4>
      </vt:variant>
      <vt:variant>
        <vt:lpstr>Dizains</vt:lpstr>
      </vt:variant>
      <vt:variant>
        <vt:i4>1</vt:i4>
      </vt:variant>
      <vt:variant>
        <vt:lpstr>Slaidu virsraksti</vt:lpstr>
      </vt:variant>
      <vt:variant>
        <vt:i4>18</vt:i4>
      </vt:variant>
    </vt:vector>
  </HeadingPairs>
  <TitlesOfParts>
    <vt:vector size="23" baseType="lpstr">
      <vt:lpstr>Arial</vt:lpstr>
      <vt:lpstr>Arial Narrow</vt:lpstr>
      <vt:lpstr>Calibri</vt:lpstr>
      <vt:lpstr>Times New Roman</vt:lpstr>
      <vt:lpstr>LVC_PowerPoint_sagatave</vt:lpstr>
      <vt:lpstr>Par iekšējās sasniedzamības uzlabošanu atbilstoši LIAS2030 un NAP2020 mērķiem</vt:lpstr>
      <vt:lpstr>LIAS 2030</vt:lpstr>
      <vt:lpstr>PowerPoint prezentācija</vt:lpstr>
      <vt:lpstr>PowerPoint prezentācija</vt:lpstr>
      <vt:lpstr>LIAS 2030</vt:lpstr>
      <vt:lpstr>PowerPoint prezentācija</vt:lpstr>
      <vt:lpstr>PowerPoint prezentācija</vt:lpstr>
      <vt:lpstr>VB FINANSĒJUMS VALSTS VIETĒJIEM AUTOCEĻIEM</vt:lpstr>
      <vt:lpstr>ATTĪSTĪBAS CENTRU SAVIENOJAMĪBA</vt:lpstr>
      <vt:lpstr>LIAS 2030 - INDIKATORI </vt:lpstr>
      <vt:lpstr>NAP 2020</vt:lpstr>
      <vt:lpstr>TAP2020</vt:lpstr>
      <vt:lpstr>Vidēja termiņa politikas plānošanas dokumentu (NAP2020 un TAP2020) sasniedzamie rezultāti</vt:lpstr>
      <vt:lpstr>Autoceļu sakārtošanas programma 2014. – 2020. gadam (2013)</vt:lpstr>
      <vt:lpstr>PowerPoint prezentācija</vt:lpstr>
      <vt:lpstr>FAKTISKI  SASNIEGTIE  REZULTĀTI</vt:lpstr>
      <vt:lpstr>Baltijas valstu finansējums autoceļiem 2017. gadā, milj. EUR</vt:lpstr>
      <vt:lpstr>Paldies par uzmanību!</vt:lpstr>
    </vt:vector>
  </TitlesOfParts>
  <Company>VAS "LVCeli"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martins</dc:creator>
  <cp:lastModifiedBy>Dace Bērziņa</cp:lastModifiedBy>
  <cp:revision>366</cp:revision>
  <cp:lastPrinted>2017-09-07T12:31:15Z</cp:lastPrinted>
  <dcterms:created xsi:type="dcterms:W3CDTF">2013-02-12T09:07:20Z</dcterms:created>
  <dcterms:modified xsi:type="dcterms:W3CDTF">2017-09-08T08:10:04Z</dcterms:modified>
</cp:coreProperties>
</file>