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6" r:id="rId9"/>
    <p:sldId id="265" r:id="rId10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0A4F7-5004-4761-AB11-61DFC26A57BA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3EEED-B71A-4EB1-A90A-778D53D0FB1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7794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869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549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592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197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853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702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346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818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554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11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346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100000">
              <a:srgbClr val="E4EEF8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77268-7664-430D-AF0F-50B9B75ADA59}" type="datetimeFigureOut">
              <a:rPr lang="lv-LV" smtClean="0"/>
              <a:t>03.10.2017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06F-DADD-4828-8EF1-BFA39D04143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234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7306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dirty="0"/>
              <a:t>Priekšlikumi Latgales reģiona tautsaimniecības attīstībai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 smtClean="0"/>
          </a:p>
          <a:p>
            <a:r>
              <a:rPr lang="lv-LV" dirty="0" smtClean="0"/>
              <a:t>4</a:t>
            </a:r>
            <a:r>
              <a:rPr lang="lv-LV" dirty="0"/>
              <a:t>. pasaules latgaliešu </a:t>
            </a:r>
            <a:r>
              <a:rPr lang="lv-LV" dirty="0" smtClean="0"/>
              <a:t>saieta </a:t>
            </a:r>
            <a:r>
              <a:rPr lang="lv-LV" dirty="0"/>
              <a:t>rezolūcijas </a:t>
            </a:r>
            <a:r>
              <a:rPr lang="lv-LV" dirty="0" smtClean="0"/>
              <a:t>izvērsums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74729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Priek</a:t>
            </a:r>
            <a:r>
              <a:rPr lang="lv-LV" dirty="0" smtClean="0"/>
              <a:t>šlikumu apkopošana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 smtClean="0"/>
              <a:t>Ekspertu </a:t>
            </a:r>
            <a:r>
              <a:rPr lang="lv-LV" b="1" dirty="0"/>
              <a:t>galvenie ieteikumi ilgtermiņa stratēģiskajai plānošanai  2017. gada 28.aprīļa </a:t>
            </a:r>
            <a:r>
              <a:rPr lang="lv-LV" b="1" dirty="0" smtClean="0"/>
              <a:t>konferencē Rēzeknē </a:t>
            </a:r>
            <a:r>
              <a:rPr lang="lv-LV" dirty="0" smtClean="0"/>
              <a:t>Latvijas </a:t>
            </a:r>
            <a:r>
              <a:rPr lang="lv-LV" dirty="0"/>
              <a:t>simtgadei un Latgales kongresa simtgadei </a:t>
            </a:r>
            <a:r>
              <a:rPr lang="lv-LV" dirty="0" smtClean="0"/>
              <a:t>veltīta </a:t>
            </a:r>
            <a:r>
              <a:rPr lang="lv-LV" dirty="0" err="1" smtClean="0"/>
              <a:t>multisektoriāla</a:t>
            </a:r>
            <a:r>
              <a:rPr lang="lv-LV" dirty="0" smtClean="0"/>
              <a:t> projekta «Latvijas </a:t>
            </a:r>
            <a:r>
              <a:rPr lang="lv-LV" dirty="0"/>
              <a:t>ilgtspējas dimensijas – izglītoti cilvēki un dabas vērtību </a:t>
            </a:r>
            <a:r>
              <a:rPr lang="lv-LV" dirty="0" smtClean="0"/>
              <a:t>saglabāšana» ietvaros</a:t>
            </a:r>
          </a:p>
          <a:p>
            <a:r>
              <a:rPr lang="lv-LV" dirty="0" smtClean="0"/>
              <a:t>Latgales </a:t>
            </a:r>
            <a:r>
              <a:rPr lang="lv-LV" dirty="0"/>
              <a:t>simtgades kongresa </a:t>
            </a:r>
            <a:r>
              <a:rPr lang="lv-LV" dirty="0" smtClean="0"/>
              <a:t>pasākuma laikā iesniegtie priekšlikumi</a:t>
            </a:r>
          </a:p>
          <a:p>
            <a:r>
              <a:rPr lang="lv-LV" dirty="0" smtClean="0"/>
              <a:t>Apkopotie priekšlikumi no reģiona institūcijām (LUC, NVO u.c.)</a:t>
            </a:r>
          </a:p>
          <a:p>
            <a:r>
              <a:rPr lang="lv-LV" dirty="0" smtClean="0"/>
              <a:t>Saieta </a:t>
            </a:r>
            <a:r>
              <a:rPr lang="lv-LV" dirty="0"/>
              <a:t>rezolūcijas izpildes </a:t>
            </a:r>
            <a:r>
              <a:rPr lang="lv-LV" dirty="0" smtClean="0"/>
              <a:t>komitejai iesniegtie priekšlikumi</a:t>
            </a:r>
          </a:p>
          <a:p>
            <a:endParaRPr lang="lv-LV" dirty="0" smtClean="0"/>
          </a:p>
          <a:p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1309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Pamatuzstādījumi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Izpildot vienu no Saieta uzdotajiem uzdevumiem, Komiteja gatavo Rezolūcijas izvērsumu saistībā ar Latgales </a:t>
            </a:r>
            <a:r>
              <a:rPr lang="lv-LV" dirty="0" smtClean="0"/>
              <a:t>reģiona </a:t>
            </a:r>
            <a:r>
              <a:rPr lang="lv-LV" dirty="0"/>
              <a:t>tautsaimniecības </a:t>
            </a:r>
            <a:r>
              <a:rPr lang="lv-LV" dirty="0" smtClean="0"/>
              <a:t>attīstību, īpašu </a:t>
            </a:r>
            <a:r>
              <a:rPr lang="lv-LV" dirty="0"/>
              <a:t>uzmanību </a:t>
            </a:r>
            <a:r>
              <a:rPr lang="lv-LV" dirty="0" smtClean="0"/>
              <a:t>veltot:</a:t>
            </a:r>
          </a:p>
          <a:p>
            <a:r>
              <a:rPr lang="lv-LV" dirty="0" smtClean="0"/>
              <a:t>austrumu </a:t>
            </a:r>
            <a:r>
              <a:rPr lang="lv-LV" dirty="0"/>
              <a:t>pierobežas vienotas informatīvās un aktīvas ekonomiskās telpas izveidei un stiprināšanai, </a:t>
            </a:r>
            <a:endParaRPr lang="lv-LV" dirty="0" smtClean="0"/>
          </a:p>
          <a:p>
            <a:r>
              <a:rPr lang="lv-LV" dirty="0" smtClean="0"/>
              <a:t>īstermiņa </a:t>
            </a:r>
            <a:r>
              <a:rPr lang="lv-LV" dirty="0"/>
              <a:t>uzdevumu precizēšanai, radot pārliecību reģiona iedzīvotājos par ekonomiskās izaugsmes un labklājības nodrošinājumu pēc iespējas tuvākā </a:t>
            </a:r>
            <a:r>
              <a:rPr lang="lv-LV" dirty="0" smtClean="0"/>
              <a:t>periodā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3787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Priekšlikumi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220"/>
            <a:ext cx="10515600" cy="50478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v-LV" sz="3600" b="1" dirty="0"/>
              <a:t>Integrēta attīstības </a:t>
            </a:r>
            <a:r>
              <a:rPr lang="lv-LV" sz="3600" b="1" dirty="0" smtClean="0"/>
              <a:t>programma </a:t>
            </a:r>
            <a:r>
              <a:rPr lang="lv-LV" sz="3600" b="1" dirty="0"/>
              <a:t>Austrumu </a:t>
            </a:r>
            <a:r>
              <a:rPr lang="lv-LV" sz="3600" b="1" dirty="0" smtClean="0"/>
              <a:t>pierobežai (Latgales reģionam), p</a:t>
            </a:r>
            <a:r>
              <a:rPr lang="lv-LV" sz="3800" b="1" dirty="0" smtClean="0"/>
              <a:t>aredzot</a:t>
            </a:r>
            <a:r>
              <a:rPr lang="lv-LV" sz="3800" b="1" dirty="0" smtClean="0"/>
              <a:t>:</a:t>
            </a:r>
          </a:p>
          <a:p>
            <a:pPr marL="514350" lvl="0" indent="-514350">
              <a:buFont typeface="+mj-lt"/>
              <a:buAutoNum type="arabicParenR"/>
            </a:pPr>
            <a:r>
              <a:rPr lang="lv-LV" sz="3100" dirty="0"/>
              <a:t>pasākumu plānu demogrāfiskās situācijas uzlabošanai, lai samazinātu reģiona </a:t>
            </a:r>
            <a:r>
              <a:rPr lang="lv-LV" sz="3100" dirty="0" smtClean="0"/>
              <a:t>depopulāciju</a:t>
            </a:r>
            <a:endParaRPr lang="lv-LV" sz="3100" dirty="0"/>
          </a:p>
          <a:p>
            <a:pPr marL="514350" lvl="0" indent="-514350">
              <a:buFont typeface="+mj-lt"/>
              <a:buAutoNum type="arabicParenR"/>
            </a:pPr>
            <a:r>
              <a:rPr lang="lv-LV" sz="3100" dirty="0"/>
              <a:t>pasākumus un valsts atbalsta programmas uzņēmējdarbības vides </a:t>
            </a:r>
            <a:r>
              <a:rPr lang="lv-LV" sz="3100" dirty="0" smtClean="0"/>
              <a:t>uzlabošanai</a:t>
            </a:r>
          </a:p>
          <a:p>
            <a:pPr marL="514350" lvl="0" indent="-514350">
              <a:buFont typeface="+mj-lt"/>
              <a:buAutoNum type="arabicParenR"/>
            </a:pPr>
            <a:r>
              <a:rPr lang="lv-LV" sz="3100" dirty="0" smtClean="0"/>
              <a:t>investīcijas </a:t>
            </a:r>
            <a:r>
              <a:rPr lang="lv-LV" sz="3100" dirty="0"/>
              <a:t>reģiona infrastruktūras </a:t>
            </a:r>
            <a:r>
              <a:rPr lang="lv-LV" sz="3100" dirty="0" smtClean="0"/>
              <a:t>attīstībā</a:t>
            </a:r>
            <a:endParaRPr lang="lv-LV" sz="3100" dirty="0"/>
          </a:p>
          <a:p>
            <a:pPr marL="514350" lvl="0" indent="-514350">
              <a:buFont typeface="+mj-lt"/>
              <a:buAutoNum type="arabicParenR"/>
            </a:pPr>
            <a:r>
              <a:rPr lang="lv-LV" sz="3100" dirty="0" smtClean="0"/>
              <a:t>programmas </a:t>
            </a:r>
            <a:r>
              <a:rPr lang="lv-LV" sz="3100" dirty="0"/>
              <a:t>reģiona cilvēkresursu </a:t>
            </a:r>
            <a:r>
              <a:rPr lang="lv-LV" sz="3100" dirty="0" smtClean="0"/>
              <a:t>attīstībai</a:t>
            </a:r>
          </a:p>
          <a:p>
            <a:pPr marL="514350" lvl="0" indent="-514350">
              <a:buFont typeface="+mj-lt"/>
              <a:buAutoNum type="arabicParenR"/>
            </a:pPr>
            <a:r>
              <a:rPr lang="lv-LV" sz="3100" dirty="0" smtClean="0"/>
              <a:t>pašvaldību</a:t>
            </a:r>
            <a:r>
              <a:rPr lang="lv-LV" sz="3100" dirty="0"/>
              <a:t>, sociālo un sabiedrisko pakalpojumu pieejamības </a:t>
            </a:r>
            <a:r>
              <a:rPr lang="lv-LV" sz="3100" dirty="0" smtClean="0"/>
              <a:t>uzlabošanu attālinātām teritorijām</a:t>
            </a:r>
            <a:endParaRPr lang="lv-LV" sz="3100" dirty="0"/>
          </a:p>
          <a:p>
            <a:pPr marL="514350" lvl="0" indent="-514350">
              <a:buFont typeface="+mj-lt"/>
              <a:buAutoNum type="arabicParenR"/>
            </a:pPr>
            <a:r>
              <a:rPr lang="lv-LV" sz="3100" dirty="0"/>
              <a:t>risinājumus birokrātiskā un administratīvā sloga mazināšanai investīciju piesaistes un uzņēmējdarbības attīstības jomā, t.sk., nodrošinot valsts pārvaldes institūciju, valsts kapitālsabiedrību u.c. iesaistīto institūciju efektīvu sadarbību u.c</a:t>
            </a:r>
            <a:r>
              <a:rPr lang="lv-LV" sz="3100" dirty="0" smtClean="0"/>
              <a:t>.</a:t>
            </a:r>
            <a:endParaRPr lang="lv-LV" sz="3100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6842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Priekšlikumi kapitāla/ investīciju piesaistei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58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r>
              <a:rPr lang="lv-LV" dirty="0" smtClean="0"/>
              <a:t>Atbildīgajām </a:t>
            </a:r>
            <a:r>
              <a:rPr lang="lv-LV" dirty="0"/>
              <a:t>nozaru ministrijām izvērtēt iespēju par </a:t>
            </a:r>
            <a:r>
              <a:rPr lang="lv-LV" b="1" dirty="0"/>
              <a:t>papildu Eiropas Reģionālās attīstības fonda </a:t>
            </a:r>
            <a:r>
              <a:rPr lang="lv-LV" b="1" dirty="0" smtClean="0"/>
              <a:t>finansējuma piešķiršanu Latgales </a:t>
            </a:r>
            <a:r>
              <a:rPr lang="lv-LV" b="1" dirty="0" smtClean="0"/>
              <a:t>programmai</a:t>
            </a:r>
            <a:r>
              <a:rPr lang="lv-LV" dirty="0" smtClean="0"/>
              <a:t> (</a:t>
            </a:r>
            <a:r>
              <a:rPr lang="lv-LV" u="sng" dirty="0" smtClean="0"/>
              <a:t>jau pieņemts  MK </a:t>
            </a:r>
            <a:r>
              <a:rPr lang="lv-LV" u="sng" dirty="0" err="1" smtClean="0"/>
              <a:t>protokollēmums</a:t>
            </a:r>
            <a:r>
              <a:rPr lang="lv-LV" dirty="0" smtClean="0"/>
              <a:t>)</a:t>
            </a:r>
          </a:p>
          <a:p>
            <a:r>
              <a:rPr lang="lv-LV" dirty="0" smtClean="0"/>
              <a:t>Papildus neieciešami steidzami </a:t>
            </a:r>
            <a:r>
              <a:rPr lang="lv-LV" b="1" dirty="0" smtClean="0"/>
              <a:t>risinājumi ātrai elektroenerģijas pieslēgumu nodrošināšanai </a:t>
            </a:r>
            <a:r>
              <a:rPr lang="lv-LV" dirty="0" smtClean="0"/>
              <a:t>teritorijām, kuros tiek veiktas publiskās investīcijas no Eiropas Savienības fondiem Latgales programmas ietvaros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702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Priekšlikumi kapitāla/ investīciju piesaistei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 smtClean="0"/>
              <a:t>Likuma </a:t>
            </a:r>
            <a:r>
              <a:rPr lang="lv-LV" b="1" dirty="0"/>
              <a:t>“Par nodokļu piemērošanu brīvostās un speciālajās ekonomiskajās zonās</a:t>
            </a:r>
            <a:r>
              <a:rPr lang="lv-LV" b="1" dirty="0" smtClean="0"/>
              <a:t>” </a:t>
            </a:r>
            <a:r>
              <a:rPr lang="lv-LV" b="1" dirty="0" smtClean="0"/>
              <a:t>precizējumi</a:t>
            </a:r>
            <a:r>
              <a:rPr lang="lv-LV" dirty="0" smtClean="0"/>
              <a:t>, t.sk.,:</a:t>
            </a:r>
            <a:endParaRPr lang="lv-LV" dirty="0" smtClean="0"/>
          </a:p>
          <a:p>
            <a:pPr marL="971550" lvl="1" indent="-514350">
              <a:buFont typeface="+mj-lt"/>
              <a:buAutoNum type="arabicParenR"/>
            </a:pPr>
            <a:r>
              <a:rPr lang="lv-LV" sz="2800" dirty="0"/>
              <a:t>p</a:t>
            </a:r>
            <a:r>
              <a:rPr lang="lv-LV" sz="2800" dirty="0" smtClean="0"/>
              <a:t>aredzēt Latgales speciālajām ekonomiskajām zonām IIN </a:t>
            </a:r>
            <a:r>
              <a:rPr lang="lv-LV" sz="2800" dirty="0" smtClean="0"/>
              <a:t>atvieglojumus,</a:t>
            </a:r>
            <a:endParaRPr lang="lv-LV" sz="28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lv-LV" sz="2800" dirty="0" smtClean="0"/>
              <a:t>papildināt ilgtermiņa </a:t>
            </a:r>
            <a:r>
              <a:rPr lang="lv-LV" sz="2800" dirty="0"/>
              <a:t>materiālo ieguldījumu </a:t>
            </a:r>
            <a:r>
              <a:rPr lang="lv-LV" sz="2800" dirty="0" smtClean="0"/>
              <a:t>uzskaitījumu</a:t>
            </a:r>
            <a:endParaRPr lang="lv-LV" sz="28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lv-LV" sz="2800" dirty="0" smtClean="0"/>
              <a:t>izvērtēt </a:t>
            </a:r>
            <a:r>
              <a:rPr lang="lv-LV" sz="2800" dirty="0"/>
              <a:t>iespēju paplašināt attiecināmo </a:t>
            </a:r>
            <a:r>
              <a:rPr lang="lv-LV" sz="2800" dirty="0" smtClean="0"/>
              <a:t>ieguldījumu uzskaitījumu </a:t>
            </a:r>
            <a:r>
              <a:rPr lang="lv-LV" sz="2800" dirty="0" smtClean="0"/>
              <a:t>ar paredzamām </a:t>
            </a:r>
            <a:r>
              <a:rPr lang="lv-LV" sz="2800" dirty="0"/>
              <a:t>algu </a:t>
            </a:r>
            <a:r>
              <a:rPr lang="lv-LV" sz="2800" dirty="0" smtClean="0"/>
              <a:t>izmaksām </a:t>
            </a:r>
          </a:p>
          <a:p>
            <a:pPr marL="971550" lvl="1" indent="-514350">
              <a:buFont typeface="+mj-lt"/>
              <a:buAutoNum type="arabicParenR"/>
            </a:pPr>
            <a:r>
              <a:rPr lang="lv-LV" sz="2800" dirty="0" smtClean="0"/>
              <a:t>izvērtēt iespēju paplašināt attiecināmo ieguldījumu uzskaitījumu ar izmaksām</a:t>
            </a:r>
            <a:r>
              <a:rPr lang="lv-LV" sz="2800" dirty="0"/>
              <a:t>, kas saistītas ar materiālo aktīvu </a:t>
            </a:r>
            <a:r>
              <a:rPr lang="lv-LV" sz="2800" dirty="0" smtClean="0"/>
              <a:t>nomu</a:t>
            </a:r>
          </a:p>
          <a:p>
            <a:pPr marL="914400" lvl="2" indent="0">
              <a:buNone/>
            </a:pPr>
            <a:endParaRPr lang="lv-LV" sz="2800" dirty="0" smtClean="0"/>
          </a:p>
          <a:p>
            <a:pPr marL="914400" lvl="2" indent="0">
              <a:buNone/>
            </a:pPr>
            <a:endParaRPr lang="lv-LV" sz="2800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2959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Austrumu pierobežas stiprināšana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 smtClean="0"/>
              <a:t>Tūlītēji pasākum</a:t>
            </a:r>
            <a:r>
              <a:rPr lang="lv-LV" dirty="0" smtClean="0"/>
              <a:t>i </a:t>
            </a:r>
            <a:r>
              <a:rPr lang="lv-LV" dirty="0"/>
              <a:t>uzņēmējdarbības aktivitātes veicināšanai, vienotas informatīvas telpas nodrošināšanai un iedzīvotāju aizplūšanas samazināšanai </a:t>
            </a:r>
            <a:r>
              <a:rPr lang="lv-LV" b="1" dirty="0"/>
              <a:t>pierobežā gar ārējo Latvijas Republikas sauszemes robežu ar Krievijas Federāciju un </a:t>
            </a:r>
            <a:r>
              <a:rPr lang="lv-LV" b="1" dirty="0" smtClean="0"/>
              <a:t>Baltkrieviju</a:t>
            </a:r>
          </a:p>
          <a:p>
            <a:endParaRPr lang="lv-LV" dirty="0"/>
          </a:p>
          <a:p>
            <a:pPr marL="0" indent="0">
              <a:buNone/>
            </a:pPr>
            <a:r>
              <a:rPr lang="lv-LV" dirty="0" smtClean="0"/>
              <a:t>t.sk. vairāk </a:t>
            </a:r>
            <a:r>
              <a:rPr lang="lv-LV" dirty="0"/>
              <a:t>investīcijas izglītībā, kultūras darbiniekos, kuri nodrošina kultūras dzīves daudzveidību un saglabāšanu pierobežā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9291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Turpmākā rīcība priekšlikumu apkopošanā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55" y="2282825"/>
            <a:ext cx="10515600" cy="4351338"/>
          </a:xfrm>
        </p:spPr>
        <p:txBody>
          <a:bodyPr/>
          <a:lstStyle/>
          <a:p>
            <a:r>
              <a:rPr lang="lv-LV" dirty="0" smtClean="0"/>
              <a:t>Atkārtoti aicināt Latgales plānošanas reģionu </a:t>
            </a:r>
            <a:r>
              <a:rPr lang="lv-LV" dirty="0"/>
              <a:t>sniegt savu viedokli un sniegt atbalstu reģiona pašvaldību, pašvaldību iestāžu, nozaru asociāciju kaimiņu reģionu Attīstības padomju un citu sadarbības partneru viedokļu </a:t>
            </a:r>
            <a:r>
              <a:rPr lang="lv-LV" dirty="0" smtClean="0"/>
              <a:t>apzināšanā</a:t>
            </a:r>
          </a:p>
          <a:p>
            <a:r>
              <a:rPr lang="lv-LV" dirty="0" smtClean="0"/>
              <a:t>Organizēt publiskās diskusijas priekšlikumu papildināšanai un apkopošanai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4981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562073"/>
            <a:ext cx="10515600" cy="2852737"/>
          </a:xfrm>
        </p:spPr>
        <p:txBody>
          <a:bodyPr/>
          <a:lstStyle/>
          <a:p>
            <a:pPr algn="ctr"/>
            <a:r>
              <a:rPr lang="lv-LV" dirty="0" smtClean="0"/>
              <a:t>Paldies par uzmanību!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792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Priekšlikumi Latgales reģiona tautsaimniecības attīstībai</vt:lpstr>
      <vt:lpstr>Priekšlikumu apkopošana</vt:lpstr>
      <vt:lpstr>Pamatuzstādījumi</vt:lpstr>
      <vt:lpstr>Priekšlikumi </vt:lpstr>
      <vt:lpstr>Priekšlikumi kapitāla/ investīciju piesaistei</vt:lpstr>
      <vt:lpstr>Priekšlikumi kapitāla/ investīciju piesaistei</vt:lpstr>
      <vt:lpstr>Austrumu pierobežas stiprināšana</vt:lpstr>
      <vt:lpstr>Turpmākā rīcība priekšlikumu apkopošanā</vt:lpstr>
      <vt:lpstr>Paldies par uzmanību!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Priekšlikumi Latgales reģiona tautsaimniecības attīstībai</dc:title>
  <dc:creator>Sandra Ežmale</dc:creator>
  <cp:lastModifiedBy>Sandra Ežmale</cp:lastModifiedBy>
  <cp:revision>12</cp:revision>
  <cp:lastPrinted>2017-10-03T13:41:04Z</cp:lastPrinted>
  <dcterms:created xsi:type="dcterms:W3CDTF">2017-10-03T12:12:35Z</dcterms:created>
  <dcterms:modified xsi:type="dcterms:W3CDTF">2017-10-03T13:41:52Z</dcterms:modified>
</cp:coreProperties>
</file>