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71" r:id="rId2"/>
  </p:sldMasterIdLst>
  <p:notesMasterIdLst>
    <p:notesMasterId r:id="rId22"/>
  </p:notesMasterIdLst>
  <p:handoutMasterIdLst>
    <p:handoutMasterId r:id="rId23"/>
  </p:handoutMasterIdLst>
  <p:sldIdLst>
    <p:sldId id="382" r:id="rId3"/>
    <p:sldId id="491" r:id="rId4"/>
    <p:sldId id="519" r:id="rId5"/>
    <p:sldId id="524" r:id="rId6"/>
    <p:sldId id="527" r:id="rId7"/>
    <p:sldId id="509" r:id="rId8"/>
    <p:sldId id="510" r:id="rId9"/>
    <p:sldId id="511" r:id="rId10"/>
    <p:sldId id="492" r:id="rId11"/>
    <p:sldId id="517" r:id="rId12"/>
    <p:sldId id="518" r:id="rId13"/>
    <p:sldId id="514" r:id="rId14"/>
    <p:sldId id="503" r:id="rId15"/>
    <p:sldId id="520" r:id="rId16"/>
    <p:sldId id="525" r:id="rId17"/>
    <p:sldId id="526" r:id="rId18"/>
    <p:sldId id="521" r:id="rId19"/>
    <p:sldId id="523" r:id="rId20"/>
    <p:sldId id="401" r:id="rId21"/>
  </p:sldIdLst>
  <p:sldSz cx="9144000" cy="6858000" type="screen4x3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4134">
          <p15:clr>
            <a:srgbClr val="A4A3A4"/>
          </p15:clr>
        </p15:guide>
        <p15:guide id="4" orient="horz" pos="3841">
          <p15:clr>
            <a:srgbClr val="A4A3A4"/>
          </p15:clr>
        </p15:guide>
        <p15:guide id="5" orient="horz" pos="2084">
          <p15:clr>
            <a:srgbClr val="A4A3A4"/>
          </p15:clr>
        </p15:guide>
        <p15:guide id="6" pos="2880">
          <p15:clr>
            <a:srgbClr val="A4A3A4"/>
          </p15:clr>
        </p15:guide>
        <p15:guide id="7" pos="589">
          <p15:clr>
            <a:srgbClr val="A4A3A4"/>
          </p15:clr>
        </p15:guide>
        <p15:guide id="8" pos="5024">
          <p15:clr>
            <a:srgbClr val="A4A3A4"/>
          </p15:clr>
        </p15:guide>
        <p15:guide id="9" pos="295">
          <p15:clr>
            <a:srgbClr val="A4A3A4"/>
          </p15:clr>
        </p15:guide>
        <p15:guide id="10" pos="2737">
          <p15:clr>
            <a:srgbClr val="A4A3A4"/>
          </p15:clr>
        </p15:guide>
        <p15:guide id="11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tiņš Ailts" initials="MA" lastIdx="1" clrIdx="0">
    <p:extLst>
      <p:ext uri="{19B8F6BF-5375-455C-9EA6-DF929625EA0E}">
        <p15:presenceInfo xmlns:p15="http://schemas.microsoft.com/office/powerpoint/2012/main" userId="095917f303c05d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B25"/>
    <a:srgbClr val="F3B71C"/>
    <a:srgbClr val="649B28"/>
    <a:srgbClr val="65A02E"/>
    <a:srgbClr val="91CF2D"/>
    <a:srgbClr val="000000"/>
    <a:srgbClr val="646363"/>
    <a:srgbClr val="878787"/>
    <a:srgbClr val="A8A8A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77751" autoAdjust="0"/>
  </p:normalViewPr>
  <p:slideViewPr>
    <p:cSldViewPr showGuides="1">
      <p:cViewPr varScale="1">
        <p:scale>
          <a:sx n="42" d="100"/>
          <a:sy n="42" d="100"/>
        </p:scale>
        <p:origin x="1426" y="38"/>
      </p:cViewPr>
      <p:guideLst>
        <p:guide orient="horz" pos="653"/>
        <p:guide orient="horz" pos="845"/>
        <p:guide orient="horz" pos="4134"/>
        <p:guide orient="horz" pos="3841"/>
        <p:guide orient="horz" pos="2084"/>
        <p:guide pos="2880"/>
        <p:guide pos="589"/>
        <p:guide pos="5024"/>
        <p:guide pos="295"/>
        <p:guide pos="2737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arti\Google%20Drive\LMIB\Apr&#275;&#311;ini\Aizs.t.izmai&#326;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marti\Google%20Drive\LMIB\Apr&#275;&#311;ini\Aizs.t.izmai&#326;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marti\Google%20Drive\LMIB\Apr&#275;&#311;ini\Aizs.t.izmai&#326;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sz="1800" b="0"/>
              <a:t>Aizsargājamo teritoriju izmaiņas  
Latvijā*, tūkst. ha</a:t>
            </a:r>
          </a:p>
        </c:rich>
      </c:tx>
      <c:layout>
        <c:manualLayout>
          <c:xMode val="edge"/>
          <c:yMode val="edge"/>
          <c:x val="0.24825469986983334"/>
          <c:y val="9.95024875621890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34771568188123"/>
          <c:y val="0.15910189982728845"/>
          <c:w val="0.83497206751595077"/>
          <c:h val="0.71586090598778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Aizsargājamās teritorijas 
Latvijā, tūkst. ha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Sheet1!$D$3:$O$3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Sheet1!$D$7:$O$7</c:f>
              <c:numCache>
                <c:formatCode>General</c:formatCode>
                <c:ptCount val="12"/>
                <c:pt idx="0">
                  <c:v>612.5</c:v>
                </c:pt>
                <c:pt idx="1">
                  <c:v>690.7</c:v>
                </c:pt>
                <c:pt idx="2">
                  <c:v>700.2</c:v>
                </c:pt>
                <c:pt idx="3">
                  <c:v>732.1</c:v>
                </c:pt>
                <c:pt idx="4">
                  <c:v>732</c:v>
                </c:pt>
                <c:pt idx="5">
                  <c:v>745.4</c:v>
                </c:pt>
                <c:pt idx="6">
                  <c:v>769.2</c:v>
                </c:pt>
                <c:pt idx="7">
                  <c:v>812.6</c:v>
                </c:pt>
                <c:pt idx="8">
                  <c:v>846.2</c:v>
                </c:pt>
                <c:pt idx="9">
                  <c:v>859.1</c:v>
                </c:pt>
                <c:pt idx="10">
                  <c:v>867.4</c:v>
                </c:pt>
                <c:pt idx="11">
                  <c:v>873.2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0-4A80-B497-0E25075B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69093656"/>
        <c:axId val="469097592"/>
      </c:barChart>
      <c:catAx>
        <c:axId val="469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97592"/>
        <c:crosses val="autoZero"/>
        <c:auto val="1"/>
        <c:lblAlgn val="ctr"/>
        <c:lblOffset val="100"/>
        <c:noMultiLvlLbl val="0"/>
      </c:catAx>
      <c:valAx>
        <c:axId val="469097592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dirty="0"/>
                  <a:t>Aizsargājamās</a:t>
                </a:r>
                <a:r>
                  <a:rPr lang="lv-LV" sz="1200" baseline="0" dirty="0"/>
                  <a:t> teritorijas, meža zemes,  </a:t>
                </a:r>
              </a:p>
              <a:p>
                <a:pPr>
                  <a:defRPr sz="1200"/>
                </a:pPr>
                <a:r>
                  <a:rPr lang="lv-LV" sz="1200" baseline="0" dirty="0"/>
                  <a:t>aritmētiskā summa,  tūkst. ha</a:t>
                </a:r>
                <a:endParaRPr lang="lv-LV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/>
              <a:t>Aizliegta mežsaimnieciskā 
darbība Latvijā</a:t>
            </a:r>
            <a:r>
              <a:rPr lang="lv-LV" sz="1800"/>
              <a:t>*, tūkst. ha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91959658459488"/>
          <c:y val="0.19395730706075534"/>
          <c:w val="0.82998773386969726"/>
          <c:h val="0.634619810454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Aizliegta mežsaimnieciskā 
darbība Latvijā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Sheet1!$D$3:$O$3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Sheet1!$D$4:$O$4</c:f>
              <c:numCache>
                <c:formatCode>General</c:formatCode>
                <c:ptCount val="12"/>
                <c:pt idx="0">
                  <c:v>103.2</c:v>
                </c:pt>
                <c:pt idx="1">
                  <c:v>99.3</c:v>
                </c:pt>
                <c:pt idx="2">
                  <c:v>98.2</c:v>
                </c:pt>
                <c:pt idx="3">
                  <c:v>98.7</c:v>
                </c:pt>
                <c:pt idx="4">
                  <c:v>102.1</c:v>
                </c:pt>
                <c:pt idx="5">
                  <c:v>109.2</c:v>
                </c:pt>
                <c:pt idx="6">
                  <c:v>123.3</c:v>
                </c:pt>
                <c:pt idx="7">
                  <c:v>124.4</c:v>
                </c:pt>
                <c:pt idx="8">
                  <c:v>127.1</c:v>
                </c:pt>
                <c:pt idx="9">
                  <c:v>127.4</c:v>
                </c:pt>
                <c:pt idx="10">
                  <c:v>127.9</c:v>
                </c:pt>
                <c:pt idx="11">
                  <c:v>133.6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2-4CC9-A5CB-5174A7F0B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2265824"/>
        <c:axId val="532264840"/>
      </c:barChart>
      <c:catAx>
        <c:axId val="5322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64840"/>
        <c:crosses val="autoZero"/>
        <c:auto val="1"/>
        <c:lblAlgn val="ctr"/>
        <c:lblOffset val="100"/>
        <c:noMultiLvlLbl val="0"/>
      </c:catAx>
      <c:valAx>
        <c:axId val="532264840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/>
                  <a:t>MEžsaimnieciskās</a:t>
                </a:r>
                <a:r>
                  <a:rPr lang="lv-LV" sz="1200" baseline="0"/>
                  <a:t> darbības aizliegums </a:t>
                </a:r>
              </a:p>
              <a:p>
                <a:pPr algn="ctr">
                  <a:defRPr sz="1200"/>
                </a:pPr>
                <a:r>
                  <a:rPr lang="lv-LV" sz="1200" baseline="0"/>
                  <a:t>Meža zemēs, tūkst. ha</a:t>
                </a:r>
                <a:endParaRPr lang="lv-LV" sz="1200"/>
              </a:p>
            </c:rich>
          </c:tx>
          <c:layout>
            <c:manualLayout>
              <c:xMode val="edge"/>
              <c:yMode val="edge"/>
              <c:x val="2.7442255875896722E-2"/>
              <c:y val="0.23893539169672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sz="2000"/>
              <a:t>Kailcirtes</a:t>
            </a:r>
            <a:r>
              <a:rPr lang="lv-LV" sz="2000" baseline="0"/>
              <a:t> aizliegums </a:t>
            </a:r>
            <a:r>
              <a:rPr lang="lv-LV" sz="2000"/>
              <a:t>Latvijā*,</a:t>
            </a:r>
          </a:p>
          <a:p>
            <a:pPr>
              <a:defRPr sz="2000"/>
            </a:pPr>
            <a:r>
              <a:rPr lang="lv-LV" sz="2000"/>
              <a:t>tūkst.</a:t>
            </a:r>
            <a:r>
              <a:rPr lang="lv-LV" sz="2000" baseline="0"/>
              <a:t> ha</a:t>
            </a:r>
            <a:endParaRPr lang="lv-LV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2187843261017"/>
          <c:y val="0.2099911111111111"/>
          <c:w val="0.82455909126689808"/>
          <c:h val="0.6364150481189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Aizliegta kailcirte</c:v>
                </c:pt>
              </c:strCache>
            </c:strRef>
          </c:tx>
          <c:spPr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Sheet1!$D$3:$O$3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Sheet1!$D$5:$O$5</c:f>
              <c:numCache>
                <c:formatCode>General</c:formatCode>
                <c:ptCount val="10"/>
                <c:pt idx="0">
                  <c:v>168.2</c:v>
                </c:pt>
                <c:pt idx="1">
                  <c:v>171.5</c:v>
                </c:pt>
                <c:pt idx="2">
                  <c:v>173.6</c:v>
                </c:pt>
                <c:pt idx="3">
                  <c:v>175.8</c:v>
                </c:pt>
                <c:pt idx="4">
                  <c:v>184.1</c:v>
                </c:pt>
                <c:pt idx="5">
                  <c:v>195.5</c:v>
                </c:pt>
                <c:pt idx="6">
                  <c:v>204.2</c:v>
                </c:pt>
                <c:pt idx="7">
                  <c:v>206.3</c:v>
                </c:pt>
                <c:pt idx="8">
                  <c:v>217.4</c:v>
                </c:pt>
                <c:pt idx="9">
                  <c:v>222.2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3-4F99-A875-BA8728E27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6666032"/>
        <c:axId val="536664064"/>
      </c:barChart>
      <c:catAx>
        <c:axId val="5366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64064"/>
        <c:crosses val="autoZero"/>
        <c:auto val="1"/>
        <c:lblAlgn val="ctr"/>
        <c:lblOffset val="100"/>
        <c:noMultiLvlLbl val="0"/>
      </c:catAx>
      <c:valAx>
        <c:axId val="53666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100"/>
                  <a:t>Kailcirtes</a:t>
                </a:r>
                <a:r>
                  <a:rPr lang="lv-LV" sz="1100" baseline="0"/>
                  <a:t> Aizliegums Meža zemēs, tūkst. ha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4.5858408012727697E-2"/>
              <c:y val="0.25969189851268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6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0.03902</cdr:x>
      <cdr:y>0.92804</cdr:y>
    </cdr:from>
    <cdr:to>
      <cdr:x>0.25406</cdr:x>
      <cdr:y>0.99714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9AC0914A-D337-455D-B35B-1252D4C75741}"/>
            </a:ext>
          </a:extLst>
        </cdr:cNvPr>
        <cdr:cNvSpPr txBox="1"/>
      </cdr:nvSpPr>
      <cdr:spPr>
        <a:xfrm xmlns:a="http://schemas.openxmlformats.org/drawingml/2006/main">
          <a:off x="228600" y="3553524"/>
          <a:ext cx="125964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>
              <a:solidFill>
                <a:schemeClr val="bg1">
                  <a:lumMod val="50000"/>
                </a:schemeClr>
              </a:solidFill>
            </a:rPr>
            <a:t>* Datu</a:t>
          </a:r>
          <a:r>
            <a:rPr lang="lv-LV" sz="1100" baseline="0">
              <a:solidFill>
                <a:schemeClr val="bg1">
                  <a:lumMod val="50000"/>
                </a:schemeClr>
              </a:solidFill>
            </a:rPr>
            <a:t> avots: VMD</a:t>
          </a:r>
          <a:endParaRPr lang="lv-LV" sz="110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0.01882</cdr:x>
      <cdr:y>0.922</cdr:y>
    </cdr:from>
    <cdr:to>
      <cdr:x>0.24735</cdr:x>
      <cdr:y>0.99042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6CD3E73A-2BD4-43F7-BFE9-BB034FA78C01}"/>
            </a:ext>
          </a:extLst>
        </cdr:cNvPr>
        <cdr:cNvSpPr txBox="1"/>
      </cdr:nvSpPr>
      <cdr:spPr>
        <a:xfrm xmlns:a="http://schemas.openxmlformats.org/drawingml/2006/main">
          <a:off x="109256" y="3565525"/>
          <a:ext cx="132671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>
              <a:solidFill>
                <a:schemeClr val="bg1">
                  <a:lumMod val="50000"/>
                </a:schemeClr>
              </a:solidFill>
            </a:rPr>
            <a:t>* Datu</a:t>
          </a:r>
          <a:r>
            <a:rPr lang="lv-LV" sz="1100" baseline="0">
              <a:solidFill>
                <a:schemeClr val="bg1">
                  <a:lumMod val="50000"/>
                </a:schemeClr>
              </a:solidFill>
            </a:rPr>
            <a:t> avots: VMD </a:t>
          </a:r>
          <a:endParaRPr lang="lv-LV" sz="110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0.03156</cdr:x>
      <cdr:y>0.91556</cdr:y>
    </cdr:from>
    <cdr:to>
      <cdr:x>0.24748</cdr:x>
      <cdr:y>0.98431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3D50D73-48A2-4797-8023-A10303FB640A}"/>
            </a:ext>
          </a:extLst>
        </cdr:cNvPr>
        <cdr:cNvSpPr txBox="1"/>
      </cdr:nvSpPr>
      <cdr:spPr>
        <a:xfrm xmlns:a="http://schemas.openxmlformats.org/drawingml/2006/main">
          <a:off x="184150" y="3523148"/>
          <a:ext cx="125964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>
              <a:solidFill>
                <a:schemeClr val="bg1">
                  <a:lumMod val="50000"/>
                </a:schemeClr>
              </a:solidFill>
            </a:rPr>
            <a:t>* Datu</a:t>
          </a:r>
          <a:r>
            <a:rPr lang="lv-LV" sz="1100" baseline="0">
              <a:solidFill>
                <a:schemeClr val="bg1">
                  <a:lumMod val="50000"/>
                </a:schemeClr>
              </a:solidFill>
            </a:rPr>
            <a:t> avots: VMD</a:t>
          </a:r>
          <a:endParaRPr lang="lv-LV" sz="110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28CB234F-6D2A-9E46-8715-292532876B24}" type="datetimeFigureOut">
              <a:rPr lang="fr-FR" smtClean="0"/>
              <a:pPr/>
              <a:t>12/10/2017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A2F14B4-6F8E-F844-B80E-4925546F3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12/10/2017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06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21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42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24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19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tiff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30993" b="12055"/>
          <a:stretch/>
        </p:blipFill>
        <p:spPr>
          <a:xfrm>
            <a:off x="-25115" y="0"/>
            <a:ext cx="9169115" cy="6858000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>
                <a:solidFill>
                  <a:schemeClr val="accent3"/>
                </a:solidFill>
              </a:rPr>
              <a:t>www.</a:t>
            </a:r>
            <a:r>
              <a:rPr lang="lv-LV" sz="1700" dirty="0" err="1">
                <a:solidFill>
                  <a:schemeClr val="accent3"/>
                </a:solidFill>
              </a:rPr>
              <a:t>mezaipasnieki</a:t>
            </a:r>
            <a:r>
              <a:rPr lang="en-GB" sz="1700" dirty="0">
                <a:solidFill>
                  <a:schemeClr val="accent3"/>
                </a:solidFill>
              </a:rPr>
              <a:t>.</a:t>
            </a:r>
            <a:r>
              <a:rPr lang="lv-LV" sz="1700" dirty="0">
                <a:solidFill>
                  <a:schemeClr val="accent3"/>
                </a:solidFill>
              </a:rPr>
              <a:t>lv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 userDrawn="1"/>
        </p:nvSpPr>
        <p:spPr bwMode="gray">
          <a:xfrm>
            <a:off x="5364088" y="5852674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lvl="0" algn="r"/>
            <a:r>
              <a:rPr lang="en-US" sz="1200" b="1" noProof="0" dirty="0" err="1">
                <a:solidFill>
                  <a:schemeClr val="accent2"/>
                </a:solidFill>
              </a:rPr>
              <a:t>Veicin</a:t>
            </a:r>
            <a:r>
              <a:rPr lang="lv-LV" sz="1200" b="1" noProof="0" dirty="0" err="1">
                <a:solidFill>
                  <a:schemeClr val="accent2"/>
                </a:solidFill>
              </a:rPr>
              <a:t>ot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ilgtspējīgas</a:t>
            </a:r>
            <a:r>
              <a:rPr lang="en-US" sz="1200" b="1" noProof="0" dirty="0">
                <a:solidFill>
                  <a:schemeClr val="accent2"/>
                </a:solidFill>
              </a:rPr>
              <a:t> un </a:t>
            </a:r>
            <a:r>
              <a:rPr lang="en-US" sz="1200" b="1" noProof="0" dirty="0" err="1">
                <a:solidFill>
                  <a:schemeClr val="accent2"/>
                </a:solidFill>
              </a:rPr>
              <a:t>ekonomiski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efektīvas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mežsaimniecības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attīstību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Latvijā</a:t>
            </a:r>
            <a:endParaRPr lang="en-US" sz="1200" b="1" noProof="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8"/>
          <a:stretch/>
        </p:blipFill>
        <p:spPr>
          <a:xfrm>
            <a:off x="6916391" y="5599891"/>
            <a:ext cx="2227610" cy="1014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>
                <a:solidFill>
                  <a:schemeClr val="accent3"/>
                </a:solidFill>
              </a:rPr>
              <a:t>www.</a:t>
            </a:r>
            <a:r>
              <a:rPr lang="lv-LV" sz="1700" dirty="0" err="1">
                <a:solidFill>
                  <a:schemeClr val="accent3"/>
                </a:solidFill>
              </a:rPr>
              <a:t>mezaipasnieki</a:t>
            </a:r>
            <a:r>
              <a:rPr lang="en-GB" sz="1700" dirty="0">
                <a:solidFill>
                  <a:schemeClr val="accent3"/>
                </a:solidFill>
              </a:rPr>
              <a:t>.</a:t>
            </a:r>
            <a:r>
              <a:rPr lang="lv-LV" sz="1700" dirty="0">
                <a:solidFill>
                  <a:schemeClr val="accent3"/>
                </a:solidFill>
              </a:rPr>
              <a:t>lv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5364088" y="5852674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lvl="0" algn="r"/>
            <a:r>
              <a:rPr lang="en-US" sz="1200" b="1" noProof="0" dirty="0" err="1">
                <a:solidFill>
                  <a:schemeClr val="accent2"/>
                </a:solidFill>
              </a:rPr>
              <a:t>Veicin</a:t>
            </a:r>
            <a:r>
              <a:rPr lang="lv-LV" sz="1200" b="1" noProof="0" dirty="0" err="1">
                <a:solidFill>
                  <a:schemeClr val="accent2"/>
                </a:solidFill>
              </a:rPr>
              <a:t>ot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ilgtspējīgas</a:t>
            </a:r>
            <a:r>
              <a:rPr lang="en-US" sz="1200" b="1" noProof="0" dirty="0">
                <a:solidFill>
                  <a:schemeClr val="accent2"/>
                </a:solidFill>
              </a:rPr>
              <a:t> un </a:t>
            </a:r>
            <a:r>
              <a:rPr lang="en-US" sz="1200" b="1" noProof="0" dirty="0" err="1">
                <a:solidFill>
                  <a:schemeClr val="accent2"/>
                </a:solidFill>
              </a:rPr>
              <a:t>ekonomiski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efektīvas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mežsaimniecības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attīstību</a:t>
            </a:r>
            <a:r>
              <a:rPr lang="en-US" sz="1200" b="1" noProof="0" dirty="0">
                <a:solidFill>
                  <a:schemeClr val="accent2"/>
                </a:solidFill>
              </a:rPr>
              <a:t> </a:t>
            </a:r>
            <a:r>
              <a:rPr lang="en-US" sz="1200" b="1" noProof="0" dirty="0" err="1">
                <a:solidFill>
                  <a:schemeClr val="accent2"/>
                </a:solidFill>
              </a:rPr>
              <a:t>Latvijā</a:t>
            </a:r>
            <a:endParaRPr lang="en-US" sz="1200" b="1" noProof="0" dirty="0"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91" y="5599891"/>
            <a:ext cx="2352020" cy="1014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AB31B-93CD-451B-AA24-066861A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r="10765"/>
          <a:stretch/>
        </p:blipFill>
        <p:spPr>
          <a:xfrm>
            <a:off x="3419872" y="0"/>
            <a:ext cx="5724128" cy="4235046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lv-LV" noProof="0" dirty="0"/>
              <a:t>Paldies</a:t>
            </a:r>
            <a:endParaRPr lang="en-US" noProof="0" dirty="0"/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457200" y="5989531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>
                <a:solidFill>
                  <a:schemeClr val="accent3"/>
                </a:solidFill>
              </a:rPr>
              <a:t>www.</a:t>
            </a:r>
            <a:r>
              <a:rPr lang="lv-LV" sz="1700" dirty="0" err="1">
                <a:solidFill>
                  <a:schemeClr val="accent3"/>
                </a:solidFill>
              </a:rPr>
              <a:t>mezaipasnieki</a:t>
            </a:r>
            <a:r>
              <a:rPr lang="en-GB" sz="1700" dirty="0">
                <a:solidFill>
                  <a:schemeClr val="accent3"/>
                </a:solidFill>
              </a:rPr>
              <a:t>.</a:t>
            </a:r>
            <a:r>
              <a:rPr lang="lv-LV" sz="1700" dirty="0">
                <a:solidFill>
                  <a:schemeClr val="accent3"/>
                </a:solidFill>
              </a:rPr>
              <a:t>lv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3250704" cy="14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lv-LV" altLang="en-US" sz="1500" b="1" dirty="0">
                <a:solidFill>
                  <a:schemeClr val="accent2"/>
                </a:solidFill>
              </a:rPr>
              <a:t>Latvijas Meža īpašnieku biedrība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lv-LV" altLang="en-US" sz="1500" dirty="0">
                <a:solidFill>
                  <a:schemeClr val="accent2"/>
                </a:solidFill>
              </a:rPr>
              <a:t>Republikas laukums</a:t>
            </a:r>
            <a:r>
              <a:rPr lang="lv-LV" altLang="en-US" sz="1500" baseline="0" dirty="0">
                <a:solidFill>
                  <a:schemeClr val="accent2"/>
                </a:solidFill>
              </a:rPr>
              <a:t> 2-508, 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lv-LV" altLang="en-US" sz="1500" baseline="0" dirty="0">
                <a:solidFill>
                  <a:schemeClr val="accent2"/>
                </a:solidFill>
              </a:rPr>
              <a:t>Rīga, </a:t>
            </a:r>
            <a:r>
              <a:rPr lang="lv-LV" altLang="en-US" sz="1500" dirty="0">
                <a:solidFill>
                  <a:schemeClr val="accent2"/>
                </a:solidFill>
              </a:rPr>
              <a:t>Latvija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endParaRPr lang="fr-CH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Tel. +</a:t>
            </a:r>
            <a:r>
              <a:rPr lang="lv-LV" altLang="en-US" sz="1500" dirty="0">
                <a:solidFill>
                  <a:schemeClr val="accent2"/>
                </a:solidFill>
              </a:rPr>
              <a:t>371 29104286</a:t>
            </a:r>
            <a:endParaRPr lang="fr-CH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lv-LV" altLang="en-US" sz="1500" dirty="0">
                <a:solidFill>
                  <a:schemeClr val="accent3"/>
                </a:solidFill>
              </a:rPr>
              <a:t>info@mezaipasnieki.lv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>
          <a:xfrm>
            <a:off x="6819851" y="5589240"/>
            <a:ext cx="2324150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4E299-4B0F-4659-939D-61FC5664C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12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EDA67-3FA8-47D7-81DC-FA53E38B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FEA29F-47D4-4682-86FA-BC2A1FAD4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15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7664" y="1230489"/>
            <a:ext cx="8448675" cy="4380795"/>
          </a:xfrm>
          <a:prstGeom prst="rect">
            <a:avLst/>
          </a:prstGeom>
        </p:spPr>
        <p:txBody>
          <a:bodyPr vert="horz"/>
          <a:lstStyle>
            <a:lvl1pPr marL="0" indent="-252000">
              <a:spcBef>
                <a:spcPts val="0"/>
              </a:spcBef>
              <a:buClr>
                <a:schemeClr val="tx2"/>
              </a:buClr>
              <a:defRPr sz="2400"/>
            </a:lvl1pPr>
            <a:lvl2pPr marL="561600" indent="-284400">
              <a:spcBef>
                <a:spcPts val="72"/>
              </a:spcBef>
              <a:buClr>
                <a:schemeClr val="tx2"/>
              </a:buClr>
              <a:defRPr sz="2200"/>
            </a:lvl2pPr>
            <a:lvl3pPr marL="784800">
              <a:buClr>
                <a:schemeClr val="tx2"/>
              </a:buClr>
              <a:buSzPct val="80000"/>
              <a:buFont typeface="Wingdings" charset="2"/>
              <a:buChar char="§"/>
              <a:defRPr sz="2000"/>
            </a:lvl3pPr>
            <a:lvl4pPr marL="1062000" indent="-230400">
              <a:spcBef>
                <a:spcPts val="400"/>
              </a:spcBef>
              <a:defRPr sz="1800"/>
            </a:lvl4pPr>
            <a:lvl5pPr marL="1159200" indent="-140400">
              <a:buSzPct val="100000"/>
              <a:buFont typeface="Arial"/>
              <a:buChar char="•"/>
              <a:defRPr sz="18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47664" y="213784"/>
            <a:ext cx="8448675" cy="74506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D8FF-FBB5-44CE-A8D4-D0F817BC8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1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EPF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89738" y="6242051"/>
            <a:ext cx="2133600" cy="366183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6A9A110-9A93-4A3B-BE7D-FB2103A70A25}" type="slidenum">
              <a:rPr lang="en-US" altLang="en-US" sz="1200" smtClean="0">
                <a:solidFill>
                  <a:srgbClr val="006B66"/>
                </a:solidFill>
                <a:latin typeface="Calibri" panose="020F0502020204030204" pitchFamily="34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>
              <a:solidFill>
                <a:srgbClr val="006B66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153151"/>
            <a:ext cx="1319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7663" y="1344084"/>
            <a:ext cx="8457670" cy="4233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vert="horz"/>
          <a:lstStyle>
            <a:lvl1pPr>
              <a:buNone/>
              <a:defRPr sz="2000">
                <a:solidFill>
                  <a:srgbClr val="006B66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47664" y="213784"/>
            <a:ext cx="8448675" cy="74506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  <a:endParaRPr lang="en-US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C541-AE1F-497D-ABA1-78027F4C7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5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CEPF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153151"/>
            <a:ext cx="1319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7664" y="213784"/>
            <a:ext cx="8448675" cy="74506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2134" y="1344084"/>
            <a:ext cx="4004205" cy="4233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vert="horz"/>
          <a:lstStyle>
            <a:lvl1pPr>
              <a:buNone/>
              <a:defRPr sz="2000">
                <a:solidFill>
                  <a:srgbClr val="006B66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7664" y="1162753"/>
            <a:ext cx="4224337" cy="4380795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0"/>
              </a:spcBef>
              <a:buClr>
                <a:schemeClr val="tx2"/>
              </a:buClr>
              <a:defRPr sz="2200"/>
            </a:lvl1pPr>
            <a:lvl2pPr marL="561600" indent="-284400">
              <a:spcBef>
                <a:spcPts val="72"/>
              </a:spcBef>
              <a:buClr>
                <a:schemeClr val="tx2"/>
              </a:buClr>
              <a:defRPr sz="2200"/>
            </a:lvl2pPr>
            <a:lvl3pPr marL="748800" indent="-194400">
              <a:spcBef>
                <a:spcPts val="3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2000"/>
            </a:lvl3pPr>
            <a:lvl4pPr marL="1062000" indent="-230400">
              <a:spcBef>
                <a:spcPts val="400"/>
              </a:spcBef>
              <a:defRPr sz="1800"/>
            </a:lvl4pPr>
            <a:lvl5pPr marL="1159200" indent="-140400">
              <a:buSzPct val="100000"/>
              <a:buFont typeface="Arial"/>
              <a:buChar char="•"/>
              <a:defRPr sz="18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0D4A-4147-4848-8675-AE0546A84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>
                <a:solidFill>
                  <a:schemeClr val="accent3"/>
                </a:solidFill>
              </a:rPr>
              <a:t>www.</a:t>
            </a:r>
            <a:r>
              <a:rPr lang="lv-LV" sz="1700" dirty="0" err="1">
                <a:solidFill>
                  <a:schemeClr val="accent3"/>
                </a:solidFill>
              </a:rPr>
              <a:t>mezaipasnieki</a:t>
            </a:r>
            <a:r>
              <a:rPr lang="en-GB" sz="1700" dirty="0">
                <a:solidFill>
                  <a:schemeClr val="accent3"/>
                </a:solidFill>
              </a:rPr>
              <a:t>.</a:t>
            </a:r>
            <a:r>
              <a:rPr lang="lv-LV" sz="1700" dirty="0">
                <a:solidFill>
                  <a:schemeClr val="accent3"/>
                </a:solidFill>
              </a:rPr>
              <a:t>lv</a:t>
            </a:r>
            <a:endParaRPr lang="en-GB" sz="17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7664" y="213784"/>
            <a:ext cx="8448675" cy="74506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7664" y="1162753"/>
            <a:ext cx="4224337" cy="4380795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0"/>
              </a:spcBef>
              <a:buClr>
                <a:schemeClr val="tx2"/>
              </a:buClr>
              <a:defRPr sz="2200"/>
            </a:lvl1pPr>
            <a:lvl2pPr marL="561600" indent="-284400">
              <a:spcBef>
                <a:spcPts val="72"/>
              </a:spcBef>
              <a:buClr>
                <a:schemeClr val="tx2"/>
              </a:buClr>
              <a:defRPr sz="2200"/>
            </a:lvl2pPr>
            <a:lvl3pPr marL="748800" indent="-194400">
              <a:spcBef>
                <a:spcPts val="3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2000"/>
            </a:lvl3pPr>
            <a:lvl4pPr marL="1062000" indent="-230400">
              <a:spcBef>
                <a:spcPts val="400"/>
              </a:spcBef>
              <a:defRPr sz="1800"/>
            </a:lvl4pPr>
            <a:lvl5pPr marL="1159200" indent="-140400">
              <a:buSzPct val="100000"/>
              <a:buFont typeface="Arial"/>
              <a:buChar char="•"/>
              <a:defRPr sz="18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09070" y="1309517"/>
            <a:ext cx="3987269" cy="2299401"/>
          </a:xfrm>
          <a:prstGeom prst="rect">
            <a:avLst/>
          </a:prstGeom>
          <a:solidFill>
            <a:schemeClr val="tx2"/>
          </a:solidFill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2"/>
              </a:buClr>
              <a:buNone/>
              <a:defRPr sz="2200">
                <a:solidFill>
                  <a:schemeClr val="bg1"/>
                </a:solidFill>
              </a:defRPr>
            </a:lvl1pPr>
            <a:lvl2pPr marL="277200" indent="0">
              <a:spcBef>
                <a:spcPts val="72"/>
              </a:spcBef>
              <a:buClr>
                <a:schemeClr val="tx2"/>
              </a:buClr>
              <a:buNone/>
              <a:defRPr sz="2200"/>
            </a:lvl2pPr>
            <a:lvl3pPr marL="556200" indent="0">
              <a:buClr>
                <a:schemeClr val="tx2"/>
              </a:buClr>
              <a:buSzPct val="80000"/>
              <a:buFont typeface="Wingdings" charset="2"/>
              <a:buNone/>
              <a:defRPr sz="2000"/>
            </a:lvl3pPr>
            <a:lvl4pPr marL="831600" indent="0">
              <a:spcBef>
                <a:spcPts val="400"/>
              </a:spcBef>
              <a:buNone/>
              <a:defRPr sz="1800"/>
            </a:lvl4pPr>
            <a:lvl5pPr marL="1018800" indent="0">
              <a:buSzPct val="100000"/>
              <a:buFont typeface="Arial"/>
              <a:buNone/>
              <a:defRPr sz="18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7A1A-FBB0-49E2-AB33-780FC1B41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91" y="5599891"/>
            <a:ext cx="2352020" cy="1014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91" y="5599891"/>
            <a:ext cx="2352020" cy="1014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91" y="5599891"/>
            <a:ext cx="2352020" cy="1014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>
          <a:xfrm>
            <a:off x="6819851" y="5589240"/>
            <a:ext cx="2324150" cy="1088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0" y="5589240"/>
            <a:ext cx="2523483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8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9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7" r:id="rId2"/>
    <p:sldLayoutId id="2147483859" r:id="rId3"/>
    <p:sldLayoutId id="2147483849" r:id="rId4"/>
    <p:sldLayoutId id="2147483861" r:id="rId5"/>
    <p:sldLayoutId id="2147483862" r:id="rId6"/>
    <p:sldLayoutId id="2147483858" r:id="rId7"/>
    <p:sldLayoutId id="2147483863" r:id="rId8"/>
    <p:sldLayoutId id="2147483864" r:id="rId9"/>
    <p:sldLayoutId id="2147483865" r:id="rId10"/>
    <p:sldLayoutId id="2147483856" r:id="rId11"/>
    <p:sldLayoutId id="2147483809" r:id="rId12"/>
    <p:sldLayoutId id="2147483822" r:id="rId13"/>
    <p:sldLayoutId id="2147483810" r:id="rId14"/>
    <p:sldLayoutId id="2147483819" r:id="rId15"/>
    <p:sldLayoutId id="2147483820" r:id="rId16"/>
    <p:sldLayoutId id="2147483821" r:id="rId17"/>
    <p:sldLayoutId id="2147483823" r:id="rId18"/>
    <p:sldLayoutId id="2147483827" r:id="rId19"/>
    <p:sldLayoutId id="2147483824" r:id="rId20"/>
    <p:sldLayoutId id="2147483825" r:id="rId21"/>
    <p:sldLayoutId id="2147483826" r:id="rId22"/>
    <p:sldLayoutId id="2147483860" r:id="rId23"/>
    <p:sldLayoutId id="2147483867" r:id="rId24"/>
    <p:sldLayoutId id="2147483868" r:id="rId25"/>
    <p:sldLayoutId id="2147483869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9738" y="6244167"/>
            <a:ext cx="21336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6B66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7D44FF2-155D-48D2-B9C0-E34B84873D3C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pic>
        <p:nvPicPr>
          <p:cNvPr id="2051" name="Picture 3" descr="CEPF_PPT_insid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153151"/>
            <a:ext cx="1319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314" y="3778200"/>
            <a:ext cx="4535734" cy="1523008"/>
          </a:xfrm>
        </p:spPr>
        <p:txBody>
          <a:bodyPr/>
          <a:lstStyle/>
          <a:p>
            <a:r>
              <a:rPr lang="lv-LV" altLang="fr-FR" b="1" dirty="0"/>
              <a:t>Latvijas Meža īpašnieku biedrība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4" y="764704"/>
            <a:ext cx="5903886" cy="2741096"/>
          </a:xfrm>
        </p:spPr>
        <p:txBody>
          <a:bodyPr/>
          <a:lstStyle/>
          <a:p>
            <a:r>
              <a:rPr lang="lv-LV" u="sng" dirty="0"/>
              <a:t>Dabas aizsardzība Latvijā: </a:t>
            </a:r>
            <a:r>
              <a:rPr lang="lv-LV" dirty="0"/>
              <a:t>Meža īpašnieku skatījums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1891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E286-A8AB-4C99-9BE4-614E8D6F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7" y="1"/>
            <a:ext cx="7597403" cy="1036637"/>
          </a:xfrm>
        </p:spPr>
        <p:txBody>
          <a:bodyPr/>
          <a:lstStyle/>
          <a:p>
            <a:r>
              <a:rPr lang="lv-LV" dirty="0"/>
              <a:t>Vai adekvāti apsaimniekošanas režīmi?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48ECD-DB94-4B70-A47B-50192739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2AC04-E21F-4272-B275-04A5DA15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680520" cy="31156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CE5FCE-352A-4A53-B112-5E078F31C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15558" y="1328825"/>
            <a:ext cx="3563888" cy="5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19A5-E6E9-4C5C-8F19-0C256CCE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7" y="1"/>
            <a:ext cx="7453387" cy="1036637"/>
          </a:xfrm>
        </p:spPr>
        <p:txBody>
          <a:bodyPr/>
          <a:lstStyle/>
          <a:p>
            <a:r>
              <a:rPr lang="lv-LV" dirty="0"/>
              <a:t>Vai adekvāti apsaimniekošanas režīmi?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F725C-83EB-47F2-A192-9A95E2C7E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C3D96-87E3-49CE-9A12-BAAA04274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8" y="1263614"/>
            <a:ext cx="4570350" cy="304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696EF-7FDB-4253-B5D9-3632C86C5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81" y="2787064"/>
            <a:ext cx="4355976" cy="2903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1756A-A44F-4EE8-AE26-AF0D41CAE343}"/>
              </a:ext>
            </a:extLst>
          </p:cNvPr>
          <p:cNvSpPr txBox="1"/>
          <p:nvPr/>
        </p:nvSpPr>
        <p:spPr>
          <a:xfrm>
            <a:off x="468313" y="4725144"/>
            <a:ext cx="359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C00000"/>
                </a:solidFill>
                <a:latin typeface="Gill Sans MT" panose="020B0502020104020203" pitchFamily="34" charset="0"/>
              </a:rPr>
              <a:t>Paldies deputātiem par atbalstu grozījumu veikšanā «Aizsargjoslu likumā»!</a:t>
            </a:r>
          </a:p>
        </p:txBody>
      </p:sp>
    </p:spTree>
    <p:extLst>
      <p:ext uri="{BB962C8B-B14F-4D97-AF65-F5344CB8AC3E}">
        <p14:creationId xmlns:p14="http://schemas.microsoft.com/office/powerpoint/2010/main" val="172779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628800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O.Nikodemus par aizaugšanu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3140968"/>
            <a:ext cx="69127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dirty="0"/>
              <a:t> </a:t>
            </a:r>
            <a:r>
              <a:rPr lang="lv-LV" sz="2000" dirty="0">
                <a:solidFill>
                  <a:prstClr val="black"/>
                </a:solidFill>
                <a:latin typeface="Gill Sans MT"/>
              </a:rPr>
              <a:t>Abavas senlejas liela daļā bija bez kokiem. Pagājušā gadsimta 30. gadu fotogrāfijās redzam, ka Salacas ieleja ir bez mežiem. Varam droši teikt, ka ainava bija atklātāka.</a:t>
            </a:r>
          </a:p>
          <a:p>
            <a:pPr algn="ctr"/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467544" y="5385486"/>
            <a:ext cx="8424936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1400" dirty="0"/>
              <a:t>http://www.lza.lv/index.php?option=com_content&amp;task=view&amp;id=609&amp;Itemid=47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7FCF62-4533-436C-8FBD-2BE0DD70409C}"/>
              </a:ext>
            </a:extLst>
          </p:cNvPr>
          <p:cNvSpPr txBox="1">
            <a:spLocks/>
          </p:cNvSpPr>
          <p:nvPr/>
        </p:nvSpPr>
        <p:spPr bwMode="gray">
          <a:xfrm>
            <a:off x="935037" y="1"/>
            <a:ext cx="7453387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/>
              <a:t>Vai adekvāti apsaimniekošanas režīmi?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923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17EAF2-A833-4916-A889-A7B0AE42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224681"/>
            <a:ext cx="6840760" cy="529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F550E-A380-4C5B-ABAA-95812B8C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7" y="1"/>
            <a:ext cx="7381379" cy="1036637"/>
          </a:xfrm>
        </p:spPr>
        <p:txBody>
          <a:bodyPr/>
          <a:lstStyle/>
          <a:p>
            <a:r>
              <a:rPr lang="lv-LV" dirty="0"/>
              <a:t>Biotopu kartēšana vai dabas skaitīšana?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3FD5C-2994-469C-A530-52AA9DCDA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4EA91-A651-4393-9484-5FB0D8574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>
          <a:xfrm>
            <a:off x="6819851" y="5589240"/>
            <a:ext cx="232415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87EC4-98E2-4A8B-B3A3-306855D01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540B6-4183-4C1C-A35D-234C17030511}"/>
              </a:ext>
            </a:extLst>
          </p:cNvPr>
          <p:cNvSpPr txBox="1"/>
          <p:nvPr/>
        </p:nvSpPr>
        <p:spPr>
          <a:xfrm>
            <a:off x="899592" y="2492896"/>
            <a:ext cx="76328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2000" dirty="0">
                <a:solidFill>
                  <a:prstClr val="black"/>
                </a:solidFill>
                <a:latin typeface="Gill Sans MT"/>
              </a:rPr>
              <a:t>Kā ar īpašnieku tiesībām piedalīties īpašuma apsekošanā, īpašnieki ziņo par gadījumiem, kad īpašniekam tiek atteikts piedalīties apsekošanā.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endParaRPr lang="lv-LV" sz="2000" dirty="0">
              <a:solidFill>
                <a:prstClr val="black"/>
              </a:solidFill>
              <a:latin typeface="Gill Sans M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2000" dirty="0">
                <a:solidFill>
                  <a:prstClr val="black"/>
                </a:solidFill>
                <a:latin typeface="Gill Sans MT"/>
              </a:rPr>
              <a:t>Vai var kvalitatīvi kartēt, ja dienā ekspertam jāapseko    80    ha meža?</a:t>
            </a:r>
          </a:p>
          <a:p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85348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C19E4-45DA-4C6A-8C24-FC2A48599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A4CEA-D7E2-40A5-B8A6-A3733BCE88B8}"/>
              </a:ext>
            </a:extLst>
          </p:cNvPr>
          <p:cNvSpPr/>
          <p:nvPr/>
        </p:nvSpPr>
        <p:spPr>
          <a:xfrm>
            <a:off x="3563888" y="5122129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C00000"/>
                </a:solidFill>
                <a:latin typeface="Gill Sans MT" panose="020B0502020104020203" pitchFamily="34" charset="0"/>
              </a:rPr>
              <a:t>Kas attiecas uz meliorāciju, tad noteikti nebūs par stipru teikts, ka tās mērķis ir iznīcināt slapjo mežu ekosistēmas, pārvēršot tās par sausākiem un apsaimniekošanai izdevīgākiem mežiem.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8607F-2868-4CAA-B838-A5925CF6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6" y="1052359"/>
            <a:ext cx="6912768" cy="40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0C550-EE65-4048-A996-0B43C56C6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FE61A-7F5C-499B-B66B-54B2B0D91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632"/>
            <a:ext cx="6020345" cy="4727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6EFE2-A3BC-4113-A1B1-B4A84F38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09884"/>
            <a:ext cx="6804248" cy="3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36051-007E-45AD-8A47-A81AB6B43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7E430-0D84-429B-B681-A9A8014287C5}"/>
              </a:ext>
            </a:extLst>
          </p:cNvPr>
          <p:cNvSpPr txBox="1"/>
          <p:nvPr/>
        </p:nvSpPr>
        <p:spPr>
          <a:xfrm>
            <a:off x="395536" y="116632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Turpmāk risināmie jautājumi</a:t>
            </a:r>
          </a:p>
          <a:p>
            <a:endParaRPr lang="lv-LV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>
              <a:buAutoNum type="arabicPeriod"/>
            </a:pPr>
            <a:r>
              <a:rPr lang="lv-LV" b="1" dirty="0">
                <a:latin typeface="Gill Sans MT" panose="020B0502020104020203" pitchFamily="34" charset="0"/>
              </a:rPr>
              <a:t>Līdz biotopu kartēšanas beigām jānolemj, cik daudz Latvija var atļauties uzturēt aprobežotas teritorijas (ne tikai kompensācijas, arī ienākumu zudums mājsaimniecībās un neiegūtie nodokļi valsts budžetā)</a:t>
            </a:r>
          </a:p>
          <a:p>
            <a:pPr lvl="1"/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pPr algn="just"/>
            <a:endParaRPr lang="lv-LV" dirty="0">
              <a:latin typeface="Gill Sans MT" panose="020B0502020104020203" pitchFamily="34" charset="0"/>
            </a:endParaRPr>
          </a:p>
          <a:p>
            <a:pPr algn="just"/>
            <a:r>
              <a:rPr lang="lv-LV" dirty="0">
                <a:latin typeface="Gill Sans MT" panose="020B0502020104020203" pitchFamily="34" charset="0"/>
              </a:rPr>
              <a:t>Jāpārnes normatīvā akta (Meža likuma) līmenī uzstādījumi no politikas plānošanas dokumentiem (Meža un saistīto nozaru attīstības pamatnostādnes  2015.-2020.gadam) - Koksnes audzēšanai un ieguvei pieejamās platības nesamazinās</a:t>
            </a:r>
          </a:p>
          <a:p>
            <a:endParaRPr lang="lv-LV" dirty="0">
              <a:latin typeface="Gill Sans MT" panose="020B0502020104020203" pitchFamily="34" charset="0"/>
            </a:endParaRPr>
          </a:p>
          <a:p>
            <a:r>
              <a:rPr lang="lv-LV" dirty="0">
                <a:latin typeface="Gill Sans MT" panose="020B0502020104020203" pitchFamily="34" charset="0"/>
              </a:rPr>
              <a:t>Principa- «vērtīgu iekšā </a:t>
            </a:r>
            <a:r>
              <a:rPr lang="lv-LV" dirty="0" err="1">
                <a:latin typeface="Gill Sans MT" panose="020B0502020104020203" pitchFamily="34" charset="0"/>
              </a:rPr>
              <a:t>mazākvērtīgu</a:t>
            </a:r>
            <a:r>
              <a:rPr lang="lv-LV" dirty="0">
                <a:latin typeface="Gill Sans MT" panose="020B0502020104020203" pitchFamily="34" charset="0"/>
              </a:rPr>
              <a:t> ārā» ieviešana</a:t>
            </a: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  <a:p>
            <a:endParaRPr lang="lv-LV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B7307-130D-4E34-BB84-3B776923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6" y="1844824"/>
            <a:ext cx="8712968" cy="20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36051-007E-45AD-8A47-A81AB6B43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7E430-0D84-429B-B681-A9A8014287C5}"/>
              </a:ext>
            </a:extLst>
          </p:cNvPr>
          <p:cNvSpPr txBox="1"/>
          <p:nvPr/>
        </p:nvSpPr>
        <p:spPr>
          <a:xfrm>
            <a:off x="395536" y="116632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7BC11B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</a:rPr>
              <a:t>Turpmāk risināmie jautājumi: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200" cap="none" spc="0" normalizeH="0" baseline="0" noProof="0" dirty="0">
              <a:ln>
                <a:noFill/>
              </a:ln>
              <a:solidFill>
                <a:srgbClr val="7BC11B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0"/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 MT" panose="020B0502020104020203" pitchFamily="34" charset="0"/>
              </a:rPr>
              <a:t>2. Jāuzsāk darbs pie </a:t>
            </a:r>
            <a:r>
              <a:rPr lang="lv-LV" b="1" dirty="0">
                <a:solidFill>
                  <a:srgbClr val="343434"/>
                </a:solidFill>
                <a:latin typeface="Gill Sans MT" panose="020B0502020104020203" pitchFamily="34" charset="0"/>
              </a:rPr>
              <a:t>optimālu režīmu izstrādes aizsargājamo teritoriju apsaimniekošanai. Dabas aizsardzība caur apsaimniekošanu, nevis dabas aizsardzība- nekā nedarīšana.</a:t>
            </a:r>
          </a:p>
          <a:p>
            <a:pPr lvl="0"/>
            <a:endParaRPr kumimoji="0" lang="lv-LV" sz="1800" b="1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0"/>
            <a:endParaRPr kumimoji="0" lang="lv-LV" sz="1800" b="1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1"/>
            <a:r>
              <a:rPr lang="lv-LV" dirty="0">
                <a:solidFill>
                  <a:srgbClr val="343434"/>
                </a:solidFill>
                <a:latin typeface="Gill Sans MT" panose="020B0502020104020203" pitchFamily="34" charset="0"/>
              </a:rPr>
              <a:t>Meža un saistīto nozaru attīstības pamatnostādnes  2015.-2020.gadam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0"/>
            <a:r>
              <a:rPr lang="lv-LV" dirty="0">
                <a:solidFill>
                  <a:srgbClr val="343434"/>
                </a:solidFill>
                <a:latin typeface="Gill Sans MT" panose="020B0502020104020203" pitchFamily="34" charset="0"/>
              </a:rPr>
              <a:t>1.1.3.8.  Izstrādāt optimālos ĪADT, mikroliegumu, to buferzonu un vides un dabas resursu aizsargjoslu apsaimniekošanas nosacījumus (režīmus)  </a:t>
            </a:r>
          </a:p>
          <a:p>
            <a:pPr lvl="0"/>
            <a:r>
              <a:rPr lang="lv-LV" dirty="0">
                <a:solidFill>
                  <a:srgbClr val="343434"/>
                </a:solidFill>
                <a:latin typeface="Gill Sans MT" panose="020B0502020104020203" pitchFamily="34" charset="0"/>
              </a:rPr>
              <a:t>31.12.2019.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1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altLang="fr-FR" dirty="0"/>
              <a:t>Paldies</a:t>
            </a:r>
            <a:r>
              <a:rPr lang="de-CH" altLang="fr-FR" dirty="0"/>
              <a:t>!</a:t>
            </a:r>
            <a:endParaRPr lang="fr-CH" alt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457200" cy="360362"/>
          </a:xfrm>
        </p:spPr>
        <p:txBody>
          <a:bodyPr/>
          <a:lstStyle/>
          <a:p>
            <a:pPr>
              <a:defRPr/>
            </a:pPr>
            <a:fld id="{24FEA29F-47D4-4682-86FA-BC2A1FAD4A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7D63-74D4-4426-8660-83061BA7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Aprobežojumi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99E54-A03F-462C-87BC-95BF7731D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8D7ECD2-8738-46F9-A3D0-6D27F273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1341437"/>
            <a:ext cx="7040562" cy="5221287"/>
          </a:xfrm>
        </p:spPr>
        <p:txBody>
          <a:bodyPr/>
          <a:lstStyle/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3"/>
              <a:buChar char=""/>
            </a:pPr>
            <a:r>
              <a:rPr lang="lv-LV" sz="2000" dirty="0">
                <a:solidFill>
                  <a:prstClr val="black"/>
                </a:solidFill>
                <a:latin typeface="Gill Sans MT"/>
              </a:rPr>
              <a:t>25% (384 tūkst. ha) no privātajiem un 30% (456.6 tūkst. ha) no valsts mežiem iekļauti kādā no aprobežoto teritoriju kategorijām.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3"/>
              <a:buChar char=""/>
            </a:pPr>
            <a:r>
              <a:rPr lang="lv-LV" sz="2000" dirty="0">
                <a:solidFill>
                  <a:prstClr val="black"/>
                </a:solidFill>
                <a:latin typeface="Gill Sans MT"/>
              </a:rPr>
              <a:t>Mežsaimnieciskās darbības būtiski aprobežojumi privātajos mežos 9%, bet valsts mežos 18%.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3"/>
              <a:buChar char=""/>
            </a:pPr>
            <a:endParaRPr lang="lv-LV" sz="2000" dirty="0">
              <a:solidFill>
                <a:prstClr val="black"/>
              </a:solidFill>
              <a:latin typeface="Gill Sans MT"/>
            </a:endParaRP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3"/>
              <a:buChar char=""/>
            </a:pPr>
            <a:endParaRPr lang="lv-LV" sz="2000" dirty="0">
              <a:solidFill>
                <a:prstClr val="black"/>
              </a:solidFill>
              <a:latin typeface="Gill Sans MT"/>
            </a:endParaRPr>
          </a:p>
          <a:p>
            <a:pPr algn="just"/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FAA68-7E6D-4E57-91A9-1DE41029EC13}"/>
              </a:ext>
            </a:extLst>
          </p:cNvPr>
          <p:cNvSpPr txBox="1"/>
          <p:nvPr/>
        </p:nvSpPr>
        <p:spPr>
          <a:xfrm>
            <a:off x="880436" y="6239521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Avots: VMD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132BDC-B74A-479B-B41C-6C9736EB4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46253"/>
              </p:ext>
            </p:extLst>
          </p:nvPr>
        </p:nvGraphicFramePr>
        <p:xfrm>
          <a:off x="395536" y="3212976"/>
          <a:ext cx="8547587" cy="251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Worksheet" r:id="rId4" imgW="5848299" imgH="1723862" progId="Excel.Sheet.12">
                  <p:embed/>
                </p:oleObj>
              </mc:Choice>
              <mc:Fallback>
                <p:oleObj name="Worksheet" r:id="rId4" imgW="5848299" imgH="17238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212976"/>
                        <a:ext cx="8547587" cy="251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8F896E-2E6C-4D78-8BD7-21CE9275EC56}"/>
              </a:ext>
            </a:extLst>
          </p:cNvPr>
          <p:cNvSpPr txBox="1"/>
          <p:nvPr/>
        </p:nvSpPr>
        <p:spPr>
          <a:xfrm>
            <a:off x="493249" y="2911475"/>
            <a:ext cx="83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  <a:latin typeface="Gill Sans MT"/>
              </a:rPr>
              <a:t>Mežsaimnieciskās darbības aizliegumi meža platībās pa īpašnieku kategorijām (</a:t>
            </a:r>
            <a:r>
              <a:rPr lang="lv-LV" dirty="0" err="1">
                <a:solidFill>
                  <a:prstClr val="black"/>
                </a:solidFill>
                <a:latin typeface="Gill Sans MT"/>
              </a:rPr>
              <a:t>tūkst.ha</a:t>
            </a:r>
            <a:r>
              <a:rPr lang="lv-LV" dirty="0">
                <a:solidFill>
                  <a:prstClr val="black"/>
                </a:solidFill>
                <a:latin typeface="Gill Sans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075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028-0EAB-4A87-9415-43F1A2B7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-6826"/>
            <a:ext cx="6532563" cy="1036637"/>
          </a:xfrm>
        </p:spPr>
        <p:txBody>
          <a:bodyPr/>
          <a:lstStyle/>
          <a:p>
            <a:r>
              <a:rPr lang="lv-LV" dirty="0"/>
              <a:t>Īpaši aizsargājamās teritorijas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152AB-57DD-4587-BB36-3C0B8B626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FC5527-6DEA-4D3B-9623-D40D1D19A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" y="1029811"/>
            <a:ext cx="8873356" cy="528392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2E052-4984-4B75-9319-F38398935B4A}"/>
              </a:ext>
            </a:extLst>
          </p:cNvPr>
          <p:cNvSpPr txBox="1"/>
          <p:nvPr/>
        </p:nvSpPr>
        <p:spPr>
          <a:xfrm>
            <a:off x="971600" y="6407045"/>
            <a:ext cx="179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Avots: www.daba.gov.lv</a:t>
            </a:r>
          </a:p>
        </p:txBody>
      </p:sp>
    </p:spTree>
    <p:extLst>
      <p:ext uri="{BB962C8B-B14F-4D97-AF65-F5344CB8AC3E}">
        <p14:creationId xmlns:p14="http://schemas.microsoft.com/office/powerpoint/2010/main" val="162673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E20D-171D-4105-95E5-D6FCABEA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+ Mikroliegumi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5B124-B158-4678-AC02-89C0E87D8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E0138-DE23-4E0A-8286-AA3EA0A1C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" y="1281333"/>
            <a:ext cx="8541213" cy="52345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B9E88-13BE-40A2-AF71-9F6B6678F2D9}"/>
              </a:ext>
            </a:extLst>
          </p:cNvPr>
          <p:cNvSpPr txBox="1"/>
          <p:nvPr/>
        </p:nvSpPr>
        <p:spPr>
          <a:xfrm>
            <a:off x="971600" y="6407045"/>
            <a:ext cx="1805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Avots: http://dziedava.lv</a:t>
            </a:r>
          </a:p>
        </p:txBody>
      </p:sp>
    </p:spTree>
    <p:extLst>
      <p:ext uri="{BB962C8B-B14F-4D97-AF65-F5344CB8AC3E}">
        <p14:creationId xmlns:p14="http://schemas.microsoft.com/office/powerpoint/2010/main" val="323387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95C3E-3FF0-488A-85B4-7933B9B52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-842437"/>
            <a:ext cx="8924520" cy="7700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1A176-DA94-4E6F-BA45-1179A431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Natura</a:t>
            </a:r>
            <a:r>
              <a:rPr lang="lv-LV" dirty="0"/>
              <a:t> 2000</a:t>
            </a:r>
            <a:br>
              <a:rPr lang="lv-LV" dirty="0"/>
            </a:br>
            <a:r>
              <a:rPr lang="lv-LV" dirty="0"/>
              <a:t> Ziemeļeiropā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E6F04-E77A-401C-BC8F-3EE14CF24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8BD9B-EECA-4CB9-912C-EBDBC0653E3A}"/>
              </a:ext>
            </a:extLst>
          </p:cNvPr>
          <p:cNvSpPr txBox="1"/>
          <p:nvPr/>
        </p:nvSpPr>
        <p:spPr>
          <a:xfrm>
            <a:off x="6023711" y="6498000"/>
            <a:ext cx="2887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Avots: http://natura2000.eea.europa.eu/</a:t>
            </a:r>
          </a:p>
        </p:txBody>
      </p:sp>
    </p:spTree>
    <p:extLst>
      <p:ext uri="{BB962C8B-B14F-4D97-AF65-F5344CB8AC3E}">
        <p14:creationId xmlns:p14="http://schemas.microsoft.com/office/powerpoint/2010/main" val="12259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80FCE-7CDB-4415-BD75-558A6C13E0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1B8CD5-6858-4A29-910E-B35A9472B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11722"/>
              </p:ext>
            </p:extLst>
          </p:nvPr>
        </p:nvGraphicFramePr>
        <p:xfrm>
          <a:off x="681037" y="1271033"/>
          <a:ext cx="7040562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1877524-2D58-4E3E-946A-7FE5B9E1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Aizsargājamo teritoriju apjoms pieaug!</a:t>
            </a:r>
          </a:p>
        </p:txBody>
      </p:sp>
    </p:spTree>
    <p:extLst>
      <p:ext uri="{BB962C8B-B14F-4D97-AF65-F5344CB8AC3E}">
        <p14:creationId xmlns:p14="http://schemas.microsoft.com/office/powerpoint/2010/main" val="42477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0BB1-4B36-4E56-97A0-AA71ABBB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Aprobežojumu apjoms pieaug!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963CE-38B3-46AB-ACC3-2F7887265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D836FD-C965-415E-B9C4-D31A7ECE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974494"/>
              </p:ext>
            </p:extLst>
          </p:nvPr>
        </p:nvGraphicFramePr>
        <p:xfrm>
          <a:off x="935038" y="1341438"/>
          <a:ext cx="7040562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48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F9DF2-5A50-45BA-8935-F85CF3424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8507B2-8D80-45B5-80C3-DA61638D3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36994"/>
              </p:ext>
            </p:extLst>
          </p:nvPr>
        </p:nvGraphicFramePr>
        <p:xfrm>
          <a:off x="935038" y="1341438"/>
          <a:ext cx="7040562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A750814-3843-43B9-A77F-C7A8F700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Aprobežojumu apjoms pieaug!</a:t>
            </a:r>
          </a:p>
        </p:txBody>
      </p:sp>
    </p:spTree>
    <p:extLst>
      <p:ext uri="{BB962C8B-B14F-4D97-AF65-F5344CB8AC3E}">
        <p14:creationId xmlns:p14="http://schemas.microsoft.com/office/powerpoint/2010/main" val="95964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DF06-26DF-4034-9638-9F6B05EB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Kompensācijas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96DFE-29A6-4185-B88B-ABFD35736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25768CF-7CDD-4005-9D5B-D37AF8CC8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79796"/>
              </p:ext>
            </p:extLst>
          </p:nvPr>
        </p:nvGraphicFramePr>
        <p:xfrm>
          <a:off x="323528" y="1772816"/>
          <a:ext cx="8675687" cy="289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Worksheet" r:id="rId4" imgW="5743696" imgH="1914505" progId="Excel.Sheet.12">
                  <p:embed/>
                </p:oleObj>
              </mc:Choice>
              <mc:Fallback>
                <p:oleObj name="Worksheet" r:id="rId4" imgW="5743696" imgH="1914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772816"/>
                        <a:ext cx="8675687" cy="289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3D8DE2-2338-42F8-BE18-9EFA31F4BA98}"/>
              </a:ext>
            </a:extLst>
          </p:cNvPr>
          <p:cNvSpPr txBox="1"/>
          <p:nvPr/>
        </p:nvSpPr>
        <p:spPr>
          <a:xfrm>
            <a:off x="323528" y="4888858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1600" dirty="0">
                <a:solidFill>
                  <a:prstClr val="black"/>
                </a:solidFill>
                <a:latin typeface="Gill Sans MT"/>
              </a:rPr>
              <a:t>24 (!) miljoni eiro kompensācijām no LAP līdz 2020 gadam. Palielinoties aprobežotajām teritorijām pieprasītais kompensāciju apjoms pieaug.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1600" dirty="0">
                <a:solidFill>
                  <a:prstClr val="black"/>
                </a:solidFill>
                <a:latin typeface="Gill Sans MT"/>
              </a:rPr>
              <a:t>Nav kompensācijas par daudzām aprobežotām teritorijām- piemēram, aizsargjoslām.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4C600"/>
              </a:buClr>
              <a:buSzPct val="76000"/>
            </a:pPr>
            <a:r>
              <a:rPr lang="lv-LV" sz="1600" dirty="0">
                <a:solidFill>
                  <a:prstClr val="black"/>
                </a:solidFill>
                <a:latin typeface="Gill Sans MT"/>
              </a:rPr>
              <a:t>Vēl joprojām neadekvāti zems kompensāciju apmērs par aprobežojumiem </a:t>
            </a:r>
          </a:p>
        </p:txBody>
      </p:sp>
    </p:spTree>
    <p:extLst>
      <p:ext uri="{BB962C8B-B14F-4D97-AF65-F5344CB8AC3E}">
        <p14:creationId xmlns:p14="http://schemas.microsoft.com/office/powerpoint/2010/main" val="3578480439"/>
      </p:ext>
    </p:extLst>
  </p:cSld>
  <p:clrMapOvr>
    <a:masterClrMapping/>
  </p:clrMapOvr>
</p:sld>
</file>

<file path=ppt/theme/theme1.xml><?xml version="1.0" encoding="utf-8"?>
<a:theme xmlns:a="http://schemas.openxmlformats.org/drawingml/2006/main" name="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ide Slides">
  <a:themeElements>
    <a:clrScheme name="CEPF 4">
      <a:dk1>
        <a:srgbClr val="807778"/>
      </a:dk1>
      <a:lt1>
        <a:sysClr val="window" lastClr="FFFFFF"/>
      </a:lt1>
      <a:dk2>
        <a:srgbClr val="006B66"/>
      </a:dk2>
      <a:lt2>
        <a:srgbClr val="75AEAA"/>
      </a:lt2>
      <a:accent1>
        <a:srgbClr val="75AEAA"/>
      </a:accent1>
      <a:accent2>
        <a:srgbClr val="F4C000"/>
      </a:accent2>
      <a:accent3>
        <a:srgbClr val="BADEFF"/>
      </a:accent3>
      <a:accent4>
        <a:srgbClr val="689FD1"/>
      </a:accent4>
      <a:accent5>
        <a:srgbClr val="604878"/>
      </a:accent5>
      <a:accent6>
        <a:srgbClr val="D6DA7D"/>
      </a:accent6>
      <a:hlink>
        <a:srgbClr val="B9C300"/>
      </a:hlink>
      <a:folHlink>
        <a:srgbClr val="8077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PF_template_new_logo_2017.ppt [Compatibility Mode]" id="{7C57EEE6-9769-486E-A3A8-085AD285449F}" vid="{E2A3B2FC-56D0-4DD5-B480-B0FB879B65A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PEFC_PPT_MASTER_2014</Template>
  <TotalTime>7523</TotalTime>
  <Words>532</Words>
  <Application>Microsoft Office PowerPoint</Application>
  <PresentationFormat>On-screen Show (4:3)</PresentationFormat>
  <Paragraphs>102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Geneva</vt:lpstr>
      <vt:lpstr>Gill Sans MT</vt:lpstr>
      <vt:lpstr>Wingdings</vt:lpstr>
      <vt:lpstr>Wingdings 3</vt:lpstr>
      <vt:lpstr>Zapf Dingbats</vt:lpstr>
      <vt:lpstr>PEFC_PPT_MASTER_2014</vt:lpstr>
      <vt:lpstr>Inside Slides</vt:lpstr>
      <vt:lpstr>Worksheet</vt:lpstr>
      <vt:lpstr>PowerPoint Presentation</vt:lpstr>
      <vt:lpstr>Aprobežojumi </vt:lpstr>
      <vt:lpstr>Īpaši aizsargājamās teritorijas</vt:lpstr>
      <vt:lpstr>+ Mikroliegumi</vt:lpstr>
      <vt:lpstr>Natura 2000  Ziemeļeiropā</vt:lpstr>
      <vt:lpstr>Aizsargājamo teritoriju apjoms pieaug!</vt:lpstr>
      <vt:lpstr>Aprobežojumu apjoms pieaug!</vt:lpstr>
      <vt:lpstr>Aprobežojumu apjoms pieaug!</vt:lpstr>
      <vt:lpstr>Kompensācijas</vt:lpstr>
      <vt:lpstr>Vai adekvāti apsaimniekošanas režīmi? </vt:lpstr>
      <vt:lpstr>Vai adekvāti apsaimniekošanas režīmi? </vt:lpstr>
      <vt:lpstr>O.Nikodemus par aizaugšanu</vt:lpstr>
      <vt:lpstr>Biotopu kartēšana vai dabas skaitīšana?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Gavi</Manager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Hannah Price</dc:creator>
  <cp:lastModifiedBy>LMIB</cp:lastModifiedBy>
  <cp:revision>259</cp:revision>
  <cp:lastPrinted>2017-09-27T05:49:35Z</cp:lastPrinted>
  <dcterms:created xsi:type="dcterms:W3CDTF">2014-12-09T09:38:49Z</dcterms:created>
  <dcterms:modified xsi:type="dcterms:W3CDTF">2017-10-12T10:05:31Z</dcterms:modified>
</cp:coreProperties>
</file>