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95" r:id="rId2"/>
    <p:sldId id="329" r:id="rId3"/>
    <p:sldId id="330" r:id="rId4"/>
    <p:sldId id="317" r:id="rId5"/>
    <p:sldId id="319" r:id="rId6"/>
    <p:sldId id="332" r:id="rId7"/>
    <p:sldId id="318" r:id="rId8"/>
    <p:sldId id="328" r:id="rId9"/>
    <p:sldId id="320" r:id="rId10"/>
    <p:sldId id="331" r:id="rId11"/>
    <p:sldId id="327" r:id="rId12"/>
    <p:sldId id="321" r:id="rId13"/>
    <p:sldId id="322" r:id="rId14"/>
    <p:sldId id="324" r:id="rId15"/>
    <p:sldId id="325" r:id="rId16"/>
  </p:sldIdLst>
  <p:sldSz cx="9144000" cy="6858000" type="screen4x3"/>
  <p:notesSz cx="6797675" cy="99314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A9E"/>
    <a:srgbClr val="B327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883" autoAdjust="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6275" cy="498605"/>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49862" y="1"/>
            <a:ext cx="2946275" cy="498605"/>
          </a:xfrm>
          <a:prstGeom prst="rect">
            <a:avLst/>
          </a:prstGeom>
        </p:spPr>
        <p:txBody>
          <a:bodyPr vert="horz" lIns="91440" tIns="45720" rIns="91440" bIns="45720" rtlCol="0"/>
          <a:lstStyle>
            <a:lvl1pPr algn="r">
              <a:defRPr sz="1200"/>
            </a:lvl1pPr>
          </a:lstStyle>
          <a:p>
            <a:fld id="{AA4960ED-247C-4AEF-8F59-08F168B66A70}" type="datetimeFigureOut">
              <a:rPr lang="lv-LV" smtClean="0"/>
              <a:t>11.12.2017</a:t>
            </a:fld>
            <a:endParaRPr lang="lv-LV"/>
          </a:p>
        </p:txBody>
      </p:sp>
      <p:sp>
        <p:nvSpPr>
          <p:cNvPr id="4" name="Footer Placeholder 3"/>
          <p:cNvSpPr>
            <a:spLocks noGrp="1"/>
          </p:cNvSpPr>
          <p:nvPr>
            <p:ph type="ftr" sz="quarter" idx="2"/>
          </p:nvPr>
        </p:nvSpPr>
        <p:spPr>
          <a:xfrm>
            <a:off x="0" y="9432795"/>
            <a:ext cx="2946275" cy="498605"/>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49862" y="9432795"/>
            <a:ext cx="2946275" cy="498605"/>
          </a:xfrm>
          <a:prstGeom prst="rect">
            <a:avLst/>
          </a:prstGeom>
        </p:spPr>
        <p:txBody>
          <a:bodyPr vert="horz" lIns="91440" tIns="45720" rIns="91440" bIns="45720" rtlCol="0" anchor="b"/>
          <a:lstStyle>
            <a:lvl1pPr algn="r">
              <a:defRPr sz="1200"/>
            </a:lvl1pPr>
          </a:lstStyle>
          <a:p>
            <a:fld id="{700284F5-A888-4C73-9DB1-1C3B55095B5B}" type="slidenum">
              <a:rPr lang="lv-LV" smtClean="0"/>
              <a:t>‹#›</a:t>
            </a:fld>
            <a:endParaRPr lang="lv-LV"/>
          </a:p>
        </p:txBody>
      </p:sp>
    </p:spTree>
    <p:extLst>
      <p:ext uri="{BB962C8B-B14F-4D97-AF65-F5344CB8AC3E}">
        <p14:creationId xmlns:p14="http://schemas.microsoft.com/office/powerpoint/2010/main" val="35419133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570"/>
          </a:xfrm>
          <a:prstGeom prst="rect">
            <a:avLst/>
          </a:prstGeom>
        </p:spPr>
        <p:txBody>
          <a:bodyPr vert="horz" lIns="93177" tIns="46589" rIns="93177" bIns="46589" rtlCol="0"/>
          <a:lstStyle>
            <a:lvl1pPr algn="l">
              <a:defRPr sz="1200"/>
            </a:lvl1pPr>
          </a:lstStyle>
          <a:p>
            <a:endParaRPr lang="lv-LV"/>
          </a:p>
        </p:txBody>
      </p:sp>
      <p:sp>
        <p:nvSpPr>
          <p:cNvPr id="3" name="Date Placeholder 2"/>
          <p:cNvSpPr>
            <a:spLocks noGrp="1"/>
          </p:cNvSpPr>
          <p:nvPr>
            <p:ph type="dt" idx="1"/>
          </p:nvPr>
        </p:nvSpPr>
        <p:spPr>
          <a:xfrm>
            <a:off x="3850443" y="0"/>
            <a:ext cx="2945659" cy="496570"/>
          </a:xfrm>
          <a:prstGeom prst="rect">
            <a:avLst/>
          </a:prstGeom>
        </p:spPr>
        <p:txBody>
          <a:bodyPr vert="horz" lIns="93177" tIns="46589" rIns="93177" bIns="46589" rtlCol="0"/>
          <a:lstStyle>
            <a:lvl1pPr algn="r">
              <a:defRPr sz="1200"/>
            </a:lvl1pPr>
          </a:lstStyle>
          <a:p>
            <a:fld id="{BFC8DB43-7EEF-40F7-8F5B-064BF26C62BF}" type="datetimeFigureOut">
              <a:rPr lang="lv-LV" smtClean="0"/>
              <a:pPr/>
              <a:t>11.12.2017</a:t>
            </a:fld>
            <a:endParaRPr lang="lv-LV"/>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3177" tIns="46589" rIns="93177" bIns="46589" rtlCol="0" anchor="ctr"/>
          <a:lstStyle/>
          <a:p>
            <a:endParaRPr lang="lv-LV"/>
          </a:p>
        </p:txBody>
      </p:sp>
      <p:sp>
        <p:nvSpPr>
          <p:cNvPr id="5" name="Notes Placeholder 4"/>
          <p:cNvSpPr>
            <a:spLocks noGrp="1"/>
          </p:cNvSpPr>
          <p:nvPr>
            <p:ph type="body" sz="quarter" idx="3"/>
          </p:nvPr>
        </p:nvSpPr>
        <p:spPr>
          <a:xfrm>
            <a:off x="679768" y="4717415"/>
            <a:ext cx="5438140" cy="446913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9433107"/>
            <a:ext cx="2945659" cy="496570"/>
          </a:xfrm>
          <a:prstGeom prst="rect">
            <a:avLst/>
          </a:prstGeom>
        </p:spPr>
        <p:txBody>
          <a:bodyPr vert="horz" lIns="93177" tIns="46589" rIns="93177" bIns="46589" rtlCol="0" anchor="b"/>
          <a:lstStyle>
            <a:lvl1pPr algn="l">
              <a:defRPr sz="1200"/>
            </a:lvl1pPr>
          </a:lstStyle>
          <a:p>
            <a:endParaRPr lang="lv-LV"/>
          </a:p>
        </p:txBody>
      </p:sp>
      <p:sp>
        <p:nvSpPr>
          <p:cNvPr id="7" name="Slide Number Placeholder 6"/>
          <p:cNvSpPr>
            <a:spLocks noGrp="1"/>
          </p:cNvSpPr>
          <p:nvPr>
            <p:ph type="sldNum" sz="quarter" idx="5"/>
          </p:nvPr>
        </p:nvSpPr>
        <p:spPr>
          <a:xfrm>
            <a:off x="3850443" y="9433107"/>
            <a:ext cx="2945659" cy="496570"/>
          </a:xfrm>
          <a:prstGeom prst="rect">
            <a:avLst/>
          </a:prstGeom>
        </p:spPr>
        <p:txBody>
          <a:bodyPr vert="horz" lIns="93177" tIns="46589" rIns="93177" bIns="46589" rtlCol="0" anchor="b"/>
          <a:lstStyle>
            <a:lvl1pPr algn="r">
              <a:defRPr sz="1200"/>
            </a:lvl1pPr>
          </a:lstStyle>
          <a:p>
            <a:fld id="{E2750D86-77C3-4CEC-AA79-84A91F95EA80}" type="slidenum">
              <a:rPr lang="lv-LV" smtClean="0"/>
              <a:pPr/>
              <a:t>‹#›</a:t>
            </a:fld>
            <a:endParaRPr lang="lv-LV"/>
          </a:p>
        </p:txBody>
      </p:sp>
    </p:spTree>
    <p:extLst>
      <p:ext uri="{BB962C8B-B14F-4D97-AF65-F5344CB8AC3E}">
        <p14:creationId xmlns:p14="http://schemas.microsoft.com/office/powerpoint/2010/main" val="3087025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dirty="0">
                <a:solidFill>
                  <a:srgbClr val="0070C0"/>
                </a:solidFill>
                <a:latin typeface="Times New Roman" panose="02020603050405020304" pitchFamily="18" charset="0"/>
                <a:cs typeface="Times New Roman" panose="02020603050405020304" pitchFamily="18" charset="0"/>
              </a:rPr>
              <a:t>„Latvijas valsts teritoriju starptautisko līgumu noteiktajās robežās sastāda Vidzeme, Latgale, Kurzeme un Zemgale”.</a:t>
            </a:r>
            <a:endParaRPr lang="lv-LV" dirty="0"/>
          </a:p>
        </p:txBody>
      </p:sp>
      <p:sp>
        <p:nvSpPr>
          <p:cNvPr id="4" name="Slide Number Placeholder 3"/>
          <p:cNvSpPr>
            <a:spLocks noGrp="1"/>
          </p:cNvSpPr>
          <p:nvPr>
            <p:ph type="sldNum" sz="quarter" idx="10"/>
          </p:nvPr>
        </p:nvSpPr>
        <p:spPr/>
        <p:txBody>
          <a:bodyPr/>
          <a:lstStyle/>
          <a:p>
            <a:fld id="{E2750D86-77C3-4CEC-AA79-84A91F95EA80}" type="slidenum">
              <a:rPr lang="lv-LV" smtClean="0"/>
              <a:pPr/>
              <a:t>8</a:t>
            </a:fld>
            <a:endParaRPr lang="lv-LV"/>
          </a:p>
        </p:txBody>
      </p:sp>
    </p:spTree>
    <p:extLst>
      <p:ext uri="{BB962C8B-B14F-4D97-AF65-F5344CB8AC3E}">
        <p14:creationId xmlns:p14="http://schemas.microsoft.com/office/powerpoint/2010/main" val="255302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3B8C289A-465D-430D-9C6F-5A085282FDAB}" type="datetime1">
              <a:rPr lang="lv-LV" smtClean="0"/>
              <a:t>11.12.2017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00BC438-82FB-440C-9ACD-39C1445D0707}"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0056F230-1F4C-4E44-AD6F-20F1D5876DE1}" type="datetime1">
              <a:rPr lang="lv-LV" smtClean="0"/>
              <a:t>11.12.2017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00BC438-82FB-440C-9ACD-39C1445D0707}"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ACF2FD1D-92F0-42A6-BE11-CF060C387472}" type="datetime1">
              <a:rPr lang="lv-LV" smtClean="0"/>
              <a:t>11.12.2017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00BC438-82FB-440C-9ACD-39C1445D0707}"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6D1440E4-03B6-4958-B934-ED8D6C29C74D}" type="datetime1">
              <a:rPr lang="lv-LV" smtClean="0"/>
              <a:t>11.12.2017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00BC438-82FB-440C-9ACD-39C1445D0707}"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C43811-5C40-4494-85D8-29361EAABB09}" type="datetime1">
              <a:rPr lang="lv-LV" smtClean="0"/>
              <a:t>11.12.2017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00BC438-82FB-440C-9ACD-39C1445D0707}"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4373BB81-6DF7-4B99-A67B-CD0B4EDF27ED}" type="datetime1">
              <a:rPr lang="lv-LV" smtClean="0"/>
              <a:t>11.12.2017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00BC438-82FB-440C-9ACD-39C1445D0707}"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97579A76-2BE6-4AA0-A24D-E252B72A2704}" type="datetime1">
              <a:rPr lang="lv-LV" smtClean="0"/>
              <a:t>11.12.2017</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200BC438-82FB-440C-9ACD-39C1445D0707}"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F4B5D1A5-3BF6-483A-8DC3-4ABE15D24C69}" type="datetime1">
              <a:rPr lang="lv-LV" smtClean="0"/>
              <a:t>11.12.2017</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200BC438-82FB-440C-9ACD-39C1445D0707}"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4F13D7-0585-47E1-9AE9-A999530D3C44}" type="datetime1">
              <a:rPr lang="lv-LV" smtClean="0"/>
              <a:t>11.12.2017</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200BC438-82FB-440C-9ACD-39C1445D0707}"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C42494-14C9-42F4-A298-698D7FEA481B}" type="datetime1">
              <a:rPr lang="lv-LV" smtClean="0"/>
              <a:t>11.12.2017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00BC438-82FB-440C-9ACD-39C1445D0707}"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D61731-0CE5-4C74-9100-B71A6D729486}" type="datetime1">
              <a:rPr lang="lv-LV" smtClean="0"/>
              <a:t>11.12.2017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00BC438-82FB-440C-9ACD-39C1445D0707}"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61DC00-00D9-4EEE-ADF0-6BEA84B67D57}" type="datetime1">
              <a:rPr lang="lv-LV" smtClean="0"/>
              <a:t>11.12.2017</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0BC438-82FB-440C-9ACD-39C1445D0707}"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LatgaliesuKult/videos/742955772570833/" TargetMode="External"/><Relationship Id="rId2" Type="http://schemas.openxmlformats.org/officeDocument/2006/relationships/hyperlink" Target="http://www.rta.lv/notikums/212" TargetMode="External"/><Relationship Id="rId1" Type="http://schemas.openxmlformats.org/officeDocument/2006/relationships/slideLayout" Target="../slideLayouts/slideLayout2.xml"/><Relationship Id="rId4" Type="http://schemas.openxmlformats.org/officeDocument/2006/relationships/hyperlink" Target="http://www.lrtv.lv/vinuoti-tok-na-vinaid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0" y="0"/>
            <a:ext cx="9067800" cy="2819400"/>
          </a:xfrm>
        </p:spPr>
        <p:txBody>
          <a:bodyPr>
            <a:noAutofit/>
          </a:bodyPr>
          <a:lstStyle/>
          <a:p>
            <a:r>
              <a:rPr lang="lv-LV" sz="5400" dirty="0">
                <a:solidFill>
                  <a:srgbClr val="005A9E"/>
                </a:solidFill>
                <a:effectLst>
                  <a:outerShdw blurRad="38100" dist="38100" dir="2700000" algn="tl">
                    <a:srgbClr val="000000">
                      <a:alpha val="43137"/>
                    </a:srgbClr>
                  </a:outerShdw>
                </a:effectLst>
                <a:latin typeface="Arial Black" panose="020B0A04020102020204" pitchFamily="34" charset="0"/>
                <a:cs typeface="Times New Roman" panose="02020603050405020304" pitchFamily="18" charset="0"/>
              </a:rPr>
              <a:t>Latgales attīstības programma</a:t>
            </a:r>
          </a:p>
        </p:txBody>
      </p:sp>
      <p:pic>
        <p:nvPicPr>
          <p:cNvPr id="8" name="Satura vietturis 7"/>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0" y="3782235"/>
            <a:ext cx="9144000" cy="3098511"/>
          </a:xfrm>
        </p:spPr>
      </p:pic>
      <p:sp>
        <p:nvSpPr>
          <p:cNvPr id="3" name="Satura vietturis 2"/>
          <p:cNvSpPr>
            <a:spLocks noGrp="1"/>
          </p:cNvSpPr>
          <p:nvPr>
            <p:ph sz="half" idx="1"/>
          </p:nvPr>
        </p:nvSpPr>
        <p:spPr>
          <a:xfrm>
            <a:off x="76200" y="2362200"/>
            <a:ext cx="9067800" cy="1676400"/>
          </a:xfrm>
        </p:spPr>
        <p:txBody>
          <a:bodyPr>
            <a:noAutofit/>
          </a:bodyPr>
          <a:lstStyle/>
          <a:p>
            <a:pPr marL="0" indent="0" algn="ctr">
              <a:buNone/>
            </a:pPr>
            <a:r>
              <a:rPr lang="lv-LV" sz="4800" b="1" dirty="0">
                <a:solidFill>
                  <a:srgbClr val="B3273E"/>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Sociālie, kultūras un izglītības jautājumi</a:t>
            </a:r>
          </a:p>
        </p:txBody>
      </p:sp>
      <p:sp>
        <p:nvSpPr>
          <p:cNvPr id="6" name="Slide Number Placeholder 5">
            <a:extLst>
              <a:ext uri="{FF2B5EF4-FFF2-40B4-BE49-F238E27FC236}">
                <a16:creationId xmlns:a16="http://schemas.microsoft.com/office/drawing/2014/main" xmlns="" id="{778C878C-A655-4001-85CC-764595BEAD26}"/>
              </a:ext>
            </a:extLst>
          </p:cNvPr>
          <p:cNvSpPr>
            <a:spLocks noGrp="1"/>
          </p:cNvSpPr>
          <p:nvPr>
            <p:ph type="sldNum" sz="quarter" idx="12"/>
          </p:nvPr>
        </p:nvSpPr>
        <p:spPr/>
        <p:txBody>
          <a:bodyPr/>
          <a:lstStyle/>
          <a:p>
            <a:fld id="{200BC438-82FB-440C-9ACD-39C1445D0707}" type="slidenum">
              <a:rPr lang="lv-LV" smtClean="0"/>
              <a:pPr/>
              <a:t>1</a:t>
            </a:fld>
            <a:endParaRPr lang="lv-LV"/>
          </a:p>
        </p:txBody>
      </p:sp>
    </p:spTree>
    <p:extLst>
      <p:ext uri="{BB962C8B-B14F-4D97-AF65-F5344CB8AC3E}">
        <p14:creationId xmlns:p14="http://schemas.microsoft.com/office/powerpoint/2010/main" val="3494754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xmlns="" id="{F86E8260-D811-4FB7-B207-0BF90DFADC62}"/>
              </a:ext>
            </a:extLst>
          </p:cNvPr>
          <p:cNvSpPr>
            <a:spLocks noGrp="1"/>
          </p:cNvSpPr>
          <p:nvPr>
            <p:ph type="sldNum" sz="quarter" idx="12"/>
          </p:nvPr>
        </p:nvSpPr>
        <p:spPr/>
        <p:txBody>
          <a:bodyPr/>
          <a:lstStyle/>
          <a:p>
            <a:fld id="{200BC438-82FB-440C-9ACD-39C1445D0707}" type="slidenum">
              <a:rPr lang="lv-LV" smtClean="0"/>
              <a:pPr/>
              <a:t>10</a:t>
            </a:fld>
            <a:endParaRPr lang="lv-LV" dirty="0"/>
          </a:p>
        </p:txBody>
      </p:sp>
      <p:sp>
        <p:nvSpPr>
          <p:cNvPr id="2" name="Rectangle 1"/>
          <p:cNvSpPr/>
          <p:nvPr/>
        </p:nvSpPr>
        <p:spPr>
          <a:xfrm>
            <a:off x="228600" y="304800"/>
            <a:ext cx="8610600" cy="6986528"/>
          </a:xfrm>
          <a:prstGeom prst="rect">
            <a:avLst/>
          </a:prstGeom>
        </p:spPr>
        <p:txBody>
          <a:bodyPr wrap="square">
            <a:spAutoFit/>
          </a:bodyPr>
          <a:lstStyle/>
          <a:p>
            <a:pPr algn="just">
              <a:tabLst>
                <a:tab pos="457200" algn="l"/>
              </a:tabLst>
            </a:pPr>
            <a:r>
              <a:rPr lang="lv-LV" sz="2800" b="1" dirty="0">
                <a:solidFill>
                  <a:srgbClr val="0070C0"/>
                </a:solidFill>
                <a:latin typeface="Times New Roman" panose="02020603050405020304" pitchFamily="18" charset="0"/>
                <a:cs typeface="Times New Roman" panose="02020603050405020304" pitchFamily="18" charset="0"/>
              </a:rPr>
              <a:t>Izglītībā</a:t>
            </a:r>
            <a:r>
              <a:rPr lang="lv-LV" sz="2800" dirty="0">
                <a:solidFill>
                  <a:srgbClr val="0070C0"/>
                </a:solidFill>
                <a:latin typeface="Times New Roman" panose="02020603050405020304" pitchFamily="18" charset="0"/>
                <a:cs typeface="Times New Roman" panose="02020603050405020304" pitchFamily="18" charset="0"/>
              </a:rPr>
              <a:t>:</a:t>
            </a:r>
          </a:p>
          <a:p>
            <a:pPr marL="342900" lvl="0" indent="-342900" algn="just">
              <a:spcAft>
                <a:spcPts val="0"/>
              </a:spcAft>
              <a:buFont typeface="+mj-lt"/>
              <a:buAutoNum type="arabicParenR"/>
              <a:tabLst>
                <a:tab pos="457200" algn="l"/>
              </a:tabLst>
            </a:pPr>
            <a:r>
              <a:rPr lang="lv-LV" sz="2600" b="1" dirty="0">
                <a:solidFill>
                  <a:srgbClr val="0070C0"/>
                </a:solidFill>
                <a:latin typeface="Times New Roman" panose="02020603050405020304" pitchFamily="18" charset="0"/>
                <a:ea typeface="Times New Roman" panose="02020603050405020304" pitchFamily="18" charset="0"/>
              </a:rPr>
              <a:t>valstisks atbalsts</a:t>
            </a:r>
            <a:r>
              <a:rPr lang="lv-LV" sz="2600" dirty="0">
                <a:solidFill>
                  <a:srgbClr val="0070C0"/>
                </a:solidFill>
                <a:latin typeface="Times New Roman" panose="02020603050405020304" pitchFamily="18" charset="0"/>
                <a:ea typeface="Times New Roman" panose="02020603050405020304" pitchFamily="18" charset="0"/>
              </a:rPr>
              <a:t> mērķdotācijas veidā, kas ir domāts tieši šī priekšmeta apguvei (35 stundu gada kurss vienai klasei), svarīgi būtu </a:t>
            </a:r>
            <a:r>
              <a:rPr lang="lv-LV" sz="2600" b="1" dirty="0">
                <a:solidFill>
                  <a:srgbClr val="0070C0"/>
                </a:solidFill>
                <a:latin typeface="Times New Roman" panose="02020603050405020304" pitchFamily="18" charset="0"/>
                <a:ea typeface="Times New Roman" panose="02020603050405020304" pitchFamily="18" charset="0"/>
              </a:rPr>
              <a:t>nodrošināt 1 stundu nedēļā katrā no trim vecumposmiem</a:t>
            </a:r>
            <a:r>
              <a:rPr lang="lv-LV" sz="2600" dirty="0">
                <a:solidFill>
                  <a:srgbClr val="0070C0"/>
                </a:solidFill>
                <a:latin typeface="Times New Roman" panose="02020603050405020304" pitchFamily="18" charset="0"/>
                <a:ea typeface="Times New Roman" panose="02020603050405020304" pitchFamily="18" charset="0"/>
              </a:rPr>
              <a:t> (1.–4. klasē; 5.–9. klasē; 10.–12. klasē, kopā katrai skolai 3 kursi pa 35 stundām), klasi, kurā notiek </a:t>
            </a:r>
            <a:r>
              <a:rPr lang="lv-LV" sz="2600" dirty="0" err="1">
                <a:solidFill>
                  <a:srgbClr val="0070C0"/>
                </a:solidFill>
                <a:latin typeface="Times New Roman" panose="02020603050405020304" pitchFamily="18" charset="0"/>
                <a:ea typeface="Times New Roman" panose="02020603050405020304" pitchFamily="18" charset="0"/>
              </a:rPr>
              <a:t>novadmācība</a:t>
            </a:r>
            <a:r>
              <a:rPr lang="lv-LV" sz="2600" dirty="0">
                <a:solidFill>
                  <a:srgbClr val="0070C0"/>
                </a:solidFill>
                <a:latin typeface="Times New Roman" panose="02020603050405020304" pitchFamily="18" charset="0"/>
                <a:ea typeface="Times New Roman" panose="02020603050405020304" pitchFamily="18" charset="0"/>
              </a:rPr>
              <a:t>, var izvēlēties skola. </a:t>
            </a:r>
          </a:p>
          <a:p>
            <a:pPr lvl="0" algn="just">
              <a:spcAft>
                <a:spcPts val="0"/>
              </a:spcAft>
              <a:tabLst>
                <a:tab pos="457200" algn="l"/>
              </a:tabLst>
            </a:pPr>
            <a:endParaRPr lang="lv-LV" sz="2400" dirty="0">
              <a:solidFill>
                <a:srgbClr val="0070C0"/>
              </a:solidFill>
              <a:latin typeface="Times New Roman" panose="02020603050405020304" pitchFamily="18" charset="0"/>
              <a:ea typeface="Times New Roman" panose="02020603050405020304" pitchFamily="18" charset="0"/>
            </a:endParaRPr>
          </a:p>
          <a:p>
            <a:pPr lvl="0" algn="just">
              <a:spcAft>
                <a:spcPts val="0"/>
              </a:spcAft>
              <a:tabLst>
                <a:tab pos="457200" algn="l"/>
              </a:tabLst>
            </a:pPr>
            <a:endParaRPr lang="lv-LV" sz="2400" dirty="0">
              <a:solidFill>
                <a:srgbClr val="0070C0"/>
              </a:solidFill>
              <a:latin typeface="Times New Roman" panose="02020603050405020304" pitchFamily="18" charset="0"/>
              <a:ea typeface="Times New Roman" panose="02020603050405020304" pitchFamily="18" charset="0"/>
            </a:endParaRPr>
          </a:p>
          <a:p>
            <a:pPr lvl="0" algn="just">
              <a:spcAft>
                <a:spcPts val="0"/>
              </a:spcAft>
              <a:tabLst>
                <a:tab pos="457200" algn="l"/>
              </a:tabLst>
            </a:pPr>
            <a:endParaRPr lang="lv-LV" sz="2400" dirty="0">
              <a:solidFill>
                <a:srgbClr val="0070C0"/>
              </a:solidFill>
              <a:latin typeface="Times New Roman" panose="02020603050405020304" pitchFamily="18" charset="0"/>
              <a:ea typeface="Times New Roman" panose="02020603050405020304" pitchFamily="18" charset="0"/>
            </a:endParaRPr>
          </a:p>
          <a:p>
            <a:pPr lvl="0" algn="just">
              <a:spcAft>
                <a:spcPts val="0"/>
              </a:spcAft>
              <a:tabLst>
                <a:tab pos="457200" algn="l"/>
              </a:tabLst>
            </a:pPr>
            <a:r>
              <a:rPr lang="lv-LV" sz="2400" dirty="0">
                <a:solidFill>
                  <a:srgbClr val="0070C0"/>
                </a:solidFill>
                <a:latin typeface="Times New Roman" panose="02020603050405020304" pitchFamily="18" charset="0"/>
                <a:ea typeface="Times New Roman" panose="02020603050405020304" pitchFamily="18" charset="0"/>
              </a:rPr>
              <a:t> </a:t>
            </a:r>
          </a:p>
          <a:p>
            <a:pPr lvl="0" algn="just">
              <a:spcAft>
                <a:spcPts val="0"/>
              </a:spcAft>
              <a:tabLst>
                <a:tab pos="457200" algn="l"/>
              </a:tabLst>
            </a:pPr>
            <a:r>
              <a:rPr lang="lv-LV" sz="2400" b="1" dirty="0">
                <a:solidFill>
                  <a:srgbClr val="0070C0"/>
                </a:solidFill>
                <a:latin typeface="Times New Roman" panose="02020603050405020304" pitchFamily="18" charset="0"/>
                <a:ea typeface="Times New Roman" panose="02020603050405020304" pitchFamily="18" charset="0"/>
              </a:rPr>
              <a:t>2</a:t>
            </a:r>
            <a:r>
              <a:rPr lang="lv-LV" sz="2800" b="1" dirty="0">
                <a:solidFill>
                  <a:srgbClr val="0070C0"/>
                </a:solidFill>
                <a:latin typeface="Times New Roman" panose="02020603050405020304" pitchFamily="18" charset="0"/>
                <a:ea typeface="Times New Roman" panose="02020603050405020304" pitchFamily="18" charset="0"/>
              </a:rPr>
              <a:t>) </a:t>
            </a:r>
            <a:r>
              <a:rPr lang="lv-LV" sz="2600" b="1" dirty="0">
                <a:solidFill>
                  <a:srgbClr val="0070C0"/>
                </a:solidFill>
                <a:latin typeface="Times New Roman" panose="02020603050405020304" pitchFamily="18" charset="0"/>
                <a:ea typeface="Times New Roman" panose="02020603050405020304" pitchFamily="18" charset="0"/>
              </a:rPr>
              <a:t>valsts pasūtījums</a:t>
            </a:r>
            <a:r>
              <a:rPr lang="lv-LV" sz="2600" dirty="0">
                <a:solidFill>
                  <a:srgbClr val="0070C0"/>
                </a:solidFill>
                <a:latin typeface="Times New Roman" panose="02020603050405020304" pitchFamily="18" charset="0"/>
                <a:ea typeface="Times New Roman" panose="02020603050405020304" pitchFamily="18" charset="0"/>
              </a:rPr>
              <a:t> atbilstošu </a:t>
            </a:r>
            <a:r>
              <a:rPr lang="lv-LV" sz="2600" dirty="0" err="1">
                <a:solidFill>
                  <a:srgbClr val="0070C0"/>
                </a:solidFill>
                <a:latin typeface="Times New Roman" panose="02020603050405020304" pitchFamily="18" charset="0"/>
                <a:ea typeface="Times New Roman" panose="02020603050405020304" pitchFamily="18" charset="0"/>
              </a:rPr>
              <a:t>mācīblīdzekļu</a:t>
            </a:r>
            <a:r>
              <a:rPr lang="lv-LV" sz="2600" dirty="0">
                <a:solidFill>
                  <a:srgbClr val="0070C0"/>
                </a:solidFill>
                <a:latin typeface="Times New Roman" panose="02020603050405020304" pitchFamily="18" charset="0"/>
                <a:ea typeface="Times New Roman" panose="02020603050405020304" pitchFamily="18" charset="0"/>
              </a:rPr>
              <a:t> un programmu </a:t>
            </a:r>
            <a:r>
              <a:rPr lang="lv-LV" sz="2600" b="1" dirty="0">
                <a:solidFill>
                  <a:srgbClr val="0070C0"/>
                </a:solidFill>
                <a:latin typeface="Times New Roman" panose="02020603050405020304" pitchFamily="18" charset="0"/>
                <a:ea typeface="Times New Roman" panose="02020603050405020304" pitchFamily="18" charset="0"/>
              </a:rPr>
              <a:t>plānveidīgai </a:t>
            </a:r>
            <a:r>
              <a:rPr lang="lv-LV" sz="2600" dirty="0">
                <a:solidFill>
                  <a:srgbClr val="0070C0"/>
                </a:solidFill>
                <a:latin typeface="Times New Roman" panose="02020603050405020304" pitchFamily="18" charset="0"/>
                <a:ea typeface="Times New Roman" panose="02020603050405020304" pitchFamily="18" charset="0"/>
              </a:rPr>
              <a:t>sagatavošanai un izdošanai.</a:t>
            </a:r>
          </a:p>
          <a:p>
            <a:pPr marL="0" lvl="1"/>
            <a:r>
              <a:rPr lang="lv-LV" sz="2400" b="1" dirty="0">
                <a:solidFill>
                  <a:srgbClr val="0070C0"/>
                </a:solidFill>
                <a:latin typeface="Times New Roman" panose="02020603050405020304" pitchFamily="18" charset="0"/>
              </a:rPr>
              <a:t>3) </a:t>
            </a:r>
            <a:r>
              <a:rPr lang="lv-LV" sz="2600" dirty="0">
                <a:solidFill>
                  <a:srgbClr val="0070C0"/>
                </a:solidFill>
                <a:latin typeface="Times New Roman" panose="02020603050405020304" pitchFamily="18" charset="0"/>
                <a:cs typeface="Times New Roman" panose="02020603050405020304" pitchFamily="18" charset="0"/>
              </a:rPr>
              <a:t>Svarīgi skolu tīkla optimizācijas plāna īstenošanā, atbalstīt paraugskolas/-u izveidi, kurā viena no mācību valodām ir latgaliešu rakstu valoda.</a:t>
            </a:r>
            <a:endParaRPr lang="lv-LV" dirty="0">
              <a:latin typeface="Times New Roman" panose="02020603050405020304" pitchFamily="18" charset="0"/>
              <a:ea typeface="Times New Roman" panose="02020603050405020304" pitchFamily="18" charset="0"/>
            </a:endParaRPr>
          </a:p>
          <a:p>
            <a:pPr lvl="0" algn="just">
              <a:spcAft>
                <a:spcPts val="0"/>
              </a:spcAft>
              <a:tabLst>
                <a:tab pos="457200" algn="l"/>
              </a:tabLst>
            </a:pPr>
            <a:endParaRPr lang="lv-LV" dirty="0">
              <a:effectLst/>
              <a:latin typeface="Times New Roman" panose="02020603050405020304" pitchFamily="18" charset="0"/>
              <a:ea typeface="Times New Roman" panose="02020603050405020304" pitchFamily="18" charset="0"/>
            </a:endParaRPr>
          </a:p>
          <a:p>
            <a:pPr lvl="0" algn="just">
              <a:spcAft>
                <a:spcPts val="0"/>
              </a:spcAft>
              <a:tabLst>
                <a:tab pos="457200" algn="l"/>
              </a:tabLst>
            </a:pPr>
            <a:endParaRPr lang="lv-LV" dirty="0">
              <a:effectLst/>
              <a:latin typeface="Times New Roman" panose="02020603050405020304" pitchFamily="18" charset="0"/>
              <a:ea typeface="Times New Roman" panose="02020603050405020304" pitchFamily="18" charset="0"/>
            </a:endParaRPr>
          </a:p>
        </p:txBody>
      </p:sp>
      <p:sp>
        <p:nvSpPr>
          <p:cNvPr id="6" name="Rectangle 5"/>
          <p:cNvSpPr/>
          <p:nvPr/>
        </p:nvSpPr>
        <p:spPr>
          <a:xfrm>
            <a:off x="381000" y="3260983"/>
            <a:ext cx="8458200" cy="115861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400" b="1" dirty="0">
                <a:latin typeface="Times New Roman" panose="02020603050405020304" pitchFamily="18" charset="0"/>
                <a:cs typeface="Times New Roman" panose="02020603050405020304" pitchFamily="18" charset="0"/>
              </a:rPr>
              <a:t>Lai pasniegtu 1 stundu nedēļā, pedagoga atalgojumam + DD VSAO iemaksām vajag </a:t>
            </a:r>
            <a:r>
              <a:rPr lang="lv-LV" sz="2400" b="1" u="sng" dirty="0">
                <a:solidFill>
                  <a:srgbClr val="FF0000"/>
                </a:solidFill>
                <a:latin typeface="Times New Roman" panose="02020603050405020304" pitchFamily="18" charset="0"/>
                <a:cs typeface="Times New Roman" panose="02020603050405020304" pitchFamily="18" charset="0"/>
              </a:rPr>
              <a:t>mēnesī 28,02 eiro</a:t>
            </a:r>
            <a:r>
              <a:rPr lang="lv-LV" sz="2400" b="1" dirty="0">
                <a:latin typeface="Times New Roman" panose="02020603050405020304" pitchFamily="18" charset="0"/>
                <a:cs typeface="Times New Roman" panose="02020603050405020304" pitchFamily="18" charset="0"/>
              </a:rPr>
              <a:t>, </a:t>
            </a:r>
            <a:r>
              <a:rPr lang="lv-LV" sz="2400" b="1" u="sng" dirty="0">
                <a:latin typeface="Times New Roman" panose="02020603050405020304" pitchFamily="18" charset="0"/>
                <a:cs typeface="Times New Roman" panose="02020603050405020304" pitchFamily="18" charset="0"/>
              </a:rPr>
              <a:t>gadā</a:t>
            </a:r>
            <a:r>
              <a:rPr lang="lv-LV" sz="2400" b="1" dirty="0">
                <a:latin typeface="Times New Roman" panose="02020603050405020304" pitchFamily="18" charset="0"/>
                <a:cs typeface="Times New Roman" panose="02020603050405020304" pitchFamily="18" charset="0"/>
              </a:rPr>
              <a:t> vajag – 28,02 x 12 mēneši = </a:t>
            </a:r>
            <a:r>
              <a:rPr lang="lv-LV" sz="2400" b="1" u="sng" dirty="0">
                <a:solidFill>
                  <a:srgbClr val="FF0000"/>
                </a:solidFill>
                <a:latin typeface="Times New Roman" panose="02020603050405020304" pitchFamily="18" charset="0"/>
                <a:cs typeface="Times New Roman" panose="02020603050405020304" pitchFamily="18" charset="0"/>
              </a:rPr>
              <a:t>336,24 eiro </a:t>
            </a:r>
            <a:r>
              <a:rPr lang="lv-LV" sz="2400" b="1" u="sng" dirty="0">
                <a:latin typeface="Times New Roman" panose="02020603050405020304" pitchFamily="18" charset="0"/>
                <a:cs typeface="Times New Roman" panose="02020603050405020304" pitchFamily="18" charset="0"/>
              </a:rPr>
              <a:t>(1 vecumposma grupai)</a:t>
            </a:r>
            <a:endParaRPr lang="lv-LV"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1771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990F50D-46C6-4125-A345-E0D344BFF709}"/>
              </a:ext>
            </a:extLst>
          </p:cNvPr>
          <p:cNvSpPr/>
          <p:nvPr/>
        </p:nvSpPr>
        <p:spPr>
          <a:xfrm>
            <a:off x="304800" y="274638"/>
            <a:ext cx="8610600" cy="6617196"/>
          </a:xfrm>
          <a:prstGeom prst="rect">
            <a:avLst/>
          </a:prstGeom>
        </p:spPr>
        <p:txBody>
          <a:bodyPr wrap="square">
            <a:spAutoFit/>
          </a:bodyPr>
          <a:lstStyle/>
          <a:p>
            <a:pPr lvl="1" indent="-457200"/>
            <a:r>
              <a:rPr lang="lv-LV" sz="3200" b="1" dirty="0">
                <a:solidFill>
                  <a:srgbClr val="0070C0"/>
                </a:solidFill>
                <a:latin typeface="Times New Roman" panose="02020603050405020304" pitchFamily="18" charset="0"/>
                <a:cs typeface="Times New Roman" panose="02020603050405020304" pitchFamily="18" charset="0"/>
              </a:rPr>
              <a:t>Zinātne un pētniecība</a:t>
            </a:r>
            <a:r>
              <a:rPr lang="lv-LV" sz="3200" dirty="0">
                <a:solidFill>
                  <a:srgbClr val="0070C0"/>
                </a:solidFill>
                <a:latin typeface="Times New Roman" panose="02020603050405020304" pitchFamily="18" charset="0"/>
                <a:cs typeface="Times New Roman" panose="02020603050405020304" pitchFamily="18" charset="0"/>
              </a:rPr>
              <a:t>:</a:t>
            </a:r>
          </a:p>
          <a:p>
            <a:pPr marL="263525" lvl="1" indent="-263525">
              <a:buFontTx/>
              <a:buChar char="-"/>
            </a:pPr>
            <a:r>
              <a:rPr lang="lv-LV" sz="2800" dirty="0">
                <a:solidFill>
                  <a:srgbClr val="0070C0"/>
                </a:solidFill>
                <a:latin typeface="Times New Roman" panose="02020603050405020304" pitchFamily="18" charset="0"/>
                <a:cs typeface="Times New Roman" panose="02020603050405020304" pitchFamily="18" charset="0"/>
              </a:rPr>
              <a:t>Noteiktu daļu valsts finansētu pētniecības programmu virzīt </a:t>
            </a:r>
            <a:r>
              <a:rPr lang="lv-LV" sz="2800" dirty="0" err="1">
                <a:solidFill>
                  <a:srgbClr val="0070C0"/>
                </a:solidFill>
                <a:latin typeface="Times New Roman" panose="02020603050405020304" pitchFamily="18" charset="0"/>
                <a:cs typeface="Times New Roman" panose="02020603050405020304" pitchFamily="18" charset="0"/>
              </a:rPr>
              <a:t>latgalistikas</a:t>
            </a:r>
            <a:r>
              <a:rPr lang="lv-LV" sz="2800" dirty="0">
                <a:solidFill>
                  <a:srgbClr val="0070C0"/>
                </a:solidFill>
                <a:latin typeface="Times New Roman" panose="02020603050405020304" pitchFamily="18" charset="0"/>
                <a:cs typeface="Times New Roman" panose="02020603050405020304" pitchFamily="18" charset="0"/>
              </a:rPr>
              <a:t> pētījumu atbalstīšanai, informācijas tehnoloģijas rīku un datorprogrammu izstrādei, mūsdienu latgaliešu valodas korpusa paplašināšanai un uzturēšanai.</a:t>
            </a:r>
          </a:p>
          <a:p>
            <a:pPr marL="263525" lvl="1" indent="-263525">
              <a:buFontTx/>
              <a:buChar char="-"/>
            </a:pPr>
            <a:r>
              <a:rPr lang="lv-LV" sz="2800" dirty="0">
                <a:solidFill>
                  <a:srgbClr val="0070C0"/>
                </a:solidFill>
                <a:latin typeface="Times New Roman" panose="02020603050405020304" pitchFamily="18" charset="0"/>
                <a:cs typeface="Times New Roman" panose="02020603050405020304" pitchFamily="18" charset="0"/>
              </a:rPr>
              <a:t>Sadarbība ar KM Kultūras Informācijas  sistēmu centru latgaliešu valodas pareizrakstības rīka izveidē. </a:t>
            </a:r>
          </a:p>
          <a:p>
            <a:r>
              <a:rPr lang="lv-LV" sz="2800" dirty="0">
                <a:solidFill>
                  <a:srgbClr val="FF0000"/>
                </a:solidFill>
                <a:latin typeface="Times New Roman" panose="02020603050405020304" pitchFamily="18" charset="0"/>
                <a:cs typeface="Times New Roman" panose="02020603050405020304" pitchFamily="18" charset="0"/>
              </a:rPr>
              <a:t>Svarīgi sakārtot:</a:t>
            </a:r>
          </a:p>
          <a:p>
            <a:r>
              <a:rPr lang="lv-LV" sz="2800" dirty="0">
                <a:solidFill>
                  <a:srgbClr val="0070C0"/>
                </a:solidFill>
                <a:latin typeface="Times New Roman" panose="02020603050405020304" pitchFamily="18" charset="0"/>
                <a:cs typeface="Times New Roman" panose="02020603050405020304" pitchFamily="18" charset="0"/>
              </a:rPr>
              <a:t>1) latgalisko izdevumu statistiku,</a:t>
            </a:r>
          </a:p>
          <a:p>
            <a:r>
              <a:rPr lang="lv-LV" sz="2800" dirty="0">
                <a:solidFill>
                  <a:srgbClr val="0070C0"/>
                </a:solidFill>
                <a:latin typeface="Times New Roman" panose="02020603050405020304" pitchFamily="18" charset="0"/>
                <a:cs typeface="Times New Roman" panose="02020603050405020304" pitchFamily="18" charset="0"/>
              </a:rPr>
              <a:t>2) iegūt finansējumu skaidrojošās latgaliešu valodas vārdnīcas veidošanai,</a:t>
            </a:r>
          </a:p>
          <a:p>
            <a:r>
              <a:rPr lang="lv-LV" sz="2800" dirty="0">
                <a:solidFill>
                  <a:srgbClr val="0070C0"/>
                </a:solidFill>
                <a:latin typeface="Times New Roman" panose="02020603050405020304" pitchFamily="18" charset="0"/>
                <a:cs typeface="Times New Roman" panose="02020603050405020304" pitchFamily="18" charset="0"/>
              </a:rPr>
              <a:t>3) aktivizēt Latgaliešu valodas ortogrāfijas komisijas darbu</a:t>
            </a:r>
          </a:p>
          <a:p>
            <a:pPr marL="263525" lvl="1" indent="-263525">
              <a:buFontTx/>
              <a:buChar char="-"/>
            </a:pPr>
            <a:endParaRPr lang="lv-LV" sz="2800" dirty="0">
              <a:solidFill>
                <a:srgbClr val="0070C0"/>
              </a:solidFill>
              <a:latin typeface="Times New Roman" panose="02020603050405020304" pitchFamily="18" charset="0"/>
              <a:cs typeface="Times New Roman" panose="02020603050405020304" pitchFamily="18" charset="0"/>
            </a:endParaRPr>
          </a:p>
          <a:p>
            <a:pPr marL="0" lvl="1"/>
            <a:endParaRPr lang="lv-LV" sz="2800" dirty="0">
              <a:solidFill>
                <a:srgbClr val="0070C0"/>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xmlns="" id="{A200834F-71E6-407B-A30D-E39C006AF66B}"/>
              </a:ext>
            </a:extLst>
          </p:cNvPr>
          <p:cNvSpPr>
            <a:spLocks noGrp="1"/>
          </p:cNvSpPr>
          <p:nvPr>
            <p:ph type="sldNum" sz="quarter" idx="12"/>
          </p:nvPr>
        </p:nvSpPr>
        <p:spPr/>
        <p:txBody>
          <a:bodyPr/>
          <a:lstStyle/>
          <a:p>
            <a:fld id="{200BC438-82FB-440C-9ACD-39C1445D0707}" type="slidenum">
              <a:rPr lang="lv-LV" smtClean="0"/>
              <a:pPr/>
              <a:t>11</a:t>
            </a:fld>
            <a:endParaRPr lang="lv-LV"/>
          </a:p>
        </p:txBody>
      </p:sp>
    </p:spTree>
    <p:extLst>
      <p:ext uri="{BB962C8B-B14F-4D97-AF65-F5344CB8AC3E}">
        <p14:creationId xmlns:p14="http://schemas.microsoft.com/office/powerpoint/2010/main" val="2971659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990F50D-46C6-4125-A345-E0D344BFF709}"/>
              </a:ext>
            </a:extLst>
          </p:cNvPr>
          <p:cNvSpPr/>
          <p:nvPr/>
        </p:nvSpPr>
        <p:spPr>
          <a:xfrm>
            <a:off x="304800" y="274638"/>
            <a:ext cx="8610600" cy="4893647"/>
          </a:xfrm>
          <a:prstGeom prst="rect">
            <a:avLst/>
          </a:prstGeom>
        </p:spPr>
        <p:txBody>
          <a:bodyPr wrap="square">
            <a:spAutoFit/>
          </a:bodyPr>
          <a:lstStyle/>
          <a:p>
            <a:pPr lvl="1" indent="-457200"/>
            <a:r>
              <a:rPr lang="lv-LV" sz="3200" b="1" dirty="0">
                <a:solidFill>
                  <a:srgbClr val="0070C0"/>
                </a:solidFill>
                <a:latin typeface="Times New Roman" panose="02020603050405020304" pitchFamily="18" charset="0"/>
                <a:cs typeface="Times New Roman" panose="02020603050405020304" pitchFamily="18" charset="0"/>
              </a:rPr>
              <a:t>Kultūra</a:t>
            </a:r>
            <a:r>
              <a:rPr lang="lv-LV" sz="3200" dirty="0">
                <a:solidFill>
                  <a:srgbClr val="0070C0"/>
                </a:solidFill>
                <a:latin typeface="Times New Roman" panose="02020603050405020304" pitchFamily="18" charset="0"/>
                <a:cs typeface="Times New Roman" panose="02020603050405020304" pitchFamily="18" charset="0"/>
              </a:rPr>
              <a:t>:</a:t>
            </a:r>
          </a:p>
          <a:p>
            <a:pPr marL="174625" lvl="1" indent="-174625">
              <a:buFontTx/>
              <a:buChar char="-"/>
            </a:pPr>
            <a:r>
              <a:rPr lang="lv-LV" sz="2800" dirty="0">
                <a:solidFill>
                  <a:srgbClr val="0070C0"/>
                </a:solidFill>
                <a:latin typeface="Times New Roman" panose="02020603050405020304" pitchFamily="18" charset="0"/>
                <a:cs typeface="Times New Roman" panose="02020603050405020304" pitchFamily="18" charset="0"/>
              </a:rPr>
              <a:t>Nodrošināt un finansēt reģiona līmeņa struktūru izveidi (tajā skaitā uz esošo kultūras iestāžu bāzes), to nosaukumā iekļaut Latgales vārdu un repertuāru veidot, primāri lietojot latgaliešu rakstu valodu: Latgaliešu literatūras fonds, Latgales teātris, Latgales filmu fonds, Latgales simfoniskais orķestris, Latgales koris, Latgales Mākslas muzejs u.c.</a:t>
            </a:r>
          </a:p>
          <a:p>
            <a:pPr marL="174625" lvl="1" indent="-174625">
              <a:buFontTx/>
              <a:buChar char="-"/>
            </a:pPr>
            <a:r>
              <a:rPr lang="lv-LV" sz="2800" dirty="0">
                <a:solidFill>
                  <a:srgbClr val="0070C0"/>
                </a:solidFill>
                <a:latin typeface="Times New Roman" panose="02020603050405020304" pitchFamily="18" charset="0"/>
                <a:cs typeface="Times New Roman" panose="02020603050405020304" pitchFamily="18" charset="0"/>
              </a:rPr>
              <a:t> Paredzēt noteiktu valsts budžeta daļu, kas tiek atvēlēta ar kultūru saistītiem jautājumiem, latgaliešu kultūras saglabāšanai, popularizēšanai un attīstībai  </a:t>
            </a:r>
          </a:p>
        </p:txBody>
      </p:sp>
      <p:sp>
        <p:nvSpPr>
          <p:cNvPr id="5" name="Slide Number Placeholder 4">
            <a:extLst>
              <a:ext uri="{FF2B5EF4-FFF2-40B4-BE49-F238E27FC236}">
                <a16:creationId xmlns:a16="http://schemas.microsoft.com/office/drawing/2014/main" xmlns="" id="{6665548D-F5FC-4D7E-8717-2E70F4B57121}"/>
              </a:ext>
            </a:extLst>
          </p:cNvPr>
          <p:cNvSpPr>
            <a:spLocks noGrp="1"/>
          </p:cNvSpPr>
          <p:nvPr>
            <p:ph type="sldNum" sz="quarter" idx="12"/>
          </p:nvPr>
        </p:nvSpPr>
        <p:spPr/>
        <p:txBody>
          <a:bodyPr/>
          <a:lstStyle/>
          <a:p>
            <a:fld id="{200BC438-82FB-440C-9ACD-39C1445D0707}" type="slidenum">
              <a:rPr lang="lv-LV" smtClean="0"/>
              <a:pPr/>
              <a:t>12</a:t>
            </a:fld>
            <a:endParaRPr lang="lv-LV"/>
          </a:p>
        </p:txBody>
      </p:sp>
    </p:spTree>
    <p:extLst>
      <p:ext uri="{BB962C8B-B14F-4D97-AF65-F5344CB8AC3E}">
        <p14:creationId xmlns:p14="http://schemas.microsoft.com/office/powerpoint/2010/main" val="3140916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990F50D-46C6-4125-A345-E0D344BFF709}"/>
              </a:ext>
            </a:extLst>
          </p:cNvPr>
          <p:cNvSpPr/>
          <p:nvPr/>
        </p:nvSpPr>
        <p:spPr>
          <a:xfrm>
            <a:off x="304800" y="274638"/>
            <a:ext cx="8610600" cy="6186309"/>
          </a:xfrm>
          <a:prstGeom prst="rect">
            <a:avLst/>
          </a:prstGeom>
        </p:spPr>
        <p:txBody>
          <a:bodyPr wrap="square">
            <a:spAutoFit/>
          </a:bodyPr>
          <a:lstStyle/>
          <a:p>
            <a:pPr lvl="1" indent="-457200"/>
            <a:r>
              <a:rPr lang="lv-LV" sz="3200" b="1" dirty="0">
                <a:solidFill>
                  <a:srgbClr val="0070C0"/>
                </a:solidFill>
                <a:latin typeface="Times New Roman" panose="02020603050405020304" pitchFamily="18" charset="0"/>
                <a:cs typeface="Times New Roman" panose="02020603050405020304" pitchFamily="18" charset="0"/>
              </a:rPr>
              <a:t>Plašsaziņas līdzekļi </a:t>
            </a:r>
            <a:r>
              <a:rPr lang="lv-LV" sz="3200" dirty="0">
                <a:solidFill>
                  <a:srgbClr val="0070C0"/>
                </a:solidFill>
                <a:latin typeface="Times New Roman" panose="02020603050405020304" pitchFamily="18" charset="0"/>
                <a:cs typeface="Times New Roman" panose="02020603050405020304" pitchFamily="18" charset="0"/>
              </a:rPr>
              <a:t>:</a:t>
            </a:r>
          </a:p>
          <a:p>
            <a:pPr marL="263525" lvl="1" indent="-263525">
              <a:buFontTx/>
              <a:buChar char="-"/>
            </a:pPr>
            <a:r>
              <a:rPr lang="lv-LV" sz="2800" dirty="0">
                <a:solidFill>
                  <a:srgbClr val="0070C0"/>
                </a:solidFill>
                <a:latin typeface="Times New Roman" panose="02020603050405020304" pitchFamily="18" charset="0"/>
                <a:cs typeface="Times New Roman" panose="02020603050405020304" pitchFamily="18" charset="0"/>
              </a:rPr>
              <a:t>Nodrošināt Latgales plānošanas reģiona teritorijā valsts informatīvo telpu, t.sk., kā sabiedrisko pasūtījumu, un tajā rodot vietu raidījumiem un ziņām latgaliešu rakstu valodā.</a:t>
            </a:r>
          </a:p>
          <a:p>
            <a:pPr marL="263525" lvl="1" indent="-263525">
              <a:buFontTx/>
              <a:buChar char="-"/>
            </a:pPr>
            <a:r>
              <a:rPr lang="lv-LV" sz="2800" dirty="0">
                <a:solidFill>
                  <a:srgbClr val="0070C0"/>
                </a:solidFill>
                <a:latin typeface="Times New Roman" panose="02020603050405020304" pitchFamily="18" charset="0"/>
                <a:cs typeface="Times New Roman" panose="02020603050405020304" pitchFamily="18" charset="0"/>
              </a:rPr>
              <a:t>radīt apstākļus sabiedriskā radio (LR 1) un televīzijas (LTV 1, LTV 7) pasūtījumam ziņu raidījumu sagatavošanai latgaliešu rakstu valodā vismaz </a:t>
            </a:r>
            <a:r>
              <a:rPr lang="lv-LV" sz="2800" dirty="0">
                <a:solidFill>
                  <a:srgbClr val="FF0000"/>
                </a:solidFill>
                <a:latin typeface="Times New Roman" panose="02020603050405020304" pitchFamily="18" charset="0"/>
                <a:cs typeface="Times New Roman" panose="02020603050405020304" pitchFamily="18" charset="0"/>
              </a:rPr>
              <a:t>3 min. dienā</a:t>
            </a:r>
            <a:r>
              <a:rPr lang="lv-LV" sz="2800" dirty="0">
                <a:latin typeface="Times New Roman" panose="02020603050405020304" pitchFamily="18" charset="0"/>
                <a:cs typeface="Times New Roman" panose="02020603050405020304" pitchFamily="18" charset="0"/>
              </a:rPr>
              <a:t>, </a:t>
            </a:r>
            <a:r>
              <a:rPr lang="lv-LV" sz="2800" dirty="0">
                <a:solidFill>
                  <a:srgbClr val="0070C0"/>
                </a:solidFill>
                <a:latin typeface="Times New Roman" panose="02020603050405020304" pitchFamily="18" charset="0"/>
                <a:cs typeface="Times New Roman" panose="02020603050405020304" pitchFamily="18" charset="0"/>
              </a:rPr>
              <a:t>1 kultūras programmai nedēļā, 1 sporta vai izklaides raidījuma translējumam mēnesī, kā arī novirzīt noteiktu procentu no sabiedriskajam radio un televīzijai piešķirtās valsts dotācijas tieši šim mērķim;</a:t>
            </a:r>
          </a:p>
          <a:p>
            <a:pPr marL="263525" lvl="1" indent="-263525">
              <a:buFontTx/>
              <a:buChar char="-"/>
            </a:pPr>
            <a:r>
              <a:rPr lang="lv-LV" sz="2800" dirty="0">
                <a:solidFill>
                  <a:srgbClr val="0070C0"/>
                </a:solidFill>
                <a:latin typeface="Times New Roman" panose="02020603050405020304" pitchFamily="18" charset="0"/>
                <a:cs typeface="Times New Roman" panose="02020603050405020304" pitchFamily="18" charset="0"/>
              </a:rPr>
              <a:t>Stiprināt un atbalstīt plašu sociālo tīklu vidi (piemēram, uz LAKUGA bāzes) latgaliešu rakstu valodā.</a:t>
            </a:r>
          </a:p>
        </p:txBody>
      </p:sp>
      <p:sp>
        <p:nvSpPr>
          <p:cNvPr id="5" name="Slide Number Placeholder 4">
            <a:extLst>
              <a:ext uri="{FF2B5EF4-FFF2-40B4-BE49-F238E27FC236}">
                <a16:creationId xmlns:a16="http://schemas.microsoft.com/office/drawing/2014/main" xmlns="" id="{4AC9048B-66F1-481E-9ACE-880F5BA6F16E}"/>
              </a:ext>
            </a:extLst>
          </p:cNvPr>
          <p:cNvSpPr>
            <a:spLocks noGrp="1"/>
          </p:cNvSpPr>
          <p:nvPr>
            <p:ph type="sldNum" sz="quarter" idx="12"/>
          </p:nvPr>
        </p:nvSpPr>
        <p:spPr/>
        <p:txBody>
          <a:bodyPr/>
          <a:lstStyle/>
          <a:p>
            <a:fld id="{200BC438-82FB-440C-9ACD-39C1445D0707}" type="slidenum">
              <a:rPr lang="lv-LV" smtClean="0"/>
              <a:pPr/>
              <a:t>13</a:t>
            </a:fld>
            <a:endParaRPr lang="lv-LV"/>
          </a:p>
        </p:txBody>
      </p:sp>
    </p:spTree>
    <p:extLst>
      <p:ext uri="{BB962C8B-B14F-4D97-AF65-F5344CB8AC3E}">
        <p14:creationId xmlns:p14="http://schemas.microsoft.com/office/powerpoint/2010/main" val="1834751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990F50D-46C6-4125-A345-E0D344BFF709}"/>
              </a:ext>
            </a:extLst>
          </p:cNvPr>
          <p:cNvSpPr/>
          <p:nvPr/>
        </p:nvSpPr>
        <p:spPr>
          <a:xfrm>
            <a:off x="304800" y="274638"/>
            <a:ext cx="8610600" cy="2739211"/>
          </a:xfrm>
          <a:prstGeom prst="rect">
            <a:avLst/>
          </a:prstGeom>
        </p:spPr>
        <p:txBody>
          <a:bodyPr wrap="square">
            <a:spAutoFit/>
          </a:bodyPr>
          <a:lstStyle/>
          <a:p>
            <a:pPr lvl="1" indent="-457200"/>
            <a:r>
              <a:rPr lang="lv-LV" sz="3200" b="1" dirty="0">
                <a:solidFill>
                  <a:srgbClr val="0070C0"/>
                </a:solidFill>
                <a:latin typeface="Times New Roman" panose="02020603050405020304" pitchFamily="18" charset="0"/>
                <a:cs typeface="Times New Roman" panose="02020603050405020304" pitchFamily="18" charset="0"/>
              </a:rPr>
              <a:t>Nacionālā pašapziņa un piederība</a:t>
            </a:r>
            <a:r>
              <a:rPr lang="lv-LV" sz="3200" dirty="0">
                <a:solidFill>
                  <a:srgbClr val="0070C0"/>
                </a:solidFill>
                <a:latin typeface="Times New Roman" panose="02020603050405020304" pitchFamily="18" charset="0"/>
                <a:cs typeface="Times New Roman" panose="02020603050405020304" pitchFamily="18" charset="0"/>
              </a:rPr>
              <a:t>:</a:t>
            </a:r>
          </a:p>
          <a:p>
            <a:pPr lvl="1" indent="-457200">
              <a:buFontTx/>
              <a:buChar char="-"/>
            </a:pPr>
            <a:r>
              <a:rPr lang="lv-LV" sz="2800" dirty="0">
                <a:solidFill>
                  <a:srgbClr val="0070C0"/>
                </a:solidFill>
                <a:latin typeface="Times New Roman" panose="02020603050405020304" pitchFamily="18" charset="0"/>
                <a:cs typeface="Times New Roman" panose="02020603050405020304" pitchFamily="18" charset="0"/>
              </a:rPr>
              <a:t>Noteikt 27.aprīli kā Latgales dienu un iekļaut to likuma „Par svētku, atceres un atzīmējamām dienām” 2. pantā kā atzīmējamu dienu</a:t>
            </a:r>
          </a:p>
          <a:p>
            <a:pPr lvl="1" indent="-457200">
              <a:buFontTx/>
              <a:buChar char="-"/>
            </a:pPr>
            <a:r>
              <a:rPr lang="lv-LV" sz="2800" dirty="0">
                <a:solidFill>
                  <a:srgbClr val="0070C0"/>
                </a:solidFill>
                <a:latin typeface="Times New Roman" panose="02020603050405020304" pitchFamily="18" charset="0"/>
                <a:cs typeface="Times New Roman" panose="02020603050405020304" pitchFamily="18" charset="0"/>
              </a:rPr>
              <a:t>Ieteikt citiem Latvijas novadiem noteikt sava novada dienu.</a:t>
            </a:r>
          </a:p>
        </p:txBody>
      </p:sp>
      <p:sp>
        <p:nvSpPr>
          <p:cNvPr id="5" name="Slide Number Placeholder 4">
            <a:extLst>
              <a:ext uri="{FF2B5EF4-FFF2-40B4-BE49-F238E27FC236}">
                <a16:creationId xmlns:a16="http://schemas.microsoft.com/office/drawing/2014/main" xmlns="" id="{44CBA85C-6C25-4F63-87E0-FEE6E86A2FD2}"/>
              </a:ext>
            </a:extLst>
          </p:cNvPr>
          <p:cNvSpPr>
            <a:spLocks noGrp="1"/>
          </p:cNvSpPr>
          <p:nvPr>
            <p:ph type="sldNum" sz="quarter" idx="12"/>
          </p:nvPr>
        </p:nvSpPr>
        <p:spPr/>
        <p:txBody>
          <a:bodyPr/>
          <a:lstStyle/>
          <a:p>
            <a:fld id="{200BC438-82FB-440C-9ACD-39C1445D0707}" type="slidenum">
              <a:rPr lang="lv-LV" smtClean="0"/>
              <a:pPr/>
              <a:t>14</a:t>
            </a:fld>
            <a:endParaRPr lang="lv-LV"/>
          </a:p>
        </p:txBody>
      </p:sp>
      <p:sp>
        <p:nvSpPr>
          <p:cNvPr id="2" name="Rectangle 1"/>
          <p:cNvSpPr/>
          <p:nvPr/>
        </p:nvSpPr>
        <p:spPr>
          <a:xfrm>
            <a:off x="-3142" y="4038600"/>
            <a:ext cx="9147142" cy="12645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600" dirty="0">
                <a:latin typeface="Times New Roman" panose="02020603050405020304" pitchFamily="18" charset="0"/>
                <a:cs typeface="Times New Roman" panose="02020603050405020304" pitchFamily="18" charset="0"/>
              </a:rPr>
              <a:t>KONKRĒTAIS PRIEKŠLIKUMS IESNIEGTS IZSKATĪŠANAI Cilvēktiesību  un sabiedrisko lietu komisijai 2017.gada maijā</a:t>
            </a:r>
          </a:p>
        </p:txBody>
      </p:sp>
    </p:spTree>
    <p:extLst>
      <p:ext uri="{BB962C8B-B14F-4D97-AF65-F5344CB8AC3E}">
        <p14:creationId xmlns:p14="http://schemas.microsoft.com/office/powerpoint/2010/main" val="1292925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990F50D-46C6-4125-A345-E0D344BFF709}"/>
              </a:ext>
            </a:extLst>
          </p:cNvPr>
          <p:cNvSpPr/>
          <p:nvPr/>
        </p:nvSpPr>
        <p:spPr>
          <a:xfrm>
            <a:off x="0" y="1859340"/>
            <a:ext cx="8610600" cy="1569660"/>
          </a:xfrm>
          <a:prstGeom prst="rect">
            <a:avLst/>
          </a:prstGeom>
        </p:spPr>
        <p:txBody>
          <a:bodyPr wrap="square">
            <a:spAutoFit/>
          </a:bodyPr>
          <a:lstStyle/>
          <a:p>
            <a:pPr lvl="1" indent="-457200" algn="ctr"/>
            <a:endParaRPr lang="lv-LV" sz="3200" b="1" dirty="0">
              <a:solidFill>
                <a:srgbClr val="0070C0"/>
              </a:solidFill>
              <a:latin typeface="Times New Roman" panose="02020603050405020304" pitchFamily="18" charset="0"/>
              <a:cs typeface="Times New Roman" panose="02020603050405020304" pitchFamily="18" charset="0"/>
            </a:endParaRPr>
          </a:p>
          <a:p>
            <a:pPr lvl="1" indent="-457200" algn="ctr"/>
            <a:endParaRPr lang="lv-LV" sz="3200" b="1" dirty="0">
              <a:solidFill>
                <a:srgbClr val="0070C0"/>
              </a:solidFill>
              <a:latin typeface="Times New Roman" panose="02020603050405020304" pitchFamily="18" charset="0"/>
              <a:cs typeface="Times New Roman" panose="02020603050405020304" pitchFamily="18" charset="0"/>
            </a:endParaRPr>
          </a:p>
          <a:p>
            <a:pPr lvl="1" indent="-457200" algn="ctr"/>
            <a:r>
              <a:rPr lang="lv-LV" sz="3200" b="1" dirty="0" err="1">
                <a:solidFill>
                  <a:srgbClr val="0070C0"/>
                </a:solidFill>
                <a:latin typeface="Times New Roman" panose="02020603050405020304" pitchFamily="18" charset="0"/>
                <a:cs typeface="Times New Roman" panose="02020603050405020304" pitchFamily="18" charset="0"/>
              </a:rPr>
              <a:t>Paļdis</a:t>
            </a:r>
            <a:r>
              <a:rPr lang="lv-LV" sz="3200" b="1" dirty="0">
                <a:solidFill>
                  <a:srgbClr val="0070C0"/>
                </a:solidFill>
                <a:latin typeface="Times New Roman" panose="02020603050405020304" pitchFamily="18" charset="0"/>
                <a:cs typeface="Times New Roman" panose="02020603050405020304" pitchFamily="18" charset="0"/>
              </a:rPr>
              <a:t> par </a:t>
            </a:r>
            <a:r>
              <a:rPr lang="lv-LV" sz="3200" b="1" dirty="0" err="1">
                <a:solidFill>
                  <a:srgbClr val="0070C0"/>
                </a:solidFill>
                <a:latin typeface="Times New Roman" panose="02020603050405020304" pitchFamily="18" charset="0"/>
                <a:cs typeface="Times New Roman" panose="02020603050405020304" pitchFamily="18" charset="0"/>
              </a:rPr>
              <a:t>viereibu</a:t>
            </a:r>
            <a:r>
              <a:rPr lang="lv-LV" sz="3200" b="1" dirty="0">
                <a:solidFill>
                  <a:srgbClr val="0070C0"/>
                </a:solidFill>
                <a:latin typeface="Times New Roman" panose="02020603050405020304" pitchFamily="18" charset="0"/>
                <a:cs typeface="Times New Roman" panose="02020603050405020304" pitchFamily="18" charset="0"/>
              </a:rPr>
              <a:t>!</a:t>
            </a:r>
            <a:endParaRPr lang="lv-LV" sz="2800" dirty="0">
              <a:solidFill>
                <a:srgbClr val="0070C0"/>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xmlns="" id="{24E7AFDC-7310-4C09-BFBF-D60CACF57E77}"/>
              </a:ext>
            </a:extLst>
          </p:cNvPr>
          <p:cNvSpPr>
            <a:spLocks noGrp="1"/>
          </p:cNvSpPr>
          <p:nvPr>
            <p:ph type="sldNum" sz="quarter" idx="12"/>
          </p:nvPr>
        </p:nvSpPr>
        <p:spPr/>
        <p:txBody>
          <a:bodyPr/>
          <a:lstStyle/>
          <a:p>
            <a:fld id="{200BC438-82FB-440C-9ACD-39C1445D0707}" type="slidenum">
              <a:rPr lang="lv-LV" smtClean="0"/>
              <a:pPr/>
              <a:t>15</a:t>
            </a:fld>
            <a:endParaRPr lang="lv-LV"/>
          </a:p>
        </p:txBody>
      </p:sp>
    </p:spTree>
    <p:extLst>
      <p:ext uri="{BB962C8B-B14F-4D97-AF65-F5344CB8AC3E}">
        <p14:creationId xmlns:p14="http://schemas.microsoft.com/office/powerpoint/2010/main" val="660816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solidFill>
                  <a:srgbClr val="0070C0"/>
                </a:solidFill>
                <a:latin typeface="Times New Roman" panose="02020603050405020304" pitchFamily="18" charset="0"/>
                <a:cs typeface="Times New Roman" panose="02020603050405020304" pitchFamily="18" charset="0"/>
              </a:rPr>
              <a:t>Saturs</a:t>
            </a:r>
          </a:p>
        </p:txBody>
      </p:sp>
      <p:sp>
        <p:nvSpPr>
          <p:cNvPr id="3" name="Content Placeholder 2"/>
          <p:cNvSpPr>
            <a:spLocks noGrp="1"/>
          </p:cNvSpPr>
          <p:nvPr>
            <p:ph idx="1"/>
          </p:nvPr>
        </p:nvSpPr>
        <p:spPr>
          <a:xfrm>
            <a:off x="457200" y="1600200"/>
            <a:ext cx="8077200" cy="4525963"/>
          </a:xfrm>
        </p:spPr>
        <p:txBody>
          <a:bodyPr/>
          <a:lstStyle/>
          <a:p>
            <a:r>
              <a:rPr lang="lv-LV" dirty="0">
                <a:solidFill>
                  <a:srgbClr val="0070C0"/>
                </a:solidFill>
                <a:latin typeface="Times New Roman" panose="02020603050405020304" pitchFamily="18" charset="0"/>
                <a:cs typeface="Times New Roman" panose="02020603050405020304" pitchFamily="18" charset="0"/>
              </a:rPr>
              <a:t>Ievads</a:t>
            </a:r>
          </a:p>
          <a:p>
            <a:r>
              <a:rPr lang="lv-LV" dirty="0">
                <a:solidFill>
                  <a:srgbClr val="0070C0"/>
                </a:solidFill>
                <a:latin typeface="Times New Roman" panose="02020603050405020304" pitchFamily="18" charset="0"/>
                <a:cs typeface="Times New Roman" panose="02020603050405020304" pitchFamily="18" charset="0"/>
              </a:rPr>
              <a:t>Valsts valodas likums un latgaliešu (rakstu) valoda</a:t>
            </a:r>
          </a:p>
          <a:p>
            <a:r>
              <a:rPr lang="lv-LV" dirty="0">
                <a:solidFill>
                  <a:srgbClr val="0070C0"/>
                </a:solidFill>
                <a:latin typeface="Times New Roman" panose="02020603050405020304" pitchFamily="18" charset="0"/>
                <a:cs typeface="Times New Roman" panose="02020603050405020304" pitchFamily="18" charset="0"/>
              </a:rPr>
              <a:t>Izglītība</a:t>
            </a:r>
          </a:p>
          <a:p>
            <a:r>
              <a:rPr lang="lv-LV" dirty="0">
                <a:solidFill>
                  <a:srgbClr val="0070C0"/>
                </a:solidFill>
                <a:latin typeface="Times New Roman" panose="02020603050405020304" pitchFamily="18" charset="0"/>
                <a:cs typeface="Times New Roman" panose="02020603050405020304" pitchFamily="18" charset="0"/>
              </a:rPr>
              <a:t>Kultūra</a:t>
            </a:r>
          </a:p>
          <a:p>
            <a:r>
              <a:rPr lang="lv-LV" dirty="0">
                <a:solidFill>
                  <a:srgbClr val="0070C0"/>
                </a:solidFill>
                <a:latin typeface="Times New Roman" panose="02020603050405020304" pitchFamily="18" charset="0"/>
                <a:cs typeface="Times New Roman" panose="02020603050405020304" pitchFamily="18" charset="0"/>
              </a:rPr>
              <a:t>Mediji</a:t>
            </a:r>
          </a:p>
        </p:txBody>
      </p:sp>
      <p:sp>
        <p:nvSpPr>
          <p:cNvPr id="4" name="Slide Number Placeholder 3"/>
          <p:cNvSpPr>
            <a:spLocks noGrp="1"/>
          </p:cNvSpPr>
          <p:nvPr>
            <p:ph type="sldNum" sz="quarter" idx="12"/>
          </p:nvPr>
        </p:nvSpPr>
        <p:spPr/>
        <p:txBody>
          <a:bodyPr/>
          <a:lstStyle/>
          <a:p>
            <a:fld id="{200BC438-82FB-440C-9ACD-39C1445D0707}" type="slidenum">
              <a:rPr lang="lv-LV" smtClean="0"/>
              <a:pPr/>
              <a:t>2</a:t>
            </a:fld>
            <a:endParaRPr lang="lv-LV"/>
          </a:p>
        </p:txBody>
      </p:sp>
    </p:spTree>
    <p:extLst>
      <p:ext uri="{BB962C8B-B14F-4D97-AF65-F5344CB8AC3E}">
        <p14:creationId xmlns:p14="http://schemas.microsoft.com/office/powerpoint/2010/main" val="1216402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312727" cy="5592763"/>
          </a:xfrm>
        </p:spPr>
        <p:txBody>
          <a:bodyPr>
            <a:normAutofit lnSpcReduction="10000"/>
          </a:bodyPr>
          <a:lstStyle/>
          <a:p>
            <a:r>
              <a:rPr lang="lv-LV" dirty="0">
                <a:latin typeface="Times New Roman" panose="02020603050405020304" pitchFamily="18" charset="0"/>
                <a:cs typeface="Times New Roman" panose="02020603050405020304" pitchFamily="18" charset="0"/>
              </a:rPr>
              <a:t>2017. gada 6. maijā tika pieņemta 4.pasaules latgaliešu saieta rezolūcija, atrodama: </a:t>
            </a:r>
            <a:r>
              <a:rPr lang="lv-LV" dirty="0">
                <a:latin typeface="Times New Roman" panose="02020603050405020304" pitchFamily="18" charset="0"/>
                <a:cs typeface="Times New Roman" panose="02020603050405020304" pitchFamily="18" charset="0"/>
                <a:hlinkClick r:id="rId2"/>
              </a:rPr>
              <a:t>http://www.rta.lv/notikums/212</a:t>
            </a:r>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Saieta rezolūcijas izpildes komiteja (</a:t>
            </a:r>
            <a:r>
              <a:rPr lang="lv-LV" dirty="0" err="1">
                <a:latin typeface="Times New Roman" panose="02020603050405020304" pitchFamily="18" charset="0"/>
                <a:cs typeface="Times New Roman" panose="02020603050405020304" pitchFamily="18" charset="0"/>
              </a:rPr>
              <a:t>SaRIK</a:t>
            </a:r>
            <a:r>
              <a:rPr lang="lv-LV" dirty="0">
                <a:latin typeface="Times New Roman" panose="02020603050405020304" pitchFamily="18" charset="0"/>
                <a:cs typeface="Times New Roman" panose="02020603050405020304" pitchFamily="18" charset="0"/>
              </a:rPr>
              <a:t>) ir sniegusi savas darbības pārskatu pirmajā pusgadā: </a:t>
            </a:r>
            <a:r>
              <a:rPr lang="lv-LV" dirty="0">
                <a:latin typeface="Times New Roman" panose="02020603050405020304" pitchFamily="18" charset="0"/>
                <a:cs typeface="Times New Roman" panose="02020603050405020304" pitchFamily="18" charset="0"/>
                <a:hlinkClick r:id="rId3"/>
              </a:rPr>
              <a:t>https://www.facebook.com/LatgaliesuKult/videos/742955772570833/</a:t>
            </a:r>
            <a:endParaRPr lang="lv-LV" dirty="0">
              <a:latin typeface="Times New Roman" panose="02020603050405020304" pitchFamily="18" charset="0"/>
              <a:cs typeface="Times New Roman" panose="02020603050405020304" pitchFamily="18" charset="0"/>
            </a:endParaRPr>
          </a:p>
          <a:p>
            <a:r>
              <a:rPr lang="lv-LV" dirty="0">
                <a:latin typeface="Times New Roman" panose="02020603050405020304" pitchFamily="18" charset="0"/>
                <a:cs typeface="Times New Roman" panose="02020603050405020304" pitchFamily="18" charset="0"/>
              </a:rPr>
              <a:t>Sadarbībā ar LRT tiek gatavots raidījumu cikls «</a:t>
            </a:r>
            <a:r>
              <a:rPr lang="lv-LV" dirty="0" err="1">
                <a:latin typeface="Times New Roman" panose="02020603050405020304" pitchFamily="18" charset="0"/>
                <a:cs typeface="Times New Roman" panose="02020603050405020304" pitchFamily="18" charset="0"/>
              </a:rPr>
              <a:t>Vīnuoti</a:t>
            </a:r>
            <a:r>
              <a:rPr lang="lv-LV" dirty="0">
                <a:latin typeface="Times New Roman" panose="02020603050405020304" pitchFamily="18" charset="0"/>
                <a:cs typeface="Times New Roman" panose="02020603050405020304" pitchFamily="18" charset="0"/>
              </a:rPr>
              <a:t>, </a:t>
            </a:r>
            <a:r>
              <a:rPr lang="lv-LV" dirty="0" err="1">
                <a:latin typeface="Times New Roman" panose="02020603050405020304" pitchFamily="18" charset="0"/>
                <a:cs typeface="Times New Roman" panose="02020603050405020304" pitchFamily="18" charset="0"/>
              </a:rPr>
              <a:t>tok</a:t>
            </a:r>
            <a:r>
              <a:rPr lang="lv-LV" dirty="0">
                <a:latin typeface="Times New Roman" panose="02020603050405020304" pitchFamily="18" charset="0"/>
                <a:cs typeface="Times New Roman" panose="02020603050405020304" pitchFamily="18" charset="0"/>
              </a:rPr>
              <a:t> </a:t>
            </a:r>
            <a:r>
              <a:rPr lang="lv-LV" dirty="0" err="1">
                <a:latin typeface="Times New Roman" panose="02020603050405020304" pitchFamily="18" charset="0"/>
                <a:cs typeface="Times New Roman" panose="02020603050405020304" pitchFamily="18" charset="0"/>
              </a:rPr>
              <a:t>na</a:t>
            </a:r>
            <a:r>
              <a:rPr lang="lv-LV" dirty="0">
                <a:latin typeface="Times New Roman" panose="02020603050405020304" pitchFamily="18" charset="0"/>
                <a:cs typeface="Times New Roman" panose="02020603050405020304" pitchFamily="18" charset="0"/>
              </a:rPr>
              <a:t> </a:t>
            </a:r>
            <a:r>
              <a:rPr lang="lv-LV" dirty="0" err="1">
                <a:latin typeface="Times New Roman" panose="02020603050405020304" pitchFamily="18" charset="0"/>
                <a:cs typeface="Times New Roman" panose="02020603050405020304" pitchFamily="18" charset="0"/>
              </a:rPr>
              <a:t>vīnaidi</a:t>
            </a:r>
            <a:r>
              <a:rPr lang="lv-LV" dirty="0">
                <a:latin typeface="Times New Roman" panose="02020603050405020304" pitchFamily="18" charset="0"/>
                <a:cs typeface="Times New Roman" panose="02020603050405020304" pitchFamily="18" charset="0"/>
              </a:rPr>
              <a:t>»: </a:t>
            </a:r>
            <a:r>
              <a:rPr lang="lv-LV" dirty="0">
                <a:latin typeface="Times New Roman" panose="02020603050405020304" pitchFamily="18" charset="0"/>
                <a:cs typeface="Times New Roman" panose="02020603050405020304" pitchFamily="18" charset="0"/>
                <a:hlinkClick r:id="rId4"/>
              </a:rPr>
              <a:t>http://www.lrtv.lv/vinuoti-tok-na-vinaidi</a:t>
            </a:r>
            <a:r>
              <a:rPr lang="lv-LV" dirty="0">
                <a:latin typeface="Times New Roman" panose="02020603050405020304" pitchFamily="18" charset="0"/>
                <a:cs typeface="Times New Roman" panose="02020603050405020304" pitchFamily="18" charset="0"/>
              </a:rPr>
              <a:t> </a:t>
            </a:r>
          </a:p>
          <a:p>
            <a:endParaRPr lang="lv-LV" dirty="0"/>
          </a:p>
        </p:txBody>
      </p:sp>
      <p:sp>
        <p:nvSpPr>
          <p:cNvPr id="4" name="Slide Number Placeholder 3"/>
          <p:cNvSpPr>
            <a:spLocks noGrp="1"/>
          </p:cNvSpPr>
          <p:nvPr>
            <p:ph type="sldNum" sz="quarter" idx="12"/>
          </p:nvPr>
        </p:nvSpPr>
        <p:spPr/>
        <p:txBody>
          <a:bodyPr/>
          <a:lstStyle/>
          <a:p>
            <a:fld id="{200BC438-82FB-440C-9ACD-39C1445D0707}" type="slidenum">
              <a:rPr lang="lv-LV" smtClean="0"/>
              <a:pPr/>
              <a:t>3</a:t>
            </a:fld>
            <a:endParaRPr lang="lv-LV"/>
          </a:p>
        </p:txBody>
      </p:sp>
    </p:spTree>
    <p:extLst>
      <p:ext uri="{BB962C8B-B14F-4D97-AF65-F5344CB8AC3E}">
        <p14:creationId xmlns:p14="http://schemas.microsoft.com/office/powerpoint/2010/main" val="76589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990F50D-46C6-4125-A345-E0D344BFF709}"/>
              </a:ext>
            </a:extLst>
          </p:cNvPr>
          <p:cNvSpPr/>
          <p:nvPr/>
        </p:nvSpPr>
        <p:spPr>
          <a:xfrm>
            <a:off x="152400" y="302359"/>
            <a:ext cx="8991600" cy="6555641"/>
          </a:xfrm>
          <a:prstGeom prst="rect">
            <a:avLst/>
          </a:prstGeom>
        </p:spPr>
        <p:txBody>
          <a:bodyPr wrap="square">
            <a:spAutoFit/>
          </a:bodyPr>
          <a:lstStyle/>
          <a:p>
            <a:r>
              <a:rPr lang="lv-LV" sz="3000" dirty="0">
                <a:solidFill>
                  <a:srgbClr val="005A9E"/>
                </a:solidFill>
                <a:latin typeface="Times New Roman" panose="02020603050405020304" pitchFamily="18" charset="0"/>
                <a:cs typeface="Times New Roman" panose="02020603050405020304" pitchFamily="18" charset="0"/>
              </a:rPr>
              <a:t>Ir nepieciešama - valsts ilgtermiņa politikas izstrāde un kompleksa pieeja kā Latgales attīstībai, tā arī Latgales latviešu piederības veicināšanai</a:t>
            </a:r>
          </a:p>
          <a:p>
            <a:endParaRPr lang="lv-LV" sz="3000" dirty="0">
              <a:solidFill>
                <a:srgbClr val="005A9E"/>
              </a:solidFill>
              <a:latin typeface="Times New Roman" panose="02020603050405020304" pitchFamily="18" charset="0"/>
              <a:cs typeface="Times New Roman" panose="02020603050405020304" pitchFamily="18" charset="0"/>
            </a:endParaRPr>
          </a:p>
          <a:p>
            <a:r>
              <a:rPr lang="lv-LV" sz="3000" dirty="0">
                <a:solidFill>
                  <a:srgbClr val="005A9E"/>
                </a:solidFill>
                <a:latin typeface="Times New Roman" panose="02020603050405020304" pitchFamily="18" charset="0"/>
                <a:cs typeface="Times New Roman" panose="02020603050405020304" pitchFamily="18" charset="0"/>
              </a:rPr>
              <a:t>Tai ir jāaptver šādas jomas:</a:t>
            </a:r>
          </a:p>
          <a:p>
            <a:pPr marL="457200" indent="-457200">
              <a:buFontTx/>
              <a:buChar char="-"/>
            </a:pPr>
            <a:r>
              <a:rPr lang="lv-LV" sz="3000" dirty="0">
                <a:solidFill>
                  <a:srgbClr val="005A9E"/>
                </a:solidFill>
                <a:latin typeface="Times New Roman" panose="02020603050405020304" pitchFamily="18" charset="0"/>
                <a:cs typeface="Times New Roman" panose="02020603050405020304" pitchFamily="18" charset="0"/>
              </a:rPr>
              <a:t>sociālā</a:t>
            </a:r>
          </a:p>
          <a:p>
            <a:pPr marL="457200" indent="-457200">
              <a:buFontTx/>
              <a:buChar char="-"/>
            </a:pPr>
            <a:r>
              <a:rPr lang="lv-LV" sz="3000" dirty="0">
                <a:solidFill>
                  <a:srgbClr val="005A9E"/>
                </a:solidFill>
                <a:latin typeface="Times New Roman" panose="02020603050405020304" pitchFamily="18" charset="0"/>
                <a:cs typeface="Times New Roman" panose="02020603050405020304" pitchFamily="18" charset="0"/>
              </a:rPr>
              <a:t>kultūras</a:t>
            </a:r>
          </a:p>
          <a:p>
            <a:pPr marL="457200" indent="-457200">
              <a:buFontTx/>
              <a:buChar char="-"/>
            </a:pPr>
            <a:r>
              <a:rPr lang="lv-LV" sz="3000" dirty="0">
                <a:solidFill>
                  <a:srgbClr val="005A9E"/>
                </a:solidFill>
                <a:latin typeface="Times New Roman" panose="02020603050405020304" pitchFamily="18" charset="0"/>
                <a:cs typeface="Times New Roman" panose="02020603050405020304" pitchFamily="18" charset="0"/>
              </a:rPr>
              <a:t>izglītības</a:t>
            </a:r>
          </a:p>
          <a:p>
            <a:pPr marL="457200" indent="-457200">
              <a:buFontTx/>
              <a:buChar char="-"/>
            </a:pPr>
            <a:r>
              <a:rPr lang="lv-LV" sz="3000" dirty="0">
                <a:solidFill>
                  <a:srgbClr val="005A9E"/>
                </a:solidFill>
                <a:latin typeface="Times New Roman" panose="02020603050405020304" pitchFamily="18" charset="0"/>
                <a:cs typeface="Times New Roman" panose="02020603050405020304" pitchFamily="18" charset="0"/>
              </a:rPr>
              <a:t>ekonomika </a:t>
            </a:r>
          </a:p>
          <a:p>
            <a:pPr marL="457200" indent="-457200">
              <a:buFontTx/>
              <a:buChar char="-"/>
            </a:pPr>
            <a:r>
              <a:rPr lang="lv-LV" sz="3000" dirty="0">
                <a:solidFill>
                  <a:srgbClr val="005A9E"/>
                </a:solidFill>
                <a:latin typeface="Times New Roman" panose="02020603050405020304" pitchFamily="18" charset="0"/>
                <a:cs typeface="Times New Roman" panose="02020603050405020304" pitchFamily="18" charset="0"/>
              </a:rPr>
              <a:t>drošība</a:t>
            </a:r>
          </a:p>
          <a:p>
            <a:pPr marL="457200" indent="-457200">
              <a:buFontTx/>
              <a:buChar char="-"/>
            </a:pPr>
            <a:r>
              <a:rPr lang="lv-LV" sz="3000" dirty="0">
                <a:solidFill>
                  <a:srgbClr val="005A9E"/>
                </a:solidFill>
                <a:latin typeface="Times New Roman" panose="02020603050405020304" pitchFamily="18" charset="0"/>
                <a:cs typeface="Times New Roman" panose="02020603050405020304" pitchFamily="18" charset="0"/>
              </a:rPr>
              <a:t>nacionālās pašapziņa un identitāte</a:t>
            </a:r>
          </a:p>
          <a:p>
            <a:endParaRPr lang="lv-LV" sz="3000" dirty="0">
              <a:solidFill>
                <a:srgbClr val="005A9E"/>
              </a:solidFill>
              <a:latin typeface="Times New Roman" panose="02020603050405020304" pitchFamily="18" charset="0"/>
              <a:cs typeface="Times New Roman" panose="02020603050405020304" pitchFamily="18" charset="0"/>
            </a:endParaRPr>
          </a:p>
          <a:p>
            <a:r>
              <a:rPr lang="lv-LV" sz="3000" b="1" dirty="0">
                <a:solidFill>
                  <a:srgbClr val="005A9E"/>
                </a:solidFill>
                <a:latin typeface="Times New Roman" panose="02020603050405020304" pitchFamily="18" charset="0"/>
                <a:cs typeface="Times New Roman" panose="02020603050405020304" pitchFamily="18" charset="0"/>
              </a:rPr>
              <a:t>Latgaliešu valoda kā viens no centrāliem jautājumiem, kas skar visas iepriekš minētās jomas</a:t>
            </a:r>
          </a:p>
        </p:txBody>
      </p:sp>
      <p:sp>
        <p:nvSpPr>
          <p:cNvPr id="5" name="Slide Number Placeholder 4">
            <a:extLst>
              <a:ext uri="{FF2B5EF4-FFF2-40B4-BE49-F238E27FC236}">
                <a16:creationId xmlns:a16="http://schemas.microsoft.com/office/drawing/2014/main" xmlns="" id="{93143CA6-FE38-4E31-8719-ECA240AE4708}"/>
              </a:ext>
            </a:extLst>
          </p:cNvPr>
          <p:cNvSpPr>
            <a:spLocks noGrp="1"/>
          </p:cNvSpPr>
          <p:nvPr>
            <p:ph type="sldNum" sz="quarter" idx="12"/>
          </p:nvPr>
        </p:nvSpPr>
        <p:spPr/>
        <p:txBody>
          <a:bodyPr/>
          <a:lstStyle/>
          <a:p>
            <a:fld id="{200BC438-82FB-440C-9ACD-39C1445D0707}" type="slidenum">
              <a:rPr lang="lv-LV" smtClean="0"/>
              <a:pPr/>
              <a:t>4</a:t>
            </a:fld>
            <a:endParaRPr lang="lv-LV"/>
          </a:p>
        </p:txBody>
      </p:sp>
      <p:sp>
        <p:nvSpPr>
          <p:cNvPr id="2" name="Rectangle 1"/>
          <p:cNvSpPr/>
          <p:nvPr/>
        </p:nvSpPr>
        <p:spPr>
          <a:xfrm>
            <a:off x="5105400" y="2667000"/>
            <a:ext cx="35814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dirty="0">
                <a:latin typeface="Times New Roman" panose="02020603050405020304" pitchFamily="18" charset="0"/>
                <a:cs typeface="Times New Roman" panose="02020603050405020304" pitchFamily="18" charset="0"/>
              </a:rPr>
              <a:t>Valoda – identitātes pamats, apziņas un preses brīvības apliecinājums</a:t>
            </a:r>
          </a:p>
        </p:txBody>
      </p:sp>
    </p:spTree>
    <p:extLst>
      <p:ext uri="{BB962C8B-B14F-4D97-AF65-F5344CB8AC3E}">
        <p14:creationId xmlns:p14="http://schemas.microsoft.com/office/powerpoint/2010/main" val="153058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990F50D-46C6-4125-A345-E0D344BFF709}"/>
              </a:ext>
            </a:extLst>
          </p:cNvPr>
          <p:cNvSpPr/>
          <p:nvPr/>
        </p:nvSpPr>
        <p:spPr>
          <a:xfrm>
            <a:off x="152400" y="274638"/>
            <a:ext cx="8991600" cy="1415772"/>
          </a:xfrm>
          <a:prstGeom prst="rect">
            <a:avLst/>
          </a:prstGeom>
        </p:spPr>
        <p:txBody>
          <a:bodyPr wrap="square">
            <a:spAutoFit/>
          </a:bodyPr>
          <a:lstStyle/>
          <a:p>
            <a:r>
              <a:rPr lang="lv-LV" sz="3000" b="1" dirty="0">
                <a:solidFill>
                  <a:srgbClr val="0070C0"/>
                </a:solidFill>
                <a:latin typeface="Times New Roman" panose="02020603050405020304" pitchFamily="18" charset="0"/>
                <a:cs typeface="Times New Roman" panose="02020603050405020304" pitchFamily="18" charset="0"/>
              </a:rPr>
              <a:t>Valodas statuss: </a:t>
            </a:r>
          </a:p>
          <a:p>
            <a:r>
              <a:rPr lang="lv-LV" sz="2800" dirty="0">
                <a:solidFill>
                  <a:srgbClr val="0070C0"/>
                </a:solidFill>
                <a:latin typeface="Times New Roman" panose="02020603050405020304" pitchFamily="18" charset="0"/>
                <a:cs typeface="Times New Roman" panose="02020603050405020304" pitchFamily="18" charset="0"/>
              </a:rPr>
              <a:t>Valsts valodas likuma 3.panta 4.daļas* darbības reāla nodrošināšana</a:t>
            </a:r>
          </a:p>
        </p:txBody>
      </p:sp>
      <p:sp>
        <p:nvSpPr>
          <p:cNvPr id="5" name="Slide Number Placeholder 4">
            <a:extLst>
              <a:ext uri="{FF2B5EF4-FFF2-40B4-BE49-F238E27FC236}">
                <a16:creationId xmlns:a16="http://schemas.microsoft.com/office/drawing/2014/main" xmlns="" id="{3D2DFF5D-EFB0-4457-828C-17E91E051DAB}"/>
              </a:ext>
            </a:extLst>
          </p:cNvPr>
          <p:cNvSpPr>
            <a:spLocks noGrp="1"/>
          </p:cNvSpPr>
          <p:nvPr>
            <p:ph type="sldNum" sz="quarter" idx="12"/>
          </p:nvPr>
        </p:nvSpPr>
        <p:spPr/>
        <p:txBody>
          <a:bodyPr/>
          <a:lstStyle/>
          <a:p>
            <a:fld id="{200BC438-82FB-440C-9ACD-39C1445D0707}" type="slidenum">
              <a:rPr lang="lv-LV" smtClean="0"/>
              <a:pPr/>
              <a:t>5</a:t>
            </a:fld>
            <a:endParaRPr lang="lv-LV"/>
          </a:p>
        </p:txBody>
      </p:sp>
      <p:sp>
        <p:nvSpPr>
          <p:cNvPr id="2" name="Rectangle 1"/>
          <p:cNvSpPr/>
          <p:nvPr/>
        </p:nvSpPr>
        <p:spPr>
          <a:xfrm>
            <a:off x="1600200" y="1615798"/>
            <a:ext cx="4495800" cy="1415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800" dirty="0">
                <a:latin typeface="Times New Roman" panose="02020603050405020304" pitchFamily="18" charset="0"/>
                <a:cs typeface="Times New Roman" panose="02020603050405020304" pitchFamily="18" charset="0"/>
              </a:rPr>
              <a:t>VALSTS VALODA</a:t>
            </a:r>
          </a:p>
          <a:p>
            <a:pPr algn="ctr"/>
            <a:r>
              <a:rPr lang="lv-LV" sz="2800" dirty="0">
                <a:latin typeface="Times New Roman" panose="02020603050405020304" pitchFamily="18" charset="0"/>
                <a:cs typeface="Times New Roman" panose="02020603050405020304" pitchFamily="18" charset="0"/>
              </a:rPr>
              <a:t>=</a:t>
            </a:r>
          </a:p>
          <a:p>
            <a:pPr algn="ctr"/>
            <a:r>
              <a:rPr lang="lv-LV" sz="2800" dirty="0">
                <a:latin typeface="Times New Roman" panose="02020603050405020304" pitchFamily="18" charset="0"/>
                <a:cs typeface="Times New Roman" panose="02020603050405020304" pitchFamily="18" charset="0"/>
              </a:rPr>
              <a:t> LATVIEŠU VALODA</a:t>
            </a:r>
          </a:p>
        </p:txBody>
      </p:sp>
      <p:sp>
        <p:nvSpPr>
          <p:cNvPr id="4" name="Rectangle 3"/>
          <p:cNvSpPr/>
          <p:nvPr/>
        </p:nvSpPr>
        <p:spPr>
          <a:xfrm>
            <a:off x="903402" y="3879682"/>
            <a:ext cx="2062899"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400" dirty="0">
                <a:latin typeface="Times New Roman" panose="02020603050405020304" pitchFamily="18" charset="0"/>
                <a:cs typeface="Times New Roman" panose="02020603050405020304" pitchFamily="18" charset="0"/>
              </a:rPr>
              <a:t>LATVIEŠU LITERĀRĀ </a:t>
            </a:r>
            <a:r>
              <a:rPr lang="lv-LV" sz="2400" dirty="0" smtClean="0">
                <a:latin typeface="Times New Roman" panose="02020603050405020304" pitchFamily="18" charset="0"/>
                <a:cs typeface="Times New Roman" panose="02020603050405020304" pitchFamily="18" charset="0"/>
              </a:rPr>
              <a:t>VALODA</a:t>
            </a:r>
            <a:endParaRPr lang="lv-LV"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4921970" y="3877528"/>
            <a:ext cx="2062898" cy="1415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2400" dirty="0">
                <a:latin typeface="Times New Roman" panose="02020603050405020304" pitchFamily="18" charset="0"/>
                <a:cs typeface="Times New Roman" panose="02020603050405020304" pitchFamily="18" charset="0"/>
              </a:rPr>
              <a:t>LATGALIEŠU RAKSTU VALODA</a:t>
            </a:r>
          </a:p>
        </p:txBody>
      </p:sp>
      <p:cxnSp>
        <p:nvCxnSpPr>
          <p:cNvPr id="10" name="Straight Arrow Connector 9"/>
          <p:cNvCxnSpPr>
            <a:cxnSpLocks/>
          </p:cNvCxnSpPr>
          <p:nvPr/>
        </p:nvCxnSpPr>
        <p:spPr>
          <a:xfrm>
            <a:off x="3848100" y="3001156"/>
            <a:ext cx="1066800" cy="8659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cxnSpLocks/>
          </p:cNvCxnSpPr>
          <p:nvPr/>
        </p:nvCxnSpPr>
        <p:spPr>
          <a:xfrm flipH="1">
            <a:off x="2966301" y="3031570"/>
            <a:ext cx="838200" cy="8050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xmlns="" id="{C384F6C9-5216-4E22-9DF2-77673BD7AC3D}"/>
              </a:ext>
            </a:extLst>
          </p:cNvPr>
          <p:cNvSpPr/>
          <p:nvPr/>
        </p:nvSpPr>
        <p:spPr>
          <a:xfrm>
            <a:off x="76200" y="5874603"/>
            <a:ext cx="8991600" cy="830997"/>
          </a:xfrm>
          <a:prstGeom prst="rect">
            <a:avLst/>
          </a:prstGeom>
        </p:spPr>
        <p:txBody>
          <a:bodyPr wrap="square">
            <a:spAutoFit/>
          </a:bodyPr>
          <a:lstStyle/>
          <a:p>
            <a:r>
              <a:rPr lang="lv-LV" sz="2400" dirty="0">
                <a:latin typeface="Times New Roman" panose="02020603050405020304" pitchFamily="18" charset="0"/>
                <a:cs typeface="Times New Roman" panose="02020603050405020304" pitchFamily="18" charset="0"/>
              </a:rPr>
              <a:t>* Valsts nodrošina latgaliešu rakstu valodas kā vēsturiska latviešu valodas paveida saglabāšanu,</a:t>
            </a:r>
            <a:r>
              <a:rPr lang="lv-LV" sz="2400" dirty="0">
                <a:solidFill>
                  <a:schemeClr val="tx2">
                    <a:lumMod val="60000"/>
                    <a:lumOff val="40000"/>
                  </a:schemeClr>
                </a:solidFill>
                <a:latin typeface="Times New Roman" panose="02020603050405020304" pitchFamily="18" charset="0"/>
                <a:cs typeface="Times New Roman" panose="02020603050405020304" pitchFamily="18" charset="0"/>
              </a:rPr>
              <a:t> </a:t>
            </a:r>
            <a:r>
              <a:rPr lang="lv-LV" sz="2400" b="1" dirty="0">
                <a:solidFill>
                  <a:schemeClr val="tx2">
                    <a:lumMod val="60000"/>
                    <a:lumOff val="40000"/>
                  </a:schemeClr>
                </a:solidFill>
                <a:latin typeface="Times New Roman" panose="02020603050405020304" pitchFamily="18" charset="0"/>
                <a:cs typeface="Times New Roman" panose="02020603050405020304" pitchFamily="18" charset="0"/>
              </a:rPr>
              <a:t>aizsardzību un attīstību</a:t>
            </a:r>
            <a:r>
              <a:rPr lang="lv-LV" sz="2400" dirty="0">
                <a:latin typeface="Times New Roman" panose="02020603050405020304" pitchFamily="18" charset="0"/>
                <a:cs typeface="Times New Roman" panose="02020603050405020304" pitchFamily="18" charset="0"/>
              </a:rPr>
              <a:t>.</a:t>
            </a:r>
            <a:endParaRPr lang="lv-LV" sz="2400"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658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990F50D-46C6-4125-A345-E0D344BFF709}"/>
              </a:ext>
            </a:extLst>
          </p:cNvPr>
          <p:cNvSpPr/>
          <p:nvPr/>
        </p:nvSpPr>
        <p:spPr>
          <a:xfrm>
            <a:off x="152400" y="274638"/>
            <a:ext cx="8991600" cy="5724644"/>
          </a:xfrm>
          <a:prstGeom prst="rect">
            <a:avLst/>
          </a:prstGeom>
        </p:spPr>
        <p:txBody>
          <a:bodyPr wrap="square">
            <a:spAutoFit/>
          </a:bodyPr>
          <a:lstStyle/>
          <a:p>
            <a:r>
              <a:rPr lang="lv-LV" sz="3000" b="1" dirty="0">
                <a:solidFill>
                  <a:srgbClr val="0070C0"/>
                </a:solidFill>
                <a:latin typeface="Times New Roman" panose="02020603050405020304" pitchFamily="18" charset="0"/>
                <a:cs typeface="Times New Roman" panose="02020603050405020304" pitchFamily="18" charset="0"/>
              </a:rPr>
              <a:t>Valodas statuss: </a:t>
            </a:r>
          </a:p>
          <a:p>
            <a:pPr marL="457200" indent="-457200">
              <a:buFontTx/>
              <a:buChar char="-"/>
            </a:pPr>
            <a:r>
              <a:rPr lang="lv-LV" sz="2800" dirty="0">
                <a:solidFill>
                  <a:srgbClr val="0070C0"/>
                </a:solidFill>
                <a:latin typeface="Times New Roman" panose="02020603050405020304" pitchFamily="18" charset="0"/>
                <a:cs typeface="Times New Roman" panose="02020603050405020304" pitchFamily="18" charset="0"/>
              </a:rPr>
              <a:t>Latgaliešu rakstu valodas kā vēsturiska latviešu valodas paveida valstiskā statusa Latvijā noteikšana</a:t>
            </a:r>
          </a:p>
          <a:p>
            <a:pPr marL="457200" indent="-457200">
              <a:buFontTx/>
              <a:buChar char="-"/>
            </a:pPr>
            <a:r>
              <a:rPr lang="lv-LV" sz="2800" dirty="0">
                <a:solidFill>
                  <a:srgbClr val="0070C0"/>
                </a:solidFill>
                <a:latin typeface="Times New Roman" panose="02020603050405020304" pitchFamily="18" charset="0"/>
                <a:cs typeface="Times New Roman" panose="02020603050405020304" pitchFamily="18" charset="0"/>
              </a:rPr>
              <a:t>Šīs valodas lietošanas teritorijas, jomu un apjoma noteikšana, atbilstoši Valsts valodas likuma 6.–24.panta prasībām</a:t>
            </a:r>
          </a:p>
          <a:p>
            <a:pPr marL="457200" indent="-457200">
              <a:buFontTx/>
              <a:buChar char="-"/>
            </a:pPr>
            <a:r>
              <a:rPr lang="lv-LV" sz="2800" dirty="0">
                <a:solidFill>
                  <a:srgbClr val="0070C0"/>
                </a:solidFill>
                <a:latin typeface="Times New Roman" panose="02020603050405020304" pitchFamily="18" charset="0"/>
                <a:cs typeface="Times New Roman" panose="02020603050405020304" pitchFamily="18" charset="0"/>
              </a:rPr>
              <a:t>ISO standarta lietojuma ieviešana nostiprinot saīsinājumus valodu apzīmējumiem: LAV – latviešu makrovaloda, kurai ir divi paveidi: LVS – latviešu literārā valoda un LTG – latgaliešu rakstu jeb literārā valoda.</a:t>
            </a:r>
          </a:p>
          <a:p>
            <a:pPr marL="457200" indent="-457200">
              <a:buFontTx/>
              <a:buChar char="-"/>
            </a:pPr>
            <a:r>
              <a:rPr lang="lv-LV" sz="2800" dirty="0">
                <a:solidFill>
                  <a:srgbClr val="0070C0"/>
                </a:solidFill>
                <a:latin typeface="Times New Roman" panose="02020603050405020304" pitchFamily="18" charset="0"/>
                <a:cs typeface="Times New Roman" panose="02020603050405020304" pitchFamily="18" charset="0"/>
              </a:rPr>
              <a:t>Šo valodu apzīmējumus izmantot visās jomās un īpaši statistikā, norādot izdoto grāmatu, publikāciju, plašsaziņas līdzekļu valodu vai valodu zināšanas, darba valodu u. c. </a:t>
            </a:r>
          </a:p>
        </p:txBody>
      </p:sp>
      <p:sp>
        <p:nvSpPr>
          <p:cNvPr id="6" name="Slide Number Placeholder 5">
            <a:extLst>
              <a:ext uri="{FF2B5EF4-FFF2-40B4-BE49-F238E27FC236}">
                <a16:creationId xmlns:a16="http://schemas.microsoft.com/office/drawing/2014/main" xmlns="" id="{30E4B466-B2B2-459F-A494-05E621C9AABF}"/>
              </a:ext>
            </a:extLst>
          </p:cNvPr>
          <p:cNvSpPr>
            <a:spLocks noGrp="1"/>
          </p:cNvSpPr>
          <p:nvPr>
            <p:ph type="sldNum" sz="quarter" idx="12"/>
          </p:nvPr>
        </p:nvSpPr>
        <p:spPr/>
        <p:txBody>
          <a:bodyPr/>
          <a:lstStyle/>
          <a:p>
            <a:fld id="{200BC438-82FB-440C-9ACD-39C1445D0707}" type="slidenum">
              <a:rPr lang="lv-LV" smtClean="0"/>
              <a:pPr/>
              <a:t>6</a:t>
            </a:fld>
            <a:endParaRPr lang="lv-LV"/>
          </a:p>
        </p:txBody>
      </p:sp>
    </p:spTree>
    <p:extLst>
      <p:ext uri="{BB962C8B-B14F-4D97-AF65-F5344CB8AC3E}">
        <p14:creationId xmlns:p14="http://schemas.microsoft.com/office/powerpoint/2010/main" val="1153692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990F50D-46C6-4125-A345-E0D344BFF709}"/>
              </a:ext>
            </a:extLst>
          </p:cNvPr>
          <p:cNvSpPr/>
          <p:nvPr/>
        </p:nvSpPr>
        <p:spPr>
          <a:xfrm>
            <a:off x="304800" y="274638"/>
            <a:ext cx="8839200" cy="6186309"/>
          </a:xfrm>
          <a:prstGeom prst="rect">
            <a:avLst/>
          </a:prstGeom>
        </p:spPr>
        <p:txBody>
          <a:bodyPr wrap="square">
            <a:spAutoFit/>
          </a:bodyPr>
          <a:lstStyle/>
          <a:p>
            <a:pPr lvl="1" indent="-457200"/>
            <a:r>
              <a:rPr lang="lv-LV" sz="3200" b="1" dirty="0">
                <a:solidFill>
                  <a:srgbClr val="0070C0"/>
                </a:solidFill>
                <a:latin typeface="Times New Roman" panose="02020603050405020304" pitchFamily="18" charset="0"/>
                <a:cs typeface="Times New Roman" panose="02020603050405020304" pitchFamily="18" charset="0"/>
              </a:rPr>
              <a:t>Latgales reģiona lingvistiskā ainava</a:t>
            </a:r>
            <a:r>
              <a:rPr lang="lv-LV" sz="3200" dirty="0">
                <a:solidFill>
                  <a:srgbClr val="0070C0"/>
                </a:solidFill>
                <a:latin typeface="Times New Roman" panose="02020603050405020304" pitchFamily="18" charset="0"/>
                <a:cs typeface="Times New Roman" panose="02020603050405020304" pitchFamily="18" charset="0"/>
              </a:rPr>
              <a:t>:</a:t>
            </a:r>
          </a:p>
          <a:p>
            <a:pPr marL="263525" lvl="1" indent="-263525"/>
            <a:r>
              <a:rPr lang="lv-LV" sz="2800" dirty="0">
                <a:solidFill>
                  <a:srgbClr val="0070C0"/>
                </a:solidFill>
                <a:latin typeface="Times New Roman" panose="02020603050405020304" pitchFamily="18" charset="0"/>
                <a:cs typeface="Times New Roman" panose="02020603050405020304" pitchFamily="18" charset="0"/>
              </a:rPr>
              <a:t>- Latgales plānošanas reģionā, kā arī ārpus tā atgriezties pie vēsturiskajiem latgaliskajiem nosaukumiem un vietvārdiem, </a:t>
            </a:r>
            <a:r>
              <a:rPr lang="lv-LV" sz="2800" dirty="0">
                <a:solidFill>
                  <a:srgbClr val="FF0000"/>
                </a:solidFill>
                <a:latin typeface="Times New Roman" panose="02020603050405020304" pitchFamily="18" charset="0"/>
                <a:cs typeface="Times New Roman" panose="02020603050405020304" pitchFamily="18" charset="0"/>
              </a:rPr>
              <a:t>personvārdiem</a:t>
            </a:r>
            <a:r>
              <a:rPr lang="lv-LV" sz="2800" dirty="0">
                <a:solidFill>
                  <a:srgbClr val="0070C0"/>
                </a:solidFill>
                <a:latin typeface="Times New Roman" panose="02020603050405020304" pitchFamily="18" charset="0"/>
                <a:cs typeface="Times New Roman" panose="02020603050405020304" pitchFamily="18" charset="0"/>
              </a:rPr>
              <a:t>, uzstādot jaunas ceļa zīmes un norādes, lietot abas latviešu valodas formas (LVS un LTG)</a:t>
            </a:r>
          </a:p>
          <a:p>
            <a:pPr marL="263525" lvl="1" indent="-263525">
              <a:buFontTx/>
              <a:buChar char="-"/>
            </a:pPr>
            <a:r>
              <a:rPr lang="lv-LV" sz="2800" dirty="0">
                <a:solidFill>
                  <a:srgbClr val="0070C0"/>
                </a:solidFill>
                <a:latin typeface="Times New Roman" panose="02020603050405020304" pitchFamily="18" charset="0"/>
                <a:cs typeface="Times New Roman" panose="02020603050405020304" pitchFamily="18" charset="0"/>
              </a:rPr>
              <a:t> Valsts atbalsta sistēmas izveide  tām pašvaldībām un organizācijām, kas ir gatavas mainīt esošās (vai uzstādīt jaunas) ceļa zīmes un uzrakstus, kā arī tiem uzņēmējiem un NVO, kas tūrisma produktu norādes piedāvā latgaliešu rakstu valodā vai tā ir viena no norāžu valodām.</a:t>
            </a:r>
          </a:p>
          <a:p>
            <a:pPr marL="263525" lvl="1" indent="-263525">
              <a:buFontTx/>
              <a:buChar char="-"/>
            </a:pPr>
            <a:r>
              <a:rPr lang="lv-LV" sz="2800" dirty="0">
                <a:solidFill>
                  <a:srgbClr val="0070C0"/>
                </a:solidFill>
                <a:latin typeface="Times New Roman" panose="02020603050405020304" pitchFamily="18" charset="0"/>
                <a:cs typeface="Times New Roman" panose="02020603050405020304" pitchFamily="18" charset="0"/>
              </a:rPr>
              <a:t>Nepieciešama vismaz valodas konsultanta vieta latgaliešu valodas pareizrakstības jautājumos Valsts valodas centrs vai Latviešu valodas aģentūra, kā arī LTG konsultanti pašvaldībās</a:t>
            </a:r>
          </a:p>
        </p:txBody>
      </p:sp>
      <p:sp>
        <p:nvSpPr>
          <p:cNvPr id="5" name="Slide Number Placeholder 4">
            <a:extLst>
              <a:ext uri="{FF2B5EF4-FFF2-40B4-BE49-F238E27FC236}">
                <a16:creationId xmlns:a16="http://schemas.microsoft.com/office/drawing/2014/main" xmlns="" id="{94259477-1EE4-4CD7-9B11-7E35BA5BD3AE}"/>
              </a:ext>
            </a:extLst>
          </p:cNvPr>
          <p:cNvSpPr>
            <a:spLocks noGrp="1"/>
          </p:cNvSpPr>
          <p:nvPr>
            <p:ph type="sldNum" sz="quarter" idx="12"/>
          </p:nvPr>
        </p:nvSpPr>
        <p:spPr/>
        <p:txBody>
          <a:bodyPr/>
          <a:lstStyle/>
          <a:p>
            <a:fld id="{200BC438-82FB-440C-9ACD-39C1445D0707}" type="slidenum">
              <a:rPr lang="lv-LV" smtClean="0"/>
              <a:pPr/>
              <a:t>7</a:t>
            </a:fld>
            <a:endParaRPr lang="lv-LV"/>
          </a:p>
        </p:txBody>
      </p:sp>
    </p:spTree>
    <p:extLst>
      <p:ext uri="{BB962C8B-B14F-4D97-AF65-F5344CB8AC3E}">
        <p14:creationId xmlns:p14="http://schemas.microsoft.com/office/powerpoint/2010/main" val="1615976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990F50D-46C6-4125-A345-E0D344BFF709}"/>
              </a:ext>
            </a:extLst>
          </p:cNvPr>
          <p:cNvSpPr/>
          <p:nvPr/>
        </p:nvSpPr>
        <p:spPr>
          <a:xfrm>
            <a:off x="304800" y="274638"/>
            <a:ext cx="8839200" cy="5755422"/>
          </a:xfrm>
          <a:prstGeom prst="rect">
            <a:avLst/>
          </a:prstGeom>
        </p:spPr>
        <p:txBody>
          <a:bodyPr wrap="square">
            <a:spAutoFit/>
          </a:bodyPr>
          <a:lstStyle/>
          <a:p>
            <a:pPr lvl="1" indent="-457200"/>
            <a:r>
              <a:rPr lang="lv-LV" sz="3200" b="1" dirty="0">
                <a:solidFill>
                  <a:srgbClr val="0070C0"/>
                </a:solidFill>
                <a:latin typeface="Times New Roman" panose="02020603050405020304" pitchFamily="18" charset="0"/>
                <a:cs typeface="Times New Roman" panose="02020603050405020304" pitchFamily="18" charset="0"/>
              </a:rPr>
              <a:t>Latgales reģiona lingvistiskā ainava</a:t>
            </a:r>
            <a:r>
              <a:rPr lang="lv-LV" sz="3200" dirty="0">
                <a:solidFill>
                  <a:srgbClr val="0070C0"/>
                </a:solidFill>
                <a:latin typeface="Times New Roman" panose="02020603050405020304" pitchFamily="18" charset="0"/>
                <a:cs typeface="Times New Roman" panose="02020603050405020304" pitchFamily="18" charset="0"/>
              </a:rPr>
              <a:t>:</a:t>
            </a:r>
          </a:p>
          <a:p>
            <a:pPr lvl="1" indent="-457200">
              <a:buFontTx/>
              <a:buChar char="-"/>
            </a:pPr>
            <a:r>
              <a:rPr lang="lv-LV" sz="2800" dirty="0">
                <a:solidFill>
                  <a:srgbClr val="0070C0"/>
                </a:solidFill>
                <a:latin typeface="Times New Roman" panose="02020603050405020304" pitchFamily="18" charset="0"/>
                <a:cs typeface="Times New Roman" panose="02020603050405020304" pitchFamily="18" charset="0"/>
              </a:rPr>
              <a:t>Latvijas Republikas reģionālo politiku balstīt uz Satversmes 3.pantu, precīzi un skaidri nosakot nosaukto reģionu funkcijas, tas ļaus efektīvi risināt daudzas valstiskas problēmas: valsts iestāžu darbības struktūra, pašvaldību sadarbības modelis, izglītības sistēma, veselības aprūpe, valsts budžeta sadale, arī Valsts Kultūrkapitāla fonda darbība u. c.</a:t>
            </a:r>
          </a:p>
          <a:p>
            <a:pPr lvl="1" indent="-457200">
              <a:buFontTx/>
              <a:buChar char="-"/>
            </a:pPr>
            <a:r>
              <a:rPr lang="lv-LV" sz="2800" dirty="0">
                <a:solidFill>
                  <a:srgbClr val="0070C0"/>
                </a:solidFill>
                <a:latin typeface="Times New Roman" panose="02020603050405020304" pitchFamily="18" charset="0"/>
                <a:cs typeface="Times New Roman" panose="02020603050405020304" pitchFamily="18" charset="0"/>
              </a:rPr>
              <a:t>Reģionu izaugsmei virzīt un atbalstīt valsts un citu iestāžu decentralizācijas ideju. </a:t>
            </a:r>
          </a:p>
          <a:p>
            <a:pPr lvl="1" indent="-457200">
              <a:buFontTx/>
              <a:buChar char="-"/>
            </a:pPr>
            <a:r>
              <a:rPr lang="lv-LV" sz="2800" dirty="0">
                <a:solidFill>
                  <a:srgbClr val="0070C0"/>
                </a:solidFill>
                <a:latin typeface="Times New Roman" panose="02020603050405020304" pitchFamily="18" charset="0"/>
                <a:cs typeface="Times New Roman" panose="02020603050405020304" pitchFamily="18" charset="0"/>
              </a:rPr>
              <a:t>Veicot </a:t>
            </a:r>
            <a:r>
              <a:rPr lang="lv-LV" sz="2800" b="1" dirty="0">
                <a:solidFill>
                  <a:srgbClr val="0070C0"/>
                </a:solidFill>
                <a:latin typeface="Times New Roman" panose="02020603050405020304" pitchFamily="18" charset="0"/>
                <a:cs typeface="Times New Roman" panose="02020603050405020304" pitchFamily="18" charset="0"/>
              </a:rPr>
              <a:t>izglītības, medicīniskās aprūpes un veida reformas,</a:t>
            </a:r>
            <a:r>
              <a:rPr lang="lv-LV" sz="2800" dirty="0">
                <a:solidFill>
                  <a:srgbClr val="0070C0"/>
                </a:solidFill>
                <a:latin typeface="Times New Roman" panose="02020603050405020304" pitchFamily="18" charset="0"/>
                <a:cs typeface="Times New Roman" panose="02020603050405020304" pitchFamily="18" charset="0"/>
              </a:rPr>
              <a:t> respektēt novadu, t.sk., Latgales specifiskās intereses</a:t>
            </a:r>
          </a:p>
        </p:txBody>
      </p:sp>
      <p:sp>
        <p:nvSpPr>
          <p:cNvPr id="5" name="Slide Number Placeholder 4">
            <a:extLst>
              <a:ext uri="{FF2B5EF4-FFF2-40B4-BE49-F238E27FC236}">
                <a16:creationId xmlns:a16="http://schemas.microsoft.com/office/drawing/2014/main" xmlns="" id="{9DAD6102-A34B-48AD-9457-95CD2C8F39AB}"/>
              </a:ext>
            </a:extLst>
          </p:cNvPr>
          <p:cNvSpPr>
            <a:spLocks noGrp="1"/>
          </p:cNvSpPr>
          <p:nvPr>
            <p:ph type="sldNum" sz="quarter" idx="12"/>
          </p:nvPr>
        </p:nvSpPr>
        <p:spPr/>
        <p:txBody>
          <a:bodyPr/>
          <a:lstStyle/>
          <a:p>
            <a:fld id="{200BC438-82FB-440C-9ACD-39C1445D0707}" type="slidenum">
              <a:rPr lang="lv-LV" smtClean="0"/>
              <a:pPr/>
              <a:t>8</a:t>
            </a:fld>
            <a:endParaRPr lang="lv-LV"/>
          </a:p>
        </p:txBody>
      </p:sp>
    </p:spTree>
    <p:extLst>
      <p:ext uri="{BB962C8B-B14F-4D97-AF65-F5344CB8AC3E}">
        <p14:creationId xmlns:p14="http://schemas.microsoft.com/office/powerpoint/2010/main" val="75560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D990F50D-46C6-4125-A345-E0D344BFF709}"/>
              </a:ext>
            </a:extLst>
          </p:cNvPr>
          <p:cNvSpPr/>
          <p:nvPr/>
        </p:nvSpPr>
        <p:spPr>
          <a:xfrm>
            <a:off x="381000" y="274638"/>
            <a:ext cx="8534400" cy="6186309"/>
          </a:xfrm>
          <a:prstGeom prst="rect">
            <a:avLst/>
          </a:prstGeom>
        </p:spPr>
        <p:txBody>
          <a:bodyPr wrap="square">
            <a:spAutoFit/>
          </a:bodyPr>
          <a:lstStyle/>
          <a:p>
            <a:pPr lvl="1" indent="-457200"/>
            <a:r>
              <a:rPr lang="lv-LV" sz="3200" b="1" dirty="0">
                <a:solidFill>
                  <a:srgbClr val="0070C0"/>
                </a:solidFill>
                <a:latin typeface="Times New Roman" panose="02020603050405020304" pitchFamily="18" charset="0"/>
                <a:cs typeface="Times New Roman" panose="02020603050405020304" pitchFamily="18" charset="0"/>
              </a:rPr>
              <a:t>Izglītībā</a:t>
            </a:r>
            <a:r>
              <a:rPr lang="lv-LV" sz="3200" dirty="0">
                <a:solidFill>
                  <a:srgbClr val="0070C0"/>
                </a:solidFill>
                <a:latin typeface="Times New Roman" panose="02020603050405020304" pitchFamily="18" charset="0"/>
                <a:cs typeface="Times New Roman" panose="02020603050405020304" pitchFamily="18" charset="0"/>
              </a:rPr>
              <a:t>:</a:t>
            </a:r>
          </a:p>
          <a:p>
            <a:pPr marL="263525" lvl="1" indent="-263525">
              <a:buFontTx/>
              <a:buChar char="-"/>
            </a:pPr>
            <a:r>
              <a:rPr lang="lv-LV" sz="2800" dirty="0">
                <a:solidFill>
                  <a:srgbClr val="0070C0"/>
                </a:solidFill>
                <a:latin typeface="Times New Roman" panose="02020603050405020304" pitchFamily="18" charset="0"/>
                <a:cs typeface="Times New Roman" panose="02020603050405020304" pitchFamily="18" charset="0"/>
              </a:rPr>
              <a:t>Nodrošināt konkrētu vietējai situācijai atbilstošu latgaliešu rakstu valodas vai </a:t>
            </a:r>
            <a:r>
              <a:rPr lang="lv-LV" sz="2800" dirty="0" err="1">
                <a:solidFill>
                  <a:srgbClr val="0070C0"/>
                </a:solidFill>
                <a:latin typeface="Times New Roman" panose="02020603050405020304" pitchFamily="18" charset="0"/>
                <a:cs typeface="Times New Roman" panose="02020603050405020304" pitchFamily="18" charset="0"/>
              </a:rPr>
              <a:t>novadmācības</a:t>
            </a:r>
            <a:r>
              <a:rPr lang="lv-LV" sz="2800" dirty="0">
                <a:solidFill>
                  <a:srgbClr val="0070C0"/>
                </a:solidFill>
                <a:latin typeface="Times New Roman" panose="02020603050405020304" pitchFamily="18" charset="0"/>
                <a:cs typeface="Times New Roman" panose="02020603050405020304" pitchFamily="18" charset="0"/>
              </a:rPr>
              <a:t> stundu skaitu visos izglītības posmos un līmeņos, paredzot tam finansiālu atbalstu Latgales reģionā, atsevišķus priekšmetus (humanitārajā vai sociālajā jomā) ļaut apgūt latgaliešu rakstu valodā. </a:t>
            </a:r>
          </a:p>
          <a:p>
            <a:pPr marL="263525" lvl="1" indent="-263525">
              <a:buFontTx/>
              <a:buChar char="-"/>
            </a:pPr>
            <a:r>
              <a:rPr lang="lv-LV" sz="2800" i="1" dirty="0">
                <a:solidFill>
                  <a:srgbClr val="0070C0"/>
                </a:solidFill>
                <a:latin typeface="Times New Roman" panose="02020603050405020304" pitchFamily="18" charset="0"/>
                <a:cs typeface="Times New Roman" panose="02020603050405020304" pitchFamily="18" charset="0"/>
              </a:rPr>
              <a:t>Īpaši aktuāla </a:t>
            </a:r>
            <a:r>
              <a:rPr lang="lv-LV" sz="2800" i="1" dirty="0" err="1">
                <a:solidFill>
                  <a:srgbClr val="0070C0"/>
                </a:solidFill>
                <a:latin typeface="Times New Roman" panose="02020603050405020304" pitchFamily="18" charset="0"/>
                <a:cs typeface="Times New Roman" panose="02020603050405020304" pitchFamily="18" charset="0"/>
              </a:rPr>
              <a:t>novadmācības</a:t>
            </a:r>
            <a:r>
              <a:rPr lang="lv-LV" sz="2800" i="1" dirty="0">
                <a:solidFill>
                  <a:srgbClr val="0070C0"/>
                </a:solidFill>
                <a:latin typeface="Times New Roman" panose="02020603050405020304" pitchFamily="18" charset="0"/>
                <a:cs typeface="Times New Roman" panose="02020603050405020304" pitchFamily="18" charset="0"/>
              </a:rPr>
              <a:t> kā atsevišķa mācību priekšmeta ieviešana ir, īstenojot MK noteikumus Nr. 480 (15.07.2016) “Izglītojamo audzināšanas vadlīnijas un informācijas, mācību līdzekļu, materiālu un mācību un audzināšanas metožu izvērtēšanas kārtība”.</a:t>
            </a:r>
          </a:p>
          <a:p>
            <a:pPr marL="0" lvl="1"/>
            <a:endParaRPr lang="lv-LV" sz="2800" dirty="0">
              <a:solidFill>
                <a:srgbClr val="0070C0"/>
              </a:solidFill>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xmlns="" id="{F86E8260-D811-4FB7-B207-0BF90DFADC62}"/>
              </a:ext>
            </a:extLst>
          </p:cNvPr>
          <p:cNvSpPr>
            <a:spLocks noGrp="1"/>
          </p:cNvSpPr>
          <p:nvPr>
            <p:ph type="sldNum" sz="quarter" idx="12"/>
          </p:nvPr>
        </p:nvSpPr>
        <p:spPr/>
        <p:txBody>
          <a:bodyPr/>
          <a:lstStyle/>
          <a:p>
            <a:fld id="{200BC438-82FB-440C-9ACD-39C1445D0707}" type="slidenum">
              <a:rPr lang="lv-LV" smtClean="0"/>
              <a:pPr/>
              <a:t>9</a:t>
            </a:fld>
            <a:endParaRPr lang="lv-LV"/>
          </a:p>
        </p:txBody>
      </p:sp>
    </p:spTree>
    <p:extLst>
      <p:ext uri="{BB962C8B-B14F-4D97-AF65-F5344CB8AC3E}">
        <p14:creationId xmlns:p14="http://schemas.microsoft.com/office/powerpoint/2010/main" val="1171137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2950</TotalTime>
  <Words>851</Words>
  <Application>Microsoft Office PowerPoint</Application>
  <PresentationFormat>On-screen Show (4:3)</PresentationFormat>
  <Paragraphs>94</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Calibri</vt:lpstr>
      <vt:lpstr>Times New Roman</vt:lpstr>
      <vt:lpstr>Office Theme</vt:lpstr>
      <vt:lpstr>Latgales attīstības programma</vt:lpstr>
      <vt:lpstr>Saturs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Juridiskas piezīmes latgaliešu rakstu valodas kā vēsturiska latviešu valodas paveida sakarā</dc:title>
  <dc:creator>agris.bitans</dc:creator>
  <cp:lastModifiedBy>user</cp:lastModifiedBy>
  <cp:revision>154</cp:revision>
  <cp:lastPrinted>2017-05-04T20:20:59Z</cp:lastPrinted>
  <dcterms:created xsi:type="dcterms:W3CDTF">2011-10-22T17:04:40Z</dcterms:created>
  <dcterms:modified xsi:type="dcterms:W3CDTF">2017-12-11T17:53:59Z</dcterms:modified>
</cp:coreProperties>
</file>