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lapas.lv" TargetMode="External"/><Relationship Id="rId3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hyperlink" Target="mailto:inese.vaivare@gmail.com" TargetMode="External"/><Relationship Id="rId3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3800"/>
            </a:pPr>
            <a:r>
              <a:t>Latvijas Brīvprātīgais nacionālais ziņojums ANO</a:t>
            </a:r>
          </a:p>
          <a:p>
            <a:pPr>
              <a:defRPr sz="3800"/>
            </a:pPr>
            <a:r>
              <a:t>par Ilgtspējīgas attīstības mērķu ieviešanu: </a:t>
            </a:r>
          </a:p>
          <a:p>
            <a:pPr>
              <a:defRPr sz="3800"/>
            </a:pPr>
            <a:r>
              <a:t>NVO iespējas un izaicinājumi</a:t>
            </a:r>
          </a:p>
        </p:txBody>
      </p:sp>
      <p:sp>
        <p:nvSpPr>
          <p:cNvPr id="120" name="Shape 120"/>
          <p:cNvSpPr/>
          <p:nvPr>
            <p:ph type="subTitle" sz="quarter" idx="1"/>
          </p:nvPr>
        </p:nvSpPr>
        <p:spPr>
          <a:xfrm>
            <a:off x="1270000" y="5029200"/>
            <a:ext cx="10464800" cy="2020094"/>
          </a:xfrm>
          <a:prstGeom prst="rect">
            <a:avLst/>
          </a:prstGeom>
        </p:spPr>
        <p:txBody>
          <a:bodyPr/>
          <a:lstStyle/>
          <a:p>
            <a:pPr algn="r" defTabSz="578358">
              <a:defRPr sz="3168"/>
            </a:pPr>
            <a:r>
              <a:t>Inese Vaivare</a:t>
            </a:r>
          </a:p>
          <a:p>
            <a:pPr algn="r" defTabSz="578358">
              <a:defRPr sz="3168"/>
            </a:pPr>
            <a:r>
              <a:t>direktore</a:t>
            </a:r>
          </a:p>
          <a:p>
            <a:pPr algn="r" defTabSz="578358">
              <a:defRPr sz="3168"/>
            </a:pPr>
            <a:r>
              <a:t>Latvijas Platforma attīstības sadarbībai</a:t>
            </a:r>
          </a:p>
          <a:p>
            <a:pPr algn="r" defTabSz="578358">
              <a:defRPr sz="3168"/>
            </a:pPr>
            <a:r>
              <a:rPr u="sng">
                <a:hlinkClick r:id="rId2" invalidUrl="" action="" tgtFrame="" tooltip="" history="1" highlightClick="0" endSnd="0"/>
              </a:rPr>
              <a:t>www.lapas.lv</a:t>
            </a:r>
            <a:r>
              <a:t> FB, Twitter, Youtube: @LAPAS_LV </a:t>
            </a:r>
          </a:p>
        </p:txBody>
      </p:sp>
      <p:pic>
        <p:nvPicPr>
          <p:cNvPr id="121" name="logo balts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479005" y="7138193"/>
            <a:ext cx="8454505" cy="2567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6000"/>
            </a:pPr>
            <a:r>
              <a:t>LAPAS pieredze </a:t>
            </a:r>
          </a:p>
          <a:p>
            <a:pPr>
              <a:defRPr sz="6000"/>
            </a:pPr>
            <a:r>
              <a:t>IAM procesā Latvijā un globāli</a:t>
            </a:r>
          </a:p>
        </p:txBody>
      </p:sp>
      <p:sp>
        <p:nvSpPr>
          <p:cNvPr id="124" name="Shape 12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60045" indent="-360045" defTabSz="473201">
              <a:spcBef>
                <a:spcPts val="3400"/>
              </a:spcBef>
              <a:defRPr sz="2916"/>
            </a:pPr>
            <a:r>
              <a:t>post2015 process - nacionālās pozīcijas, NVO viedokļa koordinēšana</a:t>
            </a:r>
          </a:p>
          <a:p>
            <a:pPr marL="360045" indent="-360045" defTabSz="473201">
              <a:spcBef>
                <a:spcPts val="3400"/>
              </a:spcBef>
              <a:defRPr sz="2916"/>
            </a:pPr>
            <a:r>
              <a:t>izglītojošas un informatīvas kampaņas Latvijā un globāli - Globālās izglītības nedēļa, Pasaules labāko ziņu diena (katru gadu vismaz 40 vietās Latvijā, tūkstošiem brīvprātīgo, mājas lapas sadaļa, metodika par IAM)</a:t>
            </a:r>
          </a:p>
          <a:p>
            <a:pPr marL="360045" indent="-360045" defTabSz="473201">
              <a:spcBef>
                <a:spcPts val="3400"/>
              </a:spcBef>
              <a:defRPr sz="2916"/>
            </a:pPr>
            <a:r>
              <a:t>reģionālās starpnozaru diskusijas sadarbībā ar LPS un ĀM</a:t>
            </a:r>
          </a:p>
          <a:p>
            <a:pPr marL="360045" indent="-360045" defTabSz="473201">
              <a:spcBef>
                <a:spcPts val="3400"/>
              </a:spcBef>
              <a:defRPr sz="2916"/>
            </a:pPr>
            <a:r>
              <a:t>nacionāla līmeņa starpnozaru sadarbības pasākumi </a:t>
            </a:r>
          </a:p>
          <a:p>
            <a:pPr marL="360045" indent="-360045" defTabSz="473201">
              <a:spcBef>
                <a:spcPts val="3400"/>
              </a:spcBef>
              <a:defRPr sz="2916"/>
            </a:pPr>
            <a:r>
              <a:t>līdzdalība Eiropas un globālajās kustībās un organizācijās - Act4SDGs, GCAP, IFP, CONCORD, CIVICUS, AGNA</a:t>
            </a:r>
          </a:p>
        </p:txBody>
      </p:sp>
      <p:pic>
        <p:nvPicPr>
          <p:cNvPr id="125" name="lapa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40068" y="8098523"/>
            <a:ext cx="813428" cy="141279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Ilgtspējīgas attīstības mērķu process Latvijā un globāli</a:t>
            </a:r>
          </a:p>
        </p:txBody>
      </p:sp>
      <p:sp>
        <p:nvSpPr>
          <p:cNvPr id="128" name="Shape 12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13384" indent="-413384" defTabSz="543305">
              <a:spcBef>
                <a:spcPts val="3900"/>
              </a:spcBef>
              <a:defRPr sz="3348"/>
            </a:pPr>
            <a:r>
              <a:t>IAM - globāla vienošanās par ilgtspējīgu attīstību, starpnozaru sadarbību tās sasniegšanā no vietējā līdz globālajam līmenim</a:t>
            </a:r>
          </a:p>
          <a:p>
            <a:pPr marL="413384" indent="-413384" defTabSz="543305">
              <a:spcBef>
                <a:spcPts val="3900"/>
              </a:spcBef>
              <a:defRPr sz="3348"/>
            </a:pPr>
            <a:r>
              <a:t>NVO - oficiāls, atzīts partneris attīstībai (IAM 17)</a:t>
            </a:r>
          </a:p>
          <a:p>
            <a:pPr marL="413384" indent="-413384" defTabSz="543305">
              <a:spcBef>
                <a:spcPts val="3900"/>
              </a:spcBef>
              <a:defRPr sz="3348"/>
            </a:pPr>
            <a:r>
              <a:t>Globāli - plaša pilsoniskās sabiedrības iesaiste (kampaņas, pozīcijas, labās prakses, ANO mehānismi)</a:t>
            </a:r>
          </a:p>
          <a:p>
            <a:pPr marL="413384" indent="-413384" defTabSz="543305">
              <a:spcBef>
                <a:spcPts val="3900"/>
              </a:spcBef>
              <a:defRPr sz="3348"/>
            </a:pPr>
            <a:r>
              <a:t>Latvijā - valsts pārvaldes process šauram lokam, starpnozaru sadarbība un sabiedrības iesaiste - NVO vadīts process</a:t>
            </a:r>
          </a:p>
        </p:txBody>
      </p:sp>
      <p:pic>
        <p:nvPicPr>
          <p:cNvPr id="129" name="lapa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877581" y="8015393"/>
            <a:ext cx="875915" cy="152132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5700"/>
            </a:lvl1pPr>
          </a:lstStyle>
          <a:p>
            <a:pPr/>
            <a:r>
              <a:t>Brīvprātīgais nacionālais ziņojums (BNZ): struktūra (ANO vadlīnijas)</a:t>
            </a:r>
          </a:p>
        </p:txBody>
      </p:sp>
      <p:sp>
        <p:nvSpPr>
          <p:cNvPr id="132" name="Shape 13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86715" indent="-386715" defTabSz="508254">
              <a:spcBef>
                <a:spcPts val="3600"/>
              </a:spcBef>
              <a:defRPr sz="3132"/>
            </a:pPr>
            <a:r>
              <a:t>Uzruna, kopsavilkums, ievads, metodoloģija (t.sk.sabiedrības iesaiste)</a:t>
            </a:r>
          </a:p>
          <a:p>
            <a:pPr marL="386715" indent="-386715" defTabSz="508254">
              <a:spcBef>
                <a:spcPts val="3600"/>
              </a:spcBef>
              <a:defRPr sz="3132"/>
            </a:pPr>
            <a:r>
              <a:t>Politika un atbalstoša vide - atbildība (ownership) par IAM, IAM iekļaušana nacionālajā plānošanā, 3 ilgtspējīgas attīstības dimensiju iekļaušana, mērķu un uzdevumu sasniegšana, gada tematisko mērķu analīze, institucionālais mehānisms Dienaskārtības2030 (Agenda2030) ieviešanai</a:t>
            </a:r>
          </a:p>
          <a:p>
            <a:pPr marL="386715" indent="-386715" defTabSz="508254">
              <a:spcBef>
                <a:spcPts val="3600"/>
              </a:spcBef>
              <a:defRPr sz="3132"/>
            </a:pPr>
            <a:r>
              <a:t>Ieviešanas mehānismu mobilizēšana (finanšu un nefinanšu)</a:t>
            </a:r>
          </a:p>
          <a:p>
            <a:pPr marL="386715" indent="-386715" defTabSz="508254">
              <a:spcBef>
                <a:spcPts val="3600"/>
              </a:spcBef>
              <a:defRPr sz="3132"/>
            </a:pPr>
            <a:r>
              <a:t>Turpmākie soļi, statistika, nobeigums.</a:t>
            </a:r>
          </a:p>
        </p:txBody>
      </p:sp>
      <p:pic>
        <p:nvPicPr>
          <p:cNvPr id="133" name="lapa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852181" y="7964593"/>
            <a:ext cx="875915" cy="152132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BNZ: iespēja atbildības un līdzdalības paaugstināšanai</a:t>
            </a:r>
          </a:p>
        </p:txBody>
      </p:sp>
      <p:sp>
        <p:nvSpPr>
          <p:cNvPr id="136" name="Shape 1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55600" indent="-355600" defTabSz="467359">
              <a:spcBef>
                <a:spcPts val="3300"/>
              </a:spcBef>
              <a:defRPr sz="2880"/>
            </a:pPr>
            <a:r>
              <a:t>5 P - People, Planet, Prosperity, Peace and Partnerships (cilvēki, planēta, labklājība, miers un partnerības)</a:t>
            </a:r>
          </a:p>
          <a:p>
            <a:pPr marL="355600" indent="-355600" defTabSz="467359">
              <a:spcBef>
                <a:spcPts val="3300"/>
              </a:spcBef>
              <a:defRPr sz="2880"/>
            </a:pPr>
            <a:r>
              <a:t>Starpnozaru sadarbība un atbildība- pamats ilgtspējīgai attīstībai</a:t>
            </a:r>
          </a:p>
          <a:p>
            <a:pPr marL="355600" indent="-355600" defTabSz="467359">
              <a:spcBef>
                <a:spcPts val="3300"/>
              </a:spcBef>
              <a:defRPr sz="2880"/>
            </a:pPr>
            <a:r>
              <a:t>Cilvēka - indivīda, pilsoniskās sabiedrības loma un atbildība ilgtspējīgai attīstībai</a:t>
            </a:r>
          </a:p>
          <a:p>
            <a:pPr marL="355600" indent="-355600" defTabSz="467359">
              <a:spcBef>
                <a:spcPts val="3300"/>
              </a:spcBef>
              <a:defRPr sz="2880"/>
            </a:pPr>
            <a:r>
              <a:t>Izglītošana un iesaiste, jaunu resursu apzināšana</a:t>
            </a:r>
          </a:p>
          <a:p>
            <a:pPr marL="355600" indent="-355600" defTabSz="467359">
              <a:spcBef>
                <a:spcPts val="3300"/>
              </a:spcBef>
              <a:defRPr sz="2880"/>
            </a:pPr>
            <a:r>
              <a:t>ES Padomes Prezidentūras izvirzīto līdzdalības principu turpināšana globālā mērogā</a:t>
            </a:r>
          </a:p>
          <a:p>
            <a:pPr marL="355600" indent="-355600" defTabSz="467359">
              <a:spcBef>
                <a:spcPts val="3300"/>
              </a:spcBef>
              <a:defRPr sz="2880"/>
            </a:pPr>
            <a:r>
              <a:t>“Dāvana 100gadei” - ko mēs visi kopā darām Latvijas nākotnei</a:t>
            </a:r>
          </a:p>
        </p:txBody>
      </p:sp>
      <p:pic>
        <p:nvPicPr>
          <p:cNvPr id="137" name="lapa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890281" y="8002693"/>
            <a:ext cx="875915" cy="152132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NVO ieguvumi no BNZ procesa</a:t>
            </a:r>
          </a:p>
        </p:txBody>
      </p:sp>
      <p:sp>
        <p:nvSpPr>
          <p:cNvPr id="140" name="Shape 1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partnerību stiprināšana - gan ar politikas institūcijām, gan sabiedrību (mērķa grupām)</a:t>
            </a:r>
          </a:p>
          <a:p>
            <a:pPr/>
            <a:r>
              <a:t>atzīšanas (recognition) paaugstināšana - ieguldījums ilgtspējīgai attīstībai, “leave no one behind” (neaizmirstam nevienu) principam</a:t>
            </a:r>
          </a:p>
          <a:p>
            <a:pPr/>
            <a:r>
              <a:t>atpazīstamības paplašināšana - esošās labās prakses apkopošana un izplatīšana Latvijas un globālā līmenī</a:t>
            </a:r>
          </a:p>
        </p:txBody>
      </p:sp>
      <p:pic>
        <p:nvPicPr>
          <p:cNvPr id="141" name="lapa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877581" y="7964593"/>
            <a:ext cx="875915" cy="152132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Turpmākie soļi: LAPAS</a:t>
            </a:r>
          </a:p>
        </p:txBody>
      </p:sp>
      <p:sp>
        <p:nvSpPr>
          <p:cNvPr id="144" name="Shape 14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93370" indent="-293370" defTabSz="385572">
              <a:spcBef>
                <a:spcPts val="2700"/>
              </a:spcBef>
              <a:defRPr sz="2376"/>
            </a:pPr>
            <a:r>
              <a:t>NVO iesaistes mehānisma izstrāde un īstenošana: janvāris - aprīlis</a:t>
            </a:r>
          </a:p>
          <a:p>
            <a:pPr marL="293370" indent="-293370" defTabSz="385572">
              <a:spcBef>
                <a:spcPts val="2700"/>
              </a:spcBef>
              <a:defRPr sz="2376"/>
            </a:pPr>
            <a:r>
              <a:t>NVO ziņojuma izstrāde: aprīlis - maijs</a:t>
            </a:r>
          </a:p>
          <a:p>
            <a:pPr marL="293370" indent="-293370" defTabSz="385572">
              <a:spcBef>
                <a:spcPts val="2700"/>
              </a:spcBef>
              <a:defRPr sz="2376"/>
            </a:pPr>
            <a:r>
              <a:t>NVO ziņojuma prezentācija: jūnijs</a:t>
            </a:r>
          </a:p>
          <a:p>
            <a:pPr marL="293370" indent="-293370" defTabSz="385572">
              <a:spcBef>
                <a:spcPts val="2700"/>
              </a:spcBef>
              <a:defRPr sz="2376"/>
            </a:pPr>
            <a:r>
              <a:t>Līdzdalība ANO procesā NVO mehānismā janvāris: jūlijs</a:t>
            </a:r>
          </a:p>
          <a:p>
            <a:pPr marL="293370" indent="-293370" defTabSz="385572">
              <a:spcBef>
                <a:spcPts val="2700"/>
              </a:spcBef>
              <a:defRPr sz="2376"/>
            </a:pPr>
            <a:r>
              <a:t>Latvijas prezentācija ANO: jūlijs</a:t>
            </a:r>
          </a:p>
          <a:p>
            <a:pPr marL="293370" indent="-293370" defTabSz="385572">
              <a:spcBef>
                <a:spcPts val="2700"/>
              </a:spcBef>
              <a:defRPr sz="2376"/>
            </a:pPr>
            <a:r>
              <a:t>Līdzdalība valsts pārvaldes procesā janvāris: jūlijs</a:t>
            </a:r>
          </a:p>
          <a:p>
            <a:pPr marL="293370" indent="-293370" defTabSz="385572">
              <a:spcBef>
                <a:spcPts val="2700"/>
              </a:spcBef>
              <a:defRPr sz="2376"/>
            </a:pPr>
            <a:r>
              <a:t>Procesa izvērtējums, dalīšanās ar rezultātiem starptautiski: augusts - septembris</a:t>
            </a:r>
          </a:p>
          <a:p>
            <a:pPr marL="293370" indent="-293370" defTabSz="385572">
              <a:spcBef>
                <a:spcPts val="2700"/>
              </a:spcBef>
              <a:defRPr sz="2376"/>
            </a:pPr>
            <a:r>
              <a:t>NB! Tā kā procesa koordinēšanu LAPAS šobrīd veic brīvprātīgi, iespējamas izmaiņas laika grafikā, atkarībā no pieejamiem resursiem.</a:t>
            </a:r>
          </a:p>
        </p:txBody>
      </p:sp>
      <p:pic>
        <p:nvPicPr>
          <p:cNvPr id="145" name="lapa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852181" y="7951893"/>
            <a:ext cx="875915" cy="152132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type="body" idx="13"/>
          </p:nvPr>
        </p:nvSpPr>
        <p:spPr>
          <a:xfrm>
            <a:off x="1270000" y="6362700"/>
            <a:ext cx="10464800" cy="558800"/>
          </a:xfrm>
          <a:prstGeom prst="rect">
            <a:avLst/>
          </a:prstGeom>
        </p:spPr>
        <p:txBody>
          <a:bodyPr/>
          <a:lstStyle/>
          <a:p>
            <a:pPr>
              <a:defRPr sz="3000"/>
            </a:pPr>
            <a:r>
              <a:t>Turpmākai saziņai: </a:t>
            </a:r>
            <a:r>
              <a:rPr u="sng">
                <a:hlinkClick r:id="rId2" invalidUrl="" action="" tgtFrame="" tooltip="" history="1" highlightClick="0" endSnd="0"/>
              </a:rPr>
              <a:t>inese.vaivare@gmail.com</a:t>
            </a:r>
          </a:p>
        </p:txBody>
      </p:sp>
      <p:sp>
        <p:nvSpPr>
          <p:cNvPr id="148" name="Shape 148"/>
          <p:cNvSpPr/>
          <p:nvPr>
            <p:ph type="body" idx="14"/>
          </p:nvPr>
        </p:nvSpPr>
        <p:spPr>
          <a:xfrm>
            <a:off x="1270000" y="3086099"/>
            <a:ext cx="10464800" cy="3048001"/>
          </a:xfrm>
          <a:prstGeom prst="rect">
            <a:avLst/>
          </a:prstGeom>
        </p:spPr>
        <p:txBody>
          <a:bodyPr/>
          <a:lstStyle/>
          <a:p>
            <a:pPr/>
            <a:r>
              <a:t>“Darbība bez vīzijas ir laika aizpildīšana, vīzija bez darbības ir sapņošana ar vaļā acīm, bet vīzija ar darbību var mainīt pasauli”</a:t>
            </a:r>
          </a:p>
          <a:p>
            <a:pPr/>
            <a:r>
              <a:t> Nelsons Mandela</a:t>
            </a:r>
          </a:p>
          <a:p>
            <a:pPr>
              <a:defRPr sz="2000"/>
            </a:pPr>
            <a:r>
              <a:t>“Action without vision is only passing time, vision without action is merely day dreaming, but vision with action can change the world.” Nelson Mandela</a:t>
            </a:r>
          </a:p>
        </p:txBody>
      </p:sp>
      <p:pic>
        <p:nvPicPr>
          <p:cNvPr id="149" name="lapas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801205" y="1030386"/>
            <a:ext cx="924788" cy="160621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