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64" r:id="rId2"/>
    <p:sldId id="523" r:id="rId3"/>
    <p:sldId id="525" r:id="rId4"/>
    <p:sldId id="524" r:id="rId5"/>
    <p:sldId id="526" r:id="rId6"/>
    <p:sldId id="534" r:id="rId7"/>
    <p:sldId id="527" r:id="rId8"/>
    <p:sldId id="533" r:id="rId9"/>
    <p:sldId id="532" r:id="rId10"/>
    <p:sldId id="528" r:id="rId11"/>
    <p:sldId id="529" r:id="rId12"/>
    <p:sldId id="530" r:id="rId13"/>
    <p:sldId id="531" r:id="rId14"/>
    <p:sldId id="498" r:id="rId15"/>
  </p:sldIdLst>
  <p:sldSz cx="9144000" cy="6858000" type="screen4x3"/>
  <p:notesSz cx="6735763" cy="986631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9" autoAdjust="0"/>
    <p:restoredTop sz="92144" autoAdjust="0"/>
  </p:normalViewPr>
  <p:slideViewPr>
    <p:cSldViewPr snapToGrid="0" snapToObjects="1"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200" d="100"/>
        <a:sy n="200" d="100"/>
      </p:scale>
      <p:origin x="0" y="138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972545299307503"/>
          <c:y val="3.4866363493195301E-2"/>
          <c:w val="0.42573595168073902"/>
          <c:h val="0.87878160902901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Vidējo un ģimenes lauku saimniecību attīstība</c:v>
                </c:pt>
                <c:pt idx="1">
                  <c:v>Depopulācijas risku mazināšana</c:v>
                </c:pt>
                <c:pt idx="2">
                  <c:v>Sabiedrības uzticēšanās politikai un pārvaldībai</c:v>
                </c:pt>
                <c:pt idx="3">
                  <c:v>Nākotnes prasmes un kompetences darba tirgū</c:v>
                </c:pt>
                <c:pt idx="4">
                  <c:v>Nākotne pēc ES fondu plānošanas</c:v>
                </c:pt>
                <c:pt idx="5">
                  <c:v>Veselības aprūpe</c:v>
                </c:pt>
                <c:pt idx="6">
                  <c:v>Fiskāli atbildīga nodokļu politika</c:v>
                </c:pt>
                <c:pt idx="7">
                  <c:v>Reģionu līdzsvarota attīstība</c:v>
                </c:pt>
                <c:pt idx="8">
                  <c:v>Ražošanas un pakalpojumu attīstība reģionos</c:v>
                </c:pt>
                <c:pt idx="9">
                  <c:v>Uzņēmējdarbības vides uzlabošana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7.56</c:v>
                </c:pt>
                <c:pt idx="1">
                  <c:v>7.7</c:v>
                </c:pt>
                <c:pt idx="2">
                  <c:v>7.71</c:v>
                </c:pt>
                <c:pt idx="3">
                  <c:v>7.88</c:v>
                </c:pt>
                <c:pt idx="4">
                  <c:v>8.0400000000000009</c:v>
                </c:pt>
                <c:pt idx="5">
                  <c:v>8.0400000000000009</c:v>
                </c:pt>
                <c:pt idx="6">
                  <c:v>8.24</c:v>
                </c:pt>
                <c:pt idx="7">
                  <c:v>8.27</c:v>
                </c:pt>
                <c:pt idx="8">
                  <c:v>8.6299999999999972</c:v>
                </c:pt>
                <c:pt idx="9">
                  <c:v>8.7199999999999989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057152"/>
        <c:axId val="47067136"/>
      </c:barChart>
      <c:catAx>
        <c:axId val="47057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lv-LV"/>
          </a:p>
        </c:txPr>
        <c:crossAx val="47067136"/>
        <c:crosses val="autoZero"/>
        <c:auto val="1"/>
        <c:lblAlgn val="ctr"/>
        <c:lblOffset val="100"/>
        <c:noMultiLvlLbl val="0"/>
      </c:catAx>
      <c:valAx>
        <c:axId val="47067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lv-LV"/>
          </a:p>
        </c:txPr>
        <c:crossAx val="4705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132677486218901"/>
          <c:y val="3.4789477590048003E-2"/>
          <c:w val="0.48027584292348102"/>
          <c:h val="0.8909722177258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Sabiedrības uzticēšanās politikai un pārvaldībai</c:v>
                </c:pt>
                <c:pt idx="1">
                  <c:v>Depopulācijas risku mazināšana</c:v>
                </c:pt>
                <c:pt idx="2">
                  <c:v>Nākotne pēc ES fondu plānošanas</c:v>
                </c:pt>
                <c:pt idx="3">
                  <c:v>Pētniecības un inovāciju politikas attīstība</c:v>
                </c:pt>
                <c:pt idx="4">
                  <c:v>Ražošanas un pakalpojumu attīstība reģionos</c:v>
                </c:pt>
                <c:pt idx="5">
                  <c:v>Nākotnes prasmes un kompetences darba tirgū</c:v>
                </c:pt>
                <c:pt idx="6">
                  <c:v>Fiskāli atbildīga nodokļu politika</c:v>
                </c:pt>
                <c:pt idx="7">
                  <c:v>Aizsardzība un drošība</c:v>
                </c:pt>
                <c:pt idx="8">
                  <c:v>Uzņēmējdarbības vides uzlabošana</c:v>
                </c:pt>
                <c:pt idx="9">
                  <c:v>Veselības aprūpe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7.47</c:v>
                </c:pt>
                <c:pt idx="1">
                  <c:v>7.57</c:v>
                </c:pt>
                <c:pt idx="2">
                  <c:v>7.64</c:v>
                </c:pt>
                <c:pt idx="3">
                  <c:v>7.6499999999999977</c:v>
                </c:pt>
                <c:pt idx="4">
                  <c:v>7.6499999999999977</c:v>
                </c:pt>
                <c:pt idx="5">
                  <c:v>7.85</c:v>
                </c:pt>
                <c:pt idx="6">
                  <c:v>7.87</c:v>
                </c:pt>
                <c:pt idx="7">
                  <c:v>8.0300000000000011</c:v>
                </c:pt>
                <c:pt idx="8">
                  <c:v>8.23</c:v>
                </c:pt>
                <c:pt idx="9">
                  <c:v>8.24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107072"/>
        <c:axId val="55939840"/>
      </c:barChart>
      <c:catAx>
        <c:axId val="47107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lv-LV"/>
          </a:p>
        </c:txPr>
        <c:crossAx val="55939840"/>
        <c:crosses val="autoZero"/>
        <c:auto val="1"/>
        <c:lblAlgn val="ctr"/>
        <c:lblOffset val="100"/>
        <c:noMultiLvlLbl val="0"/>
      </c:catAx>
      <c:valAx>
        <c:axId val="55939840"/>
        <c:scaling>
          <c:orientation val="minMax"/>
          <c:max val="9"/>
          <c:min val="6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lv-LV"/>
          </a:p>
        </c:txPr>
        <c:crossAx val="47107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lv-L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5E5D098-8E35-4293-AB91-E6A40B5170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894A775-2B4C-4F83-AB1A-0BE630F651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DF8449A-25FF-4794-A51B-70FE1DFAE3C3}" type="datetimeFigureOut">
              <a:rPr lang="lv-LV"/>
              <a:pPr>
                <a:defRPr/>
              </a:pPr>
              <a:t>21.02.2018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CBEEDAE-22EE-4597-B6C2-1692963E1A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B0D69A1-E1F8-45BC-8657-92C269AE4B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E307B5-9186-4837-9B86-B547C12152C2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614254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1E321F7-2302-46CB-9B7E-82C4F2B208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21DD1F4-55A2-42F0-8054-21133C79801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4A6B8F-20E3-4814-A731-CEB8586E14F3}" type="datetimeFigureOut">
              <a:rPr lang="lv-LV"/>
              <a:pPr>
                <a:defRPr/>
              </a:pPr>
              <a:t>21.02.2018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3D9466AD-A4F0-43BE-8C72-7772A1C799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C83C1ADE-69E5-4217-94FE-26412C87F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FD2A21-C832-4D6C-9C71-9C482E7BE7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557BE8-FAEC-4C45-A058-CB691D21BA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E83BA7-A799-403C-813A-A4CD304CAE21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907884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624DE57-FF69-4BEB-B39A-787911E78DB1}" type="slidenum">
              <a:rPr lang="lv-LV" altLang="lv-LV" smtClean="0"/>
              <a:pPr/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18915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x-none" dirty="0">
              <a:ea typeface="ＭＳ Ｐゴシック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8089212B-1083-F44A-B673-9650BA26CDE0}" type="slidenum">
              <a:rPr lang="lv-LV" altLang="x-none" sz="1200">
                <a:latin typeface="Calibri" charset="0"/>
              </a:rPr>
              <a:pPr/>
              <a:t>7</a:t>
            </a:fld>
            <a:endParaRPr lang="lv-LV" altLang="x-none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10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E83BA7-A799-403C-813A-A4CD304CAE21}" type="slidenum">
              <a:rPr lang="lv-LV" altLang="lv-LV" smtClean="0"/>
              <a:pPr>
                <a:defRPr/>
              </a:pPr>
              <a:t>13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95332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70CAB82-010C-413A-8236-C4734BC4A69D}" type="slidenum">
              <a:rPr lang="lv-LV" altLang="lv-LV"/>
              <a:pPr/>
              <a:t>14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07844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56FA93EF-6BB8-40AD-8DC9-00A225D58E96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09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DBDBE66D-197B-48FD-B79F-D8AA63CA2BC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28FAB73-82D7-4CCC-AC85-E678E35E4A8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9335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FFA7F5E2-31FC-4442-AC91-B0CB47D1278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BADB4E1-9616-42B4-AC83-4DADE709F56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043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xmlns="" id="{5F67D912-0AC4-430A-ADA9-5B57A48A0F9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6DB2677-10EC-4D8B-8EF6-BFBFE384FFA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6296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xmlns="" id="{C78BB8B8-B463-44E5-BFCE-DB539E55AD6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681B27E-29E1-4AD9-B4B8-C23F92DD740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1583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2A33802A-12D3-4EC0-B369-972C42C2307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E169FAC-0001-4C91-881E-9C271F57600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0844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xmlns="" id="{45435528-AEBA-4A7C-8A9D-291C9A03B59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143DAB8-E858-4B7C-8654-914CE558637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7020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xmlns="" id="{154EE993-7D0B-4655-A976-014FAEB3B8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144886B-C382-4950-9152-7E416129C62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6183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425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402573-FFDC-4B60-9C76-6C03671EF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D47458-29F8-433C-86AE-6B7BCC84AC81}" type="datetime1">
              <a:rPr lang="en-US"/>
              <a:pPr>
                <a:defRPr/>
              </a:pPr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0552E3-45B1-49F2-8C24-7E4201A4F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041C85-2080-4FA3-9DE9-89B78A3FE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0A6E4E-ABC0-4C26-9CD0-B98DFDB8888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7" r:id="rId1"/>
    <p:sldLayoutId id="2147484978" r:id="rId2"/>
    <p:sldLayoutId id="2147484979" r:id="rId3"/>
    <p:sldLayoutId id="2147484980" r:id="rId4"/>
    <p:sldLayoutId id="2147484981" r:id="rId5"/>
    <p:sldLayoutId id="2147484982" r:id="rId6"/>
    <p:sldLayoutId id="2147484983" r:id="rId7"/>
    <p:sldLayoutId id="2147484984" r:id="rId8"/>
    <p:sldLayoutId id="214748498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kc.gov.l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>
          <a:xfrm>
            <a:off x="827584" y="3212976"/>
            <a:ext cx="7772400" cy="96043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lv-LV" sz="2400" dirty="0" smtClean="0"/>
              <a:t>Prioritātes un rekomendācijas </a:t>
            </a:r>
            <a:br>
              <a:rPr lang="lv-LV" sz="2400" dirty="0" smtClean="0"/>
            </a:br>
            <a:r>
              <a:rPr lang="lv-LV" sz="2400" dirty="0" smtClean="0"/>
              <a:t>NAP2020 mērķu sasniegšanai</a:t>
            </a:r>
            <a:r>
              <a:rPr lang="lv-LV" sz="2800" dirty="0"/>
              <a:t/>
            </a:r>
            <a:br>
              <a:rPr lang="lv-LV" sz="2800" dirty="0"/>
            </a:br>
            <a:r>
              <a:rPr lang="lv-LV" sz="2800" dirty="0"/>
              <a:t/>
            </a:r>
            <a:br>
              <a:rPr lang="lv-LV" sz="2800" dirty="0"/>
            </a:br>
            <a:endParaRPr lang="lv-LV" altLang="lv-LV" sz="2600" dirty="0">
              <a:ea typeface="MS PGothic" panose="020B0600070205080204" pitchFamily="34" charset="-128"/>
            </a:endParaRPr>
          </a:p>
        </p:txBody>
      </p:sp>
      <p:sp>
        <p:nvSpPr>
          <p:cNvPr id="1536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5410200"/>
            <a:ext cx="7772400" cy="1019175"/>
          </a:xfrm>
        </p:spPr>
        <p:txBody>
          <a:bodyPr>
            <a:normAutofit fontScale="92500" lnSpcReduction="20000"/>
          </a:bodyPr>
          <a:lstStyle/>
          <a:p>
            <a:pPr algn="r">
              <a:lnSpc>
                <a:spcPct val="70000"/>
              </a:lnSpc>
            </a:pPr>
            <a:endParaRPr lang="lv-LV" altLang="lv-LV" sz="1300" dirty="0">
              <a:solidFill>
                <a:srgbClr val="404040"/>
              </a:solidFill>
              <a:ea typeface="MS PGothic" panose="020B0600070205080204" pitchFamily="34" charset="-128"/>
            </a:endParaRPr>
          </a:p>
          <a:p>
            <a:pPr algn="r">
              <a:lnSpc>
                <a:spcPct val="110000"/>
              </a:lnSpc>
            </a:pPr>
            <a:r>
              <a:rPr lang="lv-LV" altLang="lv-LV" sz="1300" dirty="0" err="1">
                <a:solidFill>
                  <a:srgbClr val="404040"/>
                </a:solidFill>
                <a:ea typeface="MS PGothic" panose="020B0600070205080204" pitchFamily="34" charset="-128"/>
              </a:rPr>
              <a:t>Pārresoru</a:t>
            </a:r>
            <a:r>
              <a:rPr lang="lv-LV" altLang="lv-LV" sz="1300" dirty="0">
                <a:solidFill>
                  <a:srgbClr val="404040"/>
                </a:solidFill>
                <a:ea typeface="MS PGothic" panose="020B0600070205080204" pitchFamily="34" charset="-128"/>
              </a:rPr>
              <a:t> koordinācijas </a:t>
            </a:r>
            <a:r>
              <a:rPr lang="lv-LV" altLang="lv-LV" sz="1300" dirty="0" smtClean="0">
                <a:solidFill>
                  <a:srgbClr val="404040"/>
                </a:solidFill>
                <a:ea typeface="MS PGothic" panose="020B0600070205080204" pitchFamily="34" charset="-128"/>
              </a:rPr>
              <a:t>centrs</a:t>
            </a:r>
          </a:p>
          <a:p>
            <a:pPr algn="r">
              <a:lnSpc>
                <a:spcPct val="110000"/>
              </a:lnSpc>
            </a:pPr>
            <a:r>
              <a:rPr lang="lv-LV" altLang="lv-LV" sz="1300" dirty="0" smtClean="0">
                <a:solidFill>
                  <a:srgbClr val="404040"/>
                </a:solidFill>
                <a:ea typeface="MS PGothic" panose="020B0600070205080204" pitchFamily="34" charset="-128"/>
              </a:rPr>
              <a:t>Vadītāja vietnieks Vladislavs </a:t>
            </a:r>
            <a:r>
              <a:rPr lang="lv-LV" altLang="lv-LV" sz="1300" dirty="0" smtClean="0">
                <a:solidFill>
                  <a:srgbClr val="404040"/>
                </a:solidFill>
                <a:ea typeface="MS PGothic" panose="020B0600070205080204" pitchFamily="34" charset="-128"/>
              </a:rPr>
              <a:t>Vesperis, </a:t>
            </a:r>
            <a:r>
              <a:rPr lang="lv-LV" altLang="lv-LV" sz="1300" dirty="0" err="1" smtClean="0">
                <a:solidFill>
                  <a:srgbClr val="404040"/>
                </a:solidFill>
                <a:ea typeface="MS PGothic" panose="020B0600070205080204" pitchFamily="34" charset="-128"/>
              </a:rPr>
              <a:t>Dr.oec</a:t>
            </a:r>
            <a:endParaRPr lang="lv-LV" altLang="lv-LV" sz="1300" dirty="0" smtClean="0">
              <a:solidFill>
                <a:srgbClr val="404040"/>
              </a:solidFill>
              <a:ea typeface="MS PGothic" panose="020B0600070205080204" pitchFamily="34" charset="-128"/>
            </a:endParaRPr>
          </a:p>
          <a:p>
            <a:pPr algn="r">
              <a:lnSpc>
                <a:spcPct val="110000"/>
              </a:lnSpc>
            </a:pPr>
            <a:r>
              <a:rPr lang="lv-LV" altLang="lv-LV" sz="1300" dirty="0" err="1">
                <a:solidFill>
                  <a:srgbClr val="404040"/>
                </a:solidFill>
                <a:ea typeface="MS PGothic" panose="020B0600070205080204" pitchFamily="34" charset="-128"/>
              </a:rPr>
              <a:t>v</a:t>
            </a:r>
            <a:r>
              <a:rPr lang="lv-LV" altLang="lv-LV" sz="1300" dirty="0" err="1" smtClean="0">
                <a:solidFill>
                  <a:srgbClr val="404040"/>
                </a:solidFill>
                <a:ea typeface="MS PGothic" panose="020B0600070205080204" pitchFamily="34" charset="-128"/>
              </a:rPr>
              <a:t>ladislavs.vesperis@pkc.mk.gov.lv</a:t>
            </a:r>
            <a:endParaRPr lang="lv-LV" altLang="lv-LV" sz="1200" dirty="0">
              <a:solidFill>
                <a:srgbClr val="404040"/>
              </a:solidFill>
              <a:ea typeface="MS PGothic" panose="020B0600070205080204" pitchFamily="34" charset="-128"/>
            </a:endParaRPr>
          </a:p>
          <a:p>
            <a:pPr algn="r">
              <a:lnSpc>
                <a:spcPct val="110000"/>
              </a:lnSpc>
            </a:pPr>
            <a:r>
              <a:rPr lang="lv-LV" altLang="lv-LV" sz="1200" dirty="0" smtClean="0">
                <a:solidFill>
                  <a:srgbClr val="404040"/>
                </a:solidFill>
                <a:ea typeface="MS PGothic" panose="020B0600070205080204" pitchFamily="34" charset="-128"/>
              </a:rPr>
              <a:t>21.02.2018.</a:t>
            </a:r>
          </a:p>
          <a:p>
            <a:pPr algn="r">
              <a:lnSpc>
                <a:spcPct val="110000"/>
              </a:lnSpc>
            </a:pPr>
            <a:endParaRPr lang="lv-LV" altLang="lv-LV" sz="1200" dirty="0">
              <a:solidFill>
                <a:srgbClr val="404040"/>
              </a:solidFill>
              <a:ea typeface="MS PGothic" panose="020B060007020508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30" y="5400576"/>
            <a:ext cx="2430304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01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82563"/>
            <a:ext cx="6096000" cy="1036638"/>
          </a:xfrm>
        </p:spPr>
        <p:txBody>
          <a:bodyPr>
            <a:normAutofit/>
          </a:bodyPr>
          <a:lstStyle/>
          <a:p>
            <a:r>
              <a:rPr lang="lv-LV" altLang="x-none" sz="2500" dirty="0" smtClean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Rekomendācijas. </a:t>
            </a:r>
            <a:br>
              <a:rPr lang="lv-LV" altLang="x-none" sz="2500" dirty="0" smtClean="0">
                <a:solidFill>
                  <a:srgbClr val="721414"/>
                </a:solidFill>
                <a:latin typeface="Verdana" charset="0"/>
                <a:ea typeface="ＭＳ Ｐゴシック" charset="-128"/>
              </a:rPr>
            </a:br>
            <a:r>
              <a:rPr lang="lv-LV" altLang="x-none" sz="2500" dirty="0" smtClean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Cilvēka </a:t>
            </a:r>
            <a:r>
              <a:rPr lang="lv-LV" altLang="x-none" sz="2500" dirty="0" err="1" smtClean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drošumspēja</a:t>
            </a:r>
            <a:endParaRPr lang="lv-LV" altLang="x-none" sz="2500" dirty="0">
              <a:solidFill>
                <a:srgbClr val="721414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41789" y="1524170"/>
            <a:ext cx="8245011" cy="4708525"/>
          </a:xfrm>
        </p:spPr>
        <p:txBody>
          <a:bodyPr>
            <a:noAutofit/>
          </a:bodyPr>
          <a:lstStyle/>
          <a:p>
            <a:pPr marL="171450" indent="-171450" algn="just">
              <a:spcBef>
                <a:spcPts val="10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b="1" dirty="0" smtClean="0"/>
              <a:t>Pedagogu </a:t>
            </a:r>
            <a:r>
              <a:rPr lang="lv-LV" sz="1500" b="1" dirty="0"/>
              <a:t>paaudžu </a:t>
            </a:r>
            <a:r>
              <a:rPr lang="lv-LV" sz="1500" b="1" dirty="0" smtClean="0"/>
              <a:t>maiņa</a:t>
            </a:r>
            <a:r>
              <a:rPr lang="lv-LV" sz="1500" dirty="0" smtClean="0"/>
              <a:t>, veidojot ar darba rezultātu </a:t>
            </a:r>
            <a:r>
              <a:rPr lang="lv-LV" sz="1500" dirty="0"/>
              <a:t>un jaunradi</a:t>
            </a:r>
            <a:r>
              <a:rPr lang="en-GB" sz="1500" dirty="0"/>
              <a:t> </a:t>
            </a:r>
            <a:r>
              <a:rPr lang="lv-LV" sz="1500" dirty="0" smtClean="0"/>
              <a:t>saistītus finansiālus stimulus, kas motivē </a:t>
            </a:r>
            <a:r>
              <a:rPr lang="lv-LV" sz="1500" dirty="0"/>
              <a:t>studējošos strādāt izglītības </a:t>
            </a:r>
            <a:r>
              <a:rPr lang="lv-LV" sz="1500" dirty="0" smtClean="0"/>
              <a:t>iestādēs</a:t>
            </a:r>
            <a:endParaRPr lang="en-GB" sz="1500" dirty="0" smtClean="0"/>
          </a:p>
          <a:p>
            <a:pPr marL="171450" indent="-171450" algn="just">
              <a:spcBef>
                <a:spcPts val="10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Nostādnes maiņa attiecībā uz </a:t>
            </a:r>
            <a:r>
              <a:rPr lang="lv-LV" sz="1500" b="1" dirty="0" smtClean="0"/>
              <a:t>izglītības kvalitāti</a:t>
            </a:r>
            <a:r>
              <a:rPr lang="lv-LV" sz="1500" dirty="0" smtClean="0"/>
              <a:t> - </a:t>
            </a:r>
            <a:r>
              <a:rPr lang="lv-LV" sz="1500" dirty="0"/>
              <a:t>vispārējā vidējā izglītība ir pabeigta, ja centralizētā eksāmena </a:t>
            </a:r>
            <a:r>
              <a:rPr lang="lv-LV" sz="1500" dirty="0" smtClean="0"/>
              <a:t>kopvērtējums </a:t>
            </a:r>
            <a:r>
              <a:rPr lang="lv-LV" sz="1500" dirty="0"/>
              <a:t>ir ne mazāks kā </a:t>
            </a:r>
            <a:r>
              <a:rPr lang="lv-LV" sz="1500" dirty="0" smtClean="0"/>
              <a:t>25%</a:t>
            </a:r>
            <a:endParaRPr lang="en-GB" sz="1500" dirty="0" smtClean="0"/>
          </a:p>
          <a:p>
            <a:pPr marL="171450" indent="-171450" algn="just">
              <a:spcBef>
                <a:spcPts val="10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b="1" dirty="0" err="1" smtClean="0"/>
              <a:t>Mentorings</a:t>
            </a:r>
            <a:r>
              <a:rPr lang="lv-LV" sz="1500" b="1" dirty="0" smtClean="0"/>
              <a:t> </a:t>
            </a:r>
            <a:r>
              <a:rPr lang="lv-LV" sz="1500" b="1" dirty="0"/>
              <a:t>un </a:t>
            </a:r>
            <a:r>
              <a:rPr lang="lv-LV" sz="1500" b="1" dirty="0" smtClean="0"/>
              <a:t>metodika pedagogiem </a:t>
            </a:r>
            <a:r>
              <a:rPr lang="lv-LV" sz="1500" dirty="0"/>
              <a:t>un atbalsta </a:t>
            </a:r>
            <a:r>
              <a:rPr lang="lv-LV" sz="1500" dirty="0" smtClean="0"/>
              <a:t>personālam </a:t>
            </a:r>
            <a:r>
              <a:rPr lang="lv-LV" sz="1500" dirty="0"/>
              <a:t>darbam ar </a:t>
            </a:r>
            <a:r>
              <a:rPr lang="lv-LV" sz="1500" dirty="0" smtClean="0"/>
              <a:t>talantiem un skolēniem</a:t>
            </a:r>
            <a:r>
              <a:rPr lang="lv-LV" sz="1500" dirty="0"/>
              <a:t>, </a:t>
            </a:r>
            <a:r>
              <a:rPr lang="lv-LV" sz="1500" dirty="0" smtClean="0"/>
              <a:t>kuriem </a:t>
            </a:r>
            <a:r>
              <a:rPr lang="lv-LV" sz="1500" dirty="0"/>
              <a:t>vērojams zems sasniegumu </a:t>
            </a:r>
            <a:r>
              <a:rPr lang="lv-LV" sz="1500" dirty="0" smtClean="0"/>
              <a:t>līmenis</a:t>
            </a:r>
          </a:p>
          <a:p>
            <a:pPr marL="171450" indent="-171450" algn="just">
              <a:spcBef>
                <a:spcPts val="10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IKT </a:t>
            </a:r>
            <a:r>
              <a:rPr lang="lv-LV" sz="1500" dirty="0"/>
              <a:t>jomas speciālistu pieprasījuma aprēķināšana vidējā termiņā un ilgtermiņā, un, ņemot vērā nozares attīstības perspektīvas, </a:t>
            </a:r>
            <a:r>
              <a:rPr lang="lv-LV" sz="1500" b="1" dirty="0"/>
              <a:t>IKT specializācijas attīstīšana </a:t>
            </a:r>
            <a:r>
              <a:rPr lang="lv-LV" sz="1500" b="1" dirty="0" smtClean="0"/>
              <a:t>vispārējā izglītībā </a:t>
            </a:r>
            <a:r>
              <a:rPr lang="lv-LV" sz="1500" dirty="0" smtClean="0"/>
              <a:t>noteiktos reģionos</a:t>
            </a:r>
            <a:r>
              <a:rPr lang="en-GB" sz="1500" dirty="0" smtClean="0"/>
              <a:t> </a:t>
            </a:r>
          </a:p>
          <a:p>
            <a:pPr marL="171450" indent="-171450" algn="just">
              <a:spcBef>
                <a:spcPts val="10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Mūsdienām aktuāls </a:t>
            </a:r>
            <a:r>
              <a:rPr lang="lv-LV" sz="1500" b="1" dirty="0"/>
              <a:t>pieaugušo izglītības </a:t>
            </a:r>
            <a:r>
              <a:rPr lang="lv-LV" sz="1500" dirty="0"/>
              <a:t>programmu </a:t>
            </a:r>
            <a:r>
              <a:rPr lang="lv-LV" sz="1500" dirty="0" smtClean="0"/>
              <a:t>piedāvājums </a:t>
            </a:r>
            <a:r>
              <a:rPr lang="lv-LV" sz="1500" dirty="0"/>
              <a:t>augstākās izglītības iestādēs, koledžās un profesionālās izglītības kompetences </a:t>
            </a:r>
            <a:r>
              <a:rPr lang="lv-LV" sz="1500" dirty="0" smtClean="0"/>
              <a:t>centros</a:t>
            </a:r>
            <a:r>
              <a:rPr lang="en-GB" sz="1500" dirty="0" smtClean="0"/>
              <a:t> </a:t>
            </a:r>
          </a:p>
          <a:p>
            <a:pPr marL="171450" indent="-171450" algn="just">
              <a:spcBef>
                <a:spcPts val="10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/>
              <a:t>V</a:t>
            </a:r>
            <a:r>
              <a:rPr lang="lv-LV" sz="1500" dirty="0" smtClean="0"/>
              <a:t>alsts </a:t>
            </a:r>
            <a:r>
              <a:rPr lang="lv-LV" sz="1500" b="1" dirty="0" smtClean="0"/>
              <a:t>atbalsta </a:t>
            </a:r>
            <a:r>
              <a:rPr lang="lv-LV" sz="1500" b="1" dirty="0"/>
              <a:t>ģimenēm ar </a:t>
            </a:r>
            <a:r>
              <a:rPr lang="lv-LV" sz="1500" b="1" dirty="0" smtClean="0"/>
              <a:t>bērniem pilnveide</a:t>
            </a:r>
            <a:r>
              <a:rPr lang="lv-LV" sz="1500" dirty="0" smtClean="0"/>
              <a:t>, </a:t>
            </a:r>
            <a:r>
              <a:rPr lang="lv-LV" sz="1500" dirty="0"/>
              <a:t>izstrādājot īpašus atbalsta instrumentus </a:t>
            </a:r>
            <a:r>
              <a:rPr lang="lv-LV" sz="1500" dirty="0" smtClean="0"/>
              <a:t>(a.) viena </a:t>
            </a:r>
            <a:r>
              <a:rPr lang="lv-LV" sz="1500" dirty="0"/>
              <a:t>vecāka ģimenēm, </a:t>
            </a:r>
            <a:r>
              <a:rPr lang="lv-LV" sz="1500" dirty="0" smtClean="0"/>
              <a:t>(b.) strādājošām </a:t>
            </a:r>
            <a:r>
              <a:rPr lang="lv-LV" sz="1500" dirty="0"/>
              <a:t>1.un 2. ienākumu </a:t>
            </a:r>
            <a:r>
              <a:rPr lang="lv-LV" sz="1500" dirty="0" err="1"/>
              <a:t>kvintiles</a:t>
            </a:r>
            <a:r>
              <a:rPr lang="lv-LV" sz="1500" dirty="0"/>
              <a:t> ģimenēm, </a:t>
            </a:r>
            <a:r>
              <a:rPr lang="lv-LV" sz="1500" dirty="0" smtClean="0"/>
              <a:t>(c.) ģimenēm</a:t>
            </a:r>
            <a:r>
              <a:rPr lang="lv-LV" sz="1500" dirty="0"/>
              <a:t>, kur vienam no vecākiem ir noteikta invaliditāte ar darbspēju zaudējumu</a:t>
            </a:r>
            <a:r>
              <a:rPr lang="en-GB" sz="1500" dirty="0"/>
              <a:t> </a:t>
            </a:r>
            <a:endParaRPr lang="lv-LV" sz="1500" dirty="0" smtClean="0"/>
          </a:p>
          <a:p>
            <a:pPr marL="171450" indent="-171450" algn="just">
              <a:spcBef>
                <a:spcPts val="10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Novērtējums par </a:t>
            </a:r>
            <a:r>
              <a:rPr lang="lv-LV" sz="1500" b="1" dirty="0" smtClean="0"/>
              <a:t>elastīgā darba instrumentu </a:t>
            </a:r>
            <a:r>
              <a:rPr lang="lv-LV" sz="1500" dirty="0" smtClean="0"/>
              <a:t>pieprasījumu un piedāvājumu valsts pārvaldes iestādēs</a:t>
            </a:r>
            <a:endParaRPr lang="en-GB" sz="1500" dirty="0" smtClean="0"/>
          </a:p>
        </p:txBody>
      </p:sp>
      <p:sp>
        <p:nvSpPr>
          <p:cNvPr id="20483" name="Conten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lv-LV" altLang="x-none" sz="1600" b="1" u="sng" dirty="0">
              <a:latin typeface="Verdana" charset="0"/>
              <a:ea typeface="ＭＳ Ｐゴシック" charset="-128"/>
            </a:endParaRPr>
          </a:p>
          <a:p>
            <a:pPr algn="just">
              <a:lnSpc>
                <a:spcPct val="80000"/>
              </a:lnSpc>
            </a:pPr>
            <a:endParaRPr lang="lv-LV" altLang="x-none" sz="1100" dirty="0">
              <a:solidFill>
                <a:srgbClr val="FF0000"/>
              </a:solidFill>
              <a:latin typeface="Verdana" charset="0"/>
              <a:ea typeface="ＭＳ Ｐゴシック" charset="-128"/>
            </a:endParaRPr>
          </a:p>
          <a:p>
            <a:pPr algn="just">
              <a:lnSpc>
                <a:spcPct val="80000"/>
              </a:lnSpc>
            </a:pPr>
            <a:endParaRPr lang="lv-LV" altLang="x-none" sz="1100" dirty="0">
              <a:solidFill>
                <a:srgbClr val="FF0000"/>
              </a:solidFill>
              <a:latin typeface="Verdana" charset="0"/>
              <a:ea typeface="ＭＳ Ｐゴシック" charset="-128"/>
            </a:endParaRPr>
          </a:p>
          <a:p>
            <a:pPr algn="just">
              <a:lnSpc>
                <a:spcPct val="80000"/>
              </a:lnSpc>
            </a:pPr>
            <a:endParaRPr lang="lv-LV" altLang="x-none" sz="1200" dirty="0">
              <a:latin typeface="Verdana" charset="0"/>
              <a:ea typeface="ＭＳ Ｐゴシック" charset="-128"/>
            </a:endParaRPr>
          </a:p>
        </p:txBody>
      </p:sp>
      <p:sp>
        <p:nvSpPr>
          <p:cNvPr id="20485" name="Slide Number Placeholder 6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6324600"/>
            <a:ext cx="385482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BAAA5EE-A7D0-F14F-857D-6064E4B2331D}" type="slidenum">
              <a:rPr lang="en-US" altLang="x-none" sz="1000">
                <a:solidFill>
                  <a:srgbClr val="898989"/>
                </a:solidFill>
                <a:latin typeface="Verdana" charset="0"/>
              </a:rPr>
              <a:pPr/>
              <a:t>10</a:t>
            </a:fld>
            <a:endParaRPr lang="en-US" altLang="x-none" sz="1000" dirty="0">
              <a:solidFill>
                <a:srgbClr val="898989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1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1202"/>
            <a:ext cx="6096000" cy="1036642"/>
          </a:xfrm>
        </p:spPr>
        <p:txBody>
          <a:bodyPr>
            <a:normAutofit/>
          </a:bodyPr>
          <a:lstStyle/>
          <a:p>
            <a:r>
              <a:rPr lang="lv-LV" altLang="x-none" sz="2500" dirty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Rekomendācijas. </a:t>
            </a:r>
            <a:br>
              <a:rPr lang="lv-LV" altLang="x-none" sz="2500" dirty="0">
                <a:solidFill>
                  <a:srgbClr val="721414"/>
                </a:solidFill>
                <a:latin typeface="Verdana" charset="0"/>
                <a:ea typeface="ＭＳ Ｐゴシック" charset="-128"/>
              </a:rPr>
            </a:br>
            <a:r>
              <a:rPr lang="lv-LV" altLang="x-none" sz="2500" dirty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Cilvēka </a:t>
            </a:r>
            <a:r>
              <a:rPr lang="lv-LV" altLang="x-none" sz="2500" dirty="0" err="1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drošumspēja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12" y="1604435"/>
            <a:ext cx="8130988" cy="4373573"/>
          </a:xfrm>
        </p:spPr>
        <p:txBody>
          <a:bodyPr>
            <a:noAutofit/>
          </a:bodyPr>
          <a:lstStyle/>
          <a:p>
            <a:pPr marL="171450" indent="-171450" algn="just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Komplekss grūtnieču, zīdaiņu un bērnu </a:t>
            </a:r>
            <a:r>
              <a:rPr lang="lv-LV" sz="1500" b="1" dirty="0" smtClean="0"/>
              <a:t>ambulatoro pakalpojumu pieejamības uzlabošanai</a:t>
            </a:r>
            <a:r>
              <a:rPr lang="lv-LV" sz="1500" dirty="0" smtClean="0"/>
              <a:t> (transporta izmaksu kompensācija grūtniecēm, jaundzimušo patronāža, speciālistu un zobārstniecības pakalpojumu teritoriālā pieeja reģionos)</a:t>
            </a:r>
          </a:p>
          <a:p>
            <a:pPr marL="171450" indent="-171450" algn="just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Iespējas iesaistīt pašvaldības </a:t>
            </a:r>
            <a:r>
              <a:rPr lang="lv-LV" sz="1500" b="1" dirty="0" smtClean="0"/>
              <a:t>sekundāro ambulatoro veselības aprūpes pakalpojumu līdzfinansēšanā </a:t>
            </a:r>
            <a:r>
              <a:rPr lang="lv-LV" sz="1500" dirty="0" smtClean="0"/>
              <a:t>tām iedzīvotāju grupām, kuru ģimeņu ienākumi atbilst 1.vai 2.ienākumu </a:t>
            </a:r>
            <a:r>
              <a:rPr lang="lv-LV" sz="1500" dirty="0" err="1" smtClean="0"/>
              <a:t>kvintilei</a:t>
            </a:r>
            <a:r>
              <a:rPr lang="lv-LV" sz="1500" dirty="0" smtClean="0"/>
              <a:t>, pakalpojuma saņemšanu nodrošinot noteiktā sadarbības teritorijas slimnīcā </a:t>
            </a:r>
          </a:p>
          <a:p>
            <a:pPr marL="171450" indent="-171450" algn="just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Veselības aprūpes sistēmas </a:t>
            </a:r>
            <a:r>
              <a:rPr lang="lv-LV" sz="1500" b="1" dirty="0" smtClean="0"/>
              <a:t>pārvaldība un efektivitāte</a:t>
            </a:r>
            <a:r>
              <a:rPr lang="lv-LV" sz="1500" dirty="0" smtClean="0"/>
              <a:t>, veicot uzlabojumus reģistru sistēmās un uzlabojot izdevumu izskaiti un izvērtēšanu</a:t>
            </a:r>
          </a:p>
          <a:p>
            <a:pPr marL="171450" indent="-171450" algn="just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b="1" dirty="0" smtClean="0"/>
              <a:t>Ārstniecības procesa</a:t>
            </a:r>
            <a:r>
              <a:rPr lang="lv-LV" sz="1500" dirty="0" smtClean="0"/>
              <a:t> izvērtēšana un uzlabošana slimību grupām ar augstu ietekmi uz priekšlaicīgu darbspēju zaudējumu (onkoloģiskās, psihiatriskās, muskuļu-skeleta sistēmas slimības)</a:t>
            </a:r>
          </a:p>
          <a:p>
            <a:pPr marL="171450" indent="-171450" algn="just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b="1" dirty="0" smtClean="0"/>
              <a:t>NVO fonda</a:t>
            </a:r>
            <a:r>
              <a:rPr lang="lv-LV" sz="1500" dirty="0" smtClean="0"/>
              <a:t> resursu daļas koncentrēšana izpratnes un uzticēšanās veidošanu starp tām iedzīvotāju grupām, kuru vidū vērojama spriedze un sociālā izolētība </a:t>
            </a:r>
          </a:p>
          <a:p>
            <a:pPr marL="171450" indent="-171450" algn="just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Pieprasījumam atbilstošs </a:t>
            </a:r>
            <a:r>
              <a:rPr lang="lv-LV" sz="1500" b="1" dirty="0" smtClean="0"/>
              <a:t>latviešu valodas kursu </a:t>
            </a:r>
            <a:r>
              <a:rPr lang="lv-LV" sz="1500" dirty="0" smtClean="0"/>
              <a:t>piedāvājums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106508" y="6324600"/>
            <a:ext cx="732692" cy="304800"/>
          </a:xfrm>
        </p:spPr>
        <p:txBody>
          <a:bodyPr/>
          <a:lstStyle/>
          <a:p>
            <a:fld id="{289A2416-ADB1-0446-949D-85846A6457A4}" type="slidenum">
              <a:rPr lang="en-US" altLang="x-none" smtClean="0"/>
              <a:pPr/>
              <a:t>11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8341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30080"/>
            <a:ext cx="6096000" cy="1036642"/>
          </a:xfrm>
        </p:spPr>
        <p:txBody>
          <a:bodyPr>
            <a:normAutofit/>
          </a:bodyPr>
          <a:lstStyle/>
          <a:p>
            <a:r>
              <a:rPr lang="lv-LV" altLang="x-none" sz="2500" dirty="0" smtClean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Rekomendācijas. Izaugsmi atbalstošas teritorijas</a:t>
            </a:r>
            <a:endParaRPr lang="en-US" sz="2500" dirty="0">
              <a:solidFill>
                <a:srgbClr val="7214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901" y="1752600"/>
            <a:ext cx="8090899" cy="4373573"/>
          </a:xfrm>
        </p:spPr>
        <p:txBody>
          <a:bodyPr>
            <a:normAutofit lnSpcReduction="10000"/>
          </a:bodyPr>
          <a:lstStyle/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600" b="1" dirty="0" smtClean="0"/>
              <a:t>Sadarbības teritoriju un to funkcionalitātes </a:t>
            </a:r>
            <a:r>
              <a:rPr lang="lv-LV" sz="1600" dirty="0" smtClean="0"/>
              <a:t>noteikšana 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600" b="1" dirty="0" smtClean="0"/>
              <a:t>Funkciju sadalījuma pārskatīšana </a:t>
            </a:r>
            <a:r>
              <a:rPr lang="lv-LV" sz="1600" dirty="0" smtClean="0"/>
              <a:t>starp valsti un pašvaldībām vispārējās izglītības, veselības aprūpes, publiskās infrastruktūras un uzņēmējdarbības atbalsta jomās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600" dirty="0" smtClean="0"/>
              <a:t>Nacionālas un reģionālas nozīmes attīstības centru </a:t>
            </a:r>
            <a:r>
              <a:rPr lang="lv-LV" sz="1600" b="1" dirty="0" smtClean="0"/>
              <a:t>attīstības potenciāla novērtēšana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600" b="1" dirty="0" smtClean="0"/>
              <a:t>Kritēriju pārskatīšana </a:t>
            </a:r>
            <a:r>
              <a:rPr lang="lv-LV" sz="1600" dirty="0" smtClean="0"/>
              <a:t>nacionālas un reģionālas nozīmes attīstības centriem turpmākai </a:t>
            </a:r>
            <a:r>
              <a:rPr lang="lv-LV" sz="1600" b="1" dirty="0" smtClean="0"/>
              <a:t>dotāciju</a:t>
            </a:r>
            <a:r>
              <a:rPr lang="lv-LV" sz="1600" dirty="0" smtClean="0"/>
              <a:t> </a:t>
            </a:r>
            <a:r>
              <a:rPr lang="lv-LV" sz="1600" b="1" dirty="0" smtClean="0"/>
              <a:t>saņemšanai</a:t>
            </a:r>
            <a:r>
              <a:rPr lang="lv-LV" sz="1600" dirty="0" smtClean="0"/>
              <a:t> no pašvaldību finanšu izlīdzināšanas fonda 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600" dirty="0" smtClean="0"/>
              <a:t>Vietēja mēroga atbalsta instrumentu radīšana uzņēmējdarbības attīstībai un </a:t>
            </a:r>
            <a:r>
              <a:rPr lang="lv-LV" sz="1600" b="1" dirty="0" smtClean="0"/>
              <a:t>pašvaldību speciālistu prasmju pilnveide </a:t>
            </a:r>
            <a:r>
              <a:rPr lang="lv-LV" sz="1600" dirty="0" smtClean="0"/>
              <a:t>sadarbībai ar uzņēmējiem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600" dirty="0" smtClean="0"/>
              <a:t>Sadarbība publisko pakalpojumu sniegšanā </a:t>
            </a:r>
            <a:r>
              <a:rPr lang="lv-LV" sz="1600" b="1" dirty="0" smtClean="0"/>
              <a:t>Rīgas metropoles areālā 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600" b="1" dirty="0" smtClean="0"/>
              <a:t>«Inteliģentās saraušanās» </a:t>
            </a:r>
            <a:r>
              <a:rPr lang="lv-LV" sz="1600" dirty="0" smtClean="0"/>
              <a:t>pilotprojekta īstenošana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43900" y="6324600"/>
            <a:ext cx="495300" cy="304800"/>
          </a:xfrm>
        </p:spPr>
        <p:txBody>
          <a:bodyPr/>
          <a:lstStyle/>
          <a:p>
            <a:fld id="{289A2416-ADB1-0446-949D-85846A6457A4}" type="slidenum">
              <a:rPr lang="en-US" altLang="x-none" smtClean="0"/>
              <a:pPr/>
              <a:t>12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419507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67936"/>
            <a:ext cx="6096000" cy="1036642"/>
          </a:xfrm>
        </p:spPr>
        <p:txBody>
          <a:bodyPr/>
          <a:lstStyle/>
          <a:p>
            <a:r>
              <a:rPr lang="lv-LV" altLang="x-none" dirty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Rekomendācijas. Izaugsmi atbalstošas teritorijas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70" y="1752600"/>
            <a:ext cx="8038730" cy="4373573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700" dirty="0"/>
              <a:t>Skaidri </a:t>
            </a:r>
            <a:r>
              <a:rPr lang="lv-LV" sz="1700" b="1" dirty="0"/>
              <a:t>loģistikas piedāvājumi</a:t>
            </a:r>
            <a:r>
              <a:rPr lang="lv-LV" sz="1700" dirty="0"/>
              <a:t>, kas definē konkurētspējīgus cenu un termiņu nosacījumus kravu pārvadājumam no Latvijas robežas līdz iekraušanai kuģos un apstrādei loģistikas punktos, vienlaikus nodrošinot samērojamus ieguvumus visiem loģistikas ķēdes dalībniekiem</a:t>
            </a:r>
            <a:r>
              <a:rPr lang="en-GB" sz="1700" dirty="0"/>
              <a:t> </a:t>
            </a:r>
            <a:endParaRPr lang="lv-LV" sz="1700" dirty="0"/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700" b="1" dirty="0"/>
              <a:t>Uz pieprasījumu balstīta sabiedriskā transporta modeļa </a:t>
            </a:r>
            <a:r>
              <a:rPr lang="lv-LV" sz="1700" dirty="0"/>
              <a:t>ieviešana teritorijās ar zemu iedzīvotāju blīvumu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700" b="1" dirty="0"/>
              <a:t>Sabiedriskā transporta </a:t>
            </a:r>
            <a:r>
              <a:rPr lang="lv-LV" sz="1700" dirty="0"/>
              <a:t>savstarpējās saskaņotības un izmantošanas intensitātes </a:t>
            </a:r>
            <a:r>
              <a:rPr lang="lv-LV" sz="1700" b="1" dirty="0"/>
              <a:t>novērtējums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700" dirty="0"/>
              <a:t>Risinājuma izstrāde </a:t>
            </a:r>
            <a:r>
              <a:rPr lang="lv-LV" sz="1700" b="1" dirty="0"/>
              <a:t>valsts autoceļu tīkla </a:t>
            </a:r>
            <a:r>
              <a:rPr lang="lv-LV" sz="1700" dirty="0"/>
              <a:t>uzturēšanas</a:t>
            </a:r>
            <a:r>
              <a:rPr lang="lv-LV" sz="1700" b="1" dirty="0"/>
              <a:t> izmaksu samazināšanai</a:t>
            </a:r>
            <a:r>
              <a:rPr lang="lv-LV" sz="1700" dirty="0"/>
              <a:t>, nepasliktinot autoceļu funkcionalitāti</a:t>
            </a:r>
            <a:endParaRPr lang="en-GB" sz="1700" dirty="0"/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700" dirty="0"/>
              <a:t>Efektīvāki ieguldījumi </a:t>
            </a:r>
            <a:r>
              <a:rPr lang="lv-LV" sz="1700" b="1" dirty="0"/>
              <a:t>atkritumu šķirošanas </a:t>
            </a:r>
            <a:r>
              <a:rPr lang="lv-LV" sz="1700" dirty="0"/>
              <a:t>rezultātu uzlabošanai 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700" b="1" dirty="0"/>
              <a:t>Vidi kontrolējošo dienestu </a:t>
            </a:r>
            <a:r>
              <a:rPr lang="lv-LV" sz="1700" dirty="0"/>
              <a:t>darbības un kapacitātes uzlabošana </a:t>
            </a:r>
            <a:endParaRPr lang="en-US" sz="1700" dirty="0"/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534399" y="6324600"/>
            <a:ext cx="432047" cy="304800"/>
          </a:xfrm>
        </p:spPr>
        <p:txBody>
          <a:bodyPr/>
          <a:lstStyle/>
          <a:p>
            <a:pPr>
              <a:defRPr/>
            </a:pPr>
            <a:fld id="{528FAB73-82D7-4CCC-AC85-E678E35E4A87}" type="slidenum">
              <a:rPr lang="en-US" altLang="lv-LV" smtClean="0"/>
              <a:pPr>
                <a:defRPr/>
              </a:pPr>
              <a:t>13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1111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635375"/>
            <a:ext cx="7772400" cy="914400"/>
          </a:xfrm>
        </p:spPr>
        <p:txBody>
          <a:bodyPr/>
          <a:lstStyle/>
          <a:p>
            <a:r>
              <a:rPr lang="lv-LV" altLang="lv-LV" sz="2400">
                <a:solidFill>
                  <a:srgbClr val="41342F"/>
                </a:solidFill>
                <a:ea typeface="MS PGothic" panose="020B0600070205080204" pitchFamily="34" charset="-128"/>
              </a:rPr>
              <a:t>Ar atbildību par Latvijas nākotni!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00463" y="5053013"/>
            <a:ext cx="4757737" cy="639762"/>
          </a:xfrm>
        </p:spPr>
        <p:txBody>
          <a:bodyPr/>
          <a:lstStyle/>
          <a:p>
            <a:pPr algn="l">
              <a:defRPr/>
            </a:pPr>
            <a:r>
              <a:rPr lang="lv-LV" dirty="0">
                <a:hlinkClick r:id="rId3"/>
              </a:rPr>
              <a:t>www.pkc.gov.lv</a:t>
            </a:r>
            <a:endParaRPr lang="lv-LV" dirty="0"/>
          </a:p>
          <a:p>
            <a:pPr algn="l">
              <a:defRPr/>
            </a:pPr>
            <a:r>
              <a:rPr lang="lv-LV" dirty="0">
                <a:solidFill>
                  <a:schemeClr val="bg2">
                    <a:lumMod val="25000"/>
                  </a:schemeClr>
                </a:solidFill>
              </a:rPr>
              <a:t>@NAP2020 </a:t>
            </a:r>
          </a:p>
        </p:txBody>
      </p:sp>
    </p:spTree>
    <p:extLst>
      <p:ext uri="{BB962C8B-B14F-4D97-AF65-F5344CB8AC3E}">
        <p14:creationId xmlns:p14="http://schemas.microsoft.com/office/powerpoint/2010/main" val="51208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/>
          </a:bodyPr>
          <a:lstStyle/>
          <a:p>
            <a:r>
              <a:rPr lang="lv-LV" altLang="lv-LV" sz="2500" dirty="0" smtClean="0">
                <a:solidFill>
                  <a:srgbClr val="721414"/>
                </a:solidFill>
              </a:rPr>
              <a:t>NAP2020 īstenošanas progresa </a:t>
            </a:r>
            <a:r>
              <a:rPr lang="lv-LV" altLang="lv-LV" sz="2500" dirty="0">
                <a:solidFill>
                  <a:srgbClr val="721414"/>
                </a:solidFill>
              </a:rPr>
              <a:t>vērtējums</a:t>
            </a:r>
          </a:p>
        </p:txBody>
      </p:sp>
      <p:sp>
        <p:nvSpPr>
          <p:cNvPr id="31750" name="Slide Number Placeholder 5"/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8410575" y="6324600"/>
            <a:ext cx="4286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C6D5E20-27DA-4F46-BC1F-274D1ECE6274}" type="slidenum">
              <a:rPr lang="en-US" altLang="lv-LV" smtClean="0"/>
              <a:pPr/>
              <a:t>2</a:t>
            </a:fld>
            <a:endParaRPr lang="en-US" altLang="lv-LV"/>
          </a:p>
        </p:txBody>
      </p:sp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304220"/>
              </p:ext>
            </p:extLst>
          </p:nvPr>
        </p:nvGraphicFramePr>
        <p:xfrm>
          <a:off x="213518" y="1491185"/>
          <a:ext cx="4027142" cy="4479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0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93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64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74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5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Rādītāji</a:t>
                      </a:r>
                      <a:endParaRPr lang="lv-LV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7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Sentiments</a:t>
                      </a:r>
                      <a:endParaRPr lang="lv-LV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0800"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</a:rPr>
                        <a:t>IKT /</a:t>
                      </a:r>
                      <a:r>
                        <a:rPr lang="lv-LV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e-pārvaldība</a:t>
                      </a:r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0800"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Nodarbinātība</a:t>
                      </a:r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0800"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</a:rPr>
                        <a:t>Kultūras kapitāls</a:t>
                      </a:r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0800"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Dabas kapitāls</a:t>
                      </a:r>
                      <a:endParaRPr lang="lv-LV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60800"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Globālie indeksi</a:t>
                      </a:r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0800"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Dzimstība</a:t>
                      </a:r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9165"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Augstāko</a:t>
                      </a:r>
                      <a:r>
                        <a:rPr lang="lv-LV" sz="180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izglītību ieguvušo skaits</a:t>
                      </a:r>
                      <a:endParaRPr lang="lv-LV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solidFill>
                          <a:srgbClr val="FFC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497236358"/>
              </p:ext>
            </p:extLst>
          </p:nvPr>
        </p:nvGraphicFramePr>
        <p:xfrm>
          <a:off x="4763293" y="2220158"/>
          <a:ext cx="4237795" cy="423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81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64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3244">
                <a:tc>
                  <a:txBody>
                    <a:bodyPr/>
                    <a:lstStyle/>
                    <a:p>
                      <a:r>
                        <a:rPr lang="lv-LV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Rādītāji</a:t>
                      </a:r>
                      <a:endParaRPr lang="lv-LV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Sentiments</a:t>
                      </a:r>
                      <a:endParaRPr lang="lv-LV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0800"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Pētniecība un attīstība</a:t>
                      </a: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0800"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</a:rPr>
                        <a:t>Reģionālā</a:t>
                      </a:r>
                      <a:r>
                        <a:rPr lang="lv-LV" sz="1800" baseline="0" dirty="0">
                          <a:latin typeface="Calibri" panose="020F0502020204030204" pitchFamily="34" charset="0"/>
                        </a:rPr>
                        <a:t> politika</a:t>
                      </a:r>
                      <a:endParaRPr lang="lv-LV" sz="1800" dirty="0"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0800"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</a:rPr>
                        <a:t>Migrācija</a:t>
                      </a: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baseline="0" dirty="0">
                          <a:latin typeface="Calibri" panose="020F0502020204030204" pitchFamily="34" charset="0"/>
                        </a:rPr>
                        <a:t>Sasniegumi vispārējā izglītībā</a:t>
                      </a:r>
                      <a:endParaRPr lang="lv-LV" sz="1800" dirty="0"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0800"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</a:rPr>
                        <a:t>Apstrādes rūpniecība</a:t>
                      </a: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0800">
                <a:tc>
                  <a:txBody>
                    <a:bodyPr/>
                    <a:lstStyle/>
                    <a:p>
                      <a:endParaRPr lang="lv-LV" sz="17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latin typeface="Calibri" panose="020F0502020204030204" pitchFamily="34" charset="0"/>
                        </a:rPr>
                        <a:t>Eksporta pieaugums</a:t>
                      </a: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solidFill>
                          <a:srgbClr val="FFC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0800">
                <a:tc>
                  <a:txBody>
                    <a:bodyPr/>
                    <a:lstStyle/>
                    <a:p>
                      <a:endParaRPr lang="lv-LV" sz="1700" dirty="0">
                        <a:solidFill>
                          <a:srgbClr val="FFC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</a:rPr>
                        <a:t>Pieaugušo</a:t>
                      </a:r>
                      <a:r>
                        <a:rPr lang="lv-LV" sz="1800" baseline="0" dirty="0">
                          <a:latin typeface="Calibri" panose="020F0502020204030204" pitchFamily="34" charset="0"/>
                        </a:rPr>
                        <a:t> izglītība</a:t>
                      </a:r>
                      <a:endParaRPr lang="lv-LV" sz="1800" dirty="0"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solidFill>
                          <a:srgbClr val="FFC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0800">
                <a:tc>
                  <a:txBody>
                    <a:bodyPr/>
                    <a:lstStyle/>
                    <a:p>
                      <a:endParaRPr lang="lv-LV" sz="1700" dirty="0">
                        <a:solidFill>
                          <a:srgbClr val="FFC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dirty="0" smtClean="0">
                          <a:latin typeface="Calibri" panose="020F0502020204030204" pitchFamily="34" charset="0"/>
                        </a:rPr>
                        <a:t>Veselība</a:t>
                      </a:r>
                      <a:endParaRPr lang="lv-LV" sz="1800" dirty="0"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700" dirty="0">
                        <a:solidFill>
                          <a:srgbClr val="FFC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10" name="Text Placeholder 1"/>
          <p:cNvSpPr txBox="1">
            <a:spLocks/>
          </p:cNvSpPr>
          <p:nvPr/>
        </p:nvSpPr>
        <p:spPr bwMode="auto">
          <a:xfrm>
            <a:off x="405036" y="1703389"/>
            <a:ext cx="40401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altLang="lv-LV" sz="1800" b="1" dirty="0"/>
              <a:t>Pozitīvas tendences</a:t>
            </a:r>
          </a:p>
        </p:txBody>
      </p:sp>
      <p:sp>
        <p:nvSpPr>
          <p:cNvPr id="12" name="Text Placeholder 1"/>
          <p:cNvSpPr txBox="1">
            <a:spLocks/>
          </p:cNvSpPr>
          <p:nvPr/>
        </p:nvSpPr>
        <p:spPr bwMode="auto">
          <a:xfrm>
            <a:off x="4876800" y="1703389"/>
            <a:ext cx="40401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altLang="lv-LV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Kritiski</a:t>
            </a:r>
          </a:p>
        </p:txBody>
      </p:sp>
    </p:spTree>
    <p:extLst>
      <p:ext uri="{BB962C8B-B14F-4D97-AF65-F5344CB8AC3E}">
        <p14:creationId xmlns:p14="http://schemas.microsoft.com/office/powerpoint/2010/main" val="280603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7" t="20354" r="12003" b="21038"/>
          <a:stretch/>
        </p:blipFill>
        <p:spPr>
          <a:xfrm>
            <a:off x="641498" y="1679607"/>
            <a:ext cx="7892902" cy="436947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500" dirty="0" smtClean="0">
                <a:solidFill>
                  <a:srgbClr val="721414"/>
                </a:solidFill>
              </a:rPr>
              <a:t>Prioritātes tuvākajiem trīs gadiem</a:t>
            </a:r>
            <a:endParaRPr lang="lv-LV" sz="2500" dirty="0">
              <a:solidFill>
                <a:srgbClr val="721414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28FAB73-82D7-4CCC-AC85-E678E35E4A87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429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9A2416-ADB1-0446-949D-85846A6457A4}" type="slidenum">
              <a:rPr lang="en-US" altLang="x-none" smtClean="0"/>
              <a:pPr/>
              <a:t>4</a:t>
            </a:fld>
            <a:endParaRPr lang="en-US" altLang="x-none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00901" y="281022"/>
            <a:ext cx="6096000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ＭＳ Ｐゴシック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ＭＳ Ｐゴシック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ＭＳ Ｐゴシック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500" dirty="0" smtClean="0">
                <a:solidFill>
                  <a:srgbClr val="721414"/>
                </a:solidFill>
              </a:rPr>
              <a:t>Prioritātes tuvākajiem trīs gadiem*</a:t>
            </a:r>
            <a:endParaRPr lang="lv-LV" sz="2500" dirty="0">
              <a:solidFill>
                <a:srgbClr val="721414"/>
              </a:solidFill>
            </a:endParaRPr>
          </a:p>
        </p:txBody>
      </p:sp>
      <p:graphicFrame>
        <p:nvGraphicFramePr>
          <p:cNvPr id="8" name="Content Placeholder 15"/>
          <p:cNvGraphicFramePr>
            <a:graphicFrameLocks/>
          </p:cNvGraphicFramePr>
          <p:nvPr>
            <p:extLst/>
          </p:nvPr>
        </p:nvGraphicFramePr>
        <p:xfrm>
          <a:off x="190501" y="2119446"/>
          <a:ext cx="4267200" cy="4006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19"/>
          <p:cNvGraphicFramePr>
            <a:graphicFrameLocks/>
          </p:cNvGraphicFramePr>
          <p:nvPr>
            <p:extLst/>
          </p:nvPr>
        </p:nvGraphicFramePr>
        <p:xfrm>
          <a:off x="4876800" y="2013016"/>
          <a:ext cx="3962400" cy="4113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10"/>
          <p:cNvSpPr txBox="1">
            <a:spLocks/>
          </p:cNvSpPr>
          <p:nvPr/>
        </p:nvSpPr>
        <p:spPr>
          <a:xfrm>
            <a:off x="1257300" y="1570027"/>
            <a:ext cx="2895600" cy="534987"/>
          </a:xfrm>
          <a:prstGeom prst="rect">
            <a:avLst/>
          </a:prstGeom>
        </p:spPr>
        <p:txBody>
          <a:bodyPr>
            <a:normAutofit/>
          </a:bodyPr>
          <a:lstStyle>
            <a:lvl1pPr marL="350838" indent="-350838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1700" dirty="0" smtClean="0">
                <a:latin typeface="Verdana" charset="0"/>
                <a:ea typeface="Verdana" charset="0"/>
                <a:cs typeface="Verdana" charset="0"/>
              </a:rPr>
              <a:t>Pašvaldību vadītāji**</a:t>
            </a:r>
            <a:endParaRPr lang="lv-LV" sz="17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1" name="Text Placeholder 11"/>
          <p:cNvSpPr txBox="1">
            <a:spLocks/>
          </p:cNvSpPr>
          <p:nvPr/>
        </p:nvSpPr>
        <p:spPr>
          <a:xfrm>
            <a:off x="5638800" y="1478029"/>
            <a:ext cx="2971800" cy="534987"/>
          </a:xfrm>
          <a:prstGeom prst="rect">
            <a:avLst/>
          </a:prstGeom>
        </p:spPr>
        <p:txBody>
          <a:bodyPr/>
          <a:lstStyle>
            <a:lvl1pPr marL="350838" indent="-350838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1700" dirty="0" smtClean="0">
                <a:latin typeface="Verdana" charset="0"/>
                <a:ea typeface="Verdana" charset="0"/>
                <a:cs typeface="Verdana" charset="0"/>
              </a:rPr>
              <a:t>Citi viedokļu līderi</a:t>
            </a:r>
            <a:endParaRPr lang="lv-LV" sz="17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8534400" y="6324600"/>
            <a:ext cx="3048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528FAB73-82D7-4CCC-AC85-E678E35E4A87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13" name="TextBox 12"/>
          <p:cNvSpPr txBox="1"/>
          <p:nvPr/>
        </p:nvSpPr>
        <p:spPr>
          <a:xfrm>
            <a:off x="542925" y="6324600"/>
            <a:ext cx="25170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10 prioritātes no 23 piedāvātajām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581" y="6520076"/>
            <a:ext cx="29931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** atbildes sniedzis 51 pašvaldību vadītājs 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8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90800" y="230982"/>
            <a:ext cx="6096000" cy="944562"/>
          </a:xfrm>
        </p:spPr>
        <p:txBody>
          <a:bodyPr>
            <a:normAutofit fontScale="90000"/>
          </a:bodyPr>
          <a:lstStyle/>
          <a:p>
            <a:r>
              <a:rPr lang="lv-LV" altLang="x-none" sz="2800" dirty="0" smtClean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Paradigmas un principi attīstības prioritāšu noteikšanā</a:t>
            </a:r>
            <a:endParaRPr lang="lv-LV" altLang="x-none" sz="2800" dirty="0">
              <a:solidFill>
                <a:srgbClr val="721414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47700" y="1647825"/>
            <a:ext cx="8191500" cy="4867275"/>
          </a:xfrm>
        </p:spPr>
        <p:txBody>
          <a:bodyPr>
            <a:normAutofit lnSpcReduction="10000"/>
          </a:bodyPr>
          <a:lstStyle/>
          <a:p>
            <a:pPr marL="444500" indent="-444500"/>
            <a:endParaRPr lang="lv-LV" altLang="x-none" sz="1700" b="1" dirty="0" smtClean="0">
              <a:solidFill>
                <a:srgbClr val="AA3F3C"/>
              </a:solidFill>
              <a:latin typeface="Verdana" charset="0"/>
              <a:ea typeface="ＭＳ Ｐゴシック" charset="-128"/>
            </a:endParaRPr>
          </a:p>
          <a:p>
            <a:pPr marL="444500" indent="-444500"/>
            <a:r>
              <a:rPr lang="lv-LV" altLang="x-none" sz="1700" b="1" dirty="0" smtClean="0">
                <a:solidFill>
                  <a:srgbClr val="AA3F3C"/>
                </a:solidFill>
                <a:latin typeface="Verdana" charset="0"/>
                <a:ea typeface="ＭＳ Ｐゴシック" charset="-128"/>
              </a:rPr>
              <a:t>’Čempionu’ pieeja</a:t>
            </a:r>
            <a:endParaRPr lang="lv-LV" altLang="x-none" sz="1700" b="1" dirty="0">
              <a:solidFill>
                <a:srgbClr val="AA3F3C"/>
              </a:solidFill>
              <a:latin typeface="Verdana" charset="0"/>
              <a:ea typeface="ＭＳ Ｐゴシック" charset="-128"/>
            </a:endParaRPr>
          </a:p>
          <a:p>
            <a:pPr marL="444500" indent="-444500"/>
            <a:r>
              <a:rPr lang="lv-LV" altLang="x-none" sz="1700" dirty="0" smtClean="0">
                <a:latin typeface="Verdana" charset="0"/>
                <a:ea typeface="ＭＳ Ｐゴシック" charset="-128"/>
              </a:rPr>
              <a:t>Principi:</a:t>
            </a:r>
          </a:p>
          <a:p>
            <a:pPr marL="444500" indent="-444500">
              <a:buFont typeface="Wingdings" charset="2"/>
              <a:buChar char="§"/>
            </a:pPr>
            <a:r>
              <a:rPr lang="lv-LV" altLang="x-none" sz="1700" dirty="0" smtClean="0">
                <a:latin typeface="Verdana" charset="0"/>
                <a:ea typeface="ＭＳ Ｐゴシック" charset="-128"/>
              </a:rPr>
              <a:t>Valsts pārvaldes resursu koncentrācija</a:t>
            </a:r>
          </a:p>
          <a:p>
            <a:pPr marL="444500" indent="-444500">
              <a:buFont typeface="Wingdings" charset="2"/>
              <a:buChar char="§"/>
            </a:pPr>
            <a:r>
              <a:rPr lang="lv-LV" altLang="x-none" sz="1700" dirty="0" smtClean="0">
                <a:latin typeface="Verdana" charset="0"/>
                <a:ea typeface="ＭＳ Ｐゴシック" charset="-128"/>
              </a:rPr>
              <a:t>Svarīga ne tikai rentabilitāte, bet arī inovācija, kas sekmē produktivitāti </a:t>
            </a:r>
          </a:p>
          <a:p>
            <a:pPr marL="444500" indent="-444500">
              <a:buFont typeface="Wingdings" charset="2"/>
              <a:buChar char="§"/>
            </a:pPr>
            <a:r>
              <a:rPr lang="lv-LV" altLang="x-none" sz="1700" dirty="0" smtClean="0">
                <a:latin typeface="Verdana" charset="0"/>
                <a:ea typeface="ＭＳ Ｐゴシック" charset="-128"/>
              </a:rPr>
              <a:t>Augsti kvalificēta darbaspēka piesaistes no citām valstīm intensificēšana</a:t>
            </a:r>
          </a:p>
          <a:p>
            <a:pPr marL="444500" indent="-444500"/>
            <a:endParaRPr lang="lv-LV" altLang="x-none" sz="1700" b="1" dirty="0" smtClean="0">
              <a:latin typeface="Verdana" charset="0"/>
              <a:ea typeface="ＭＳ Ｐゴシック" charset="-128"/>
            </a:endParaRPr>
          </a:p>
          <a:p>
            <a:pPr marL="444500" indent="-444500"/>
            <a:r>
              <a:rPr lang="lv-LV" altLang="x-none" sz="1700" b="1" dirty="0" smtClean="0">
                <a:solidFill>
                  <a:srgbClr val="AA3F3C"/>
                </a:solidFill>
                <a:latin typeface="Verdana" charset="0"/>
                <a:ea typeface="ＭＳ Ｐゴシック" charset="-128"/>
              </a:rPr>
              <a:t>Ilgtspējīgas attīstības pieeja</a:t>
            </a:r>
          </a:p>
          <a:p>
            <a:pPr marL="444500" indent="-444500"/>
            <a:r>
              <a:rPr lang="lv-LV" altLang="x-none" sz="1700" dirty="0" smtClean="0">
                <a:latin typeface="Verdana" charset="0"/>
                <a:ea typeface="ＭＳ Ｐゴシック" charset="-128"/>
              </a:rPr>
              <a:t>Principi:</a:t>
            </a:r>
          </a:p>
          <a:p>
            <a:pPr marL="444500" indent="-444500">
              <a:buFont typeface="Wingdings" charset="2"/>
              <a:buChar char="§"/>
            </a:pPr>
            <a:r>
              <a:rPr lang="lv-LV" altLang="x-none" sz="1700" dirty="0" smtClean="0">
                <a:latin typeface="Verdana" charset="0"/>
                <a:ea typeface="ＭＳ Ｐゴシック" charset="-128"/>
              </a:rPr>
              <a:t>Ieguldījumi papildus arī tajās jomās, kurās šobrīd identificējams zems sniegums</a:t>
            </a:r>
          </a:p>
          <a:p>
            <a:pPr marL="444500" indent="-444500">
              <a:buFont typeface="Wingdings" charset="2"/>
              <a:buChar char="§"/>
            </a:pPr>
            <a:r>
              <a:rPr lang="lv-LV" altLang="x-none" sz="1700" dirty="0">
                <a:latin typeface="Verdana" charset="0"/>
                <a:ea typeface="ＭＳ Ｐゴシック" charset="-128"/>
              </a:rPr>
              <a:t>S</a:t>
            </a:r>
            <a:r>
              <a:rPr lang="lv-LV" altLang="x-none" sz="1700" dirty="0" smtClean="0">
                <a:latin typeface="Verdana" charset="0"/>
                <a:ea typeface="ＭＳ Ｐゴシック" charset="-128"/>
              </a:rPr>
              <a:t>abalansēti ieguldījumi politikas rezultātu sasniegšanai gan īstermiņā, gan ilgtermiņā</a:t>
            </a:r>
          </a:p>
          <a:p>
            <a:pPr marL="444500" indent="-444500">
              <a:buFont typeface="Wingdings" charset="2"/>
              <a:buChar char="§"/>
            </a:pPr>
            <a:r>
              <a:rPr lang="lv-LV" altLang="x-none" sz="1700" dirty="0" smtClean="0">
                <a:latin typeface="Verdana" charset="0"/>
                <a:ea typeface="ＭＳ Ｐゴシック" charset="-128"/>
              </a:rPr>
              <a:t>Reaģēšana uz nākotnes izaicinājumiem</a:t>
            </a:r>
          </a:p>
          <a:p>
            <a:pPr marL="444500" indent="-444500">
              <a:buFont typeface="Wingdings" charset="2"/>
              <a:buChar char="§"/>
            </a:pPr>
            <a:r>
              <a:rPr lang="lv-LV" altLang="x-none" sz="1700" dirty="0">
                <a:latin typeface="Verdana" charset="0"/>
                <a:ea typeface="ＭＳ Ｐゴシック" charset="-128"/>
              </a:rPr>
              <a:t>P</a:t>
            </a:r>
            <a:r>
              <a:rPr lang="lv-LV" altLang="x-none" sz="1700" dirty="0" smtClean="0">
                <a:latin typeface="Verdana" charset="0"/>
                <a:ea typeface="ＭＳ Ｐゴシック" charset="-128"/>
              </a:rPr>
              <a:t>rioritāšu noteikšanā būtisks pieprasījums </a:t>
            </a:r>
            <a:endParaRPr lang="lv-LV" altLang="x-none" sz="1700" dirty="0">
              <a:latin typeface="Verdana" charset="0"/>
              <a:ea typeface="ＭＳ Ｐゴシック" charset="-128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CE896C8-335B-464F-B563-3941174A21B3}" type="slidenum">
              <a:rPr lang="en-US" altLang="x-none" sz="1000">
                <a:solidFill>
                  <a:srgbClr val="898989"/>
                </a:solidFill>
                <a:latin typeface="Verdana" charset="0"/>
              </a:rPr>
              <a:pPr/>
              <a:t>5</a:t>
            </a:fld>
            <a:endParaRPr lang="en-US" altLang="x-none" sz="1000">
              <a:solidFill>
                <a:srgbClr val="898989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8753" y="264459"/>
            <a:ext cx="6096000" cy="1036642"/>
          </a:xfrm>
        </p:spPr>
        <p:txBody>
          <a:bodyPr/>
          <a:lstStyle/>
          <a:p>
            <a:r>
              <a:rPr lang="lv-LV" altLang="x-none" dirty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Rekomendācijas.</a:t>
            </a:r>
            <a:r>
              <a:rPr lang="lv-LV" altLang="x-none" sz="1800" dirty="0">
                <a:solidFill>
                  <a:srgbClr val="AA3F3C"/>
                </a:solidFill>
                <a:latin typeface="Verdana" charset="0"/>
                <a:ea typeface="ＭＳ Ｐゴシック" charset="-128"/>
              </a:rPr>
              <a:t/>
            </a:r>
            <a:br>
              <a:rPr lang="lv-LV" altLang="x-none" sz="1800" dirty="0">
                <a:solidFill>
                  <a:srgbClr val="AA3F3C"/>
                </a:solidFill>
                <a:latin typeface="Verdana" charset="0"/>
                <a:ea typeface="ＭＳ Ｐゴシック" charset="-128"/>
              </a:rPr>
            </a:br>
            <a:r>
              <a:rPr lang="lv-LV" altLang="x-none" dirty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Tautsaimniecības transformācija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213" y="1752600"/>
            <a:ext cx="7978588" cy="4343400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2100" i="1" dirty="0" err="1" smtClean="0"/>
              <a:t>Fast</a:t>
            </a:r>
            <a:r>
              <a:rPr lang="lv-LV" sz="2100" i="1" dirty="0" smtClean="0"/>
              <a:t> </a:t>
            </a:r>
            <a:r>
              <a:rPr lang="lv-LV" sz="2100" i="1" dirty="0" err="1" smtClean="0"/>
              <a:t>track</a:t>
            </a:r>
            <a:r>
              <a:rPr lang="lv-LV" sz="2100" i="1" dirty="0" smtClean="0"/>
              <a:t> </a:t>
            </a:r>
            <a:r>
              <a:rPr lang="lv-LV" sz="2100" dirty="0" smtClean="0"/>
              <a:t>atbalsta mehānisms projektiem ar </a:t>
            </a:r>
            <a:r>
              <a:rPr lang="lv-LV" sz="2100" b="1" dirty="0" smtClean="0"/>
              <a:t>augstu produktu eksportspēju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2100" b="1" dirty="0" err="1" smtClean="0"/>
              <a:t>Multinacionālo</a:t>
            </a:r>
            <a:r>
              <a:rPr lang="lv-LV" sz="2100" b="1" dirty="0" smtClean="0"/>
              <a:t> korporāciju </a:t>
            </a:r>
            <a:r>
              <a:rPr lang="lv-LV" sz="2100" dirty="0" smtClean="0"/>
              <a:t>piesaistīšana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2100" b="1" dirty="0" smtClean="0"/>
              <a:t>Otrā pensiju līmeņa līdzekļu </a:t>
            </a:r>
            <a:r>
              <a:rPr lang="lv-LV" sz="2100" dirty="0" smtClean="0"/>
              <a:t>intensificēta izmantošana tautsaimniecībā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2100" dirty="0" smtClean="0"/>
              <a:t>Latvijā bāzētā un produktīvi neieguldītā </a:t>
            </a:r>
            <a:r>
              <a:rPr lang="lv-LV" sz="2100" b="1" dirty="0" smtClean="0"/>
              <a:t>kapitāla ‘iekustināšana’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2100" dirty="0" smtClean="0"/>
              <a:t>Konkurētspējīgs </a:t>
            </a:r>
            <a:r>
              <a:rPr lang="lv-LV" sz="2100" b="1" dirty="0" smtClean="0"/>
              <a:t>elektroenerģijas</a:t>
            </a:r>
            <a:r>
              <a:rPr lang="lv-LV" sz="2100" dirty="0" smtClean="0"/>
              <a:t> nodrošinājums un energoefektivitātes paaugstināšana visos patēriņa sektoros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2100" b="1" dirty="0" smtClean="0"/>
              <a:t>Biroja telpu </a:t>
            </a:r>
            <a:r>
              <a:rPr lang="lv-LV" sz="2100" dirty="0" smtClean="0"/>
              <a:t>nomas piedāvājuma uzlabošana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2100" dirty="0" smtClean="0"/>
              <a:t>Vienota </a:t>
            </a:r>
            <a:r>
              <a:rPr lang="lv-LV" sz="2100" b="1" dirty="0" smtClean="0"/>
              <a:t>resursu piedāvājuma </a:t>
            </a:r>
            <a:r>
              <a:rPr lang="lv-LV" sz="2100" b="1" dirty="0"/>
              <a:t>i</a:t>
            </a:r>
            <a:r>
              <a:rPr lang="lv-LV" sz="2100" b="1" dirty="0" smtClean="0"/>
              <a:t>zstrāde </a:t>
            </a:r>
            <a:r>
              <a:rPr lang="lv-LV" sz="2100" dirty="0" smtClean="0"/>
              <a:t>uzņēmējdarbības veikšanai pašvaldību sadarbības teritorijā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2100" dirty="0" smtClean="0"/>
              <a:t>Viedais imigrācijas plāns </a:t>
            </a:r>
            <a:r>
              <a:rPr lang="lv-LV" sz="2100" b="1" dirty="0" smtClean="0"/>
              <a:t>nacionālām interesēm atbilstošai rīcībai kontrolētai augstākā līmeņa speciālistu piesaistei</a:t>
            </a:r>
            <a:r>
              <a:rPr lang="lv-LV" sz="2100" dirty="0" smtClean="0"/>
              <a:t> no latviskai identitātei radniecīgām Eiropas un trešajām valstīm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endParaRPr lang="lv-LV" sz="3800" dirty="0"/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endParaRPr lang="en-GB" sz="3800" dirty="0"/>
          </a:p>
          <a:p>
            <a:endParaRPr lang="lv-LV" dirty="0" smtClean="0"/>
          </a:p>
          <a:p>
            <a:endParaRPr lang="lv-LV" dirty="0"/>
          </a:p>
          <a:p>
            <a:endParaRPr lang="lv-LV" dirty="0" smtClean="0"/>
          </a:p>
          <a:p>
            <a:endParaRPr lang="lv-LV" dirty="0"/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28FAB73-82D7-4CCC-AC85-E678E35E4A87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882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>
          <a:xfrm>
            <a:off x="654050" y="1639888"/>
            <a:ext cx="8274050" cy="4811712"/>
          </a:xfrm>
        </p:spPr>
        <p:txBody>
          <a:bodyPr>
            <a:normAutofit lnSpcReduction="10000"/>
          </a:bodyPr>
          <a:lstStyle/>
          <a:p>
            <a:pPr marL="285750" indent="-28575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Augstākās </a:t>
            </a:r>
            <a:r>
              <a:rPr lang="lv-LV" sz="1500" dirty="0"/>
              <a:t>izglītības iestāžu </a:t>
            </a:r>
            <a:r>
              <a:rPr lang="lv-LV" sz="1500" b="1" dirty="0"/>
              <a:t>publisko aktīvu pārskatīšana </a:t>
            </a:r>
            <a:r>
              <a:rPr lang="lv-LV" sz="1500" dirty="0"/>
              <a:t>atbilstoši demogrāfiskām tendencēm un augstskolu sniegu</a:t>
            </a:r>
            <a:r>
              <a:rPr lang="en-GB" sz="1500" dirty="0"/>
              <a:t>mam</a:t>
            </a:r>
            <a:r>
              <a:rPr lang="lv-LV" sz="1500" dirty="0"/>
              <a:t>, novērtējot ieguldījumu lietderību būvniecībā</a:t>
            </a:r>
            <a:r>
              <a:rPr lang="en-GB" sz="1500" dirty="0"/>
              <a:t> </a:t>
            </a:r>
            <a:endParaRPr lang="lv-LV" sz="1500" dirty="0" smtClean="0"/>
          </a:p>
          <a:p>
            <a:pPr marL="285750" indent="-28575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/>
              <a:t>Saistības pret valsti </a:t>
            </a:r>
            <a:r>
              <a:rPr lang="lv-LV" sz="1500" b="1" dirty="0"/>
              <a:t>augstskolu beidzējiem</a:t>
            </a:r>
            <a:r>
              <a:rPr lang="lv-LV" sz="1500" dirty="0"/>
              <a:t>, kas studējuši par valsts budžeta līdzekļiem</a:t>
            </a:r>
            <a:r>
              <a:rPr lang="en-GB" sz="1500" dirty="0"/>
              <a:t> </a:t>
            </a:r>
            <a:endParaRPr lang="lv-LV" sz="1500" dirty="0"/>
          </a:p>
          <a:p>
            <a:pPr marL="285750" indent="-28575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n-GB" sz="1500" dirty="0" smtClean="0"/>
              <a:t> </a:t>
            </a:r>
            <a:r>
              <a:rPr lang="lv-LV" sz="1500" dirty="0" smtClean="0"/>
              <a:t>Procenta minimālais apjoms </a:t>
            </a:r>
            <a:r>
              <a:rPr lang="lv-LV" sz="1500" b="1" dirty="0"/>
              <a:t>izgudrotājam</a:t>
            </a:r>
            <a:r>
              <a:rPr lang="lv-LV" sz="1500" dirty="0"/>
              <a:t> par patentēta, komercializējama </a:t>
            </a:r>
            <a:r>
              <a:rPr lang="lv-LV" sz="1500" i="1" dirty="0"/>
              <a:t>[komercializēta]</a:t>
            </a:r>
            <a:r>
              <a:rPr lang="lv-LV" sz="1500" dirty="0"/>
              <a:t> izgudrojuma </a:t>
            </a:r>
            <a:r>
              <a:rPr lang="lv-LV" sz="1500" dirty="0" smtClean="0"/>
              <a:t>izmantošanu</a:t>
            </a:r>
          </a:p>
          <a:p>
            <a:pPr marL="285750" indent="-28575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b="1" dirty="0"/>
              <a:t>P</a:t>
            </a:r>
            <a:r>
              <a:rPr lang="lv-LV" sz="1500" b="1" dirty="0" smtClean="0"/>
              <a:t>ētniecības </a:t>
            </a:r>
            <a:r>
              <a:rPr lang="lv-LV" sz="1500" b="1" dirty="0"/>
              <a:t>un attīstības ieguldījumu </a:t>
            </a:r>
            <a:r>
              <a:rPr lang="lv-LV" sz="1500" b="1" dirty="0" smtClean="0"/>
              <a:t>apjoma kāpināšana </a:t>
            </a:r>
            <a:r>
              <a:rPr lang="lv-LV" sz="1500" dirty="0"/>
              <a:t>valsts </a:t>
            </a:r>
            <a:r>
              <a:rPr lang="lv-LV" sz="1500" dirty="0" smtClean="0"/>
              <a:t>kapitālsabiedrībās, definējot skaidru valsts pasūtījumu</a:t>
            </a:r>
          </a:p>
          <a:p>
            <a:pPr marL="285750" indent="-28575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b="1" dirty="0" smtClean="0"/>
              <a:t>Zinātnes, pētniecības un inovāciju atbalsta fonda izveide </a:t>
            </a:r>
            <a:r>
              <a:rPr lang="lv-LV" sz="1500" dirty="0" smtClean="0"/>
              <a:t>publisko resursu koncentrācijai un privātā kapitāla piesaistei</a:t>
            </a:r>
          </a:p>
          <a:p>
            <a:pPr marL="285750" indent="-28575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b="1" dirty="0" smtClean="0"/>
              <a:t>Aizdevuma garantiju programma </a:t>
            </a:r>
            <a:r>
              <a:rPr lang="lv-LV" sz="1500" dirty="0" smtClean="0"/>
              <a:t>valsts finanšu institūcijā inovāciju komercializēšanas atbalstam</a:t>
            </a:r>
          </a:p>
          <a:p>
            <a:pPr marL="285750" indent="-28575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Valsts </a:t>
            </a:r>
            <a:r>
              <a:rPr lang="lv-LV" sz="1500" dirty="0"/>
              <a:t>institūciju sniegto </a:t>
            </a:r>
            <a:r>
              <a:rPr lang="lv-LV" sz="1500" b="1" dirty="0"/>
              <a:t>pakalpojumu tehnoloģiska transformācija</a:t>
            </a:r>
            <a:r>
              <a:rPr lang="lv-LV" sz="1500" dirty="0"/>
              <a:t>, demonstrējot lielo datu pielietojuma efektivitāti</a:t>
            </a:r>
          </a:p>
          <a:p>
            <a:pPr marL="285750" indent="-285750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/>
              <a:t>Profesionālo prasmju </a:t>
            </a:r>
            <a:r>
              <a:rPr lang="lv-LV" sz="1500" b="1" dirty="0"/>
              <a:t>apmācības programmu izstrāde </a:t>
            </a:r>
            <a:r>
              <a:rPr lang="lv-LV" sz="1500" dirty="0"/>
              <a:t>darbam ar lielo datu </a:t>
            </a:r>
            <a:r>
              <a:rPr lang="lv-LV" sz="1500" dirty="0" smtClean="0"/>
              <a:t>projektiem</a:t>
            </a:r>
            <a:endParaRPr lang="lv-LV" altLang="x-none" sz="1500" dirty="0">
              <a:latin typeface="Verdana" charset="0"/>
              <a:ea typeface="ＭＳ Ｐゴシック" charset="-128"/>
            </a:endParaRP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9B96D79-AD3E-104B-8B2B-1B0A647E8711}" type="slidenum">
              <a:rPr lang="en-US" altLang="x-none" sz="1000">
                <a:solidFill>
                  <a:srgbClr val="898989"/>
                </a:solidFill>
                <a:latin typeface="Verdana" charset="0"/>
              </a:rPr>
              <a:pPr/>
              <a:t>7</a:t>
            </a:fld>
            <a:endParaRPr lang="en-US" altLang="x-none" sz="1000">
              <a:solidFill>
                <a:srgbClr val="898989"/>
              </a:solidFill>
              <a:latin typeface="Verdana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60372" y="230079"/>
            <a:ext cx="6593010" cy="1036638"/>
          </a:xfrm>
        </p:spPr>
        <p:txBody>
          <a:bodyPr/>
          <a:lstStyle/>
          <a:p>
            <a:pPr marL="444500" indent="-444500"/>
            <a:r>
              <a:rPr lang="lv-LV" altLang="x-none" sz="2000" dirty="0" smtClean="0">
                <a:solidFill>
                  <a:srgbClr val="AA3F3C"/>
                </a:solidFill>
                <a:latin typeface="Verdana" charset="0"/>
                <a:ea typeface="ＭＳ Ｐゴシック" charset="-128"/>
              </a:rPr>
              <a:t>	</a:t>
            </a:r>
            <a:r>
              <a:rPr lang="lv-LV" altLang="x-none" sz="2500" dirty="0" smtClean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Rekomendācijas.</a:t>
            </a:r>
            <a:r>
              <a:rPr lang="lv-LV" altLang="x-none" sz="2000" dirty="0" smtClean="0">
                <a:solidFill>
                  <a:srgbClr val="AA3F3C"/>
                </a:solidFill>
                <a:latin typeface="Verdana" charset="0"/>
                <a:ea typeface="ＭＳ Ｐゴシック" charset="-128"/>
              </a:rPr>
              <a:t/>
            </a:r>
            <a:br>
              <a:rPr lang="lv-LV" altLang="x-none" sz="2000" dirty="0" smtClean="0">
                <a:solidFill>
                  <a:srgbClr val="AA3F3C"/>
                </a:solidFill>
                <a:latin typeface="Verdana" charset="0"/>
                <a:ea typeface="ＭＳ Ｐゴシック" charset="-128"/>
              </a:rPr>
            </a:br>
            <a:r>
              <a:rPr lang="lv-LV" altLang="x-none" sz="2500" dirty="0" smtClean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Tautsaimniecības transformācija</a:t>
            </a:r>
            <a:endParaRPr lang="lv-LV" altLang="x-none" sz="2500" dirty="0">
              <a:solidFill>
                <a:srgbClr val="721414"/>
              </a:solidFill>
              <a:latin typeface="Verdana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10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541" y="381000"/>
            <a:ext cx="6284259" cy="1036642"/>
          </a:xfrm>
        </p:spPr>
        <p:txBody>
          <a:bodyPr/>
          <a:lstStyle/>
          <a:p>
            <a:r>
              <a:rPr lang="lv-LV" altLang="x-none" dirty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Rekomendācijas.</a:t>
            </a:r>
            <a:r>
              <a:rPr lang="lv-LV" altLang="x-none" sz="1800" dirty="0">
                <a:solidFill>
                  <a:srgbClr val="AA3F3C"/>
                </a:solidFill>
                <a:latin typeface="Verdana" charset="0"/>
                <a:ea typeface="ＭＳ Ｐゴシック" charset="-128"/>
              </a:rPr>
              <a:t/>
            </a:r>
            <a:br>
              <a:rPr lang="lv-LV" altLang="x-none" sz="1800" dirty="0">
                <a:solidFill>
                  <a:srgbClr val="AA3F3C"/>
                </a:solidFill>
                <a:latin typeface="Verdana" charset="0"/>
                <a:ea typeface="ＭＳ Ｐゴシック" charset="-128"/>
              </a:rPr>
            </a:br>
            <a:r>
              <a:rPr lang="lv-LV" altLang="x-none" dirty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Tautsaimniecības transformācija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12" y="1752600"/>
            <a:ext cx="8130988" cy="4373573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lv-LV" sz="1500" dirty="0"/>
              <a:t>Uz ekonomiskām un biznesa vērtībām balstīts </a:t>
            </a:r>
            <a:r>
              <a:rPr lang="lv-LV" sz="1500" b="1" dirty="0"/>
              <a:t>Latvijas starptautiskais tēls, </a:t>
            </a:r>
            <a:r>
              <a:rPr lang="lv-LV" sz="1500" dirty="0"/>
              <a:t>amatpersonu ārējā komunikācija, popularizējot IKT sasniegumus globālajā tirgū</a:t>
            </a:r>
            <a:r>
              <a:rPr lang="en-GB" sz="1500" dirty="0"/>
              <a:t> </a:t>
            </a:r>
            <a:endParaRPr lang="lv-LV" sz="1500" b="1" dirty="0" smtClean="0"/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lv-LV" sz="1500" b="1" dirty="0" smtClean="0"/>
              <a:t>Maksātnespējas </a:t>
            </a:r>
            <a:r>
              <a:rPr lang="lv-LV" sz="1500" b="1" dirty="0"/>
              <a:t>procesa administratoru </a:t>
            </a:r>
            <a:r>
              <a:rPr lang="lv-LV" sz="1500" dirty="0"/>
              <a:t>profesijas reforma attiecībā uz administratora pienākumu veicēju loka paplašināšanu</a:t>
            </a:r>
            <a:r>
              <a:rPr lang="en-GB" sz="1500" dirty="0"/>
              <a:t> </a:t>
            </a:r>
            <a:r>
              <a:rPr lang="lv-LV" sz="1500" dirty="0" smtClean="0"/>
              <a:t>un </a:t>
            </a:r>
            <a:r>
              <a:rPr lang="lv-LV" sz="1500" b="1" dirty="0" smtClean="0"/>
              <a:t>tiesu darba efektivitāte</a:t>
            </a:r>
            <a:r>
              <a:rPr lang="lv-LV" sz="1500" dirty="0" smtClean="0"/>
              <a:t>, lai uzlabotu uzņēmējdarbības aktīvu ātrāku atgriešanu tautsaimniecībā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lv-LV" sz="1500" dirty="0"/>
              <a:t>Paradigmas maiņa </a:t>
            </a:r>
            <a:r>
              <a:rPr lang="lv-LV" sz="1500" b="1" dirty="0"/>
              <a:t>no </a:t>
            </a:r>
            <a:r>
              <a:rPr lang="lv-LV" sz="1500" b="1" dirty="0" smtClean="0"/>
              <a:t>procesu vadītas uz snieguma un rezultātiem vadītu pieeju valsts pārvaldē</a:t>
            </a:r>
            <a:r>
              <a:rPr lang="lv-LV" sz="1500" dirty="0" smtClean="0"/>
              <a:t>, mazinot administratīvo slogu un birokrātiju</a:t>
            </a:r>
            <a:endParaRPr lang="en-GB" sz="1500" dirty="0"/>
          </a:p>
          <a:p>
            <a:endParaRPr lang="en-GB" dirty="0"/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28FAB73-82D7-4CCC-AC85-E678E35E4A87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298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19635"/>
            <a:ext cx="6096000" cy="1036642"/>
          </a:xfrm>
        </p:spPr>
        <p:txBody>
          <a:bodyPr/>
          <a:lstStyle/>
          <a:p>
            <a:r>
              <a:rPr lang="lv-LV" altLang="x-none" dirty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Rekomendācijas. </a:t>
            </a:r>
            <a:br>
              <a:rPr lang="lv-LV" altLang="x-none" dirty="0">
                <a:solidFill>
                  <a:srgbClr val="721414"/>
                </a:solidFill>
                <a:latin typeface="Verdana" charset="0"/>
                <a:ea typeface="ＭＳ Ｐゴシック" charset="-128"/>
              </a:rPr>
            </a:br>
            <a:r>
              <a:rPr lang="lv-LV" altLang="x-none" dirty="0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Cilvēka </a:t>
            </a:r>
            <a:r>
              <a:rPr lang="lv-LV" altLang="x-none" dirty="0" err="1">
                <a:solidFill>
                  <a:srgbClr val="721414"/>
                </a:solidFill>
                <a:latin typeface="Verdana" charset="0"/>
                <a:ea typeface="ＭＳ Ｐゴシック" charset="-128"/>
              </a:rPr>
              <a:t>drošumspēja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470" y="1752600"/>
            <a:ext cx="7790329" cy="4373573"/>
          </a:xfrm>
        </p:spPr>
        <p:txBody>
          <a:bodyPr>
            <a:normAutofit/>
          </a:bodyPr>
          <a:lstStyle/>
          <a:p>
            <a:pPr marL="171450" indent="-171450" algn="just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Visaptverošs budžeta </a:t>
            </a:r>
            <a:r>
              <a:rPr lang="lv-LV" sz="1500" dirty="0" err="1" smtClean="0"/>
              <a:t>izvērtējums</a:t>
            </a:r>
            <a:r>
              <a:rPr lang="lv-LV" sz="1500" dirty="0" smtClean="0"/>
              <a:t> visām budžeta bāzes programmām visās politikās atbilstoši </a:t>
            </a:r>
            <a:r>
              <a:rPr lang="lv-LV" sz="1500" b="1" dirty="0" smtClean="0"/>
              <a:t>sabiedrības novecošanās</a:t>
            </a:r>
            <a:r>
              <a:rPr lang="lv-LV" sz="1500" dirty="0" smtClean="0"/>
              <a:t> prognozēm </a:t>
            </a:r>
          </a:p>
          <a:p>
            <a:pPr marL="171450" indent="-171450" algn="just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b="1" dirty="0" smtClean="0"/>
              <a:t>Finanšu </a:t>
            </a:r>
            <a:r>
              <a:rPr lang="lv-LV" sz="1500" b="1" dirty="0" err="1" smtClean="0"/>
              <a:t>pratības</a:t>
            </a:r>
            <a:r>
              <a:rPr lang="lv-LV" sz="1500" b="1" dirty="0" smtClean="0"/>
              <a:t> uzlabošana </a:t>
            </a:r>
            <a:r>
              <a:rPr lang="lv-LV" sz="1500" dirty="0" smtClean="0"/>
              <a:t>sabiedrības grupās</a:t>
            </a:r>
          </a:p>
          <a:p>
            <a:pPr marL="171450" indent="-171450" algn="just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Risinājuma izstrāde, kas reaģē uz nekvalitatīva </a:t>
            </a:r>
            <a:r>
              <a:rPr lang="lv-LV" sz="1500" b="1" dirty="0" smtClean="0"/>
              <a:t>mājokļu fonda </a:t>
            </a:r>
            <a:r>
              <a:rPr lang="lv-LV" sz="1500" dirty="0" smtClean="0"/>
              <a:t>radītajiem draudiem</a:t>
            </a:r>
          </a:p>
          <a:p>
            <a:pPr marL="171450" indent="-171450" algn="just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Mehānismu </a:t>
            </a:r>
            <a:r>
              <a:rPr lang="lv-LV" sz="1500" b="1" dirty="0" smtClean="0"/>
              <a:t>koplīgumu un nozaru </a:t>
            </a:r>
            <a:r>
              <a:rPr lang="lv-LV" sz="1500" b="1" dirty="0" err="1" smtClean="0"/>
              <a:t>ģenerālvienošanos</a:t>
            </a:r>
            <a:r>
              <a:rPr lang="lv-LV" sz="1500" b="1" dirty="0" smtClean="0"/>
              <a:t> atbalstam</a:t>
            </a:r>
            <a:r>
              <a:rPr lang="lv-LV" sz="1500" dirty="0" smtClean="0"/>
              <a:t>, palielinot spēju </a:t>
            </a:r>
            <a:r>
              <a:rPr lang="lv-LV" sz="1500" dirty="0" err="1" smtClean="0"/>
              <a:t>pašorganizēties</a:t>
            </a:r>
            <a:r>
              <a:rPr lang="lv-LV" sz="1500" dirty="0" smtClean="0"/>
              <a:t> strādājošiem savu interešu aizstāvībai un veicinot sociāli atbildīgu uzņēmumu un nozaru uzņēmēju organizāciju darbību </a:t>
            </a:r>
          </a:p>
          <a:p>
            <a:pPr marL="171450" indent="-171450" algn="just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Sistematizēt pieeju </a:t>
            </a:r>
            <a:r>
              <a:rPr lang="lv-LV" sz="1500" b="1" dirty="0" smtClean="0"/>
              <a:t>publiskajā sektorā strādājošo, jo īpaši publisko pakalpojumu jomā, atalgojuma pārskatīšanai</a:t>
            </a:r>
            <a:r>
              <a:rPr lang="lv-LV" sz="1500" dirty="0" smtClean="0"/>
              <a:t> atbilstoši darba tirgus tendencēm</a:t>
            </a:r>
          </a:p>
          <a:p>
            <a:pPr marL="171450" indent="-171450" algn="just">
              <a:spcBef>
                <a:spcPts val="12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lv-LV" sz="1500" dirty="0" smtClean="0"/>
              <a:t>Mūsdienu prasībām atbilstoša </a:t>
            </a:r>
            <a:r>
              <a:rPr lang="lv-LV" sz="1500" b="1" dirty="0" smtClean="0"/>
              <a:t>ieslodzījuma vietu infrastruktūra</a:t>
            </a:r>
          </a:p>
          <a:p>
            <a:endParaRPr lang="lv-LV" sz="15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28FAB73-82D7-4CCC-AC85-E678E35E4A87}" type="slidenum">
              <a:rPr lang="en-US" altLang="lv-LV" smtClean="0"/>
              <a:pPr>
                <a:defRPr/>
              </a:pPr>
              <a:t>9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3990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13090</TotalTime>
  <Words>916</Words>
  <Application>Microsoft Office PowerPoint</Application>
  <PresentationFormat>On-screen Show (4:3)</PresentationFormat>
  <Paragraphs>140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89_Prezentacija_templateLV</vt:lpstr>
      <vt:lpstr>Prioritātes un rekomendācijas  NAP2020 mērķu sasniegšanai  </vt:lpstr>
      <vt:lpstr>NAP2020 īstenošanas progresa vērtējums</vt:lpstr>
      <vt:lpstr>Prioritātes tuvākajiem trīs gadiem</vt:lpstr>
      <vt:lpstr>PowerPoint Presentation</vt:lpstr>
      <vt:lpstr>Paradigmas un principi attīstības prioritāšu noteikšanā</vt:lpstr>
      <vt:lpstr>Rekomendācijas. Tautsaimniecības transformācija</vt:lpstr>
      <vt:lpstr> Rekomendācijas. Tautsaimniecības transformācija</vt:lpstr>
      <vt:lpstr>Rekomendācijas. Tautsaimniecības transformācija</vt:lpstr>
      <vt:lpstr>Rekomendācijas.  Cilvēka drošumspēja</vt:lpstr>
      <vt:lpstr>Rekomendācijas.  Cilvēka drošumspēja</vt:lpstr>
      <vt:lpstr>Rekomendācijas.  Cilvēka drošumspēja</vt:lpstr>
      <vt:lpstr>Rekomendācijas. Izaugsmi atbalstošas teritorijas</vt:lpstr>
      <vt:lpstr>Rekomendācijas. Izaugsmi atbalstošas teritorijas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Vladislavs Vesperis</cp:lastModifiedBy>
  <cp:revision>756</cp:revision>
  <cp:lastPrinted>2017-12-19T15:01:03Z</cp:lastPrinted>
  <dcterms:created xsi:type="dcterms:W3CDTF">2014-11-20T14:46:47Z</dcterms:created>
  <dcterms:modified xsi:type="dcterms:W3CDTF">2018-02-21T07:45:14Z</dcterms:modified>
</cp:coreProperties>
</file>