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12192000" cy="6858000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E8276-ACB8-4662-9A86-A8689CE3E37A}" type="doc">
      <dgm:prSet loTypeId="urn:microsoft.com/office/officeart/2005/8/layout/cycle6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GB"/>
        </a:p>
      </dgm:t>
    </dgm:pt>
    <dgm:pt modelId="{AD81DA6A-3856-4B6D-BE64-EB584A54A745}">
      <dgm:prSet phldrT="[Text]" custT="1"/>
      <dgm:spPr/>
      <dgm:t>
        <a:bodyPr/>
        <a:lstStyle/>
        <a:p>
          <a:r>
            <a:rPr lang="lv-LV" sz="1600" noProof="0" dirty="0"/>
            <a:t>pašvaldību dibinātas profesionālās ievirzes izglītības iestādes</a:t>
          </a:r>
        </a:p>
      </dgm:t>
    </dgm:pt>
    <dgm:pt modelId="{75D14861-A06B-4D6A-BBAE-CE47FE2D5651}" type="parTrans" cxnId="{4778523C-9DFE-4C27-AE23-D8A101931E17}">
      <dgm:prSet/>
      <dgm:spPr/>
      <dgm:t>
        <a:bodyPr/>
        <a:lstStyle/>
        <a:p>
          <a:endParaRPr lang="en-GB"/>
        </a:p>
      </dgm:t>
    </dgm:pt>
    <dgm:pt modelId="{46338B4C-1829-4341-BB3F-AE13A5A63660}" type="sibTrans" cxnId="{4778523C-9DFE-4C27-AE23-D8A101931E17}">
      <dgm:prSet/>
      <dgm:spPr/>
      <dgm:t>
        <a:bodyPr/>
        <a:lstStyle/>
        <a:p>
          <a:endParaRPr lang="en-GB"/>
        </a:p>
      </dgm:t>
    </dgm:pt>
    <dgm:pt modelId="{C7F2CCDC-21A4-453B-B98C-DAB93FE4825A}">
      <dgm:prSet phldrT="[Text]" custT="1"/>
      <dgm:spPr/>
      <dgm:t>
        <a:bodyPr/>
        <a:lstStyle/>
        <a:p>
          <a:r>
            <a:rPr lang="lv-LV" sz="1600" noProof="0" dirty="0"/>
            <a:t>valsts dibinātās profesionālās izglītības iestādes mūzikā un mākslā</a:t>
          </a:r>
        </a:p>
      </dgm:t>
    </dgm:pt>
    <dgm:pt modelId="{43B0B16D-7ECA-4DE2-BDD5-2BC8D95F1766}" type="parTrans" cxnId="{F6394AD9-C014-4341-96E0-ABD71D20E096}">
      <dgm:prSet/>
      <dgm:spPr/>
      <dgm:t>
        <a:bodyPr/>
        <a:lstStyle/>
        <a:p>
          <a:endParaRPr lang="en-GB"/>
        </a:p>
      </dgm:t>
    </dgm:pt>
    <dgm:pt modelId="{CC057BE0-695A-4320-AC8D-3D140750F351}" type="sibTrans" cxnId="{F6394AD9-C014-4341-96E0-ABD71D20E096}">
      <dgm:prSet/>
      <dgm:spPr/>
      <dgm:t>
        <a:bodyPr/>
        <a:lstStyle/>
        <a:p>
          <a:endParaRPr lang="en-GB"/>
        </a:p>
      </dgm:t>
    </dgm:pt>
    <dgm:pt modelId="{9334F85C-E641-42E2-AFD2-A223DF47100F}">
      <dgm:prSet phldrT="[Text]" custT="1"/>
      <dgm:spPr/>
      <dgm:t>
        <a:bodyPr/>
        <a:lstStyle/>
        <a:p>
          <a:r>
            <a:rPr lang="lv-LV" sz="1600" noProof="0" dirty="0"/>
            <a:t>interešu izglītība visā Latvijā</a:t>
          </a:r>
        </a:p>
      </dgm:t>
    </dgm:pt>
    <dgm:pt modelId="{62C218B5-8D77-424A-A48E-902B637E9977}" type="parTrans" cxnId="{370B9B07-34C7-4255-9BD4-5BE2DCA7E1AA}">
      <dgm:prSet/>
      <dgm:spPr/>
      <dgm:t>
        <a:bodyPr/>
        <a:lstStyle/>
        <a:p>
          <a:endParaRPr lang="en-GB"/>
        </a:p>
      </dgm:t>
    </dgm:pt>
    <dgm:pt modelId="{C7F7796F-6675-4C08-9C05-27471A3FCB3E}" type="sibTrans" cxnId="{370B9B07-34C7-4255-9BD4-5BE2DCA7E1AA}">
      <dgm:prSet/>
      <dgm:spPr/>
      <dgm:t>
        <a:bodyPr/>
        <a:lstStyle/>
        <a:p>
          <a:endParaRPr lang="en-GB"/>
        </a:p>
      </dgm:t>
    </dgm:pt>
    <dgm:pt modelId="{4E2645D3-9693-4C0E-9815-16D9B86EFD50}">
      <dgm:prSet phldrT="[Text]" custT="1"/>
      <dgm:spPr/>
      <dgm:t>
        <a:bodyPr/>
        <a:lstStyle/>
        <a:p>
          <a:r>
            <a:rPr lang="lv-LV" sz="1600" noProof="0" dirty="0"/>
            <a:t>vispārējās izglītības iestādes</a:t>
          </a:r>
        </a:p>
      </dgm:t>
    </dgm:pt>
    <dgm:pt modelId="{3A3AEF83-3323-4023-A03F-A6EF5396877B}" type="parTrans" cxnId="{1D9CF46F-9933-486C-ADD0-775E307C5528}">
      <dgm:prSet/>
      <dgm:spPr/>
      <dgm:t>
        <a:bodyPr/>
        <a:lstStyle/>
        <a:p>
          <a:endParaRPr lang="en-GB"/>
        </a:p>
      </dgm:t>
    </dgm:pt>
    <dgm:pt modelId="{02231F11-17A6-48F2-9A41-C5BFDFA708FF}" type="sibTrans" cxnId="{1D9CF46F-9933-486C-ADD0-775E307C5528}">
      <dgm:prSet/>
      <dgm:spPr/>
      <dgm:t>
        <a:bodyPr/>
        <a:lstStyle/>
        <a:p>
          <a:endParaRPr lang="en-GB"/>
        </a:p>
      </dgm:t>
    </dgm:pt>
    <dgm:pt modelId="{AE7C3E85-00AA-4FBC-95B2-908C2200169A}" type="pres">
      <dgm:prSet presAssocID="{306E8276-ACB8-4662-9A86-A8689CE3E37A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lv-LV"/>
        </a:p>
      </dgm:t>
    </dgm:pt>
    <dgm:pt modelId="{77B82BC9-1E0E-4446-ACF5-1A5EAB05E39D}" type="pres">
      <dgm:prSet presAssocID="{AD81DA6A-3856-4B6D-BE64-EB584A54A745}" presName="node" presStyleLbl="node1" presStyleIdx="0" presStyleCnt="4" custScaleX="123739" custScaleY="145324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18BA7C15-57DB-4161-A30B-7B21501FB661}" type="pres">
      <dgm:prSet presAssocID="{AD81DA6A-3856-4B6D-BE64-EB584A54A745}" presName="spNode" presStyleCnt="0"/>
      <dgm:spPr/>
    </dgm:pt>
    <dgm:pt modelId="{5DE7588C-A807-4D16-AD29-743100869EF6}" type="pres">
      <dgm:prSet presAssocID="{46338B4C-1829-4341-BB3F-AE13A5A63660}" presName="sibTrans" presStyleLbl="sibTrans1D1" presStyleIdx="0" presStyleCnt="4"/>
      <dgm:spPr/>
      <dgm:t>
        <a:bodyPr/>
        <a:lstStyle/>
        <a:p>
          <a:endParaRPr lang="lv-LV"/>
        </a:p>
      </dgm:t>
    </dgm:pt>
    <dgm:pt modelId="{B097B1BC-78B3-4A4B-AE19-3FC677D64C2F}" type="pres">
      <dgm:prSet presAssocID="{C7F2CCDC-21A4-453B-B98C-DAB93FE4825A}" presName="node" presStyleLbl="node1" presStyleIdx="1" presStyleCnt="4" custScaleX="135936" custScaleY="117240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8056694B-D998-451A-9213-E8D3E78CE701}" type="pres">
      <dgm:prSet presAssocID="{C7F2CCDC-21A4-453B-B98C-DAB93FE4825A}" presName="spNode" presStyleCnt="0"/>
      <dgm:spPr/>
    </dgm:pt>
    <dgm:pt modelId="{DA20BABE-D59A-4BEF-B437-4113ED224639}" type="pres">
      <dgm:prSet presAssocID="{CC057BE0-695A-4320-AC8D-3D140750F351}" presName="sibTrans" presStyleLbl="sibTrans1D1" presStyleIdx="1" presStyleCnt="4"/>
      <dgm:spPr/>
      <dgm:t>
        <a:bodyPr/>
        <a:lstStyle/>
        <a:p>
          <a:endParaRPr lang="lv-LV"/>
        </a:p>
      </dgm:t>
    </dgm:pt>
    <dgm:pt modelId="{4E352370-69C0-48C7-9E84-42601A9887B1}" type="pres">
      <dgm:prSet presAssocID="{9334F85C-E641-42E2-AFD2-A223DF47100F}" presName="node" presStyleLbl="node1" presStyleIdx="2" presStyleCnt="4" custScaleX="124893" custScaleY="12434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E2EE0FF8-11EA-41D1-96E0-F3A10824976E}" type="pres">
      <dgm:prSet presAssocID="{9334F85C-E641-42E2-AFD2-A223DF47100F}" presName="spNode" presStyleCnt="0"/>
      <dgm:spPr/>
    </dgm:pt>
    <dgm:pt modelId="{14F42A94-D8E5-4AE9-9FC7-9B4D0B490452}" type="pres">
      <dgm:prSet presAssocID="{C7F7796F-6675-4C08-9C05-27471A3FCB3E}" presName="sibTrans" presStyleLbl="sibTrans1D1" presStyleIdx="2" presStyleCnt="4"/>
      <dgm:spPr/>
      <dgm:t>
        <a:bodyPr/>
        <a:lstStyle/>
        <a:p>
          <a:endParaRPr lang="lv-LV"/>
        </a:p>
      </dgm:t>
    </dgm:pt>
    <dgm:pt modelId="{CA3BA96F-91FA-4EDC-A299-5CC23EFD639D}" type="pres">
      <dgm:prSet presAssocID="{4E2645D3-9693-4C0E-9815-16D9B86EFD50}" presName="node" presStyleLbl="node1" presStyleIdx="3" presStyleCnt="4" custScaleX="122691" custScaleY="118002">
        <dgm:presLayoutVars>
          <dgm:bulletEnabled val="1"/>
        </dgm:presLayoutVars>
      </dgm:prSet>
      <dgm:spPr/>
      <dgm:t>
        <a:bodyPr/>
        <a:lstStyle/>
        <a:p>
          <a:endParaRPr lang="lv-LV"/>
        </a:p>
      </dgm:t>
    </dgm:pt>
    <dgm:pt modelId="{FA888C0C-E9EB-47A0-8D5B-D1CEB02F1B09}" type="pres">
      <dgm:prSet presAssocID="{4E2645D3-9693-4C0E-9815-16D9B86EFD50}" presName="spNode" presStyleCnt="0"/>
      <dgm:spPr/>
    </dgm:pt>
    <dgm:pt modelId="{53FCDDA8-6B59-49DD-9BC7-26BB62DE8E55}" type="pres">
      <dgm:prSet presAssocID="{02231F11-17A6-48F2-9A41-C5BFDFA708FF}" presName="sibTrans" presStyleLbl="sibTrans1D1" presStyleIdx="3" presStyleCnt="4"/>
      <dgm:spPr/>
      <dgm:t>
        <a:bodyPr/>
        <a:lstStyle/>
        <a:p>
          <a:endParaRPr lang="lv-LV"/>
        </a:p>
      </dgm:t>
    </dgm:pt>
  </dgm:ptLst>
  <dgm:cxnLst>
    <dgm:cxn modelId="{4778523C-9DFE-4C27-AE23-D8A101931E17}" srcId="{306E8276-ACB8-4662-9A86-A8689CE3E37A}" destId="{AD81DA6A-3856-4B6D-BE64-EB584A54A745}" srcOrd="0" destOrd="0" parTransId="{75D14861-A06B-4D6A-BBAE-CE47FE2D5651}" sibTransId="{46338B4C-1829-4341-BB3F-AE13A5A63660}"/>
    <dgm:cxn modelId="{370B9B07-34C7-4255-9BD4-5BE2DCA7E1AA}" srcId="{306E8276-ACB8-4662-9A86-A8689CE3E37A}" destId="{9334F85C-E641-42E2-AFD2-A223DF47100F}" srcOrd="2" destOrd="0" parTransId="{62C218B5-8D77-424A-A48E-902B637E9977}" sibTransId="{C7F7796F-6675-4C08-9C05-27471A3FCB3E}"/>
    <dgm:cxn modelId="{1D9CF46F-9933-486C-ADD0-775E307C5528}" srcId="{306E8276-ACB8-4662-9A86-A8689CE3E37A}" destId="{4E2645D3-9693-4C0E-9815-16D9B86EFD50}" srcOrd="3" destOrd="0" parTransId="{3A3AEF83-3323-4023-A03F-A6EF5396877B}" sibTransId="{02231F11-17A6-48F2-9A41-C5BFDFA708FF}"/>
    <dgm:cxn modelId="{14628506-D8FD-472C-ACC9-C7FEDBE2F7DD}" type="presOf" srcId="{9334F85C-E641-42E2-AFD2-A223DF47100F}" destId="{4E352370-69C0-48C7-9E84-42601A9887B1}" srcOrd="0" destOrd="0" presId="urn:microsoft.com/office/officeart/2005/8/layout/cycle6"/>
    <dgm:cxn modelId="{CE8EDF97-F55D-4DFF-B318-281887EC2DFB}" type="presOf" srcId="{C7F2CCDC-21A4-453B-B98C-DAB93FE4825A}" destId="{B097B1BC-78B3-4A4B-AE19-3FC677D64C2F}" srcOrd="0" destOrd="0" presId="urn:microsoft.com/office/officeart/2005/8/layout/cycle6"/>
    <dgm:cxn modelId="{DF5ECC60-FD11-485E-B713-43FA881A5333}" type="presOf" srcId="{02231F11-17A6-48F2-9A41-C5BFDFA708FF}" destId="{53FCDDA8-6B59-49DD-9BC7-26BB62DE8E55}" srcOrd="0" destOrd="0" presId="urn:microsoft.com/office/officeart/2005/8/layout/cycle6"/>
    <dgm:cxn modelId="{75D14257-5DE4-4189-BCCB-AE87468026B9}" type="presOf" srcId="{C7F7796F-6675-4C08-9C05-27471A3FCB3E}" destId="{14F42A94-D8E5-4AE9-9FC7-9B4D0B490452}" srcOrd="0" destOrd="0" presId="urn:microsoft.com/office/officeart/2005/8/layout/cycle6"/>
    <dgm:cxn modelId="{64CC4C0F-CC99-4F61-B162-E4A0B5B23BD4}" type="presOf" srcId="{CC057BE0-695A-4320-AC8D-3D140750F351}" destId="{DA20BABE-D59A-4BEF-B437-4113ED224639}" srcOrd="0" destOrd="0" presId="urn:microsoft.com/office/officeart/2005/8/layout/cycle6"/>
    <dgm:cxn modelId="{4247A2F1-E30D-4412-9D8F-8238619D49B8}" type="presOf" srcId="{46338B4C-1829-4341-BB3F-AE13A5A63660}" destId="{5DE7588C-A807-4D16-AD29-743100869EF6}" srcOrd="0" destOrd="0" presId="urn:microsoft.com/office/officeart/2005/8/layout/cycle6"/>
    <dgm:cxn modelId="{5FC1D346-3CE9-489D-B4A1-BD90CDA7DA34}" type="presOf" srcId="{306E8276-ACB8-4662-9A86-A8689CE3E37A}" destId="{AE7C3E85-00AA-4FBC-95B2-908C2200169A}" srcOrd="0" destOrd="0" presId="urn:microsoft.com/office/officeart/2005/8/layout/cycle6"/>
    <dgm:cxn modelId="{4E993217-BAAA-4200-9A7E-DC122AE9DEA3}" type="presOf" srcId="{AD81DA6A-3856-4B6D-BE64-EB584A54A745}" destId="{77B82BC9-1E0E-4446-ACF5-1A5EAB05E39D}" srcOrd="0" destOrd="0" presId="urn:microsoft.com/office/officeart/2005/8/layout/cycle6"/>
    <dgm:cxn modelId="{F6394AD9-C014-4341-96E0-ABD71D20E096}" srcId="{306E8276-ACB8-4662-9A86-A8689CE3E37A}" destId="{C7F2CCDC-21A4-453B-B98C-DAB93FE4825A}" srcOrd="1" destOrd="0" parTransId="{43B0B16D-7ECA-4DE2-BDD5-2BC8D95F1766}" sibTransId="{CC057BE0-695A-4320-AC8D-3D140750F351}"/>
    <dgm:cxn modelId="{6D105152-E1F3-4516-9784-A78297FB16BF}" type="presOf" srcId="{4E2645D3-9693-4C0E-9815-16D9B86EFD50}" destId="{CA3BA96F-91FA-4EDC-A299-5CC23EFD639D}" srcOrd="0" destOrd="0" presId="urn:microsoft.com/office/officeart/2005/8/layout/cycle6"/>
    <dgm:cxn modelId="{C2E5B132-C908-4A2C-9DB5-B6780B1E7ED7}" type="presParOf" srcId="{AE7C3E85-00AA-4FBC-95B2-908C2200169A}" destId="{77B82BC9-1E0E-4446-ACF5-1A5EAB05E39D}" srcOrd="0" destOrd="0" presId="urn:microsoft.com/office/officeart/2005/8/layout/cycle6"/>
    <dgm:cxn modelId="{01957124-1C7A-46DF-825F-C7F539DFBB74}" type="presParOf" srcId="{AE7C3E85-00AA-4FBC-95B2-908C2200169A}" destId="{18BA7C15-57DB-4161-A30B-7B21501FB661}" srcOrd="1" destOrd="0" presId="urn:microsoft.com/office/officeart/2005/8/layout/cycle6"/>
    <dgm:cxn modelId="{2F6FD047-ACCB-45B6-B3E7-76BB11F5E33D}" type="presParOf" srcId="{AE7C3E85-00AA-4FBC-95B2-908C2200169A}" destId="{5DE7588C-A807-4D16-AD29-743100869EF6}" srcOrd="2" destOrd="0" presId="urn:microsoft.com/office/officeart/2005/8/layout/cycle6"/>
    <dgm:cxn modelId="{C9C6A8F7-DEA2-481F-8F98-E4BEF21FFB76}" type="presParOf" srcId="{AE7C3E85-00AA-4FBC-95B2-908C2200169A}" destId="{B097B1BC-78B3-4A4B-AE19-3FC677D64C2F}" srcOrd="3" destOrd="0" presId="urn:microsoft.com/office/officeart/2005/8/layout/cycle6"/>
    <dgm:cxn modelId="{C5CC94FE-A0BB-422E-9D2C-D5FCD4601D43}" type="presParOf" srcId="{AE7C3E85-00AA-4FBC-95B2-908C2200169A}" destId="{8056694B-D998-451A-9213-E8D3E78CE701}" srcOrd="4" destOrd="0" presId="urn:microsoft.com/office/officeart/2005/8/layout/cycle6"/>
    <dgm:cxn modelId="{E7153A2A-950D-4AE1-BEA4-FE334824BDF0}" type="presParOf" srcId="{AE7C3E85-00AA-4FBC-95B2-908C2200169A}" destId="{DA20BABE-D59A-4BEF-B437-4113ED224639}" srcOrd="5" destOrd="0" presId="urn:microsoft.com/office/officeart/2005/8/layout/cycle6"/>
    <dgm:cxn modelId="{345F9F15-F9C5-4B1C-ADCD-3B72554FCFB4}" type="presParOf" srcId="{AE7C3E85-00AA-4FBC-95B2-908C2200169A}" destId="{4E352370-69C0-48C7-9E84-42601A9887B1}" srcOrd="6" destOrd="0" presId="urn:microsoft.com/office/officeart/2005/8/layout/cycle6"/>
    <dgm:cxn modelId="{35F40553-C466-425B-BE31-80F5F80EAE1A}" type="presParOf" srcId="{AE7C3E85-00AA-4FBC-95B2-908C2200169A}" destId="{E2EE0FF8-11EA-41D1-96E0-F3A10824976E}" srcOrd="7" destOrd="0" presId="urn:microsoft.com/office/officeart/2005/8/layout/cycle6"/>
    <dgm:cxn modelId="{4EC3FE60-0227-4B48-9AD2-76984FAC650C}" type="presParOf" srcId="{AE7C3E85-00AA-4FBC-95B2-908C2200169A}" destId="{14F42A94-D8E5-4AE9-9FC7-9B4D0B490452}" srcOrd="8" destOrd="0" presId="urn:microsoft.com/office/officeart/2005/8/layout/cycle6"/>
    <dgm:cxn modelId="{EEDE94D4-B00A-4C7E-A94B-05009D5CFA62}" type="presParOf" srcId="{AE7C3E85-00AA-4FBC-95B2-908C2200169A}" destId="{CA3BA96F-91FA-4EDC-A299-5CC23EFD639D}" srcOrd="9" destOrd="0" presId="urn:microsoft.com/office/officeart/2005/8/layout/cycle6"/>
    <dgm:cxn modelId="{A6040A93-73E4-4646-9740-582A657A13A2}" type="presParOf" srcId="{AE7C3E85-00AA-4FBC-95B2-908C2200169A}" destId="{FA888C0C-E9EB-47A0-8D5B-D1CEB02F1B09}" srcOrd="10" destOrd="0" presId="urn:microsoft.com/office/officeart/2005/8/layout/cycle6"/>
    <dgm:cxn modelId="{4EAA2889-AB77-4F16-B07C-342C57B36024}" type="presParOf" srcId="{AE7C3E85-00AA-4FBC-95B2-908C2200169A}" destId="{53FCDDA8-6B59-49DD-9BC7-26BB62DE8E5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3686402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266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7104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90641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297847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293624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964403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79751" y="4715879"/>
            <a:ext cx="5438125" cy="4467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5113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6428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a slaids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s un vertikāls teksts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kāls virsraksts un teksts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rsraksts un saturs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daļas galvene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vi satura bloki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līdzinājums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kai virsraksts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ukšs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aturs ar parakstu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ttēls ar parakstu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lv-LV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690796" y="1941555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>
              <a:buSzPts val="2800"/>
            </a:pPr>
            <a:r>
              <a:rPr lang="lv-LV" sz="3200" b="1" dirty="0"/>
              <a:t/>
            </a:r>
            <a:br>
              <a:rPr lang="lv-LV" sz="3200" b="1" dirty="0"/>
            </a:br>
            <a:r>
              <a:rPr lang="lv-LV" sz="3200" b="1" dirty="0"/>
              <a:t/>
            </a:r>
            <a:br>
              <a:rPr lang="lv-LV" sz="3200" b="1" dirty="0"/>
            </a:br>
            <a:r>
              <a:rPr lang="lv-LV" sz="3200" b="1" dirty="0"/>
              <a:t/>
            </a:r>
            <a:br>
              <a:rPr lang="lv-LV" sz="3200" b="1" dirty="0"/>
            </a:br>
            <a:r>
              <a:rPr lang="lv-LV" sz="3200" b="1" dirty="0"/>
              <a:t/>
            </a:r>
            <a:br>
              <a:rPr lang="lv-LV" sz="3200" b="1" dirty="0"/>
            </a:br>
            <a:r>
              <a:rPr lang="lv-LV" sz="3200" b="1" dirty="0"/>
              <a:t/>
            </a:r>
            <a:br>
              <a:rPr lang="lv-LV" sz="3200" b="1" dirty="0"/>
            </a:br>
            <a:r>
              <a:rPr lang="lv-LV" sz="3200" b="1" dirty="0"/>
              <a:t/>
            </a:r>
            <a:br>
              <a:rPr lang="lv-LV" sz="3200" b="1" dirty="0"/>
            </a:br>
            <a:r>
              <a:rPr lang="lv-LV" sz="3200" b="1" dirty="0"/>
              <a:t>Mūzikas, kultūras un mākslas jomu skolotāju izglītības modernizācijas pasākumi</a:t>
            </a:r>
            <a:br>
              <a:rPr lang="lv-LV" sz="3200" b="1" dirty="0"/>
            </a:br>
            <a:r>
              <a:rPr lang="lv-LV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lv-LV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664678" y="433625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lnSpc>
                <a:spcPct val="80000"/>
              </a:lnSpc>
            </a:pPr>
            <a:r>
              <a:rPr lang="lv-LV" dirty="0"/>
              <a:t>Saeimas Ilgtspējīgas attīstības komisija</a:t>
            </a:r>
            <a:br>
              <a:rPr lang="lv-LV" dirty="0"/>
            </a:br>
            <a:r>
              <a:rPr lang="lv-LV" dirty="0"/>
              <a:t> "Augstskolu plānotie pasākumi pedagogu izglītības modernizācijai un sagatavošanai konceptuāli jaunā kvalitātē Latvijas ilgtspējīgai attīstībai"</a:t>
            </a:r>
            <a:endParaRPr lang="lv-LV"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lv-LV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2018. gada 23.februārī</a:t>
            </a:r>
            <a:endParaRPr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7F3B03AA-64FB-4E7E-82DE-24292C502A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2212" y="341313"/>
            <a:ext cx="7267575" cy="15621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lv-LV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Jāzepa Vītola Latvijas Mūzikas akadēmijas loma</a:t>
            </a:r>
            <a:endParaRPr/>
          </a:p>
        </p:txBody>
      </p:sp>
      <p:grpSp>
        <p:nvGrpSpPr>
          <p:cNvPr id="91" name="Shape 91"/>
          <p:cNvGrpSpPr/>
          <p:nvPr/>
        </p:nvGrpSpPr>
        <p:grpSpPr>
          <a:xfrm>
            <a:off x="-4081224" y="1071795"/>
            <a:ext cx="15375298" cy="5858998"/>
            <a:chOff x="-4919424" y="-753830"/>
            <a:chExt cx="15375298" cy="5858998"/>
          </a:xfrm>
        </p:grpSpPr>
        <p:sp>
          <p:nvSpPr>
            <p:cNvPr id="92" name="Shape 92"/>
            <p:cNvSpPr/>
            <p:nvPr/>
          </p:nvSpPr>
          <p:spPr>
            <a:xfrm>
              <a:off x="-4919424" y="-753830"/>
              <a:ext cx="5858998" cy="5858998"/>
            </a:xfrm>
            <a:prstGeom prst="blockArc">
              <a:avLst>
                <a:gd name="adj1" fmla="val 18900000"/>
                <a:gd name="adj2" fmla="val 2700000"/>
                <a:gd name="adj3" fmla="val 369"/>
              </a:avLst>
            </a:prstGeom>
            <a:noFill/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92024" y="334530"/>
              <a:ext cx="9963850" cy="669409"/>
            </a:xfrm>
            <a:prstGeom prst="rect">
              <a:avLst/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 txBox="1"/>
            <p:nvPr/>
          </p:nvSpPr>
          <p:spPr>
            <a:xfrm>
              <a:off x="492024" y="334530"/>
              <a:ext cx="9963850" cy="6694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1325" tIns="63500" rIns="63500" bIns="635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līdzšinējā pieredze visu līmeņu mūzikas un deju skolotāju sagatavošanā</a:t>
              </a:r>
              <a:endPara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5" name="Shape 95"/>
            <p:cNvSpPr/>
            <p:nvPr/>
          </p:nvSpPr>
          <p:spPr>
            <a:xfrm>
              <a:off x="73643" y="250854"/>
              <a:ext cx="836762" cy="836762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875812" y="1338819"/>
              <a:ext cx="9580062" cy="669409"/>
            </a:xfrm>
            <a:prstGeom prst="rect">
              <a:avLst/>
            </a:prstGeom>
            <a:solidFill>
              <a:srgbClr val="D07A5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Shape 97"/>
            <p:cNvSpPr txBox="1"/>
            <p:nvPr/>
          </p:nvSpPr>
          <p:spPr>
            <a:xfrm>
              <a:off x="875812" y="1338819"/>
              <a:ext cx="9580062" cy="6694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1325" tIns="63500" rIns="63500" bIns="635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ilgtermiņā izveidojies visaptverošs sadarbības tīkls </a:t>
              </a:r>
              <a:endPara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Shape 98"/>
            <p:cNvSpPr/>
            <p:nvPr/>
          </p:nvSpPr>
          <p:spPr>
            <a:xfrm>
              <a:off x="457431" y="1255143"/>
              <a:ext cx="836762" cy="836762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D07A5B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875812" y="2343108"/>
              <a:ext cx="9580062" cy="669409"/>
            </a:xfrm>
            <a:prstGeom prst="rect">
              <a:avLst/>
            </a:prstGeom>
            <a:solidFill>
              <a:srgbClr val="B88881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Shape 100"/>
            <p:cNvSpPr txBox="1"/>
            <p:nvPr/>
          </p:nvSpPr>
          <p:spPr>
            <a:xfrm>
              <a:off x="875812" y="2343108"/>
              <a:ext cx="9580062" cy="6694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1325" tIns="63500" rIns="63500" bIns="635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pētniecības integrēšana </a:t>
              </a:r>
              <a:r>
                <a:rPr lang="lv-LV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mākslu</a:t>
              </a:r>
              <a:r>
                <a:rPr lang="lv-LV" sz="2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 pedagoģij</a:t>
              </a:r>
              <a:r>
                <a:rPr lang="lv-LV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ā</a:t>
              </a:r>
              <a:endPara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Shape 101"/>
            <p:cNvSpPr/>
            <p:nvPr/>
          </p:nvSpPr>
          <p:spPr>
            <a:xfrm>
              <a:off x="457431" y="2259432"/>
              <a:ext cx="836762" cy="836762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B8888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92024" y="3347397"/>
              <a:ext cx="9963850" cy="669409"/>
            </a:xfrm>
            <a:prstGeom prst="rect">
              <a:avLst/>
            </a:prstGeom>
            <a:solidFill>
              <a:srgbClr val="A4A4A4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Shape 103"/>
            <p:cNvSpPr txBox="1"/>
            <p:nvPr/>
          </p:nvSpPr>
          <p:spPr>
            <a:xfrm>
              <a:off x="492024" y="3347397"/>
              <a:ext cx="9963850" cy="66940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531325" tIns="63500" rIns="63500" bIns="63500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5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tālākizglītība </a:t>
              </a:r>
              <a:r>
                <a:rPr lang="lv-LV" sz="250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kā profesionālās pilnveides garants</a:t>
              </a:r>
              <a:endParaRPr sz="2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Shape 104"/>
            <p:cNvSpPr/>
            <p:nvPr/>
          </p:nvSpPr>
          <p:spPr>
            <a:xfrm>
              <a:off x="73643" y="3263721"/>
              <a:ext cx="836762" cy="836762"/>
            </a:xfrm>
            <a:prstGeom prst="ellipse">
              <a:avLst/>
            </a:prstGeom>
            <a:solidFill>
              <a:schemeClr val="lt1"/>
            </a:solidFill>
            <a:ln w="127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CBF4E6-E6D3-4281-889C-0E4E9AB3C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Pārklājums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6E5BF19-E323-4DC2-920B-5CE8B2366F3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5BB42267-2FD3-42EC-B6C0-0E8E62601D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0306637"/>
              </p:ext>
            </p:extLst>
          </p:nvPr>
        </p:nvGraphicFramePr>
        <p:xfrm>
          <a:off x="2032000" y="1340768"/>
          <a:ext cx="7736408" cy="47975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6278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v-LV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Programmas</a:t>
            </a:r>
            <a:endParaRPr/>
          </a:p>
        </p:txBody>
      </p:sp>
      <p:grpSp>
        <p:nvGrpSpPr>
          <p:cNvPr id="133" name="Shape 133"/>
          <p:cNvGrpSpPr/>
          <p:nvPr/>
        </p:nvGrpSpPr>
        <p:grpSpPr>
          <a:xfrm>
            <a:off x="1746377" y="1826482"/>
            <a:ext cx="8699245" cy="4470467"/>
            <a:chOff x="908177" y="857"/>
            <a:chExt cx="8699245" cy="4470467"/>
          </a:xfrm>
        </p:grpSpPr>
        <p:sp>
          <p:nvSpPr>
            <p:cNvPr id="134" name="Shape 134"/>
            <p:cNvSpPr/>
            <p:nvPr/>
          </p:nvSpPr>
          <p:spPr>
            <a:xfrm>
              <a:off x="908177" y="857"/>
              <a:ext cx="3866331" cy="1933165"/>
            </a:xfrm>
            <a:prstGeom prst="roundRect">
              <a:avLst>
                <a:gd name="adj" fmla="val 1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Shape 135"/>
            <p:cNvSpPr txBox="1"/>
            <p:nvPr/>
          </p:nvSpPr>
          <p:spPr>
            <a:xfrm>
              <a:off x="964797" y="57477"/>
              <a:ext cx="3753091" cy="1819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00" tIns="29200" rIns="43800" bIns="29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Kultūras izpratnes un mākslas skolotāji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805"/>
                </a:spcBef>
                <a:spcAft>
                  <a:spcPts val="0"/>
                </a:spcAft>
                <a:buNone/>
              </a:pPr>
              <a:r>
                <a:rPr lang="lv-LV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(ar apakšprogrammām kultūrā, mūzikā, mākslā, dejā)</a:t>
              </a:r>
              <a:endPara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6" name="Shape 136"/>
            <p:cNvSpPr/>
            <p:nvPr/>
          </p:nvSpPr>
          <p:spPr>
            <a:xfrm>
              <a:off x="1294810" y="1934023"/>
              <a:ext cx="386633" cy="1449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37" name="Shape 137"/>
            <p:cNvSpPr/>
            <p:nvPr/>
          </p:nvSpPr>
          <p:spPr>
            <a:xfrm>
              <a:off x="1681443" y="2417314"/>
              <a:ext cx="3093065" cy="193316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Shape 138"/>
            <p:cNvSpPr txBox="1"/>
            <p:nvPr/>
          </p:nvSpPr>
          <p:spPr>
            <a:xfrm>
              <a:off x="1738076" y="2473924"/>
              <a:ext cx="3177900" cy="199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22850" rIns="34275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vispārējās izglītības </a:t>
              </a:r>
              <a:r>
                <a:rPr lang="lv-LV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iestādes, t.sk. pirmsskolas izglītības iestādes, speciālās izglītības iestādes, interešu izglītība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lv-LV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profesionālās un profesionālās ievirzes </a:t>
              </a:r>
              <a:r>
                <a:rPr lang="lv-LV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mūzikas un mākslas skolas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9" name="Shape 139"/>
            <p:cNvSpPr/>
            <p:nvPr/>
          </p:nvSpPr>
          <p:spPr>
            <a:xfrm>
              <a:off x="5741091" y="857"/>
              <a:ext cx="3866331" cy="193316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Shape 140"/>
            <p:cNvSpPr txBox="1"/>
            <p:nvPr/>
          </p:nvSpPr>
          <p:spPr>
            <a:xfrm>
              <a:off x="5797711" y="57477"/>
              <a:ext cx="3753091" cy="1819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43800" tIns="29200" rIns="43800" bIns="2920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3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Mūzikas un mākslas skolotāji</a:t>
              </a:r>
              <a:endParaRPr sz="2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1" name="Shape 141"/>
            <p:cNvSpPr/>
            <p:nvPr/>
          </p:nvSpPr>
          <p:spPr>
            <a:xfrm>
              <a:off x="6127724" y="1934023"/>
              <a:ext cx="386633" cy="14498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lnTo>
                    <a:pt x="0" y="120000"/>
                  </a:lnTo>
                  <a:lnTo>
                    <a:pt x="120000" y="120000"/>
                  </a:lnTo>
                </a:path>
              </a:pathLst>
            </a:custGeom>
            <a:noFill/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</p:sp>
        <p:sp>
          <p:nvSpPr>
            <p:cNvPr id="142" name="Shape 142"/>
            <p:cNvSpPr/>
            <p:nvPr/>
          </p:nvSpPr>
          <p:spPr>
            <a:xfrm>
              <a:off x="6514357" y="2417314"/>
              <a:ext cx="3093065" cy="1933165"/>
            </a:xfrm>
            <a:prstGeom prst="roundRect">
              <a:avLst>
                <a:gd name="adj" fmla="val 10000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3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Shape 143"/>
            <p:cNvSpPr txBox="1"/>
            <p:nvPr/>
          </p:nvSpPr>
          <p:spPr>
            <a:xfrm>
              <a:off x="6570977" y="2473934"/>
              <a:ext cx="2979825" cy="1819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22850" rIns="34275" bIns="228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mūzikas un mākslas skolas;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interešu izglītība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v-LV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Saturs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49" name="Shape 149"/>
          <p:cNvGrpSpPr/>
          <p:nvPr/>
        </p:nvGrpSpPr>
        <p:grpSpPr>
          <a:xfrm>
            <a:off x="838200" y="1301262"/>
            <a:ext cx="11101753" cy="5354514"/>
            <a:chOff x="0" y="0"/>
            <a:chExt cx="11101753" cy="5354514"/>
          </a:xfrm>
        </p:grpSpPr>
        <p:sp>
          <p:nvSpPr>
            <p:cNvPr id="150" name="Shape 150"/>
            <p:cNvSpPr/>
            <p:nvPr/>
          </p:nvSpPr>
          <p:spPr>
            <a:xfrm>
              <a:off x="0" y="0"/>
              <a:ext cx="8548350" cy="963812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Shape 151"/>
            <p:cNvSpPr txBox="1"/>
            <p:nvPr/>
          </p:nvSpPr>
          <p:spPr>
            <a:xfrm>
              <a:off x="28229" y="28229"/>
              <a:ext cx="7395555" cy="9073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elastīga moduļu sistēma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2" name="Shape 152"/>
            <p:cNvSpPr/>
            <p:nvPr/>
          </p:nvSpPr>
          <p:spPr>
            <a:xfrm>
              <a:off x="638350" y="1097675"/>
              <a:ext cx="8548350" cy="963812"/>
            </a:xfrm>
            <a:prstGeom prst="roundRect">
              <a:avLst>
                <a:gd name="adj" fmla="val 10000"/>
              </a:avLst>
            </a:prstGeom>
            <a:solidFill>
              <a:srgbClr val="B3828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Shape 153"/>
            <p:cNvSpPr txBox="1"/>
            <p:nvPr/>
          </p:nvSpPr>
          <p:spPr>
            <a:xfrm>
              <a:off x="666579" y="1125904"/>
              <a:ext cx="7227063" cy="9073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400"/>
                <a:buFont typeface="Calibri"/>
                <a:buNone/>
              </a:pPr>
              <a:r>
                <a:rPr lang="lv-LV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kompetenču pieejā balstīta metodoloģija</a:t>
              </a:r>
              <a:endParaRPr/>
            </a:p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4" name="Shape 154"/>
            <p:cNvSpPr/>
            <p:nvPr/>
          </p:nvSpPr>
          <p:spPr>
            <a:xfrm>
              <a:off x="1276701" y="2195351"/>
              <a:ext cx="8548350" cy="963812"/>
            </a:xfrm>
            <a:prstGeom prst="roundRect">
              <a:avLst>
                <a:gd name="adj" fmla="val 10000"/>
              </a:avLst>
            </a:prstGeom>
            <a:solidFill>
              <a:srgbClr val="C85B5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Shape 155"/>
            <p:cNvSpPr txBox="1"/>
            <p:nvPr/>
          </p:nvSpPr>
          <p:spPr>
            <a:xfrm>
              <a:off x="1304930" y="2223580"/>
              <a:ext cx="7227063" cy="9073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nozares profesionālās kompetences 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1915052" y="3293026"/>
              <a:ext cx="8548350" cy="963812"/>
            </a:xfrm>
            <a:prstGeom prst="roundRect">
              <a:avLst>
                <a:gd name="adj" fmla="val 10000"/>
              </a:avLst>
            </a:prstGeom>
            <a:solidFill>
              <a:srgbClr val="E02F2F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Shape 157"/>
            <p:cNvSpPr txBox="1"/>
            <p:nvPr/>
          </p:nvSpPr>
          <p:spPr>
            <a:xfrm>
              <a:off x="1943281" y="3321255"/>
              <a:ext cx="7227063" cy="9073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4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profesionālā konkurētspēja un motivācija pilnveidoties </a:t>
              </a:r>
              <a:endPara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8" name="Shape 158"/>
            <p:cNvSpPr/>
            <p:nvPr/>
          </p:nvSpPr>
          <p:spPr>
            <a:xfrm>
              <a:off x="2553403" y="4390702"/>
              <a:ext cx="8548350" cy="963812"/>
            </a:xfrm>
            <a:prstGeom prst="roundRect">
              <a:avLst>
                <a:gd name="adj" fmla="val 10000"/>
              </a:avLst>
            </a:prstGeom>
            <a:solidFill>
              <a:srgbClr val="FE0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Shape 159"/>
            <p:cNvSpPr txBox="1"/>
            <p:nvPr/>
          </p:nvSpPr>
          <p:spPr>
            <a:xfrm>
              <a:off x="2581632" y="4418931"/>
              <a:ext cx="7227063" cy="90735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2400" b="0" i="0" u="none" strike="noStrike" cap="none" dirty="0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starpdisciplināra pieeja izglītības pētniecībā</a:t>
              </a:r>
              <a:endParaRPr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0" name="Shape 160"/>
            <p:cNvSpPr/>
            <p:nvPr/>
          </p:nvSpPr>
          <p:spPr>
            <a:xfrm>
              <a:off x="7921872" y="704118"/>
              <a:ext cx="626478" cy="62647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E0E0E0">
                <a:alpha val="89803"/>
              </a:srgbClr>
            </a:solidFill>
            <a:ln w="12700" cap="flat" cmpd="sng">
              <a:solidFill>
                <a:srgbClr val="E0E0E0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Shape 161"/>
            <p:cNvSpPr txBox="1"/>
            <p:nvPr/>
          </p:nvSpPr>
          <p:spPr>
            <a:xfrm>
              <a:off x="8062830" y="704118"/>
              <a:ext cx="344562" cy="471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8560223" y="1801794"/>
              <a:ext cx="626478" cy="62647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EBD7D7">
                <a:alpha val="89803"/>
              </a:srgbClr>
            </a:solidFill>
            <a:ln w="12700" cap="flat" cmpd="sng">
              <a:solidFill>
                <a:srgbClr val="EBD7D7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Shape 163"/>
            <p:cNvSpPr txBox="1"/>
            <p:nvPr/>
          </p:nvSpPr>
          <p:spPr>
            <a:xfrm>
              <a:off x="8701181" y="1801794"/>
              <a:ext cx="344562" cy="471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4" name="Shape 164"/>
            <p:cNvSpPr/>
            <p:nvPr/>
          </p:nvSpPr>
          <p:spPr>
            <a:xfrm>
              <a:off x="9198574" y="2883406"/>
              <a:ext cx="626478" cy="62647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5CFCF">
                <a:alpha val="89803"/>
              </a:srgbClr>
            </a:solidFill>
            <a:ln w="12700" cap="flat" cmpd="sng">
              <a:solidFill>
                <a:srgbClr val="F5CFCF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Shape 165"/>
            <p:cNvSpPr txBox="1"/>
            <p:nvPr/>
          </p:nvSpPr>
          <p:spPr>
            <a:xfrm>
              <a:off x="9339532" y="2883406"/>
              <a:ext cx="344562" cy="471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6" name="Shape 166"/>
            <p:cNvSpPr/>
            <p:nvPr/>
          </p:nvSpPr>
          <p:spPr>
            <a:xfrm>
              <a:off x="9836924" y="3991790"/>
              <a:ext cx="626478" cy="626478"/>
            </a:xfrm>
            <a:prstGeom prst="downArrow">
              <a:avLst>
                <a:gd name="adj1" fmla="val 55000"/>
                <a:gd name="adj2" fmla="val 45000"/>
              </a:avLst>
            </a:prstGeom>
            <a:solidFill>
              <a:srgbClr val="FEC9C9">
                <a:alpha val="89803"/>
              </a:srgbClr>
            </a:solidFill>
            <a:ln w="12700" cap="flat" cmpd="sng">
              <a:solidFill>
                <a:srgbClr val="FEC9C9">
                  <a:alpha val="89803"/>
                </a:srgbClr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Shape 167"/>
            <p:cNvSpPr txBox="1"/>
            <p:nvPr/>
          </p:nvSpPr>
          <p:spPr>
            <a:xfrm>
              <a:off x="9977882" y="3991790"/>
              <a:ext cx="344562" cy="4714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550" tIns="35550" rIns="35550" bIns="355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v-LV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Sadarbības partneri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73" name="Shape 173"/>
          <p:cNvGrpSpPr/>
          <p:nvPr/>
        </p:nvGrpSpPr>
        <p:grpSpPr>
          <a:xfrm>
            <a:off x="3593980" y="1825625"/>
            <a:ext cx="5004038" cy="4351338"/>
            <a:chOff x="2755780" y="0"/>
            <a:chExt cx="5004038" cy="4351338"/>
          </a:xfrm>
        </p:grpSpPr>
        <p:sp>
          <p:nvSpPr>
            <p:cNvPr id="174" name="Shape 174"/>
            <p:cNvSpPr/>
            <p:nvPr/>
          </p:nvSpPr>
          <p:spPr>
            <a:xfrm>
              <a:off x="2755780" y="0"/>
              <a:ext cx="4351338" cy="4351338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4931449" y="437470"/>
              <a:ext cx="2828369" cy="1030043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chemeClr val="accent2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Shape 176"/>
            <p:cNvSpPr txBox="1"/>
            <p:nvPr/>
          </p:nvSpPr>
          <p:spPr>
            <a:xfrm>
              <a:off x="4981732" y="487753"/>
              <a:ext cx="2727803" cy="9294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Programmu veidotāji: JVLMA, LU, LKA, LMA, LiepU, DU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7" name="Shape 177"/>
            <p:cNvSpPr/>
            <p:nvPr/>
          </p:nvSpPr>
          <p:spPr>
            <a:xfrm>
              <a:off x="4931449" y="1596269"/>
              <a:ext cx="2828369" cy="1030043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C47F6E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Shape 178"/>
            <p:cNvSpPr txBox="1"/>
            <p:nvPr/>
          </p:nvSpPr>
          <p:spPr>
            <a:xfrm>
              <a:off x="4981732" y="1646552"/>
              <a:ext cx="2727803" cy="9294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Mūzikas un mākslas skolas, PIKC, vispārējās izglītības skolas, eksperti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9" name="Shape 179"/>
            <p:cNvSpPr/>
            <p:nvPr/>
          </p:nvSpPr>
          <p:spPr>
            <a:xfrm>
              <a:off x="4931449" y="2755068"/>
              <a:ext cx="2828369" cy="1030043"/>
            </a:xfrm>
            <a:prstGeom prst="roundRect">
              <a:avLst>
                <a:gd name="adj" fmla="val 16667"/>
              </a:avLst>
            </a:prstGeom>
            <a:solidFill>
              <a:schemeClr val="lt1">
                <a:alpha val="89803"/>
              </a:schemeClr>
            </a:solidFill>
            <a:ln w="12700" cap="flat" cmpd="sng">
              <a:solidFill>
                <a:srgbClr val="A4A4A4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Shape 180"/>
            <p:cNvSpPr txBox="1"/>
            <p:nvPr/>
          </p:nvSpPr>
          <p:spPr>
            <a:xfrm>
              <a:off x="4981732" y="2805351"/>
              <a:ext cx="2727803" cy="9294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0950" tIns="60950" rIns="60950" bIns="6095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6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Vadošās augstskolas un pētniecības centri Eiropā un pasaulē; starptautiskie eksperti</a:t>
              </a:r>
              <a:endPara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v-LV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Stratēģiskā komunikācija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lv-LV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visaptveroša un plaša sadarbības tīkla iesaiste sistēmas izveidē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lv-LV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(citas augstākās izglītības iestādes, PIKC, skolas, nozaru profesionāļi, pētnieki, jomas politikas veidotāji, starptautiskie partneri un eksperti)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lv-LV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starptautiskās prakses un rezultātu izvērtējums un pielāgošana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lv-LV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tieša mērķa grupas komunikācija un iesaiste jau pamatskolas un vidusskolas izglītības posmos</a:t>
            </a:r>
            <a:endParaRPr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lv-LV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vienota komunikācijas koncepta īstenošana un ekspertu piesaiste efektīvas komunikācijas nodrošināšanai </a:t>
            </a: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lv-LV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Laika grafiks</a:t>
            </a:r>
            <a:endParaRPr/>
          </a:p>
        </p:txBody>
      </p:sp>
      <p:grpSp>
        <p:nvGrpSpPr>
          <p:cNvPr id="192" name="Shape 192"/>
          <p:cNvGrpSpPr/>
          <p:nvPr/>
        </p:nvGrpSpPr>
        <p:grpSpPr>
          <a:xfrm>
            <a:off x="4398634" y="1341120"/>
            <a:ext cx="3692997" cy="4835842"/>
            <a:chOff x="3560435" y="0"/>
            <a:chExt cx="3692997" cy="4835842"/>
          </a:xfrm>
        </p:grpSpPr>
        <p:sp>
          <p:nvSpPr>
            <p:cNvPr id="193" name="Shape 193"/>
            <p:cNvSpPr/>
            <p:nvPr/>
          </p:nvSpPr>
          <p:spPr>
            <a:xfrm>
              <a:off x="3560435" y="0"/>
              <a:ext cx="3692997" cy="1208960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595844" y="35409"/>
              <a:ext cx="3622179" cy="11381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Studiju programmu licencēšana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2019.gada septembris 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5" name="Shape 195"/>
            <p:cNvSpPr/>
            <p:nvPr/>
          </p:nvSpPr>
          <p:spPr>
            <a:xfrm rot="5400000">
              <a:off x="5180254" y="1239184"/>
              <a:ext cx="453360" cy="54403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5243724" y="1284520"/>
              <a:ext cx="326420" cy="3173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7" name="Shape 197"/>
            <p:cNvSpPr/>
            <p:nvPr/>
          </p:nvSpPr>
          <p:spPr>
            <a:xfrm>
              <a:off x="3560435" y="1813441"/>
              <a:ext cx="3692997" cy="1208960"/>
            </a:xfrm>
            <a:prstGeom prst="roundRect">
              <a:avLst>
                <a:gd name="adj" fmla="val 10000"/>
              </a:avLst>
            </a:prstGeom>
            <a:solidFill>
              <a:srgbClr val="C85B5B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3595844" y="1848850"/>
              <a:ext cx="3622179" cy="11381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Uzņemšana licencētajās programmās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2020. gada jūnijs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9" name="Shape 199"/>
            <p:cNvSpPr/>
            <p:nvPr/>
          </p:nvSpPr>
          <p:spPr>
            <a:xfrm rot="5400000">
              <a:off x="5180254" y="3052625"/>
              <a:ext cx="453360" cy="544032"/>
            </a:xfrm>
            <a:prstGeom prst="rightArrow">
              <a:avLst>
                <a:gd name="adj1" fmla="val 60000"/>
                <a:gd name="adj2" fmla="val 50000"/>
              </a:avLst>
            </a:prstGeom>
            <a:solidFill>
              <a:srgbClr val="FE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 txBox="1"/>
            <p:nvPr/>
          </p:nvSpPr>
          <p:spPr>
            <a:xfrm>
              <a:off x="5243724" y="3097961"/>
              <a:ext cx="326420" cy="31735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1" name="Shape 201"/>
            <p:cNvSpPr/>
            <p:nvPr/>
          </p:nvSpPr>
          <p:spPr>
            <a:xfrm>
              <a:off x="3560435" y="3626882"/>
              <a:ext cx="3692997" cy="1208960"/>
            </a:xfrm>
            <a:prstGeom prst="roundRect">
              <a:avLst>
                <a:gd name="adj" fmla="val 10000"/>
              </a:avLst>
            </a:prstGeom>
            <a:solidFill>
              <a:srgbClr val="FE0000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 txBox="1"/>
            <p:nvPr/>
          </p:nvSpPr>
          <p:spPr>
            <a:xfrm>
              <a:off x="3595844" y="3662291"/>
              <a:ext cx="3622179" cy="113814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Uzņemšana akreditētajās programmās</a:t>
              </a:r>
              <a:endParaRPr/>
            </a:p>
            <a:p>
              <a:pPr marL="0" marR="0" lvl="0" indent="0" algn="ctr" rtl="0">
                <a:lnSpc>
                  <a:spcPct val="90000"/>
                </a:lnSpc>
                <a:spcBef>
                  <a:spcPts val="630"/>
                </a:spcBef>
                <a:spcAft>
                  <a:spcPts val="0"/>
                </a:spcAft>
                <a:buNone/>
              </a:pPr>
              <a:r>
                <a:rPr lang="lv-LV" sz="1800" b="0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2022. gada jūnijs</a:t>
              </a:r>
              <a:endPara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250</Words>
  <Application>Microsoft Office PowerPoint</Application>
  <PresentationFormat>Widescreen</PresentationFormat>
  <Paragraphs>46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dizains</vt:lpstr>
      <vt:lpstr>      Mūzikas, kultūras un mākslas jomu skolotāju izglītības modernizācijas pasākumi  </vt:lpstr>
      <vt:lpstr>Jāzepa Vītola Latvijas Mūzikas akadēmijas loma</vt:lpstr>
      <vt:lpstr>Pārklājums</vt:lpstr>
      <vt:lpstr>Programmas</vt:lpstr>
      <vt:lpstr>Saturs</vt:lpstr>
      <vt:lpstr>Sadarbības partneri</vt:lpstr>
      <vt:lpstr>Stratēģiskā komunikācija</vt:lpstr>
      <vt:lpstr>Laika grafiks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Saeimas Ilgtspējīgas attīstības komisija  "Augstskolu plānotie pasākumi pedagogu izglītības modernizācijai un sagatavošanai konceptuāli jaunā kvalitātē Latvijas ilgtspējīgai attīstībai"</dc:title>
  <dc:creator>Irena.Baltabola</dc:creator>
  <cp:lastModifiedBy>Ilze Bolšteina</cp:lastModifiedBy>
  <cp:revision>8</cp:revision>
  <cp:lastPrinted>2018-02-21T11:20:23Z</cp:lastPrinted>
  <dcterms:modified xsi:type="dcterms:W3CDTF">2018-02-21T11:29:13Z</dcterms:modified>
</cp:coreProperties>
</file>