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2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2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2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2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3.xml" ContentType="application/vnd.openxmlformats-officedocument.drawingml.chartshapes+xml"/>
  <Override PartName="/ppt/charts/chart2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2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8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0" r:id="rId2"/>
    <p:sldId id="304" r:id="rId3"/>
    <p:sldId id="305" r:id="rId4"/>
    <p:sldId id="306" r:id="rId5"/>
    <p:sldId id="303" r:id="rId6"/>
    <p:sldId id="302" r:id="rId7"/>
    <p:sldId id="283" r:id="rId8"/>
    <p:sldId id="296" r:id="rId9"/>
    <p:sldId id="288" r:id="rId10"/>
    <p:sldId id="292" r:id="rId11"/>
    <p:sldId id="290" r:id="rId12"/>
    <p:sldId id="298" r:id="rId13"/>
    <p:sldId id="307" r:id="rId14"/>
    <p:sldId id="308" r:id="rId15"/>
    <p:sldId id="309" r:id="rId16"/>
    <p:sldId id="301" r:id="rId17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F50"/>
    <a:srgbClr val="ED7D31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2736" autoAdjust="0"/>
  </p:normalViewPr>
  <p:slideViewPr>
    <p:cSldViewPr snapToGrid="0">
      <p:cViewPr>
        <p:scale>
          <a:sx n="100" d="100"/>
          <a:sy n="100" d="100"/>
        </p:scale>
        <p:origin x="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4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lv-LV" sz="1000" dirty="0"/>
              <a:t>IKP dinamika, %</a:t>
            </a:r>
          </a:p>
        </c:rich>
      </c:tx>
      <c:layout>
        <c:manualLayout>
          <c:xMode val="edge"/>
          <c:yMode val="edge"/>
          <c:x val="0.30243750000000003"/>
          <c:y val="2.20486111111111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7732117569481219E-2"/>
          <c:y val="4.0999075784612704E-2"/>
          <c:w val="0.89390847899798576"/>
          <c:h val="0.861465603486771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228B9D"/>
            </a:solidFill>
            <a:ln>
              <a:noFill/>
            </a:ln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63A-4B1E-A2BB-73EAECC20253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63A-4B1E-A2BB-73EAECC20253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fld id="{728CC3CF-C3F1-41AF-B624-6A489751318D}" type="VALUE">
                      <a:rPr lang="en-US"/>
                      <a:pPr/>
                      <a:t>[VALUE]</a:t>
                    </a:fld>
                    <a:endParaRPr lang="lv-LV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63A-4B1E-A2BB-73EAECC2025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7CDFD2E-E6C0-44B2-A633-F432DC5AB36E}" type="VALUE">
                      <a:rPr lang="en-US"/>
                      <a:pPr/>
                      <a:t>[VALUE]</a:t>
                    </a:fld>
                    <a:endParaRPr lang="lv-LV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63A-4B1E-A2BB-73EAECC2025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3F5E245-748D-4418-BBFE-E6C31398E4C3}" type="VALUE">
                      <a:rPr lang="en-US"/>
                      <a:pPr/>
                      <a:t>[VALUE]</a:t>
                    </a:fld>
                    <a:endParaRPr lang="lv-LV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63A-4B1E-A2BB-73EAECC2025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D2477E9-81CD-4957-9D07-7D4CD14C7B29}" type="VALUE">
                      <a:rPr lang="en-US"/>
                      <a:pPr/>
                      <a:t>[VALUE]</a:t>
                    </a:fld>
                    <a:endParaRPr lang="lv-LV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63A-4B1E-A2BB-73EAECC20253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Sheet1!$A$2:$A$9</c:f>
              <c:numCache>
                <c:formatCode>General</c:formatCode>
                <c:ptCount val="7"/>
                <c:pt idx="0">
                  <c:v>2007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Sheet1!$B$2:$B$9</c:f>
              <c:numCache>
                <c:formatCode>0.0</c:formatCode>
                <c:ptCount val="7"/>
                <c:pt idx="0">
                  <c:v>10</c:v>
                </c:pt>
                <c:pt idx="1">
                  <c:v>4.0346178941638584</c:v>
                </c:pt>
                <c:pt idx="2">
                  <c:v>2.4</c:v>
                </c:pt>
                <c:pt idx="3">
                  <c:v>1.859114263824992</c:v>
                </c:pt>
                <c:pt idx="4">
                  <c:v>2.7634262383551516</c:v>
                </c:pt>
                <c:pt idx="5">
                  <c:v>2.2000000000000002</c:v>
                </c:pt>
                <c:pt idx="6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63A-4B1E-A2BB-73EAECC202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139388840"/>
        <c:axId val="2046092152"/>
      </c:barChart>
      <c:catAx>
        <c:axId val="2139388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lv-LV"/>
          </a:p>
        </c:txPr>
        <c:crossAx val="2046092152"/>
        <c:crosses val="autoZero"/>
        <c:auto val="1"/>
        <c:lblAlgn val="ctr"/>
        <c:lblOffset val="100"/>
        <c:noMultiLvlLbl val="0"/>
      </c:catAx>
      <c:valAx>
        <c:axId val="2046092152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2139388840"/>
        <c:crosses val="autoZero"/>
        <c:crossBetween val="between"/>
        <c:majorUnit val="2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12700">
      <a:noFill/>
    </a:ln>
  </c:spPr>
  <c:txPr>
    <a:bodyPr/>
    <a:lstStyle/>
    <a:p>
      <a:pPr>
        <a:defRPr sz="800" b="0">
          <a:solidFill>
            <a:srgbClr val="000000"/>
          </a:solidFill>
          <a:latin typeface="Calibri Light" panose="020F030202020403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lv-LV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lv-LV" sz="1200" dirty="0"/>
              <a:t>Bezdarba līmenis, %</a:t>
            </a:r>
          </a:p>
        </c:rich>
      </c:tx>
      <c:layout>
        <c:manualLayout>
          <c:xMode val="edge"/>
          <c:yMode val="edge"/>
          <c:x val="0.20555601851851851"/>
          <c:y val="1.767013888888889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9172693237628868E-2"/>
          <c:y val="0.11205468875303526"/>
          <c:w val="0.88246790332983815"/>
          <c:h val="0.790409979149493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Bezdarba līmenis</c:v>
                </c:pt>
              </c:strCache>
            </c:strRef>
          </c:tx>
          <c:spPr>
            <a:solidFill>
              <a:srgbClr val="228B9D"/>
            </a:solidFill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C37-49BA-AED5-79ECA0F3F483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Sheet1!$B$2:$H$2</c:f>
              <c:numCache>
                <c:formatCode>0</c:formatCode>
                <c:ptCount val="7"/>
                <c:pt idx="0">
                  <c:v>2007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 formatCode="General">
                  <c:v>2017</c:v>
                </c:pt>
              </c:numCache>
            </c:numRef>
          </c:cat>
          <c:val>
            <c:numRef>
              <c:f>Sheet1!$B$3:$H$3</c:f>
              <c:numCache>
                <c:formatCode>General</c:formatCode>
                <c:ptCount val="7"/>
                <c:pt idx="0">
                  <c:v>6.1</c:v>
                </c:pt>
                <c:pt idx="1">
                  <c:v>15</c:v>
                </c:pt>
                <c:pt idx="2">
                  <c:v>11.9</c:v>
                </c:pt>
                <c:pt idx="3" formatCode="0.0">
                  <c:v>10.8</c:v>
                </c:pt>
                <c:pt idx="4">
                  <c:v>9.9</c:v>
                </c:pt>
                <c:pt idx="5">
                  <c:v>9.5</c:v>
                </c:pt>
                <c:pt idx="6" formatCode="0.0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37-49BA-AED5-79ECA0F3F4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139388840"/>
        <c:axId val="2046092152"/>
      </c:barChart>
      <c:catAx>
        <c:axId val="2139388840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lv-LV"/>
          </a:p>
        </c:txPr>
        <c:crossAx val="2046092152"/>
        <c:crosses val="autoZero"/>
        <c:auto val="1"/>
        <c:lblAlgn val="ctr"/>
        <c:lblOffset val="100"/>
        <c:noMultiLvlLbl val="0"/>
      </c:catAx>
      <c:valAx>
        <c:axId val="2046092152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213938884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12700">
      <a:noFill/>
    </a:ln>
  </c:spPr>
  <c:txPr>
    <a:bodyPr/>
    <a:lstStyle/>
    <a:p>
      <a:pPr>
        <a:defRPr sz="800" b="0">
          <a:solidFill>
            <a:srgbClr val="000000"/>
          </a:solidFill>
          <a:latin typeface="Calibri Light" panose="020F030202020403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lv-LV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lv-LV" sz="1200" dirty="0"/>
              <a:t>Inflācija, </a:t>
            </a:r>
            <a:br>
              <a:rPr lang="lv-LV" sz="1200" dirty="0"/>
            </a:br>
            <a:r>
              <a:rPr lang="lv-LV" sz="1200" dirty="0"/>
              <a:t>vidēji gadā, %</a:t>
            </a:r>
          </a:p>
        </c:rich>
      </c:tx>
      <c:layout>
        <c:manualLayout>
          <c:xMode val="edge"/>
          <c:yMode val="edge"/>
          <c:x val="0.3346929902001409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7732117569481219E-2"/>
          <c:y val="4.0999075784612704E-2"/>
          <c:w val="0.89390847899798576"/>
          <c:h val="0.861465603486771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228B9D"/>
            </a:solidFill>
            <a:ln>
              <a:noFill/>
            </a:ln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BAB-46F8-BAD9-389107F63DE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BAB-46F8-BAD9-389107F63DE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77E4F2CB-AAC0-45DE-8298-152726D9558A}" type="VALUE">
                      <a:rPr lang="en-US"/>
                      <a:pPr/>
                      <a:t>[VALUE]</a:t>
                    </a:fld>
                    <a:endParaRPr lang="lv-LV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BAB-46F8-BAD9-389107F63DE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B456F24-CBE0-4D68-BA5C-37025B1DED35}" type="VALUE">
                      <a:rPr lang="en-US"/>
                      <a:pPr/>
                      <a:t>[VALUE]</a:t>
                    </a:fld>
                    <a:endParaRPr lang="lv-LV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BAB-46F8-BAD9-389107F63DE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DE1042A-FA9C-4F27-B0E6-B2F9A3595A55}" type="VALUE">
                      <a:rPr lang="en-US"/>
                      <a:pPr/>
                      <a:t>[VALUE]</a:t>
                    </a:fld>
                    <a:endParaRPr lang="lv-LV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BAB-46F8-BAD9-389107F63DE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D1D7B10-7A6F-4D2B-BC67-D0BC4B67DC79}" type="VALUE">
                      <a:rPr lang="en-US"/>
                      <a:pPr/>
                      <a:t>[VALUE]</a:t>
                    </a:fld>
                    <a:endParaRPr lang="lv-LV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BAB-46F8-BAD9-389107F63DE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A261D38-37AE-4BD1-BDEA-CF18FE35FA6C}" type="VALUE">
                      <a:rPr lang="en-US"/>
                      <a:pPr/>
                      <a:t>[VALUE]</a:t>
                    </a:fld>
                    <a:endParaRPr lang="lv-LV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BAB-46F8-BAD9-389107F63DE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Sheet1!$A$2:$A$9</c:f>
              <c:numCache>
                <c:formatCode>General</c:formatCode>
                <c:ptCount val="7"/>
                <c:pt idx="0">
                  <c:v>2007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Sheet1!$B$2:$B$9</c:f>
              <c:numCache>
                <c:formatCode>0.0</c:formatCode>
                <c:ptCount val="7"/>
                <c:pt idx="0">
                  <c:v>10.1</c:v>
                </c:pt>
                <c:pt idx="1">
                  <c:v>2.2999999999999998</c:v>
                </c:pt>
                <c:pt idx="2">
                  <c:v>0</c:v>
                </c:pt>
                <c:pt idx="3">
                  <c:v>0.6</c:v>
                </c:pt>
                <c:pt idx="4">
                  <c:v>0.2</c:v>
                </c:pt>
                <c:pt idx="5">
                  <c:v>0.1</c:v>
                </c:pt>
                <c:pt idx="6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BAB-46F8-BAD9-389107F63DE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139388840"/>
        <c:axId val="2046092152"/>
      </c:barChart>
      <c:catAx>
        <c:axId val="2139388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lv-LV"/>
          </a:p>
        </c:txPr>
        <c:crossAx val="2046092152"/>
        <c:crosses val="autoZero"/>
        <c:auto val="1"/>
        <c:lblAlgn val="ctr"/>
        <c:lblOffset val="100"/>
        <c:noMultiLvlLbl val="0"/>
      </c:catAx>
      <c:valAx>
        <c:axId val="2046092152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213938884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12700">
      <a:noFill/>
    </a:ln>
  </c:spPr>
  <c:txPr>
    <a:bodyPr/>
    <a:lstStyle/>
    <a:p>
      <a:pPr>
        <a:defRPr sz="800" b="0">
          <a:solidFill>
            <a:srgbClr val="000000"/>
          </a:solidFill>
          <a:latin typeface="Calibri Light" panose="020F030202020403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lv-LV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lv-LV" sz="1200" dirty="0"/>
              <a:t>Rezidentiem izsniegto kredītu apjomu dinamika, perioda beigās, %</a:t>
            </a:r>
          </a:p>
        </c:rich>
      </c:tx>
      <c:layout>
        <c:manualLayout>
          <c:xMode val="edge"/>
          <c:yMode val="edge"/>
          <c:x val="0.12351898148148145"/>
          <c:y val="1.511458333333333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2012037037037037E-2"/>
          <c:y val="0.11205476190476191"/>
          <c:w val="0.8996287668320595"/>
          <c:h val="0.790409979149493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Apstrādes rūpniecība</c:v>
                </c:pt>
              </c:strCache>
            </c:strRef>
          </c:tx>
          <c:spPr>
            <a:solidFill>
              <a:srgbClr val="228B9D"/>
            </a:solidFill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BAF-45A3-AD69-311340FE347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013EDD3D-9F2C-4AEF-9B70-A74394470BB7}" type="VALUE">
                      <a:rPr lang="en-US"/>
                      <a:pPr/>
                      <a:t>[VALUE]</a:t>
                    </a:fld>
                    <a:endParaRPr lang="lv-LV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BAF-45A3-AD69-311340FE347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Sheet1!$B$2:$H$2</c:f>
              <c:strCache>
                <c:ptCount val="7"/>
                <c:pt idx="0">
                  <c:v>2007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2017*</c:v>
                </c:pt>
              </c:strCache>
            </c:strRef>
          </c:cat>
          <c:val>
            <c:numRef>
              <c:f>Sheet1!$B$3:$H$3</c:f>
              <c:numCache>
                <c:formatCode>0.0</c:formatCode>
                <c:ptCount val="7"/>
                <c:pt idx="0">
                  <c:v>33.96818938502733</c:v>
                </c:pt>
                <c:pt idx="1">
                  <c:v>-10.491931048673464</c:v>
                </c:pt>
                <c:pt idx="2">
                  <c:v>-6.2398067172115219</c:v>
                </c:pt>
                <c:pt idx="3">
                  <c:v>-7.5707611127682668</c:v>
                </c:pt>
                <c:pt idx="4">
                  <c:v>-1.5338492964990849</c:v>
                </c:pt>
                <c:pt idx="5">
                  <c:v>3.072182905553646</c:v>
                </c:pt>
                <c:pt idx="6">
                  <c:v>-3.9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AF-45A3-AD69-311340FE347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139388840"/>
        <c:axId val="2046092152"/>
      </c:barChart>
      <c:catAx>
        <c:axId val="2139388840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lv-LV"/>
          </a:p>
        </c:txPr>
        <c:crossAx val="2046092152"/>
        <c:crosses val="autoZero"/>
        <c:auto val="1"/>
        <c:lblAlgn val="ctr"/>
        <c:lblOffset val="100"/>
        <c:noMultiLvlLbl val="0"/>
      </c:catAx>
      <c:valAx>
        <c:axId val="2046092152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213938884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12700">
      <a:noFill/>
    </a:ln>
  </c:spPr>
  <c:txPr>
    <a:bodyPr/>
    <a:lstStyle/>
    <a:p>
      <a:pPr>
        <a:defRPr sz="800" b="0">
          <a:solidFill>
            <a:srgbClr val="000000"/>
          </a:solidFill>
          <a:latin typeface="Calibri Light" panose="020F030202020403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lv-LV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lv-LV" sz="1200" dirty="0"/>
              <a:t>Budžeta bilance, % no IKP</a:t>
            </a:r>
          </a:p>
        </c:rich>
      </c:tx>
      <c:layout>
        <c:manualLayout>
          <c:xMode val="edge"/>
          <c:yMode val="edge"/>
          <c:x val="0.12105740740740741"/>
          <c:y val="1.32291666666666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4892981071702683E-2"/>
          <c:y val="0.18903185017474888"/>
          <c:w val="0.87674761549576419"/>
          <c:h val="0.71343281772777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Eksports</c:v>
                </c:pt>
              </c:strCache>
            </c:strRef>
          </c:tx>
          <c:spPr>
            <a:solidFill>
              <a:srgbClr val="228B9D"/>
            </a:solidFill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C10-4858-A99B-33B01D1B617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01CF7454-81AB-49AA-BEF1-DB64AB075314}" type="VALUE">
                      <a:rPr lang="en-US"/>
                      <a:pPr/>
                      <a:t>[VALUE]</a:t>
                    </a:fld>
                    <a:endParaRPr lang="lv-LV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C10-4858-A99B-33B01D1B617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Sheet1!$B$2:$H$2</c:f>
              <c:strCache>
                <c:ptCount val="7"/>
                <c:pt idx="0">
                  <c:v>2009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2017n</c:v>
                </c:pt>
              </c:strCache>
            </c:strRef>
          </c:cat>
          <c:val>
            <c:numRef>
              <c:f>Sheet1!$B$3:$H$3</c:f>
              <c:numCache>
                <c:formatCode>0.0</c:formatCode>
                <c:ptCount val="7"/>
                <c:pt idx="0" formatCode="General">
                  <c:v>-9.1</c:v>
                </c:pt>
                <c:pt idx="1">
                  <c:v>-1</c:v>
                </c:pt>
                <c:pt idx="2">
                  <c:v>-1</c:v>
                </c:pt>
                <c:pt idx="3">
                  <c:v>-1.6</c:v>
                </c:pt>
                <c:pt idx="4">
                  <c:v>-1.3</c:v>
                </c:pt>
                <c:pt idx="5">
                  <c:v>0</c:v>
                </c:pt>
                <c:pt idx="6">
                  <c:v>-0.6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10-4858-A99B-33B01D1B61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139388840"/>
        <c:axId val="2046092152"/>
      </c:barChart>
      <c:catAx>
        <c:axId val="2139388840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lv-LV"/>
          </a:p>
        </c:txPr>
        <c:crossAx val="2046092152"/>
        <c:crosses val="autoZero"/>
        <c:auto val="1"/>
        <c:lblAlgn val="ctr"/>
        <c:lblOffset val="100"/>
        <c:noMultiLvlLbl val="0"/>
      </c:catAx>
      <c:valAx>
        <c:axId val="2046092152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213938884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12700">
      <a:noFill/>
    </a:ln>
  </c:spPr>
  <c:txPr>
    <a:bodyPr/>
    <a:lstStyle/>
    <a:p>
      <a:pPr>
        <a:defRPr sz="800" b="0">
          <a:solidFill>
            <a:srgbClr val="000000"/>
          </a:solidFill>
          <a:latin typeface="Calibri Light" panose="020F030202020403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lv-LV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lv-LV" sz="1200" dirty="0"/>
              <a:t>Vispārējās valdības konsolidētais bruto parāds, % no IKP</a:t>
            </a:r>
          </a:p>
        </c:rich>
      </c:tx>
      <c:layout>
        <c:manualLayout>
          <c:xMode val="edge"/>
          <c:yMode val="edge"/>
          <c:x val="0.1007500000000000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345240540355504E-2"/>
          <c:y val="0.23788274107699026"/>
          <c:w val="0.8881881911639119"/>
          <c:h val="0.664581926825538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Bruto darba alga</c:v>
                </c:pt>
              </c:strCache>
            </c:strRef>
          </c:tx>
          <c:spPr>
            <a:solidFill>
              <a:srgbClr val="228B9D"/>
            </a:solidFill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5F7-4D79-85BA-FF04A4AA2910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Sheet1!$B$2:$H$2</c:f>
              <c:numCache>
                <c:formatCode>0</c:formatCode>
                <c:ptCount val="7"/>
                <c:pt idx="0">
                  <c:v>2007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 formatCode="General">
                  <c:v>2017</c:v>
                </c:pt>
              </c:numCache>
            </c:numRef>
          </c:cat>
          <c:val>
            <c:numRef>
              <c:f>Sheet1!$B$3:$H$3</c:f>
              <c:numCache>
                <c:formatCode>0.0</c:formatCode>
                <c:ptCount val="7"/>
                <c:pt idx="0">
                  <c:v>8.4</c:v>
                </c:pt>
                <c:pt idx="1">
                  <c:v>41.2</c:v>
                </c:pt>
                <c:pt idx="2">
                  <c:v>39</c:v>
                </c:pt>
                <c:pt idx="3">
                  <c:v>40.9</c:v>
                </c:pt>
                <c:pt idx="4">
                  <c:v>36.5</c:v>
                </c:pt>
                <c:pt idx="5">
                  <c:v>40.1</c:v>
                </c:pt>
                <c:pt idx="6">
                  <c:v>40.1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F7-4D79-85BA-FF04A4AA29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139388840"/>
        <c:axId val="2046092152"/>
      </c:barChart>
      <c:catAx>
        <c:axId val="2139388840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lv-LV"/>
          </a:p>
        </c:txPr>
        <c:crossAx val="2046092152"/>
        <c:crosses val="autoZero"/>
        <c:auto val="1"/>
        <c:lblAlgn val="ctr"/>
        <c:lblOffset val="100"/>
        <c:noMultiLvlLbl val="0"/>
      </c:catAx>
      <c:valAx>
        <c:axId val="2046092152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213938884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12700">
      <a:noFill/>
    </a:ln>
  </c:spPr>
  <c:txPr>
    <a:bodyPr/>
    <a:lstStyle/>
    <a:p>
      <a:pPr>
        <a:defRPr sz="800" b="0">
          <a:solidFill>
            <a:srgbClr val="000000"/>
          </a:solidFill>
          <a:latin typeface="Calibri Light" panose="020F030202020403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lv-LV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lv-LV" sz="1200" dirty="0"/>
              <a:t>Tekošā konta bilance,</a:t>
            </a:r>
          </a:p>
          <a:p>
            <a:pPr>
              <a:defRPr sz="1200"/>
            </a:pPr>
            <a:r>
              <a:rPr lang="lv-LV" sz="1200" dirty="0"/>
              <a:t>% no IKP</a:t>
            </a:r>
          </a:p>
        </c:rich>
      </c:tx>
      <c:layout>
        <c:manualLayout>
          <c:xMode val="edge"/>
          <c:yMode val="edge"/>
          <c:x val="0.18791712962962961"/>
          <c:y val="1.32604166666666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9172693237628868E-2"/>
          <c:y val="0.1416612892998482"/>
          <c:w val="0.88246790332983815"/>
          <c:h val="0.760803378602680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Bezdarba līmenis</c:v>
                </c:pt>
              </c:strCache>
            </c:strRef>
          </c:tx>
          <c:spPr>
            <a:solidFill>
              <a:srgbClr val="228B9D"/>
            </a:solidFill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297-4A23-85C7-529217F07B7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032DF700-C8B3-42F0-ABDD-6E3F0B399294}" type="VALUE">
                      <a:rPr lang="en-US"/>
                      <a:pPr/>
                      <a:t>[VALUE]</a:t>
                    </a:fld>
                    <a:endParaRPr lang="lv-LV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297-4A23-85C7-529217F07B7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Sheet1!$B$2:$H$2</c:f>
              <c:numCache>
                <c:formatCode>General</c:formatCode>
                <c:ptCount val="7"/>
                <c:pt idx="0">
                  <c:v>2007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Sheet1!$B$3:$H$3</c:f>
              <c:numCache>
                <c:formatCode>General</c:formatCode>
                <c:ptCount val="7"/>
                <c:pt idx="0">
                  <c:v>-20.8</c:v>
                </c:pt>
                <c:pt idx="1">
                  <c:v>-3.6</c:v>
                </c:pt>
                <c:pt idx="2">
                  <c:v>-2.7</c:v>
                </c:pt>
                <c:pt idx="3" formatCode="0.0">
                  <c:v>-1.7</c:v>
                </c:pt>
                <c:pt idx="4">
                  <c:v>-0.5</c:v>
                </c:pt>
                <c:pt idx="5">
                  <c:v>1.4</c:v>
                </c:pt>
                <c:pt idx="6">
                  <c:v>-0.8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97-4A23-85C7-529217F07B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139388840"/>
        <c:axId val="2046092152"/>
      </c:barChart>
      <c:catAx>
        <c:axId val="213938884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lv-LV"/>
          </a:p>
        </c:txPr>
        <c:crossAx val="2046092152"/>
        <c:crosses val="autoZero"/>
        <c:auto val="1"/>
        <c:lblAlgn val="ctr"/>
        <c:lblOffset val="100"/>
        <c:noMultiLvlLbl val="0"/>
      </c:catAx>
      <c:valAx>
        <c:axId val="2046092152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213938884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12700">
      <a:noFill/>
    </a:ln>
  </c:spPr>
  <c:txPr>
    <a:bodyPr/>
    <a:lstStyle/>
    <a:p>
      <a:pPr>
        <a:defRPr sz="800" b="0">
          <a:solidFill>
            <a:srgbClr val="000000"/>
          </a:solidFill>
          <a:latin typeface="Calibri Light" panose="020F030202020403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lv-LV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874982732421605E-2"/>
          <c:y val="1.9602918167433373E-2"/>
          <c:w val="0.92758115761845561"/>
          <c:h val="0.957703844345844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Materiāli un izejvielas 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00-4ABE-90FE-DE3819914F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Nodokļi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3">
                  <a:lumMod val="75000"/>
                </a:schemeClr>
              </a:solidFill>
              <a:prstDash val="dash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6-499D-464A-A2A1-3BA795428E39}"/>
              </c:ext>
            </c:extLst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</c:numRef>
          </c:val>
          <c:extLst>
            <c:ext xmlns:c16="http://schemas.microsoft.com/office/drawing/2014/chart" uri="{C3380CC4-5D6E-409C-BE32-E72D297353CC}">
              <c16:uniqueId val="{00000001-D400-4ABE-90FE-DE3819914F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Amortizācija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9D-464A-A2A1-3BA795428E3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Darbaspēka izmaksas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9D-464A-A2A1-3BA795428E3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Peļņa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9D-464A-A2A1-3BA795428E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9778984"/>
        <c:axId val="159779312"/>
      </c:barChart>
      <c:catAx>
        <c:axId val="159778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159779312"/>
        <c:crosses val="autoZero"/>
        <c:auto val="1"/>
        <c:lblAlgn val="ctr"/>
        <c:lblOffset val="100"/>
        <c:noMultiLvlLbl val="0"/>
      </c:catAx>
      <c:valAx>
        <c:axId val="159779312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59778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 Narrow" panose="020B0606020202030204" pitchFamily="34" charset="0"/>
        </a:defRPr>
      </a:pPr>
      <a:endParaRPr lang="lv-LV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874982732421605E-2"/>
          <c:y val="1.9602918167433373E-2"/>
          <c:w val="0.55224940534061284"/>
          <c:h val="0.957703844345844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Darbaspēka izmaksas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LV</c:v>
                </c:pt>
                <c:pt idx="1">
                  <c:v>DE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0.47</c:v>
                </c:pt>
                <c:pt idx="1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00-4ABE-90FE-DE3819914F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Peļņa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99D-464A-A2A1-3BA795428E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LV</c:v>
                </c:pt>
                <c:pt idx="1">
                  <c:v>DE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0.53</c:v>
                </c:pt>
                <c:pt idx="1">
                  <c:v>0.43999999999999995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00-4ABE-90FE-DE3819914F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159778984"/>
        <c:axId val="159779312"/>
      </c:barChart>
      <c:catAx>
        <c:axId val="159778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159779312"/>
        <c:crosses val="autoZero"/>
        <c:auto val="1"/>
        <c:lblAlgn val="ctr"/>
        <c:lblOffset val="100"/>
        <c:noMultiLvlLbl val="0"/>
      </c:catAx>
      <c:valAx>
        <c:axId val="159779312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59778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183660111686877"/>
          <c:y val="0.10230333156920014"/>
          <c:w val="0.3826438123914282"/>
          <c:h val="0.758103573947887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 Narrow" panose="020B0606020202030204" pitchFamily="34" charset="0"/>
        </a:defRPr>
      </a:pPr>
      <a:endParaRPr lang="lv-LV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874982732421605E-2"/>
          <c:y val="1.9602918167433373E-2"/>
          <c:w val="0.87328250122080053"/>
          <c:h val="0.957703844345844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Materiāli un izejvielas </c:v>
                </c:pt>
              </c:strCache>
            </c:strRef>
          </c:tx>
          <c:spPr>
            <a:noFill/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LV</c:v>
                </c:pt>
                <c:pt idx="1">
                  <c:v>DE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57</c:v>
                </c:pt>
                <c:pt idx="1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00-4ABE-90FE-DE3819914F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Nodokļi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  <a:prstDash val="dash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6-499D-464A-A2A1-3BA795428E39}"/>
              </c:ext>
            </c:extLst>
          </c:dPt>
          <c:cat>
            <c:strRef>
              <c:f>Sheet1!$A$2:$A$3</c:f>
              <c:strCache>
                <c:ptCount val="2"/>
                <c:pt idx="0">
                  <c:v>LV</c:v>
                </c:pt>
                <c:pt idx="1">
                  <c:v>DE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-0.40000000000000036</c:v>
                </c:pt>
                <c:pt idx="1">
                  <c:v>9.9999999999999645E-2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00-4ABE-90FE-DE3819914F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Amortizācija</c:v>
                </c:pt>
              </c:strCache>
            </c:strRef>
          </c:tx>
          <c:spPr>
            <a:noFill/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LV</c:v>
                </c:pt>
                <c:pt idx="1">
                  <c:v>DE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12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9D-464A-A2A1-3BA795428E3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Darbaspēka izmaksas</c:v>
                </c:pt>
              </c:strCache>
            </c:strRef>
          </c:tx>
          <c:spPr>
            <a:noFill/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LV</c:v>
                </c:pt>
                <c:pt idx="1">
                  <c:v>DE</c:v>
                </c:pt>
              </c:strCache>
            </c:strRef>
          </c:cat>
          <c:val>
            <c:numRef>
              <c:f>Sheet1!$E$2:$E$3</c:f>
              <c:numCache>
                <c:formatCode>0</c:formatCode>
                <c:ptCount val="2"/>
                <c:pt idx="0" formatCode="General">
                  <c:v>20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9D-464A-A2A1-3BA795428E3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Peļņa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D7CFB2C-2516-4F99-B2BC-A7DF72B15485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F5B4-490C-ACAF-E25AEBE74BB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3EA0A76-04EF-4201-B98D-C2961BA5C9E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F5B4-490C-ACAF-E25AEBE74B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LV</c:v>
                </c:pt>
                <c:pt idx="1">
                  <c:v>DE</c:v>
                </c:pt>
              </c:strCache>
            </c:strRef>
          </c:cat>
          <c:val>
            <c:numRef>
              <c:f>Sheet1!$F$2:$F$3</c:f>
              <c:numCache>
                <c:formatCode>0</c:formatCode>
                <c:ptCount val="2"/>
                <c:pt idx="0">
                  <c:v>11.4</c:v>
                </c:pt>
                <c:pt idx="1">
                  <c:v>11.9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Sheet1!$F$5:$F$6</c15:f>
                <c15:dlblRangeCache>
                  <c:ptCount val="2"/>
                  <c:pt idx="0">
                    <c:v>11%</c:v>
                  </c:pt>
                  <c:pt idx="1">
                    <c:v>12%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2-499D-464A-A2A1-3BA795428E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159778984"/>
        <c:axId val="159779312"/>
      </c:barChart>
      <c:catAx>
        <c:axId val="159778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159779312"/>
        <c:crosses val="autoZero"/>
        <c:auto val="1"/>
        <c:lblAlgn val="ctr"/>
        <c:lblOffset val="100"/>
        <c:noMultiLvlLbl val="0"/>
      </c:catAx>
      <c:valAx>
        <c:axId val="159779312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59778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 Narrow" panose="020B0606020202030204" pitchFamily="34" charset="0"/>
        </a:defRPr>
      </a:pPr>
      <a:endParaRPr lang="lv-LV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874982732421605E-2"/>
          <c:y val="1.9602918167433373E-2"/>
          <c:w val="0.55224940534061284"/>
          <c:h val="0.957703844345844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tūkst.EUR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LV</c:v>
                </c:pt>
                <c:pt idx="1">
                  <c:v>DE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26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00-4ABE-90FE-DE3819914F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99D-464A-A2A1-3BA795428E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LV</c:v>
                </c:pt>
                <c:pt idx="1">
                  <c:v>DE</c:v>
                </c:pt>
              </c:strCache>
            </c:strRef>
          </c:cat>
          <c:val>
            <c:numRef>
              <c:f>Sheet1!$C$2:$C$3</c:f>
            </c:numRef>
          </c:val>
          <c:extLst>
            <c:ext xmlns:c16="http://schemas.microsoft.com/office/drawing/2014/chart" uri="{C3380CC4-5D6E-409C-BE32-E72D297353CC}">
              <c16:uniqueId val="{00000001-D400-4ABE-90FE-DE3819914F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59778984"/>
        <c:axId val="159779312"/>
      </c:barChart>
      <c:catAx>
        <c:axId val="159778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159779312"/>
        <c:crosses val="autoZero"/>
        <c:auto val="1"/>
        <c:lblAlgn val="ctr"/>
        <c:lblOffset val="100"/>
        <c:noMultiLvlLbl val="0"/>
      </c:catAx>
      <c:valAx>
        <c:axId val="159779312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59778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lv-LV" sz="1000" dirty="0"/>
              <a:t>Apstrādes rūpniecības ražošanas apjomu dinamika, %</a:t>
            </a:r>
          </a:p>
        </c:rich>
      </c:tx>
      <c:layout>
        <c:manualLayout>
          <c:xMode val="edge"/>
          <c:yMode val="edge"/>
          <c:x val="0.11017685185185186"/>
          <c:y val="7.432986111111110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2011829735407418E-2"/>
          <c:y val="4.0999075784612704E-2"/>
          <c:w val="0.8996287668320595"/>
          <c:h val="0.861465603486771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Apstrādes rūpniecība</c:v>
                </c:pt>
              </c:strCache>
            </c:strRef>
          </c:tx>
          <c:spPr>
            <a:solidFill>
              <a:srgbClr val="228B9D"/>
            </a:solidFill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C8C-4296-B575-1E0721FD1F9E}"/>
              </c:ext>
            </c:extLst>
          </c:dPt>
          <c:dLbls>
            <c:dLbl>
              <c:idx val="6"/>
              <c:tx>
                <c:rich>
                  <a:bodyPr/>
                  <a:lstStyle/>
                  <a:p>
                    <a:fld id="{B3E44670-FD21-4285-86F0-998943E7503C}" type="VALUE">
                      <a:rPr lang="en-US"/>
                      <a:pPr/>
                      <a:t>[VALUE]</a:t>
                    </a:fld>
                    <a:endParaRPr lang="lv-LV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C8C-4296-B575-1E0721FD1F9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Sheet1!$B$2:$H$2</c:f>
              <c:numCache>
                <c:formatCode>0</c:formatCode>
                <c:ptCount val="7"/>
                <c:pt idx="0">
                  <c:v>2007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 formatCode="General">
                  <c:v>2017</c:v>
                </c:pt>
              </c:numCache>
            </c:numRef>
          </c:cat>
          <c:val>
            <c:numRef>
              <c:f>Sheet1!$B$3:$H$3</c:f>
              <c:numCache>
                <c:formatCode>0.0</c:formatCode>
                <c:ptCount val="7"/>
                <c:pt idx="0" formatCode="General">
                  <c:v>-0.6</c:v>
                </c:pt>
                <c:pt idx="1">
                  <c:v>4.3254751295106075</c:v>
                </c:pt>
                <c:pt idx="2">
                  <c:v>-1.951030360026607</c:v>
                </c:pt>
                <c:pt idx="3">
                  <c:v>0.40194694127863784</c:v>
                </c:pt>
                <c:pt idx="4">
                  <c:v>0.39630005403701318</c:v>
                </c:pt>
                <c:pt idx="5">
                  <c:v>5.5642504471047403</c:v>
                </c:pt>
                <c:pt idx="6" formatCode="General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8C-4296-B575-1E0721FD1F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139388840"/>
        <c:axId val="2046092152"/>
      </c:barChart>
      <c:catAx>
        <c:axId val="213938884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lv-LV"/>
          </a:p>
        </c:txPr>
        <c:crossAx val="2046092152"/>
        <c:crosses val="autoZero"/>
        <c:auto val="1"/>
        <c:lblAlgn val="ctr"/>
        <c:lblOffset val="100"/>
        <c:noMultiLvlLbl val="0"/>
      </c:catAx>
      <c:valAx>
        <c:axId val="2046092152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213938884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12700">
      <a:noFill/>
    </a:ln>
  </c:spPr>
  <c:txPr>
    <a:bodyPr/>
    <a:lstStyle/>
    <a:p>
      <a:pPr>
        <a:defRPr sz="800" b="0">
          <a:solidFill>
            <a:srgbClr val="000000"/>
          </a:solidFill>
          <a:latin typeface="Calibri Light" panose="020F030202020403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lv-LV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612728234064728E-2"/>
          <c:y val="4.4748083202926829E-2"/>
          <c:w val="0.90079997279995339"/>
          <c:h val="0.862414771306280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GDP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Sheet1!$B$2:$I$2</c:f>
            </c:numRef>
          </c:val>
          <c:extLst>
            <c:ext xmlns:c16="http://schemas.microsoft.com/office/drawing/2014/chart" uri="{C3380CC4-5D6E-409C-BE32-E72D297353CC}">
              <c16:uniqueId val="{00000000-B313-4FC1-A322-2FE078E7307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Produktivitāte</c:v>
                </c:pt>
              </c:strCache>
            </c:strRef>
          </c:tx>
          <c:spPr>
            <a:solidFill>
              <a:schemeClr val="accent2"/>
            </a:solidFill>
            <a:ln w="6350">
              <a:noFill/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-8.0778116887298006E-17"/>
                  <c:y val="-1.01438401680642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05-402A-99B9-EA22B16F95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Sheet1!$B$3:$I$3</c:f>
              <c:numCache>
                <c:formatCode>0.0</c:formatCode>
                <c:ptCount val="5"/>
                <c:pt idx="0">
                  <c:v>0.10000000000000009</c:v>
                </c:pt>
                <c:pt idx="1">
                  <c:v>3.3</c:v>
                </c:pt>
                <c:pt idx="2">
                  <c:v>1.6</c:v>
                </c:pt>
                <c:pt idx="3">
                  <c:v>2.5</c:v>
                </c:pt>
                <c:pt idx="4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13-4FC1-A322-2FE078E7307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Nodarbinātie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5"/>
                <c:pt idx="0">
                  <c:v>2.2999999999999998</c:v>
                </c:pt>
                <c:pt idx="1">
                  <c:v>-1.4</c:v>
                </c:pt>
                <c:pt idx="2">
                  <c:v>1.4</c:v>
                </c:pt>
                <c:pt idx="3">
                  <c:v>-0.3</c:v>
                </c:pt>
                <c:pt idx="4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313-4FC1-A322-2FE078E73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65111904"/>
        <c:axId val="265018472"/>
      </c:barChart>
      <c:catAx>
        <c:axId val="26511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lv-LV"/>
          </a:p>
        </c:txPr>
        <c:crossAx val="265018472"/>
        <c:crosses val="autoZero"/>
        <c:auto val="1"/>
        <c:lblAlgn val="ctr"/>
        <c:lblOffset val="0"/>
        <c:noMultiLvlLbl val="0"/>
      </c:catAx>
      <c:valAx>
        <c:axId val="265018472"/>
        <c:scaling>
          <c:orientation val="minMax"/>
          <c:max val="6"/>
          <c:min val="-2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lv-LV"/>
          </a:p>
        </c:txPr>
        <c:crossAx val="26511190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752550618236643"/>
          <c:y val="0.7985880368996835"/>
          <c:w val="0.4764235012812007"/>
          <c:h val="0.101344366081445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+mj-lt"/>
        </a:defRPr>
      </a:pPr>
      <a:endParaRPr lang="lv-LV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83380800804155"/>
          <c:y val="5.3609571755443043E-2"/>
          <c:w val="0.83340732674373152"/>
          <c:h val="0.840614804175866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Productivity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2013-2017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32-47D1-8CE5-8D70F9AB785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Employment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2013-2017</c:v>
                </c:pt>
              </c:strCache>
            </c:strRef>
          </c:cat>
          <c:val>
            <c:numRef>
              <c:f>Sheet1!$B$3</c:f>
              <c:numCache>
                <c:formatCode>0.0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32-47D1-8CE5-8D70F9AB78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100"/>
        <c:axId val="265019256"/>
        <c:axId val="265019648"/>
      </c:barChart>
      <c:catAx>
        <c:axId val="265019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lv-LV"/>
          </a:p>
        </c:txPr>
        <c:crossAx val="265019648"/>
        <c:crosses val="autoZero"/>
        <c:auto val="1"/>
        <c:lblAlgn val="ctr"/>
        <c:lblOffset val="100"/>
        <c:noMultiLvlLbl val="0"/>
      </c:catAx>
      <c:valAx>
        <c:axId val="265019648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lv-LV"/>
          </a:p>
        </c:txPr>
        <c:crossAx val="26501925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+mj-lt"/>
        </a:defRPr>
      </a:pPr>
      <a:endParaRPr lang="lv-LV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776558117836846E-2"/>
          <c:y val="5.4273338640016558E-2"/>
          <c:w val="0.88741377106148078"/>
          <c:h val="0.7887844808786951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Latvija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3.6217521865972352E-2"/>
                  <c:y val="-5.2927913848359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43-4C94-873F-DC343FA3AD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Sheet1!$B$2:$G$2</c:f>
              <c:numCache>
                <c:formatCode>0.0</c:formatCode>
                <c:ptCount val="6"/>
                <c:pt idx="0">
                  <c:v>100</c:v>
                </c:pt>
                <c:pt idx="1">
                  <c:v>100.1</c:v>
                </c:pt>
                <c:pt idx="2">
                  <c:v>103.4</c:v>
                </c:pt>
                <c:pt idx="3">
                  <c:v>105</c:v>
                </c:pt>
                <c:pt idx="4">
                  <c:v>107.6</c:v>
                </c:pt>
                <c:pt idx="5">
                  <c:v>111.8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43-4C94-873F-DC343FA3ADB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ES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2.586965847569454E-2"/>
                  <c:y val="-6.174923282308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843-4C94-873F-DC343FA3AD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Sheet1!$B$3:$G$3</c:f>
              <c:numCache>
                <c:formatCode>0.0</c:formatCode>
                <c:ptCount val="6"/>
                <c:pt idx="0">
                  <c:v>100</c:v>
                </c:pt>
                <c:pt idx="1">
                  <c:v>100.5</c:v>
                </c:pt>
                <c:pt idx="2">
                  <c:v>101.3</c:v>
                </c:pt>
                <c:pt idx="3">
                  <c:v>102.5</c:v>
                </c:pt>
                <c:pt idx="4">
                  <c:v>103.2</c:v>
                </c:pt>
                <c:pt idx="5">
                  <c:v>104.1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43-4C94-873F-DC343FA3AD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8947408"/>
        <c:axId val="358950360"/>
      </c:lineChart>
      <c:catAx>
        <c:axId val="35894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58950360"/>
        <c:crossesAt val="94"/>
        <c:auto val="1"/>
        <c:lblAlgn val="ctr"/>
        <c:lblOffset val="100"/>
        <c:noMultiLvlLbl val="0"/>
      </c:catAx>
      <c:valAx>
        <c:axId val="358950360"/>
        <c:scaling>
          <c:orientation val="minMax"/>
          <c:min val="1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5894740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667000052554114"/>
          <c:y val="0.16433908872302028"/>
          <c:w val="0.17344119011836084"/>
          <c:h val="0.209347264071392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802662037037036E-2"/>
          <c:y val="3.9819675925925925E-2"/>
          <c:w val="0.92802835648148152"/>
          <c:h val="0.613078472222222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C7-4DD0-84F1-657CBB9D1A20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Sheet1!$A$2:$A$27</c:f>
              <c:strCache>
                <c:ptCount val="26"/>
                <c:pt idx="0">
                  <c:v>Luksemburga</c:v>
                </c:pt>
                <c:pt idx="1">
                  <c:v>Dānija</c:v>
                </c:pt>
                <c:pt idx="2">
                  <c:v>Zviedrija</c:v>
                </c:pt>
                <c:pt idx="3">
                  <c:v>Beļģija</c:v>
                </c:pt>
                <c:pt idx="4">
                  <c:v>Somija</c:v>
                </c:pt>
                <c:pt idx="5">
                  <c:v>Austrija</c:v>
                </c:pt>
                <c:pt idx="6">
                  <c:v>Francija</c:v>
                </c:pt>
                <c:pt idx="7">
                  <c:v>Nīderlande</c:v>
                </c:pt>
                <c:pt idx="8">
                  <c:v>Vācija</c:v>
                </c:pt>
                <c:pt idx="9">
                  <c:v>Apvienotā Karaliste</c:v>
                </c:pt>
                <c:pt idx="10">
                  <c:v>Itālija</c:v>
                </c:pt>
                <c:pt idx="11">
                  <c:v>Spānija</c:v>
                </c:pt>
                <c:pt idx="12">
                  <c:v>Malta</c:v>
                </c:pt>
                <c:pt idx="13">
                  <c:v>Kipra</c:v>
                </c:pt>
                <c:pt idx="14">
                  <c:v>Slovēnija</c:v>
                </c:pt>
                <c:pt idx="15">
                  <c:v>Grieķija</c:v>
                </c:pt>
                <c:pt idx="16">
                  <c:v>Portugāle</c:v>
                </c:pt>
                <c:pt idx="17">
                  <c:v>Čehija</c:v>
                </c:pt>
                <c:pt idx="18">
                  <c:v>Igaunija</c:v>
                </c:pt>
                <c:pt idx="19">
                  <c:v>Slovākija</c:v>
                </c:pt>
                <c:pt idx="20">
                  <c:v>Lietuva</c:v>
                </c:pt>
                <c:pt idx="21">
                  <c:v>Latvija</c:v>
                </c:pt>
                <c:pt idx="22">
                  <c:v>Horvātija</c:v>
                </c:pt>
                <c:pt idx="23">
                  <c:v>Ungārija</c:v>
                </c:pt>
                <c:pt idx="24">
                  <c:v>Rumānija</c:v>
                </c:pt>
                <c:pt idx="25">
                  <c:v>Bulgārija</c:v>
                </c:pt>
              </c:strCache>
            </c:strRef>
          </c:cat>
          <c:val>
            <c:numRef>
              <c:f>Sheet1!$B$2:$B$27</c:f>
              <c:numCache>
                <c:formatCode>#,##0.0</c:formatCode>
                <c:ptCount val="26"/>
                <c:pt idx="0">
                  <c:v>197.1</c:v>
                </c:pt>
                <c:pt idx="1">
                  <c:v>151.9</c:v>
                </c:pt>
                <c:pt idx="2">
                  <c:v>146.9</c:v>
                </c:pt>
                <c:pt idx="3">
                  <c:v>142.4</c:v>
                </c:pt>
                <c:pt idx="4">
                  <c:v>135.5</c:v>
                </c:pt>
                <c:pt idx="5">
                  <c:v>128.69999999999999</c:v>
                </c:pt>
                <c:pt idx="6">
                  <c:v>126.2</c:v>
                </c:pt>
                <c:pt idx="7">
                  <c:v>124</c:v>
                </c:pt>
                <c:pt idx="8">
                  <c:v>113.4</c:v>
                </c:pt>
                <c:pt idx="9">
                  <c:v>111.6</c:v>
                </c:pt>
                <c:pt idx="10">
                  <c:v>105.2</c:v>
                </c:pt>
                <c:pt idx="11">
                  <c:v>91.9</c:v>
                </c:pt>
                <c:pt idx="12">
                  <c:v>79.599999999999994</c:v>
                </c:pt>
                <c:pt idx="13">
                  <c:v>75.2</c:v>
                </c:pt>
                <c:pt idx="14">
                  <c:v>67.5</c:v>
                </c:pt>
                <c:pt idx="15">
                  <c:v>65.599999999999994</c:v>
                </c:pt>
                <c:pt idx="16">
                  <c:v>61.9</c:v>
                </c:pt>
                <c:pt idx="17">
                  <c:v>55.4</c:v>
                </c:pt>
                <c:pt idx="18">
                  <c:v>55.2</c:v>
                </c:pt>
                <c:pt idx="19">
                  <c:v>55.1</c:v>
                </c:pt>
                <c:pt idx="20">
                  <c:v>47.6</c:v>
                </c:pt>
                <c:pt idx="21">
                  <c:v>46.3</c:v>
                </c:pt>
                <c:pt idx="22">
                  <c:v>45.8</c:v>
                </c:pt>
                <c:pt idx="23">
                  <c:v>42.1</c:v>
                </c:pt>
                <c:pt idx="24">
                  <c:v>33.299999999999997</c:v>
                </c:pt>
                <c:pt idx="25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0D-47E5-9D82-9732C7368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83"/>
        <c:axId val="196149336"/>
        <c:axId val="196149728"/>
      </c:barChart>
      <c:lineChart>
        <c:grouping val="standard"/>
        <c:varyColors val="0"/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Luksemburga</c:v>
                </c:pt>
                <c:pt idx="1">
                  <c:v>Dānija</c:v>
                </c:pt>
                <c:pt idx="2">
                  <c:v>Zviedrija</c:v>
                </c:pt>
                <c:pt idx="3">
                  <c:v>Beļģija</c:v>
                </c:pt>
                <c:pt idx="4">
                  <c:v>Somija</c:v>
                </c:pt>
                <c:pt idx="5">
                  <c:v>Austrija</c:v>
                </c:pt>
                <c:pt idx="6">
                  <c:v>Francija</c:v>
                </c:pt>
                <c:pt idx="7">
                  <c:v>Nīderlande</c:v>
                </c:pt>
                <c:pt idx="8">
                  <c:v>Vācija</c:v>
                </c:pt>
                <c:pt idx="9">
                  <c:v>Apvienotā Karaliste</c:v>
                </c:pt>
                <c:pt idx="10">
                  <c:v>Itālija</c:v>
                </c:pt>
                <c:pt idx="11">
                  <c:v>Spānija</c:v>
                </c:pt>
                <c:pt idx="12">
                  <c:v>Malta</c:v>
                </c:pt>
                <c:pt idx="13">
                  <c:v>Kipra</c:v>
                </c:pt>
                <c:pt idx="14">
                  <c:v>Slovēnija</c:v>
                </c:pt>
                <c:pt idx="15">
                  <c:v>Grieķija</c:v>
                </c:pt>
                <c:pt idx="16">
                  <c:v>Portugāle</c:v>
                </c:pt>
                <c:pt idx="17">
                  <c:v>Čehija</c:v>
                </c:pt>
                <c:pt idx="18">
                  <c:v>Igaunija</c:v>
                </c:pt>
                <c:pt idx="19">
                  <c:v>Slovākija</c:v>
                </c:pt>
                <c:pt idx="20">
                  <c:v>Lietuva</c:v>
                </c:pt>
                <c:pt idx="21">
                  <c:v>Latvija</c:v>
                </c:pt>
                <c:pt idx="22">
                  <c:v>Horvātija</c:v>
                </c:pt>
                <c:pt idx="23">
                  <c:v>Ungārija</c:v>
                </c:pt>
                <c:pt idx="24">
                  <c:v>Rumānija</c:v>
                </c:pt>
                <c:pt idx="25">
                  <c:v>Bulgārija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B80D-47E5-9D82-9732C7368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149336"/>
        <c:axId val="196149728"/>
      </c:lineChart>
      <c:catAx>
        <c:axId val="196149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lv-LV"/>
          </a:p>
        </c:txPr>
        <c:crossAx val="196149728"/>
        <c:crosses val="autoZero"/>
        <c:auto val="1"/>
        <c:lblAlgn val="ctr"/>
        <c:lblOffset val="400"/>
        <c:noMultiLvlLbl val="0"/>
      </c:catAx>
      <c:valAx>
        <c:axId val="196149728"/>
        <c:scaling>
          <c:orientation val="minMax"/>
          <c:max val="200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lv-LV"/>
          </a:p>
        </c:txPr>
        <c:crossAx val="196149336"/>
        <c:crosses val="autoZero"/>
        <c:crossBetween val="between"/>
        <c:majorUnit val="4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 Narrow" panose="020B0606020202030204" pitchFamily="34" charset="0"/>
        </a:defRPr>
      </a:pPr>
      <a:endParaRPr lang="lv-LV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930755853098178E-2"/>
          <c:y val="3.644267626253031E-2"/>
          <c:w val="0.88029061575495626"/>
          <c:h val="0.603367865032091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Nodarbinātie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1"/>
                <c:pt idx="0">
                  <c:v>Tautsaimniecībā kopā</c:v>
                </c:pt>
                <c:pt idx="1">
                  <c:v>A - Lauksaimniecība</c:v>
                </c:pt>
                <c:pt idx="2">
                  <c:v>C - Apstrādes rūpniecība</c:v>
                </c:pt>
                <c:pt idx="3">
                  <c:v>F - Būvniecība</c:v>
                </c:pt>
                <c:pt idx="4">
                  <c:v>G-I - Tirdzniecība, transports un uzglābāšana</c:v>
                </c:pt>
                <c:pt idx="5">
                  <c:v>J - IKT pakalpojumi</c:v>
                </c:pt>
                <c:pt idx="6">
                  <c:v>K - Finanšu starpniecība</c:v>
                </c:pt>
                <c:pt idx="7">
                  <c:v>L - Darījumi ar nekustamo īpašumu</c:v>
                </c:pt>
                <c:pt idx="8">
                  <c:v>M-N - Biznesa pakalpojumi</c:v>
                </c:pt>
                <c:pt idx="9">
                  <c:v>O-Q - Sabiedriskie pakalpojumi</c:v>
                </c:pt>
                <c:pt idx="10">
                  <c:v>R-U - Citi pakalpojumi</c:v>
                </c:pt>
              </c:strCache>
            </c:strRef>
          </c:cat>
          <c:val>
            <c:numRef>
              <c:f>Sheet1!$B$2:$B$13</c:f>
              <c:numCache>
                <c:formatCode>0.0</c:formatCode>
                <c:ptCount val="11"/>
                <c:pt idx="0">
                  <c:v>0.5</c:v>
                </c:pt>
                <c:pt idx="1">
                  <c:v>0.39999999999999991</c:v>
                </c:pt>
                <c:pt idx="2">
                  <c:v>-1.3000000000000003</c:v>
                </c:pt>
                <c:pt idx="3">
                  <c:v>0.4</c:v>
                </c:pt>
                <c:pt idx="4">
                  <c:v>0.40000000000000036</c:v>
                </c:pt>
                <c:pt idx="5">
                  <c:v>6.3</c:v>
                </c:pt>
                <c:pt idx="6">
                  <c:v>-1.5999999999999999</c:v>
                </c:pt>
                <c:pt idx="7">
                  <c:v>2.2000000000000002</c:v>
                </c:pt>
                <c:pt idx="8">
                  <c:v>2.9000000000000004</c:v>
                </c:pt>
                <c:pt idx="9">
                  <c:v>-0.10000000000000009</c:v>
                </c:pt>
                <c:pt idx="10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59-4A6F-89B4-BE416511BA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Produktivitāte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1"/>
                <c:pt idx="0">
                  <c:v>Tautsaimniecībā kopā</c:v>
                </c:pt>
                <c:pt idx="1">
                  <c:v>A - Lauksaimniecība</c:v>
                </c:pt>
                <c:pt idx="2">
                  <c:v>C - Apstrādes rūpniecība</c:v>
                </c:pt>
                <c:pt idx="3">
                  <c:v>F - Būvniecība</c:v>
                </c:pt>
                <c:pt idx="4">
                  <c:v>G-I - Tirdzniecība, transports un uzglābāšana</c:v>
                </c:pt>
                <c:pt idx="5">
                  <c:v>J - IKT pakalpojumi</c:v>
                </c:pt>
                <c:pt idx="6">
                  <c:v>K - Finanšu starpniecība</c:v>
                </c:pt>
                <c:pt idx="7">
                  <c:v>L - Darījumi ar nekustamo īpašumu</c:v>
                </c:pt>
                <c:pt idx="8">
                  <c:v>M-N - Biznesa pakalpojumi</c:v>
                </c:pt>
                <c:pt idx="9">
                  <c:v>O-Q - Sabiedriskie pakalpojumi</c:v>
                </c:pt>
                <c:pt idx="10">
                  <c:v>R-U - Citi pakalpojumi</c:v>
                </c:pt>
              </c:strCache>
            </c:strRef>
          </c:cat>
          <c:val>
            <c:numRef>
              <c:f>Sheet1!$C$2:$C$13</c:f>
              <c:numCache>
                <c:formatCode>0.0</c:formatCode>
                <c:ptCount val="11"/>
                <c:pt idx="0">
                  <c:v>2.2999999999999998</c:v>
                </c:pt>
                <c:pt idx="1">
                  <c:v>3.2</c:v>
                </c:pt>
                <c:pt idx="2">
                  <c:v>3.7</c:v>
                </c:pt>
                <c:pt idx="3">
                  <c:v>0.6</c:v>
                </c:pt>
                <c:pt idx="4">
                  <c:v>2.8</c:v>
                </c:pt>
                <c:pt idx="5" formatCode="General">
                  <c:v>-3.3</c:v>
                </c:pt>
                <c:pt idx="6" formatCode="General">
                  <c:v>1.7</c:v>
                </c:pt>
                <c:pt idx="7" formatCode="General">
                  <c:v>-0.5</c:v>
                </c:pt>
                <c:pt idx="8" formatCode="General">
                  <c:v>-0.8</c:v>
                </c:pt>
                <c:pt idx="9" formatCode="General">
                  <c:v>3</c:v>
                </c:pt>
                <c:pt idx="10" formatCode="General">
                  <c:v>-0.7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59-4A6F-89B4-BE416511B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69504432"/>
        <c:axId val="269504824"/>
      </c:barChart>
      <c:catAx>
        <c:axId val="26950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lv-LV"/>
          </a:p>
        </c:txPr>
        <c:crossAx val="269504824"/>
        <c:crosses val="autoZero"/>
        <c:auto val="1"/>
        <c:lblAlgn val="ctr"/>
        <c:lblOffset val="100"/>
        <c:noMultiLvlLbl val="0"/>
      </c:catAx>
      <c:valAx>
        <c:axId val="269504824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lv-LV"/>
          </a:p>
        </c:txPr>
        <c:crossAx val="269504432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385379254832819E-2"/>
          <c:y val="0.41602152550391325"/>
          <c:w val="0.28375779422180675"/>
          <c:h val="0.107933676415259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+mj-lt"/>
        </a:defRPr>
      </a:pPr>
      <a:endParaRPr lang="lv-LV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930755853098178E-2"/>
          <c:y val="3.644267626253031E-2"/>
          <c:w val="0.32219271806223282"/>
          <c:h val="0.76599186437647371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A - Lauksaimniecība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</c:f>
              <c:strCache>
                <c:ptCount val="1"/>
                <c:pt idx="0">
                  <c:v>2013-2017</c:v>
                </c:pt>
              </c:strCache>
            </c:strRef>
          </c:cat>
          <c:val>
            <c:numRef>
              <c:f>Sheet1!$B$3</c:f>
              <c:numCache>
                <c:formatCode>0.0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6A-47E0-9B3D-7E22A05339F4}"/>
            </c:ext>
          </c:extLst>
        </c:ser>
        <c:ser>
          <c:idx val="3"/>
          <c:order val="1"/>
          <c:tx>
            <c:strRef>
              <c:f>Sheet1!$A$4</c:f>
              <c:strCache>
                <c:ptCount val="1"/>
                <c:pt idx="0">
                  <c:v>C - Apstrādes rūpniecība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10-4F6D-8E71-44FABE1191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2013-2017</c:v>
                </c:pt>
              </c:strCache>
            </c:strRef>
          </c:cat>
          <c:val>
            <c:numRef>
              <c:f>Sheet1!$B$4</c:f>
              <c:numCache>
                <c:formatCode>0.0</c:formatCode>
                <c:ptCount val="1"/>
                <c:pt idx="0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6A-47E0-9B3D-7E22A05339F4}"/>
            </c:ext>
          </c:extLst>
        </c:ser>
        <c:ser>
          <c:idx val="4"/>
          <c:order val="2"/>
          <c:tx>
            <c:strRef>
              <c:f>Sheet1!$A$5</c:f>
              <c:strCache>
                <c:ptCount val="1"/>
                <c:pt idx="0">
                  <c:v>F - Būvniecība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</c:f>
              <c:strCache>
                <c:ptCount val="1"/>
                <c:pt idx="0">
                  <c:v>2013-2017</c:v>
                </c:pt>
              </c:strCache>
            </c:strRef>
          </c:cat>
          <c:val>
            <c:numRef>
              <c:f>Sheet1!$B$5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6A-47E0-9B3D-7E22A05339F4}"/>
            </c:ext>
          </c:extLst>
        </c:ser>
        <c:ser>
          <c:idx val="5"/>
          <c:order val="3"/>
          <c:tx>
            <c:strRef>
              <c:f>Sheet1!$A$6</c:f>
              <c:strCache>
                <c:ptCount val="1"/>
                <c:pt idx="0">
                  <c:v>G-I - Tirdzniecība, transports un uzglābāšana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2013-2017</c:v>
                </c:pt>
              </c:strCache>
            </c:strRef>
          </c:cat>
          <c:val>
            <c:numRef>
              <c:f>Sheet1!$B$6</c:f>
              <c:numCache>
                <c:formatCode>0.0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6A-47E0-9B3D-7E22A05339F4}"/>
            </c:ext>
          </c:extLst>
        </c:ser>
        <c:ser>
          <c:idx val="0"/>
          <c:order val="4"/>
          <c:tx>
            <c:strRef>
              <c:f>Sheet1!$A$7</c:f>
              <c:strCache>
                <c:ptCount val="1"/>
                <c:pt idx="0">
                  <c:v>J - IKT pakalpojumi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</c:f>
              <c:strCache>
                <c:ptCount val="1"/>
                <c:pt idx="0">
                  <c:v>2013-2017</c:v>
                </c:pt>
              </c:strCache>
            </c:strRef>
          </c:cat>
          <c:val>
            <c:numRef>
              <c:f>Sheet1!$B$7</c:f>
              <c:numCache>
                <c:formatCode>0.0</c:formatCode>
                <c:ptCount val="1"/>
                <c:pt idx="0">
                  <c:v>-0.1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46A-47E0-9B3D-7E22A05339F4}"/>
            </c:ext>
          </c:extLst>
        </c:ser>
        <c:ser>
          <c:idx val="6"/>
          <c:order val="5"/>
          <c:tx>
            <c:strRef>
              <c:f>Sheet1!$A$8</c:f>
              <c:strCache>
                <c:ptCount val="1"/>
                <c:pt idx="0">
                  <c:v>K - Finanšu starpniecība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</c:f>
              <c:strCache>
                <c:ptCount val="1"/>
                <c:pt idx="0">
                  <c:v>2013-2017</c:v>
                </c:pt>
              </c:strCache>
            </c:strRef>
          </c:cat>
          <c:val>
            <c:numRef>
              <c:f>Sheet1!$B$8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46A-47E0-9B3D-7E22A05339F4}"/>
            </c:ext>
          </c:extLst>
        </c:ser>
        <c:ser>
          <c:idx val="7"/>
          <c:order val="6"/>
          <c:tx>
            <c:strRef>
              <c:f>Sheet1!$A$9</c:f>
              <c:strCache>
                <c:ptCount val="1"/>
                <c:pt idx="0">
                  <c:v>L - Darījumi ar nekustamo īpašumu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</c:f>
              <c:strCache>
                <c:ptCount val="1"/>
                <c:pt idx="0">
                  <c:v>2013-2017</c:v>
                </c:pt>
              </c:strCache>
            </c:strRef>
          </c:cat>
          <c:val>
            <c:numRef>
              <c:f>Sheet1!$B$9</c:f>
              <c:numCache>
                <c:formatCode>0.0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46A-47E0-9B3D-7E22A05339F4}"/>
            </c:ext>
          </c:extLst>
        </c:ser>
        <c:ser>
          <c:idx val="8"/>
          <c:order val="7"/>
          <c:tx>
            <c:strRef>
              <c:f>Sheet1!$A$10</c:f>
              <c:strCache>
                <c:ptCount val="1"/>
                <c:pt idx="0">
                  <c:v>M-N - Biznesa pakalpojumi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</c:f>
              <c:strCache>
                <c:ptCount val="1"/>
                <c:pt idx="0">
                  <c:v>2013-2017</c:v>
                </c:pt>
              </c:strCache>
            </c:strRef>
          </c:cat>
          <c:val>
            <c:numRef>
              <c:f>Sheet1!$B$10</c:f>
              <c:numCache>
                <c:formatCode>0.0</c:formatCode>
                <c:ptCount val="1"/>
                <c:pt idx="0">
                  <c:v>-0.1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46A-47E0-9B3D-7E22A05339F4}"/>
            </c:ext>
          </c:extLst>
        </c:ser>
        <c:ser>
          <c:idx val="9"/>
          <c:order val="8"/>
          <c:tx>
            <c:strRef>
              <c:f>Sheet1!$A$11</c:f>
              <c:strCache>
                <c:ptCount val="1"/>
                <c:pt idx="0">
                  <c:v>O-Q - Sabiedriskie pakalpojumi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2013-2017</c:v>
                </c:pt>
              </c:strCache>
            </c:strRef>
          </c:cat>
          <c:val>
            <c:numRef>
              <c:f>Sheet1!$B$11</c:f>
              <c:numCache>
                <c:formatCode>0.0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46A-47E0-9B3D-7E22A05339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269505608"/>
        <c:axId val="269506000"/>
      </c:barChart>
      <c:catAx>
        <c:axId val="269505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lv-LV"/>
          </a:p>
        </c:txPr>
        <c:crossAx val="269506000"/>
        <c:crosses val="autoZero"/>
        <c:auto val="1"/>
        <c:lblAlgn val="ctr"/>
        <c:lblOffset val="100"/>
        <c:noMultiLvlLbl val="0"/>
      </c:catAx>
      <c:valAx>
        <c:axId val="269506000"/>
        <c:scaling>
          <c:orientation val="minMax"/>
          <c:max val="3"/>
          <c:min val="-1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lv-LV"/>
          </a:p>
        </c:txPr>
        <c:crossAx val="26950560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2446340717503878"/>
          <c:y val="6.0820910117005467E-2"/>
          <c:w val="0.56038461370208181"/>
          <c:h val="0.890185379718307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+mj-lt"/>
        </a:defRPr>
      </a:pPr>
      <a:endParaRPr lang="lv-LV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992891623467301E-2"/>
          <c:y val="2.0314584757291941E-2"/>
          <c:w val="0.87476620370370373"/>
          <c:h val="0.8204510664130655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Produktivitātes pieauguma 2017/2012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3"/>
              <c:spPr>
                <a:solidFill>
                  <a:schemeClr val="accent1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9663-4FEC-8935-588A554583B3}"/>
              </c:ext>
            </c:extLst>
          </c:dPt>
          <c:dPt>
            <c:idx val="2"/>
            <c:marker>
              <c:symbol val="circle"/>
              <c:size val="17"/>
              <c:spPr>
                <a:solidFill>
                  <a:schemeClr val="accent1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9663-4FEC-8935-588A554583B3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chemeClr val="accent1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9663-4FEC-8935-588A554583B3}"/>
              </c:ext>
            </c:extLst>
          </c:dPt>
          <c:dPt>
            <c:idx val="4"/>
            <c:marker>
              <c:symbol val="circle"/>
              <c:size val="26"/>
              <c:spPr>
                <a:solidFill>
                  <a:schemeClr val="accent1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9663-4FEC-8935-588A554583B3}"/>
              </c:ext>
            </c:extLst>
          </c:dPt>
          <c:dPt>
            <c:idx val="5"/>
            <c:marker>
              <c:symbol val="circle"/>
              <c:size val="10"/>
              <c:spPr>
                <a:solidFill>
                  <a:schemeClr val="accent1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9663-4FEC-8935-588A554583B3}"/>
              </c:ext>
            </c:extLst>
          </c:dPt>
          <c:dPt>
            <c:idx val="6"/>
            <c:marker>
              <c:symbol val="circle"/>
              <c:size val="9"/>
              <c:spPr>
                <a:solidFill>
                  <a:schemeClr val="accent1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9663-4FEC-8935-588A554583B3}"/>
              </c:ext>
            </c:extLst>
          </c:dPt>
          <c:dPt>
            <c:idx val="7"/>
            <c:marker>
              <c:symbol val="circle"/>
              <c:size val="9"/>
              <c:spPr>
                <a:solidFill>
                  <a:schemeClr val="accent1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9663-4FEC-8935-588A554583B3}"/>
              </c:ext>
            </c:extLst>
          </c:dPt>
          <c:dPt>
            <c:idx val="8"/>
            <c:marker>
              <c:symbol val="circle"/>
              <c:size val="14"/>
              <c:spPr>
                <a:solidFill>
                  <a:schemeClr val="accent1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9663-4FEC-8935-588A554583B3}"/>
              </c:ext>
            </c:extLst>
          </c:dPt>
          <c:dPt>
            <c:idx val="9"/>
            <c:marker>
              <c:symbol val="circle"/>
              <c:size val="22"/>
              <c:spPr>
                <a:solidFill>
                  <a:schemeClr val="accent1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9663-4FEC-8935-588A554583B3}"/>
              </c:ext>
            </c:extLst>
          </c:dPt>
          <c:dPt>
            <c:idx val="10"/>
            <c:marker>
              <c:symbol val="circle"/>
              <c:size val="11"/>
              <c:spPr>
                <a:solidFill>
                  <a:schemeClr val="accent1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9663-4FEC-8935-588A554583B3}"/>
              </c:ext>
            </c:extLst>
          </c:dPt>
          <c:dLbls>
            <c:dLbl>
              <c:idx val="0"/>
              <c:layout>
                <c:manualLayout>
                  <c:x val="-1.5652702347593899E-2"/>
                  <c:y val="-4.4372915925116337E-2"/>
                </c:manualLayout>
              </c:layout>
              <c:tx>
                <c:rich>
                  <a:bodyPr/>
                  <a:lstStyle/>
                  <a:p>
                    <a:fld id="{8F1FFCAD-6AD9-4D14-BC83-D0B6CFAA9F20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9663-4FEC-8935-588A554583B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663-4FEC-8935-588A554583B3}"/>
                </c:ext>
              </c:extLst>
            </c:dLbl>
            <c:dLbl>
              <c:idx val="2"/>
              <c:layout>
                <c:manualLayout>
                  <c:x val="-9.554398148148148E-2"/>
                  <c:y val="-6.3786066642354741E-2"/>
                </c:manualLayout>
              </c:layout>
              <c:tx>
                <c:rich>
                  <a:bodyPr/>
                  <a:lstStyle/>
                  <a:p>
                    <a:fld id="{B807B310-D6DF-4E1B-87F1-571F90AEDB71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9663-4FEC-8935-588A554583B3}"/>
                </c:ext>
              </c:extLst>
            </c:dLbl>
            <c:dLbl>
              <c:idx val="3"/>
              <c:layout>
                <c:manualLayout>
                  <c:x val="-2.4392978597588225E-2"/>
                  <c:y val="-5.2692837661075652E-2"/>
                </c:manualLayout>
              </c:layout>
              <c:tx>
                <c:rich>
                  <a:bodyPr/>
                  <a:lstStyle/>
                  <a:p>
                    <a:fld id="{EBA6EB5B-E2FA-40F9-8E20-A20464FA1CF7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9663-4FEC-8935-588A554583B3}"/>
                </c:ext>
              </c:extLst>
            </c:dLbl>
            <c:dLbl>
              <c:idx val="4"/>
              <c:layout>
                <c:manualLayout>
                  <c:x val="-2.0652922475103155E-3"/>
                  <c:y val="2.4959765207877939E-2"/>
                </c:manualLayout>
              </c:layout>
              <c:tx>
                <c:rich>
                  <a:bodyPr/>
                  <a:lstStyle/>
                  <a:p>
                    <a:fld id="{8AB2A0C2-A794-4E71-88C5-1B20036E8B44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9663-4FEC-8935-588A554583B3}"/>
                </c:ext>
              </c:extLst>
            </c:dLbl>
            <c:dLbl>
              <c:idx val="5"/>
              <c:layout>
                <c:manualLayout>
                  <c:x val="-6.0595243788841124E-2"/>
                  <c:y val="-4.7146223170436111E-2"/>
                </c:manualLayout>
              </c:layout>
              <c:tx>
                <c:rich>
                  <a:bodyPr/>
                  <a:lstStyle/>
                  <a:p>
                    <a:fld id="{B55155A6-2182-4343-A4A7-2987CDD82792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9663-4FEC-8935-588A554583B3}"/>
                </c:ext>
              </c:extLst>
            </c:dLbl>
            <c:dLbl>
              <c:idx val="6"/>
              <c:layout>
                <c:manualLayout>
                  <c:x val="-5.71181793332892E-2"/>
                  <c:y val="4.1599608679796514E-2"/>
                </c:manualLayout>
              </c:layout>
              <c:tx>
                <c:rich>
                  <a:bodyPr/>
                  <a:lstStyle/>
                  <a:p>
                    <a:fld id="{0D23A6B2-E5A3-45A8-BEA8-E6A1532C4989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9663-4FEC-8935-588A554583B3}"/>
                </c:ext>
              </c:extLst>
            </c:dLbl>
            <c:dLbl>
              <c:idx val="7"/>
              <c:layout>
                <c:manualLayout>
                  <c:x val="-9.8483796296296292E-2"/>
                  <c:y val="-5.8239452151715193E-2"/>
                </c:manualLayout>
              </c:layout>
              <c:tx>
                <c:rich>
                  <a:bodyPr/>
                  <a:lstStyle/>
                  <a:p>
                    <a:fld id="{9A6A7C47-B2F0-45C8-9F78-0FCB29E1830B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9663-4FEC-8935-588A554583B3}"/>
                </c:ext>
              </c:extLst>
            </c:dLbl>
            <c:dLbl>
              <c:idx val="8"/>
              <c:layout>
                <c:manualLayout>
                  <c:x val="1.4699074074074074E-3"/>
                  <c:y val="1.9413150717238398E-2"/>
                </c:manualLayout>
              </c:layout>
              <c:tx>
                <c:rich>
                  <a:bodyPr/>
                  <a:lstStyle/>
                  <a:p>
                    <a:fld id="{5FD6AF0B-D1DA-403D-B84B-5833DC54C381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9663-4FEC-8935-588A554583B3}"/>
                </c:ext>
              </c:extLst>
            </c:dLbl>
            <c:dLbl>
              <c:idx val="9"/>
              <c:layout>
                <c:manualLayout>
                  <c:x val="-0.15882912435810659"/>
                  <c:y val="0"/>
                </c:manualLayout>
              </c:layout>
              <c:tx>
                <c:rich>
                  <a:bodyPr/>
                  <a:lstStyle/>
                  <a:p>
                    <a:fld id="{E7307840-1AE5-48DC-BEA6-D1FF35E6C3B5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9663-4FEC-8935-588A554583B3}"/>
                </c:ext>
              </c:extLst>
            </c:dLbl>
            <c:dLbl>
              <c:idx val="10"/>
              <c:layout>
                <c:manualLayout>
                  <c:x val="-9.4074074074074074E-2"/>
                  <c:y val="4.4372915925116337E-2"/>
                </c:manualLayout>
              </c:layout>
              <c:tx>
                <c:rich>
                  <a:bodyPr/>
                  <a:lstStyle/>
                  <a:p>
                    <a:fld id="{3D94CD3F-B7B8-4218-A495-319482F95C4F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9663-4FEC-8935-588A554583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Sheet1!$B$2:$B$12</c:f>
              <c:numCache>
                <c:formatCode>General</c:formatCode>
                <c:ptCount val="11"/>
                <c:pt idx="0">
                  <c:v>2</c:v>
                </c:pt>
                <c:pt idx="2">
                  <c:v>-6.2</c:v>
                </c:pt>
                <c:pt idx="3">
                  <c:v>2.2999999999999998</c:v>
                </c:pt>
                <c:pt idx="4">
                  <c:v>1.8</c:v>
                </c:pt>
                <c:pt idx="5">
                  <c:v>36.9</c:v>
                </c:pt>
                <c:pt idx="6">
                  <c:v>-7.5</c:v>
                </c:pt>
                <c:pt idx="7">
                  <c:v>11.5</c:v>
                </c:pt>
                <c:pt idx="8">
                  <c:v>15.9</c:v>
                </c:pt>
                <c:pt idx="9">
                  <c:v>-0.3</c:v>
                </c:pt>
                <c:pt idx="10">
                  <c:v>10.3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17</c:v>
                </c:pt>
                <c:pt idx="2">
                  <c:v>20.2</c:v>
                </c:pt>
                <c:pt idx="3">
                  <c:v>2.8</c:v>
                </c:pt>
                <c:pt idx="4">
                  <c:v>14.8</c:v>
                </c:pt>
                <c:pt idx="5">
                  <c:v>-15.3</c:v>
                </c:pt>
                <c:pt idx="6">
                  <c:v>8.8000000000000007</c:v>
                </c:pt>
                <c:pt idx="7">
                  <c:v>-2.6</c:v>
                </c:pt>
                <c:pt idx="8">
                  <c:v>-4.0999999999999996</c:v>
                </c:pt>
                <c:pt idx="9">
                  <c:v>15.7</c:v>
                </c:pt>
                <c:pt idx="10">
                  <c:v>-3.6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Sheet1!$A$2:$A$12</c15:f>
                <c15:dlblRangeCache>
                  <c:ptCount val="11"/>
                  <c:pt idx="0">
                    <c:v>A - Lauksaimniecība</c:v>
                  </c:pt>
                  <c:pt idx="1">
                    <c:v>B-E - Industry (except construction)</c:v>
                  </c:pt>
                  <c:pt idx="2">
                    <c:v>C - Apstrādes rūpniecība</c:v>
                  </c:pt>
                  <c:pt idx="3">
                    <c:v>F - Būvniecība</c:v>
                  </c:pt>
                  <c:pt idx="4">
                    <c:v>G-I - Tirdzniecība, transports un uzglābāšana</c:v>
                  </c:pt>
                  <c:pt idx="5">
                    <c:v>J - IKT pakalpojumi</c:v>
                  </c:pt>
                  <c:pt idx="6">
                    <c:v>K - Finanšu starpniecība</c:v>
                  </c:pt>
                  <c:pt idx="7">
                    <c:v>L - Darījumi ar nekustamo īpašumu</c:v>
                  </c:pt>
                  <c:pt idx="8">
                    <c:v>M-N - Biznesa pakalpojumi </c:v>
                  </c:pt>
                  <c:pt idx="9">
                    <c:v>O-Q - Sabiedriskie pakalpojumi</c:v>
                  </c:pt>
                  <c:pt idx="10">
                    <c:v>R-U - Citi pakalpojumi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C-4569-40B3-BD6A-EC4C2C756B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8862192"/>
        <c:axId val="268862584"/>
      </c:scatterChart>
      <c:valAx>
        <c:axId val="2688621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lv-LV" dirty="0"/>
                  <a:t>Nodarbināto skaita izmaiņas,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lv-LV"/>
          </a:p>
        </c:txPr>
        <c:crossAx val="268862584"/>
        <c:crosses val="autoZero"/>
        <c:crossBetween val="midCat"/>
      </c:valAx>
      <c:valAx>
        <c:axId val="2688625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lv-LV" dirty="0"/>
                  <a:t>Produktivitātes izmaiņas, %</a:t>
                </a:r>
              </a:p>
            </c:rich>
          </c:tx>
          <c:layout>
            <c:manualLayout>
              <c:xMode val="edge"/>
              <c:yMode val="edge"/>
              <c:x val="0"/>
              <c:y val="0.226840591609762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lv-LV"/>
          </a:p>
        </c:txPr>
        <c:crossAx val="2688621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+mj-lt"/>
        </a:defRPr>
      </a:pPr>
      <a:endParaRPr lang="lv-LV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454559783691768E-2"/>
          <c:y val="9.556722222222222E-2"/>
          <c:w val="0.88673980170355249"/>
          <c:h val="0.5732097176380415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Darbaspēka izmaksas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6.17608849342852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99-4C8F-AC77-74C97E88232A}"/>
                </c:ext>
              </c:extLst>
            </c:dLbl>
            <c:dLbl>
              <c:idx val="1"/>
              <c:layout>
                <c:manualLayout>
                  <c:x val="1.7636843504954633E-3"/>
                  <c:y val="6.7617773026678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99-4C8F-AC77-74C97E8823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Tautsaimniecībā kopā</c:v>
                </c:pt>
                <c:pt idx="1">
                  <c:v>A - Lauksaimniecība</c:v>
                </c:pt>
                <c:pt idx="2">
                  <c:v>C - Apstrādes rūpniecība</c:v>
                </c:pt>
                <c:pt idx="3">
                  <c:v>F - Būvniecība</c:v>
                </c:pt>
                <c:pt idx="4">
                  <c:v>G-I - Tirdzniecība, transports un uzglābāšana</c:v>
                </c:pt>
                <c:pt idx="5">
                  <c:v>J - IKT pakalpojumi</c:v>
                </c:pt>
                <c:pt idx="6">
                  <c:v>K - Finanšu starpniecība</c:v>
                </c:pt>
                <c:pt idx="7">
                  <c:v>L - Darījumi ar nekustamo īpašumu</c:v>
                </c:pt>
                <c:pt idx="8">
                  <c:v>M-N - Biznesa pakalpojumi </c:v>
                </c:pt>
                <c:pt idx="9">
                  <c:v>O-Q - Sabiedriskie pakalpojumi</c:v>
                </c:pt>
                <c:pt idx="10">
                  <c:v>R-U - Citi pakalpojumi</c:v>
                </c:pt>
              </c:strCache>
            </c:strRef>
          </c:cat>
          <c:val>
            <c:numRef>
              <c:f>Sheet1!$C$2:$C$12</c:f>
              <c:numCache>
                <c:formatCode>0.0</c:formatCode>
                <c:ptCount val="11"/>
                <c:pt idx="0">
                  <c:v>7.3</c:v>
                </c:pt>
                <c:pt idx="1">
                  <c:v>6.9</c:v>
                </c:pt>
                <c:pt idx="2">
                  <c:v>7.9</c:v>
                </c:pt>
                <c:pt idx="3">
                  <c:v>7.6</c:v>
                </c:pt>
                <c:pt idx="4">
                  <c:v>7.1</c:v>
                </c:pt>
                <c:pt idx="5">
                  <c:v>5.8</c:v>
                </c:pt>
                <c:pt idx="6">
                  <c:v>5.9</c:v>
                </c:pt>
                <c:pt idx="7">
                  <c:v>6.2</c:v>
                </c:pt>
                <c:pt idx="8">
                  <c:v>7.6</c:v>
                </c:pt>
                <c:pt idx="9">
                  <c:v>6.8</c:v>
                </c:pt>
                <c:pt idx="10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6E-48D8-927D-4D53D7272AEA}"/>
            </c:ext>
          </c:extLst>
        </c:ser>
        <c:ser>
          <c:idx val="0"/>
          <c:order val="1"/>
          <c:tx>
            <c:strRef>
              <c:f>Sheet1!$D$1</c:f>
              <c:strCache>
                <c:ptCount val="1"/>
                <c:pt idx="0">
                  <c:v>Produktivitāte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lv-LV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Tautsaimniecībā kopā</c:v>
                </c:pt>
                <c:pt idx="1">
                  <c:v>A - Lauksaimniecība</c:v>
                </c:pt>
                <c:pt idx="2">
                  <c:v>C - Apstrādes rūpniecība</c:v>
                </c:pt>
                <c:pt idx="3">
                  <c:v>F - Būvniecība</c:v>
                </c:pt>
                <c:pt idx="4">
                  <c:v>G-I - Tirdzniecība, transports un uzglābāšana</c:v>
                </c:pt>
                <c:pt idx="5">
                  <c:v>J - IKT pakalpojumi</c:v>
                </c:pt>
                <c:pt idx="6">
                  <c:v>K - Finanšu starpniecība</c:v>
                </c:pt>
                <c:pt idx="7">
                  <c:v>L - Darījumi ar nekustamo īpašumu</c:v>
                </c:pt>
                <c:pt idx="8">
                  <c:v>M-N - Biznesa pakalpojumi </c:v>
                </c:pt>
                <c:pt idx="9">
                  <c:v>O-Q - Sabiedriskie pakalpojumi</c:v>
                </c:pt>
                <c:pt idx="10">
                  <c:v>R-U - Citi pakalpojumi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2.2999999999999998</c:v>
                </c:pt>
                <c:pt idx="1">
                  <c:v>3.2</c:v>
                </c:pt>
                <c:pt idx="2">
                  <c:v>3.7</c:v>
                </c:pt>
                <c:pt idx="3">
                  <c:v>0.6</c:v>
                </c:pt>
                <c:pt idx="4">
                  <c:v>2.8</c:v>
                </c:pt>
                <c:pt idx="5">
                  <c:v>-3.3</c:v>
                </c:pt>
                <c:pt idx="6">
                  <c:v>1.7</c:v>
                </c:pt>
                <c:pt idx="7">
                  <c:v>-0.5</c:v>
                </c:pt>
                <c:pt idx="8">
                  <c:v>-0.8</c:v>
                </c:pt>
                <c:pt idx="9">
                  <c:v>3</c:v>
                </c:pt>
                <c:pt idx="10">
                  <c:v>-0.7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6E-48D8-927D-4D53D7272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60"/>
        <c:axId val="268859448"/>
        <c:axId val="268859840"/>
      </c:barChart>
      <c:catAx>
        <c:axId val="268859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lv-LV"/>
          </a:p>
        </c:txPr>
        <c:crossAx val="268859840"/>
        <c:crosses val="autoZero"/>
        <c:auto val="1"/>
        <c:lblAlgn val="ctr"/>
        <c:lblOffset val="0"/>
        <c:noMultiLvlLbl val="0"/>
      </c:catAx>
      <c:valAx>
        <c:axId val="268859840"/>
        <c:scaling>
          <c:orientation val="minMax"/>
          <c:min val="-4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lv-LV"/>
          </a:p>
        </c:txPr>
        <c:crossAx val="268859448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044338607953103"/>
          <c:y val="2.9284440461965506E-2"/>
          <c:w val="0.48581907514892364"/>
          <c:h val="6.71169399189351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+mj-lt"/>
        </a:defRPr>
      </a:pPr>
      <a:endParaRPr lang="lv-LV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33350694444444E-2"/>
          <c:y val="3.9784827364179154E-2"/>
          <c:w val="0.85813385416666665"/>
          <c:h val="0.8562652777777777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Produktivitāte</c:v>
                </c:pt>
              </c:strCache>
            </c:strRef>
          </c:tx>
          <c:spPr>
            <a:ln w="444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Pt>
            <c:idx val="7"/>
            <c:marker>
              <c:symbol val="none"/>
            </c:marker>
            <c:bubble3D val="0"/>
            <c:spPr>
              <a:ln w="44450" cap="rnd">
                <a:solidFill>
                  <a:srgbClr val="C000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EE92-4966-A0A7-B187171B6981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44450" cap="rnd">
                <a:solidFill>
                  <a:srgbClr val="C000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EE92-4966-A0A7-B187171B6981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44450" cap="rnd">
                <a:solidFill>
                  <a:srgbClr val="C000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EE92-4966-A0A7-B187171B6981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44450" cap="rnd">
                <a:solidFill>
                  <a:srgbClr val="C000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EE92-4966-A0A7-B187171B6981}"/>
              </c:ext>
            </c:extLst>
          </c:dPt>
          <c:cat>
            <c:strRef>
              <c:f>Sheet1!$B$1:$L$1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Sheet1!$B$2:$L$2</c:f>
              <c:numCache>
                <c:formatCode>0.0</c:formatCode>
                <c:ptCount val="11"/>
                <c:pt idx="0">
                  <c:v>100</c:v>
                </c:pt>
                <c:pt idx="1">
                  <c:v>104.80245290976005</c:v>
                </c:pt>
                <c:pt idx="2">
                  <c:v>107.44308157201333</c:v>
                </c:pt>
                <c:pt idx="3">
                  <c:v>107.78316048734683</c:v>
                </c:pt>
                <c:pt idx="4">
                  <c:v>111.57479567563308</c:v>
                </c:pt>
                <c:pt idx="5">
                  <c:v>113.14279527153879</c:v>
                </c:pt>
                <c:pt idx="6">
                  <c:v>115.42222249743585</c:v>
                </c:pt>
                <c:pt idx="7" formatCode="General">
                  <c:v>119.27933071522934</c:v>
                </c:pt>
                <c:pt idx="8" formatCode="General">
                  <c:v>124.07266170859783</c:v>
                </c:pt>
                <c:pt idx="9" formatCode="General">
                  <c:v>129.57805172166263</c:v>
                </c:pt>
                <c:pt idx="10" formatCode="General">
                  <c:v>135.33157648664672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92-4966-A0A7-B187171B698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Darbaspēka izmaksas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Pt>
            <c:idx val="7"/>
            <c:marker>
              <c:symbol val="none"/>
            </c:marker>
            <c:bubble3D val="0"/>
            <c:spPr>
              <a:ln w="38100" cap="rnd">
                <a:solidFill>
                  <a:srgbClr val="0070C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EE92-4966-A0A7-B187171B6981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38100" cap="rnd">
                <a:solidFill>
                  <a:srgbClr val="0070C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EE92-4966-A0A7-B187171B6981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38100" cap="rnd">
                <a:solidFill>
                  <a:srgbClr val="0070C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EE92-4966-A0A7-B187171B6981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38100" cap="rnd">
                <a:solidFill>
                  <a:srgbClr val="0070C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EE92-4966-A0A7-B187171B6981}"/>
              </c:ext>
            </c:extLst>
          </c:dPt>
          <c:cat>
            <c:strRef>
              <c:f>Sheet1!$B$1:$L$1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Sheet1!$B$3:$L$3</c:f>
              <c:numCache>
                <c:formatCode>0.0</c:formatCode>
                <c:ptCount val="11"/>
                <c:pt idx="0">
                  <c:v>100</c:v>
                </c:pt>
                <c:pt idx="1">
                  <c:v>102.75653994747076</c:v>
                </c:pt>
                <c:pt idx="2">
                  <c:v>112.08370487951427</c:v>
                </c:pt>
                <c:pt idx="3">
                  <c:v>117.51382741041169</c:v>
                </c:pt>
                <c:pt idx="4">
                  <c:v>127.36803663519669</c:v>
                </c:pt>
                <c:pt idx="5">
                  <c:v>136.18114246507494</c:v>
                </c:pt>
                <c:pt idx="6">
                  <c:v>145.55821074713947</c:v>
                </c:pt>
                <c:pt idx="7" formatCode="General">
                  <c:v>151.17366768872756</c:v>
                </c:pt>
                <c:pt idx="8" formatCode="General">
                  <c:v>163.84583478281843</c:v>
                </c:pt>
                <c:pt idx="9" formatCode="General">
                  <c:v>175.12104410571195</c:v>
                </c:pt>
                <c:pt idx="10" formatCode="General">
                  <c:v>191.13966831611177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E92-4966-A0A7-B187171B69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5232104"/>
        <c:axId val="196352976"/>
      </c:lineChart>
      <c:catAx>
        <c:axId val="195232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lv-LV"/>
          </a:p>
        </c:txPr>
        <c:crossAx val="196352976"/>
        <c:crosses val="autoZero"/>
        <c:auto val="1"/>
        <c:lblAlgn val="ctr"/>
        <c:lblOffset val="100"/>
        <c:noMultiLvlLbl val="0"/>
      </c:catAx>
      <c:valAx>
        <c:axId val="196352976"/>
        <c:scaling>
          <c:orientation val="minMax"/>
          <c:min val="1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lv-LV"/>
          </a:p>
        </c:txPr>
        <c:crossAx val="19523210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54571789700782"/>
          <c:y val="0.11120798611111112"/>
          <c:w val="0.30765736063550297"/>
          <c:h val="0.197240972222222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 Narrow" panose="020B0606020202030204" pitchFamily="34" charset="0"/>
        </a:defRPr>
      </a:pPr>
      <a:endParaRPr lang="lv-LV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lv-LV" sz="1000" dirty="0"/>
              <a:t>Preču un pakalpojumu eksporta izmaiņas, %</a:t>
            </a:r>
          </a:p>
        </c:rich>
      </c:tx>
      <c:layout>
        <c:manualLayout>
          <c:xMode val="edge"/>
          <c:yMode val="edge"/>
          <c:x val="0.12105740740740741"/>
          <c:y val="2.20486111111111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4892981071702683E-2"/>
          <c:y val="0.11205468875303526"/>
          <c:w val="0.87674761549576419"/>
          <c:h val="0.790409979149493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Eksports</c:v>
                </c:pt>
              </c:strCache>
            </c:strRef>
          </c:tx>
          <c:spPr>
            <a:solidFill>
              <a:srgbClr val="228B9D"/>
            </a:solidFill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8BF-46C2-8735-103350ACB41D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Sheet1!$B$2:$H$2</c:f>
              <c:numCache>
                <c:formatCode>0</c:formatCode>
                <c:ptCount val="7"/>
                <c:pt idx="0">
                  <c:v>2012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 formatCode="General">
                  <c:v>2017</c:v>
                </c:pt>
              </c:numCache>
            </c:numRef>
          </c:cat>
          <c:val>
            <c:numRef>
              <c:f>Sheet1!$B$3:$H$3</c:f>
              <c:numCache>
                <c:formatCode>0.0</c:formatCode>
                <c:ptCount val="7"/>
                <c:pt idx="0">
                  <c:v>13.8</c:v>
                </c:pt>
                <c:pt idx="1">
                  <c:v>9.7791186462429494</c:v>
                </c:pt>
                <c:pt idx="2">
                  <c:v>1.0777172574891267</c:v>
                </c:pt>
                <c:pt idx="3">
                  <c:v>5.9809823946592786</c:v>
                </c:pt>
                <c:pt idx="4">
                  <c:v>2.9804098872792508</c:v>
                </c:pt>
                <c:pt idx="5">
                  <c:v>4.0782980422886084</c:v>
                </c:pt>
                <c:pt idx="6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BF-46C2-8735-103350ACB4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139388840"/>
        <c:axId val="2046092152"/>
      </c:barChart>
      <c:catAx>
        <c:axId val="2139388840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lv-LV"/>
          </a:p>
        </c:txPr>
        <c:crossAx val="2046092152"/>
        <c:crosses val="autoZero"/>
        <c:auto val="1"/>
        <c:lblAlgn val="ctr"/>
        <c:lblOffset val="100"/>
        <c:noMultiLvlLbl val="0"/>
      </c:catAx>
      <c:valAx>
        <c:axId val="2046092152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213938884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12700">
      <a:noFill/>
    </a:ln>
  </c:spPr>
  <c:txPr>
    <a:bodyPr/>
    <a:lstStyle/>
    <a:p>
      <a:pPr>
        <a:defRPr sz="800" b="0">
          <a:solidFill>
            <a:srgbClr val="000000"/>
          </a:solidFill>
          <a:latin typeface="Calibri Light" panose="020F030202020403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lv-LV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lv-LV" sz="1000" dirty="0"/>
              <a:t>Investīciju dinamika, %</a:t>
            </a:r>
          </a:p>
        </c:rich>
      </c:tx>
      <c:layout>
        <c:manualLayout>
          <c:xMode val="edge"/>
          <c:yMode val="edge"/>
          <c:x val="0.23307824074074074"/>
          <c:y val="2.20486111111111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4892981071702683E-2"/>
          <c:y val="4.0999075784612704E-2"/>
          <c:w val="0.87674761549576419"/>
          <c:h val="0.861465603486771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Eksports</c:v>
                </c:pt>
              </c:strCache>
            </c:strRef>
          </c:tx>
          <c:spPr>
            <a:solidFill>
              <a:srgbClr val="228B9D"/>
            </a:solidFill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6BA-492E-B0EC-E8FA06872E5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9470BC1F-EEBB-4F0F-8AA9-3B72ED5C931E}" type="VALUE">
                      <a:rPr lang="en-US"/>
                      <a:pPr/>
                      <a:t>[VALUE]</a:t>
                    </a:fld>
                    <a:endParaRPr lang="lv-LV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6BA-492E-B0EC-E8FA06872E5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Sheet1!$B$2:$H$2</c:f>
              <c:numCache>
                <c:formatCode>0</c:formatCode>
                <c:ptCount val="7"/>
                <c:pt idx="0">
                  <c:v>2007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 formatCode="General">
                  <c:v>2017</c:v>
                </c:pt>
              </c:numCache>
            </c:numRef>
          </c:cat>
          <c:val>
            <c:numRef>
              <c:f>Sheet1!$B$3:$H$3</c:f>
              <c:numCache>
                <c:formatCode>0.0</c:formatCode>
                <c:ptCount val="7"/>
                <c:pt idx="0">
                  <c:v>22.5</c:v>
                </c:pt>
                <c:pt idx="1">
                  <c:v>14.380201954270518</c:v>
                </c:pt>
                <c:pt idx="2">
                  <c:v>-6.031563390325644</c:v>
                </c:pt>
                <c:pt idx="3">
                  <c:v>5.8313501926349431E-2</c:v>
                </c:pt>
                <c:pt idx="4">
                  <c:v>-0.48475022894754716</c:v>
                </c:pt>
                <c:pt idx="5">
                  <c:v>-14.968212460403635</c:v>
                </c:pt>
                <c:pt idx="6" formatCode="General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BA-492E-B0EC-E8FA06872E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139388840"/>
        <c:axId val="2046092152"/>
      </c:barChart>
      <c:catAx>
        <c:axId val="2139388840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lv-LV"/>
          </a:p>
        </c:txPr>
        <c:crossAx val="2046092152"/>
        <c:crosses val="autoZero"/>
        <c:auto val="1"/>
        <c:lblAlgn val="ctr"/>
        <c:lblOffset val="100"/>
        <c:noMultiLvlLbl val="0"/>
      </c:catAx>
      <c:valAx>
        <c:axId val="2046092152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213938884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12700">
      <a:noFill/>
    </a:ln>
  </c:spPr>
  <c:txPr>
    <a:bodyPr/>
    <a:lstStyle/>
    <a:p>
      <a:pPr>
        <a:defRPr sz="800" b="0">
          <a:solidFill>
            <a:srgbClr val="000000"/>
          </a:solidFill>
          <a:latin typeface="Calibri Light" panose="020F030202020403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lv-LV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lv-LV" sz="1000" dirty="0"/>
              <a:t>Privātā patēriņa izmaiņas, %</a:t>
            </a:r>
          </a:p>
        </c:rich>
      </c:tx>
      <c:layout>
        <c:manualLayout>
          <c:xMode val="edge"/>
          <c:yMode val="edge"/>
          <c:x val="0.16220231481481481"/>
          <c:y val="2.645833333333333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4892981071702683E-2"/>
          <c:y val="0.15350392951857336"/>
          <c:w val="0.87674761549576419"/>
          <c:h val="0.748960738383955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Eksports</c:v>
                </c:pt>
              </c:strCache>
            </c:strRef>
          </c:tx>
          <c:spPr>
            <a:solidFill>
              <a:srgbClr val="228B9D"/>
            </a:solidFill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155-4728-8323-54B132BC2C66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pPr>
                      <a:defRPr/>
                    </a:pPr>
                    <a:fld id="{DB7831F9-B562-4AC3-A61E-F84C4FF7AB35}" type="VALUE">
                      <a:rPr lang="en-US"/>
                      <a:pPr>
                        <a:defRPr/>
                      </a:pPr>
                      <a:t>[VALUE]</a:t>
                    </a:fld>
                    <a:endParaRPr lang="lv-LV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155-4728-8323-54B132BC2C6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Sheet1!$B$2:$H$2</c:f>
              <c:numCache>
                <c:formatCode>0</c:formatCode>
                <c:ptCount val="7"/>
                <c:pt idx="0">
                  <c:v>2007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 formatCode="General">
                  <c:v>2017</c:v>
                </c:pt>
              </c:numCache>
            </c:numRef>
          </c:cat>
          <c:val>
            <c:numRef>
              <c:f>Sheet1!$B$3:$H$3</c:f>
              <c:numCache>
                <c:formatCode>0.0</c:formatCode>
                <c:ptCount val="7"/>
                <c:pt idx="0">
                  <c:v>10.199999999999999</c:v>
                </c:pt>
                <c:pt idx="1">
                  <c:v>3.1470725291626707</c:v>
                </c:pt>
                <c:pt idx="2">
                  <c:v>5.0524530869034265</c:v>
                </c:pt>
                <c:pt idx="3">
                  <c:v>1.3788418618219112</c:v>
                </c:pt>
                <c:pt idx="4">
                  <c:v>2.5031254587740932</c:v>
                </c:pt>
                <c:pt idx="5">
                  <c:v>3.2896360991061471</c:v>
                </c:pt>
                <c:pt idx="6" formatCode="General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55-4728-8323-54B132BC2C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139388840"/>
        <c:axId val="2046092152"/>
      </c:barChart>
      <c:catAx>
        <c:axId val="2139388840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lv-LV"/>
          </a:p>
        </c:txPr>
        <c:crossAx val="2046092152"/>
        <c:crosses val="autoZero"/>
        <c:auto val="1"/>
        <c:lblAlgn val="ctr"/>
        <c:lblOffset val="100"/>
        <c:noMultiLvlLbl val="0"/>
      </c:catAx>
      <c:valAx>
        <c:axId val="2046092152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213938884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12700">
      <a:noFill/>
    </a:ln>
  </c:spPr>
  <c:txPr>
    <a:bodyPr/>
    <a:lstStyle/>
    <a:p>
      <a:pPr>
        <a:defRPr sz="800" b="0">
          <a:solidFill>
            <a:srgbClr val="000000"/>
          </a:solidFill>
          <a:latin typeface="Calibri Light" panose="020F030202020403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lv-LV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lv-LV"/>
              <a:t>Ekonomiski aktīvo iedzīvotāju skaits, tūkst.</a:t>
            </a:r>
          </a:p>
        </c:rich>
      </c:tx>
      <c:layout>
        <c:manualLayout>
          <c:xMode val="edge"/>
          <c:yMode val="edge"/>
          <c:x val="0.1668978804006423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7732117569481219E-2"/>
          <c:y val="0.15350392951857336"/>
          <c:w val="0.89390847899798576"/>
          <c:h val="0.748960738383955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228B9D"/>
            </a:solidFill>
            <a:ln>
              <a:noFill/>
            </a:ln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44F-4E88-BDA3-860AC2EE8938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44F-4E88-BDA3-860AC2EE8938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fld id="{B660309F-8725-4FC5-BCED-25A39695DF99}" type="VALUE">
                      <a:rPr lang="en-US"/>
                      <a:pPr/>
                      <a:t>[VALUE]</a:t>
                    </a:fld>
                    <a:endParaRPr lang="lv-LV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44F-4E88-BDA3-860AC2EE893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FBBF63A-7A0A-40EF-B1AD-AF0C1ECD5AED}" type="VALUE">
                      <a:rPr lang="en-US"/>
                      <a:pPr/>
                      <a:t>[VALUE]</a:t>
                    </a:fld>
                    <a:endParaRPr lang="lv-LV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44F-4E88-BDA3-860AC2EE893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1BC2B0C-F782-45A1-9431-5AFB294E700A}" type="VALUE">
                      <a:rPr lang="en-US"/>
                      <a:pPr/>
                      <a:t>[VALUE]</a:t>
                    </a:fld>
                    <a:endParaRPr lang="lv-LV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44F-4E88-BDA3-860AC2EE893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C0C1F1F2-81D3-4134-B0ED-9B2A73F30C74}" type="VALUE">
                      <a:rPr lang="en-US"/>
                      <a:pPr/>
                      <a:t>[VALUE]</a:t>
                    </a:fld>
                    <a:endParaRPr lang="lv-LV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44F-4E88-BDA3-860AC2EE8938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Sheet1!$A$2:$A$9</c:f>
              <c:numCache>
                <c:formatCode>General</c:formatCode>
                <c:ptCount val="7"/>
                <c:pt idx="0">
                  <c:v>2007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Sheet1!$B$2:$B$9</c:f>
              <c:numCache>
                <c:formatCode>0</c:formatCode>
                <c:ptCount val="7"/>
                <c:pt idx="0">
                  <c:v>1125.5</c:v>
                </c:pt>
                <c:pt idx="1">
                  <c:v>1030.7</c:v>
                </c:pt>
                <c:pt idx="2">
                  <c:v>1014</c:v>
                </c:pt>
                <c:pt idx="3">
                  <c:v>992</c:v>
                </c:pt>
                <c:pt idx="4">
                  <c:v>994</c:v>
                </c:pt>
                <c:pt idx="5">
                  <c:v>989</c:v>
                </c:pt>
                <c:pt idx="6">
                  <c:v>979.69999999999993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4F-4E88-BDA3-860AC2EE893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139388840"/>
        <c:axId val="2046092152"/>
      </c:barChart>
      <c:catAx>
        <c:axId val="2139388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lv-LV"/>
          </a:p>
        </c:txPr>
        <c:crossAx val="2046092152"/>
        <c:crosses val="autoZero"/>
        <c:auto val="1"/>
        <c:lblAlgn val="ctr"/>
        <c:lblOffset val="100"/>
        <c:noMultiLvlLbl val="0"/>
      </c:catAx>
      <c:valAx>
        <c:axId val="2046092152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213938884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12700">
      <a:noFill/>
    </a:ln>
  </c:spPr>
  <c:txPr>
    <a:bodyPr/>
    <a:lstStyle/>
    <a:p>
      <a:pPr>
        <a:defRPr sz="800" b="0">
          <a:solidFill>
            <a:srgbClr val="000000"/>
          </a:solidFill>
          <a:latin typeface="Calibri Light" panose="020F030202020403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lv-LV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lv-LV" sz="1200" dirty="0"/>
              <a:t>Nodarbināto iedzīvotāju skaits, tūkst.</a:t>
            </a:r>
          </a:p>
        </c:rich>
      </c:tx>
      <c:layout>
        <c:manualLayout>
          <c:xMode val="edge"/>
          <c:yMode val="edge"/>
          <c:x val="0.13766285554366456"/>
          <c:y val="5.921320109362586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2011829735407418E-2"/>
          <c:y val="0.16534656973729853"/>
          <c:w val="0.8996287668320595"/>
          <c:h val="0.737118098165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Apstrādes rūpniecība</c:v>
                </c:pt>
              </c:strCache>
            </c:strRef>
          </c:tx>
          <c:spPr>
            <a:solidFill>
              <a:srgbClr val="228B9D"/>
            </a:solidFill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A05-49FE-96AB-B59B67F8D1DC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Sheet1!$B$2:$H$2</c:f>
              <c:numCache>
                <c:formatCode>0</c:formatCode>
                <c:ptCount val="7"/>
                <c:pt idx="0">
                  <c:v>2007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 formatCode="General">
                  <c:v>2017</c:v>
                </c:pt>
              </c:numCache>
            </c:numRef>
          </c:cat>
          <c:val>
            <c:numRef>
              <c:f>Sheet1!$B$3:$H$3</c:f>
              <c:numCache>
                <c:formatCode>0</c:formatCode>
                <c:ptCount val="7"/>
                <c:pt idx="0">
                  <c:v>1057</c:v>
                </c:pt>
                <c:pt idx="1">
                  <c:v>876</c:v>
                </c:pt>
                <c:pt idx="2">
                  <c:v>894</c:v>
                </c:pt>
                <c:pt idx="3">
                  <c:v>885</c:v>
                </c:pt>
                <c:pt idx="4">
                  <c:v>896</c:v>
                </c:pt>
                <c:pt idx="5">
                  <c:v>893</c:v>
                </c:pt>
                <c:pt idx="6">
                  <c:v>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05-49FE-96AB-B59B67F8D1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139388840"/>
        <c:axId val="2046092152"/>
      </c:barChart>
      <c:catAx>
        <c:axId val="2139388840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lv-LV"/>
          </a:p>
        </c:txPr>
        <c:crossAx val="2046092152"/>
        <c:crosses val="autoZero"/>
        <c:auto val="1"/>
        <c:lblAlgn val="ctr"/>
        <c:lblOffset val="100"/>
        <c:noMultiLvlLbl val="0"/>
      </c:catAx>
      <c:valAx>
        <c:axId val="2046092152"/>
        <c:scaling>
          <c:orientation val="minMax"/>
          <c:min val="800"/>
        </c:scaling>
        <c:delete val="1"/>
        <c:axPos val="l"/>
        <c:numFmt formatCode="0" sourceLinked="0"/>
        <c:majorTickMark val="out"/>
        <c:minorTickMark val="none"/>
        <c:tickLblPos val="nextTo"/>
        <c:crossAx val="213938884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12700">
      <a:noFill/>
    </a:ln>
  </c:spPr>
  <c:txPr>
    <a:bodyPr/>
    <a:lstStyle/>
    <a:p>
      <a:pPr>
        <a:defRPr sz="800" b="0">
          <a:solidFill>
            <a:srgbClr val="000000"/>
          </a:solidFill>
          <a:latin typeface="Calibri Light" panose="020F030202020403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lv-LV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lv-LV" sz="1200" dirty="0"/>
              <a:t>Brīvo darbavietu skaits, tūkst.</a:t>
            </a:r>
          </a:p>
        </c:rich>
      </c:tx>
      <c:layout>
        <c:manualLayout>
          <c:xMode val="edge"/>
          <c:yMode val="edge"/>
          <c:x val="0.17397407407407409"/>
          <c:y val="1.763888888888888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4892981071702683E-2"/>
          <c:y val="0.10021204853431008"/>
          <c:w val="0.87674761549576419"/>
          <c:h val="0.802252619368218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Eksports</c:v>
                </c:pt>
              </c:strCache>
            </c:strRef>
          </c:tx>
          <c:spPr>
            <a:solidFill>
              <a:srgbClr val="228B9D"/>
            </a:solidFill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9FC-46B5-A43F-4482F9FF11A2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Sheet1!$B$2:$H$2</c:f>
              <c:numCache>
                <c:formatCode>0</c:formatCode>
                <c:ptCount val="7"/>
                <c:pt idx="0">
                  <c:v>2009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 formatCode="General">
                  <c:v>2017</c:v>
                </c:pt>
              </c:numCache>
            </c:numRef>
          </c:cat>
          <c:val>
            <c:numRef>
              <c:f>Sheet1!$B$3:$H$3</c:f>
              <c:numCache>
                <c:formatCode>0.0</c:formatCode>
                <c:ptCount val="7"/>
                <c:pt idx="0">
                  <c:v>20.9</c:v>
                </c:pt>
                <c:pt idx="1">
                  <c:v>11.4</c:v>
                </c:pt>
                <c:pt idx="2">
                  <c:v>13.5</c:v>
                </c:pt>
                <c:pt idx="3">
                  <c:v>12.3</c:v>
                </c:pt>
                <c:pt idx="4">
                  <c:v>13.2</c:v>
                </c:pt>
                <c:pt idx="5">
                  <c:v>14.4</c:v>
                </c:pt>
                <c:pt idx="6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FC-46B5-A43F-4482F9FF11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139388840"/>
        <c:axId val="2046092152"/>
      </c:barChart>
      <c:catAx>
        <c:axId val="2139388840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lv-LV"/>
          </a:p>
        </c:txPr>
        <c:crossAx val="2046092152"/>
        <c:crosses val="autoZero"/>
        <c:auto val="1"/>
        <c:lblAlgn val="ctr"/>
        <c:lblOffset val="100"/>
        <c:noMultiLvlLbl val="0"/>
      </c:catAx>
      <c:valAx>
        <c:axId val="2046092152"/>
        <c:scaling>
          <c:orientation val="minMax"/>
          <c:max val="22"/>
          <c:min val="3"/>
        </c:scaling>
        <c:delete val="1"/>
        <c:axPos val="l"/>
        <c:numFmt formatCode="0" sourceLinked="0"/>
        <c:majorTickMark val="out"/>
        <c:minorTickMark val="none"/>
        <c:tickLblPos val="nextTo"/>
        <c:crossAx val="213938884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12700">
      <a:noFill/>
    </a:ln>
  </c:spPr>
  <c:txPr>
    <a:bodyPr/>
    <a:lstStyle/>
    <a:p>
      <a:pPr>
        <a:defRPr sz="800" b="0">
          <a:solidFill>
            <a:srgbClr val="000000"/>
          </a:solidFill>
          <a:latin typeface="Calibri Light" panose="020F030202020403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lv-LV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lv-LV" sz="1200" dirty="0"/>
              <a:t>Vidējā bruto darba alga EUR</a:t>
            </a:r>
          </a:p>
        </c:rich>
      </c:tx>
      <c:layout>
        <c:manualLayout>
          <c:xMode val="edge"/>
          <c:yMode val="edge"/>
          <c:x val="0.1595462962962963"/>
          <c:y val="2.645833333333333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345240540355504E-2"/>
          <c:y val="7.2086002735229956E-2"/>
          <c:w val="0.8881881911639119"/>
          <c:h val="0.830378676536154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Bruto darba alga</c:v>
                </c:pt>
              </c:strCache>
            </c:strRef>
          </c:tx>
          <c:spPr>
            <a:solidFill>
              <a:srgbClr val="228B9D"/>
            </a:solidFill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056-4A28-B310-D5E738E93C67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Sheet1!$B$2:$H$2</c:f>
              <c:strCache>
                <c:ptCount val="7"/>
                <c:pt idx="0">
                  <c:v>2012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2017n</c:v>
                </c:pt>
              </c:strCache>
            </c:strRef>
          </c:cat>
          <c:val>
            <c:numRef>
              <c:f>Sheet1!$B$3:$H$3</c:f>
              <c:numCache>
                <c:formatCode>0</c:formatCode>
                <c:ptCount val="7"/>
                <c:pt idx="0">
                  <c:v>566</c:v>
                </c:pt>
                <c:pt idx="1">
                  <c:v>685</c:v>
                </c:pt>
                <c:pt idx="2">
                  <c:v>716</c:v>
                </c:pt>
                <c:pt idx="3">
                  <c:v>765</c:v>
                </c:pt>
                <c:pt idx="4">
                  <c:v>818</c:v>
                </c:pt>
                <c:pt idx="5">
                  <c:v>859</c:v>
                </c:pt>
                <c:pt idx="6">
                  <c:v>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56-4A28-B310-D5E738E93C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139388840"/>
        <c:axId val="2046092152"/>
      </c:barChart>
      <c:catAx>
        <c:axId val="2139388840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lv-LV"/>
          </a:p>
        </c:txPr>
        <c:crossAx val="2046092152"/>
        <c:crosses val="autoZero"/>
        <c:auto val="1"/>
        <c:lblAlgn val="ctr"/>
        <c:lblOffset val="100"/>
        <c:noMultiLvlLbl val="0"/>
      </c:catAx>
      <c:valAx>
        <c:axId val="2046092152"/>
        <c:scaling>
          <c:orientation val="minMax"/>
          <c:min val="400"/>
        </c:scaling>
        <c:delete val="1"/>
        <c:axPos val="l"/>
        <c:numFmt formatCode="0" sourceLinked="0"/>
        <c:majorTickMark val="out"/>
        <c:minorTickMark val="none"/>
        <c:tickLblPos val="nextTo"/>
        <c:crossAx val="213938884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12700">
      <a:noFill/>
    </a:ln>
  </c:spPr>
  <c:txPr>
    <a:bodyPr/>
    <a:lstStyle/>
    <a:p>
      <a:pPr>
        <a:defRPr sz="800" b="0">
          <a:solidFill>
            <a:srgbClr val="000000"/>
          </a:solidFill>
          <a:latin typeface="Calibri Light" panose="020F030202020403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lv-LV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0.11738</cdr:x>
      <cdr:y>0.02882</cdr:y>
    </cdr:from>
    <cdr:to>
      <cdr:x>0.97759</cdr:x>
      <cdr:y>0.13909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76681" y="100837"/>
          <a:ext cx="4958827" cy="3858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pPr defTabSz="1055688"/>
          <a:r>
            <a:rPr lang="lv-LV" sz="1400" dirty="0">
              <a:latin typeface="+mj-lt"/>
            </a:rPr>
            <a:t>2,4%	   1,9%	 3,0%	     2,2%	       4,5%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0.43108</cdr:x>
      <cdr:y>0.03211</cdr:y>
    </cdr:from>
    <cdr:to>
      <cdr:x>0.6403</cdr:x>
      <cdr:y>0.12139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35099" y="112350"/>
          <a:ext cx="599441" cy="3123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>
            <a:defRPr lang="lv-LV" sz="14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ea"/>
              <a:cs typeface="+mn-cs"/>
            </a:defRPr>
          </a:pPr>
          <a:r>
            <a:rPr lang="lv-LV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2,8%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0.08892</cdr:x>
      <cdr:y>0.03236</cdr:y>
    </cdr:from>
    <cdr:to>
      <cdr:x>0.97167</cdr:x>
      <cdr:y>0.09946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7182" y="138990"/>
          <a:ext cx="4439403" cy="2882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defTabSz="715963"/>
          <a:r>
            <a:rPr lang="lv-LV" sz="1200" dirty="0">
              <a:latin typeface="+mj-lt"/>
            </a:rPr>
            <a:t>2.8        3.6	     2.4      1.0       3.2        3.0       0.1      1.7       2.1       2.9       1.2   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0.58575</cdr:x>
      <cdr:y>0.51869</cdr:y>
    </cdr:from>
    <cdr:to>
      <cdr:x>0.58575</cdr:x>
      <cdr:y>0.73517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8DEA01FF-1EFE-49BF-B2C9-1BDF227247E7}"/>
            </a:ext>
          </a:extLst>
        </cdr:cNvPr>
        <cdr:cNvCxnSpPr/>
      </cdr:nvCxnSpPr>
      <cdr:spPr>
        <a:xfrm xmlns:a="http://schemas.openxmlformats.org/drawingml/2006/main">
          <a:off x="3953047" y="1493818"/>
          <a:ext cx="0" cy="623463"/>
        </a:xfrm>
        <a:prstGeom xmlns:a="http://schemas.openxmlformats.org/drawingml/2006/main" prst="straightConnector1">
          <a:avLst/>
        </a:prstGeom>
        <a:ln xmlns:a="http://schemas.openxmlformats.org/drawingml/2006/main" w="38100"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0.8857</cdr:x>
      <cdr:y>0.14804</cdr:y>
    </cdr:from>
    <cdr:to>
      <cdr:x>0.8857</cdr:x>
      <cdr:y>0.56657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2D510DCE-C3FF-46CE-BA1D-1B24BDD09EEF}"/>
            </a:ext>
          </a:extLst>
        </cdr:cNvPr>
        <cdr:cNvCxnSpPr/>
      </cdr:nvCxnSpPr>
      <cdr:spPr>
        <a:xfrm xmlns:a="http://schemas.openxmlformats.org/drawingml/2006/main">
          <a:off x="5101613" y="426367"/>
          <a:ext cx="0" cy="1205346"/>
        </a:xfrm>
        <a:prstGeom xmlns:a="http://schemas.openxmlformats.org/drawingml/2006/main" prst="straightConnector1">
          <a:avLst/>
        </a:prstGeom>
        <a:ln xmlns:a="http://schemas.openxmlformats.org/drawingml/2006/main" w="38100"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1F10A-FDA9-497A-888E-62E65FD92D68}" type="datetimeFigureOut">
              <a:rPr lang="lv-LV" smtClean="0"/>
              <a:t>09.05.2018.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6655C-6FDC-43D7-9DE1-0BFB3C3C0A7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83283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Latvijas ekonomikas izaugsmi galvenokārt balsta produktivitāte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6655C-6FDC-43D7-9DE1-0BFB3C3C0A71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59221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Latvijas produktivitātes līmenis 2017.gadā bija tikai 46,3% no ES vidējā līmeņa un tas ir viens no zemākajiem ES. Produktivitāte 2004.gadā – 23,9% no ES vidējā līmeņa.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6655C-6FDC-43D7-9DE1-0BFB3C3C0A71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01092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5152-B068-4738-98BA-61E3D8F98C4E}" type="datetimeFigureOut">
              <a:rPr lang="lv-LV" smtClean="0"/>
              <a:t>09.05.2018.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00A8-3CBD-4B2F-8CC7-526E6481E09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90957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5152-B068-4738-98BA-61E3D8F98C4E}" type="datetimeFigureOut">
              <a:rPr lang="lv-LV" smtClean="0"/>
              <a:t>09.05.2018.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00A8-3CBD-4B2F-8CC7-526E6481E09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23537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5152-B068-4738-98BA-61E3D8F98C4E}" type="datetimeFigureOut">
              <a:rPr lang="lv-LV" smtClean="0"/>
              <a:t>09.05.2018.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00A8-3CBD-4B2F-8CC7-526E6481E09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90567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67" y="0"/>
            <a:ext cx="5037667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733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1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488C7B1D-7665-480A-82ED-44255CBD4A1E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464708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67" y="0"/>
            <a:ext cx="5037667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490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Calibri Light" panose="020F030202020403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1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Calibri Light" panose="020F030202020403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10938933" y="6324600"/>
            <a:ext cx="846667" cy="304800"/>
          </a:xfrm>
        </p:spPr>
        <p:txBody>
          <a:bodyPr/>
          <a:lstStyle>
            <a:lvl1pPr>
              <a:defRPr sz="1000">
                <a:latin typeface="Calibri Light" panose="020F0302020204030204" pitchFamily="34" charset="0"/>
              </a:defRPr>
            </a:lvl1pPr>
          </a:lstStyle>
          <a:p>
            <a:fld id="{BB52BD7A-E27C-4D8B-9BA7-C703671C96E0}" type="slidenum">
              <a:rPr lang="en-US" altLang="lv-LV" smtClean="0"/>
              <a:pPr/>
              <a:t>‹#›</a:t>
            </a:fld>
            <a:endParaRPr lang="en-US" altLang="lv-LV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1762298" cy="195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536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1FD631-107C-42F6-B586-A3F17B9BB4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1762298" cy="195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399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1762298" cy="195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Calibri Light" panose="020F030202020403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53BEA-5C99-48DB-9FD2-EA6B203FEBF6}" type="slidenum">
              <a:rPr kumimoji="0" lang="en-US" altLang="lv-LV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lv-LV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446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5152-B068-4738-98BA-61E3D8F98C4E}" type="datetimeFigureOut">
              <a:rPr lang="lv-LV" smtClean="0"/>
              <a:t>09.05.2018.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00A8-3CBD-4B2F-8CC7-526E6481E09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76063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5152-B068-4738-98BA-61E3D8F98C4E}" type="datetimeFigureOut">
              <a:rPr lang="lv-LV" smtClean="0"/>
              <a:t>09.05.2018.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00A8-3CBD-4B2F-8CC7-526E6481E09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4614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5152-B068-4738-98BA-61E3D8F98C4E}" type="datetimeFigureOut">
              <a:rPr lang="lv-LV" smtClean="0"/>
              <a:t>09.05.2018.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00A8-3CBD-4B2F-8CC7-526E6481E09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10735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5152-B068-4738-98BA-61E3D8F98C4E}" type="datetimeFigureOut">
              <a:rPr lang="lv-LV" smtClean="0"/>
              <a:t>09.05.2018.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00A8-3CBD-4B2F-8CC7-526E6481E09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7155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5152-B068-4738-98BA-61E3D8F98C4E}" type="datetimeFigureOut">
              <a:rPr lang="lv-LV" smtClean="0"/>
              <a:t>09.05.2018.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00A8-3CBD-4B2F-8CC7-526E6481E09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37524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5152-B068-4738-98BA-61E3D8F98C4E}" type="datetimeFigureOut">
              <a:rPr lang="lv-LV" smtClean="0"/>
              <a:t>09.05.2018.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00A8-3CBD-4B2F-8CC7-526E6481E09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2899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5152-B068-4738-98BA-61E3D8F98C4E}" type="datetimeFigureOut">
              <a:rPr lang="lv-LV" smtClean="0"/>
              <a:t>09.05.2018.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00A8-3CBD-4B2F-8CC7-526E6481E09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04557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5152-B068-4738-98BA-61E3D8F98C4E}" type="datetimeFigureOut">
              <a:rPr lang="lv-LV" smtClean="0"/>
              <a:t>09.05.2018.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00A8-3CBD-4B2F-8CC7-526E6481E09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6901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65152-B068-4738-98BA-61E3D8F98C4E}" type="datetimeFigureOut">
              <a:rPr lang="lv-LV" smtClean="0"/>
              <a:t>09.05.2018.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000A8-3CBD-4B2F-8CC7-526E6481E09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453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  <p:sldLayoutId id="2147483667" r:id="rId13"/>
    <p:sldLayoutId id="2147483670" r:id="rId14"/>
    <p:sldLayoutId id="2147483671" r:id="rId15"/>
    <p:sldLayoutId id="2147483672" r:id="rId16"/>
    <p:sldLayoutId id="214748367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.gov.lv/" TargetMode="External"/><Relationship Id="rId2" Type="http://schemas.openxmlformats.org/officeDocument/2006/relationships/hyperlink" Target="mailto:pasts@em.gov.lv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www.facebook.com/atbalstsuznemejiem" TargetMode="External"/><Relationship Id="rId4" Type="http://schemas.openxmlformats.org/officeDocument/2006/relationships/hyperlink" Target="http://www.youtube.com/ekonomikasministrij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7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954213" y="3148014"/>
            <a:ext cx="8343900" cy="1779587"/>
          </a:xfrm>
        </p:spPr>
        <p:txBody>
          <a:bodyPr>
            <a:normAutofit/>
          </a:bodyPr>
          <a:lstStyle/>
          <a:p>
            <a:br>
              <a:rPr lang="lv-LV" altLang="lv-LV" sz="2400" dirty="0">
                <a:solidFill>
                  <a:srgbClr val="228B9D"/>
                </a:solidFill>
              </a:rPr>
            </a:br>
            <a:r>
              <a:rPr lang="lv-LV" altLang="lv-LV" sz="3600" cap="all" dirty="0">
                <a:solidFill>
                  <a:srgbClr val="22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Produktivitātes attīstības</a:t>
            </a:r>
            <a:br>
              <a:rPr lang="lv-LV" altLang="lv-LV" sz="3600" cap="all" dirty="0">
                <a:solidFill>
                  <a:srgbClr val="22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</a:br>
            <a:r>
              <a:rPr lang="lv-LV" altLang="lv-LV" sz="3600" cap="all" dirty="0">
                <a:solidFill>
                  <a:srgbClr val="22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TENDENCES</a:t>
            </a:r>
            <a:endParaRPr lang="lv-LV" altLang="lv-LV" sz="2600" cap="all" dirty="0">
              <a:solidFill>
                <a:srgbClr val="228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</a:endParaRPr>
          </a:p>
        </p:txBody>
      </p:sp>
      <p:sp>
        <p:nvSpPr>
          <p:cNvPr id="16387" name="Text Placeholder 3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r>
              <a:rPr lang="lv-LV" altLang="lv-LV" dirty="0">
                <a:latin typeface="Calibri Light" panose="020F03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Rīga, 2018. gada 9. maijs</a:t>
            </a:r>
          </a:p>
        </p:txBody>
      </p:sp>
    </p:spTree>
    <p:extLst>
      <p:ext uri="{BB962C8B-B14F-4D97-AF65-F5344CB8AC3E}">
        <p14:creationId xmlns:p14="http://schemas.microsoft.com/office/powerpoint/2010/main" val="991710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2800" b="0" cap="all" dirty="0">
                <a:solidFill>
                  <a:srgbClr val="228B9D"/>
                </a:solidFill>
                <a:latin typeface="Segoe UI" panose="020B0502040204020203" pitchFamily="34" charset="0"/>
              </a:rPr>
              <a:t>Produktivitāte un nodarbinātība pa nozarēm</a:t>
            </a:r>
            <a:br>
              <a:rPr lang="lv-LV" sz="2800" b="0" cap="all" dirty="0">
                <a:solidFill>
                  <a:srgbClr val="228B9D"/>
                </a:solidFill>
                <a:latin typeface="Segoe UI" panose="020B0502040204020203" pitchFamily="34" charset="0"/>
              </a:rPr>
            </a:br>
            <a:r>
              <a:rPr lang="lv-LV" sz="2800" b="0" cap="all" dirty="0">
                <a:solidFill>
                  <a:srgbClr val="228B9D"/>
                </a:solidFill>
                <a:latin typeface="Segoe UI" panose="020B0502040204020203" pitchFamily="34" charset="0"/>
              </a:rPr>
              <a:t>no 2013. līdz 2017. gadam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3949365"/>
              </p:ext>
            </p:extLst>
          </p:nvPr>
        </p:nvGraphicFramePr>
        <p:xfrm>
          <a:off x="1360108" y="1417642"/>
          <a:ext cx="9471783" cy="4579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2836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800" b="0" cap="all" dirty="0">
                <a:solidFill>
                  <a:srgbClr val="228B9D"/>
                </a:solidFill>
                <a:latin typeface="Segoe UI" panose="020B0502040204020203" pitchFamily="34" charset="0"/>
              </a:rPr>
              <a:t>PRODUKTIVITĀTE UN DARBASPĒKA IZMAKSAS</a:t>
            </a:r>
            <a:br>
              <a:rPr lang="lv-LV" sz="2800" b="0" cap="all" dirty="0">
                <a:solidFill>
                  <a:srgbClr val="228B9D"/>
                </a:solidFill>
                <a:latin typeface="Segoe UI" panose="020B0502040204020203" pitchFamily="34" charset="0"/>
              </a:rPr>
            </a:br>
            <a:r>
              <a:rPr lang="lv-LV" sz="2800" b="0" cap="all" dirty="0">
                <a:solidFill>
                  <a:srgbClr val="228B9D"/>
                </a:solidFill>
                <a:latin typeface="Segoe UI" panose="020B0502040204020203" pitchFamily="34" charset="0"/>
              </a:rPr>
              <a:t>2013.-2017. VIDĒJI GADĀ, PROCENTOS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61174902"/>
              </p:ext>
            </p:extLst>
          </p:nvPr>
        </p:nvGraphicFramePr>
        <p:xfrm>
          <a:off x="2901982" y="1702734"/>
          <a:ext cx="7200835" cy="4336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5622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0250750" y="6477000"/>
            <a:ext cx="378218" cy="304800"/>
          </a:xfrm>
        </p:spPr>
        <p:txBody>
          <a:bodyPr/>
          <a:lstStyle/>
          <a:p>
            <a:pPr>
              <a:defRPr/>
            </a:pPr>
            <a:fld id="{895567A7-0F9D-442F-83E6-775795910048}" type="slidenum">
              <a:rPr lang="en-US" altLang="lv-LV">
                <a:latin typeface="Calibri Light" panose="020F0302020204030204" pitchFamily="34" charset="0"/>
              </a:rPr>
              <a:pPr>
                <a:defRPr/>
              </a:pPr>
              <a:t>12</a:t>
            </a:fld>
            <a:endParaRPr lang="en-US" altLang="lv-LV" dirty="0">
              <a:latin typeface="Calibri Light" panose="020F030202020403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940019" y="136734"/>
            <a:ext cx="6586665" cy="1124351"/>
          </a:xfrm>
        </p:spPr>
        <p:txBody>
          <a:bodyPr anchor="b">
            <a:noAutofit/>
          </a:bodyPr>
          <a:lstStyle/>
          <a:p>
            <a:r>
              <a:rPr lang="lv-LV" sz="2800" b="0" cap="all" dirty="0">
                <a:solidFill>
                  <a:srgbClr val="228B9D"/>
                </a:solidFill>
                <a:latin typeface="Segoe UI" panose="020B0502040204020203" pitchFamily="34" charset="0"/>
              </a:rPr>
              <a:t>PIEAUG PLAISA STARP PRODUKTIVITĀTI UN DARBASPĒKA IZMAKSĀM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754819" y="4855128"/>
            <a:ext cx="8771864" cy="13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536575" indent="-358775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335213" indent="-49213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792413" indent="-49213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249613" indent="-49213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706813" indent="-49213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342900" indent="-342900">
              <a:spcAft>
                <a:spcPts val="600"/>
              </a:spcAft>
              <a:buClr>
                <a:srgbClr val="00859B"/>
              </a:buClr>
              <a:buFont typeface="Wingdings" panose="05000000000000000000" pitchFamily="2" charset="2"/>
              <a:buChar char="ü"/>
            </a:pPr>
            <a:r>
              <a:rPr lang="lv-LV" altLang="lv-LV" sz="1400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Darbaspēka izmaksu pieaugums ir neizbēgams atvērta darba tirgus apstākļos</a:t>
            </a:r>
          </a:p>
          <a:p>
            <a:pPr marL="342900" indent="-342900">
              <a:spcAft>
                <a:spcPts val="600"/>
              </a:spcAft>
              <a:buClr>
                <a:srgbClr val="00859B"/>
              </a:buClr>
              <a:buFont typeface="Wingdings" panose="05000000000000000000" pitchFamily="2" charset="2"/>
              <a:buChar char="ü"/>
            </a:pPr>
            <a:r>
              <a:rPr lang="lv-LV" altLang="lv-LV" sz="1400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Latvija var zaudēt konkurētspēju zemo izmaksu segmentos ātrāk nekā iegūt priekšrocības produktu ražošanā ar augstu pievienoto vērtību</a:t>
            </a:r>
          </a:p>
          <a:p>
            <a:pPr marL="0" indent="0">
              <a:spcAft>
                <a:spcPts val="600"/>
              </a:spcAft>
              <a:buClr>
                <a:srgbClr val="00859B"/>
              </a:buClr>
            </a:pPr>
            <a:r>
              <a:rPr lang="lv-LV" altLang="lv-LV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Darba roku un zināšanu trūkums </a:t>
            </a:r>
            <a:r>
              <a:rPr lang="lv-LV" altLang="lv-LV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3" panose="05040102010807070707" pitchFamily="18" charset="2"/>
              </a:rPr>
              <a:t> pieaug </a:t>
            </a:r>
            <a:r>
              <a:rPr lang="lv-LV" altLang="lv-LV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darba algas </a:t>
            </a:r>
            <a:r>
              <a:rPr lang="lv-LV" altLang="lv-LV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3" panose="05040102010807070707" pitchFamily="18" charset="2"/>
              </a:rPr>
              <a:t> uzņēmumu izmaksas aug straujāk par produktivitāti  pasliktinās ko</a:t>
            </a:r>
            <a:r>
              <a:rPr lang="lv-LV" altLang="lv-LV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nkurētspēja </a:t>
            </a:r>
            <a:r>
              <a:rPr lang="lv-LV" altLang="lv-LV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3" panose="05040102010807070707" pitchFamily="18" charset="2"/>
              </a:rPr>
              <a:t> </a:t>
            </a:r>
            <a:r>
              <a:rPr lang="lv-LV" altLang="lv-LV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risks ilgtspējīgai ekonomikas izaugsmei</a:t>
            </a:r>
          </a:p>
          <a:p>
            <a:pPr marL="0" indent="0">
              <a:spcAft>
                <a:spcPts val="600"/>
              </a:spcAft>
              <a:buClr>
                <a:srgbClr val="00859B"/>
              </a:buClr>
            </a:pPr>
            <a:r>
              <a:rPr lang="lv-LV" altLang="lv-LV" sz="1600" b="1" cap="all" dirty="0">
                <a:solidFill>
                  <a:srgbClr val="FF0000"/>
                </a:solidFill>
                <a:latin typeface="Calibri Light" panose="020F0302020204030204" pitchFamily="34" charset="0"/>
              </a:rPr>
              <a:t>VIDĒJU IENĀKUMU «SLAZDS»!</a:t>
            </a:r>
            <a:endParaRPr lang="lv-LV" altLang="lv-LV" sz="1600" b="1" dirty="0">
              <a:solidFill>
                <a:srgbClr val="FF0000"/>
              </a:solidFill>
              <a:latin typeface="Calibri Light" panose="020F03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Clr>
                <a:srgbClr val="00859B"/>
              </a:buClr>
              <a:buFont typeface="Wingdings" panose="05000000000000000000" pitchFamily="2" charset="2"/>
              <a:buChar char="ü"/>
            </a:pPr>
            <a:endParaRPr lang="lv-LV" altLang="lv-LV" sz="700" dirty="0">
              <a:latin typeface="Calibri Light" panose="020F03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749240152"/>
              </p:ext>
            </p:extLst>
          </p:nvPr>
        </p:nvGraphicFramePr>
        <p:xfrm>
          <a:off x="2763078" y="1852691"/>
          <a:ext cx="674867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ZoneTexte 5"/>
          <p:cNvSpPr txBox="1"/>
          <p:nvPr/>
        </p:nvSpPr>
        <p:spPr>
          <a:xfrm>
            <a:off x="3818312" y="1417744"/>
            <a:ext cx="1531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200" dirty="0">
                <a:latin typeface="Calibri Light" panose="020F0302020204030204" pitchFamily="34" charset="0"/>
              </a:rPr>
              <a:t>2010.gads = 100</a:t>
            </a:r>
            <a:endParaRPr lang="fr-FR" sz="12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273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075" y="304802"/>
            <a:ext cx="9067800" cy="959658"/>
          </a:xfrm>
        </p:spPr>
        <p:txBody>
          <a:bodyPr anchor="b">
            <a:noAutofit/>
          </a:bodyPr>
          <a:lstStyle/>
          <a:p>
            <a:r>
              <a:rPr lang="lv-LV" sz="3200" b="0" cap="all" dirty="0">
                <a:solidFill>
                  <a:srgbClr val="228B9D"/>
                </a:solidFill>
                <a:latin typeface="+mj-lt"/>
              </a:rPr>
              <a:t>EM DARBĪBAS VIRZIENI 2018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8CE815-FB3A-4E78-AE85-ABAFB7D59D7D}"/>
              </a:ext>
            </a:extLst>
          </p:cNvPr>
          <p:cNvSpPr/>
          <p:nvPr/>
        </p:nvSpPr>
        <p:spPr>
          <a:xfrm>
            <a:off x="1057274" y="2154175"/>
            <a:ext cx="4648201" cy="41704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ts val="600"/>
              </a:spcBef>
            </a:pPr>
            <a:r>
              <a:rPr lang="lv-LV" dirty="0">
                <a:solidFill>
                  <a:srgbClr val="00859B"/>
                </a:solidFill>
                <a:latin typeface="Calibri Light" panose="020F0302020204030204" pitchFamily="34" charset="0"/>
                <a:ea typeface="Verdana" charset="0"/>
                <a:cs typeface="Verdana" charset="0"/>
              </a:rPr>
              <a:t>“Konsultē vispirms”</a:t>
            </a:r>
          </a:p>
          <a:p>
            <a:pPr marL="0" lvl="1">
              <a:spcAft>
                <a:spcPts val="600"/>
              </a:spcAft>
              <a:buClr>
                <a:srgbClr val="00859B"/>
              </a:buClr>
              <a:tabLst>
                <a:tab pos="2705735" algn="l"/>
              </a:tabLst>
            </a:pPr>
            <a:r>
              <a:rPr lang="lv-LV" sz="1400" dirty="0">
                <a:latin typeface="Calibri Light" panose="020F0302020204030204" pitchFamily="34" charset="0"/>
                <a:ea typeface="Verdana" charset="0"/>
                <a:cs typeface="Verdana" charset="0"/>
              </a:rPr>
              <a:t>Novērtējums, ieviešana, reitings</a:t>
            </a:r>
          </a:p>
          <a:p>
            <a:pPr>
              <a:spcBef>
                <a:spcPts val="600"/>
              </a:spcBef>
            </a:pPr>
            <a:r>
              <a:rPr lang="lv-LV" dirty="0">
                <a:solidFill>
                  <a:srgbClr val="00859B"/>
                </a:solidFill>
                <a:latin typeface="Calibri Light" panose="020F0302020204030204" pitchFamily="34" charset="0"/>
                <a:ea typeface="Verdana" charset="0"/>
                <a:cs typeface="Verdana" charset="0"/>
              </a:rPr>
              <a:t>Precīzs atbildības sadalījums un apdrošināšanas sistēma būvniecībā</a:t>
            </a:r>
          </a:p>
          <a:p>
            <a:pPr marL="0" lvl="1">
              <a:spcAft>
                <a:spcPts val="600"/>
              </a:spcAft>
              <a:buClr>
                <a:srgbClr val="00859B"/>
              </a:buClr>
              <a:tabLst>
                <a:tab pos="2705735" algn="l"/>
              </a:tabLst>
            </a:pPr>
            <a:r>
              <a:rPr lang="lv-LV" sz="1400" dirty="0">
                <a:latin typeface="Calibri Light" panose="020F0302020204030204" pitchFamily="34" charset="0"/>
                <a:ea typeface="Verdana" charset="0"/>
                <a:cs typeface="Verdana" charset="0"/>
              </a:rPr>
              <a:t>Grozījumi Būvniecības likumā</a:t>
            </a:r>
          </a:p>
          <a:p>
            <a:pPr>
              <a:spcBef>
                <a:spcPts val="600"/>
              </a:spcBef>
            </a:pPr>
            <a:r>
              <a:rPr lang="lv-LV" dirty="0">
                <a:solidFill>
                  <a:srgbClr val="00859B"/>
                </a:solidFill>
                <a:latin typeface="Calibri Light" panose="020F0302020204030204" pitchFamily="34" charset="0"/>
                <a:ea typeface="Verdana" charset="0"/>
                <a:cs typeface="Verdana" charset="0"/>
              </a:rPr>
              <a:t>Vienotas regulējošās iestādes izveides iespējas</a:t>
            </a:r>
          </a:p>
          <a:p>
            <a:pPr marL="0" lvl="1">
              <a:spcAft>
                <a:spcPts val="600"/>
              </a:spcAft>
              <a:buClr>
                <a:srgbClr val="00859B"/>
              </a:buClr>
              <a:tabLst>
                <a:tab pos="2705735" algn="l"/>
              </a:tabLst>
            </a:pPr>
            <a:r>
              <a:rPr lang="lv-LV" sz="1400" dirty="0">
                <a:latin typeface="Calibri Light" panose="020F0302020204030204" pitchFamily="34" charset="0"/>
                <a:ea typeface="Verdana" charset="0"/>
                <a:cs typeface="Verdana" charset="0"/>
              </a:rPr>
              <a:t>KP un SPRK apvienošana</a:t>
            </a:r>
          </a:p>
          <a:p>
            <a:pPr>
              <a:spcBef>
                <a:spcPts val="600"/>
              </a:spcBef>
            </a:pPr>
            <a:r>
              <a:rPr lang="lv-LV" dirty="0">
                <a:solidFill>
                  <a:srgbClr val="00859B"/>
                </a:solidFill>
                <a:latin typeface="Calibri Light" panose="020F0302020204030204" pitchFamily="34" charset="0"/>
                <a:ea typeface="Verdana" charset="0"/>
                <a:cs typeface="Verdana" charset="0"/>
              </a:rPr>
              <a:t>Atbalsts lielajiem uzņēmumiem </a:t>
            </a:r>
          </a:p>
          <a:p>
            <a:pPr marL="0" lvl="1">
              <a:spcAft>
                <a:spcPts val="600"/>
              </a:spcAft>
              <a:buClr>
                <a:srgbClr val="00859B"/>
              </a:buClr>
              <a:tabLst>
                <a:tab pos="2705735" algn="l"/>
              </a:tabLst>
            </a:pPr>
            <a:r>
              <a:rPr lang="lv-LV" sz="1400" dirty="0">
                <a:latin typeface="Calibri Light" panose="020F0302020204030204" pitchFamily="34" charset="0"/>
                <a:ea typeface="Verdana" charset="0"/>
                <a:cs typeface="Verdana" charset="0"/>
              </a:rPr>
              <a:t>instruments augsta līmeņa ekspertu piesaistei</a:t>
            </a:r>
          </a:p>
          <a:p>
            <a:pPr>
              <a:spcBef>
                <a:spcPts val="600"/>
              </a:spcBef>
            </a:pPr>
            <a:r>
              <a:rPr lang="lv-LV" dirty="0">
                <a:solidFill>
                  <a:srgbClr val="00859B"/>
                </a:solidFill>
                <a:latin typeface="Calibri Light" panose="020F0302020204030204" pitchFamily="34" charset="0"/>
                <a:ea typeface="Verdana" charset="0"/>
                <a:cs typeface="Verdana" charset="0"/>
              </a:rPr>
              <a:t>Efektīva valsts īpašumtiesību realizācija LMT un LATTELECOM</a:t>
            </a:r>
          </a:p>
          <a:p>
            <a:pPr>
              <a:spcBef>
                <a:spcPts val="600"/>
              </a:spcBef>
            </a:pPr>
            <a:r>
              <a:rPr lang="lv-LV" dirty="0">
                <a:solidFill>
                  <a:srgbClr val="00859B"/>
                </a:solidFill>
                <a:latin typeface="Calibri Light" panose="020F0302020204030204" pitchFamily="34" charset="0"/>
                <a:ea typeface="Verdana" charset="0"/>
                <a:cs typeface="Verdana" charset="0"/>
              </a:rPr>
              <a:t>Konkurences neitralitātes princips</a:t>
            </a:r>
          </a:p>
          <a:p>
            <a:pPr marL="0" lvl="1">
              <a:spcAft>
                <a:spcPts val="600"/>
              </a:spcAft>
              <a:buClr>
                <a:srgbClr val="00859B"/>
              </a:buClr>
              <a:tabLst>
                <a:tab pos="2705735" algn="l"/>
              </a:tabLst>
            </a:pPr>
            <a:r>
              <a:rPr lang="lv-LV" sz="1400" dirty="0">
                <a:latin typeface="Calibri Light" panose="020F0302020204030204" pitchFamily="34" charset="0"/>
                <a:ea typeface="Verdana" charset="0"/>
                <a:cs typeface="Verdana" charset="0"/>
              </a:rPr>
              <a:t>Grozījumi Konkurences likumā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D1AA86-010C-44C5-AD48-544BA451AB85}"/>
              </a:ext>
            </a:extLst>
          </p:cNvPr>
          <p:cNvSpPr/>
          <p:nvPr/>
        </p:nvSpPr>
        <p:spPr>
          <a:xfrm>
            <a:off x="6096000" y="2165435"/>
            <a:ext cx="5038727" cy="40570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ts val="600"/>
              </a:spcBef>
            </a:pPr>
            <a:r>
              <a:rPr lang="lv-LV" dirty="0">
                <a:solidFill>
                  <a:srgbClr val="00859B"/>
                </a:solidFill>
                <a:latin typeface="Calibri Light" panose="020F0302020204030204" pitchFamily="34" charset="0"/>
                <a:ea typeface="Verdana" charset="0"/>
                <a:cs typeface="Verdana" charset="0"/>
              </a:rPr>
              <a:t>Ātrāka būvprojektu elektroniskā saskaņošana </a:t>
            </a:r>
          </a:p>
          <a:p>
            <a:pPr>
              <a:spcBef>
                <a:spcPts val="200"/>
              </a:spcBef>
            </a:pPr>
            <a:r>
              <a:rPr lang="lv-LV" sz="1400" dirty="0" err="1">
                <a:latin typeface="Calibri Light" panose="020F0302020204030204" pitchFamily="34" charset="0"/>
                <a:ea typeface="Verdana" charset="0"/>
                <a:cs typeface="Verdana" charset="0"/>
              </a:rPr>
              <a:t>BIS</a:t>
            </a:r>
            <a:r>
              <a:rPr lang="lv-LV" sz="1400" dirty="0">
                <a:latin typeface="Calibri Light" panose="020F0302020204030204" pitchFamily="34" charset="0"/>
                <a:ea typeface="Verdana" charset="0"/>
                <a:cs typeface="Verdana" charset="0"/>
              </a:rPr>
              <a:t> attīstības projekts</a:t>
            </a:r>
          </a:p>
          <a:p>
            <a:pPr>
              <a:spcBef>
                <a:spcPts val="600"/>
              </a:spcBef>
            </a:pPr>
            <a:r>
              <a:rPr lang="lv-LV" dirty="0">
                <a:solidFill>
                  <a:srgbClr val="00859B"/>
                </a:solidFill>
                <a:latin typeface="Calibri Light" panose="020F0302020204030204" pitchFamily="34" charset="0"/>
                <a:ea typeface="Verdana" charset="0"/>
                <a:cs typeface="Verdana" charset="0"/>
              </a:rPr>
              <a:t>Grāmatvedības kārtošana angļu valodā</a:t>
            </a:r>
          </a:p>
          <a:p>
            <a:pPr>
              <a:spcBef>
                <a:spcPts val="200"/>
              </a:spcBef>
            </a:pPr>
            <a:r>
              <a:rPr lang="lv-LV" sz="1400" dirty="0">
                <a:latin typeface="Calibri Light" panose="020F0302020204030204" pitchFamily="34" charset="0"/>
                <a:ea typeface="Verdana" charset="0"/>
                <a:cs typeface="Verdana" charset="0"/>
              </a:rPr>
              <a:t>VID EDS angļu valodā</a:t>
            </a:r>
          </a:p>
          <a:p>
            <a:pPr>
              <a:spcBef>
                <a:spcPts val="600"/>
              </a:spcBef>
            </a:pPr>
            <a:r>
              <a:rPr lang="lv-LV" dirty="0">
                <a:solidFill>
                  <a:srgbClr val="00859B"/>
                </a:solidFill>
                <a:latin typeface="Calibri Light" panose="020F0302020204030204" pitchFamily="34" charset="0"/>
                <a:ea typeface="Verdana" charset="0"/>
                <a:cs typeface="Verdana" charset="0"/>
              </a:rPr>
              <a:t>Elektroenerģijas neto norēķinu sistēmas pilnveide</a:t>
            </a:r>
          </a:p>
          <a:p>
            <a:pPr marL="0" lvl="1">
              <a:spcAft>
                <a:spcPts val="600"/>
              </a:spcAft>
              <a:buClr>
                <a:srgbClr val="00859B"/>
              </a:buClr>
              <a:tabLst>
                <a:tab pos="2705735" algn="l"/>
              </a:tabLst>
            </a:pPr>
            <a:r>
              <a:rPr lang="lv-LV" sz="1400" dirty="0">
                <a:latin typeface="Calibri Light" panose="020F0302020204030204" pitchFamily="34" charset="0"/>
                <a:ea typeface="Verdana" charset="0"/>
                <a:cs typeface="Verdana" charset="0"/>
              </a:rPr>
              <a:t>Atbalsts saules paneļu lietošanai bez </a:t>
            </a:r>
            <a:r>
              <a:rPr lang="lv-LV" sz="1400" dirty="0" err="1">
                <a:latin typeface="Calibri Light" panose="020F0302020204030204" pitchFamily="34" charset="0"/>
                <a:ea typeface="Verdana" charset="0"/>
                <a:cs typeface="Verdana" charset="0"/>
              </a:rPr>
              <a:t>tiešsubsīdijām</a:t>
            </a:r>
            <a:endParaRPr lang="lv-LV" sz="1400" dirty="0">
              <a:latin typeface="Calibri Light" panose="020F0302020204030204" pitchFamily="34" charset="0"/>
              <a:ea typeface="Verdana" charset="0"/>
              <a:cs typeface="Verdana" charset="0"/>
            </a:endParaRPr>
          </a:p>
          <a:p>
            <a:pPr>
              <a:spcBef>
                <a:spcPts val="600"/>
              </a:spcBef>
            </a:pPr>
            <a:r>
              <a:rPr lang="lv-LV" dirty="0">
                <a:solidFill>
                  <a:srgbClr val="00859B"/>
                </a:solidFill>
                <a:latin typeface="Calibri Light" panose="020F0302020204030204" pitchFamily="34" charset="0"/>
                <a:ea typeface="Verdana" charset="0"/>
                <a:cs typeface="Verdana" charset="0"/>
              </a:rPr>
              <a:t>Enerģētikas nozares attīstība 2020.-2030.</a:t>
            </a:r>
          </a:p>
          <a:p>
            <a:pPr marL="0" lvl="1">
              <a:spcAft>
                <a:spcPts val="600"/>
              </a:spcAft>
              <a:buClr>
                <a:srgbClr val="00859B"/>
              </a:buClr>
              <a:tabLst>
                <a:tab pos="2705735" algn="l"/>
              </a:tabLst>
            </a:pPr>
            <a:r>
              <a:rPr lang="lv-LV" sz="1400" dirty="0">
                <a:latin typeface="Calibri Light" panose="020F0302020204030204" pitchFamily="34" charset="0"/>
                <a:ea typeface="Verdana" charset="0"/>
                <a:cs typeface="Verdana" charset="0"/>
              </a:rPr>
              <a:t>Klimata un enerģētikas plāns</a:t>
            </a:r>
          </a:p>
          <a:p>
            <a:pPr>
              <a:spcBef>
                <a:spcPts val="600"/>
              </a:spcBef>
            </a:pPr>
            <a:r>
              <a:rPr lang="lv-LV" dirty="0">
                <a:solidFill>
                  <a:srgbClr val="00859B"/>
                </a:solidFill>
                <a:latin typeface="Calibri Light" panose="020F0302020204030204" pitchFamily="34" charset="0"/>
                <a:ea typeface="Verdana" charset="0"/>
                <a:cs typeface="Verdana" charset="0"/>
              </a:rPr>
              <a:t>Privatizācijas procesa pabeigšana</a:t>
            </a:r>
          </a:p>
          <a:p>
            <a:pPr marL="0" lvl="1">
              <a:spcAft>
                <a:spcPts val="600"/>
              </a:spcAft>
              <a:buClr>
                <a:srgbClr val="00859B"/>
              </a:buClr>
              <a:tabLst>
                <a:tab pos="2705735" algn="l"/>
              </a:tabLst>
            </a:pPr>
            <a:r>
              <a:rPr lang="lv-LV" sz="1400" dirty="0">
                <a:latin typeface="Calibri Light" panose="020F0302020204030204" pitchFamily="34" charset="0"/>
                <a:ea typeface="Verdana" charset="0"/>
                <a:cs typeface="Verdana" charset="0"/>
              </a:rPr>
              <a:t>Grozījumi likumos, darbs ar pašvaldībām</a:t>
            </a:r>
          </a:p>
          <a:p>
            <a:pPr>
              <a:spcBef>
                <a:spcPts val="600"/>
              </a:spcBef>
            </a:pPr>
            <a:r>
              <a:rPr lang="lv-LV" dirty="0">
                <a:solidFill>
                  <a:srgbClr val="00859B"/>
                </a:solidFill>
                <a:latin typeface="Calibri Light" panose="020F0302020204030204" pitchFamily="34" charset="0"/>
                <a:ea typeface="Verdana" charset="0"/>
                <a:cs typeface="Verdana" charset="0"/>
              </a:rPr>
              <a:t>Atbalsta saņēmēju loka paplašināšana </a:t>
            </a:r>
            <a:r>
              <a:rPr lang="lv-LV" i="1" dirty="0">
                <a:solidFill>
                  <a:srgbClr val="00859B"/>
                </a:solidFill>
                <a:latin typeface="Calibri Light" panose="020F0302020204030204" pitchFamily="34" charset="0"/>
                <a:ea typeface="Verdana" charset="0"/>
                <a:cs typeface="Verdana" charset="0"/>
              </a:rPr>
              <a:t>start-</a:t>
            </a:r>
            <a:r>
              <a:rPr lang="lv-LV" i="1" dirty="0" err="1">
                <a:solidFill>
                  <a:srgbClr val="00859B"/>
                </a:solidFill>
                <a:latin typeface="Calibri Light" panose="020F0302020204030204" pitchFamily="34" charset="0"/>
                <a:ea typeface="Verdana" charset="0"/>
                <a:cs typeface="Verdana" charset="0"/>
              </a:rPr>
              <a:t>up</a:t>
            </a:r>
            <a:r>
              <a:rPr lang="lv-LV" i="1" dirty="0">
                <a:solidFill>
                  <a:srgbClr val="00859B"/>
                </a:solidFill>
                <a:latin typeface="Calibri Light" panose="020F0302020204030204" pitchFamily="34" charset="0"/>
                <a:ea typeface="Verdana" charset="0"/>
                <a:cs typeface="Verdana" charset="0"/>
              </a:rPr>
              <a:t>-</a:t>
            </a:r>
            <a:r>
              <a:rPr lang="lv-LV" dirty="0" err="1">
                <a:solidFill>
                  <a:srgbClr val="00859B"/>
                </a:solidFill>
                <a:latin typeface="Calibri Light" panose="020F0302020204030204" pitchFamily="34" charset="0"/>
                <a:ea typeface="Verdana" charset="0"/>
                <a:cs typeface="Verdana" charset="0"/>
              </a:rPr>
              <a:t>iem</a:t>
            </a:r>
            <a:endParaRPr lang="lv-LV" dirty="0">
              <a:solidFill>
                <a:srgbClr val="00859B"/>
              </a:solidFill>
              <a:latin typeface="Calibri Light" panose="020F0302020204030204" pitchFamily="34" charset="0"/>
              <a:ea typeface="Verdana" charset="0"/>
              <a:cs typeface="Verdana" charset="0"/>
            </a:endParaRPr>
          </a:p>
          <a:p>
            <a:pPr marL="0" lvl="1">
              <a:spcAft>
                <a:spcPts val="600"/>
              </a:spcAft>
              <a:buClr>
                <a:srgbClr val="00859B"/>
              </a:buClr>
              <a:tabLst>
                <a:tab pos="2705735" algn="l"/>
              </a:tabLst>
            </a:pPr>
            <a:r>
              <a:rPr lang="lv-LV" sz="1400" dirty="0">
                <a:latin typeface="Calibri Light" panose="020F0302020204030204" pitchFamily="34" charset="0"/>
                <a:ea typeface="Verdana" charset="0"/>
                <a:cs typeface="Verdana" charset="0"/>
              </a:rPr>
              <a:t>Likuma grozījumi Saeimā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73A3830-798C-4932-BA2D-E000EF4BC764}"/>
              </a:ext>
            </a:extLst>
          </p:cNvPr>
          <p:cNvSpPr/>
          <p:nvPr/>
        </p:nvSpPr>
        <p:spPr>
          <a:xfrm>
            <a:off x="3933136" y="1544926"/>
            <a:ext cx="5473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sz="2000" dirty="0">
                <a:solidFill>
                  <a:srgbClr val="00859B"/>
                </a:solidFill>
                <a:latin typeface="Calibri Light" panose="020F0302020204030204" pitchFamily="34" charset="0"/>
                <a:ea typeface="Verdana" charset="0"/>
                <a:cs typeface="Verdana" charset="0"/>
              </a:rPr>
              <a:t>Produktivitāte / Uzņēmējdarbības vide</a:t>
            </a:r>
          </a:p>
        </p:txBody>
      </p:sp>
      <p:pic>
        <p:nvPicPr>
          <p:cNvPr id="33" name="Picture 32" descr="em-19.png">
            <a:extLst>
              <a:ext uri="{FF2B5EF4-FFF2-40B4-BE49-F238E27FC236}">
                <a16:creationId xmlns:a16="http://schemas.microsoft.com/office/drawing/2014/main" id="{C217964E-F1DC-4587-BD4A-11D0C48F38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247" y="1479243"/>
            <a:ext cx="552049" cy="53147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345DB-D0BA-4B58-9098-266C1970BA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C253BEA-5C99-48DB-9FD2-EA6B203FEBF6}" type="slidenum">
              <a:rPr lang="en-US" altLang="lv-LV" smtClean="0"/>
              <a:pPr/>
              <a:t>13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324932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900" y="340438"/>
            <a:ext cx="8128000" cy="923923"/>
          </a:xfrm>
        </p:spPr>
        <p:txBody>
          <a:bodyPr anchor="b">
            <a:noAutofit/>
          </a:bodyPr>
          <a:lstStyle/>
          <a:p>
            <a:r>
              <a:rPr lang="lv-LV" sz="3200" b="0" cap="all" dirty="0">
                <a:solidFill>
                  <a:srgbClr val="228B9D"/>
                </a:solidFill>
                <a:latin typeface="+mj-lt"/>
              </a:rPr>
              <a:t>EM DARBĪBAS VIRZIENI 2018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8CE815-FB3A-4E78-AE85-ABAFB7D59D7D}"/>
              </a:ext>
            </a:extLst>
          </p:cNvPr>
          <p:cNvSpPr/>
          <p:nvPr/>
        </p:nvSpPr>
        <p:spPr>
          <a:xfrm>
            <a:off x="800100" y="2554270"/>
            <a:ext cx="3219450" cy="37703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v-LV" dirty="0">
                <a:solidFill>
                  <a:srgbClr val="00859B"/>
                </a:solidFill>
                <a:latin typeface="Calibri Light" panose="020F0302020204030204" pitchFamily="34" charset="0"/>
                <a:ea typeface="Verdana" charset="0"/>
                <a:cs typeface="Verdana" charset="0"/>
              </a:rPr>
              <a:t>Eksporta mērķa tirgi</a:t>
            </a:r>
          </a:p>
          <a:p>
            <a:pPr marL="0" lvl="1">
              <a:spcAft>
                <a:spcPts val="600"/>
              </a:spcAft>
              <a:buClr>
                <a:srgbClr val="00859B"/>
              </a:buClr>
              <a:tabLst>
                <a:tab pos="2705735" algn="l"/>
              </a:tabLst>
            </a:pPr>
            <a:r>
              <a:rPr lang="lv-LV" sz="1400" dirty="0">
                <a:latin typeface="Calibri Light" panose="020F0302020204030204" pitchFamily="34" charset="0"/>
                <a:ea typeface="Verdana" charset="0"/>
                <a:cs typeface="Verdana" charset="0"/>
              </a:rPr>
              <a:t>Atbalsts 1000 uzņēmumiem</a:t>
            </a:r>
          </a:p>
          <a:p>
            <a:pPr marL="0" lvl="1">
              <a:spcAft>
                <a:spcPts val="600"/>
              </a:spcAft>
              <a:buClr>
                <a:srgbClr val="00859B"/>
              </a:buClr>
              <a:tabLst>
                <a:tab pos="2705735" algn="l"/>
              </a:tabLst>
            </a:pPr>
            <a:r>
              <a:rPr lang="lv-LV" sz="1400" dirty="0">
                <a:latin typeface="Calibri Light" panose="020F0302020204030204" pitchFamily="34" charset="0"/>
                <a:ea typeface="Verdana" charset="0"/>
                <a:cs typeface="Verdana" charset="0"/>
              </a:rPr>
              <a:t>20 lielās starptautiskās izstādēs eksporta mērķa tirgos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v-LV" dirty="0">
                <a:solidFill>
                  <a:srgbClr val="00859B"/>
                </a:solidFill>
                <a:latin typeface="Calibri Light" panose="020F0302020204030204" pitchFamily="34" charset="0"/>
                <a:ea typeface="Verdana" charset="0"/>
                <a:cs typeface="Verdana" charset="0"/>
              </a:rPr>
              <a:t>Baltija un Ziemeļeiropas valstis</a:t>
            </a:r>
          </a:p>
          <a:p>
            <a:pPr marL="0" lvl="1">
              <a:spcAft>
                <a:spcPts val="600"/>
              </a:spcAft>
              <a:buClr>
                <a:srgbClr val="00859B"/>
              </a:buClr>
              <a:tabLst>
                <a:tab pos="2705735" algn="l"/>
              </a:tabLst>
            </a:pPr>
            <a:r>
              <a:rPr lang="lv-LV" sz="1400" dirty="0">
                <a:latin typeface="Calibri Light" panose="020F0302020204030204" pitchFamily="34" charset="0"/>
                <a:ea typeface="Verdana" charset="0"/>
                <a:cs typeface="Verdana" charset="0"/>
              </a:rPr>
              <a:t>Sadarbība un ciešākas integrācijas aktivitātes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v-LV" dirty="0">
                <a:solidFill>
                  <a:srgbClr val="00859B"/>
                </a:solidFill>
                <a:latin typeface="Calibri Light" panose="020F0302020204030204" pitchFamily="34" charset="0"/>
                <a:ea typeface="Verdana" charset="0"/>
                <a:cs typeface="Verdana" charset="0"/>
              </a:rPr>
              <a:t>Klasteru programma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v-LV" dirty="0">
                <a:solidFill>
                  <a:srgbClr val="00859B"/>
                </a:solidFill>
                <a:latin typeface="Calibri Light" panose="020F0302020204030204" pitchFamily="34" charset="0"/>
                <a:ea typeface="Verdana" charset="0"/>
                <a:cs typeface="Verdana" charset="0"/>
              </a:rPr>
              <a:t>Ķīna</a:t>
            </a:r>
          </a:p>
          <a:p>
            <a:pPr marL="0" lvl="1">
              <a:spcAft>
                <a:spcPts val="600"/>
              </a:spcAft>
              <a:buClr>
                <a:srgbClr val="00859B"/>
              </a:buClr>
              <a:tabLst>
                <a:tab pos="2705735" algn="l"/>
              </a:tabLst>
            </a:pPr>
            <a:r>
              <a:rPr lang="lv-LV" sz="1400" dirty="0">
                <a:latin typeface="Calibri Light" panose="020F0302020204030204" pitchFamily="34" charset="0"/>
                <a:ea typeface="Verdana" charset="0"/>
                <a:cs typeface="Verdana" charset="0"/>
              </a:rPr>
              <a:t>Ķīnas tūristi - China </a:t>
            </a:r>
            <a:r>
              <a:rPr lang="lv-LV" sz="1400" dirty="0" err="1">
                <a:latin typeface="Calibri Light" panose="020F0302020204030204" pitchFamily="34" charset="0"/>
                <a:ea typeface="Verdana" charset="0"/>
                <a:cs typeface="Verdana" charset="0"/>
              </a:rPr>
              <a:t>Friendly</a:t>
            </a:r>
            <a:r>
              <a:rPr lang="lv-LV" sz="1400" dirty="0">
                <a:latin typeface="Calibri Light" panose="020F0302020204030204" pitchFamily="34" charset="0"/>
                <a:ea typeface="Verdana" charset="0"/>
                <a:cs typeface="Verdana" charset="0"/>
              </a:rPr>
              <a:t>; 16+1 Investīciju un tirdzniecības izstāde </a:t>
            </a:r>
            <a:r>
              <a:rPr lang="lv-LV" sz="1400" dirty="0" err="1">
                <a:latin typeface="Calibri Light" panose="020F0302020204030204" pitchFamily="34" charset="0"/>
                <a:ea typeface="Verdana" charset="0"/>
                <a:cs typeface="Verdana" charset="0"/>
              </a:rPr>
              <a:t>Ningbo</a:t>
            </a:r>
            <a:endParaRPr lang="lv-LV" sz="1400" dirty="0">
              <a:latin typeface="Calibri Light" panose="020F0302020204030204" pitchFamily="34" charset="0"/>
              <a:ea typeface="Verdana" charset="0"/>
              <a:cs typeface="Verdana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D1AA86-010C-44C5-AD48-544BA451AB85}"/>
              </a:ext>
            </a:extLst>
          </p:cNvPr>
          <p:cNvSpPr/>
          <p:nvPr/>
        </p:nvSpPr>
        <p:spPr>
          <a:xfrm>
            <a:off x="4306427" y="2554270"/>
            <a:ext cx="3796171" cy="35394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v-LV" dirty="0">
                <a:solidFill>
                  <a:srgbClr val="00859B"/>
                </a:solidFill>
                <a:latin typeface="Calibri Light" panose="020F0302020204030204" pitchFamily="34" charset="0"/>
                <a:ea typeface="Verdana" charset="0"/>
                <a:cs typeface="Verdana" charset="0"/>
              </a:rPr>
              <a:t>Ārvalstu investīciju piesaiste</a:t>
            </a:r>
          </a:p>
          <a:p>
            <a:pPr marL="0" lvl="1">
              <a:spcAft>
                <a:spcPts val="600"/>
              </a:spcAft>
              <a:buClr>
                <a:srgbClr val="00859B"/>
              </a:buClr>
              <a:tabLst>
                <a:tab pos="2705735" algn="l"/>
              </a:tabLst>
            </a:pPr>
            <a:r>
              <a:rPr lang="lv-LV" sz="1400" dirty="0">
                <a:latin typeface="Calibri Light" panose="020F0302020204030204" pitchFamily="34" charset="0"/>
                <a:ea typeface="Verdana" charset="0"/>
                <a:cs typeface="Verdana" charset="0"/>
              </a:rPr>
              <a:t>Atbalsta mehānisms, 10 Start-</a:t>
            </a:r>
            <a:r>
              <a:rPr lang="lv-LV" sz="1400" dirty="0" err="1">
                <a:latin typeface="Calibri Light" panose="020F0302020204030204" pitchFamily="34" charset="0"/>
                <a:ea typeface="Verdana" charset="0"/>
                <a:cs typeface="Verdana" charset="0"/>
              </a:rPr>
              <a:t>up</a:t>
            </a:r>
            <a:r>
              <a:rPr lang="lv-LV" sz="1400" dirty="0">
                <a:latin typeface="Calibri Light" panose="020F0302020204030204" pitchFamily="34" charset="0"/>
                <a:ea typeface="Verdana" charset="0"/>
                <a:cs typeface="Verdana" charset="0"/>
              </a:rPr>
              <a:t>, 7 GBS, 5 </a:t>
            </a:r>
            <a:r>
              <a:rPr lang="lv-LV" sz="1400" dirty="0" err="1">
                <a:latin typeface="Calibri Light" panose="020F0302020204030204" pitchFamily="34" charset="0"/>
                <a:ea typeface="Verdana" charset="0"/>
                <a:cs typeface="Verdana" charset="0"/>
              </a:rPr>
              <a:t>Fortune</a:t>
            </a:r>
            <a:r>
              <a:rPr lang="lv-LV" sz="1400" dirty="0">
                <a:latin typeface="Calibri Light" panose="020F0302020204030204" pitchFamily="34" charset="0"/>
                <a:ea typeface="Verdana" charset="0"/>
                <a:cs typeface="Verdana" charset="0"/>
              </a:rPr>
              <a:t> 500, 3 </a:t>
            </a:r>
            <a:r>
              <a:rPr lang="lv-LV" sz="1400" dirty="0" err="1">
                <a:latin typeface="Calibri Light" panose="020F0302020204030204" pitchFamily="34" charset="0"/>
                <a:ea typeface="Verdana" charset="0"/>
                <a:cs typeface="Verdana" charset="0"/>
              </a:rPr>
              <a:t>Silicon</a:t>
            </a:r>
            <a:r>
              <a:rPr lang="lv-LV" sz="1400" dirty="0">
                <a:latin typeface="Calibri Light" panose="020F0302020204030204" pitchFamily="34" charset="0"/>
                <a:ea typeface="Verdana" charset="0"/>
                <a:cs typeface="Verdana" charset="0"/>
              </a:rPr>
              <a:t> </a:t>
            </a:r>
            <a:r>
              <a:rPr lang="lv-LV" sz="1400" dirty="0" err="1">
                <a:latin typeface="Calibri Light" panose="020F0302020204030204" pitchFamily="34" charset="0"/>
                <a:ea typeface="Verdana" charset="0"/>
                <a:cs typeface="Verdana" charset="0"/>
              </a:rPr>
              <a:t>Valley</a:t>
            </a:r>
            <a:endParaRPr lang="lv-LV" sz="1400" dirty="0">
              <a:latin typeface="Calibri Light" panose="020F0302020204030204" pitchFamily="34" charset="0"/>
              <a:ea typeface="Verdana" charset="0"/>
              <a:cs typeface="Verdana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v-LV" dirty="0">
                <a:solidFill>
                  <a:srgbClr val="00859B"/>
                </a:solidFill>
                <a:latin typeface="Calibri Light" panose="020F0302020204030204" pitchFamily="34" charset="0"/>
                <a:ea typeface="Verdana" charset="0"/>
                <a:cs typeface="Verdana" charset="0"/>
              </a:rPr>
              <a:t>Valsts pētījumu programma enerģētikā</a:t>
            </a:r>
          </a:p>
          <a:p>
            <a:pPr marL="0" lvl="1">
              <a:spcAft>
                <a:spcPts val="600"/>
              </a:spcAft>
              <a:buClr>
                <a:srgbClr val="00859B"/>
              </a:buClr>
              <a:tabLst>
                <a:tab pos="2705735" algn="l"/>
              </a:tabLst>
            </a:pPr>
            <a:r>
              <a:rPr lang="lv-LV" sz="1400" dirty="0">
                <a:latin typeface="Calibri Light" panose="020F0302020204030204" pitchFamily="34" charset="0"/>
                <a:ea typeface="Verdana" charset="0"/>
                <a:cs typeface="Verdana" charset="0"/>
              </a:rPr>
              <a:t>Ieviešanas mehānisms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v-LV" dirty="0">
                <a:solidFill>
                  <a:srgbClr val="00859B"/>
                </a:solidFill>
                <a:latin typeface="Calibri Light" panose="020F0302020204030204" pitchFamily="34" charset="0"/>
                <a:ea typeface="Verdana" charset="0"/>
                <a:cs typeface="Verdana" charset="0"/>
              </a:rPr>
              <a:t>Informācijas tehnoloģiju paraugskolas izveide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v-LV" dirty="0">
                <a:solidFill>
                  <a:srgbClr val="00859B"/>
                </a:solidFill>
                <a:latin typeface="Calibri Light" panose="020F0302020204030204" pitchFamily="34" charset="0"/>
                <a:ea typeface="Verdana" charset="0"/>
                <a:cs typeface="Verdana" charset="0"/>
              </a:rPr>
              <a:t>Augsto tehnoloģiju parka izveide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v-LV" dirty="0">
                <a:solidFill>
                  <a:srgbClr val="00859B"/>
                </a:solidFill>
                <a:latin typeface="Calibri Light" panose="020F0302020204030204" pitchFamily="34" charset="0"/>
                <a:ea typeface="Verdana" charset="0"/>
                <a:cs typeface="Verdana" charset="0"/>
              </a:rPr>
              <a:t>KVV “Liepājas Metalurgs” maksātnespējas procesa pabeigšana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73A3830-798C-4932-BA2D-E000EF4BC764}"/>
              </a:ext>
            </a:extLst>
          </p:cNvPr>
          <p:cNvSpPr/>
          <p:nvPr/>
        </p:nvSpPr>
        <p:spPr>
          <a:xfrm>
            <a:off x="1416043" y="1819154"/>
            <a:ext cx="13369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sz="2000" dirty="0">
                <a:solidFill>
                  <a:srgbClr val="00859B"/>
                </a:solidFill>
                <a:latin typeface="Calibri Light" panose="020F0302020204030204" pitchFamily="34" charset="0"/>
                <a:ea typeface="Verdana" charset="0"/>
                <a:cs typeface="Verdana" charset="0"/>
              </a:rPr>
              <a:t>Eksports</a:t>
            </a:r>
          </a:p>
        </p:txBody>
      </p:sp>
      <p:pic>
        <p:nvPicPr>
          <p:cNvPr id="33" name="Picture 32" descr="em-19.png">
            <a:extLst>
              <a:ext uri="{FF2B5EF4-FFF2-40B4-BE49-F238E27FC236}">
                <a16:creationId xmlns:a16="http://schemas.microsoft.com/office/drawing/2014/main" id="{C217964E-F1DC-4587-BD4A-11D0C48F38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4" y="1738082"/>
            <a:ext cx="552049" cy="5314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A06E623-5179-418C-975F-59C53BC542DF}"/>
              </a:ext>
            </a:extLst>
          </p:cNvPr>
          <p:cNvSpPr/>
          <p:nvPr/>
        </p:nvSpPr>
        <p:spPr>
          <a:xfrm>
            <a:off x="4915326" y="1819154"/>
            <a:ext cx="27967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sz="2000" dirty="0">
                <a:solidFill>
                  <a:srgbClr val="00859B"/>
                </a:solidFill>
                <a:latin typeface="Calibri Light" panose="020F0302020204030204" pitchFamily="34" charset="0"/>
                <a:ea typeface="Verdana" charset="0"/>
                <a:cs typeface="Verdana" charset="0"/>
              </a:rPr>
              <a:t>Investīcijas / Inovācija</a:t>
            </a:r>
          </a:p>
        </p:txBody>
      </p:sp>
      <p:pic>
        <p:nvPicPr>
          <p:cNvPr id="8" name="Picture 7" descr="em-19.png">
            <a:extLst>
              <a:ext uri="{FF2B5EF4-FFF2-40B4-BE49-F238E27FC236}">
                <a16:creationId xmlns:a16="http://schemas.microsoft.com/office/drawing/2014/main" id="{99002CCA-2030-4A28-87ED-24A32B1FFC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838" y="1738082"/>
            <a:ext cx="552049" cy="5314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81B1F89-33FE-4BC7-94BE-9E091B225B63}"/>
              </a:ext>
            </a:extLst>
          </p:cNvPr>
          <p:cNvSpPr/>
          <p:nvPr/>
        </p:nvSpPr>
        <p:spPr>
          <a:xfrm>
            <a:off x="9031011" y="1803765"/>
            <a:ext cx="2295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sz="2000" dirty="0" err="1">
                <a:solidFill>
                  <a:srgbClr val="00859B"/>
                </a:solidFill>
                <a:latin typeface="Calibri Light" panose="020F0302020204030204" pitchFamily="34" charset="0"/>
                <a:ea typeface="Verdana" charset="0"/>
                <a:cs typeface="Verdana" charset="0"/>
              </a:rPr>
              <a:t>Cilvēkkapitāls</a:t>
            </a:r>
            <a:endParaRPr lang="lv-LV" sz="2000" dirty="0">
              <a:solidFill>
                <a:srgbClr val="00859B"/>
              </a:solidFill>
              <a:latin typeface="Calibri Light" panose="020F0302020204030204" pitchFamily="34" charset="0"/>
              <a:ea typeface="Verdana" charset="0"/>
              <a:cs typeface="Verdana" charset="0"/>
            </a:endParaRPr>
          </a:p>
        </p:txBody>
      </p:sp>
      <p:pic>
        <p:nvPicPr>
          <p:cNvPr id="10" name="Picture 9" descr="em-19.png">
            <a:extLst>
              <a:ext uri="{FF2B5EF4-FFF2-40B4-BE49-F238E27FC236}">
                <a16:creationId xmlns:a16="http://schemas.microsoft.com/office/drawing/2014/main" id="{04BFC319-6B64-44F3-BDFC-D9C1D48E38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98" y="1738082"/>
            <a:ext cx="552049" cy="5314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34967D4-19B5-47A1-8CFB-7424E71EA25B}"/>
              </a:ext>
            </a:extLst>
          </p:cNvPr>
          <p:cNvSpPr/>
          <p:nvPr/>
        </p:nvSpPr>
        <p:spPr>
          <a:xfrm>
            <a:off x="8360901" y="2554270"/>
            <a:ext cx="3221500" cy="352404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v-LV" dirty="0">
                <a:solidFill>
                  <a:srgbClr val="00859B"/>
                </a:solidFill>
                <a:latin typeface="Calibri Light" panose="020F0302020204030204" pitchFamily="34" charset="0"/>
                <a:ea typeface="Verdana" charset="0"/>
                <a:cs typeface="Verdana" charset="0"/>
              </a:rPr>
              <a:t>Darba tirgus analīze</a:t>
            </a:r>
          </a:p>
          <a:p>
            <a:pPr marL="0" lvl="1">
              <a:spcAft>
                <a:spcPts val="600"/>
              </a:spcAft>
              <a:buClr>
                <a:srgbClr val="00859B"/>
              </a:buClr>
              <a:tabLst>
                <a:tab pos="2705735" algn="l"/>
              </a:tabLst>
            </a:pPr>
            <a:r>
              <a:rPr lang="lv-LV" sz="1400" dirty="0">
                <a:latin typeface="Calibri Light" panose="020F0302020204030204" pitchFamily="34" charset="0"/>
                <a:ea typeface="Verdana" charset="0"/>
                <a:cs typeface="Verdana" charset="0"/>
              </a:rPr>
              <a:t>Darba tirgus prognozes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v-LV" dirty="0">
                <a:solidFill>
                  <a:srgbClr val="00859B"/>
                </a:solidFill>
                <a:latin typeface="Calibri Light" panose="020F0302020204030204" pitchFamily="34" charset="0"/>
                <a:ea typeface="Verdana" charset="0"/>
                <a:cs typeface="Verdana" charset="0"/>
              </a:rPr>
              <a:t>ES fondu programmu īstenošana </a:t>
            </a:r>
          </a:p>
          <a:p>
            <a:pPr marL="0" lvl="1">
              <a:spcAft>
                <a:spcPts val="600"/>
              </a:spcAft>
              <a:buClr>
                <a:srgbClr val="00859B"/>
              </a:buClr>
              <a:tabLst>
                <a:tab pos="2705735" algn="l"/>
              </a:tabLst>
            </a:pPr>
            <a:r>
              <a:rPr lang="lv-LV" sz="1400" dirty="0">
                <a:latin typeface="Calibri Light" panose="020F0302020204030204" pitchFamily="34" charset="0"/>
                <a:ea typeface="Verdana" charset="0"/>
                <a:cs typeface="Verdana" charset="0"/>
              </a:rPr>
              <a:t>nodarbināto apmācības, IKT, netehnoloģiskās apmācības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v-LV" dirty="0">
                <a:solidFill>
                  <a:srgbClr val="00859B"/>
                </a:solidFill>
                <a:latin typeface="Calibri Light" panose="020F0302020204030204" pitchFamily="34" charset="0"/>
                <a:ea typeface="Verdana" charset="0"/>
                <a:cs typeface="Verdana" charset="0"/>
              </a:rPr>
              <a:t>Īres namu celtniecība</a:t>
            </a:r>
          </a:p>
          <a:p>
            <a:pPr marL="0" lvl="1">
              <a:spcAft>
                <a:spcPts val="600"/>
              </a:spcAft>
              <a:buClr>
                <a:srgbClr val="00859B"/>
              </a:buClr>
              <a:tabLst>
                <a:tab pos="2705735" algn="l"/>
              </a:tabLst>
            </a:pPr>
            <a:r>
              <a:rPr lang="lv-LV" sz="1400" dirty="0">
                <a:latin typeface="Calibri Light" panose="020F0302020204030204" pitchFamily="34" charset="0"/>
                <a:ea typeface="Verdana" charset="0"/>
                <a:cs typeface="Verdana" charset="0"/>
              </a:rPr>
              <a:t>Valsts atbalsta instrumenta izstrāde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v-LV" dirty="0">
                <a:solidFill>
                  <a:srgbClr val="00859B"/>
                </a:solidFill>
                <a:latin typeface="Calibri Light" panose="020F0302020204030204" pitchFamily="34" charset="0"/>
                <a:ea typeface="Verdana" charset="0"/>
                <a:cs typeface="Verdana" charset="0"/>
              </a:rPr>
              <a:t>Viedās imigrācijas veicināšana</a:t>
            </a:r>
          </a:p>
          <a:p>
            <a:pPr marL="0" lvl="1">
              <a:spcAft>
                <a:spcPts val="600"/>
              </a:spcAft>
              <a:buClr>
                <a:srgbClr val="00859B"/>
              </a:buClr>
              <a:tabLst>
                <a:tab pos="2705735" algn="l"/>
              </a:tabLst>
            </a:pPr>
            <a:r>
              <a:rPr lang="lv-LV" sz="1400" dirty="0">
                <a:latin typeface="Calibri Light" panose="020F0302020204030204" pitchFamily="34" charset="0"/>
                <a:ea typeface="Verdana" charset="0"/>
                <a:cs typeface="Verdana" charset="0"/>
              </a:rPr>
              <a:t>ES zilās kartes, ārvalstu studenti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C46DC-6AFF-431F-8986-0729E6690CA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C253BEA-5C99-48DB-9FD2-EA6B203FEBF6}" type="slidenum">
              <a:rPr lang="en-US" altLang="lv-LV" smtClean="0"/>
              <a:pPr/>
              <a:t>14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828478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900" y="340438"/>
            <a:ext cx="9363076" cy="923923"/>
          </a:xfrm>
        </p:spPr>
        <p:txBody>
          <a:bodyPr anchor="b">
            <a:noAutofit/>
          </a:bodyPr>
          <a:lstStyle/>
          <a:p>
            <a:endParaRPr lang="lv-LV" sz="3200" b="0" cap="all" dirty="0">
              <a:solidFill>
                <a:srgbClr val="228B9D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8CE815-FB3A-4E78-AE85-ABAFB7D59D7D}"/>
              </a:ext>
            </a:extLst>
          </p:cNvPr>
          <p:cNvSpPr/>
          <p:nvPr/>
        </p:nvSpPr>
        <p:spPr>
          <a:xfrm>
            <a:off x="1057275" y="1777525"/>
            <a:ext cx="9363076" cy="423942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ts val="600"/>
              </a:spcBef>
            </a:pPr>
            <a:endParaRPr lang="lv-LV" sz="1600" dirty="0">
              <a:latin typeface="Calibri Light" panose="020F0302020204030204" pitchFamily="34" charset="0"/>
              <a:ea typeface="Verdana" charset="0"/>
              <a:cs typeface="Verdana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C46DC-6AFF-431F-8986-0729E6690CA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C253BEA-5C99-48DB-9FD2-EA6B203FEBF6}" type="slidenum">
              <a:rPr lang="en-US" altLang="lv-LV" smtClean="0"/>
              <a:pPr/>
              <a:t>15</a:t>
            </a:fld>
            <a:endParaRPr lang="en-US" altLang="lv-LV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67" y="91897"/>
            <a:ext cx="10843133" cy="676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8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09800" y="3479801"/>
            <a:ext cx="7772400" cy="639273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lv-LV" altLang="lv-LV" sz="3600" dirty="0">
                <a:solidFill>
                  <a:srgbClr val="228B9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PALDIES!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lv-LV" altLang="lv-LV" sz="3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45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09800" y="4902201"/>
            <a:ext cx="7772400" cy="16430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Clr>
                <a:srgbClr val="DAEDA9"/>
              </a:buClr>
              <a:tabLst>
                <a:tab pos="984250" algn="l"/>
              </a:tabLst>
              <a:defRPr/>
            </a:pPr>
            <a:r>
              <a:rPr lang="lv-LV" altLang="lv-LV" b="1" dirty="0">
                <a:cs typeface="Arial" pitchFamily="34" charset="0"/>
              </a:rPr>
              <a:t>Ekonomikas ministrija</a:t>
            </a: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DAEDA9"/>
              </a:buClr>
              <a:tabLst>
                <a:tab pos="984250" algn="l"/>
              </a:tabLst>
              <a:defRPr/>
            </a:pPr>
            <a:r>
              <a:rPr lang="lv-LV" altLang="lv-LV" dirty="0">
                <a:cs typeface="Arial" pitchFamily="34" charset="0"/>
              </a:rPr>
              <a:t>Adrese: Brīvības iela 55, Rīga, LV-1519</a:t>
            </a:r>
            <a:br>
              <a:rPr lang="lv-LV" altLang="lv-LV" dirty="0">
                <a:cs typeface="Arial" pitchFamily="34" charset="0"/>
              </a:rPr>
            </a:br>
            <a:r>
              <a:rPr lang="lv-LV" altLang="lv-LV" dirty="0">
                <a:cs typeface="Arial" pitchFamily="34" charset="0"/>
              </a:rPr>
              <a:t>Tālrunis: +371 6 7013 100</a:t>
            </a:r>
            <a:br>
              <a:rPr lang="lv-LV" altLang="lv-LV" dirty="0">
                <a:cs typeface="Arial" pitchFamily="34" charset="0"/>
              </a:rPr>
            </a:br>
            <a:r>
              <a:rPr lang="lv-LV" altLang="lv-LV" dirty="0">
                <a:cs typeface="Arial" pitchFamily="34" charset="0"/>
              </a:rPr>
              <a:t>Fakss: +371 6 7280 882</a:t>
            </a:r>
            <a:br>
              <a:rPr lang="lv-LV" altLang="lv-LV" dirty="0">
                <a:solidFill>
                  <a:srgbClr val="005374"/>
                </a:solidFill>
                <a:cs typeface="Arial" pitchFamily="34" charset="0"/>
              </a:rPr>
            </a:br>
            <a:r>
              <a:rPr lang="lv-LV" altLang="lv-LV" dirty="0">
                <a:cs typeface="Arial" pitchFamily="34" charset="0"/>
              </a:rPr>
              <a:t>E-pasts:</a:t>
            </a:r>
            <a:r>
              <a:rPr lang="lv-LV" altLang="lv-LV" dirty="0">
                <a:solidFill>
                  <a:srgbClr val="83D7EA"/>
                </a:solidFill>
                <a:cs typeface="Arial" pitchFamily="34" charset="0"/>
              </a:rPr>
              <a:t> </a:t>
            </a:r>
            <a:r>
              <a:rPr lang="lv-LV" altLang="lv-LV" dirty="0" err="1">
                <a:solidFill>
                  <a:srgbClr val="83D7EA"/>
                </a:solidFill>
                <a:cs typeface="Arial" pitchFamily="34" charset="0"/>
                <a:hlinkClick r:id="rId2"/>
              </a:rPr>
              <a:t>pasts@em.gov.lv</a:t>
            </a:r>
            <a:endParaRPr lang="lv-LV" altLang="lv-LV" dirty="0">
              <a:solidFill>
                <a:srgbClr val="83D7EA"/>
              </a:solidFill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DAEDA9"/>
              </a:buClr>
              <a:tabLst>
                <a:tab pos="984250" algn="l"/>
              </a:tabLst>
              <a:defRPr/>
            </a:pPr>
            <a:r>
              <a:rPr lang="lv-LV" altLang="lv-LV" dirty="0" err="1">
                <a:cs typeface="Arial" pitchFamily="34" charset="0"/>
              </a:rPr>
              <a:t>Mājaslapa</a:t>
            </a:r>
            <a:r>
              <a:rPr lang="lv-LV" altLang="lv-LV" dirty="0">
                <a:cs typeface="Arial" pitchFamily="34" charset="0"/>
              </a:rPr>
              <a:t>:</a:t>
            </a:r>
            <a:r>
              <a:rPr lang="lv-LV" altLang="lv-LV" dirty="0">
                <a:solidFill>
                  <a:srgbClr val="005374"/>
                </a:solidFill>
                <a:cs typeface="Arial" pitchFamily="34" charset="0"/>
              </a:rPr>
              <a:t> </a:t>
            </a:r>
            <a:r>
              <a:rPr lang="lv-LV" altLang="lv-LV" dirty="0" err="1">
                <a:solidFill>
                  <a:srgbClr val="005374"/>
                </a:solidFill>
                <a:cs typeface="Arial" pitchFamily="34" charset="0"/>
                <a:hlinkClick r:id="rId3"/>
              </a:rPr>
              <a:t>www.em.gov.lv</a:t>
            </a:r>
            <a:endParaRPr lang="lv-LV" altLang="lv-LV" dirty="0">
              <a:solidFill>
                <a:srgbClr val="005374"/>
              </a:solidFill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DAEDA9"/>
              </a:buClr>
              <a:tabLst>
                <a:tab pos="984250" algn="l"/>
              </a:tabLst>
              <a:defRPr/>
            </a:pPr>
            <a:r>
              <a:rPr lang="lv-LV" altLang="lv-LV" dirty="0" err="1">
                <a:cs typeface="Arial" pitchFamily="34" charset="0"/>
              </a:rPr>
              <a:t>Twitter</a:t>
            </a:r>
            <a:r>
              <a:rPr lang="lv-LV" altLang="lv-LV" dirty="0">
                <a:cs typeface="Arial" pitchFamily="34" charset="0"/>
              </a:rPr>
              <a:t>: @</a:t>
            </a:r>
            <a:r>
              <a:rPr lang="lv-LV" altLang="lv-LV" dirty="0" err="1">
                <a:cs typeface="Arial" pitchFamily="34" charset="0"/>
              </a:rPr>
              <a:t>EM_gov_lv</a:t>
            </a:r>
            <a:r>
              <a:rPr lang="lv-LV" altLang="lv-LV" dirty="0">
                <a:cs typeface="Arial" pitchFamily="34" charset="0"/>
              </a:rPr>
              <a:t>, @</a:t>
            </a:r>
            <a:r>
              <a:rPr lang="lv-LV" altLang="lv-LV" dirty="0" err="1">
                <a:cs typeface="Arial" pitchFamily="34" charset="0"/>
              </a:rPr>
              <a:t>siltinam</a:t>
            </a:r>
            <a:endParaRPr lang="lv-LV" altLang="lv-LV" dirty="0"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DAEDA9"/>
              </a:buClr>
              <a:tabLst>
                <a:tab pos="984250" algn="l"/>
              </a:tabLst>
              <a:defRPr/>
            </a:pPr>
            <a:r>
              <a:rPr lang="lv-LV" altLang="lv-LV" dirty="0" err="1">
                <a:cs typeface="Arial" pitchFamily="34" charset="0"/>
              </a:rPr>
              <a:t>Youtube</a:t>
            </a:r>
            <a:r>
              <a:rPr lang="lv-LV" altLang="lv-LV" dirty="0">
                <a:cs typeface="Arial" pitchFamily="34" charset="0"/>
              </a:rPr>
              <a:t>: </a:t>
            </a:r>
            <a:r>
              <a:rPr lang="lv-LV" altLang="lv-LV" u="sng" dirty="0">
                <a:solidFill>
                  <a:srgbClr val="005374"/>
                </a:solidFill>
                <a:cs typeface="Arial" pitchFamily="34" charset="0"/>
                <a:hlinkClick r:id="rId4"/>
              </a:rPr>
              <a:t>http://www.youtube.com/ekonomikasministrija</a:t>
            </a:r>
            <a:endParaRPr lang="lv-LV" altLang="lv-LV" u="sng" dirty="0">
              <a:solidFill>
                <a:srgbClr val="005374"/>
              </a:solidFill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DAEDA9"/>
              </a:buClr>
              <a:tabLst>
                <a:tab pos="984250" algn="l"/>
              </a:tabLst>
              <a:defRPr/>
            </a:pPr>
            <a:r>
              <a:rPr lang="lv-LV" altLang="lv-LV" dirty="0" err="1">
                <a:cs typeface="Arial" pitchFamily="34" charset="0"/>
              </a:rPr>
              <a:t>Facebook</a:t>
            </a:r>
            <a:r>
              <a:rPr lang="lv-LV" altLang="lv-LV" dirty="0">
                <a:cs typeface="Arial" pitchFamily="34" charset="0"/>
              </a:rPr>
              <a:t>:</a:t>
            </a:r>
            <a:r>
              <a:rPr lang="en-AU" dirty="0"/>
              <a:t> </a:t>
            </a:r>
            <a:r>
              <a:rPr lang="en-AU" dirty="0">
                <a:hlinkClick r:id="rId5"/>
              </a:rPr>
              <a:t>http:/</a:t>
            </a:r>
            <a:r>
              <a:rPr lang="lv-LV" dirty="0">
                <a:hlinkClick r:id="rId5"/>
              </a:rPr>
              <a:t>/</a:t>
            </a:r>
            <a:r>
              <a:rPr lang="en-AU" u="sng" dirty="0">
                <a:hlinkClick r:id="rId5"/>
              </a:rPr>
              <a:t>www.facebook.com/atbalstsuznemejiem</a:t>
            </a:r>
            <a:r>
              <a:rPr lang="lv-LV" u="sng" dirty="0"/>
              <a:t> </a:t>
            </a:r>
            <a:endParaRPr lang="lv-LV" dirty="0"/>
          </a:p>
          <a:p>
            <a:pPr>
              <a:spcBef>
                <a:spcPct val="0"/>
              </a:spcBef>
              <a:buClr>
                <a:srgbClr val="DAEDA9"/>
              </a:buClr>
              <a:tabLst>
                <a:tab pos="984250" algn="l"/>
              </a:tabLst>
              <a:defRPr/>
            </a:pPr>
            <a:endParaRPr lang="lv-LV" altLang="lv-LV" dirty="0">
              <a:solidFill>
                <a:srgbClr val="005374"/>
              </a:solidFill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2811658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04092" y="332914"/>
            <a:ext cx="8621108" cy="937027"/>
          </a:xfrm>
        </p:spPr>
        <p:txBody>
          <a:bodyPr anchor="b">
            <a:noAutofit/>
          </a:bodyPr>
          <a:lstStyle/>
          <a:p>
            <a:r>
              <a:rPr lang="lv-LV" sz="3200" b="0" cap="all" dirty="0">
                <a:solidFill>
                  <a:srgbClr val="228B9D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Ekonomikas ATTĪSTĪBA KĻŪST STRAUJĀKA</a:t>
            </a:r>
            <a:endParaRPr lang="lv-LV" altLang="lv-LV" sz="3200" b="0" cap="all" dirty="0">
              <a:solidFill>
                <a:srgbClr val="228B9D"/>
              </a:solidFill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710D1E-36CA-4715-BE03-AEA627EA11CF}"/>
              </a:ext>
            </a:extLst>
          </p:cNvPr>
          <p:cNvSpPr txBox="1"/>
          <p:nvPr/>
        </p:nvSpPr>
        <p:spPr>
          <a:xfrm>
            <a:off x="339900" y="2011877"/>
            <a:ext cx="2160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srgbClr val="228B9D"/>
                </a:solidFill>
                <a:effectLst/>
                <a:uLnTx/>
                <a:uFillTx/>
                <a:latin typeface="Calibri Light" panose="020F0302020204030204"/>
                <a:ea typeface="Tahoma" panose="020B0604030504040204" pitchFamily="34" charset="0"/>
                <a:cs typeface="Tahoma" panose="020B0604030504040204" pitchFamily="34" charset="0"/>
              </a:rPr>
              <a:t>Ekonomikas izaugsme paātrinās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Tahoma" panose="020B0604030504040204" pitchFamily="34" charset="0"/>
                <a:cs typeface="Tahoma" panose="020B0604030504040204" pitchFamily="34" charset="0"/>
              </a:rPr>
              <a:t>+4,5%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8C5633-E36F-417E-8533-E3337B32E33F}"/>
              </a:ext>
            </a:extLst>
          </p:cNvPr>
          <p:cNvSpPr txBox="1"/>
          <p:nvPr/>
        </p:nvSpPr>
        <p:spPr>
          <a:xfrm>
            <a:off x="2694740" y="2011877"/>
            <a:ext cx="2160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srgbClr val="228B9D"/>
                </a:solidFill>
                <a:effectLst/>
                <a:uLnTx/>
                <a:uFillTx/>
                <a:latin typeface="Calibri Light" panose="020F0302020204030204"/>
                <a:ea typeface="Tahoma" panose="020B0604030504040204" pitchFamily="34" charset="0"/>
                <a:cs typeface="Tahoma" panose="020B0604030504040204" pitchFamily="34" charset="0"/>
              </a:rPr>
              <a:t>Strauji attīstās apstrādes rūpniecība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Tahoma" panose="020B0604030504040204" pitchFamily="34" charset="0"/>
                <a:cs typeface="Tahoma" panose="020B0604030504040204" pitchFamily="34" charset="0"/>
              </a:rPr>
              <a:t>+8%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C9B6FA3-09FC-4795-BF53-CE095F7F26D8}"/>
              </a:ext>
            </a:extLst>
          </p:cNvPr>
          <p:cNvSpPr txBox="1"/>
          <p:nvPr/>
        </p:nvSpPr>
        <p:spPr>
          <a:xfrm>
            <a:off x="5013405" y="2010387"/>
            <a:ext cx="2160000" cy="113877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srgbClr val="228B9D"/>
                </a:solidFill>
                <a:effectLst/>
                <a:uLnTx/>
                <a:uFillTx/>
                <a:latin typeface="Calibri Light" panose="020F0302020204030204"/>
                <a:ea typeface="Tahoma" panose="020B0604030504040204" pitchFamily="34" charset="0"/>
                <a:cs typeface="Tahoma" panose="020B0604030504040204" pitchFamily="34" charset="0"/>
              </a:rPr>
              <a:t>Stabili aug </a:t>
            </a:r>
            <a:b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srgbClr val="228B9D"/>
                </a:solidFill>
                <a:effectLst/>
                <a:uLnTx/>
                <a:uFillTx/>
                <a:latin typeface="Calibri Light" panose="020F0302020204030204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srgbClr val="228B9D"/>
                </a:solidFill>
                <a:effectLst/>
                <a:uLnTx/>
                <a:uFillTx/>
                <a:latin typeface="Calibri Light" panose="020F0302020204030204"/>
                <a:ea typeface="Tahoma" panose="020B0604030504040204" pitchFamily="34" charset="0"/>
                <a:cs typeface="Tahoma" panose="020B0604030504040204" pitchFamily="34" charset="0"/>
              </a:rPr>
              <a:t>eksports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Tahoma" panose="020B0604030504040204" pitchFamily="34" charset="0"/>
                <a:cs typeface="Tahoma" panose="020B0604030504040204" pitchFamily="34" charset="0"/>
              </a:rPr>
              <a:t>+4,4%</a:t>
            </a:r>
            <a:endParaRPr kumimoji="0" lang="lv-LV" sz="1275" b="0" i="0" u="none" strike="noStrike" kern="1200" cap="none" spc="0" normalizeH="0" baseline="0" noProof="0" dirty="0">
              <a:ln>
                <a:noFill/>
              </a:ln>
              <a:solidFill>
                <a:srgbClr val="228B9D"/>
              </a:solidFill>
              <a:effectLst/>
              <a:uLnTx/>
              <a:uFillTx/>
              <a:latin typeface="Calibri Light" panose="020F03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675AED6-6971-4742-BC4F-06A586EF382C}"/>
              </a:ext>
            </a:extLst>
          </p:cNvPr>
          <p:cNvSpPr txBox="1"/>
          <p:nvPr/>
        </p:nvSpPr>
        <p:spPr>
          <a:xfrm>
            <a:off x="7350008" y="2010387"/>
            <a:ext cx="2160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srgbClr val="228B9D"/>
                </a:solidFill>
                <a:effectLst/>
                <a:uLnTx/>
                <a:uFillTx/>
                <a:latin typeface="Calibri Light" panose="020F0302020204030204"/>
                <a:ea typeface="Tahoma" panose="020B0604030504040204" pitchFamily="34" charset="0"/>
                <a:cs typeface="Tahoma" panose="020B0604030504040204" pitchFamily="34" charset="0"/>
              </a:rPr>
              <a:t>Investīcijas atsākušas augt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Tahoma" panose="020B0604030504040204" pitchFamily="34" charset="0"/>
                <a:cs typeface="Tahoma" panose="020B0604030504040204" pitchFamily="34" charset="0"/>
              </a:rPr>
              <a:t>+16%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33C593-3696-48BC-B159-41928FBDB70A}"/>
              </a:ext>
            </a:extLst>
          </p:cNvPr>
          <p:cNvSpPr txBox="1"/>
          <p:nvPr/>
        </p:nvSpPr>
        <p:spPr>
          <a:xfrm>
            <a:off x="9696449" y="2010387"/>
            <a:ext cx="2160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srgbClr val="228B9D"/>
                </a:solidFill>
                <a:effectLst/>
                <a:uLnTx/>
                <a:uFillTx/>
                <a:latin typeface="Calibri Light" panose="020F0302020204030204"/>
                <a:ea typeface="Tahoma" panose="020B0604030504040204" pitchFamily="34" charset="0"/>
                <a:cs typeface="Tahoma" panose="020B0604030504040204" pitchFamily="34" charset="0"/>
              </a:rPr>
              <a:t>Palielinās privātais patēriņš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lv-LV" sz="3600" dirty="0">
                <a:solidFill>
                  <a:prstClr val="black"/>
                </a:solidFill>
                <a:latin typeface="Calibri Light" panose="020F0302020204030204"/>
                <a:ea typeface="Tahoma" panose="020B0604030504040204" pitchFamily="34" charset="0"/>
                <a:cs typeface="Tahoma" panose="020B0604030504040204" pitchFamily="34" charset="0"/>
              </a:rPr>
              <a:t>5,1</a:t>
            </a:r>
            <a:r>
              <a:rPr kumimoji="0" lang="lv-LV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kumimoji="0" lang="lv-LV" sz="12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027010E6-C497-405B-ACC8-3FE1AD02D3FE}"/>
              </a:ext>
            </a:extLst>
          </p:cNvPr>
          <p:cNvGraphicFramePr/>
          <p:nvPr>
            <p:extLst/>
          </p:nvPr>
        </p:nvGraphicFramePr>
        <p:xfrm>
          <a:off x="335551" y="3429000"/>
          <a:ext cx="21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F1775FD8-790B-4FB0-B618-FAA54016F793}"/>
              </a:ext>
            </a:extLst>
          </p:cNvPr>
          <p:cNvGraphicFramePr/>
          <p:nvPr>
            <p:extLst/>
          </p:nvPr>
        </p:nvGraphicFramePr>
        <p:xfrm>
          <a:off x="2673546" y="3430987"/>
          <a:ext cx="21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A872FAC4-E425-4AA3-8611-8A03952A01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9437918"/>
              </p:ext>
            </p:extLst>
          </p:nvPr>
        </p:nvGraphicFramePr>
        <p:xfrm>
          <a:off x="5013405" y="3430987"/>
          <a:ext cx="21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8FC970DF-66D2-426A-8806-156C18B98D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9283372"/>
              </p:ext>
            </p:extLst>
          </p:nvPr>
        </p:nvGraphicFramePr>
        <p:xfrm>
          <a:off x="7350008" y="3421462"/>
          <a:ext cx="21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3812FB02-E656-470D-B294-FFD07040D8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9257527"/>
              </p:ext>
            </p:extLst>
          </p:nvPr>
        </p:nvGraphicFramePr>
        <p:xfrm>
          <a:off x="9693123" y="3429000"/>
          <a:ext cx="21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8E923422-3D93-4723-A404-0D9AC04E70EB}"/>
              </a:ext>
            </a:extLst>
          </p:cNvPr>
          <p:cNvSpPr txBox="1"/>
          <p:nvPr/>
        </p:nvSpPr>
        <p:spPr>
          <a:xfrm>
            <a:off x="339900" y="6369278"/>
            <a:ext cx="1218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Verdana" panose="020B0604030504040204" pitchFamily="34" charset="0"/>
                <a:cs typeface="Verdana" panose="020B0604030504040204" pitchFamily="34" charset="0"/>
              </a:rPr>
              <a:t>n – novērtējums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Verdana" panose="020B0604030504040204" pitchFamily="34" charset="0"/>
                <a:cs typeface="Verdana" panose="020B0604030504040204" pitchFamily="34" charset="0"/>
              </a:rPr>
              <a:t>Avots: CSP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39B06EEE-BC0F-4950-91EA-67815E1C6D6D}"/>
              </a:ext>
            </a:extLst>
          </p:cNvPr>
          <p:cNvSpPr txBox="1">
            <a:spLocks/>
          </p:cNvSpPr>
          <p:nvPr/>
        </p:nvSpPr>
        <p:spPr>
          <a:xfrm>
            <a:off x="11379200" y="6324600"/>
            <a:ext cx="406400" cy="304800"/>
          </a:xfrm>
          <a:prstGeom prst="rect">
            <a:avLst/>
          </a:prstGeom>
        </p:spPr>
        <p:txBody>
          <a:bodyPr anchor="ctr"/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53BEA-5C99-48DB-9FD2-EA6B203FEBF6}" type="slidenum">
              <a:rPr kumimoji="0" lang="en-US" altLang="lv-LV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lv-LV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889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09425" y="326334"/>
            <a:ext cx="6686888" cy="937027"/>
          </a:xfrm>
        </p:spPr>
        <p:txBody>
          <a:bodyPr anchor="b">
            <a:noAutofit/>
          </a:bodyPr>
          <a:lstStyle/>
          <a:p>
            <a:r>
              <a:rPr lang="lv-LV" altLang="lv-LV" sz="3200" b="0" cap="all" dirty="0">
                <a:solidFill>
                  <a:srgbClr val="228B9D"/>
                </a:solidFill>
                <a:latin typeface="+mj-lt"/>
              </a:rPr>
              <a:t>PIEAUG SPRIEDZE DARBA TIRGŪ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DC7A5B-26D6-4D7D-A635-475414A8231A}"/>
              </a:ext>
            </a:extLst>
          </p:cNvPr>
          <p:cNvSpPr txBox="1"/>
          <p:nvPr/>
        </p:nvSpPr>
        <p:spPr>
          <a:xfrm>
            <a:off x="339900" y="2011877"/>
            <a:ext cx="2160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srgbClr val="228B9D"/>
                </a:solidFill>
                <a:effectLst/>
                <a:uLnTx/>
                <a:uFillTx/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Sarūk ekonomiski aktīvo iedzīvotāju skaits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-0,8%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86D8BA-5A03-4732-9B3C-95CDCC2D5E99}"/>
              </a:ext>
            </a:extLst>
          </p:cNvPr>
          <p:cNvSpPr txBox="1"/>
          <p:nvPr/>
        </p:nvSpPr>
        <p:spPr>
          <a:xfrm>
            <a:off x="2694740" y="2011877"/>
            <a:ext cx="2160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srgbClr val="228B9D"/>
                </a:solidFill>
                <a:effectLst/>
                <a:uLnTx/>
                <a:uFillTx/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Stabils nodarbināto skaits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+0,2%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F681BF-69AA-4B6E-8E5B-9D7B5AB82295}"/>
              </a:ext>
            </a:extLst>
          </p:cNvPr>
          <p:cNvSpPr txBox="1"/>
          <p:nvPr/>
        </p:nvSpPr>
        <p:spPr>
          <a:xfrm>
            <a:off x="5013405" y="2010387"/>
            <a:ext cx="2160000" cy="113877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srgbClr val="228B9D"/>
                </a:solidFill>
                <a:effectLst/>
                <a:uLnTx/>
                <a:uFillTx/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Sarūk bezdarba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srgbClr val="228B9D"/>
                </a:solidFill>
                <a:effectLst/>
                <a:uLnTx/>
                <a:uFillTx/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līmenis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8,7%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7A367A-5AFB-4870-8DCB-2974CAB0957A}"/>
              </a:ext>
            </a:extLst>
          </p:cNvPr>
          <p:cNvSpPr txBox="1"/>
          <p:nvPr/>
        </p:nvSpPr>
        <p:spPr>
          <a:xfrm>
            <a:off x="7350008" y="2010387"/>
            <a:ext cx="2160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srgbClr val="228B9D"/>
                </a:solidFill>
                <a:effectLst/>
                <a:uLnTx/>
                <a:uFillTx/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Pieaug vakanču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srgbClr val="228B9D"/>
                </a:solidFill>
                <a:effectLst/>
                <a:uLnTx/>
                <a:uFillTx/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skaits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 tūkst.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86F7C5-6628-442D-9855-81809E35F1FD}"/>
              </a:ext>
            </a:extLst>
          </p:cNvPr>
          <p:cNvSpPr txBox="1"/>
          <p:nvPr/>
        </p:nvSpPr>
        <p:spPr>
          <a:xfrm>
            <a:off x="9696449" y="2010387"/>
            <a:ext cx="2160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srgbClr val="228B9D"/>
                </a:solidFill>
                <a:effectLst/>
                <a:uLnTx/>
                <a:uFillTx/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 darba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srgbClr val="228B9D"/>
                </a:solidFill>
                <a:effectLst/>
                <a:uLnTx/>
                <a:uFillTx/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+7,8%</a:t>
            </a:r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EB44D83A-86F0-4838-B6C6-C98DDAB0B2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6743662"/>
              </p:ext>
            </p:extLst>
          </p:nvPr>
        </p:nvGraphicFramePr>
        <p:xfrm>
          <a:off x="339900" y="3429089"/>
          <a:ext cx="21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07CB6896-2B20-47B7-9766-86BACAB476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1361881"/>
              </p:ext>
            </p:extLst>
          </p:nvPr>
        </p:nvGraphicFramePr>
        <p:xfrm>
          <a:off x="2666964" y="3429000"/>
          <a:ext cx="21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71951C8A-2AF8-43EA-BC87-02AA88D7E0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5918139"/>
              </p:ext>
            </p:extLst>
          </p:nvPr>
        </p:nvGraphicFramePr>
        <p:xfrm>
          <a:off x="7350008" y="3429000"/>
          <a:ext cx="21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730E20CD-6D72-4955-B338-3AD88C465484}"/>
              </a:ext>
            </a:extLst>
          </p:cNvPr>
          <p:cNvGraphicFramePr/>
          <p:nvPr>
            <p:extLst/>
          </p:nvPr>
        </p:nvGraphicFramePr>
        <p:xfrm>
          <a:off x="9696449" y="3429000"/>
          <a:ext cx="21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69DBB1EF-2109-4AAA-882A-581C1C1089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3203773"/>
              </p:ext>
            </p:extLst>
          </p:nvPr>
        </p:nvGraphicFramePr>
        <p:xfrm>
          <a:off x="5013405" y="3429000"/>
          <a:ext cx="21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9429D543-A285-4388-B5B5-AE6900CE662F}"/>
              </a:ext>
            </a:extLst>
          </p:cNvPr>
          <p:cNvSpPr txBox="1"/>
          <p:nvPr/>
        </p:nvSpPr>
        <p:spPr>
          <a:xfrm>
            <a:off x="339900" y="6369278"/>
            <a:ext cx="216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– novērtējums, * –  2017.gada 3.ceturksnis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Avots: CSP</a:t>
            </a:r>
          </a:p>
        </p:txBody>
      </p:sp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BA9E3F9E-589A-42E1-A357-41BE5BB557AE}"/>
              </a:ext>
            </a:extLst>
          </p:cNvPr>
          <p:cNvSpPr txBox="1">
            <a:spLocks/>
          </p:cNvSpPr>
          <p:nvPr/>
        </p:nvSpPr>
        <p:spPr>
          <a:xfrm>
            <a:off x="11379200" y="6324600"/>
            <a:ext cx="406400" cy="304800"/>
          </a:xfrm>
          <a:prstGeom prst="rect">
            <a:avLst/>
          </a:prstGeom>
        </p:spPr>
        <p:txBody>
          <a:bodyPr anchor="ctr"/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53BEA-5C99-48DB-9FD2-EA6B203FEBF6}" type="slidenum">
              <a:rPr kumimoji="0" lang="en-US" altLang="lv-LV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lv-LV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355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05074" y="325984"/>
            <a:ext cx="8639175" cy="937027"/>
          </a:xfrm>
        </p:spPr>
        <p:txBody>
          <a:bodyPr anchor="b">
            <a:noAutofit/>
          </a:bodyPr>
          <a:lstStyle/>
          <a:p>
            <a:r>
              <a:rPr lang="lv-LV" sz="3200" b="0" cap="all" dirty="0">
                <a:solidFill>
                  <a:srgbClr val="228B9D"/>
                </a:solidFill>
                <a:latin typeface="+mj-lt"/>
              </a:rPr>
              <a:t>MAKROEKONOMISKĀ STABILITĀTE tiek noturēta</a:t>
            </a:r>
            <a:endParaRPr lang="lv-LV" altLang="lv-LV" sz="3200" b="0" cap="all" dirty="0">
              <a:solidFill>
                <a:srgbClr val="228B9D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BAFF9E-0D33-4A95-B182-E0FFEE5D460B}"/>
              </a:ext>
            </a:extLst>
          </p:cNvPr>
          <p:cNvSpPr txBox="1"/>
          <p:nvPr/>
        </p:nvSpPr>
        <p:spPr>
          <a:xfrm>
            <a:off x="339900" y="2011877"/>
            <a:ext cx="2160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srgbClr val="228B9D"/>
                </a:solidFill>
                <a:effectLst/>
                <a:uLnTx/>
                <a:uFillTx/>
                <a:latin typeface="Calibri Light" panose="020F0302020204030204"/>
                <a:ea typeface="Tahoma" panose="020B0604030504040204" pitchFamily="34" charset="0"/>
                <a:cs typeface="Tahoma" panose="020B0604030504040204" pitchFamily="34" charset="0"/>
              </a:rPr>
              <a:t>Gada inflācija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Tahoma" panose="020B0604030504040204" pitchFamily="34" charset="0"/>
                <a:cs typeface="Tahoma" panose="020B0604030504040204" pitchFamily="34" charset="0"/>
              </a:rPr>
              <a:t>+2,9%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B13AC13D-22E4-4BDC-A8D5-E4ACE60AF394}"/>
              </a:ext>
            </a:extLst>
          </p:cNvPr>
          <p:cNvGraphicFramePr/>
          <p:nvPr>
            <p:extLst/>
          </p:nvPr>
        </p:nvGraphicFramePr>
        <p:xfrm>
          <a:off x="335551" y="3438124"/>
          <a:ext cx="21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B6BFB3AA-E70E-46C2-89D3-6C0F3633E8AB}"/>
              </a:ext>
            </a:extLst>
          </p:cNvPr>
          <p:cNvSpPr txBox="1"/>
          <p:nvPr/>
        </p:nvSpPr>
        <p:spPr>
          <a:xfrm>
            <a:off x="2694740" y="2011877"/>
            <a:ext cx="2160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srgbClr val="228B9D"/>
                </a:solidFill>
                <a:effectLst/>
                <a:uLnTx/>
                <a:uFillTx/>
                <a:latin typeface="Calibri Light" panose="020F0302020204030204"/>
                <a:ea typeface="Tahoma" panose="020B0604030504040204" pitchFamily="34" charset="0"/>
                <a:cs typeface="Tahoma" panose="020B0604030504040204" pitchFamily="34" charset="0"/>
              </a:rPr>
              <a:t>Kreditēšana vāja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Tahoma" panose="020B0604030504040204" pitchFamily="34" charset="0"/>
                <a:cs typeface="Tahoma" panose="020B0604030504040204" pitchFamily="34" charset="0"/>
              </a:rPr>
              <a:t>-3,9%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2EBC9B-EDE4-4CCE-BF24-513E3BFCF405}"/>
              </a:ext>
            </a:extLst>
          </p:cNvPr>
          <p:cNvSpPr txBox="1"/>
          <p:nvPr/>
        </p:nvSpPr>
        <p:spPr>
          <a:xfrm>
            <a:off x="5013405" y="2010387"/>
            <a:ext cx="2160000" cy="138499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srgbClr val="228B9D"/>
                </a:solidFill>
                <a:effectLst/>
                <a:uLnTx/>
                <a:uFillTx/>
                <a:latin typeface="Calibri Light" panose="020F0302020204030204"/>
                <a:ea typeface="Tahoma" panose="020B0604030504040204" pitchFamily="34" charset="0"/>
                <a:cs typeface="Tahoma" panose="020B0604030504040204" pitchFamily="34" charset="0"/>
              </a:rPr>
              <a:t>Budžets praktiski sabalansēts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Tahoma" panose="020B0604030504040204" pitchFamily="34" charset="0"/>
                <a:cs typeface="Tahoma" panose="020B0604030504040204" pitchFamily="34" charset="0"/>
              </a:rPr>
              <a:t>-0,6%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srgbClr val="228B9D"/>
                </a:solidFill>
                <a:effectLst/>
                <a:uLnTx/>
                <a:uFillTx/>
                <a:latin typeface="Calibri Light" panose="020F0302020204030204"/>
                <a:ea typeface="Tahoma" panose="020B0604030504040204" pitchFamily="34" charset="0"/>
                <a:cs typeface="Tahoma" panose="020B0604030504040204" pitchFamily="34" charset="0"/>
              </a:rPr>
              <a:t>no IKP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60C744-E353-405F-A204-8D0E4C9A1576}"/>
              </a:ext>
            </a:extLst>
          </p:cNvPr>
          <p:cNvSpPr txBox="1"/>
          <p:nvPr/>
        </p:nvSpPr>
        <p:spPr>
          <a:xfrm>
            <a:off x="7350008" y="2010387"/>
            <a:ext cx="2160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srgbClr val="228B9D"/>
                </a:solidFill>
                <a:effectLst/>
                <a:uLnTx/>
                <a:uFillTx/>
                <a:latin typeface="Calibri Light" panose="020F0302020204030204"/>
                <a:ea typeface="Tahoma" panose="020B0604030504040204" pitchFamily="34" charset="0"/>
                <a:cs typeface="Tahoma" panose="020B0604030504040204" pitchFamily="34" charset="0"/>
              </a:rPr>
              <a:t>Valsts parāds nepieaug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3600" dirty="0">
                <a:solidFill>
                  <a:prstClr val="black"/>
                </a:solidFill>
                <a:latin typeface="Calibri Light" panose="020F0302020204030204"/>
                <a:ea typeface="Tahoma" panose="020B0604030504040204" pitchFamily="34" charset="0"/>
                <a:cs typeface="Tahoma" panose="020B0604030504040204" pitchFamily="34" charset="0"/>
              </a:rPr>
              <a:t>40,1</a:t>
            </a:r>
            <a:r>
              <a:rPr kumimoji="0" lang="lv-LV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srgbClr val="228B9D"/>
                </a:solidFill>
                <a:effectLst/>
                <a:uLnTx/>
                <a:uFillTx/>
                <a:latin typeface="Calibri Light" panose="020F0302020204030204"/>
                <a:ea typeface="Tahoma" panose="020B0604030504040204" pitchFamily="34" charset="0"/>
                <a:cs typeface="Tahoma" panose="020B0604030504040204" pitchFamily="34" charset="0"/>
              </a:rPr>
              <a:t>no IKP</a:t>
            </a:r>
            <a:endParaRPr kumimoji="0" lang="lv-LV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773700-2EEC-47C1-B77F-40CD55F4D41F}"/>
              </a:ext>
            </a:extLst>
          </p:cNvPr>
          <p:cNvSpPr txBox="1"/>
          <p:nvPr/>
        </p:nvSpPr>
        <p:spPr>
          <a:xfrm>
            <a:off x="9696449" y="2010387"/>
            <a:ext cx="216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srgbClr val="228B9D"/>
                </a:solidFill>
                <a:effectLst/>
                <a:uLnTx/>
                <a:uFillTx/>
                <a:latin typeface="Calibri Light" panose="020F0302020204030204"/>
                <a:ea typeface="Tahoma" panose="020B0604030504040204" pitchFamily="34" charset="0"/>
                <a:cs typeface="Tahoma" panose="020B0604030504040204" pitchFamily="34" charset="0"/>
              </a:rPr>
              <a:t>Tekošā konta bilance tuva līdzsvaram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Tahoma" panose="020B0604030504040204" pitchFamily="34" charset="0"/>
                <a:cs typeface="Tahoma" panose="020B0604030504040204" pitchFamily="34" charset="0"/>
              </a:rPr>
              <a:t>-0,8%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srgbClr val="228B9D"/>
                </a:solidFill>
                <a:effectLst/>
                <a:uLnTx/>
                <a:uFillTx/>
                <a:latin typeface="Calibri Light" panose="020F0302020204030204"/>
                <a:ea typeface="Tahoma" panose="020B0604030504040204" pitchFamily="34" charset="0"/>
                <a:cs typeface="Tahoma" panose="020B0604030504040204" pitchFamily="34" charset="0"/>
              </a:rPr>
              <a:t>no IKP</a:t>
            </a:r>
            <a:endParaRPr kumimoji="0" lang="lv-LV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F7BAB3FB-584C-4CA1-B0C5-6450BE3277A6}"/>
              </a:ext>
            </a:extLst>
          </p:cNvPr>
          <p:cNvGraphicFramePr/>
          <p:nvPr>
            <p:extLst/>
          </p:nvPr>
        </p:nvGraphicFramePr>
        <p:xfrm>
          <a:off x="2694740" y="3438124"/>
          <a:ext cx="21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DB93134D-0FAD-455F-A7C2-1F15F88315B2}"/>
              </a:ext>
            </a:extLst>
          </p:cNvPr>
          <p:cNvGraphicFramePr/>
          <p:nvPr>
            <p:extLst/>
          </p:nvPr>
        </p:nvGraphicFramePr>
        <p:xfrm>
          <a:off x="5013405" y="3439257"/>
          <a:ext cx="21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D4FA742E-48B0-463D-955D-F355E2D03D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1625029"/>
              </p:ext>
            </p:extLst>
          </p:nvPr>
        </p:nvGraphicFramePr>
        <p:xfrm>
          <a:off x="7354927" y="3429000"/>
          <a:ext cx="21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A232E52F-DEBE-4B7B-86E9-B4D4B2BBAD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3995606"/>
              </p:ext>
            </p:extLst>
          </p:nvPr>
        </p:nvGraphicFramePr>
        <p:xfrm>
          <a:off x="9696449" y="3438124"/>
          <a:ext cx="21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3CD76216-2065-4845-B665-4180D3FF540E}"/>
              </a:ext>
            </a:extLst>
          </p:cNvPr>
          <p:cNvSpPr txBox="1"/>
          <p:nvPr/>
        </p:nvSpPr>
        <p:spPr>
          <a:xfrm>
            <a:off x="339899" y="6369278"/>
            <a:ext cx="2155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– novērtējums, * – 2017.gada 3.ceturksnis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Avots: CSP, Latvijas Banka, FKTK</a:t>
            </a:r>
          </a:p>
        </p:txBody>
      </p:sp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CA3CFD75-59C7-4DA3-B29F-277A9010DC0B}"/>
              </a:ext>
            </a:extLst>
          </p:cNvPr>
          <p:cNvSpPr txBox="1">
            <a:spLocks/>
          </p:cNvSpPr>
          <p:nvPr/>
        </p:nvSpPr>
        <p:spPr>
          <a:xfrm>
            <a:off x="11379200" y="6324600"/>
            <a:ext cx="406400" cy="304800"/>
          </a:xfrm>
          <a:prstGeom prst="rect">
            <a:avLst/>
          </a:prstGeom>
        </p:spPr>
        <p:txBody>
          <a:bodyPr anchor="ctr"/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53BEA-5C99-48DB-9FD2-EA6B203FEBF6}" type="slidenum">
              <a:rPr kumimoji="0" lang="en-US" altLang="lv-LV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lv-LV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968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0630" y="630740"/>
            <a:ext cx="6270171" cy="638531"/>
          </a:xfrm>
        </p:spPr>
        <p:txBody>
          <a:bodyPr anchor="b">
            <a:normAutofit/>
          </a:bodyPr>
          <a:lstStyle/>
          <a:p>
            <a:r>
              <a:rPr lang="lv-LV" sz="2600" dirty="0">
                <a:solidFill>
                  <a:srgbClr val="22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KAS IR PRODUKTIVITĀTE?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5" t="21305" r="24435" b="7729"/>
          <a:stretch/>
        </p:blipFill>
        <p:spPr bwMode="auto">
          <a:xfrm>
            <a:off x="1753959" y="1455381"/>
            <a:ext cx="8582025" cy="515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925496" y="6436568"/>
            <a:ext cx="635000" cy="304800"/>
          </a:xfrm>
          <a:prstGeom prst="rect">
            <a:avLst/>
          </a:prstGeom>
        </p:spPr>
        <p:txBody>
          <a:bodyPr/>
          <a:lstStyle/>
          <a:p>
            <a:pPr algn="r"/>
            <a:fld id="{2F6BC9EE-DA85-4834-881C-C5ADD47D5D49}" type="slidenum">
              <a:rPr lang="en-US" altLang="lv-LV"/>
              <a:pPr algn="r"/>
              <a:t>5</a:t>
            </a:fld>
            <a:endParaRPr lang="en-US" altLang="lv-LV" dirty="0"/>
          </a:p>
        </p:txBody>
      </p:sp>
      <p:sp>
        <p:nvSpPr>
          <p:cNvPr id="3" name="TextBox 2"/>
          <p:cNvSpPr txBox="1"/>
          <p:nvPr/>
        </p:nvSpPr>
        <p:spPr>
          <a:xfrm>
            <a:off x="5517502" y="1922106"/>
            <a:ext cx="1492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Izaugsme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04522" y="3248972"/>
            <a:ext cx="1492898" cy="954107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lv-LV" sz="1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Darbaspēka produktivitāte</a:t>
            </a:r>
            <a:br>
              <a:rPr lang="lv-LV" sz="1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lv-LV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(izlaide uz </a:t>
            </a:r>
            <a:br>
              <a:rPr lang="lv-LV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lv-LV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 strādājošo)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4956" y="3248972"/>
            <a:ext cx="1262610" cy="954107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lv-LV" sz="1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Nodarbinātība, </a:t>
            </a:r>
            <a:r>
              <a:rPr lang="lv-LV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nostrādātās stundas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3959" y="4881830"/>
            <a:ext cx="1365577" cy="954107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lv-LV" sz="1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Kapitāla ieguldījumi </a:t>
            </a:r>
            <a:r>
              <a:rPr lang="lv-LV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(mašīnas, iekārtas, tehnoloģijas)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07387" y="4881830"/>
            <a:ext cx="1365577" cy="102444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lv-LV" sz="1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Cilvēkkapitāls</a:t>
            </a:r>
            <a:r>
              <a:rPr lang="lv-LV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(izglītība, prasmes, iemaņas)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60815" y="4881830"/>
            <a:ext cx="1365577" cy="102444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lv-LV" sz="1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Efektivitātes uzlabojumi </a:t>
            </a:r>
            <a:r>
              <a:rPr lang="lv-LV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(ražošanas process uc.)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40629" y="6151111"/>
            <a:ext cx="4488024" cy="464102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lv-LV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Nemateriālo aktīvu ieguldījums </a:t>
            </a:r>
            <a:br>
              <a:rPr lang="lv-LV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lv-LV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(informācija, inovācija, kompetences)</a:t>
            </a:r>
          </a:p>
        </p:txBody>
      </p:sp>
      <p:pic>
        <p:nvPicPr>
          <p:cNvPr id="3076" name="Picture 4" descr="http://previews.123rf.com/images/panyanon/panyanon1112/panyanon111200046/11756289-Check-mark-stickers-Stock-Photo-checkmar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6" t="8789" r="57079" b="64898"/>
          <a:stretch/>
        </p:blipFill>
        <p:spPr bwMode="auto">
          <a:xfrm>
            <a:off x="5960064" y="2484111"/>
            <a:ext cx="568862" cy="53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previews.123rf.com/images/panyanon/panyanon1112/panyanon111200046/11756289-Check-mark-stickers-Stock-Photo-checkmark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92" t="9732" r="6819" b="61981"/>
          <a:stretch/>
        </p:blipFill>
        <p:spPr bwMode="auto">
          <a:xfrm>
            <a:off x="9253801" y="2486923"/>
            <a:ext cx="591022" cy="52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277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3789680" y="383134"/>
            <a:ext cx="6686888" cy="937027"/>
          </a:xfrm>
        </p:spPr>
        <p:txBody>
          <a:bodyPr anchor="b">
            <a:noAutofit/>
          </a:bodyPr>
          <a:lstStyle/>
          <a:p>
            <a:r>
              <a:rPr lang="lv-LV" altLang="lv-LV" b="0" cap="all" dirty="0">
                <a:solidFill>
                  <a:srgbClr val="228B9D"/>
                </a:solidFill>
                <a:latin typeface="Segoe UI" panose="020B0502040204020203" pitchFamily="34" charset="0"/>
              </a:rPr>
              <a:t>PRODUKTIVITĀTE IR ATTIECĪBA STARP IENĀKUMIEM UN IZMANTOTO RESURSU DAUDZUMU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0324168" y="6592410"/>
            <a:ext cx="304800" cy="304800"/>
          </a:xfrm>
        </p:spPr>
        <p:txBody>
          <a:bodyPr/>
          <a:lstStyle/>
          <a:p>
            <a:pPr>
              <a:defRPr/>
            </a:pPr>
            <a:fld id="{895567A7-0F9D-442F-83E6-775795910048}" type="slidenum">
              <a:rPr lang="en-US" altLang="lv-LV">
                <a:latin typeface="Calibri Light" panose="020F0302020204030204" pitchFamily="34" charset="0"/>
              </a:rPr>
              <a:pPr>
                <a:defRPr/>
              </a:pPr>
              <a:t>6</a:t>
            </a:fld>
            <a:endParaRPr lang="en-US" altLang="lv-LV" dirty="0">
              <a:latin typeface="Calibri Light" panose="020F0302020204030204" pitchFamily="34" charset="0"/>
            </a:endParaRPr>
          </a:p>
        </p:txBody>
      </p:sp>
      <p:graphicFrame>
        <p:nvGraphicFramePr>
          <p:cNvPr id="10" name="Chart 9"/>
          <p:cNvGraphicFramePr/>
          <p:nvPr>
            <p:extLst/>
          </p:nvPr>
        </p:nvGraphicFramePr>
        <p:xfrm>
          <a:off x="5159891" y="3428786"/>
          <a:ext cx="1644384" cy="316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229311" y="3490258"/>
            <a:ext cx="1567544" cy="227754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endParaRPr lang="lv-LV" sz="500" dirty="0">
              <a:latin typeface="Arial Narrow" panose="020B0606020202030204" pitchFamily="34" charset="0"/>
            </a:endParaRPr>
          </a:p>
          <a:p>
            <a:pPr algn="ctr"/>
            <a:r>
              <a:rPr lang="lv-LV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Peļņa</a:t>
            </a:r>
          </a:p>
          <a:p>
            <a:pPr algn="ctr"/>
            <a:endParaRPr lang="lv-LV" sz="700" dirty="0">
              <a:latin typeface="Arial Narrow" panose="020B0606020202030204" pitchFamily="34" charset="0"/>
            </a:endParaRPr>
          </a:p>
          <a:p>
            <a:pPr algn="ctr"/>
            <a:r>
              <a:rPr lang="lv-LV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Darbaspēka izmaksas</a:t>
            </a:r>
          </a:p>
          <a:p>
            <a:pPr algn="ctr"/>
            <a:endParaRPr lang="lv-LV" sz="900" dirty="0">
              <a:latin typeface="Arial Narrow" panose="020B0606020202030204" pitchFamily="34" charset="0"/>
            </a:endParaRPr>
          </a:p>
          <a:p>
            <a:pPr algn="ctr"/>
            <a:r>
              <a:rPr lang="lv-LV" sz="1400" dirty="0">
                <a:latin typeface="Arial Narrow" panose="020B0606020202030204" pitchFamily="34" charset="0"/>
              </a:rPr>
              <a:t>Amortizācija u.c.</a:t>
            </a:r>
          </a:p>
          <a:p>
            <a:pPr algn="ctr"/>
            <a:endParaRPr lang="lv-LV" sz="100" dirty="0">
              <a:latin typeface="Arial Narrow" panose="020B0606020202030204" pitchFamily="34" charset="0"/>
            </a:endParaRPr>
          </a:p>
          <a:p>
            <a:pPr algn="ctr"/>
            <a:endParaRPr lang="lv-LV" sz="1400" dirty="0">
              <a:latin typeface="Arial Narrow" panose="020B0606020202030204" pitchFamily="34" charset="0"/>
            </a:endParaRPr>
          </a:p>
          <a:p>
            <a:pPr algn="ctr"/>
            <a:endParaRPr lang="lv-LV" sz="1400" dirty="0">
              <a:latin typeface="Arial Narrow" panose="020B0606020202030204" pitchFamily="34" charset="0"/>
            </a:endParaRPr>
          </a:p>
          <a:p>
            <a:pPr algn="ctr"/>
            <a:endParaRPr lang="lv-LV" sz="1400" dirty="0">
              <a:latin typeface="Arial Narrow" panose="020B0606020202030204" pitchFamily="34" charset="0"/>
            </a:endParaRPr>
          </a:p>
          <a:p>
            <a:pPr algn="ctr"/>
            <a:endParaRPr lang="lv-LV" sz="1400" dirty="0">
              <a:latin typeface="Arial Narrow" panose="020B0606020202030204" pitchFamily="34" charset="0"/>
            </a:endParaRPr>
          </a:p>
          <a:p>
            <a:pPr algn="ctr"/>
            <a:r>
              <a:rPr lang="lv-LV" sz="1400" dirty="0">
                <a:latin typeface="Arial Narrow" panose="020B0606020202030204" pitchFamily="34" charset="0"/>
              </a:rPr>
              <a:t>Materiāli un izejvielas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035921" y="3861479"/>
            <a:ext cx="0" cy="2659313"/>
          </a:xfrm>
          <a:prstGeom prst="line">
            <a:avLst/>
          </a:prstGeom>
          <a:ln w="31750"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3540630" y="5037246"/>
            <a:ext cx="2659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>
                <a:latin typeface="Arial Narrow" panose="020B0606020202030204" pitchFamily="34" charset="0"/>
              </a:rPr>
              <a:t>Izmaksas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7123802" y="4791119"/>
            <a:ext cx="1845" cy="1729673"/>
          </a:xfrm>
          <a:prstGeom prst="line">
            <a:avLst/>
          </a:prstGeom>
          <a:ln w="31750"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6200000">
            <a:off x="6414699" y="5502067"/>
            <a:ext cx="1729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>
                <a:latin typeface="Arial Narrow" panose="020B0606020202030204" pitchFamily="34" charset="0"/>
              </a:rPr>
              <a:t>Starppatēriņš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003151" y="3490258"/>
            <a:ext cx="0" cy="1300860"/>
          </a:xfrm>
          <a:prstGeom prst="line">
            <a:avLst/>
          </a:prstGeom>
          <a:ln w="3175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6475876" y="3956064"/>
            <a:ext cx="1362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>
                <a:latin typeface="Arial Narrow" panose="020B0606020202030204" pitchFamily="34" charset="0"/>
              </a:rPr>
              <a:t>Pievienotā vērtība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graphicFrame>
        <p:nvGraphicFramePr>
          <p:cNvPr id="22" name="Chart 21"/>
          <p:cNvGraphicFramePr/>
          <p:nvPr>
            <p:extLst/>
          </p:nvPr>
        </p:nvGraphicFramePr>
        <p:xfrm>
          <a:off x="7666089" y="3490257"/>
          <a:ext cx="2300897" cy="1144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Subtitle 2"/>
          <p:cNvSpPr txBox="1">
            <a:spLocks/>
          </p:cNvSpPr>
          <p:nvPr/>
        </p:nvSpPr>
        <p:spPr bwMode="auto">
          <a:xfrm>
            <a:off x="2491740" y="1526959"/>
            <a:ext cx="7359514" cy="1526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lv-LV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92075" algn="ctr">
              <a:buClr>
                <a:srgbClr val="005374"/>
              </a:buClr>
              <a:defRPr/>
            </a:pPr>
            <a:r>
              <a:rPr lang="lv-LV" altLang="lv-LV" sz="1800" b="1" dirty="0">
                <a:solidFill>
                  <a:srgbClr val="FF0000"/>
                </a:solidFill>
                <a:latin typeface="Calibri Light" panose="020F0302020204030204" pitchFamily="34" charset="0"/>
              </a:rPr>
              <a:t>Produktivitāte = Pievienotā vērtība / nodarbināto skaits</a:t>
            </a:r>
          </a:p>
          <a:p>
            <a:pPr marL="92075" algn="ctr">
              <a:buClr>
                <a:srgbClr val="005374"/>
              </a:buClr>
              <a:defRPr/>
            </a:pPr>
            <a:endParaRPr lang="lv-LV" altLang="lv-LV" sz="900" dirty="0">
              <a:solidFill>
                <a:schemeClr val="tx2"/>
              </a:solidFill>
              <a:latin typeface="Calibri Light" panose="020F0302020204030204" pitchFamily="34" charset="0"/>
              <a:ea typeface="+mj-ea"/>
              <a:cs typeface="+mj-cs"/>
            </a:endParaRPr>
          </a:p>
          <a:p>
            <a:pPr marL="92075" algn="ctr">
              <a:buClr>
                <a:srgbClr val="005374"/>
              </a:buClr>
              <a:defRPr/>
            </a:pPr>
            <a:r>
              <a:rPr lang="lv-LV" altLang="lv-LV" sz="1600" dirty="0">
                <a:solidFill>
                  <a:schemeClr val="tx2"/>
                </a:solidFill>
                <a:latin typeface="Calibri Light" panose="020F0302020204030204" pitchFamily="34" charset="0"/>
                <a:ea typeface="+mj-ea"/>
                <a:cs typeface="+mj-cs"/>
              </a:rPr>
              <a:t>Produktivitāte = cik efektīvi ir izmantoti resursi</a:t>
            </a:r>
          </a:p>
          <a:p>
            <a:pPr marL="92075" algn="ctr">
              <a:buClr>
                <a:srgbClr val="005374"/>
              </a:buClr>
              <a:defRPr/>
            </a:pPr>
            <a:endParaRPr lang="lv-LV" altLang="lv-LV" sz="1050" dirty="0">
              <a:solidFill>
                <a:schemeClr val="tx2"/>
              </a:solidFill>
              <a:latin typeface="Calibri Light" panose="020F0302020204030204" pitchFamily="34" charset="0"/>
              <a:ea typeface="+mj-ea"/>
              <a:cs typeface="+mj-cs"/>
            </a:endParaRPr>
          </a:p>
          <a:p>
            <a:pPr marL="92075" algn="ctr">
              <a:buClr>
                <a:srgbClr val="005374"/>
              </a:buClr>
              <a:defRPr/>
            </a:pPr>
            <a:endParaRPr lang="lv-LV" altLang="lv-LV" sz="1050" dirty="0">
              <a:solidFill>
                <a:schemeClr val="tx2"/>
              </a:solidFill>
              <a:latin typeface="Calibri Light" panose="020F0302020204030204" pitchFamily="34" charset="0"/>
              <a:ea typeface="+mj-ea"/>
              <a:cs typeface="+mj-cs"/>
            </a:endParaRPr>
          </a:p>
          <a:p>
            <a:pPr marL="92075" algn="ctr">
              <a:buClr>
                <a:srgbClr val="005374"/>
              </a:buClr>
              <a:defRPr/>
            </a:pPr>
            <a:r>
              <a:rPr lang="lv-LV" altLang="lv-LV" sz="1600" dirty="0">
                <a:solidFill>
                  <a:schemeClr val="tx2"/>
                </a:solidFill>
                <a:latin typeface="Calibri Light" panose="020F0302020204030204" pitchFamily="34" charset="0"/>
                <a:ea typeface="+mj-ea"/>
                <a:cs typeface="+mj-cs"/>
              </a:rPr>
              <a:t>Kopējā izlaides struktūra, vidēji no 2011.-2015.gadam, %</a:t>
            </a:r>
          </a:p>
          <a:p>
            <a:pPr marL="92075" algn="l">
              <a:buClr>
                <a:srgbClr val="005374"/>
              </a:buClr>
              <a:tabLst>
                <a:tab pos="625475" algn="l"/>
              </a:tabLst>
              <a:defRPr/>
            </a:pPr>
            <a:r>
              <a:rPr lang="lv-LV" altLang="lv-LV" sz="1600" dirty="0">
                <a:solidFill>
                  <a:schemeClr val="tx2"/>
                </a:solidFill>
                <a:latin typeface="Calibri Light" panose="020F0302020204030204" pitchFamily="34" charset="0"/>
                <a:ea typeface="+mj-ea"/>
                <a:cs typeface="+mj-cs"/>
              </a:rPr>
              <a:t>	</a:t>
            </a:r>
            <a:r>
              <a:rPr lang="lv-LV" altLang="lv-LV" dirty="0">
                <a:solidFill>
                  <a:schemeClr val="tx2"/>
                </a:solidFill>
                <a:latin typeface="Calibri Light" panose="020F0302020204030204" pitchFamily="34" charset="0"/>
                <a:ea typeface="+mj-ea"/>
                <a:cs typeface="+mj-cs"/>
              </a:rPr>
              <a:t>	</a:t>
            </a:r>
            <a:r>
              <a:rPr lang="lv-LV" altLang="lv-LV" b="1" dirty="0">
                <a:solidFill>
                  <a:schemeClr val="tx2"/>
                </a:solidFill>
                <a:latin typeface="Calibri Light" panose="020F0302020204030204" pitchFamily="34" charset="0"/>
                <a:ea typeface="+mj-ea"/>
                <a:cs typeface="+mj-cs"/>
              </a:rPr>
              <a:t>Rentabilitāte	   	Izlaides struktūra	Peļņas daļa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46965" y="3182481"/>
            <a:ext cx="693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>
                <a:latin typeface="Arial Narrow" panose="020B0606020202030204" pitchFamily="34" charset="0"/>
              </a:rPr>
              <a:t>Latvija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93416" y="3182481"/>
            <a:ext cx="693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>
                <a:latin typeface="Arial Narrow" panose="020B0606020202030204" pitchFamily="34" charset="0"/>
              </a:rPr>
              <a:t>Vācija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graphicFrame>
        <p:nvGraphicFramePr>
          <p:cNvPr id="26" name="Chart 25"/>
          <p:cNvGraphicFramePr/>
          <p:nvPr>
            <p:extLst/>
          </p:nvPr>
        </p:nvGraphicFramePr>
        <p:xfrm>
          <a:off x="2743201" y="3361020"/>
          <a:ext cx="1770239" cy="316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878442" y="6108637"/>
            <a:ext cx="703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>
                <a:latin typeface="Arial Narrow" panose="020B0606020202030204" pitchFamily="34" charset="0"/>
              </a:rPr>
              <a:t>Latvija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10918" y="6124005"/>
            <a:ext cx="67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>
                <a:latin typeface="Arial Narrow" panose="020B0606020202030204" pitchFamily="34" charset="0"/>
              </a:rPr>
              <a:t>Vācija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graphicFrame>
        <p:nvGraphicFramePr>
          <p:cNvPr id="34" name="Chart 33"/>
          <p:cNvGraphicFramePr/>
          <p:nvPr>
            <p:extLst/>
          </p:nvPr>
        </p:nvGraphicFramePr>
        <p:xfrm>
          <a:off x="7610672" y="4984516"/>
          <a:ext cx="2452822" cy="1566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7746965" y="6482087"/>
            <a:ext cx="693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>
                <a:latin typeface="Arial Narrow" panose="020B0606020202030204" pitchFamily="34" charset="0"/>
              </a:rPr>
              <a:t>Latvija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93416" y="6482087"/>
            <a:ext cx="693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>
                <a:latin typeface="Arial Narrow" panose="020B0606020202030204" pitchFamily="34" charset="0"/>
              </a:rPr>
              <a:t>Vācija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37" name="Subtitle 2"/>
          <p:cNvSpPr txBox="1">
            <a:spLocks/>
          </p:cNvSpPr>
          <p:nvPr/>
        </p:nvSpPr>
        <p:spPr bwMode="auto">
          <a:xfrm>
            <a:off x="7474701" y="4712261"/>
            <a:ext cx="2142928" cy="29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lv-LV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92075" algn="ctr">
              <a:buClr>
                <a:srgbClr val="005374"/>
              </a:buClr>
              <a:defRPr/>
            </a:pPr>
            <a:r>
              <a:rPr lang="lv-LV" altLang="lv-LV" b="1" dirty="0">
                <a:solidFill>
                  <a:schemeClr val="tx2"/>
                </a:solidFill>
                <a:latin typeface="Calibri Light" panose="020F0302020204030204" pitchFamily="34" charset="0"/>
                <a:ea typeface="+mj-ea"/>
                <a:cs typeface="+mj-cs"/>
              </a:rPr>
              <a:t>Produktivitāte,</a:t>
            </a:r>
            <a:r>
              <a:rPr lang="lv-LV" altLang="lv-LV" dirty="0">
                <a:solidFill>
                  <a:schemeClr val="tx2"/>
                </a:solidFill>
                <a:latin typeface="Calibri Light" panose="020F0302020204030204" pitchFamily="34" charset="0"/>
                <a:ea typeface="+mj-ea"/>
                <a:cs typeface="+mj-cs"/>
              </a:rPr>
              <a:t> </a:t>
            </a:r>
          </a:p>
          <a:p>
            <a:pPr marL="92075" algn="ctr">
              <a:buClr>
                <a:srgbClr val="005374"/>
              </a:buClr>
              <a:defRPr/>
            </a:pPr>
            <a:r>
              <a:rPr lang="lv-LV" altLang="lv-LV" sz="1100" dirty="0">
                <a:solidFill>
                  <a:schemeClr val="tx2"/>
                </a:solidFill>
                <a:latin typeface="Calibri Light" panose="020F0302020204030204" pitchFamily="34" charset="0"/>
                <a:ea typeface="+mj-ea"/>
                <a:cs typeface="+mj-cs"/>
              </a:rPr>
              <a:t>tūkst. EUR</a:t>
            </a:r>
            <a:endParaRPr lang="lv-LV" altLang="lv-LV" sz="1600" dirty="0">
              <a:solidFill>
                <a:schemeClr val="tx2"/>
              </a:solidFill>
              <a:latin typeface="Calibri Light" panose="020F0302020204030204" pitchFamily="34" charset="0"/>
              <a:ea typeface="+mj-ea"/>
              <a:cs typeface="+mj-cs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948060" y="3490257"/>
            <a:ext cx="0" cy="329798"/>
          </a:xfrm>
          <a:prstGeom prst="line">
            <a:avLst/>
          </a:prstGeom>
          <a:ln w="3175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98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800" b="0" cap="all" dirty="0">
                <a:solidFill>
                  <a:srgbClr val="228B9D"/>
                </a:solidFill>
                <a:latin typeface="Segoe UI" panose="020B0502040204020203" pitchFamily="34" charset="0"/>
              </a:rPr>
              <a:t>IKP pieaugums</a:t>
            </a:r>
            <a:br>
              <a:rPr lang="lv-LV" sz="2800" b="0" cap="all" dirty="0">
                <a:solidFill>
                  <a:srgbClr val="228B9D"/>
                </a:solidFill>
                <a:latin typeface="Segoe UI" panose="020B0502040204020203" pitchFamily="34" charset="0"/>
              </a:rPr>
            </a:br>
            <a:r>
              <a:rPr lang="lv-LV" sz="2800" b="0" cap="all" dirty="0">
                <a:solidFill>
                  <a:srgbClr val="228B9D"/>
                </a:solidFill>
                <a:latin typeface="Segoe UI" panose="020B0502040204020203" pitchFamily="34" charset="0"/>
              </a:rPr>
              <a:t>no 2013. gada līdz 2017. gadam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006799233"/>
              </p:ext>
            </p:extLst>
          </p:nvPr>
        </p:nvGraphicFramePr>
        <p:xfrm>
          <a:off x="1026191" y="1994537"/>
          <a:ext cx="6152822" cy="385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3264049" y="1524573"/>
            <a:ext cx="1470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Pieaugums, %</a:t>
            </a:r>
            <a:endParaRPr lang="lv-LV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78291" y="1524573"/>
            <a:ext cx="2509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Pieaugums vidēji gadā, %</a:t>
            </a:r>
            <a:endParaRPr lang="lv-LV" dirty="0">
              <a:latin typeface="+mj-lt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681982457"/>
              </p:ext>
            </p:extLst>
          </p:nvPr>
        </p:nvGraphicFramePr>
        <p:xfrm>
          <a:off x="7978291" y="2196207"/>
          <a:ext cx="2865120" cy="3498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24271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800" b="0" cap="all" dirty="0">
                <a:solidFill>
                  <a:srgbClr val="228B9D"/>
                </a:solidFill>
                <a:latin typeface="Segoe UI" panose="020B0502040204020203" pitchFamily="34" charset="0"/>
              </a:rPr>
              <a:t>PRODUKTIVITĀTES DINAMIKA UN LĪMENIS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157401424"/>
              </p:ext>
            </p:extLst>
          </p:nvPr>
        </p:nvGraphicFramePr>
        <p:xfrm>
          <a:off x="898189" y="2667018"/>
          <a:ext cx="4296382" cy="2645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9746200"/>
              </p:ext>
            </p:extLst>
          </p:nvPr>
        </p:nvGraphicFramePr>
        <p:xfrm>
          <a:off x="5437761" y="2156344"/>
          <a:ext cx="6245157" cy="3902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98189" y="1545059"/>
            <a:ext cx="2811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>
                <a:latin typeface="+mj-lt"/>
                <a:cs typeface="Times New Roman" panose="02020603050405020304" pitchFamily="18" charset="0"/>
              </a:rPr>
              <a:t>Produktivitātes pieaugums,</a:t>
            </a:r>
          </a:p>
          <a:p>
            <a:pPr algn="ctr"/>
            <a:r>
              <a:rPr lang="lv-LV" dirty="0">
                <a:latin typeface="+mj-lt"/>
                <a:cs typeface="Times New Roman" panose="02020603050405020304" pitchFamily="18" charset="0"/>
              </a:rPr>
              <a:t>2012 = 100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92173" y="1463827"/>
            <a:ext cx="4536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>
                <a:latin typeface="+mj-lt"/>
                <a:cs typeface="Times New Roman" panose="02020603050405020304" pitchFamily="18" charset="0"/>
              </a:rPr>
              <a:t>Produktivitātes līmenis 2017.gadā,</a:t>
            </a:r>
          </a:p>
          <a:p>
            <a:pPr algn="ctr"/>
            <a:r>
              <a:rPr lang="lv-LV" dirty="0">
                <a:latin typeface="+mj-lt"/>
                <a:cs typeface="Times New Roman" panose="02020603050405020304" pitchFamily="18" charset="0"/>
              </a:rPr>
              <a:t>ES = 100</a:t>
            </a:r>
          </a:p>
        </p:txBody>
      </p:sp>
    </p:spTree>
    <p:extLst>
      <p:ext uri="{BB962C8B-B14F-4D97-AF65-F5344CB8AC3E}">
        <p14:creationId xmlns:p14="http://schemas.microsoft.com/office/powerpoint/2010/main" val="1201803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983" y="381000"/>
            <a:ext cx="9034669" cy="1036642"/>
          </a:xfrm>
        </p:spPr>
        <p:txBody>
          <a:bodyPr/>
          <a:lstStyle/>
          <a:p>
            <a:r>
              <a:rPr lang="lv-LV" sz="2800" b="0" cap="all" dirty="0">
                <a:solidFill>
                  <a:srgbClr val="228B9D"/>
                </a:solidFill>
                <a:latin typeface="Segoe UI" panose="020B0502040204020203" pitchFamily="34" charset="0"/>
              </a:rPr>
              <a:t>PRODUKTIVITĀTE UN NODARBINĀTĪBA PA NOZARĒM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Rectangle 5"/>
          <p:cNvSpPr/>
          <p:nvPr/>
        </p:nvSpPr>
        <p:spPr>
          <a:xfrm>
            <a:off x="1752139" y="1466048"/>
            <a:ext cx="2317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Pieaugums vidēji gadā (%)</a:t>
            </a:r>
            <a:br>
              <a:rPr lang="lv-L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2013.-2017. gadā </a:t>
            </a:r>
            <a:endParaRPr lang="lv-LV" sz="1600" dirty="0">
              <a:latin typeface="+mj-lt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241669756"/>
              </p:ext>
            </p:extLst>
          </p:nvPr>
        </p:nvGraphicFramePr>
        <p:xfrm>
          <a:off x="676014" y="2029416"/>
          <a:ext cx="5419985" cy="429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7185654" y="1419881"/>
            <a:ext cx="38131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Nozaru devums produktivitātes pieaugumā, </a:t>
            </a:r>
            <a:br>
              <a:rPr lang="lv-L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procentpunktos</a:t>
            </a:r>
            <a:endParaRPr lang="lv-LV" sz="1600" dirty="0">
              <a:latin typeface="+mj-lt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704179400"/>
              </p:ext>
            </p:extLst>
          </p:nvPr>
        </p:nvGraphicFramePr>
        <p:xfrm>
          <a:off x="6553354" y="1893925"/>
          <a:ext cx="5029046" cy="429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7127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782</Words>
  <Application>Microsoft Office PowerPoint</Application>
  <PresentationFormat>Widescreen</PresentationFormat>
  <Paragraphs>232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Segoe UI</vt:lpstr>
      <vt:lpstr>Tahoma</vt:lpstr>
      <vt:lpstr>Times New Roman</vt:lpstr>
      <vt:lpstr>Verdana</vt:lpstr>
      <vt:lpstr>Wingdings</vt:lpstr>
      <vt:lpstr>Wingdings 3</vt:lpstr>
      <vt:lpstr>Office Theme</vt:lpstr>
      <vt:lpstr> Produktivitātes attīstības TENDENCES</vt:lpstr>
      <vt:lpstr>Ekonomikas ATTĪSTĪBA KĻŪST STRAUJĀKA</vt:lpstr>
      <vt:lpstr>PIEAUG SPRIEDZE DARBA TIRGŪ</vt:lpstr>
      <vt:lpstr>MAKROEKONOMISKĀ STABILITĀTE tiek noturēta</vt:lpstr>
      <vt:lpstr>KAS IR PRODUKTIVITĀTE?</vt:lpstr>
      <vt:lpstr>PRODUKTIVITĀTE IR ATTIECĪBA STARP IENĀKUMIEM UN IZMANTOTO RESURSU DAUDZUMU</vt:lpstr>
      <vt:lpstr>IKP pieaugums no 2013. gada līdz 2017. gadam</vt:lpstr>
      <vt:lpstr>PRODUKTIVITĀTES DINAMIKA UN LĪMENIS</vt:lpstr>
      <vt:lpstr>PRODUKTIVITĀTE UN NODARBINĀTĪBA PA NOZARĒM</vt:lpstr>
      <vt:lpstr>Produktivitāte un nodarbinātība pa nozarēm no 2013. līdz 2017. gadam</vt:lpstr>
      <vt:lpstr>PRODUKTIVITĀTE UN DARBASPĒKA IZMAKSAS 2013.-2017. VIDĒJI GADĀ, PROCENTOS</vt:lpstr>
      <vt:lpstr>PIEAUG PLAISA STARP PRODUKTIVITĀTI UN DARBASPĒKA IZMAKSĀM</vt:lpstr>
      <vt:lpstr>EM DARBĪBAS VIRZIENI 2018</vt:lpstr>
      <vt:lpstr>EM DARBĪBAS VIRZIENI 2018</vt:lpstr>
      <vt:lpstr>PowerPoint Presentation</vt:lpstr>
      <vt:lpstr>PowerPoint Presentation</vt:lpstr>
    </vt:vector>
  </TitlesOfParts>
  <Company>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Productivity  RECENT TRENDS AND FUTURE CHALLANGES</dc:title>
  <dc:creator>Oļegs Barānovs</dc:creator>
  <cp:lastModifiedBy>Dace Zīle</cp:lastModifiedBy>
  <cp:revision>85</cp:revision>
  <dcterms:created xsi:type="dcterms:W3CDTF">2016-11-02T07:34:37Z</dcterms:created>
  <dcterms:modified xsi:type="dcterms:W3CDTF">2018-05-09T07:40:28Z</dcterms:modified>
</cp:coreProperties>
</file>