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79" r:id="rId3"/>
    <p:sldId id="366" r:id="rId4"/>
    <p:sldId id="375" r:id="rId5"/>
    <p:sldId id="377" r:id="rId6"/>
    <p:sldId id="374" r:id="rId7"/>
    <p:sldId id="367" r:id="rId8"/>
    <p:sldId id="369" r:id="rId9"/>
    <p:sldId id="370" r:id="rId10"/>
    <p:sldId id="371" r:id="rId11"/>
    <p:sldId id="373" r:id="rId12"/>
    <p:sldId id="372" r:id="rId13"/>
    <p:sldId id="378" r:id="rId14"/>
    <p:sldId id="381" r:id="rId15"/>
    <p:sldId id="380" r:id="rId16"/>
    <p:sldId id="264" r:id="rId17"/>
  </p:sldIdLst>
  <p:sldSz cx="9144000" cy="6858000" type="screen4x3"/>
  <p:notesSz cx="6797675" cy="9928225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66" autoAdjust="0"/>
    <p:restoredTop sz="93961" autoAdjust="0"/>
  </p:normalViewPr>
  <p:slideViewPr>
    <p:cSldViewPr snapToGrid="0" snapToObjects="1">
      <p:cViewPr varScale="1">
        <p:scale>
          <a:sx n="63" d="100"/>
          <a:sy n="63" d="100"/>
        </p:scale>
        <p:origin x="153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lzegoba\Downloads\IKG10_11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lzegoba\Downloads\DSG050%20(1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lzegoba\Desktop\Anketu%20uzskait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lzegoba\Desktop\Anketu%20uzskait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en-US" sz="1600" b="1" i="0" u="none" strike="noStrike" kern="1200" baseline="0">
                <a:solidFill>
                  <a:srgbClr val="000000"/>
                </a:solidFill>
                <a:latin typeface="Verdana" pitchFamily="34"/>
                <a:ea typeface="Verdana" pitchFamily="34"/>
                <a:cs typeface="Verdana" pitchFamily="34"/>
              </a:defRPr>
            </a:pPr>
            <a:r>
              <a:rPr lang="en-US" sz="1400" b="1" i="0" u="none" strike="noStrike" kern="1200" cap="none" spc="0" baseline="0" dirty="0" err="1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Nefinanšu</a:t>
            </a:r>
            <a:r>
              <a:rPr lang="en-US" sz="1400" b="1" i="0" u="none" strike="noStrike" kern="1200" cap="none" spc="0" baseline="0" dirty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 </a:t>
            </a:r>
            <a:r>
              <a:rPr lang="en-US" sz="1400" b="1" i="0" u="none" strike="noStrike" kern="1200" cap="none" spc="0" baseline="0" dirty="0" err="1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investīcijas</a:t>
            </a:r>
            <a:r>
              <a:rPr lang="en-US" sz="1400" b="1" i="0" u="none" strike="noStrike" kern="1200" cap="none" spc="0" baseline="0" dirty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 </a:t>
            </a:r>
            <a:r>
              <a:rPr lang="en-US" sz="1400" b="1" i="0" u="none" strike="noStrike" kern="1200" cap="none" spc="0" baseline="0" dirty="0" err="1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statistiskajos</a:t>
            </a:r>
            <a:r>
              <a:rPr lang="en-US" sz="1400" b="1" i="0" u="none" strike="noStrike" kern="1200" cap="none" spc="0" baseline="0" dirty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 </a:t>
            </a:r>
            <a:r>
              <a:rPr lang="en-US" sz="1400" b="1" i="0" u="none" strike="noStrike" kern="1200" cap="none" spc="0" baseline="0" dirty="0" err="1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reģionos</a:t>
            </a:r>
            <a:r>
              <a:rPr lang="en-US" sz="1400" b="1" i="0" u="none" strike="noStrike" kern="1200" cap="none" spc="0" baseline="0" dirty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/>
            </a:r>
            <a:br>
              <a:rPr lang="en-US" sz="1400" b="1" i="0" u="none" strike="noStrike" kern="1200" cap="none" spc="0" baseline="0" dirty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</a:br>
            <a:r>
              <a:rPr lang="en-US" sz="1400" b="1" i="0" u="none" strike="noStrike" kern="1200" cap="none" spc="0" baseline="0" dirty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(2016. </a:t>
            </a:r>
            <a:r>
              <a:rPr lang="en-US" sz="1400" b="1" i="0" u="none" strike="noStrike" kern="1200" cap="none" spc="0" baseline="0" dirty="0" err="1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gada</a:t>
            </a:r>
            <a:r>
              <a:rPr lang="en-US" sz="1400" b="1" i="0" u="none" strike="noStrike" kern="1200" cap="none" spc="0" baseline="0" dirty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 </a:t>
            </a:r>
            <a:r>
              <a:rPr lang="en-US" sz="1400" b="1" i="0" u="none" strike="noStrike" kern="1200" cap="none" spc="0" baseline="0" dirty="0" err="1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salīdzināmajās</a:t>
            </a:r>
            <a:r>
              <a:rPr lang="en-US" sz="1400" b="1" i="0" u="none" strike="noStrike" kern="1200" cap="none" spc="0" baseline="0" dirty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 </a:t>
            </a:r>
            <a:r>
              <a:rPr lang="en-US" sz="1400" b="1" i="0" u="none" strike="noStrike" kern="1200" cap="none" spc="0" baseline="0" dirty="0" err="1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cenās</a:t>
            </a:r>
            <a:r>
              <a:rPr lang="en-US" sz="1400" b="1" i="0" u="none" strike="noStrike" kern="1200" cap="none" spc="0" baseline="0" dirty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; </a:t>
            </a:r>
            <a:r>
              <a:rPr lang="en-US" sz="1400" b="1" i="0" u="none" strike="noStrike" kern="1200" cap="none" spc="0" baseline="0" dirty="0" err="1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milj</a:t>
            </a:r>
            <a:r>
              <a:rPr lang="en-US" sz="1400" b="1" i="0" u="none" strike="noStrike" kern="1200" cap="none" spc="0" baseline="0" dirty="0">
                <a:solidFill>
                  <a:srgbClr val="000000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. euro)</a:t>
            </a:r>
          </a:p>
        </c:rich>
      </c:tx>
      <c:layout>
        <c:manualLayout>
          <c:xMode val="edge"/>
          <c:yMode val="edge"/>
          <c:x val="0.23042957230748745"/>
          <c:y val="5.0925925925925923E-2"/>
        </c:manualLayout>
      </c:layout>
      <c:overlay val="0"/>
      <c:spPr>
        <a:noFill/>
        <a:ln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Rīgas reģions</c:v>
          </c:tx>
          <c:spPr>
            <a:solidFill>
              <a:srgbClr val="5089BC"/>
            </a:solidFill>
            <a:ln>
              <a:noFill/>
            </a:ln>
          </c:spPr>
          <c:invertIfNegative val="0"/>
          <c:cat>
            <c:strLit>
              <c:ptCount val="6"/>
              <c:pt idx="0">
                <c:v>2011</c:v>
              </c:pt>
              <c:pt idx="1">
                <c:v>2012</c:v>
              </c:pt>
              <c:pt idx="2">
                <c:v>2013</c:v>
              </c:pt>
              <c:pt idx="3">
                <c:v>2014</c:v>
              </c:pt>
              <c:pt idx="4">
                <c:v>2015</c:v>
              </c:pt>
              <c:pt idx="5">
                <c:v>2016</c:v>
              </c:pt>
            </c:strLit>
          </c:cat>
          <c:val>
            <c:numLit>
              <c:formatCode>General</c:formatCode>
              <c:ptCount val="6"/>
              <c:pt idx="0">
                <c:v>1753.6</c:v>
              </c:pt>
              <c:pt idx="1">
                <c:v>2208.1</c:v>
              </c:pt>
              <c:pt idx="2">
                <c:v>2140.1999999999998</c:v>
              </c:pt>
              <c:pt idx="3">
                <c:v>2827.8</c:v>
              </c:pt>
              <c:pt idx="4">
                <c:v>2604.8000000000002</c:v>
              </c:pt>
              <c:pt idx="5">
                <c:v>2221.5</c:v>
              </c:pt>
            </c:numLit>
          </c:val>
        </c:ser>
        <c:ser>
          <c:idx val="1"/>
          <c:order val="1"/>
          <c:tx>
            <c:v>Pierīgas reģions</c:v>
          </c:tx>
          <c:spPr>
            <a:solidFill>
              <a:srgbClr val="D26E2A"/>
            </a:solidFill>
            <a:ln>
              <a:noFill/>
            </a:ln>
          </c:spPr>
          <c:invertIfNegative val="0"/>
          <c:cat>
            <c:strLit>
              <c:ptCount val="6"/>
              <c:pt idx="0">
                <c:v>2011</c:v>
              </c:pt>
              <c:pt idx="1">
                <c:v>2012</c:v>
              </c:pt>
              <c:pt idx="2">
                <c:v>2013</c:v>
              </c:pt>
              <c:pt idx="3">
                <c:v>2014</c:v>
              </c:pt>
              <c:pt idx="4">
                <c:v>2015</c:v>
              </c:pt>
              <c:pt idx="5">
                <c:v>2016</c:v>
              </c:pt>
            </c:strLit>
          </c:cat>
          <c:val>
            <c:numLit>
              <c:formatCode>General</c:formatCode>
              <c:ptCount val="6"/>
              <c:pt idx="0">
                <c:v>627.79999999999995</c:v>
              </c:pt>
              <c:pt idx="1">
                <c:v>616.29999999999995</c:v>
              </c:pt>
              <c:pt idx="2">
                <c:v>633</c:v>
              </c:pt>
              <c:pt idx="3">
                <c:v>744.2</c:v>
              </c:pt>
              <c:pt idx="4">
                <c:v>817.8</c:v>
              </c:pt>
              <c:pt idx="5">
                <c:v>656.5</c:v>
              </c:pt>
            </c:numLit>
          </c:val>
        </c:ser>
        <c:ser>
          <c:idx val="2"/>
          <c:order val="2"/>
          <c:tx>
            <c:v>Vidzemes reģions</c:v>
          </c:tx>
          <c:spPr>
            <a:solidFill>
              <a:srgbClr val="929292"/>
            </a:solidFill>
            <a:ln>
              <a:noFill/>
            </a:ln>
          </c:spPr>
          <c:invertIfNegative val="0"/>
          <c:cat>
            <c:strLit>
              <c:ptCount val="6"/>
              <c:pt idx="0">
                <c:v>2011</c:v>
              </c:pt>
              <c:pt idx="1">
                <c:v>2012</c:v>
              </c:pt>
              <c:pt idx="2">
                <c:v>2013</c:v>
              </c:pt>
              <c:pt idx="3">
                <c:v>2014</c:v>
              </c:pt>
              <c:pt idx="4">
                <c:v>2015</c:v>
              </c:pt>
              <c:pt idx="5">
                <c:v>2016</c:v>
              </c:pt>
            </c:strLit>
          </c:cat>
          <c:val>
            <c:numLit>
              <c:formatCode>General</c:formatCode>
              <c:ptCount val="6"/>
              <c:pt idx="0">
                <c:v>408.4</c:v>
              </c:pt>
              <c:pt idx="1">
                <c:v>414.6</c:v>
              </c:pt>
              <c:pt idx="2">
                <c:v>339.2</c:v>
              </c:pt>
              <c:pt idx="3">
                <c:v>238.3</c:v>
              </c:pt>
              <c:pt idx="4">
                <c:v>234.2</c:v>
              </c:pt>
              <c:pt idx="5">
                <c:v>209.2</c:v>
              </c:pt>
            </c:numLit>
          </c:val>
        </c:ser>
        <c:ser>
          <c:idx val="3"/>
          <c:order val="3"/>
          <c:tx>
            <c:v>Kurzemes reģions</c:v>
          </c:tx>
          <c:spPr>
            <a:solidFill>
              <a:srgbClr val="E2AA00"/>
            </a:solidFill>
            <a:ln>
              <a:noFill/>
            </a:ln>
          </c:spPr>
          <c:invertIfNegative val="0"/>
          <c:cat>
            <c:strLit>
              <c:ptCount val="6"/>
              <c:pt idx="0">
                <c:v>2011</c:v>
              </c:pt>
              <c:pt idx="1">
                <c:v>2012</c:v>
              </c:pt>
              <c:pt idx="2">
                <c:v>2013</c:v>
              </c:pt>
              <c:pt idx="3">
                <c:v>2014</c:v>
              </c:pt>
              <c:pt idx="4">
                <c:v>2015</c:v>
              </c:pt>
              <c:pt idx="5">
                <c:v>2016</c:v>
              </c:pt>
            </c:strLit>
          </c:cat>
          <c:val>
            <c:numLit>
              <c:formatCode>General</c:formatCode>
              <c:ptCount val="6"/>
              <c:pt idx="0">
                <c:v>669.9</c:v>
              </c:pt>
              <c:pt idx="1">
                <c:v>755.4</c:v>
              </c:pt>
              <c:pt idx="2">
                <c:v>543</c:v>
              </c:pt>
              <c:pt idx="3">
                <c:v>396.4</c:v>
              </c:pt>
              <c:pt idx="4">
                <c:v>379.6</c:v>
              </c:pt>
              <c:pt idx="5">
                <c:v>245.6</c:v>
              </c:pt>
            </c:numLit>
          </c:val>
        </c:ser>
        <c:ser>
          <c:idx val="4"/>
          <c:order val="4"/>
          <c:tx>
            <c:v>Zemgales reģions</c:v>
          </c:tx>
          <c:spPr>
            <a:solidFill>
              <a:srgbClr val="3B64AD"/>
            </a:solidFill>
            <a:ln>
              <a:noFill/>
            </a:ln>
          </c:spPr>
          <c:invertIfNegative val="0"/>
          <c:cat>
            <c:strLit>
              <c:ptCount val="6"/>
              <c:pt idx="0">
                <c:v>2011</c:v>
              </c:pt>
              <c:pt idx="1">
                <c:v>2012</c:v>
              </c:pt>
              <c:pt idx="2">
                <c:v>2013</c:v>
              </c:pt>
              <c:pt idx="3">
                <c:v>2014</c:v>
              </c:pt>
              <c:pt idx="4">
                <c:v>2015</c:v>
              </c:pt>
              <c:pt idx="5">
                <c:v>2016</c:v>
              </c:pt>
            </c:strLit>
          </c:cat>
          <c:val>
            <c:numLit>
              <c:formatCode>General</c:formatCode>
              <c:ptCount val="6"/>
              <c:pt idx="0">
                <c:v>424.9</c:v>
              </c:pt>
              <c:pt idx="1">
                <c:v>480.5</c:v>
              </c:pt>
              <c:pt idx="2">
                <c:v>493</c:v>
              </c:pt>
              <c:pt idx="3">
                <c:v>331.4</c:v>
              </c:pt>
              <c:pt idx="4">
                <c:v>260.10000000000002</c:v>
              </c:pt>
              <c:pt idx="5">
                <c:v>246.5</c:v>
              </c:pt>
            </c:numLit>
          </c:val>
        </c:ser>
        <c:ser>
          <c:idx val="5"/>
          <c:order val="5"/>
          <c:tx>
            <c:v>Latgales reģions</c:v>
          </c:tx>
          <c:spPr>
            <a:solidFill>
              <a:srgbClr val="62993E"/>
            </a:solidFill>
            <a:ln>
              <a:noFill/>
            </a:ln>
          </c:spPr>
          <c:invertIfNegative val="0"/>
          <c:cat>
            <c:strLit>
              <c:ptCount val="6"/>
              <c:pt idx="0">
                <c:v>2011</c:v>
              </c:pt>
              <c:pt idx="1">
                <c:v>2012</c:v>
              </c:pt>
              <c:pt idx="2">
                <c:v>2013</c:v>
              </c:pt>
              <c:pt idx="3">
                <c:v>2014</c:v>
              </c:pt>
              <c:pt idx="4">
                <c:v>2015</c:v>
              </c:pt>
              <c:pt idx="5">
                <c:v>2016</c:v>
              </c:pt>
            </c:strLit>
          </c:cat>
          <c:val>
            <c:numLit>
              <c:formatCode>General</c:formatCode>
              <c:ptCount val="6"/>
              <c:pt idx="0">
                <c:v>338.2</c:v>
              </c:pt>
              <c:pt idx="1">
                <c:v>330.3</c:v>
              </c:pt>
              <c:pt idx="2">
                <c:v>431.9</c:v>
              </c:pt>
              <c:pt idx="3">
                <c:v>280.5</c:v>
              </c:pt>
              <c:pt idx="4">
                <c:v>209.3</c:v>
              </c:pt>
              <c:pt idx="5">
                <c:v>152.5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3156536"/>
        <c:axId val="425045240"/>
      </c:barChart>
      <c:valAx>
        <c:axId val="425045240"/>
        <c:scaling>
          <c:orientation val="minMax"/>
        </c:scaling>
        <c:delete val="0"/>
        <c:axPos val="l"/>
        <c:majorGridlines>
          <c:spPr>
            <a:ln w="6345" cap="flat">
              <a:solidFill>
                <a:srgbClr val="898989"/>
              </a:solidFill>
              <a:prstDash val="solid"/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noFill/>
          <a:ln w="6345" cap="flat">
            <a:solidFill>
              <a:srgbClr val="89898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en-US" sz="900" b="0" i="0" u="none" strike="noStrike" kern="1200" baseline="0">
                <a:solidFill>
                  <a:srgbClr val="000000"/>
                </a:solidFill>
                <a:latin typeface="Verdana" pitchFamily="34"/>
                <a:ea typeface="Verdana" pitchFamily="34"/>
                <a:cs typeface="Verdana" pitchFamily="34"/>
              </a:defRPr>
            </a:pPr>
            <a:endParaRPr lang="lv-LV"/>
          </a:p>
        </c:txPr>
        <c:crossAx val="343156536"/>
        <c:crosses val="autoZero"/>
        <c:crossBetween val="between"/>
      </c:valAx>
      <c:catAx>
        <c:axId val="343156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45" cap="flat">
            <a:solidFill>
              <a:srgbClr val="898989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en-US" sz="900" b="0" i="0" u="none" strike="noStrike" kern="1200" baseline="0">
                <a:solidFill>
                  <a:srgbClr val="000000"/>
                </a:solidFill>
                <a:latin typeface="Verdana" pitchFamily="34"/>
                <a:ea typeface="Verdana" pitchFamily="34"/>
                <a:cs typeface="Verdana" pitchFamily="34"/>
              </a:defRPr>
            </a:pPr>
            <a:endParaRPr lang="lv-LV"/>
          </a:p>
        </c:txPr>
        <c:crossAx val="425045240"/>
        <c:crosses val="autoZero"/>
        <c:auto val="1"/>
        <c:lblAlgn val="ctr"/>
        <c:lblOffset val="100"/>
        <c:noMultiLvlLbl val="0"/>
      </c:catAx>
      <c:spPr>
        <a:noFill/>
        <a:ln>
          <a:noFill/>
        </a:ln>
      </c:spPr>
    </c:plotArea>
    <c:legend>
      <c:legendPos val="r"/>
      <c:layout/>
      <c:overlay val="0"/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lang="en-US" sz="900" b="0" i="0" u="none" strike="noStrike" kern="1200" baseline="0">
              <a:solidFill>
                <a:srgbClr val="000000"/>
              </a:solidFill>
              <a:latin typeface="Verdana" pitchFamily="34"/>
              <a:ea typeface="Verdana" pitchFamily="34"/>
              <a:cs typeface="Verdana" pitchFamily="34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n-US" sz="1000" b="0" i="0" u="none" strike="noStrike" kern="1200" baseline="0">
          <a:solidFill>
            <a:srgbClr val="000000"/>
          </a:solidFill>
          <a:latin typeface="Verdana" pitchFamily="34"/>
          <a:ea typeface="Verdana" pitchFamily="34"/>
          <a:cs typeface="Verdana" pitchFamily="34"/>
        </a:defRPr>
      </a:pPr>
      <a:endParaRPr lang="lv-LV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400" b="1" i="0" baseline="0" noProof="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Iekšzemes kopprodukts statistiskajos reģionos</a:t>
            </a:r>
            <a:br>
              <a:rPr lang="lv-LV" sz="1400" b="1" i="0" baseline="0" noProof="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lv-LV" sz="1400" b="1" i="0" baseline="0" noProof="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(faktiskajās cenās; uz vienu iedz. </a:t>
            </a:r>
            <a:r>
              <a:rPr lang="lv-LV" sz="1400" b="1" i="0" baseline="0" noProof="0" dirty="0" err="1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euro</a:t>
            </a:r>
            <a:r>
              <a:rPr lang="lv-LV" sz="1400" b="1" i="0" baseline="0" noProof="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lv-LV" sz="1400" noProof="0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c:rich>
      </c:tx>
      <c:layout>
        <c:manualLayout>
          <c:xMode val="edge"/>
          <c:yMode val="edge"/>
          <c:x val="0.21626330110571726"/>
          <c:y val="4.82125299430181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[IKG10_110.xlsx]IKG10_110!$B$4</c:f>
              <c:strCache>
                <c:ptCount val="1"/>
                <c:pt idx="0">
                  <c:v>Rīgas reģions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[IKG10_110.xlsx]IKG10_110!$C$3:$H$3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strCache>
            </c:strRef>
          </c:cat>
          <c:val>
            <c:numRef>
              <c:f>[IKG10_110.xlsx]IKG10_110!$C$4:$H$4</c:f>
              <c:numCache>
                <c:formatCode>0</c:formatCode>
                <c:ptCount val="6"/>
                <c:pt idx="0">
                  <c:v>14183</c:v>
                </c:pt>
                <c:pt idx="1">
                  <c:v>15770</c:v>
                </c:pt>
                <c:pt idx="2">
                  <c:v>17626</c:v>
                </c:pt>
                <c:pt idx="3">
                  <c:v>18941</c:v>
                </c:pt>
                <c:pt idx="4">
                  <c:v>19791</c:v>
                </c:pt>
                <c:pt idx="5">
                  <c:v>20551</c:v>
                </c:pt>
              </c:numCache>
            </c:numRef>
          </c:val>
        </c:ser>
        <c:ser>
          <c:idx val="1"/>
          <c:order val="1"/>
          <c:tx>
            <c:strRef>
              <c:f>[IKG10_110.xlsx]IKG10_110!$B$5</c:f>
              <c:strCache>
                <c:ptCount val="1"/>
                <c:pt idx="0">
                  <c:v>Pierīgas reģions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[IKG10_110.xlsx]IKG10_110!$C$3:$H$3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strCache>
            </c:strRef>
          </c:cat>
          <c:val>
            <c:numRef>
              <c:f>[IKG10_110.xlsx]IKG10_110!$C$5:$H$5</c:f>
              <c:numCache>
                <c:formatCode>0</c:formatCode>
                <c:ptCount val="6"/>
                <c:pt idx="0">
                  <c:v>6707</c:v>
                </c:pt>
                <c:pt idx="1">
                  <c:v>8069</c:v>
                </c:pt>
                <c:pt idx="2">
                  <c:v>8655</c:v>
                </c:pt>
                <c:pt idx="3">
                  <c:v>9341</c:v>
                </c:pt>
                <c:pt idx="4">
                  <c:v>9401</c:v>
                </c:pt>
                <c:pt idx="5">
                  <c:v>9843</c:v>
                </c:pt>
              </c:numCache>
            </c:numRef>
          </c:val>
        </c:ser>
        <c:ser>
          <c:idx val="2"/>
          <c:order val="2"/>
          <c:tx>
            <c:strRef>
              <c:f>[IKG10_110.xlsx]IKG10_110!$B$6</c:f>
              <c:strCache>
                <c:ptCount val="1"/>
                <c:pt idx="0">
                  <c:v>Vidzemes reģions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[IKG10_110.xlsx]IKG10_110!$C$3:$H$3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strCache>
            </c:strRef>
          </c:cat>
          <c:val>
            <c:numRef>
              <c:f>[IKG10_110.xlsx]IKG10_110!$C$6:$H$6</c:f>
              <c:numCache>
                <c:formatCode>0</c:formatCode>
                <c:ptCount val="6"/>
                <c:pt idx="0">
                  <c:v>5577</c:v>
                </c:pt>
                <c:pt idx="1">
                  <c:v>6261</c:v>
                </c:pt>
                <c:pt idx="2">
                  <c:v>6510</c:v>
                </c:pt>
                <c:pt idx="3">
                  <c:v>6948</c:v>
                </c:pt>
                <c:pt idx="4">
                  <c:v>7965</c:v>
                </c:pt>
                <c:pt idx="5">
                  <c:v>8061</c:v>
                </c:pt>
              </c:numCache>
            </c:numRef>
          </c:val>
        </c:ser>
        <c:ser>
          <c:idx val="3"/>
          <c:order val="3"/>
          <c:tx>
            <c:strRef>
              <c:f>[IKG10_110.xlsx]IKG10_110!$B$7</c:f>
              <c:strCache>
                <c:ptCount val="1"/>
                <c:pt idx="0">
                  <c:v>Kurzemes reģions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[IKG10_110.xlsx]IKG10_110!$C$3:$H$3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strCache>
            </c:strRef>
          </c:cat>
          <c:val>
            <c:numRef>
              <c:f>[IKG10_110.xlsx]IKG10_110!$C$7:$H$7</c:f>
              <c:numCache>
                <c:formatCode>0</c:formatCode>
                <c:ptCount val="6"/>
                <c:pt idx="0">
                  <c:v>6718</c:v>
                </c:pt>
                <c:pt idx="1">
                  <c:v>8547</c:v>
                </c:pt>
                <c:pt idx="2">
                  <c:v>8572</c:v>
                </c:pt>
                <c:pt idx="3">
                  <c:v>8686</c:v>
                </c:pt>
                <c:pt idx="4">
                  <c:v>8916</c:v>
                </c:pt>
                <c:pt idx="5">
                  <c:v>9047</c:v>
                </c:pt>
              </c:numCache>
            </c:numRef>
          </c:val>
        </c:ser>
        <c:ser>
          <c:idx val="4"/>
          <c:order val="4"/>
          <c:tx>
            <c:strRef>
              <c:f>[IKG10_110.xlsx]IKG10_110!$B$8</c:f>
              <c:strCache>
                <c:ptCount val="1"/>
                <c:pt idx="0">
                  <c:v>Zemgales reģions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[IKG10_110.xlsx]IKG10_110!$C$3:$H$3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strCache>
            </c:strRef>
          </c:cat>
          <c:val>
            <c:numRef>
              <c:f>[IKG10_110.xlsx]IKG10_110!$C$8:$H$8</c:f>
              <c:numCache>
                <c:formatCode>0</c:formatCode>
                <c:ptCount val="6"/>
                <c:pt idx="0">
                  <c:v>5739</c:v>
                </c:pt>
                <c:pt idx="1">
                  <c:v>6542</c:v>
                </c:pt>
                <c:pt idx="2">
                  <c:v>7288</c:v>
                </c:pt>
                <c:pt idx="3">
                  <c:v>7070</c:v>
                </c:pt>
                <c:pt idx="4">
                  <c:v>7538</c:v>
                </c:pt>
                <c:pt idx="5">
                  <c:v>7274</c:v>
                </c:pt>
              </c:numCache>
            </c:numRef>
          </c:val>
        </c:ser>
        <c:ser>
          <c:idx val="5"/>
          <c:order val="5"/>
          <c:tx>
            <c:strRef>
              <c:f>[IKG10_110.xlsx]IKG10_110!$B$9</c:f>
              <c:strCache>
                <c:ptCount val="1"/>
                <c:pt idx="0">
                  <c:v>Latgales reģions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[IKG10_110.xlsx]IKG10_110!$C$3:$H$3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strCache>
            </c:strRef>
          </c:cat>
          <c:val>
            <c:numRef>
              <c:f>[IKG10_110.xlsx]IKG10_110!$C$9:$H$9</c:f>
              <c:numCache>
                <c:formatCode>0</c:formatCode>
                <c:ptCount val="6"/>
                <c:pt idx="0">
                  <c:v>4608</c:v>
                </c:pt>
                <c:pt idx="1">
                  <c:v>5611</c:v>
                </c:pt>
                <c:pt idx="2">
                  <c:v>6149</c:v>
                </c:pt>
                <c:pt idx="3">
                  <c:v>6036</c:v>
                </c:pt>
                <c:pt idx="4">
                  <c:v>6200</c:v>
                </c:pt>
                <c:pt idx="5">
                  <c:v>6839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3160456"/>
        <c:axId val="343155360"/>
      </c:barChart>
      <c:catAx>
        <c:axId val="343160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lv-LV"/>
          </a:p>
        </c:txPr>
        <c:crossAx val="343155360"/>
        <c:crosses val="autoZero"/>
        <c:auto val="1"/>
        <c:lblAlgn val="ctr"/>
        <c:lblOffset val="100"/>
        <c:noMultiLvlLbl val="0"/>
      </c:catAx>
      <c:valAx>
        <c:axId val="343155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lv-LV"/>
          </a:p>
        </c:txPr>
        <c:crossAx val="343160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r>
              <a:rPr lang="lv-LV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Strādājošo mēneša vidējā darba samaksa statistiskajos reģionos (</a:t>
            </a:r>
            <a:r>
              <a:rPr lang="lv-LV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euro</a:t>
            </a:r>
            <a:r>
              <a:rPr lang="lv-LV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'[DSG050 (1).xlsx]DSG050'!$F$4</c:f>
              <c:strCache>
                <c:ptCount val="1"/>
                <c:pt idx="0">
                  <c:v>..Rīgas reģions (Rīga)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'[DSG050 (1).xlsx]DSG050'!$G$3:$K$3</c:f>
              <c:strCach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strCache>
            </c:strRef>
          </c:cat>
          <c:val>
            <c:numRef>
              <c:f>'[DSG050 (1).xlsx]DSG050'!$G$4:$K$4</c:f>
              <c:numCache>
                <c:formatCode>0</c:formatCode>
                <c:ptCount val="5"/>
                <c:pt idx="0">
                  <c:v>815</c:v>
                </c:pt>
                <c:pt idx="1">
                  <c:v>869</c:v>
                </c:pt>
                <c:pt idx="2">
                  <c:v>925</c:v>
                </c:pt>
                <c:pt idx="3">
                  <c:v>971</c:v>
                </c:pt>
                <c:pt idx="4">
                  <c:v>1044</c:v>
                </c:pt>
              </c:numCache>
            </c:numRef>
          </c:val>
        </c:ser>
        <c:ser>
          <c:idx val="1"/>
          <c:order val="1"/>
          <c:tx>
            <c:strRef>
              <c:f>'[DSG050 (1).xlsx]DSG050'!$F$5</c:f>
              <c:strCache>
                <c:ptCount val="1"/>
                <c:pt idx="0">
                  <c:v>..Pierīgas reģions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'[DSG050 (1).xlsx]DSG050'!$G$3:$K$3</c:f>
              <c:strCach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strCache>
            </c:strRef>
          </c:cat>
          <c:val>
            <c:numRef>
              <c:f>'[DSG050 (1).xlsx]DSG050'!$G$5:$K$5</c:f>
              <c:numCache>
                <c:formatCode>0</c:formatCode>
                <c:ptCount val="5"/>
                <c:pt idx="0">
                  <c:v>677</c:v>
                </c:pt>
                <c:pt idx="1">
                  <c:v>721</c:v>
                </c:pt>
                <c:pt idx="2">
                  <c:v>770</c:v>
                </c:pt>
                <c:pt idx="3">
                  <c:v>806</c:v>
                </c:pt>
                <c:pt idx="4">
                  <c:v>871</c:v>
                </c:pt>
              </c:numCache>
            </c:numRef>
          </c:val>
        </c:ser>
        <c:ser>
          <c:idx val="2"/>
          <c:order val="2"/>
          <c:tx>
            <c:strRef>
              <c:f>'[DSG050 (1).xlsx]DSG050'!$F$6</c:f>
              <c:strCache>
                <c:ptCount val="1"/>
                <c:pt idx="0">
                  <c:v>Vidzemes reģions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'[DSG050 (1).xlsx]DSG050'!$G$3:$K$3</c:f>
              <c:strCach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strCache>
            </c:strRef>
          </c:cat>
          <c:val>
            <c:numRef>
              <c:f>'[DSG050 (1).xlsx]DSG050'!$G$6:$K$6</c:f>
              <c:numCache>
                <c:formatCode>0</c:formatCode>
                <c:ptCount val="5"/>
                <c:pt idx="0">
                  <c:v>560</c:v>
                </c:pt>
                <c:pt idx="1">
                  <c:v>598</c:v>
                </c:pt>
                <c:pt idx="2">
                  <c:v>643</c:v>
                </c:pt>
                <c:pt idx="3">
                  <c:v>675</c:v>
                </c:pt>
                <c:pt idx="4">
                  <c:v>739</c:v>
                </c:pt>
              </c:numCache>
            </c:numRef>
          </c:val>
        </c:ser>
        <c:ser>
          <c:idx val="3"/>
          <c:order val="3"/>
          <c:tx>
            <c:strRef>
              <c:f>'[DSG050 (1).xlsx]DSG050'!$F$7</c:f>
              <c:strCache>
                <c:ptCount val="1"/>
                <c:pt idx="0">
                  <c:v>Kurzemes reģions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'[DSG050 (1).xlsx]DSG050'!$G$3:$K$3</c:f>
              <c:strCach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strCache>
            </c:strRef>
          </c:cat>
          <c:val>
            <c:numRef>
              <c:f>'[DSG050 (1).xlsx]DSG050'!$G$7:$K$7</c:f>
              <c:numCache>
                <c:formatCode>0</c:formatCode>
                <c:ptCount val="5"/>
                <c:pt idx="0">
                  <c:v>608</c:v>
                </c:pt>
                <c:pt idx="1">
                  <c:v>651</c:v>
                </c:pt>
                <c:pt idx="2">
                  <c:v>693</c:v>
                </c:pt>
                <c:pt idx="3">
                  <c:v>716</c:v>
                </c:pt>
                <c:pt idx="4">
                  <c:v>775</c:v>
                </c:pt>
              </c:numCache>
            </c:numRef>
          </c:val>
        </c:ser>
        <c:ser>
          <c:idx val="4"/>
          <c:order val="4"/>
          <c:tx>
            <c:strRef>
              <c:f>'[DSG050 (1).xlsx]DSG050'!$F$8</c:f>
              <c:strCache>
                <c:ptCount val="1"/>
                <c:pt idx="0">
                  <c:v>Zemgales reģions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'[DSG050 (1).xlsx]DSG050'!$G$3:$K$3</c:f>
              <c:strCach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strCache>
            </c:strRef>
          </c:cat>
          <c:val>
            <c:numRef>
              <c:f>'[DSG050 (1).xlsx]DSG050'!$G$8:$K$8</c:f>
              <c:numCache>
                <c:formatCode>0</c:formatCode>
                <c:ptCount val="5"/>
                <c:pt idx="0">
                  <c:v>597</c:v>
                </c:pt>
                <c:pt idx="1">
                  <c:v>645</c:v>
                </c:pt>
                <c:pt idx="2">
                  <c:v>683</c:v>
                </c:pt>
                <c:pt idx="3">
                  <c:v>725</c:v>
                </c:pt>
                <c:pt idx="4">
                  <c:v>786</c:v>
                </c:pt>
              </c:numCache>
            </c:numRef>
          </c:val>
        </c:ser>
        <c:ser>
          <c:idx val="5"/>
          <c:order val="5"/>
          <c:tx>
            <c:strRef>
              <c:f>'[DSG050 (1).xlsx]DSG050'!$F$9</c:f>
              <c:strCache>
                <c:ptCount val="1"/>
                <c:pt idx="0">
                  <c:v>Latgales reģions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'[DSG050 (1).xlsx]DSG050'!$G$3:$K$3</c:f>
              <c:strCach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strCache>
            </c:strRef>
          </c:cat>
          <c:val>
            <c:numRef>
              <c:f>'[DSG050 (1).xlsx]DSG050'!$G$9:$K$9</c:f>
              <c:numCache>
                <c:formatCode>0</c:formatCode>
                <c:ptCount val="5"/>
                <c:pt idx="0">
                  <c:v>490</c:v>
                </c:pt>
                <c:pt idx="1">
                  <c:v>522</c:v>
                </c:pt>
                <c:pt idx="2">
                  <c:v>564</c:v>
                </c:pt>
                <c:pt idx="3">
                  <c:v>592</c:v>
                </c:pt>
                <c:pt idx="4">
                  <c:v>640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3160848"/>
        <c:axId val="343159280"/>
      </c:barChart>
      <c:catAx>
        <c:axId val="343160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43159280"/>
        <c:crosses val="autoZero"/>
        <c:auto val="1"/>
        <c:lblAlgn val="ctr"/>
        <c:lblOffset val="100"/>
        <c:noMultiLvlLbl val="0"/>
      </c:catAx>
      <c:valAx>
        <c:axId val="343159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43160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lv-LV" sz="1400" noProof="0"/>
            </a:pPr>
            <a:r>
              <a:rPr lang="lv-LV" sz="1400" noProof="0" dirty="0"/>
              <a:t>RSEZ projekti </a:t>
            </a:r>
            <a:endParaRPr lang="lv-LV" sz="1400" noProof="0" dirty="0" smtClean="0"/>
          </a:p>
          <a:p>
            <a:pPr>
              <a:defRPr lang="lv-LV" sz="1400" noProof="0"/>
            </a:pPr>
            <a:r>
              <a:rPr lang="lv-LV" sz="1400" noProof="0" dirty="0" smtClean="0"/>
              <a:t>(</a:t>
            </a:r>
            <a:r>
              <a:rPr lang="lv-LV" sz="1400" noProof="0" dirty="0"/>
              <a:t>plānotie </a:t>
            </a:r>
            <a:r>
              <a:rPr lang="lv-LV" sz="1400" noProof="0" dirty="0" smtClean="0"/>
              <a:t>ieguldījumi </a:t>
            </a:r>
            <a:r>
              <a:rPr lang="lv-LV" sz="1400" noProof="0" dirty="0"/>
              <a:t>līdz 2018.gadam)</a:t>
            </a:r>
          </a:p>
        </c:rich>
      </c:tx>
      <c:layout>
        <c:manualLayout>
          <c:xMode val="edge"/>
          <c:yMode val="edge"/>
          <c:x val="0.15298359522268787"/>
          <c:y val="3.2628984043912958E-3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'Rezeknes SEZ'!$B$2</c:f>
              <c:strCache>
                <c:ptCount val="1"/>
                <c:pt idx="0">
                  <c:v>Investīcijas</c:v>
                </c:pt>
              </c:strCache>
            </c:strRef>
          </c:tx>
          <c:marker>
            <c:symbol val="none"/>
          </c:marker>
          <c:val>
            <c:numRef>
              <c:f>'Rezeknes SEZ'!$B$3:$B$15</c:f>
              <c:numCache>
                <c:formatCode>#,##0</c:formatCode>
                <c:ptCount val="13"/>
                <c:pt idx="0">
                  <c:v>7481000</c:v>
                </c:pt>
                <c:pt idx="1">
                  <c:v>5500000</c:v>
                </c:pt>
                <c:pt idx="2">
                  <c:v>256125</c:v>
                </c:pt>
                <c:pt idx="3">
                  <c:v>215000</c:v>
                </c:pt>
                <c:pt idx="4">
                  <c:v>27000</c:v>
                </c:pt>
                <c:pt idx="5">
                  <c:v>19513100</c:v>
                </c:pt>
                <c:pt idx="6">
                  <c:v>387000</c:v>
                </c:pt>
                <c:pt idx="7">
                  <c:v>2745000</c:v>
                </c:pt>
                <c:pt idx="8">
                  <c:v>669000</c:v>
                </c:pt>
                <c:pt idx="9">
                  <c:v>860000</c:v>
                </c:pt>
                <c:pt idx="10">
                  <c:v>710000</c:v>
                </c:pt>
                <c:pt idx="11">
                  <c:v>12000000</c:v>
                </c:pt>
                <c:pt idx="12">
                  <c:v>169400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6465088"/>
        <c:axId val="426467832"/>
      </c:lineChart>
      <c:lineChart>
        <c:grouping val="standard"/>
        <c:varyColors val="0"/>
        <c:ser>
          <c:idx val="1"/>
          <c:order val="1"/>
          <c:tx>
            <c:strRef>
              <c:f>'Rezeknes SEZ'!$C$2</c:f>
              <c:strCache>
                <c:ptCount val="1"/>
                <c:pt idx="0">
                  <c:v>Darba vietas</c:v>
                </c:pt>
              </c:strCache>
            </c:strRef>
          </c:tx>
          <c:marker>
            <c:symbol val="none"/>
          </c:marker>
          <c:val>
            <c:numRef>
              <c:f>'Rezeknes SEZ'!$C$3:$C$15</c:f>
              <c:numCache>
                <c:formatCode>General</c:formatCode>
                <c:ptCount val="13"/>
                <c:pt idx="0">
                  <c:v>320</c:v>
                </c:pt>
                <c:pt idx="1">
                  <c:v>130</c:v>
                </c:pt>
                <c:pt idx="2">
                  <c:v>90</c:v>
                </c:pt>
                <c:pt idx="3">
                  <c:v>49</c:v>
                </c:pt>
                <c:pt idx="4">
                  <c:v>37</c:v>
                </c:pt>
                <c:pt idx="5">
                  <c:v>35</c:v>
                </c:pt>
                <c:pt idx="6">
                  <c:v>27</c:v>
                </c:pt>
                <c:pt idx="7">
                  <c:v>22</c:v>
                </c:pt>
                <c:pt idx="8">
                  <c:v>20</c:v>
                </c:pt>
                <c:pt idx="9">
                  <c:v>10</c:v>
                </c:pt>
                <c:pt idx="10">
                  <c:v>9</c:v>
                </c:pt>
                <c:pt idx="11">
                  <c:v>5</c:v>
                </c:pt>
                <c:pt idx="12">
                  <c:v>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6472144"/>
        <c:axId val="426474496"/>
      </c:lineChart>
      <c:catAx>
        <c:axId val="426465088"/>
        <c:scaling>
          <c:orientation val="minMax"/>
        </c:scaling>
        <c:delete val="0"/>
        <c:axPos val="b"/>
        <c:majorTickMark val="out"/>
        <c:minorTickMark val="none"/>
        <c:tickLblPos val="nextTo"/>
        <c:crossAx val="426467832"/>
        <c:crosses val="autoZero"/>
        <c:auto val="1"/>
        <c:lblAlgn val="ctr"/>
        <c:lblOffset val="100"/>
        <c:noMultiLvlLbl val="0"/>
      </c:catAx>
      <c:valAx>
        <c:axId val="426467832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426465088"/>
        <c:crosses val="autoZero"/>
        <c:crossBetween val="between"/>
      </c:valAx>
      <c:valAx>
        <c:axId val="42647449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426472144"/>
        <c:crosses val="max"/>
        <c:crossBetween val="between"/>
      </c:valAx>
      <c:catAx>
        <c:axId val="426472144"/>
        <c:scaling>
          <c:orientation val="minMax"/>
        </c:scaling>
        <c:delete val="1"/>
        <c:axPos val="b"/>
        <c:majorTickMark val="out"/>
        <c:minorTickMark val="none"/>
        <c:tickLblPos val="none"/>
        <c:crossAx val="426474496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>
          <a:latin typeface="Verdana" pitchFamily="34" charset="0"/>
          <a:ea typeface="Verdana" pitchFamily="34" charset="0"/>
          <a:cs typeface="Verdana" pitchFamily="34" charset="0"/>
        </a:defRPr>
      </a:pPr>
      <a:endParaRPr lang="lv-LV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/>
              <a:t>Iesniegto un neiesniegto anketu skaits pa reģioniem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PR!$B$1</c:f>
              <c:strCache>
                <c:ptCount val="1"/>
                <c:pt idx="0">
                  <c:v>Iesniegtas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PR!$A$2:$A$6</c:f>
              <c:strCache>
                <c:ptCount val="5"/>
                <c:pt idx="0">
                  <c:v>Kurzemes reģions</c:v>
                </c:pt>
                <c:pt idx="1">
                  <c:v>Latgales reģions</c:v>
                </c:pt>
                <c:pt idx="2">
                  <c:v>Rīgas reģions</c:v>
                </c:pt>
                <c:pt idx="3">
                  <c:v>Vidzemes reģions</c:v>
                </c:pt>
                <c:pt idx="4">
                  <c:v>Zemgales reģions</c:v>
                </c:pt>
              </c:strCache>
            </c:strRef>
          </c:cat>
          <c:val>
            <c:numRef>
              <c:f>PR!$B$2:$B$6</c:f>
              <c:numCache>
                <c:formatCode>General</c:formatCode>
                <c:ptCount val="5"/>
                <c:pt idx="0">
                  <c:v>16</c:v>
                </c:pt>
                <c:pt idx="1">
                  <c:v>14</c:v>
                </c:pt>
                <c:pt idx="2">
                  <c:v>22</c:v>
                </c:pt>
                <c:pt idx="3">
                  <c:v>19</c:v>
                </c:pt>
                <c:pt idx="4">
                  <c:v>22</c:v>
                </c:pt>
              </c:numCache>
            </c:numRef>
          </c:val>
        </c:ser>
        <c:ser>
          <c:idx val="1"/>
          <c:order val="1"/>
          <c:tx>
            <c:strRef>
              <c:f>PR!$C$1</c:f>
              <c:strCache>
                <c:ptCount val="1"/>
                <c:pt idx="0">
                  <c:v>Nav ieniegtas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PR!$A$2:$A$6</c:f>
              <c:strCache>
                <c:ptCount val="5"/>
                <c:pt idx="0">
                  <c:v>Kurzemes reģions</c:v>
                </c:pt>
                <c:pt idx="1">
                  <c:v>Latgales reģions</c:v>
                </c:pt>
                <c:pt idx="2">
                  <c:v>Rīgas reģions</c:v>
                </c:pt>
                <c:pt idx="3">
                  <c:v>Vidzemes reģions</c:v>
                </c:pt>
                <c:pt idx="4">
                  <c:v>Zemgales reģions</c:v>
                </c:pt>
              </c:strCache>
            </c:strRef>
          </c:cat>
          <c:val>
            <c:numRef>
              <c:f>PR!$C$2:$C$6</c:f>
              <c:numCache>
                <c:formatCode>General</c:formatCode>
                <c:ptCount val="5"/>
                <c:pt idx="0">
                  <c:v>4</c:v>
                </c:pt>
                <c:pt idx="1">
                  <c:v>7</c:v>
                </c:pt>
                <c:pt idx="2">
                  <c:v>8</c:v>
                </c:pt>
                <c:pt idx="3">
                  <c:v>7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4264992"/>
        <c:axId val="344267736"/>
      </c:barChart>
      <c:catAx>
        <c:axId val="344264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44267736"/>
        <c:crosses val="autoZero"/>
        <c:auto val="1"/>
        <c:lblAlgn val="ctr"/>
        <c:lblOffset val="100"/>
        <c:noMultiLvlLbl val="0"/>
      </c:catAx>
      <c:valAx>
        <c:axId val="344267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44264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400" b="0" i="0" u="none" strike="noStrike" baseline="0">
                <a:effectLst/>
              </a:rPr>
              <a:t>Pieprasījuma apjoms ar 3 projektu ierobežojumu</a:t>
            </a:r>
            <a:endParaRPr lang="lv-LV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1.6666666666666666E-2"/>
                  <c:y val="-2.121889068003332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Latgale!$A$28:$A$34</c:f>
              <c:strCache>
                <c:ptCount val="7"/>
                <c:pt idx="0">
                  <c:v>Uzņēmējdarbības infrastruktūra</c:v>
                </c:pt>
                <c:pt idx="1">
                  <c:v>Tiešs atbalsts uzņēmējiem</c:v>
                </c:pt>
                <c:pt idx="2">
                  <c:v>Energoefektivitāte</c:v>
                </c:pt>
                <c:pt idx="3">
                  <c:v>Daba/tūrisms un kultūra</c:v>
                </c:pt>
                <c:pt idx="4">
                  <c:v>Publiskā ārtelpa un ielas</c:v>
                </c:pt>
                <c:pt idx="5">
                  <c:v>Pašvaldību ceļi</c:v>
                </c:pt>
                <c:pt idx="6">
                  <c:v>Cita veida atbalsts</c:v>
                </c:pt>
              </c:strCache>
            </c:strRef>
          </c:cat>
          <c:val>
            <c:numRef>
              <c:f>Latgale!$B$28:$B$34</c:f>
              <c:numCache>
                <c:formatCode>#,##0</c:formatCode>
                <c:ptCount val="7"/>
                <c:pt idx="0">
                  <c:v>56824670.600000001</c:v>
                </c:pt>
                <c:pt idx="1">
                  <c:v>11922000</c:v>
                </c:pt>
                <c:pt idx="2">
                  <c:v>22832000</c:v>
                </c:pt>
                <c:pt idx="3">
                  <c:v>43563300</c:v>
                </c:pt>
                <c:pt idx="4">
                  <c:v>40305500</c:v>
                </c:pt>
                <c:pt idx="5">
                  <c:v>41072885</c:v>
                </c:pt>
                <c:pt idx="6">
                  <c:v>44951000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3992096"/>
        <c:axId val="343992488"/>
      </c:barChart>
      <c:catAx>
        <c:axId val="34399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43992488"/>
        <c:crosses val="autoZero"/>
        <c:auto val="1"/>
        <c:lblAlgn val="ctr"/>
        <c:lblOffset val="100"/>
        <c:noMultiLvlLbl val="0"/>
      </c:catAx>
      <c:valAx>
        <c:axId val="343992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43992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30EBA4-CF14-456E-AEB9-C5F796654801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EDADB807-3CFF-4E5D-A7F2-5D3939C51C7C}">
      <dgm:prSet phldrT="[Text]" custT="1"/>
      <dgm:spPr/>
      <dgm:t>
        <a:bodyPr/>
        <a:lstStyle/>
        <a:p>
          <a:r>
            <a:rPr lang="lv-LV" sz="2800" dirty="0" smtClean="0"/>
            <a:t>Darba algas ?</a:t>
          </a:r>
          <a:endParaRPr lang="lv-LV" sz="2800" dirty="0"/>
        </a:p>
      </dgm:t>
    </dgm:pt>
    <dgm:pt modelId="{3CB95881-2C75-4D58-92F1-196E15B06B5A}" type="parTrans" cxnId="{125CB214-4EBB-4BEC-AD23-3CBF24414D61}">
      <dgm:prSet/>
      <dgm:spPr/>
      <dgm:t>
        <a:bodyPr/>
        <a:lstStyle/>
        <a:p>
          <a:endParaRPr lang="lv-LV"/>
        </a:p>
      </dgm:t>
    </dgm:pt>
    <dgm:pt modelId="{6CFC3644-2E19-429F-8FC2-0CFCFB1304F5}" type="sibTrans" cxnId="{125CB214-4EBB-4BEC-AD23-3CBF24414D61}">
      <dgm:prSet/>
      <dgm:spPr/>
      <dgm:t>
        <a:bodyPr/>
        <a:lstStyle/>
        <a:p>
          <a:endParaRPr lang="lv-LV"/>
        </a:p>
      </dgm:t>
    </dgm:pt>
    <dgm:pt modelId="{9A8F8C8F-C982-4547-B02E-5BE0EC1942E7}">
      <dgm:prSet phldrT="[Text]" custT="1"/>
      <dgm:spPr/>
      <dgm:t>
        <a:bodyPr/>
        <a:lstStyle/>
        <a:p>
          <a:r>
            <a:rPr lang="lv-LV" sz="2800" dirty="0" smtClean="0"/>
            <a:t>Vietējās iniciatīvas</a:t>
          </a:r>
          <a:endParaRPr lang="lv-LV" sz="2800" dirty="0"/>
        </a:p>
      </dgm:t>
    </dgm:pt>
    <dgm:pt modelId="{EEDD4C56-2F8F-4B7B-AA86-AF69F1DE3E59}" type="parTrans" cxnId="{FBDCB690-AED3-4320-AD78-4E641048ECE1}">
      <dgm:prSet/>
      <dgm:spPr/>
      <dgm:t>
        <a:bodyPr/>
        <a:lstStyle/>
        <a:p>
          <a:endParaRPr lang="lv-LV"/>
        </a:p>
      </dgm:t>
    </dgm:pt>
    <dgm:pt modelId="{B7ED896B-1377-4236-BD92-8A09FD85B15F}" type="sibTrans" cxnId="{FBDCB690-AED3-4320-AD78-4E641048ECE1}">
      <dgm:prSet/>
      <dgm:spPr/>
      <dgm:t>
        <a:bodyPr/>
        <a:lstStyle/>
        <a:p>
          <a:endParaRPr lang="lv-LV"/>
        </a:p>
      </dgm:t>
    </dgm:pt>
    <dgm:pt modelId="{AC94CFDB-5F3C-48A8-B9E0-C5A7670DAD40}">
      <dgm:prSet phldrT="[Text]" custT="1"/>
      <dgm:spPr/>
      <dgm:t>
        <a:bodyPr/>
        <a:lstStyle/>
        <a:p>
          <a:r>
            <a:rPr lang="lv-LV" sz="2800" dirty="0" smtClean="0"/>
            <a:t>Kā augt ātrāk </a:t>
          </a:r>
          <a:r>
            <a:rPr lang="lv-LV" sz="2400" dirty="0" smtClean="0"/>
            <a:t>?</a:t>
          </a:r>
          <a:endParaRPr lang="lv-LV" sz="2400" dirty="0"/>
        </a:p>
      </dgm:t>
    </dgm:pt>
    <dgm:pt modelId="{876D0404-AB86-41C4-893B-4A2E9AA34608}" type="parTrans" cxnId="{6087C1CF-C746-4435-B62B-35F030A2CE65}">
      <dgm:prSet/>
      <dgm:spPr/>
      <dgm:t>
        <a:bodyPr/>
        <a:lstStyle/>
        <a:p>
          <a:endParaRPr lang="lv-LV"/>
        </a:p>
      </dgm:t>
    </dgm:pt>
    <dgm:pt modelId="{1B6D0D12-ED25-45B3-99B9-9781B81E094F}" type="sibTrans" cxnId="{6087C1CF-C746-4435-B62B-35F030A2CE65}">
      <dgm:prSet/>
      <dgm:spPr/>
      <dgm:t>
        <a:bodyPr/>
        <a:lstStyle/>
        <a:p>
          <a:endParaRPr lang="lv-LV"/>
        </a:p>
      </dgm:t>
    </dgm:pt>
    <dgm:pt modelId="{3EEB1DDF-1340-45D0-A2C3-794FB929E15E}" type="pres">
      <dgm:prSet presAssocID="{0530EBA4-CF14-456E-AEB9-C5F796654801}" presName="compositeShape" presStyleCnt="0">
        <dgm:presLayoutVars>
          <dgm:chMax val="7"/>
          <dgm:dir/>
          <dgm:resizeHandles val="exact"/>
        </dgm:presLayoutVars>
      </dgm:prSet>
      <dgm:spPr/>
    </dgm:pt>
    <dgm:pt modelId="{A457EE6F-6089-4E1C-B08C-0CA819AE8245}" type="pres">
      <dgm:prSet presAssocID="{0530EBA4-CF14-456E-AEB9-C5F796654801}" presName="wedge1" presStyleLbl="node1" presStyleIdx="0" presStyleCnt="3"/>
      <dgm:spPr/>
      <dgm:t>
        <a:bodyPr/>
        <a:lstStyle/>
        <a:p>
          <a:endParaRPr lang="lv-LV"/>
        </a:p>
      </dgm:t>
    </dgm:pt>
    <dgm:pt modelId="{59B8A9CA-E960-49E6-A84A-D93445E348E8}" type="pres">
      <dgm:prSet presAssocID="{0530EBA4-CF14-456E-AEB9-C5F796654801}" presName="dummy1a" presStyleCnt="0"/>
      <dgm:spPr/>
    </dgm:pt>
    <dgm:pt modelId="{31986AA8-6B42-4A0A-8318-5B8FDA577D5D}" type="pres">
      <dgm:prSet presAssocID="{0530EBA4-CF14-456E-AEB9-C5F796654801}" presName="dummy1b" presStyleCnt="0"/>
      <dgm:spPr/>
    </dgm:pt>
    <dgm:pt modelId="{0E5CA952-AF82-442E-8D4E-46A51017F6C6}" type="pres">
      <dgm:prSet presAssocID="{0530EBA4-CF14-456E-AEB9-C5F796654801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476274FE-28D3-4448-9AB2-F3D97CE33B85}" type="pres">
      <dgm:prSet presAssocID="{0530EBA4-CF14-456E-AEB9-C5F796654801}" presName="wedge2" presStyleLbl="node1" presStyleIdx="1" presStyleCnt="3"/>
      <dgm:spPr/>
      <dgm:t>
        <a:bodyPr/>
        <a:lstStyle/>
        <a:p>
          <a:endParaRPr lang="lv-LV"/>
        </a:p>
      </dgm:t>
    </dgm:pt>
    <dgm:pt modelId="{36EDEEA3-EC3C-4444-B575-BBFE4F5A5E68}" type="pres">
      <dgm:prSet presAssocID="{0530EBA4-CF14-456E-AEB9-C5F796654801}" presName="dummy2a" presStyleCnt="0"/>
      <dgm:spPr/>
    </dgm:pt>
    <dgm:pt modelId="{D18A560B-A8C0-4752-947F-B936E1AFF902}" type="pres">
      <dgm:prSet presAssocID="{0530EBA4-CF14-456E-AEB9-C5F796654801}" presName="dummy2b" presStyleCnt="0"/>
      <dgm:spPr/>
    </dgm:pt>
    <dgm:pt modelId="{FBF90DD7-10AD-40A6-9BA4-BAF905E1F39D}" type="pres">
      <dgm:prSet presAssocID="{0530EBA4-CF14-456E-AEB9-C5F796654801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3096E85E-CE35-4B4E-80BB-FB805FFAF2EF}" type="pres">
      <dgm:prSet presAssocID="{0530EBA4-CF14-456E-AEB9-C5F796654801}" presName="wedge3" presStyleLbl="node1" presStyleIdx="2" presStyleCnt="3"/>
      <dgm:spPr/>
      <dgm:t>
        <a:bodyPr/>
        <a:lstStyle/>
        <a:p>
          <a:endParaRPr lang="lv-LV"/>
        </a:p>
      </dgm:t>
    </dgm:pt>
    <dgm:pt modelId="{A8F5DF63-8254-4213-A077-3BD08C96425B}" type="pres">
      <dgm:prSet presAssocID="{0530EBA4-CF14-456E-AEB9-C5F796654801}" presName="dummy3a" presStyleCnt="0"/>
      <dgm:spPr/>
    </dgm:pt>
    <dgm:pt modelId="{347E5C83-CAE4-4B4E-B63B-CAB9F253BEF6}" type="pres">
      <dgm:prSet presAssocID="{0530EBA4-CF14-456E-AEB9-C5F796654801}" presName="dummy3b" presStyleCnt="0"/>
      <dgm:spPr/>
    </dgm:pt>
    <dgm:pt modelId="{1F4CCACF-A215-44B1-B865-1FE370D2EBDE}" type="pres">
      <dgm:prSet presAssocID="{0530EBA4-CF14-456E-AEB9-C5F796654801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E5E7CAF8-6755-423C-8E7B-44D4DA5980C1}" type="pres">
      <dgm:prSet presAssocID="{6CFC3644-2E19-429F-8FC2-0CFCFB1304F5}" presName="arrowWedge1" presStyleLbl="fgSibTrans2D1" presStyleIdx="0" presStyleCnt="3"/>
      <dgm:spPr/>
    </dgm:pt>
    <dgm:pt modelId="{DA27A02D-67F9-4E46-9568-67EF3B7D2F38}" type="pres">
      <dgm:prSet presAssocID="{B7ED896B-1377-4236-BD92-8A09FD85B15F}" presName="arrowWedge2" presStyleLbl="fgSibTrans2D1" presStyleIdx="1" presStyleCnt="3"/>
      <dgm:spPr/>
    </dgm:pt>
    <dgm:pt modelId="{A891829F-F123-4A74-B0DD-ECB418D39821}" type="pres">
      <dgm:prSet presAssocID="{1B6D0D12-ED25-45B3-99B9-9781B81E094F}" presName="arrowWedge3" presStyleLbl="fgSibTrans2D1" presStyleIdx="2" presStyleCnt="3"/>
      <dgm:spPr/>
    </dgm:pt>
  </dgm:ptLst>
  <dgm:cxnLst>
    <dgm:cxn modelId="{237B78F3-5F55-4F6C-B85E-E470A842CFFC}" type="presOf" srcId="{AC94CFDB-5F3C-48A8-B9E0-C5A7670DAD40}" destId="{3096E85E-CE35-4B4E-80BB-FB805FFAF2EF}" srcOrd="0" destOrd="0" presId="urn:microsoft.com/office/officeart/2005/8/layout/cycle8"/>
    <dgm:cxn modelId="{CDDF9DA2-2D5B-45C0-BC47-7893D3B2CAD1}" type="presOf" srcId="{9A8F8C8F-C982-4547-B02E-5BE0EC1942E7}" destId="{476274FE-28D3-4448-9AB2-F3D97CE33B85}" srcOrd="0" destOrd="0" presId="urn:microsoft.com/office/officeart/2005/8/layout/cycle8"/>
    <dgm:cxn modelId="{FAEB57A5-E3B1-47C5-AD13-BE273C81D4FA}" type="presOf" srcId="{9A8F8C8F-C982-4547-B02E-5BE0EC1942E7}" destId="{FBF90DD7-10AD-40A6-9BA4-BAF905E1F39D}" srcOrd="1" destOrd="0" presId="urn:microsoft.com/office/officeart/2005/8/layout/cycle8"/>
    <dgm:cxn modelId="{125CB214-4EBB-4BEC-AD23-3CBF24414D61}" srcId="{0530EBA4-CF14-456E-AEB9-C5F796654801}" destId="{EDADB807-3CFF-4E5D-A7F2-5D3939C51C7C}" srcOrd="0" destOrd="0" parTransId="{3CB95881-2C75-4D58-92F1-196E15B06B5A}" sibTransId="{6CFC3644-2E19-429F-8FC2-0CFCFB1304F5}"/>
    <dgm:cxn modelId="{C8CE76AE-8BEC-421B-A8AD-51490F92858C}" type="presOf" srcId="{EDADB807-3CFF-4E5D-A7F2-5D3939C51C7C}" destId="{A457EE6F-6089-4E1C-B08C-0CA819AE8245}" srcOrd="0" destOrd="0" presId="urn:microsoft.com/office/officeart/2005/8/layout/cycle8"/>
    <dgm:cxn modelId="{6087C1CF-C746-4435-B62B-35F030A2CE65}" srcId="{0530EBA4-CF14-456E-AEB9-C5F796654801}" destId="{AC94CFDB-5F3C-48A8-B9E0-C5A7670DAD40}" srcOrd="2" destOrd="0" parTransId="{876D0404-AB86-41C4-893B-4A2E9AA34608}" sibTransId="{1B6D0D12-ED25-45B3-99B9-9781B81E094F}"/>
    <dgm:cxn modelId="{FBDCB690-AED3-4320-AD78-4E641048ECE1}" srcId="{0530EBA4-CF14-456E-AEB9-C5F796654801}" destId="{9A8F8C8F-C982-4547-B02E-5BE0EC1942E7}" srcOrd="1" destOrd="0" parTransId="{EEDD4C56-2F8F-4B7B-AA86-AF69F1DE3E59}" sibTransId="{B7ED896B-1377-4236-BD92-8A09FD85B15F}"/>
    <dgm:cxn modelId="{4CEB95D1-1310-42D9-91E6-4956E01FEAC6}" type="presOf" srcId="{AC94CFDB-5F3C-48A8-B9E0-C5A7670DAD40}" destId="{1F4CCACF-A215-44B1-B865-1FE370D2EBDE}" srcOrd="1" destOrd="0" presId="urn:microsoft.com/office/officeart/2005/8/layout/cycle8"/>
    <dgm:cxn modelId="{5B019FA8-4A06-4F9C-A6C6-9C220EDB03B1}" type="presOf" srcId="{EDADB807-3CFF-4E5D-A7F2-5D3939C51C7C}" destId="{0E5CA952-AF82-442E-8D4E-46A51017F6C6}" srcOrd="1" destOrd="0" presId="urn:microsoft.com/office/officeart/2005/8/layout/cycle8"/>
    <dgm:cxn modelId="{E0344E5D-C277-4411-BD3C-2E65FE779C79}" type="presOf" srcId="{0530EBA4-CF14-456E-AEB9-C5F796654801}" destId="{3EEB1DDF-1340-45D0-A2C3-794FB929E15E}" srcOrd="0" destOrd="0" presId="urn:microsoft.com/office/officeart/2005/8/layout/cycle8"/>
    <dgm:cxn modelId="{6E71EC54-EE6F-452B-9D2C-438C0646F336}" type="presParOf" srcId="{3EEB1DDF-1340-45D0-A2C3-794FB929E15E}" destId="{A457EE6F-6089-4E1C-B08C-0CA819AE8245}" srcOrd="0" destOrd="0" presId="urn:microsoft.com/office/officeart/2005/8/layout/cycle8"/>
    <dgm:cxn modelId="{7E89B624-5670-42BD-BB23-5B141D84322A}" type="presParOf" srcId="{3EEB1DDF-1340-45D0-A2C3-794FB929E15E}" destId="{59B8A9CA-E960-49E6-A84A-D93445E348E8}" srcOrd="1" destOrd="0" presId="urn:microsoft.com/office/officeart/2005/8/layout/cycle8"/>
    <dgm:cxn modelId="{7FCC9207-3AB7-404F-9287-DD34C30EA324}" type="presParOf" srcId="{3EEB1DDF-1340-45D0-A2C3-794FB929E15E}" destId="{31986AA8-6B42-4A0A-8318-5B8FDA577D5D}" srcOrd="2" destOrd="0" presId="urn:microsoft.com/office/officeart/2005/8/layout/cycle8"/>
    <dgm:cxn modelId="{129BD45E-119D-4BBC-B594-56583EC5E91B}" type="presParOf" srcId="{3EEB1DDF-1340-45D0-A2C3-794FB929E15E}" destId="{0E5CA952-AF82-442E-8D4E-46A51017F6C6}" srcOrd="3" destOrd="0" presId="urn:microsoft.com/office/officeart/2005/8/layout/cycle8"/>
    <dgm:cxn modelId="{14C0A933-C035-4E35-A48F-4CF4035C1FA3}" type="presParOf" srcId="{3EEB1DDF-1340-45D0-A2C3-794FB929E15E}" destId="{476274FE-28D3-4448-9AB2-F3D97CE33B85}" srcOrd="4" destOrd="0" presId="urn:microsoft.com/office/officeart/2005/8/layout/cycle8"/>
    <dgm:cxn modelId="{F53344CC-B477-4D2C-9356-B9B03D077278}" type="presParOf" srcId="{3EEB1DDF-1340-45D0-A2C3-794FB929E15E}" destId="{36EDEEA3-EC3C-4444-B575-BBFE4F5A5E68}" srcOrd="5" destOrd="0" presId="urn:microsoft.com/office/officeart/2005/8/layout/cycle8"/>
    <dgm:cxn modelId="{1FEBFBB5-6120-4523-B0BF-BCFAA8D63851}" type="presParOf" srcId="{3EEB1DDF-1340-45D0-A2C3-794FB929E15E}" destId="{D18A560B-A8C0-4752-947F-B936E1AFF902}" srcOrd="6" destOrd="0" presId="urn:microsoft.com/office/officeart/2005/8/layout/cycle8"/>
    <dgm:cxn modelId="{1C710F97-FFC3-4BC9-80B2-7F0DCB637BB2}" type="presParOf" srcId="{3EEB1DDF-1340-45D0-A2C3-794FB929E15E}" destId="{FBF90DD7-10AD-40A6-9BA4-BAF905E1F39D}" srcOrd="7" destOrd="0" presId="urn:microsoft.com/office/officeart/2005/8/layout/cycle8"/>
    <dgm:cxn modelId="{DDD244F4-EFBC-4FFD-BE32-2165D7497833}" type="presParOf" srcId="{3EEB1DDF-1340-45D0-A2C3-794FB929E15E}" destId="{3096E85E-CE35-4B4E-80BB-FB805FFAF2EF}" srcOrd="8" destOrd="0" presId="urn:microsoft.com/office/officeart/2005/8/layout/cycle8"/>
    <dgm:cxn modelId="{6F78A578-0BCE-407A-8E2E-4747D4B0C124}" type="presParOf" srcId="{3EEB1DDF-1340-45D0-A2C3-794FB929E15E}" destId="{A8F5DF63-8254-4213-A077-3BD08C96425B}" srcOrd="9" destOrd="0" presId="urn:microsoft.com/office/officeart/2005/8/layout/cycle8"/>
    <dgm:cxn modelId="{3734E0BF-2337-45D1-A5F3-CE215EA06F64}" type="presParOf" srcId="{3EEB1DDF-1340-45D0-A2C3-794FB929E15E}" destId="{347E5C83-CAE4-4B4E-B63B-CAB9F253BEF6}" srcOrd="10" destOrd="0" presId="urn:microsoft.com/office/officeart/2005/8/layout/cycle8"/>
    <dgm:cxn modelId="{3511256A-18ED-4B79-A11D-578D65E8031B}" type="presParOf" srcId="{3EEB1DDF-1340-45D0-A2C3-794FB929E15E}" destId="{1F4CCACF-A215-44B1-B865-1FE370D2EBDE}" srcOrd="11" destOrd="0" presId="urn:microsoft.com/office/officeart/2005/8/layout/cycle8"/>
    <dgm:cxn modelId="{DACED8B9-E890-44A0-809A-9687DD3BC16E}" type="presParOf" srcId="{3EEB1DDF-1340-45D0-A2C3-794FB929E15E}" destId="{E5E7CAF8-6755-423C-8E7B-44D4DA5980C1}" srcOrd="12" destOrd="0" presId="urn:microsoft.com/office/officeart/2005/8/layout/cycle8"/>
    <dgm:cxn modelId="{10917590-A805-40BC-9528-DA5DD145E92C}" type="presParOf" srcId="{3EEB1DDF-1340-45D0-A2C3-794FB929E15E}" destId="{DA27A02D-67F9-4E46-9568-67EF3B7D2F38}" srcOrd="13" destOrd="0" presId="urn:microsoft.com/office/officeart/2005/8/layout/cycle8"/>
    <dgm:cxn modelId="{8E6B7D7E-74A9-4C13-9CD6-031C3D174DF0}" type="presParOf" srcId="{3EEB1DDF-1340-45D0-A2C3-794FB929E15E}" destId="{A891829F-F123-4A74-B0DD-ECB418D39821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4559D7-4228-47A3-875A-2A541F24493C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6749C39-22FA-44D3-B527-DB6286D4CA46}">
      <dgm:prSet phldrT="[Text]" custT="1"/>
      <dgm:spPr>
        <a:solidFill>
          <a:schemeClr val="accent3"/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lv-LV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Investīciju projekts</a:t>
          </a:r>
          <a:endParaRPr lang="en-US" sz="16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53D17F3-438C-49DD-9D58-7576AB9B2D5B}" type="parTrans" cxnId="{BEFF5262-E098-47AB-A804-1A43CA99B3BD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EAF4D833-F374-4FC7-A5FE-9151287C18A6}" type="sibTrans" cxnId="{BEFF5262-E098-47AB-A804-1A43CA99B3BD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88B8542-3940-45C7-BD3D-EAEE88FD22CE}">
      <dgm:prSet phldrT="[Text]" custT="1"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lv-LV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Ieguldījumi</a:t>
          </a:r>
          <a:r>
            <a:rPr lang="lv-LV" sz="16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 pamatlīdzekļos</a:t>
          </a:r>
          <a:endParaRPr lang="en-US" sz="16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91F33552-4F61-4183-A79E-CC11EB557E28}" type="parTrans" cxnId="{16B559A8-9262-415E-8ED9-7BAD4C7DB1C8}">
      <dgm:prSet custT="1"/>
      <dgm:spPr/>
      <dgm:t>
        <a:bodyPr/>
        <a:lstStyle/>
        <a:p>
          <a:endParaRPr lang="en-US" sz="160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4C9C90CE-D00F-449C-B52B-8521082CEECC}" type="sibTrans" cxnId="{16B559A8-9262-415E-8ED9-7BAD4C7DB1C8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CD770E0-937E-409C-A833-E1FA1C0CEF1E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lv-LV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Atlaide</a:t>
          </a:r>
          <a:r>
            <a:rPr lang="lv-LV" sz="16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 </a:t>
          </a:r>
        </a:p>
        <a:p>
          <a:r>
            <a:rPr lang="lv-LV" sz="16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UIN, NIN</a:t>
          </a:r>
          <a:endParaRPr lang="en-US" sz="16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170A845D-7246-4207-BEA8-1FE7F292D024}" type="parTrans" cxnId="{42A23E07-DA5C-4FD8-B5A1-F994FF071497}">
      <dgm:prSet custT="1"/>
      <dgm:spPr>
        <a:ln>
          <a:solidFill>
            <a:schemeClr val="accent3"/>
          </a:solidFill>
        </a:ln>
      </dgm:spPr>
      <dgm:t>
        <a:bodyPr/>
        <a:lstStyle/>
        <a:p>
          <a:endParaRPr lang="en-US" sz="160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93E02C8B-9E17-4166-A5EB-9184D8CF2946}" type="sibTrans" cxnId="{42A23E07-DA5C-4FD8-B5A1-F994FF071497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73100D9D-C0AD-47A8-8609-E220C972A5A7}">
      <dgm:prSet phldrT="[Text]" custT="1"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lv-LV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Ieguldījumi</a:t>
          </a:r>
          <a:r>
            <a:rPr lang="lv-LV" sz="16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 atalgojumā</a:t>
          </a:r>
          <a:endParaRPr lang="en-US" sz="16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31733F9B-9B57-4D9F-B1EA-979A38A78FF9}" type="parTrans" cxnId="{FE25F290-5F43-4BD9-A92D-7085C9D43EBA}">
      <dgm:prSet custT="1"/>
      <dgm:spPr/>
      <dgm:t>
        <a:bodyPr/>
        <a:lstStyle/>
        <a:p>
          <a:endParaRPr lang="en-US" sz="160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141F5CED-1292-4105-8D26-B8FAFCDDBE93}" type="sibTrans" cxnId="{FE25F290-5F43-4BD9-A92D-7085C9D43EBA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B35E456B-649A-4B2E-A2A8-D791F5861EFD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lv-LV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Atlaide </a:t>
          </a:r>
          <a:r>
            <a:rPr lang="lv-LV" sz="16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</a:p>
        <a:p>
          <a:r>
            <a:rPr lang="lv-LV" sz="16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UIN, NIN</a:t>
          </a:r>
          <a:endParaRPr lang="en-US" sz="16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2ABBC74-4E0B-4FFE-B56F-1E51563507CB}" type="parTrans" cxnId="{39D52E01-9367-4B1D-95D9-B9ED95C2D0D8}">
      <dgm:prSet custT="1"/>
      <dgm:spPr>
        <a:ln>
          <a:solidFill>
            <a:schemeClr val="accent3"/>
          </a:solidFill>
        </a:ln>
      </dgm:spPr>
      <dgm:t>
        <a:bodyPr/>
        <a:lstStyle/>
        <a:p>
          <a:endParaRPr lang="en-US" sz="160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E0FAD01-0DE7-49DE-B6AF-A184B83EB9BC}" type="sibTrans" cxnId="{39D52E01-9367-4B1D-95D9-B9ED95C2D0D8}">
      <dgm:prSet/>
      <dgm:spPr/>
      <dgm:t>
        <a:bodyPr/>
        <a:lstStyle/>
        <a:p>
          <a:endParaRPr lang="en-US" sz="160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3148052B-8AAE-4540-9A18-508E54D1898A}" type="pres">
      <dgm:prSet presAssocID="{424559D7-4228-47A3-875A-2A541F24493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9DBC8F1-B820-4F37-9D99-5C2B7500A6E8}" type="pres">
      <dgm:prSet presAssocID="{96749C39-22FA-44D3-B527-DB6286D4CA46}" presName="root1" presStyleCnt="0"/>
      <dgm:spPr/>
      <dgm:t>
        <a:bodyPr/>
        <a:lstStyle/>
        <a:p>
          <a:endParaRPr lang="lv-LV"/>
        </a:p>
      </dgm:t>
    </dgm:pt>
    <dgm:pt modelId="{4DB9CB92-0A69-45BF-99C9-6F19073269BF}" type="pres">
      <dgm:prSet presAssocID="{96749C39-22FA-44D3-B527-DB6286D4CA4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28AF01-1493-4E59-B6AE-83D8498667A3}" type="pres">
      <dgm:prSet presAssocID="{96749C39-22FA-44D3-B527-DB6286D4CA46}" presName="level2hierChild" presStyleCnt="0"/>
      <dgm:spPr/>
      <dgm:t>
        <a:bodyPr/>
        <a:lstStyle/>
        <a:p>
          <a:endParaRPr lang="lv-LV"/>
        </a:p>
      </dgm:t>
    </dgm:pt>
    <dgm:pt modelId="{DFA25299-8558-409C-A70A-D9C70AB3A4CF}" type="pres">
      <dgm:prSet presAssocID="{91F33552-4F61-4183-A79E-CC11EB557E28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E98F51C3-E23E-4429-8F05-551FD1E185E4}" type="pres">
      <dgm:prSet presAssocID="{91F33552-4F61-4183-A79E-CC11EB557E28}" presName="connTx" presStyleLbl="parChTrans1D2" presStyleIdx="0" presStyleCnt="2"/>
      <dgm:spPr/>
      <dgm:t>
        <a:bodyPr/>
        <a:lstStyle/>
        <a:p>
          <a:endParaRPr lang="en-US"/>
        </a:p>
      </dgm:t>
    </dgm:pt>
    <dgm:pt modelId="{A2EEC30D-EBC1-431C-B6A8-AC2C8C8550C0}" type="pres">
      <dgm:prSet presAssocID="{688B8542-3940-45C7-BD3D-EAEE88FD22CE}" presName="root2" presStyleCnt="0"/>
      <dgm:spPr/>
      <dgm:t>
        <a:bodyPr/>
        <a:lstStyle/>
        <a:p>
          <a:endParaRPr lang="lv-LV"/>
        </a:p>
      </dgm:t>
    </dgm:pt>
    <dgm:pt modelId="{47F4B11A-A6D7-42D3-A839-EC392E406523}" type="pres">
      <dgm:prSet presAssocID="{688B8542-3940-45C7-BD3D-EAEE88FD22C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31F613-9DC7-4071-AD65-0E6E798B3BDE}" type="pres">
      <dgm:prSet presAssocID="{688B8542-3940-45C7-BD3D-EAEE88FD22CE}" presName="level3hierChild" presStyleCnt="0"/>
      <dgm:spPr/>
      <dgm:t>
        <a:bodyPr/>
        <a:lstStyle/>
        <a:p>
          <a:endParaRPr lang="lv-LV"/>
        </a:p>
      </dgm:t>
    </dgm:pt>
    <dgm:pt modelId="{5E2AA945-3895-4DA2-B050-7A81C68B31A3}" type="pres">
      <dgm:prSet presAssocID="{170A845D-7246-4207-BEA8-1FE7F292D024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34CFF74D-BA7D-494D-9BC1-610F6F24A29D}" type="pres">
      <dgm:prSet presAssocID="{170A845D-7246-4207-BEA8-1FE7F292D024}" presName="connTx" presStyleLbl="parChTrans1D3" presStyleIdx="0" presStyleCnt="2"/>
      <dgm:spPr/>
      <dgm:t>
        <a:bodyPr/>
        <a:lstStyle/>
        <a:p>
          <a:endParaRPr lang="en-US"/>
        </a:p>
      </dgm:t>
    </dgm:pt>
    <dgm:pt modelId="{0F3A8A7A-ABB6-4374-B6D8-D08C39AD8145}" type="pres">
      <dgm:prSet presAssocID="{2CD770E0-937E-409C-A833-E1FA1C0CEF1E}" presName="root2" presStyleCnt="0"/>
      <dgm:spPr/>
      <dgm:t>
        <a:bodyPr/>
        <a:lstStyle/>
        <a:p>
          <a:endParaRPr lang="lv-LV"/>
        </a:p>
      </dgm:t>
    </dgm:pt>
    <dgm:pt modelId="{4C660E34-0005-4374-9E2A-7FDE7606A2E5}" type="pres">
      <dgm:prSet presAssocID="{2CD770E0-937E-409C-A833-E1FA1C0CEF1E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870521-006A-4C2E-AADC-27816CFFB4B5}" type="pres">
      <dgm:prSet presAssocID="{2CD770E0-937E-409C-A833-E1FA1C0CEF1E}" presName="level3hierChild" presStyleCnt="0"/>
      <dgm:spPr/>
      <dgm:t>
        <a:bodyPr/>
        <a:lstStyle/>
        <a:p>
          <a:endParaRPr lang="lv-LV"/>
        </a:p>
      </dgm:t>
    </dgm:pt>
    <dgm:pt modelId="{B61704FB-B144-4353-9F48-4D0FEC8949E4}" type="pres">
      <dgm:prSet presAssocID="{31733F9B-9B57-4D9F-B1EA-979A38A78FF9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5B2347E0-B346-4DBC-AF8A-29D6365A6EFF}" type="pres">
      <dgm:prSet presAssocID="{31733F9B-9B57-4D9F-B1EA-979A38A78FF9}" presName="connTx" presStyleLbl="parChTrans1D2" presStyleIdx="1" presStyleCnt="2"/>
      <dgm:spPr/>
      <dgm:t>
        <a:bodyPr/>
        <a:lstStyle/>
        <a:p>
          <a:endParaRPr lang="en-US"/>
        </a:p>
      </dgm:t>
    </dgm:pt>
    <dgm:pt modelId="{FD4F320D-8461-4937-8E92-4F756622B847}" type="pres">
      <dgm:prSet presAssocID="{73100D9D-C0AD-47A8-8609-E220C972A5A7}" presName="root2" presStyleCnt="0"/>
      <dgm:spPr/>
      <dgm:t>
        <a:bodyPr/>
        <a:lstStyle/>
        <a:p>
          <a:endParaRPr lang="lv-LV"/>
        </a:p>
      </dgm:t>
    </dgm:pt>
    <dgm:pt modelId="{909DD8EC-B260-491C-B037-EF077A14E6F3}" type="pres">
      <dgm:prSet presAssocID="{73100D9D-C0AD-47A8-8609-E220C972A5A7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45E412-DA57-4E69-9BDA-48A86D352B59}" type="pres">
      <dgm:prSet presAssocID="{73100D9D-C0AD-47A8-8609-E220C972A5A7}" presName="level3hierChild" presStyleCnt="0"/>
      <dgm:spPr/>
      <dgm:t>
        <a:bodyPr/>
        <a:lstStyle/>
        <a:p>
          <a:endParaRPr lang="lv-LV"/>
        </a:p>
      </dgm:t>
    </dgm:pt>
    <dgm:pt modelId="{B27CB89D-0421-4E0A-A151-8B7311DE13BA}" type="pres">
      <dgm:prSet presAssocID="{A2ABBC74-4E0B-4FFE-B56F-1E51563507CB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D3A4C6C7-363A-4435-83BD-883A800122C7}" type="pres">
      <dgm:prSet presAssocID="{A2ABBC74-4E0B-4FFE-B56F-1E51563507CB}" presName="connTx" presStyleLbl="parChTrans1D3" presStyleIdx="1" presStyleCnt="2"/>
      <dgm:spPr/>
      <dgm:t>
        <a:bodyPr/>
        <a:lstStyle/>
        <a:p>
          <a:endParaRPr lang="en-US"/>
        </a:p>
      </dgm:t>
    </dgm:pt>
    <dgm:pt modelId="{97B041F7-F623-46D1-8E11-2C413D68F9AA}" type="pres">
      <dgm:prSet presAssocID="{B35E456B-649A-4B2E-A2A8-D791F5861EFD}" presName="root2" presStyleCnt="0"/>
      <dgm:spPr/>
      <dgm:t>
        <a:bodyPr/>
        <a:lstStyle/>
        <a:p>
          <a:endParaRPr lang="lv-LV"/>
        </a:p>
      </dgm:t>
    </dgm:pt>
    <dgm:pt modelId="{3B9A1291-BC53-4EBD-A519-11E9AE8B712D}" type="pres">
      <dgm:prSet presAssocID="{B35E456B-649A-4B2E-A2A8-D791F5861EFD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07208F-A95F-40CA-9D4E-2122C4E90416}" type="pres">
      <dgm:prSet presAssocID="{B35E456B-649A-4B2E-A2A8-D791F5861EFD}" presName="level3hierChild" presStyleCnt="0"/>
      <dgm:spPr/>
      <dgm:t>
        <a:bodyPr/>
        <a:lstStyle/>
        <a:p>
          <a:endParaRPr lang="lv-LV"/>
        </a:p>
      </dgm:t>
    </dgm:pt>
  </dgm:ptLst>
  <dgm:cxnLst>
    <dgm:cxn modelId="{62111DAD-0CC0-4654-B384-1F8534805689}" type="presOf" srcId="{31733F9B-9B57-4D9F-B1EA-979A38A78FF9}" destId="{B61704FB-B144-4353-9F48-4D0FEC8949E4}" srcOrd="0" destOrd="0" presId="urn:microsoft.com/office/officeart/2005/8/layout/hierarchy2"/>
    <dgm:cxn modelId="{2A8A514D-ED80-4CB1-B70C-54ED024720AE}" type="presOf" srcId="{A2ABBC74-4E0B-4FFE-B56F-1E51563507CB}" destId="{B27CB89D-0421-4E0A-A151-8B7311DE13BA}" srcOrd="0" destOrd="0" presId="urn:microsoft.com/office/officeart/2005/8/layout/hierarchy2"/>
    <dgm:cxn modelId="{42A23E07-DA5C-4FD8-B5A1-F994FF071497}" srcId="{688B8542-3940-45C7-BD3D-EAEE88FD22CE}" destId="{2CD770E0-937E-409C-A833-E1FA1C0CEF1E}" srcOrd="0" destOrd="0" parTransId="{170A845D-7246-4207-BEA8-1FE7F292D024}" sibTransId="{93E02C8B-9E17-4166-A5EB-9184D8CF2946}"/>
    <dgm:cxn modelId="{39D52E01-9367-4B1D-95D9-B9ED95C2D0D8}" srcId="{73100D9D-C0AD-47A8-8609-E220C972A5A7}" destId="{B35E456B-649A-4B2E-A2A8-D791F5861EFD}" srcOrd="0" destOrd="0" parTransId="{A2ABBC74-4E0B-4FFE-B56F-1E51563507CB}" sibTransId="{5E0FAD01-0DE7-49DE-B6AF-A184B83EB9BC}"/>
    <dgm:cxn modelId="{F26185E7-CE6B-45E8-A0A7-CC0A0F48A9F4}" type="presOf" srcId="{91F33552-4F61-4183-A79E-CC11EB557E28}" destId="{DFA25299-8558-409C-A70A-D9C70AB3A4CF}" srcOrd="0" destOrd="0" presId="urn:microsoft.com/office/officeart/2005/8/layout/hierarchy2"/>
    <dgm:cxn modelId="{E295B0F0-11E8-44C9-A136-5F14D85BB635}" type="presOf" srcId="{B35E456B-649A-4B2E-A2A8-D791F5861EFD}" destId="{3B9A1291-BC53-4EBD-A519-11E9AE8B712D}" srcOrd="0" destOrd="0" presId="urn:microsoft.com/office/officeart/2005/8/layout/hierarchy2"/>
    <dgm:cxn modelId="{CFB8DB23-C4EF-4CAD-A241-5EB82EF9FE2A}" type="presOf" srcId="{31733F9B-9B57-4D9F-B1EA-979A38A78FF9}" destId="{5B2347E0-B346-4DBC-AF8A-29D6365A6EFF}" srcOrd="1" destOrd="0" presId="urn:microsoft.com/office/officeart/2005/8/layout/hierarchy2"/>
    <dgm:cxn modelId="{FE25F290-5F43-4BD9-A92D-7085C9D43EBA}" srcId="{96749C39-22FA-44D3-B527-DB6286D4CA46}" destId="{73100D9D-C0AD-47A8-8609-E220C972A5A7}" srcOrd="1" destOrd="0" parTransId="{31733F9B-9B57-4D9F-B1EA-979A38A78FF9}" sibTransId="{141F5CED-1292-4105-8D26-B8FAFCDDBE93}"/>
    <dgm:cxn modelId="{27D427A1-356A-4936-BB1F-E3EE60D89E14}" type="presOf" srcId="{170A845D-7246-4207-BEA8-1FE7F292D024}" destId="{34CFF74D-BA7D-494D-9BC1-610F6F24A29D}" srcOrd="1" destOrd="0" presId="urn:microsoft.com/office/officeart/2005/8/layout/hierarchy2"/>
    <dgm:cxn modelId="{16B559A8-9262-415E-8ED9-7BAD4C7DB1C8}" srcId="{96749C39-22FA-44D3-B527-DB6286D4CA46}" destId="{688B8542-3940-45C7-BD3D-EAEE88FD22CE}" srcOrd="0" destOrd="0" parTransId="{91F33552-4F61-4183-A79E-CC11EB557E28}" sibTransId="{4C9C90CE-D00F-449C-B52B-8521082CEECC}"/>
    <dgm:cxn modelId="{3B6DC114-5075-4FEE-8ADC-A8F6EB322799}" type="presOf" srcId="{91F33552-4F61-4183-A79E-CC11EB557E28}" destId="{E98F51C3-E23E-4429-8F05-551FD1E185E4}" srcOrd="1" destOrd="0" presId="urn:microsoft.com/office/officeart/2005/8/layout/hierarchy2"/>
    <dgm:cxn modelId="{3BCAE1E4-FB82-4E68-8EB2-199133868A1D}" type="presOf" srcId="{424559D7-4228-47A3-875A-2A541F24493C}" destId="{3148052B-8AAE-4540-9A18-508E54D1898A}" srcOrd="0" destOrd="0" presId="urn:microsoft.com/office/officeart/2005/8/layout/hierarchy2"/>
    <dgm:cxn modelId="{1C2D7DC1-A02C-44C4-8A49-117449B3EF8D}" type="presOf" srcId="{2CD770E0-937E-409C-A833-E1FA1C0CEF1E}" destId="{4C660E34-0005-4374-9E2A-7FDE7606A2E5}" srcOrd="0" destOrd="0" presId="urn:microsoft.com/office/officeart/2005/8/layout/hierarchy2"/>
    <dgm:cxn modelId="{BA948E5D-76AB-49BD-A6D0-A02CCD2F40E4}" type="presOf" srcId="{688B8542-3940-45C7-BD3D-EAEE88FD22CE}" destId="{47F4B11A-A6D7-42D3-A839-EC392E406523}" srcOrd="0" destOrd="0" presId="urn:microsoft.com/office/officeart/2005/8/layout/hierarchy2"/>
    <dgm:cxn modelId="{27F99B2E-EF62-4DA1-9A78-A7E821618CD0}" type="presOf" srcId="{96749C39-22FA-44D3-B527-DB6286D4CA46}" destId="{4DB9CB92-0A69-45BF-99C9-6F19073269BF}" srcOrd="0" destOrd="0" presId="urn:microsoft.com/office/officeart/2005/8/layout/hierarchy2"/>
    <dgm:cxn modelId="{3DD9947B-9EDA-498C-B1F9-2AB3789E18D2}" type="presOf" srcId="{170A845D-7246-4207-BEA8-1FE7F292D024}" destId="{5E2AA945-3895-4DA2-B050-7A81C68B31A3}" srcOrd="0" destOrd="0" presId="urn:microsoft.com/office/officeart/2005/8/layout/hierarchy2"/>
    <dgm:cxn modelId="{BEFF5262-E098-47AB-A804-1A43CA99B3BD}" srcId="{424559D7-4228-47A3-875A-2A541F24493C}" destId="{96749C39-22FA-44D3-B527-DB6286D4CA46}" srcOrd="0" destOrd="0" parTransId="{253D17F3-438C-49DD-9D58-7576AB9B2D5B}" sibTransId="{EAF4D833-F374-4FC7-A5FE-9151287C18A6}"/>
    <dgm:cxn modelId="{39CAAD75-0D17-4E41-BA1B-3A1BB8337698}" type="presOf" srcId="{73100D9D-C0AD-47A8-8609-E220C972A5A7}" destId="{909DD8EC-B260-491C-B037-EF077A14E6F3}" srcOrd="0" destOrd="0" presId="urn:microsoft.com/office/officeart/2005/8/layout/hierarchy2"/>
    <dgm:cxn modelId="{0977C6F9-476B-4E14-BDAB-95E123164FC2}" type="presOf" srcId="{A2ABBC74-4E0B-4FFE-B56F-1E51563507CB}" destId="{D3A4C6C7-363A-4435-83BD-883A800122C7}" srcOrd="1" destOrd="0" presId="urn:microsoft.com/office/officeart/2005/8/layout/hierarchy2"/>
    <dgm:cxn modelId="{9751A53D-70CA-4444-8351-35A97498DA67}" type="presParOf" srcId="{3148052B-8AAE-4540-9A18-508E54D1898A}" destId="{F9DBC8F1-B820-4F37-9D99-5C2B7500A6E8}" srcOrd="0" destOrd="0" presId="urn:microsoft.com/office/officeart/2005/8/layout/hierarchy2"/>
    <dgm:cxn modelId="{84303FEA-0DFB-4F80-9C6A-5146FF9C105E}" type="presParOf" srcId="{F9DBC8F1-B820-4F37-9D99-5C2B7500A6E8}" destId="{4DB9CB92-0A69-45BF-99C9-6F19073269BF}" srcOrd="0" destOrd="0" presId="urn:microsoft.com/office/officeart/2005/8/layout/hierarchy2"/>
    <dgm:cxn modelId="{495D1B54-5F9D-4671-938F-509EA7EB8D3E}" type="presParOf" srcId="{F9DBC8F1-B820-4F37-9D99-5C2B7500A6E8}" destId="{1628AF01-1493-4E59-B6AE-83D8498667A3}" srcOrd="1" destOrd="0" presId="urn:microsoft.com/office/officeart/2005/8/layout/hierarchy2"/>
    <dgm:cxn modelId="{5F02CE9E-D23C-445F-AD16-9FB2406783A6}" type="presParOf" srcId="{1628AF01-1493-4E59-B6AE-83D8498667A3}" destId="{DFA25299-8558-409C-A70A-D9C70AB3A4CF}" srcOrd="0" destOrd="0" presId="urn:microsoft.com/office/officeart/2005/8/layout/hierarchy2"/>
    <dgm:cxn modelId="{974D0D13-2080-4E72-A2D2-F71EC0532CFC}" type="presParOf" srcId="{DFA25299-8558-409C-A70A-D9C70AB3A4CF}" destId="{E98F51C3-E23E-4429-8F05-551FD1E185E4}" srcOrd="0" destOrd="0" presId="urn:microsoft.com/office/officeart/2005/8/layout/hierarchy2"/>
    <dgm:cxn modelId="{76A9CE1A-4973-48A3-9535-C607822FACAC}" type="presParOf" srcId="{1628AF01-1493-4E59-B6AE-83D8498667A3}" destId="{A2EEC30D-EBC1-431C-B6A8-AC2C8C8550C0}" srcOrd="1" destOrd="0" presId="urn:microsoft.com/office/officeart/2005/8/layout/hierarchy2"/>
    <dgm:cxn modelId="{8CA48F6B-A1A6-4592-9D1C-D8C74A7AB325}" type="presParOf" srcId="{A2EEC30D-EBC1-431C-B6A8-AC2C8C8550C0}" destId="{47F4B11A-A6D7-42D3-A839-EC392E406523}" srcOrd="0" destOrd="0" presId="urn:microsoft.com/office/officeart/2005/8/layout/hierarchy2"/>
    <dgm:cxn modelId="{BAA95563-929F-47F5-8DFD-8C7EA739AFBA}" type="presParOf" srcId="{A2EEC30D-EBC1-431C-B6A8-AC2C8C8550C0}" destId="{F131F613-9DC7-4071-AD65-0E6E798B3BDE}" srcOrd="1" destOrd="0" presId="urn:microsoft.com/office/officeart/2005/8/layout/hierarchy2"/>
    <dgm:cxn modelId="{8F501E5E-94DF-4887-8552-9A438AAC7BE4}" type="presParOf" srcId="{F131F613-9DC7-4071-AD65-0E6E798B3BDE}" destId="{5E2AA945-3895-4DA2-B050-7A81C68B31A3}" srcOrd="0" destOrd="0" presId="urn:microsoft.com/office/officeart/2005/8/layout/hierarchy2"/>
    <dgm:cxn modelId="{43AF9590-BF0A-4AE1-9936-48E45696AB0B}" type="presParOf" srcId="{5E2AA945-3895-4DA2-B050-7A81C68B31A3}" destId="{34CFF74D-BA7D-494D-9BC1-610F6F24A29D}" srcOrd="0" destOrd="0" presId="urn:microsoft.com/office/officeart/2005/8/layout/hierarchy2"/>
    <dgm:cxn modelId="{C30B07EC-C19F-421C-A24E-3AFD07CA51FC}" type="presParOf" srcId="{F131F613-9DC7-4071-AD65-0E6E798B3BDE}" destId="{0F3A8A7A-ABB6-4374-B6D8-D08C39AD8145}" srcOrd="1" destOrd="0" presId="urn:microsoft.com/office/officeart/2005/8/layout/hierarchy2"/>
    <dgm:cxn modelId="{88F12287-98DA-4A77-81D2-1A95DDC8B7DB}" type="presParOf" srcId="{0F3A8A7A-ABB6-4374-B6D8-D08C39AD8145}" destId="{4C660E34-0005-4374-9E2A-7FDE7606A2E5}" srcOrd="0" destOrd="0" presId="urn:microsoft.com/office/officeart/2005/8/layout/hierarchy2"/>
    <dgm:cxn modelId="{35BD6860-626F-400F-A955-9B9550089755}" type="presParOf" srcId="{0F3A8A7A-ABB6-4374-B6D8-D08C39AD8145}" destId="{7A870521-006A-4C2E-AADC-27816CFFB4B5}" srcOrd="1" destOrd="0" presId="urn:microsoft.com/office/officeart/2005/8/layout/hierarchy2"/>
    <dgm:cxn modelId="{F57C46E0-4632-46D2-8516-52D6C914535D}" type="presParOf" srcId="{1628AF01-1493-4E59-B6AE-83D8498667A3}" destId="{B61704FB-B144-4353-9F48-4D0FEC8949E4}" srcOrd="2" destOrd="0" presId="urn:microsoft.com/office/officeart/2005/8/layout/hierarchy2"/>
    <dgm:cxn modelId="{94B6FBCE-CB63-4520-8000-5E6A4592A904}" type="presParOf" srcId="{B61704FB-B144-4353-9F48-4D0FEC8949E4}" destId="{5B2347E0-B346-4DBC-AF8A-29D6365A6EFF}" srcOrd="0" destOrd="0" presId="urn:microsoft.com/office/officeart/2005/8/layout/hierarchy2"/>
    <dgm:cxn modelId="{753EC0E4-658E-4CCA-B376-2115A97243E4}" type="presParOf" srcId="{1628AF01-1493-4E59-B6AE-83D8498667A3}" destId="{FD4F320D-8461-4937-8E92-4F756622B847}" srcOrd="3" destOrd="0" presId="urn:microsoft.com/office/officeart/2005/8/layout/hierarchy2"/>
    <dgm:cxn modelId="{B19663D4-2D8E-412C-96BC-5EE27848E177}" type="presParOf" srcId="{FD4F320D-8461-4937-8E92-4F756622B847}" destId="{909DD8EC-B260-491C-B037-EF077A14E6F3}" srcOrd="0" destOrd="0" presId="urn:microsoft.com/office/officeart/2005/8/layout/hierarchy2"/>
    <dgm:cxn modelId="{CC19CB74-030E-462F-9AD1-2526F1DE8B16}" type="presParOf" srcId="{FD4F320D-8461-4937-8E92-4F756622B847}" destId="{D245E412-DA57-4E69-9BDA-48A86D352B59}" srcOrd="1" destOrd="0" presId="urn:microsoft.com/office/officeart/2005/8/layout/hierarchy2"/>
    <dgm:cxn modelId="{0B6F9402-514F-440F-8FFE-E28AFFE77712}" type="presParOf" srcId="{D245E412-DA57-4E69-9BDA-48A86D352B59}" destId="{B27CB89D-0421-4E0A-A151-8B7311DE13BA}" srcOrd="0" destOrd="0" presId="urn:microsoft.com/office/officeart/2005/8/layout/hierarchy2"/>
    <dgm:cxn modelId="{C6BE1208-056E-4196-90A9-2E345896EA39}" type="presParOf" srcId="{B27CB89D-0421-4E0A-A151-8B7311DE13BA}" destId="{D3A4C6C7-363A-4435-83BD-883A800122C7}" srcOrd="0" destOrd="0" presId="urn:microsoft.com/office/officeart/2005/8/layout/hierarchy2"/>
    <dgm:cxn modelId="{30C13DDC-D65F-4D59-AD18-D7F05E339AC4}" type="presParOf" srcId="{D245E412-DA57-4E69-9BDA-48A86D352B59}" destId="{97B041F7-F623-46D1-8E11-2C413D68F9AA}" srcOrd="1" destOrd="0" presId="urn:microsoft.com/office/officeart/2005/8/layout/hierarchy2"/>
    <dgm:cxn modelId="{91034F75-305E-459E-853F-A1B1620B41D4}" type="presParOf" srcId="{97B041F7-F623-46D1-8E11-2C413D68F9AA}" destId="{3B9A1291-BC53-4EBD-A519-11E9AE8B712D}" srcOrd="0" destOrd="0" presId="urn:microsoft.com/office/officeart/2005/8/layout/hierarchy2"/>
    <dgm:cxn modelId="{53804E90-2A77-4D37-99D3-DE9453FB37A0}" type="presParOf" srcId="{97B041F7-F623-46D1-8E11-2C413D68F9AA}" destId="{C307208F-A95F-40CA-9D4E-2122C4E9041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57EE6F-6089-4E1C-B08C-0CA819AE8245}">
      <dsp:nvSpPr>
        <dsp:cNvPr id="0" name=""/>
        <dsp:cNvSpPr/>
      </dsp:nvSpPr>
      <dsp:spPr>
        <a:xfrm>
          <a:off x="1163489" y="260444"/>
          <a:ext cx="3365738" cy="3365738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kern="1200" dirty="0" smtClean="0"/>
            <a:t>Darba algas ?</a:t>
          </a:r>
          <a:endParaRPr lang="lv-LV" sz="2800" kern="1200" dirty="0"/>
        </a:p>
      </dsp:txBody>
      <dsp:txXfrm>
        <a:off x="2937313" y="973660"/>
        <a:ext cx="1202049" cy="1001708"/>
      </dsp:txXfrm>
    </dsp:sp>
    <dsp:sp modelId="{476274FE-28D3-4448-9AB2-F3D97CE33B85}">
      <dsp:nvSpPr>
        <dsp:cNvPr id="0" name=""/>
        <dsp:cNvSpPr/>
      </dsp:nvSpPr>
      <dsp:spPr>
        <a:xfrm>
          <a:off x="1094171" y="380649"/>
          <a:ext cx="3365738" cy="3365738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kern="1200" dirty="0" smtClean="0"/>
            <a:t>Vietējās iniciatīvas</a:t>
          </a:r>
          <a:endParaRPr lang="lv-LV" sz="2800" kern="1200" dirty="0"/>
        </a:p>
      </dsp:txBody>
      <dsp:txXfrm>
        <a:off x="1895537" y="2564372"/>
        <a:ext cx="1803074" cy="881503"/>
      </dsp:txXfrm>
    </dsp:sp>
    <dsp:sp modelId="{3096E85E-CE35-4B4E-80BB-FB805FFAF2EF}">
      <dsp:nvSpPr>
        <dsp:cNvPr id="0" name=""/>
        <dsp:cNvSpPr/>
      </dsp:nvSpPr>
      <dsp:spPr>
        <a:xfrm>
          <a:off x="1024852" y="260444"/>
          <a:ext cx="3365738" cy="3365738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800" kern="1200" dirty="0" smtClean="0"/>
            <a:t>Kā augt ātrāk </a:t>
          </a:r>
          <a:r>
            <a:rPr lang="lv-LV" sz="2400" kern="1200" dirty="0" smtClean="0"/>
            <a:t>?</a:t>
          </a:r>
          <a:endParaRPr lang="lv-LV" sz="2400" kern="1200" dirty="0"/>
        </a:p>
      </dsp:txBody>
      <dsp:txXfrm>
        <a:off x="1414717" y="973660"/>
        <a:ext cx="1202049" cy="1001708"/>
      </dsp:txXfrm>
    </dsp:sp>
    <dsp:sp modelId="{E5E7CAF8-6755-423C-8E7B-44D4DA5980C1}">
      <dsp:nvSpPr>
        <dsp:cNvPr id="0" name=""/>
        <dsp:cNvSpPr/>
      </dsp:nvSpPr>
      <dsp:spPr>
        <a:xfrm>
          <a:off x="955411" y="52088"/>
          <a:ext cx="3782449" cy="378244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27A02D-67F9-4E46-9568-67EF3B7D2F38}">
      <dsp:nvSpPr>
        <dsp:cNvPr id="0" name=""/>
        <dsp:cNvSpPr/>
      </dsp:nvSpPr>
      <dsp:spPr>
        <a:xfrm>
          <a:off x="885815" y="172080"/>
          <a:ext cx="3782449" cy="3782449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91829F-F123-4A74-B0DD-ECB418D39821}">
      <dsp:nvSpPr>
        <dsp:cNvPr id="0" name=""/>
        <dsp:cNvSpPr/>
      </dsp:nvSpPr>
      <dsp:spPr>
        <a:xfrm>
          <a:off x="816219" y="52088"/>
          <a:ext cx="3782449" cy="3782449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B9CB92-0A69-45BF-99C9-6F19073269BF}">
      <dsp:nvSpPr>
        <dsp:cNvPr id="0" name=""/>
        <dsp:cNvSpPr/>
      </dsp:nvSpPr>
      <dsp:spPr>
        <a:xfrm>
          <a:off x="3941" y="908330"/>
          <a:ext cx="1758737" cy="879368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Investīciju projekts</a:t>
          </a:r>
          <a:endParaRPr lang="en-US" sz="16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9697" y="934086"/>
        <a:ext cx="1707225" cy="827856"/>
      </dsp:txXfrm>
    </dsp:sp>
    <dsp:sp modelId="{DFA25299-8558-409C-A70A-D9C70AB3A4CF}">
      <dsp:nvSpPr>
        <dsp:cNvPr id="0" name=""/>
        <dsp:cNvSpPr/>
      </dsp:nvSpPr>
      <dsp:spPr>
        <a:xfrm rot="19457599">
          <a:off x="1681248" y="1065840"/>
          <a:ext cx="866356" cy="58710"/>
        </a:xfrm>
        <a:custGeom>
          <a:avLst/>
          <a:gdLst/>
          <a:ahLst/>
          <a:cxnLst/>
          <a:rect l="0" t="0" r="0" b="0"/>
          <a:pathLst>
            <a:path>
              <a:moveTo>
                <a:pt x="0" y="29355"/>
              </a:moveTo>
              <a:lnTo>
                <a:pt x="866356" y="2935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092767" y="1073537"/>
        <a:ext cx="43317" cy="43317"/>
      </dsp:txXfrm>
    </dsp:sp>
    <dsp:sp modelId="{47F4B11A-A6D7-42D3-A839-EC392E406523}">
      <dsp:nvSpPr>
        <dsp:cNvPr id="0" name=""/>
        <dsp:cNvSpPr/>
      </dsp:nvSpPr>
      <dsp:spPr>
        <a:xfrm>
          <a:off x="2466174" y="402693"/>
          <a:ext cx="1758737" cy="87936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Ieguldījumi</a:t>
          </a:r>
          <a:r>
            <a:rPr lang="lv-LV" sz="160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 pamatlīdzekļos</a:t>
          </a:r>
          <a:endParaRPr lang="en-US" sz="1600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491930" y="428449"/>
        <a:ext cx="1707225" cy="827856"/>
      </dsp:txXfrm>
    </dsp:sp>
    <dsp:sp modelId="{5E2AA945-3895-4DA2-B050-7A81C68B31A3}">
      <dsp:nvSpPr>
        <dsp:cNvPr id="0" name=""/>
        <dsp:cNvSpPr/>
      </dsp:nvSpPr>
      <dsp:spPr>
        <a:xfrm>
          <a:off x="4224911" y="813021"/>
          <a:ext cx="703495" cy="58710"/>
        </a:xfrm>
        <a:custGeom>
          <a:avLst/>
          <a:gdLst/>
          <a:ahLst/>
          <a:cxnLst/>
          <a:rect l="0" t="0" r="0" b="0"/>
          <a:pathLst>
            <a:path>
              <a:moveTo>
                <a:pt x="0" y="29355"/>
              </a:moveTo>
              <a:lnTo>
                <a:pt x="703495" y="29355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4559071" y="824790"/>
        <a:ext cx="35174" cy="35174"/>
      </dsp:txXfrm>
    </dsp:sp>
    <dsp:sp modelId="{4C660E34-0005-4374-9E2A-7FDE7606A2E5}">
      <dsp:nvSpPr>
        <dsp:cNvPr id="0" name=""/>
        <dsp:cNvSpPr/>
      </dsp:nvSpPr>
      <dsp:spPr>
        <a:xfrm>
          <a:off x="4928406" y="402693"/>
          <a:ext cx="1758737" cy="879368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Atlaide</a:t>
          </a:r>
          <a:r>
            <a:rPr lang="lv-LV" sz="160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UIN, NIN</a:t>
          </a:r>
          <a:endParaRPr lang="en-US" sz="1600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4954162" y="428449"/>
        <a:ext cx="1707225" cy="827856"/>
      </dsp:txXfrm>
    </dsp:sp>
    <dsp:sp modelId="{B61704FB-B144-4353-9F48-4D0FEC8949E4}">
      <dsp:nvSpPr>
        <dsp:cNvPr id="0" name=""/>
        <dsp:cNvSpPr/>
      </dsp:nvSpPr>
      <dsp:spPr>
        <a:xfrm rot="2142401">
          <a:off x="1681248" y="1571477"/>
          <a:ext cx="866356" cy="58710"/>
        </a:xfrm>
        <a:custGeom>
          <a:avLst/>
          <a:gdLst/>
          <a:ahLst/>
          <a:cxnLst/>
          <a:rect l="0" t="0" r="0" b="0"/>
          <a:pathLst>
            <a:path>
              <a:moveTo>
                <a:pt x="0" y="29355"/>
              </a:moveTo>
              <a:lnTo>
                <a:pt x="866356" y="2935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092767" y="1579174"/>
        <a:ext cx="43317" cy="43317"/>
      </dsp:txXfrm>
    </dsp:sp>
    <dsp:sp modelId="{909DD8EC-B260-491C-B037-EF077A14E6F3}">
      <dsp:nvSpPr>
        <dsp:cNvPr id="0" name=""/>
        <dsp:cNvSpPr/>
      </dsp:nvSpPr>
      <dsp:spPr>
        <a:xfrm>
          <a:off x="2466174" y="1413967"/>
          <a:ext cx="1758737" cy="87936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Ieguldījumi</a:t>
          </a:r>
          <a:r>
            <a:rPr lang="lv-LV" sz="160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 atalgojumā</a:t>
          </a:r>
          <a:endParaRPr lang="en-US" sz="1600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491930" y="1439723"/>
        <a:ext cx="1707225" cy="827856"/>
      </dsp:txXfrm>
    </dsp:sp>
    <dsp:sp modelId="{B27CB89D-0421-4E0A-A151-8B7311DE13BA}">
      <dsp:nvSpPr>
        <dsp:cNvPr id="0" name=""/>
        <dsp:cNvSpPr/>
      </dsp:nvSpPr>
      <dsp:spPr>
        <a:xfrm>
          <a:off x="4224911" y="1824296"/>
          <a:ext cx="703495" cy="58710"/>
        </a:xfrm>
        <a:custGeom>
          <a:avLst/>
          <a:gdLst/>
          <a:ahLst/>
          <a:cxnLst/>
          <a:rect l="0" t="0" r="0" b="0"/>
          <a:pathLst>
            <a:path>
              <a:moveTo>
                <a:pt x="0" y="29355"/>
              </a:moveTo>
              <a:lnTo>
                <a:pt x="703495" y="29355"/>
              </a:lnTo>
            </a:path>
          </a:pathLst>
        </a:custGeom>
        <a:noFill/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4559071" y="1836064"/>
        <a:ext cx="35174" cy="35174"/>
      </dsp:txXfrm>
    </dsp:sp>
    <dsp:sp modelId="{3B9A1291-BC53-4EBD-A519-11E9AE8B712D}">
      <dsp:nvSpPr>
        <dsp:cNvPr id="0" name=""/>
        <dsp:cNvSpPr/>
      </dsp:nvSpPr>
      <dsp:spPr>
        <a:xfrm>
          <a:off x="4928406" y="1413967"/>
          <a:ext cx="1758737" cy="879368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Atlaide </a:t>
          </a:r>
          <a:r>
            <a:rPr lang="lv-LV" sz="160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600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UIN, NIN</a:t>
          </a:r>
          <a:endParaRPr lang="en-US" sz="1600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4954162" y="1439723"/>
        <a:ext cx="1707225" cy="8278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/>
            </a:lvl1pPr>
          </a:lstStyle>
          <a:p>
            <a:fld id="{55F73659-621C-4C6B-A01B-B3C6177FB8EF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r">
              <a:defRPr sz="1200"/>
            </a:lvl1pPr>
          </a:lstStyle>
          <a:p>
            <a:fld id="{ACBE59FB-E231-47FC-BFA6-B05ACDCCBD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08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 defTabSz="94690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 defTabSz="94690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5162DFB-2DF2-49DF-AB30-1B82DA14A74A}" type="datetimeFigureOut">
              <a:rPr lang="lv-LV"/>
              <a:pPr>
                <a:defRPr/>
              </a:pPr>
              <a:t>02.10.2018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53" tIns="46077" rIns="92153" bIns="46077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2153" tIns="46077" rIns="92153" bIns="46077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 defTabSz="94690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041611AF-D64A-4226-A96F-FB0A1712ABB7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847846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5287CC1-A0F7-4D55-9DD1-D5C6C25DB363}" type="slidenum">
              <a:rPr lang="lv-LV" altLang="en-US" smtClean="0"/>
              <a:pPr/>
              <a:t>8</a:t>
            </a:fld>
            <a:endParaRPr lang="lv-LV" altLang="en-US" smtClean="0"/>
          </a:p>
        </p:txBody>
      </p:sp>
    </p:spTree>
    <p:extLst>
      <p:ext uri="{BB962C8B-B14F-4D97-AF65-F5344CB8AC3E}">
        <p14:creationId xmlns:p14="http://schemas.microsoft.com/office/powerpoint/2010/main" val="2084648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9DA0D32-1F66-4D2C-BFA1-6AF25F35A928}" type="slidenum">
              <a:rPr lang="lv-LV" altLang="en-US" smtClean="0"/>
              <a:pPr/>
              <a:t>11</a:t>
            </a:fld>
            <a:endParaRPr lang="lv-LV" altLang="en-US" smtClean="0"/>
          </a:p>
        </p:txBody>
      </p:sp>
    </p:spTree>
    <p:extLst>
      <p:ext uri="{BB962C8B-B14F-4D97-AF65-F5344CB8AC3E}">
        <p14:creationId xmlns:p14="http://schemas.microsoft.com/office/powerpoint/2010/main" val="691747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F229E9C5-8B39-4643-9AC7-3CB70B82D6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832BB7B4-0127-4F07-8920-17DA66B1A8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E39644DB-4AE3-4034-BE69-BA19EB7DC7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F24072BC-730E-45B0-B387-330E0239F6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C4B583E1-95CE-4FF7-8D07-865BB81BB4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487DEC8F-7A0D-4E94-8E3F-1D8DA75BEC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2773F73F-A0AB-4429-B726-ADE44EA0B9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text styles</a:t>
            </a:r>
          </a:p>
          <a:p>
            <a:pPr lvl="1"/>
            <a:r>
              <a:rPr lang="en-US" altLang="lv-LV" smtClean="0"/>
              <a:t>Second level</a:t>
            </a:r>
          </a:p>
          <a:p>
            <a:pPr lvl="2"/>
            <a:r>
              <a:rPr lang="en-US" altLang="lv-LV" smtClean="0"/>
              <a:t>Third level</a:t>
            </a:r>
          </a:p>
          <a:p>
            <a:pPr lvl="3"/>
            <a:r>
              <a:rPr lang="en-US" altLang="lv-LV" smtClean="0"/>
              <a:t>Fourth level</a:t>
            </a:r>
          </a:p>
          <a:p>
            <a:pPr lvl="4"/>
            <a:r>
              <a:rPr lang="en-US" altLang="lv-LV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D39964-6886-4898-9E58-C4F2E37ADBEB}" type="datetime1">
              <a:rPr lang="en-US"/>
              <a:pPr>
                <a:defRPr/>
              </a:pPr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F7477E8E-EDE6-4057-A4A8-E602451726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85800" y="3505199"/>
            <a:ext cx="7772400" cy="1803779"/>
          </a:xfrm>
        </p:spPr>
        <p:txBody>
          <a:bodyPr>
            <a:normAutofit fontScale="90000"/>
          </a:bodyPr>
          <a:lstStyle/>
          <a:p>
            <a:r>
              <a:rPr lang="lv-LV" sz="2800" dirty="0">
                <a:solidFill>
                  <a:srgbClr val="006600"/>
                </a:solidFill>
              </a:rPr>
              <a:t>Rīcības </a:t>
            </a:r>
            <a:r>
              <a:rPr lang="lv-LV" sz="2800" dirty="0" smtClean="0">
                <a:solidFill>
                  <a:srgbClr val="006600"/>
                </a:solidFill>
              </a:rPr>
              <a:t>plāns </a:t>
            </a:r>
            <a:br>
              <a:rPr lang="lv-LV" sz="2800" dirty="0" smtClean="0">
                <a:solidFill>
                  <a:srgbClr val="006600"/>
                </a:solidFill>
              </a:rPr>
            </a:br>
            <a:r>
              <a:rPr lang="lv-LV" sz="3600" dirty="0" smtClean="0">
                <a:solidFill>
                  <a:srgbClr val="006600"/>
                </a:solidFill>
              </a:rPr>
              <a:t>Latgales reģiona ekonomiskajai </a:t>
            </a:r>
            <a:r>
              <a:rPr lang="lv-LV" sz="3600" dirty="0">
                <a:solidFill>
                  <a:srgbClr val="006600"/>
                </a:solidFill>
              </a:rPr>
              <a:t>izaugsmei </a:t>
            </a:r>
            <a:r>
              <a:rPr lang="lv-LV" sz="2800" dirty="0" smtClean="0">
                <a:solidFill>
                  <a:srgbClr val="006600"/>
                </a:solidFill>
              </a:rPr>
              <a:t/>
            </a:r>
            <a:br>
              <a:rPr lang="lv-LV" sz="2800" dirty="0" smtClean="0">
                <a:solidFill>
                  <a:srgbClr val="006600"/>
                </a:solidFill>
              </a:rPr>
            </a:br>
            <a:r>
              <a:rPr lang="lv-LV" sz="2800" dirty="0" smtClean="0">
                <a:solidFill>
                  <a:srgbClr val="006600"/>
                </a:solidFill>
              </a:rPr>
              <a:t>2018</a:t>
            </a:r>
            <a:r>
              <a:rPr lang="lv-LV" sz="2800" dirty="0">
                <a:solidFill>
                  <a:srgbClr val="006600"/>
                </a:solidFill>
              </a:rPr>
              <a:t>.-</a:t>
            </a:r>
            <a:r>
              <a:rPr lang="lv-LV" sz="2800" dirty="0" smtClean="0">
                <a:solidFill>
                  <a:srgbClr val="006600"/>
                </a:solidFill>
              </a:rPr>
              <a:t>2021.gadam </a:t>
            </a:r>
            <a:r>
              <a:rPr lang="lv-LV" sz="1700" dirty="0" smtClean="0">
                <a:solidFill>
                  <a:srgbClr val="006600"/>
                </a:solidFill>
              </a:rPr>
              <a:t/>
            </a:r>
            <a:br>
              <a:rPr lang="lv-LV" sz="1700" dirty="0" smtClean="0">
                <a:solidFill>
                  <a:srgbClr val="006600"/>
                </a:solidFill>
              </a:rPr>
            </a:br>
            <a:endParaRPr lang="lv-LV" altLang="en-US" sz="1700" dirty="0" smtClean="0">
              <a:solidFill>
                <a:srgbClr val="006600"/>
              </a:solidFill>
            </a:endParaRPr>
          </a:p>
        </p:txBody>
      </p:sp>
      <p:sp>
        <p:nvSpPr>
          <p:cNvPr id="3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366962" y="6234906"/>
            <a:ext cx="4410075" cy="238322"/>
          </a:xfrm>
        </p:spPr>
        <p:txBody>
          <a:bodyPr>
            <a:noAutofit/>
          </a:bodyPr>
          <a:lstStyle/>
          <a:p>
            <a:pPr eaLnBrk="1" hangingPunct="1"/>
            <a:r>
              <a:rPr lang="lv-LV" altLang="en-US" sz="1200" dirty="0" smtClean="0">
                <a:latin typeface="Calibri" panose="020F0502020204030204" pitchFamily="34" charset="0"/>
              </a:rPr>
              <a:t>2018. gada 18. septembris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382000" y="6424183"/>
            <a:ext cx="457200" cy="304800"/>
          </a:xfrm>
        </p:spPr>
        <p:txBody>
          <a:bodyPr/>
          <a:lstStyle/>
          <a:p>
            <a:pPr>
              <a:defRPr/>
            </a:pPr>
            <a:fld id="{F229E9C5-8B39-4643-9AC7-3CB70B82D6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917404" y="362138"/>
            <a:ext cx="6921796" cy="789689"/>
          </a:xfrm>
          <a:prstGeom prst="rect">
            <a:avLst/>
          </a:prstGeom>
        </p:spPr>
        <p:txBody>
          <a:bodyPr/>
          <a:lstStyle>
            <a:lvl1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lv-LV" sz="2800" b="1" dirty="0" smtClean="0">
                <a:solidFill>
                  <a:srgbClr val="0066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Latgales plāna 2018.-2021.g.</a:t>
            </a:r>
            <a:br>
              <a:rPr lang="lv-LV" sz="2800" b="1" dirty="0" smtClean="0">
                <a:solidFill>
                  <a:srgbClr val="0066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lv-LV" sz="2800" b="1" dirty="0" smtClean="0">
                <a:solidFill>
                  <a:srgbClr val="0066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2.uzdevums</a:t>
            </a:r>
            <a:endParaRPr lang="en-GB" altLang="en-US" sz="2800" b="1" dirty="0" smtClean="0">
              <a:solidFill>
                <a:srgbClr val="0066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9900" y="6469451"/>
            <a:ext cx="2641600" cy="304800"/>
          </a:xfrm>
        </p:spPr>
        <p:txBody>
          <a:bodyPr/>
          <a:lstStyle/>
          <a:p>
            <a:pPr eaLnBrk="1" hangingPunct="1"/>
            <a:r>
              <a:rPr lang="lv-LV" altLang="en-US" sz="800" dirty="0" smtClean="0">
                <a:solidFill>
                  <a:srgbClr val="7F7F7F"/>
                </a:solidFill>
                <a:latin typeface="Calibri" panose="020F0502020204030204" pitchFamily="34" charset="0"/>
              </a:rPr>
              <a:t>2018.gada 18.septembris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944813" y="6469451"/>
            <a:ext cx="5483225" cy="304800"/>
          </a:xfrm>
        </p:spPr>
        <p:txBody>
          <a:bodyPr>
            <a:normAutofit/>
          </a:bodyPr>
          <a:lstStyle/>
          <a:p>
            <a:pPr eaLnBrk="1" hangingPunct="1"/>
            <a:r>
              <a:rPr lang="lv-LV" altLang="lv-LV" sz="800" dirty="0">
                <a:solidFill>
                  <a:srgbClr val="7F7F7F"/>
                </a:solidFill>
                <a:latin typeface="Calibri" panose="020F0502020204030204" pitchFamily="34" charset="0"/>
              </a:rPr>
              <a:t>Rīcības plāns Latgales reģiona ekonomiskajai izaugsmei 2018.-2021.gadam</a:t>
            </a:r>
            <a:endParaRPr lang="lv-LV" altLang="lv-LV" sz="800" dirty="0" smtClean="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Content Placeholder 8"/>
          <p:cNvSpPr>
            <a:spLocks noGrp="1"/>
          </p:cNvSpPr>
          <p:nvPr>
            <p:ph idx="1"/>
          </p:nvPr>
        </p:nvSpPr>
        <p:spPr>
          <a:xfrm>
            <a:off x="389299" y="1842448"/>
            <a:ext cx="8522473" cy="4404443"/>
          </a:xfrm>
        </p:spPr>
        <p:txBody>
          <a:bodyPr>
            <a:noAutofit/>
          </a:bodyPr>
          <a:lstStyle/>
          <a:p>
            <a:pPr marL="342900" lvl="0" algn="just">
              <a:spcBef>
                <a:spcPts val="200"/>
              </a:spcBef>
            </a:pPr>
            <a:r>
              <a:rPr lang="lv-LV" altLang="en-US" sz="2200" b="1" dirty="0">
                <a:latin typeface="Calibri" panose="020F0502020204030204" pitchFamily="34" charset="0"/>
              </a:rPr>
              <a:t>2</a:t>
            </a:r>
            <a:r>
              <a:rPr lang="lv-LV" altLang="en-US" sz="2200" b="1" dirty="0" smtClean="0">
                <a:latin typeface="Calibri" panose="020F0502020204030204" pitchFamily="34" charset="0"/>
              </a:rPr>
              <a:t>. </a:t>
            </a:r>
            <a:r>
              <a:rPr lang="lv-LV" altLang="en-US" sz="2200" b="1" u="sng" dirty="0" smtClean="0">
                <a:latin typeface="Calibri" panose="020F0502020204030204" pitchFamily="34" charset="0"/>
              </a:rPr>
              <a:t>Uzdevums:</a:t>
            </a:r>
            <a:r>
              <a:rPr lang="lv-LV" altLang="en-US" sz="2200" b="1" dirty="0" smtClean="0">
                <a:latin typeface="Calibri" panose="020F0502020204030204" pitchFamily="34" charset="0"/>
              </a:rPr>
              <a:t> </a:t>
            </a:r>
          </a:p>
          <a:p>
            <a:pPr marL="800100" indent="-457200" algn="just">
              <a:spcBef>
                <a:spcPts val="200"/>
              </a:spcBef>
              <a:buFont typeface="+mj-lt"/>
              <a:buAutoNum type="arabicParenR"/>
            </a:pPr>
            <a:r>
              <a:rPr lang="lv-LV" sz="2200" dirty="0"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Jautājuma par nodokļu atvieglojumu piemērošanu visām speciālajām ekonomiskajām zonām izskatīšana nodokļu reformas īstenošanas izvērtējuma ietvaros</a:t>
            </a:r>
            <a:endParaRPr lang="lv-LV" altLang="en-US" sz="2200" dirty="0">
              <a:latin typeface="Calibri" panose="020F0502020204030204" pitchFamily="34" charset="0"/>
              <a:ea typeface="Verdana" pitchFamily="34" charset="0"/>
              <a:cs typeface="Verdana" pitchFamily="34" charset="0"/>
            </a:endParaRPr>
          </a:p>
          <a:p>
            <a:pPr marL="800100" indent="-457200" algn="just">
              <a:spcBef>
                <a:spcPts val="200"/>
              </a:spcBef>
              <a:buFont typeface="+mj-lt"/>
              <a:buAutoNum type="arabicParenR"/>
            </a:pPr>
            <a:r>
              <a:rPr lang="lv-LV" altLang="en-US" sz="2200" b="1" u="sng" dirty="0"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Nodokļu politikas uzlabošana </a:t>
            </a:r>
            <a:r>
              <a:rPr lang="lv-LV" altLang="en-US" sz="2200" dirty="0"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– atbalsta paplašināšana speciālajās ekonomiskajās zonās Latgalē, paredzot nodokļu atvieglojumus par izmaksām darba spēka atalgojumā jaunām darba vietām</a:t>
            </a:r>
          </a:p>
          <a:p>
            <a:pPr algn="just">
              <a:spcBef>
                <a:spcPts val="200"/>
              </a:spcBef>
            </a:pPr>
            <a:r>
              <a:rPr lang="lv-LV" altLang="en-US" sz="2200" b="1" dirty="0">
                <a:latin typeface="Calibri" panose="020F0502020204030204" pitchFamily="34" charset="0"/>
              </a:rPr>
              <a:t>	</a:t>
            </a:r>
            <a:r>
              <a:rPr lang="lv-LV" altLang="en-US" sz="2200" b="1" dirty="0" smtClean="0">
                <a:latin typeface="Calibri" panose="020F0502020204030204" pitchFamily="34" charset="0"/>
              </a:rPr>
              <a:t>Rezultāti:</a:t>
            </a:r>
          </a:p>
          <a:p>
            <a:pPr marL="1447800" lvl="1" indent="-342900" algn="just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lv-LV" sz="2200" dirty="0" smtClean="0"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164 jaunas darba vietas (atbalstītajos Latgales SEZ projektos)</a:t>
            </a:r>
          </a:p>
          <a:p>
            <a:pPr algn="just">
              <a:spcBef>
                <a:spcPts val="200"/>
              </a:spcBef>
            </a:pPr>
            <a:r>
              <a:rPr lang="lv-LV" sz="2200" b="1" dirty="0" smtClean="0">
                <a:latin typeface="Calibri" panose="020F0502020204030204" pitchFamily="34" charset="0"/>
              </a:rPr>
              <a:t>	Termiņš: </a:t>
            </a:r>
          </a:p>
          <a:p>
            <a:pPr marL="1516063" lvl="2" indent="-342900" algn="just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lv-LV" sz="2200" dirty="0" smtClean="0"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30.12.2021.</a:t>
            </a:r>
            <a:endParaRPr lang="lv-LV" altLang="en-US" sz="22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67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69900" y="2975717"/>
            <a:ext cx="8369300" cy="258340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lv-LV" altLang="en-US" sz="2800" b="1" dirty="0" smtClean="0">
                <a:latin typeface="Calibri" panose="020F0502020204030204" pitchFamily="34" charset="0"/>
              </a:rPr>
              <a:t>Palielināta Latgales uzņēmējdarbības centra kapacitāte:</a:t>
            </a:r>
          </a:p>
          <a:p>
            <a:pPr marL="1104900" lvl="1" indent="-342900">
              <a:buFont typeface="Arial" panose="020B0604020202020204" pitchFamily="34" charset="0"/>
              <a:buChar char="•"/>
            </a:pPr>
            <a:r>
              <a:rPr lang="lv-LV" altLang="en-US" sz="2400" dirty="0" smtClean="0"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Ar Norvēģijas finanšu instrumenta atbalstu kopš 2014.gada,</a:t>
            </a:r>
            <a:r>
              <a:rPr lang="lv-LV" altLang="en-US" sz="2400" b="1" dirty="0" smtClean="0"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lv-LV" altLang="en-US" sz="2400" dirty="0" smtClean="0"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netieši ir atbalstīti  </a:t>
            </a:r>
            <a:r>
              <a:rPr lang="lv-LV" altLang="en-US" sz="2400" b="1" u="sng" dirty="0" smtClean="0"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142 komersanti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lv-LV" altLang="en-US" sz="1050" b="1" u="sng" dirty="0" smtClean="0">
              <a:latin typeface="Calibri" panose="020F0502020204030204" pitchFamily="34" charset="0"/>
              <a:ea typeface="Verdana" pitchFamily="34" charset="0"/>
              <a:cs typeface="Verdana" pitchFamily="34" charset="0"/>
            </a:endParaRPr>
          </a:p>
          <a:p>
            <a:pPr marL="1104900" lvl="1" indent="-342900">
              <a:buFont typeface="Arial" panose="020B0604020202020204" pitchFamily="34" charset="0"/>
              <a:buChar char="•"/>
            </a:pPr>
            <a:r>
              <a:rPr lang="lv-LV" altLang="en-US" sz="2400" dirty="0" smtClean="0"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Tirdzniecības misijas, investīciju piesaistes materiāli, Latgales pārstāvniecība Rīgā, www.invest.latgale.lv, u.c.</a:t>
            </a:r>
            <a:endParaRPr lang="lv-LV" altLang="en-US" sz="2400" b="1" dirty="0" smtClean="0">
              <a:latin typeface="Calibri" panose="020F0502020204030204" pitchFamily="34" charset="0"/>
            </a:endParaRPr>
          </a:p>
        </p:txBody>
      </p:sp>
      <p:pic>
        <p:nvPicPr>
          <p:cNvPr id="4" name="Picture 3" descr="http://nekrize.lv/wp-content/uploads/2014/06/LETA.jpg"/>
          <p:cNvPicPr>
            <a:picLocks noChangeAspect="1" noChangeArrowheads="1"/>
          </p:cNvPicPr>
          <p:nvPr/>
        </p:nvPicPr>
        <p:blipFill rotWithShape="1">
          <a:blip r:embed="rId3" cstate="print"/>
          <a:srcRect/>
          <a:stretch/>
        </p:blipFill>
        <p:spPr bwMode="auto">
          <a:xfrm>
            <a:off x="6147771" y="962977"/>
            <a:ext cx="2139168" cy="14241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382000" y="6324600"/>
            <a:ext cx="457200" cy="304800"/>
          </a:xfrm>
        </p:spPr>
        <p:txBody>
          <a:bodyPr/>
          <a:lstStyle/>
          <a:p>
            <a:pPr>
              <a:defRPr/>
            </a:pPr>
            <a:fld id="{F229E9C5-8B39-4643-9AC7-3CB70B82D6D0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917404" y="362138"/>
            <a:ext cx="6921796" cy="789689"/>
          </a:xfrm>
          <a:prstGeom prst="rect">
            <a:avLst/>
          </a:prstGeom>
        </p:spPr>
        <p:txBody>
          <a:bodyPr/>
          <a:lstStyle>
            <a:lvl1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lv-LV" altLang="en-US" sz="2400" b="1" dirty="0" smtClean="0">
                <a:solidFill>
                  <a:srgbClr val="0066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Latgales uzņēmējdarbības centrs</a:t>
            </a:r>
            <a:endParaRPr lang="en-GB" altLang="en-US" sz="2400" b="1" dirty="0" smtClean="0">
              <a:solidFill>
                <a:srgbClr val="0066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9900" y="6469451"/>
            <a:ext cx="2641600" cy="304800"/>
          </a:xfrm>
        </p:spPr>
        <p:txBody>
          <a:bodyPr/>
          <a:lstStyle/>
          <a:p>
            <a:pPr eaLnBrk="1" hangingPunct="1"/>
            <a:r>
              <a:rPr lang="lv-LV" altLang="en-US" sz="800" dirty="0" smtClean="0">
                <a:solidFill>
                  <a:srgbClr val="7F7F7F"/>
                </a:solidFill>
                <a:latin typeface="Calibri" panose="020F0502020204030204" pitchFamily="34" charset="0"/>
              </a:rPr>
              <a:t>2018.gada 18.septembris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944813" y="6469451"/>
            <a:ext cx="5483225" cy="304800"/>
          </a:xfrm>
        </p:spPr>
        <p:txBody>
          <a:bodyPr>
            <a:normAutofit/>
          </a:bodyPr>
          <a:lstStyle/>
          <a:p>
            <a:pPr eaLnBrk="1" hangingPunct="1"/>
            <a:r>
              <a:rPr lang="lv-LV" altLang="lv-LV" sz="800" dirty="0">
                <a:solidFill>
                  <a:srgbClr val="7F7F7F"/>
                </a:solidFill>
                <a:latin typeface="Calibri" panose="020F0502020204030204" pitchFamily="34" charset="0"/>
              </a:rPr>
              <a:t>Rīcības plāns Latgales reģiona ekonomiskajai izaugsmei 2018.-2021.gadam</a:t>
            </a:r>
            <a:endParaRPr lang="lv-LV" altLang="lv-LV" sz="800" dirty="0" smtClean="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15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382000" y="6324600"/>
            <a:ext cx="457200" cy="304800"/>
          </a:xfrm>
        </p:spPr>
        <p:txBody>
          <a:bodyPr/>
          <a:lstStyle/>
          <a:p>
            <a:pPr>
              <a:defRPr/>
            </a:pPr>
            <a:fld id="{F229E9C5-8B39-4643-9AC7-3CB70B82D6D0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17404" y="362138"/>
            <a:ext cx="6921796" cy="789689"/>
          </a:xfrm>
          <a:prstGeom prst="rect">
            <a:avLst/>
          </a:prstGeom>
        </p:spPr>
        <p:txBody>
          <a:bodyPr/>
          <a:lstStyle>
            <a:lvl1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lv-LV" sz="28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Latgales plāna 2018.-2021.g.</a:t>
            </a:r>
            <a:br>
              <a:rPr lang="lv-LV" sz="28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lv-LV" sz="28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3.-4.uzdevums</a:t>
            </a:r>
            <a:endParaRPr lang="en-GB" altLang="en-US" sz="2800" b="1" dirty="0" smtClean="0">
              <a:solidFill>
                <a:srgbClr val="0066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Content Placeholder 8"/>
          <p:cNvSpPr>
            <a:spLocks noGrp="1"/>
          </p:cNvSpPr>
          <p:nvPr>
            <p:ph idx="1"/>
          </p:nvPr>
        </p:nvSpPr>
        <p:spPr>
          <a:xfrm>
            <a:off x="469900" y="1846908"/>
            <a:ext cx="4102100" cy="4034858"/>
          </a:xfrm>
        </p:spPr>
        <p:txBody>
          <a:bodyPr>
            <a:noAutofit/>
          </a:bodyPr>
          <a:lstStyle/>
          <a:p>
            <a:r>
              <a:rPr lang="lv-LV" altLang="en-US" b="1" u="sng" dirty="0" smtClean="0">
                <a:latin typeface="Calibri" panose="020F0502020204030204" pitchFamily="34" charset="0"/>
              </a:rPr>
              <a:t>3. Uzdevums: </a:t>
            </a:r>
          </a:p>
          <a:p>
            <a:r>
              <a:rPr lang="lv-LV" altLang="en-US" b="1" dirty="0" smtClean="0">
                <a:latin typeface="Calibri" panose="020F0502020204030204" pitchFamily="34" charset="0"/>
              </a:rPr>
              <a:t>Latgales uzņēmējdarbības centra kapacitātes celšana un tā atbalsta pasākumi</a:t>
            </a:r>
          </a:p>
          <a:p>
            <a:r>
              <a:rPr lang="lv-LV" altLang="en-US" sz="1800" b="1" dirty="0" smtClean="0">
                <a:latin typeface="Calibri" panose="020F0502020204030204" pitchFamily="34" charset="0"/>
              </a:rPr>
              <a:t>Rezultāti:</a:t>
            </a:r>
          </a:p>
          <a:p>
            <a:pPr marL="1104900" lvl="1" indent="-342900">
              <a:spcBef>
                <a:spcPts val="200"/>
              </a:spcBef>
              <a:buFont typeface="Arial" pitchFamily="34" charset="0"/>
              <a:buChar char="•"/>
            </a:pPr>
            <a:r>
              <a:rPr lang="lv-LV" sz="1800" dirty="0" smtClean="0"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30 atbalstīti jaunie talanti</a:t>
            </a:r>
          </a:p>
          <a:p>
            <a:pPr marL="1104900" lvl="1" indent="-342900">
              <a:spcBef>
                <a:spcPts val="200"/>
              </a:spcBef>
              <a:buFont typeface="Arial" pitchFamily="34" charset="0"/>
              <a:buChar char="•"/>
            </a:pPr>
            <a:r>
              <a:rPr lang="lv-LV" sz="1800" dirty="0" smtClean="0"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40 jaunas darba vietas</a:t>
            </a:r>
          </a:p>
          <a:p>
            <a:r>
              <a:rPr lang="lv-LV" sz="1800" b="1" dirty="0" smtClean="0">
                <a:latin typeface="Calibri" panose="020F0502020204030204" pitchFamily="34" charset="0"/>
              </a:rPr>
              <a:t>Termiņš:</a:t>
            </a:r>
          </a:p>
          <a:p>
            <a:pPr marL="1104900" lvl="1" indent="-342900">
              <a:spcBef>
                <a:spcPts val="200"/>
              </a:spcBef>
              <a:buFont typeface="Arial" pitchFamily="34" charset="0"/>
              <a:buChar char="•"/>
            </a:pPr>
            <a:r>
              <a:rPr lang="lv-LV" sz="18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31.12.2019. programmas izveide, paredzot atbalstu LUC</a:t>
            </a:r>
          </a:p>
          <a:p>
            <a:pPr marL="1104900" lvl="1" indent="-342900">
              <a:spcBef>
                <a:spcPts val="200"/>
              </a:spcBef>
              <a:buFont typeface="Arial" pitchFamily="34" charset="0"/>
              <a:buChar char="•"/>
            </a:pPr>
            <a:r>
              <a:rPr lang="lv-LV" sz="18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30.12.2021. LUC atbalsta pasākumu ieviešana saskaņā ar programmas sniegto atbalstu</a:t>
            </a:r>
          </a:p>
        </p:txBody>
      </p:sp>
      <p:sp>
        <p:nvSpPr>
          <p:cNvPr id="5" name="Content Placeholder 8"/>
          <p:cNvSpPr txBox="1">
            <a:spLocks/>
          </p:cNvSpPr>
          <p:nvPr/>
        </p:nvSpPr>
        <p:spPr bwMode="auto">
          <a:xfrm>
            <a:off x="4572000" y="1544009"/>
            <a:ext cx="4472412" cy="4640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charset="0"/>
              <a:buNone/>
            </a:pPr>
            <a:r>
              <a:rPr lang="lv-LV" altLang="en-US" b="1" u="sng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4.Uzdevums:</a:t>
            </a:r>
            <a:r>
              <a:rPr lang="lv-LV" altLang="en-US" b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lvl="1" indent="0">
              <a:buFont typeface="Arial" charset="0"/>
              <a:buNone/>
            </a:pPr>
            <a:r>
              <a:rPr lang="lv-LV" altLang="en-US" b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Daugavpilī izveidots pilotprojekts jaunu uzņēmējdarbības atbalsta mehānismu ieviešanai</a:t>
            </a:r>
          </a:p>
          <a:p>
            <a:r>
              <a:rPr lang="lv-LV" altLang="en-US" sz="1800" b="1" dirty="0" smtClean="0">
                <a:latin typeface="Calibri" panose="020F0502020204030204" pitchFamily="34" charset="0"/>
              </a:rPr>
              <a:t>Rezultāti:</a:t>
            </a:r>
          </a:p>
          <a:p>
            <a:pPr marL="1104900" lvl="1" indent="-342900">
              <a:buFont typeface="Arial" pitchFamily="34" charset="0"/>
              <a:buChar char="•"/>
            </a:pPr>
            <a:r>
              <a:rPr lang="lv-LV" sz="18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Daugavpilī izveidots pilotprojekts jaunu uzņēmējdarbības atbalsta mehānismu ieviešanai</a:t>
            </a:r>
          </a:p>
          <a:p>
            <a:r>
              <a:rPr lang="lv-LV" sz="1800" b="1" dirty="0" smtClean="0">
                <a:latin typeface="Calibri" panose="020F0502020204030204" pitchFamily="34" charset="0"/>
              </a:rPr>
              <a:t>Termiņš:</a:t>
            </a:r>
          </a:p>
          <a:p>
            <a:pPr marL="1104900" lvl="1" indent="-342900">
              <a:buFont typeface="Arial" pitchFamily="34" charset="0"/>
              <a:buChar char="•"/>
            </a:pPr>
            <a:r>
              <a:rPr lang="pt-BR" sz="18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01.06.2019.</a:t>
            </a:r>
            <a:r>
              <a:rPr lang="lv-LV" sz="18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Normatīvā regulējuma sagatavošana iesniegšanai MK</a:t>
            </a:r>
          </a:p>
          <a:p>
            <a:pPr marL="1104900" lvl="1" indent="-342900">
              <a:buFont typeface="Arial" pitchFamily="34" charset="0"/>
              <a:buChar char="•"/>
            </a:pPr>
            <a:r>
              <a:rPr lang="pt-BR" sz="18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31.12.2021.</a:t>
            </a:r>
            <a:r>
              <a:rPr lang="lv-LV" sz="1800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pilotprojekts Latgalē – pašvaldību uzņēmējdarbības programmas īstenošana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9900" y="6469451"/>
            <a:ext cx="2641600" cy="304800"/>
          </a:xfrm>
        </p:spPr>
        <p:txBody>
          <a:bodyPr/>
          <a:lstStyle/>
          <a:p>
            <a:pPr eaLnBrk="1" hangingPunct="1"/>
            <a:r>
              <a:rPr lang="lv-LV" altLang="en-US" sz="800" dirty="0" smtClean="0">
                <a:solidFill>
                  <a:srgbClr val="7F7F7F"/>
                </a:solidFill>
                <a:latin typeface="Calibri" panose="020F0502020204030204" pitchFamily="34" charset="0"/>
              </a:rPr>
              <a:t>2018.gada 18.septembris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944813" y="6469451"/>
            <a:ext cx="5483225" cy="304800"/>
          </a:xfrm>
        </p:spPr>
        <p:txBody>
          <a:bodyPr>
            <a:normAutofit/>
          </a:bodyPr>
          <a:lstStyle/>
          <a:p>
            <a:pPr eaLnBrk="1" hangingPunct="1"/>
            <a:r>
              <a:rPr lang="lv-LV" altLang="lv-LV" sz="800" dirty="0">
                <a:solidFill>
                  <a:srgbClr val="7F7F7F"/>
                </a:solidFill>
                <a:latin typeface="Calibri" panose="020F0502020204030204" pitchFamily="34" charset="0"/>
              </a:rPr>
              <a:t>Rīcības plāns Latgales reģiona ekonomiskajai izaugsmei 2018.-2021.gadam</a:t>
            </a:r>
            <a:endParaRPr lang="lv-LV" altLang="lv-LV" sz="800" dirty="0" smtClean="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08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Latgales atbalsts un ES fondi pēc 2020.gada 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516855"/>
            <a:ext cx="7010400" cy="437357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lv-LV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800" dirty="0" smtClean="0"/>
              <a:t>Kopējais </a:t>
            </a:r>
            <a:r>
              <a:rPr lang="lv-LV" sz="1800" dirty="0"/>
              <a:t>investīciju pieprasījums </a:t>
            </a:r>
            <a:r>
              <a:rPr lang="lv-LV" sz="1800" dirty="0" smtClean="0"/>
              <a:t>Latgales reģionā </a:t>
            </a:r>
            <a:r>
              <a:rPr lang="lv-LV" sz="1800" dirty="0" smtClean="0"/>
              <a:t>ir </a:t>
            </a:r>
            <a:r>
              <a:rPr lang="lv-LV" sz="1800" b="1" dirty="0" smtClean="0"/>
              <a:t>500-700 milj. </a:t>
            </a:r>
            <a:r>
              <a:rPr lang="lv-LV" sz="1800" b="1" dirty="0" err="1" smtClean="0"/>
              <a:t>euro</a:t>
            </a:r>
            <a:r>
              <a:rPr lang="lv-LV" sz="1800" b="1" dirty="0" smtClean="0"/>
              <a:t> </a:t>
            </a:r>
          </a:p>
          <a:p>
            <a:pPr marL="1104900" lvl="1" indent="-342900">
              <a:buFont typeface="Wingdings" panose="05000000000000000000" pitchFamily="2" charset="2"/>
              <a:buChar char="Ø"/>
            </a:pPr>
            <a:r>
              <a:rPr lang="lv-LV" sz="1800" dirty="0" smtClean="0"/>
              <a:t>Reģionālā mēroga projekti:  </a:t>
            </a:r>
            <a:r>
              <a:rPr lang="lv-LV" sz="1800" b="1" dirty="0"/>
              <a:t>242 374 400 </a:t>
            </a:r>
            <a:r>
              <a:rPr lang="lv-LV" sz="1800" b="1" dirty="0" err="1"/>
              <a:t>euro</a:t>
            </a:r>
            <a:r>
              <a:rPr lang="lv-LV" sz="1800" b="1" dirty="0"/>
              <a:t> </a:t>
            </a:r>
          </a:p>
          <a:p>
            <a:pPr marL="1104900" lvl="1" indent="-342900">
              <a:buFont typeface="Wingdings" panose="05000000000000000000" pitchFamily="2" charset="2"/>
              <a:buChar char="Ø"/>
            </a:pPr>
            <a:r>
              <a:rPr lang="lv-LV" sz="1800" dirty="0" smtClean="0"/>
              <a:t>Vietējā mēroga (pašvaldību): </a:t>
            </a:r>
            <a:r>
              <a:rPr lang="lv-LV" sz="1800" b="1" dirty="0" smtClean="0"/>
              <a:t>261 </a:t>
            </a:r>
            <a:r>
              <a:rPr lang="lv-LV" sz="1800" b="1" dirty="0"/>
              <a:t>471 356 </a:t>
            </a:r>
            <a:r>
              <a:rPr lang="lv-LV" sz="1800" b="1" dirty="0" err="1" smtClean="0"/>
              <a:t>euro</a:t>
            </a:r>
            <a:r>
              <a:rPr lang="lv-LV" sz="1800" b="1" dirty="0" smtClean="0"/>
              <a:t> top 3 katrā jomā </a:t>
            </a:r>
            <a:r>
              <a:rPr lang="lv-LV" sz="1600" i="1" dirty="0" smtClean="0"/>
              <a:t>(b</a:t>
            </a:r>
            <a:r>
              <a:rPr lang="lv-LV" sz="1600" i="1" dirty="0" smtClean="0"/>
              <a:t>ez ierobežojuma </a:t>
            </a:r>
            <a:r>
              <a:rPr lang="lv-LV" sz="1600" i="1" dirty="0" smtClean="0"/>
              <a:t>480 </a:t>
            </a:r>
            <a:r>
              <a:rPr lang="lv-LV" sz="1600" i="1" dirty="0"/>
              <a:t>108 238 </a:t>
            </a:r>
            <a:r>
              <a:rPr lang="lv-LV" sz="1600" i="1" dirty="0" err="1" smtClean="0"/>
              <a:t>euro</a:t>
            </a:r>
            <a:r>
              <a:rPr lang="lv-LV" sz="1600" i="1" dirty="0" smtClean="0"/>
              <a:t>)</a:t>
            </a:r>
            <a:endParaRPr lang="lv-LV" sz="1600" i="1" dirty="0"/>
          </a:p>
          <a:p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229E9C5-8B39-4643-9AC7-3CB70B82D6D0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9306917"/>
              </p:ext>
            </p:extLst>
          </p:nvPr>
        </p:nvGraphicFramePr>
        <p:xfrm>
          <a:off x="2769053" y="3733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077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3200" dirty="0" smtClean="0"/>
              <a:t>Reģionālie projekti - galvenie</a:t>
            </a:r>
            <a:endParaRPr lang="lv-LV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8160" y="1752600"/>
            <a:ext cx="6898640" cy="4373573"/>
          </a:xfrm>
        </p:spPr>
        <p:txBody>
          <a:bodyPr>
            <a:normAutofit fontScale="85000" lnSpcReduction="10000"/>
          </a:bodyPr>
          <a:lstStyle/>
          <a:p>
            <a:pPr marL="342900" lvl="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dirty="0" smtClean="0"/>
              <a:t>Vajadzību kopsumma: </a:t>
            </a:r>
            <a:r>
              <a:rPr lang="lv-LV" b="1" dirty="0"/>
              <a:t>242 374 400 </a:t>
            </a:r>
            <a:r>
              <a:rPr lang="lv-LV" b="1" dirty="0" err="1"/>
              <a:t>euro</a:t>
            </a:r>
            <a:r>
              <a:rPr lang="lv-LV" b="1" dirty="0"/>
              <a:t> </a:t>
            </a:r>
            <a:endParaRPr lang="lv-LV" b="1" dirty="0" smtClean="0"/>
          </a:p>
          <a:p>
            <a:pPr marL="1104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b="1" dirty="0" smtClean="0"/>
              <a:t>1 </a:t>
            </a:r>
            <a:r>
              <a:rPr lang="lv-LV" b="1" dirty="0"/>
              <a:t>vai 2 lielo ātrgaitas maģistrāļu izbūve</a:t>
            </a:r>
            <a:r>
              <a:rPr lang="lv-LV" dirty="0"/>
              <a:t>, multimodālās asis dzelzceļš/autoceļi, piemēram, Tīnūžu - Kokneses ceļa turpinājums līdz LV-RUS robežai ar iespēju savienoties ar RUS maģistrālēm; Koknese-Baltkrievijas robeža. Papildus </a:t>
            </a:r>
            <a:r>
              <a:rPr lang="lv-LV" b="1" dirty="0"/>
              <a:t>dzelzceļa elektrifikācija sasniedzamības paātrināšanai</a:t>
            </a:r>
            <a:r>
              <a:rPr lang="lv-LV" dirty="0"/>
              <a:t>, lai 2 stundās var nokļūt galvaspilsētā (ātrums kā nākamā perioda noteicošais faktors visās sakaru jomās</a:t>
            </a:r>
            <a:r>
              <a:rPr lang="lv-LV" dirty="0" smtClean="0"/>
              <a:t>)</a:t>
            </a:r>
            <a:endParaRPr lang="lv-LV" dirty="0"/>
          </a:p>
          <a:p>
            <a:pPr marL="1104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b="1" dirty="0"/>
              <a:t>Loģistikas centru attīstība pierobežas teritorijās un darījumu- industriālo zonu attīstības turpinājums</a:t>
            </a:r>
            <a:r>
              <a:rPr lang="lv-LV" dirty="0"/>
              <a:t> (papildinājums maģistrāļu izbūvei, lai maksimāli izmantotu infrastruktūru, kā arī sniegtu atbalstu uzņēmējdarbības attīstībai</a:t>
            </a:r>
            <a:r>
              <a:rPr lang="lv-LV" dirty="0" smtClean="0"/>
              <a:t>)</a:t>
            </a:r>
            <a:endParaRPr lang="lv-LV" dirty="0"/>
          </a:p>
          <a:p>
            <a:pPr marL="11049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lv-LV" b="1" dirty="0"/>
              <a:t>Ieguldījumi visa veida </a:t>
            </a:r>
            <a:r>
              <a:rPr lang="lv-LV" b="1" dirty="0" err="1"/>
              <a:t>eko</a:t>
            </a:r>
            <a:r>
              <a:rPr lang="lv-LV" b="1" dirty="0"/>
              <a:t> produktu attīstībā, aktīvā tūrisma un atpūtas iespēju, naktsmītņu nodrošināšanā</a:t>
            </a:r>
            <a:r>
              <a:rPr lang="lv-LV" dirty="0"/>
              <a:t> (t.sk. viesnīcas, </a:t>
            </a:r>
            <a:r>
              <a:rPr lang="lv-LV" dirty="0" err="1"/>
              <a:t>spa</a:t>
            </a:r>
            <a:r>
              <a:rPr lang="lv-LV" dirty="0"/>
              <a:t> un atrakciju kompleksi</a:t>
            </a:r>
            <a:r>
              <a:rPr lang="lv-LV" dirty="0" smtClean="0"/>
              <a:t>)</a:t>
            </a:r>
            <a:endParaRPr lang="lv-LV" dirty="0"/>
          </a:p>
          <a:p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229E9C5-8B39-4643-9AC7-3CB70B82D6D0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72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3200" dirty="0" smtClean="0"/>
              <a:t>Vietējā - pašvaldību mēroga projekti</a:t>
            </a:r>
            <a:endParaRPr lang="lv-LV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229E9C5-8B39-4643-9AC7-3CB70B82D6D0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9901727"/>
              </p:ext>
            </p:extLst>
          </p:nvPr>
        </p:nvGraphicFramePr>
        <p:xfrm>
          <a:off x="955040" y="1879601"/>
          <a:ext cx="7731760" cy="382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2703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85800" y="4124325"/>
            <a:ext cx="7772400" cy="914400"/>
          </a:xfrm>
        </p:spPr>
        <p:txBody>
          <a:bodyPr/>
          <a:lstStyle/>
          <a:p>
            <a:r>
              <a:rPr lang="lv-LV" altLang="en-US" sz="2000" i="1" dirty="0" smtClean="0"/>
              <a:t>Paldies par uzmanību!</a:t>
            </a:r>
          </a:p>
        </p:txBody>
      </p:sp>
      <p:sp>
        <p:nvSpPr>
          <p:cNvPr id="3072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lv-LV" altLang="en-US" dirty="0" err="1" smtClean="0"/>
              <a:t>www.varam.gov.lv</a:t>
            </a:r>
            <a:endParaRPr lang="lv-LV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4000" dirty="0" smtClean="0"/>
              <a:t>Izstrādes process</a:t>
            </a:r>
            <a:endParaRPr lang="lv-LV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6880" y="1925627"/>
            <a:ext cx="6827520" cy="3205173"/>
          </a:xfrm>
        </p:spPr>
        <p:txBody>
          <a:bodyPr/>
          <a:lstStyle/>
          <a:p>
            <a:r>
              <a:rPr lang="lv-LV" sz="3200" dirty="0" smtClean="0"/>
              <a:t>Latgales plāns: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800" dirty="0" smtClean="0"/>
              <a:t>15.02.2018. – izsludināts VSS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800" dirty="0" smtClean="0"/>
              <a:t>06.08.2018. – izskatīts MKK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800" dirty="0" smtClean="0"/>
              <a:t>18.09.2018. – apstiprināts MK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229E9C5-8B39-4643-9AC7-3CB70B82D6D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277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382000" y="6424183"/>
            <a:ext cx="457200" cy="304800"/>
          </a:xfrm>
        </p:spPr>
        <p:txBody>
          <a:bodyPr/>
          <a:lstStyle/>
          <a:p>
            <a:pPr>
              <a:defRPr/>
            </a:pPr>
            <a:fld id="{F229E9C5-8B39-4643-9AC7-3CB70B82D6D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8" name="Title 1"/>
          <p:cNvSpPr txBox="1">
            <a:spLocks noGrp="1"/>
          </p:cNvSpPr>
          <p:nvPr>
            <p:ph type="title"/>
          </p:nvPr>
        </p:nvSpPr>
        <p:spPr>
          <a:xfrm>
            <a:off x="1656784" y="274638"/>
            <a:ext cx="7030015" cy="494907"/>
          </a:xfrm>
        </p:spPr>
        <p:txBody>
          <a:bodyPr>
            <a:noAutofit/>
          </a:bodyPr>
          <a:lstStyle/>
          <a:p>
            <a:pPr lvl="0" algn="ctr"/>
            <a:r>
              <a:rPr lang="lv-LV" sz="2800" b="1" dirty="0">
                <a:solidFill>
                  <a:srgbClr val="0066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Reģionu atšķirības - IKP</a:t>
            </a:r>
          </a:p>
        </p:txBody>
      </p:sp>
      <p:graphicFrame>
        <p:nvGraphicFramePr>
          <p:cNvPr id="11" name="Chart 4"/>
          <p:cNvGraphicFramePr/>
          <p:nvPr>
            <p:extLst>
              <p:ext uri="{D42A27DB-BD31-4B8C-83A1-F6EECF244321}">
                <p14:modId xmlns:p14="http://schemas.microsoft.com/office/powerpoint/2010/main" val="3766972553"/>
              </p:ext>
            </p:extLst>
          </p:nvPr>
        </p:nvGraphicFramePr>
        <p:xfrm>
          <a:off x="344145" y="3769346"/>
          <a:ext cx="868179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0235077"/>
              </p:ext>
            </p:extLst>
          </p:nvPr>
        </p:nvGraphicFramePr>
        <p:xfrm>
          <a:off x="457200" y="1229241"/>
          <a:ext cx="8455688" cy="2634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9900" y="6469451"/>
            <a:ext cx="2641600" cy="304800"/>
          </a:xfrm>
        </p:spPr>
        <p:txBody>
          <a:bodyPr/>
          <a:lstStyle/>
          <a:p>
            <a:pPr eaLnBrk="1" hangingPunct="1"/>
            <a:r>
              <a:rPr lang="lv-LV" altLang="en-US" sz="800" dirty="0" smtClean="0">
                <a:solidFill>
                  <a:srgbClr val="7F7F7F"/>
                </a:solidFill>
                <a:latin typeface="Calibri" panose="020F0502020204030204" pitchFamily="34" charset="0"/>
              </a:rPr>
              <a:t>2018.gada 18.septembris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944813" y="6469451"/>
            <a:ext cx="5483225" cy="304800"/>
          </a:xfrm>
        </p:spPr>
        <p:txBody>
          <a:bodyPr>
            <a:normAutofit/>
          </a:bodyPr>
          <a:lstStyle/>
          <a:p>
            <a:pPr eaLnBrk="1" hangingPunct="1"/>
            <a:r>
              <a:rPr lang="lv-LV" altLang="lv-LV" sz="800" dirty="0">
                <a:solidFill>
                  <a:srgbClr val="7F7F7F"/>
                </a:solidFill>
                <a:latin typeface="Calibri" panose="020F0502020204030204" pitchFamily="34" charset="0"/>
              </a:rPr>
              <a:t>Rīcības plāns Latgales reģiona ekonomiskajai izaugsmei 2018.-2021.gadam</a:t>
            </a:r>
            <a:endParaRPr lang="lv-LV" altLang="lv-LV" sz="800" dirty="0" smtClean="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00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553200" cy="1036642"/>
          </a:xfrm>
        </p:spPr>
        <p:txBody>
          <a:bodyPr>
            <a:noAutofit/>
          </a:bodyPr>
          <a:lstStyle/>
          <a:p>
            <a:r>
              <a:rPr lang="lv-LV" sz="3200" dirty="0"/>
              <a:t>Darba samaksa un emigrācija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229E9C5-8B39-4643-9AC7-3CB70B82D6D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238815" y="1681798"/>
          <a:ext cx="4424625" cy="4028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90720" y="4089774"/>
            <a:ext cx="44297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5400" b="1" dirty="0" smtClean="0"/>
              <a:t>65%</a:t>
            </a:r>
          </a:p>
          <a:p>
            <a:pPr algn="ctr"/>
            <a:r>
              <a:rPr lang="lv-LV" sz="3600" dirty="0" smtClean="0"/>
              <a:t> emigrējuši ārpus Latvijas</a:t>
            </a:r>
            <a:endParaRPr lang="lv-LV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4663440" y="2027076"/>
            <a:ext cx="39420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4400" b="1" dirty="0" smtClean="0"/>
              <a:t>75 152 iedz. </a:t>
            </a:r>
          </a:p>
          <a:p>
            <a:pPr algn="ctr"/>
            <a:r>
              <a:rPr lang="lv-LV" sz="2800" dirty="0" smtClean="0"/>
              <a:t>emigrējuši no Latgales 2000-2018.g.</a:t>
            </a:r>
            <a:endParaRPr lang="lv-LV" sz="2800" dirty="0"/>
          </a:p>
        </p:txBody>
      </p:sp>
    </p:spTree>
    <p:extLst>
      <p:ext uri="{BB962C8B-B14F-4D97-AF65-F5344CB8AC3E}">
        <p14:creationId xmlns:p14="http://schemas.microsoft.com/office/powerpoint/2010/main" val="327916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600" dirty="0" smtClean="0"/>
              <a:t>Galvenie jautājumi </a:t>
            </a:r>
            <a:endParaRPr lang="lv-LV" sz="36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1269104"/>
              </p:ext>
            </p:extLst>
          </p:nvPr>
        </p:nvGraphicFramePr>
        <p:xfrm>
          <a:off x="2099759" y="1214120"/>
          <a:ext cx="5554081" cy="4006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229E9C5-8B39-4643-9AC7-3CB70B82D6D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0" name="Down Arrow 9"/>
          <p:cNvSpPr/>
          <p:nvPr/>
        </p:nvSpPr>
        <p:spPr>
          <a:xfrm rot="6723774">
            <a:off x="2250440" y="2879744"/>
            <a:ext cx="680720" cy="6279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" name="Oval 2"/>
          <p:cNvSpPr/>
          <p:nvPr/>
        </p:nvSpPr>
        <p:spPr>
          <a:xfrm>
            <a:off x="0" y="1879600"/>
            <a:ext cx="2590800" cy="1330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dirty="0" smtClean="0"/>
              <a:t>Uzņēmējdarbības atbalsta infrastruktūra</a:t>
            </a:r>
            <a:endParaRPr lang="lv-LV" b="1" dirty="0"/>
          </a:p>
        </p:txBody>
      </p:sp>
      <p:sp>
        <p:nvSpPr>
          <p:cNvPr id="9" name="Down Arrow 8"/>
          <p:cNvSpPr/>
          <p:nvPr/>
        </p:nvSpPr>
        <p:spPr>
          <a:xfrm rot="14757264">
            <a:off x="6790674" y="2896564"/>
            <a:ext cx="680720" cy="6279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1" name="Oval 10"/>
          <p:cNvSpPr/>
          <p:nvPr/>
        </p:nvSpPr>
        <p:spPr>
          <a:xfrm>
            <a:off x="7316452" y="1892473"/>
            <a:ext cx="1714457" cy="13309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dirty="0" smtClean="0"/>
              <a:t>SEZ atbalsts darba algām</a:t>
            </a:r>
            <a:endParaRPr lang="lv-LV" b="1" dirty="0"/>
          </a:p>
        </p:txBody>
      </p:sp>
      <p:sp>
        <p:nvSpPr>
          <p:cNvPr id="12" name="Down Arrow 11"/>
          <p:cNvSpPr/>
          <p:nvPr/>
        </p:nvSpPr>
        <p:spPr>
          <a:xfrm>
            <a:off x="4536439" y="5155547"/>
            <a:ext cx="680720" cy="467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3" name="Oval 12"/>
          <p:cNvSpPr/>
          <p:nvPr/>
        </p:nvSpPr>
        <p:spPr>
          <a:xfrm>
            <a:off x="2566044" y="5682910"/>
            <a:ext cx="4621509" cy="1209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dirty="0" smtClean="0"/>
              <a:t>Latgales uzņēmējdarbības centrs</a:t>
            </a:r>
            <a:r>
              <a:rPr lang="lv-LV" sz="2400" b="1" dirty="0" smtClean="0"/>
              <a:t> </a:t>
            </a:r>
            <a:r>
              <a:rPr lang="lv-LV" b="1" dirty="0"/>
              <a:t>un </a:t>
            </a:r>
            <a:r>
              <a:rPr lang="lv-LV" b="1" dirty="0" smtClean="0"/>
              <a:t>pašvaldību rīcībspējā (plašākas atbalsta formas uzņēmējiem)</a:t>
            </a:r>
          </a:p>
        </p:txBody>
      </p:sp>
    </p:spTree>
    <p:extLst>
      <p:ext uri="{BB962C8B-B14F-4D97-AF65-F5344CB8AC3E}">
        <p14:creationId xmlns:p14="http://schemas.microsoft.com/office/powerpoint/2010/main" val="47110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:\Users\gka\Desktop\VARAM\shēma 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71"/>
          <a:stretch>
            <a:fillRect/>
          </a:stretch>
        </p:blipFill>
        <p:spPr bwMode="auto">
          <a:xfrm>
            <a:off x="4469210" y="1320964"/>
            <a:ext cx="4117193" cy="520638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382000" y="6324600"/>
            <a:ext cx="457200" cy="304800"/>
          </a:xfrm>
        </p:spPr>
        <p:txBody>
          <a:bodyPr/>
          <a:lstStyle/>
          <a:p>
            <a:pPr>
              <a:defRPr/>
            </a:pPr>
            <a:fld id="{F229E9C5-8B39-4643-9AC7-3CB70B82D6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1830" y="3247780"/>
            <a:ext cx="4290294" cy="320643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lv-LV" sz="2400" b="1" dirty="0" smtClean="0">
                <a:latin typeface="Calibri" panose="020F0502020204030204" pitchFamily="34" charset="0"/>
              </a:rPr>
              <a:t>3 galvenie </a:t>
            </a:r>
            <a:r>
              <a:rPr lang="lv-LV" sz="2400" b="1" dirty="0">
                <a:latin typeface="Calibri" panose="020F0502020204030204" pitchFamily="34" charset="0"/>
              </a:rPr>
              <a:t>virzieni: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sz="2400" dirty="0" smtClean="0">
                <a:latin typeface="Calibri" panose="020F0502020204030204" pitchFamily="34" charset="0"/>
              </a:rPr>
              <a:t>degradēto </a:t>
            </a:r>
            <a:r>
              <a:rPr lang="lv-LV" sz="2400" dirty="0">
                <a:latin typeface="Calibri" panose="020F0502020204030204" pitchFamily="34" charset="0"/>
              </a:rPr>
              <a:t>teritoriju pielāgošana </a:t>
            </a:r>
            <a:r>
              <a:rPr lang="lv-LV" sz="2400" dirty="0" smtClean="0">
                <a:latin typeface="Calibri" panose="020F0502020204030204" pitchFamily="34" charset="0"/>
              </a:rPr>
              <a:t>uzņēmējdarbībai</a:t>
            </a:r>
          </a:p>
          <a:p>
            <a:pPr marL="342900" indent="-3429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lv-LV" sz="2400" dirty="0">
                <a:latin typeface="Calibri" panose="020F0502020204030204" pitchFamily="34" charset="0"/>
              </a:rPr>
              <a:t>tipveida angāru izbūve ražošanas attīstībai </a:t>
            </a:r>
            <a:endParaRPr lang="lv-LV" sz="2400" dirty="0" smtClean="0">
              <a:latin typeface="Calibri" panose="020F0502020204030204" pitchFamily="34" charset="0"/>
            </a:endParaRPr>
          </a:p>
          <a:p>
            <a:pPr marL="342900" indent="-34290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lv-LV" sz="2400" dirty="0" smtClean="0">
                <a:latin typeface="Calibri" panose="020F0502020204030204" pitchFamily="34" charset="0"/>
              </a:rPr>
              <a:t>uzņēmējdarbībai </a:t>
            </a:r>
            <a:r>
              <a:rPr lang="lv-LV" sz="2400" dirty="0">
                <a:latin typeface="Calibri" panose="020F0502020204030204" pitchFamily="34" charset="0"/>
              </a:rPr>
              <a:t>nozīmīgu ielu/ceļu </a:t>
            </a:r>
            <a:r>
              <a:rPr lang="lv-LV" sz="2400" dirty="0" smtClean="0">
                <a:latin typeface="Calibri" panose="020F0502020204030204" pitchFamily="34" charset="0"/>
              </a:rPr>
              <a:t>pārbūve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917404" y="362138"/>
            <a:ext cx="6921796" cy="789689"/>
          </a:xfrm>
          <a:prstGeom prst="rect">
            <a:avLst/>
          </a:prstGeom>
        </p:spPr>
        <p:txBody>
          <a:bodyPr/>
          <a:lstStyle>
            <a:lvl1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lv-LV" sz="2800" b="1" dirty="0" smtClean="0">
                <a:solidFill>
                  <a:srgbClr val="0066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Komersantu pieprasījums pēc infrastruktūras</a:t>
            </a:r>
            <a:endParaRPr lang="en-GB" sz="2800" b="1" dirty="0" smtClean="0">
              <a:solidFill>
                <a:srgbClr val="0066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93533" y="1893546"/>
            <a:ext cx="270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156 </a:t>
            </a:r>
            <a:r>
              <a:rPr lang="lv-LV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uzņēmēji</a:t>
            </a:r>
            <a:endParaRPr lang="lv-LV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9900" y="6469451"/>
            <a:ext cx="2641600" cy="304800"/>
          </a:xfrm>
        </p:spPr>
        <p:txBody>
          <a:bodyPr/>
          <a:lstStyle/>
          <a:p>
            <a:pPr eaLnBrk="1" hangingPunct="1"/>
            <a:r>
              <a:rPr lang="lv-LV" altLang="en-US" sz="800" dirty="0" smtClean="0">
                <a:solidFill>
                  <a:srgbClr val="7F7F7F"/>
                </a:solidFill>
                <a:latin typeface="Calibri" panose="020F0502020204030204" pitchFamily="34" charset="0"/>
              </a:rPr>
              <a:t>2018.gada 18.septembris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944813" y="6469451"/>
            <a:ext cx="5483225" cy="304800"/>
          </a:xfrm>
        </p:spPr>
        <p:txBody>
          <a:bodyPr>
            <a:normAutofit/>
          </a:bodyPr>
          <a:lstStyle/>
          <a:p>
            <a:pPr eaLnBrk="1" hangingPunct="1"/>
            <a:r>
              <a:rPr lang="lv-LV" altLang="lv-LV" sz="800" dirty="0">
                <a:solidFill>
                  <a:srgbClr val="7F7F7F"/>
                </a:solidFill>
                <a:latin typeface="Calibri" panose="020F0502020204030204" pitchFamily="34" charset="0"/>
              </a:rPr>
              <a:t>Rīcības plāns Latgales reģiona ekonomiskajai izaugsmei 2018.-2021.gadam</a:t>
            </a:r>
            <a:endParaRPr lang="lv-LV" altLang="lv-LV" sz="800" dirty="0" smtClean="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81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382000" y="6324600"/>
            <a:ext cx="457200" cy="304800"/>
          </a:xfrm>
        </p:spPr>
        <p:txBody>
          <a:bodyPr/>
          <a:lstStyle/>
          <a:p>
            <a:pPr>
              <a:defRPr/>
            </a:pPr>
            <a:fld id="{F229E9C5-8B39-4643-9AC7-3CB70B82D6D0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917404" y="362138"/>
            <a:ext cx="6921796" cy="789689"/>
          </a:xfrm>
          <a:prstGeom prst="rect">
            <a:avLst/>
          </a:prstGeom>
        </p:spPr>
        <p:txBody>
          <a:bodyPr/>
          <a:lstStyle>
            <a:lvl1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lv-LV" sz="2800" b="1" dirty="0" smtClean="0">
                <a:solidFill>
                  <a:srgbClr val="0066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Latgales plāna 2018.-2021.g.</a:t>
            </a:r>
            <a:br>
              <a:rPr lang="lv-LV" sz="2800" b="1" dirty="0" smtClean="0">
                <a:solidFill>
                  <a:srgbClr val="0066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lv-LV" sz="2800" b="1" dirty="0" smtClean="0">
                <a:solidFill>
                  <a:srgbClr val="0066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1.uzdevums</a:t>
            </a:r>
            <a:endParaRPr lang="en-GB" altLang="en-US" sz="2800" b="1" dirty="0" smtClean="0">
              <a:solidFill>
                <a:srgbClr val="0066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Content Placeholder 8"/>
          <p:cNvSpPr>
            <a:spLocks noGrp="1"/>
          </p:cNvSpPr>
          <p:nvPr>
            <p:ph idx="1"/>
          </p:nvPr>
        </p:nvSpPr>
        <p:spPr>
          <a:xfrm>
            <a:off x="1158844" y="2139741"/>
            <a:ext cx="7559644" cy="4112434"/>
          </a:xfrm>
        </p:spPr>
        <p:txBody>
          <a:bodyPr>
            <a:noAutofit/>
          </a:bodyPr>
          <a:lstStyle/>
          <a:p>
            <a:pPr marL="442913" indent="-442913" algn="just">
              <a:spcBef>
                <a:spcPts val="200"/>
              </a:spcBef>
              <a:buFont typeface="+mj-lt"/>
              <a:buAutoNum type="arabicPeriod"/>
            </a:pPr>
            <a:r>
              <a:rPr lang="lv-LV" altLang="en-US" sz="2400" b="1" u="sng" dirty="0" smtClean="0">
                <a:latin typeface="Calibri" panose="020F0502020204030204" pitchFamily="34" charset="0"/>
              </a:rPr>
              <a:t>Uzdevums</a:t>
            </a:r>
            <a:r>
              <a:rPr lang="lv-LV" altLang="en-US" sz="2400" b="1" dirty="0" smtClean="0">
                <a:latin typeface="Calibri" panose="020F0502020204030204" pitchFamily="34" charset="0"/>
              </a:rPr>
              <a:t>: uzņēmējdarbības atbalsta infrastruktūrai</a:t>
            </a:r>
            <a:r>
              <a:rPr lang="lv-LV" sz="2400" dirty="0" smtClean="0">
                <a:latin typeface="Calibri" panose="020F0502020204030204" pitchFamily="34" charset="0"/>
              </a:rPr>
              <a:t> </a:t>
            </a:r>
            <a:r>
              <a:rPr lang="lv-LV" sz="2400" dirty="0">
                <a:latin typeface="Calibri" panose="020F0502020204030204" pitchFamily="34" charset="0"/>
              </a:rPr>
              <a:t>papildu ERAF </a:t>
            </a:r>
            <a:r>
              <a:rPr lang="lv-LV" sz="2400" dirty="0" smtClean="0">
                <a:latin typeface="Calibri" panose="020F0502020204030204" pitchFamily="34" charset="0"/>
              </a:rPr>
              <a:t>finansējums  </a:t>
            </a:r>
            <a:r>
              <a:rPr lang="lv-LV" sz="2400" dirty="0">
                <a:latin typeface="Calibri" panose="020F0502020204030204" pitchFamily="34" charset="0"/>
              </a:rPr>
              <a:t>29 504 156 </a:t>
            </a:r>
            <a:r>
              <a:rPr lang="lv-LV" sz="2400" i="1" dirty="0" err="1">
                <a:latin typeface="Calibri" panose="020F0502020204030204" pitchFamily="34" charset="0"/>
              </a:rPr>
              <a:t>euro</a:t>
            </a:r>
            <a:r>
              <a:rPr lang="lv-LV" sz="2400" dirty="0">
                <a:latin typeface="Calibri" panose="020F0502020204030204" pitchFamily="34" charset="0"/>
              </a:rPr>
              <a:t> apmērā </a:t>
            </a:r>
            <a:r>
              <a:rPr lang="lv-LV" sz="1800" dirty="0" smtClean="0">
                <a:latin typeface="Calibri" panose="020F0502020204030204" pitchFamily="34" charset="0"/>
              </a:rPr>
              <a:t>(ES </a:t>
            </a:r>
            <a:r>
              <a:rPr lang="lv-LV" sz="1800" dirty="0">
                <a:latin typeface="Calibri" panose="020F0502020204030204" pitchFamily="34" charset="0"/>
              </a:rPr>
              <a:t>fondu </a:t>
            </a:r>
            <a:r>
              <a:rPr lang="lv-LV" sz="1800" dirty="0" err="1">
                <a:latin typeface="Calibri" panose="020F0502020204030204" pitchFamily="34" charset="0"/>
              </a:rPr>
              <a:t>vidusposma</a:t>
            </a:r>
            <a:r>
              <a:rPr lang="lv-LV" sz="1800" dirty="0">
                <a:latin typeface="Calibri" panose="020F0502020204030204" pitchFamily="34" charset="0"/>
              </a:rPr>
              <a:t> </a:t>
            </a:r>
            <a:r>
              <a:rPr lang="lv-LV" sz="1800" dirty="0" err="1" smtClean="0">
                <a:latin typeface="Calibri" panose="020F0502020204030204" pitchFamily="34" charset="0"/>
              </a:rPr>
              <a:t>izvērtējuma</a:t>
            </a:r>
            <a:r>
              <a:rPr lang="lv-LV" sz="1800" dirty="0" smtClean="0">
                <a:latin typeface="Calibri" panose="020F0502020204030204" pitchFamily="34" charset="0"/>
              </a:rPr>
              <a:t> ietvaros tiks izvērtētas iespējas prioritāri novirzīt finansējumu</a:t>
            </a:r>
            <a:r>
              <a:rPr lang="lv-LV" sz="2400" dirty="0" smtClean="0">
                <a:latin typeface="Calibri" panose="020F0502020204030204" pitchFamily="34" charset="0"/>
              </a:rPr>
              <a:t>)</a:t>
            </a:r>
            <a:endParaRPr lang="lv-LV" altLang="en-US" sz="2400" dirty="0" smtClean="0">
              <a:latin typeface="Calibri" panose="020F0502020204030204" pitchFamily="34" charset="0"/>
            </a:endParaRPr>
          </a:p>
          <a:p>
            <a:pPr algn="just">
              <a:spcBef>
                <a:spcPts val="200"/>
              </a:spcBef>
            </a:pPr>
            <a:r>
              <a:rPr lang="lv-LV" altLang="en-US" sz="2400" b="1" dirty="0" smtClean="0">
                <a:latin typeface="Calibri" panose="020F0502020204030204" pitchFamily="34" charset="0"/>
              </a:rPr>
              <a:t>Rezultāti:</a:t>
            </a:r>
          </a:p>
          <a:p>
            <a:pPr marL="1630363" lvl="2" indent="-457200" algn="just">
              <a:spcBef>
                <a:spcPts val="200"/>
              </a:spcBef>
            </a:pPr>
            <a:r>
              <a:rPr lang="lv-LV" sz="2400" dirty="0" smtClean="0"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484 </a:t>
            </a:r>
            <a:r>
              <a:rPr lang="lv-LV" sz="2400" dirty="0"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jaunas darba </a:t>
            </a:r>
            <a:r>
              <a:rPr lang="lv-LV" sz="2400" dirty="0" smtClean="0"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vietas</a:t>
            </a:r>
            <a:endParaRPr lang="lv-LV" sz="2400" dirty="0" smtClean="0">
              <a:latin typeface="Calibri" panose="020F0502020204030204" pitchFamily="34" charset="0"/>
            </a:endParaRPr>
          </a:p>
          <a:p>
            <a:pPr algn="just">
              <a:spcBef>
                <a:spcPts val="200"/>
              </a:spcBef>
            </a:pPr>
            <a:r>
              <a:rPr lang="lv-LV" sz="2400" b="1" dirty="0" smtClean="0">
                <a:latin typeface="Calibri" panose="020F0502020204030204" pitchFamily="34" charset="0"/>
              </a:rPr>
              <a:t>Finansējums:</a:t>
            </a:r>
          </a:p>
          <a:p>
            <a:pPr marL="1630363" lvl="2" indent="-457200" algn="just">
              <a:spcBef>
                <a:spcPts val="200"/>
              </a:spcBef>
            </a:pPr>
            <a:r>
              <a:rPr lang="lv-LV" sz="2400" dirty="0" smtClean="0">
                <a:latin typeface="Calibri" panose="020F0502020204030204" pitchFamily="34" charset="0"/>
              </a:rPr>
              <a:t>29 </a:t>
            </a:r>
            <a:r>
              <a:rPr lang="lv-LV" sz="2400" dirty="0">
                <a:latin typeface="Calibri" panose="020F0502020204030204" pitchFamily="34" charset="0"/>
              </a:rPr>
              <a:t>504 156 </a:t>
            </a:r>
            <a:r>
              <a:rPr lang="lv-LV" sz="2400" i="1" dirty="0" err="1" smtClean="0">
                <a:latin typeface="Calibri" panose="020F0502020204030204" pitchFamily="34" charset="0"/>
              </a:rPr>
              <a:t>euro</a:t>
            </a:r>
            <a:endParaRPr lang="en-US" sz="2400" i="1" dirty="0" smtClean="0">
              <a:latin typeface="Calibri" panose="020F0502020204030204" pitchFamily="34" charset="0"/>
            </a:endParaRPr>
          </a:p>
          <a:p>
            <a:pPr algn="just">
              <a:spcBef>
                <a:spcPts val="200"/>
              </a:spcBef>
            </a:pPr>
            <a:r>
              <a:rPr lang="lv-LV" sz="2400" b="1" dirty="0" smtClean="0">
                <a:latin typeface="Calibri" panose="020F0502020204030204" pitchFamily="34" charset="0"/>
              </a:rPr>
              <a:t>Termiņš:</a:t>
            </a:r>
          </a:p>
          <a:p>
            <a:pPr marL="1630363" lvl="2" indent="-457200" algn="just">
              <a:spcBef>
                <a:spcPts val="200"/>
              </a:spcBef>
            </a:pPr>
            <a:r>
              <a:rPr lang="lv-LV" sz="2400" dirty="0" smtClean="0"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31.12.2023.</a:t>
            </a:r>
            <a:endParaRPr lang="en-US" sz="2400" dirty="0" smtClean="0">
              <a:latin typeface="Calibri" panose="020F0502020204030204" pitchFamily="34" charset="0"/>
              <a:ea typeface="Verdana" pitchFamily="34" charset="0"/>
              <a:cs typeface="Verdana" pitchFamily="34" charset="0"/>
            </a:endParaRPr>
          </a:p>
          <a:p>
            <a:pPr marL="342900" algn="just">
              <a:spcBef>
                <a:spcPts val="200"/>
              </a:spcBef>
            </a:pPr>
            <a:endParaRPr lang="lv-LV" sz="2400" dirty="0" smtClean="0">
              <a:latin typeface="Calibri" panose="020F0502020204030204" pitchFamily="34" charset="0"/>
            </a:endParaRPr>
          </a:p>
          <a:p>
            <a:pPr marL="342900" lvl="0" algn="just">
              <a:spcBef>
                <a:spcPts val="200"/>
              </a:spcBef>
              <a:buFont typeface="+mj-lt"/>
              <a:buAutoNum type="arabicPeriod"/>
            </a:pPr>
            <a:endParaRPr lang="lv-LV" altLang="en-US" sz="2400" dirty="0" smtClean="0">
              <a:latin typeface="Calibri" panose="020F0502020204030204" pitchFamily="34" charset="0"/>
            </a:endParaRP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9900" y="6469451"/>
            <a:ext cx="2641600" cy="304800"/>
          </a:xfrm>
        </p:spPr>
        <p:txBody>
          <a:bodyPr/>
          <a:lstStyle/>
          <a:p>
            <a:pPr eaLnBrk="1" hangingPunct="1"/>
            <a:r>
              <a:rPr lang="lv-LV" altLang="en-US" sz="800" dirty="0" smtClean="0">
                <a:solidFill>
                  <a:srgbClr val="7F7F7F"/>
                </a:solidFill>
                <a:latin typeface="Calibri" panose="020F0502020204030204" pitchFamily="34" charset="0"/>
              </a:rPr>
              <a:t>2018.gada 18.septembris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944813" y="6469451"/>
            <a:ext cx="5483225" cy="304800"/>
          </a:xfrm>
        </p:spPr>
        <p:txBody>
          <a:bodyPr>
            <a:normAutofit/>
          </a:bodyPr>
          <a:lstStyle/>
          <a:p>
            <a:pPr eaLnBrk="1" hangingPunct="1"/>
            <a:r>
              <a:rPr lang="lv-LV" altLang="lv-LV" sz="800" dirty="0">
                <a:solidFill>
                  <a:srgbClr val="7F7F7F"/>
                </a:solidFill>
                <a:latin typeface="Calibri" panose="020F0502020204030204" pitchFamily="34" charset="0"/>
              </a:rPr>
              <a:t>Rīcības plāns Latgales reģiona ekonomiskajai izaugsmei 2018.-2021.gadam</a:t>
            </a:r>
            <a:endParaRPr lang="lv-LV" altLang="lv-LV" sz="800" dirty="0" smtClean="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36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9408016"/>
              </p:ext>
            </p:extLst>
          </p:nvPr>
        </p:nvGraphicFramePr>
        <p:xfrm>
          <a:off x="3246601" y="1729213"/>
          <a:ext cx="5422437" cy="4013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94475" y="3471731"/>
            <a:ext cx="2815790" cy="2277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lnSpc>
                <a:spcPct val="110000"/>
              </a:lnSpc>
              <a:spcBef>
                <a:spcPts val="0"/>
              </a:spcBef>
              <a:buFont typeface="Arial" charset="0"/>
              <a:buNone/>
            </a:pPr>
            <a:r>
              <a:rPr lang="lv-LV" altLang="en-US" b="1" dirty="0" smtClean="0"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Esošais mehānisms: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lv-LV" altLang="en-US" dirty="0" smtClean="0"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motivē primāri ieguldījumu intensīvus projektus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lv-LV" altLang="en-US" dirty="0"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lv-LV" altLang="en-US" dirty="0" smtClean="0">
                <a:latin typeface="Calibri" panose="020F0502020204030204" pitchFamily="34" charset="0"/>
                <a:ea typeface="Verdana" pitchFamily="34" charset="0"/>
                <a:cs typeface="Verdana" pitchFamily="34" charset="0"/>
              </a:rPr>
              <a:t>arba vietas ir sekundāras</a:t>
            </a:r>
            <a:endParaRPr lang="lv-LV" altLang="en-US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382000" y="6324600"/>
            <a:ext cx="457200" cy="304800"/>
          </a:xfrm>
        </p:spPr>
        <p:txBody>
          <a:bodyPr/>
          <a:lstStyle/>
          <a:p>
            <a:pPr>
              <a:defRPr/>
            </a:pPr>
            <a:fld id="{F229E9C5-8B39-4643-9AC7-3CB70B82D6D0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17404" y="362138"/>
            <a:ext cx="6921796" cy="789689"/>
          </a:xfrm>
          <a:prstGeom prst="rect">
            <a:avLst/>
          </a:prstGeom>
        </p:spPr>
        <p:txBody>
          <a:bodyPr/>
          <a:lstStyle>
            <a:lvl1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lv-LV" altLang="en-US" sz="2600" b="1" dirty="0" smtClean="0">
                <a:solidFill>
                  <a:srgbClr val="0066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Esošie nodokļu stimuli – </a:t>
            </a:r>
            <a:r>
              <a:rPr lang="lv-LV" altLang="en-US" sz="2600" dirty="0" smtClean="0">
                <a:solidFill>
                  <a:srgbClr val="0066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primāri privāto investīciju piesaistei</a:t>
            </a:r>
            <a:endParaRPr lang="en-GB" altLang="en-US" sz="2600" dirty="0" smtClean="0">
              <a:solidFill>
                <a:srgbClr val="0066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9900" y="6469451"/>
            <a:ext cx="2641600" cy="304800"/>
          </a:xfrm>
        </p:spPr>
        <p:txBody>
          <a:bodyPr/>
          <a:lstStyle/>
          <a:p>
            <a:pPr eaLnBrk="1" hangingPunct="1"/>
            <a:r>
              <a:rPr lang="lv-LV" altLang="en-US" sz="800" dirty="0" smtClean="0">
                <a:solidFill>
                  <a:srgbClr val="7F7F7F"/>
                </a:solidFill>
                <a:latin typeface="Calibri" panose="020F0502020204030204" pitchFamily="34" charset="0"/>
              </a:rPr>
              <a:t>2018.gada 18.septembris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944813" y="6469451"/>
            <a:ext cx="5483225" cy="304800"/>
          </a:xfrm>
        </p:spPr>
        <p:txBody>
          <a:bodyPr>
            <a:normAutofit/>
          </a:bodyPr>
          <a:lstStyle/>
          <a:p>
            <a:pPr eaLnBrk="1" hangingPunct="1"/>
            <a:r>
              <a:rPr lang="lv-LV" altLang="lv-LV" sz="800" dirty="0">
                <a:solidFill>
                  <a:srgbClr val="7F7F7F"/>
                </a:solidFill>
                <a:latin typeface="Calibri" panose="020F0502020204030204" pitchFamily="34" charset="0"/>
              </a:rPr>
              <a:t>Rīcības plāns Latgales reģiona ekonomiskajai izaugsmei 2018.-2021.gadam</a:t>
            </a:r>
            <a:endParaRPr lang="lv-LV" altLang="lv-LV" sz="800" dirty="0" smtClean="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79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163180702"/>
              </p:ext>
            </p:extLst>
          </p:nvPr>
        </p:nvGraphicFramePr>
        <p:xfrm>
          <a:off x="1309157" y="1372135"/>
          <a:ext cx="6691086" cy="2696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ight Arrow 11"/>
          <p:cNvSpPr/>
          <p:nvPr/>
        </p:nvSpPr>
        <p:spPr>
          <a:xfrm rot="18956374">
            <a:off x="2228998" y="3498096"/>
            <a:ext cx="1722045" cy="1356887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Jauns ieguldījumu veids </a:t>
            </a:r>
            <a:endParaRPr lang="en-US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418443" y="4599065"/>
            <a:ext cx="6126517" cy="1758727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6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Galvenie nosacījumi: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lv-LV" sz="1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Investīciju projektā izdevumi atalgojumā iekļaujami 100% apmērā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lv-LV" sz="16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TIKAI jaunām darba vietām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382000" y="6324600"/>
            <a:ext cx="457200" cy="304800"/>
          </a:xfrm>
        </p:spPr>
        <p:txBody>
          <a:bodyPr/>
          <a:lstStyle/>
          <a:p>
            <a:pPr>
              <a:defRPr/>
            </a:pPr>
            <a:fld id="{F229E9C5-8B39-4643-9AC7-3CB70B82D6D0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917404" y="362138"/>
            <a:ext cx="6921796" cy="789689"/>
          </a:xfrm>
          <a:prstGeom prst="rect">
            <a:avLst/>
          </a:prstGeom>
        </p:spPr>
        <p:txBody>
          <a:bodyPr/>
          <a:lstStyle>
            <a:lvl1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lv-LV" sz="2400" b="1" dirty="0" smtClean="0">
                <a:solidFill>
                  <a:srgbClr val="0066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Plānotās izmaiņas – darba samaksas (ieguldījumi atalgojumā) iekļaušana ieguldījumu projektā</a:t>
            </a:r>
            <a:endParaRPr lang="en-GB" altLang="en-US" sz="2400" b="1" dirty="0" smtClean="0">
              <a:solidFill>
                <a:srgbClr val="0066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9900" y="6469451"/>
            <a:ext cx="2641600" cy="304800"/>
          </a:xfrm>
        </p:spPr>
        <p:txBody>
          <a:bodyPr/>
          <a:lstStyle/>
          <a:p>
            <a:pPr eaLnBrk="1" hangingPunct="1"/>
            <a:r>
              <a:rPr lang="lv-LV" altLang="en-US" sz="800" dirty="0" smtClean="0">
                <a:solidFill>
                  <a:srgbClr val="7F7F7F"/>
                </a:solidFill>
                <a:latin typeface="Calibri" panose="020F0502020204030204" pitchFamily="34" charset="0"/>
              </a:rPr>
              <a:t>2018.gada 18.septembris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944813" y="6469451"/>
            <a:ext cx="5483225" cy="304800"/>
          </a:xfrm>
        </p:spPr>
        <p:txBody>
          <a:bodyPr>
            <a:normAutofit/>
          </a:bodyPr>
          <a:lstStyle/>
          <a:p>
            <a:pPr eaLnBrk="1" hangingPunct="1"/>
            <a:r>
              <a:rPr lang="lv-LV" altLang="lv-LV" sz="800" dirty="0">
                <a:solidFill>
                  <a:srgbClr val="7F7F7F"/>
                </a:solidFill>
                <a:latin typeface="Calibri" panose="020F0502020204030204" pitchFamily="34" charset="0"/>
              </a:rPr>
              <a:t>Rīcības plāns Latgales reģiona ekonomiskajai izaugsmei 2018.-2021.gadam</a:t>
            </a:r>
            <a:endParaRPr lang="lv-LV" altLang="lv-LV" sz="800" dirty="0" smtClean="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9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2177</TotalTime>
  <Words>708</Words>
  <Application>Microsoft Office PowerPoint</Application>
  <PresentationFormat>On-screen Show (4:3)</PresentationFormat>
  <Paragraphs>132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Verdana</vt:lpstr>
      <vt:lpstr>Wingdings</vt:lpstr>
      <vt:lpstr>89_Prezentacija_templateLV</vt:lpstr>
      <vt:lpstr>Rīcības plāns  Latgales reģiona ekonomiskajai izaugsmei  2018.-2021.gadam  </vt:lpstr>
      <vt:lpstr>Izstrādes process</vt:lpstr>
      <vt:lpstr>Reģionu atšķirības - IKP</vt:lpstr>
      <vt:lpstr>Darba samaksa un emigrācija</vt:lpstr>
      <vt:lpstr>Galvenie jautājumi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Latgales atbalsts un ES fondi pēc 2020.gada </vt:lpstr>
      <vt:lpstr>Reģionālie projekti - galvenie</vt:lpstr>
      <vt:lpstr>Vietējā - pašvaldību mēroga projekti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Raivis Bremšmits</cp:lastModifiedBy>
  <cp:revision>341</cp:revision>
  <cp:lastPrinted>2018-09-18T05:53:47Z</cp:lastPrinted>
  <dcterms:created xsi:type="dcterms:W3CDTF">2014-11-20T14:46:47Z</dcterms:created>
  <dcterms:modified xsi:type="dcterms:W3CDTF">2018-10-02T11:41:39Z</dcterms:modified>
</cp:coreProperties>
</file>