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15"/>
  </p:notesMasterIdLst>
  <p:handoutMasterIdLst>
    <p:handoutMasterId r:id="rId16"/>
  </p:handoutMasterIdLst>
  <p:sldIdLst>
    <p:sldId id="256" r:id="rId4"/>
    <p:sldId id="275" r:id="rId5"/>
    <p:sldId id="279" r:id="rId6"/>
    <p:sldId id="280" r:id="rId7"/>
    <p:sldId id="276" r:id="rId8"/>
    <p:sldId id="299" r:id="rId9"/>
    <p:sldId id="303" r:id="rId10"/>
    <p:sldId id="290" r:id="rId11"/>
    <p:sldId id="300" r:id="rId12"/>
    <p:sldId id="302" r:id="rId13"/>
    <p:sldId id="267" r:id="rId1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D5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1386"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8963"/>
          </a:xfrm>
          <a:prstGeom prst="rect">
            <a:avLst/>
          </a:prstGeom>
        </p:spPr>
        <p:txBody>
          <a:bodyPr vert="horz" lIns="92162" tIns="46081" rIns="92162" bIns="46081" rtlCol="0"/>
          <a:lstStyle>
            <a:lvl1pPr algn="l">
              <a:defRPr sz="1200"/>
            </a:lvl1pPr>
          </a:lstStyle>
          <a:p>
            <a:endParaRPr lang="lv-LV"/>
          </a:p>
        </p:txBody>
      </p:sp>
      <p:sp>
        <p:nvSpPr>
          <p:cNvPr id="3" name="Date Placeholder 2"/>
          <p:cNvSpPr>
            <a:spLocks noGrp="1"/>
          </p:cNvSpPr>
          <p:nvPr>
            <p:ph type="dt" sz="quarter" idx="1"/>
          </p:nvPr>
        </p:nvSpPr>
        <p:spPr>
          <a:xfrm>
            <a:off x="3883852" y="0"/>
            <a:ext cx="2972547" cy="498963"/>
          </a:xfrm>
          <a:prstGeom prst="rect">
            <a:avLst/>
          </a:prstGeom>
        </p:spPr>
        <p:txBody>
          <a:bodyPr vert="horz" lIns="92162" tIns="46081" rIns="92162" bIns="46081" rtlCol="0"/>
          <a:lstStyle>
            <a:lvl1pPr algn="r">
              <a:defRPr sz="1200"/>
            </a:lvl1pPr>
          </a:lstStyle>
          <a:p>
            <a:fld id="{34B4FCBF-B4CF-48FA-8D69-F209CE6ED90E}" type="datetimeFigureOut">
              <a:rPr lang="lv-LV" smtClean="0"/>
              <a:t>17.10.2018</a:t>
            </a:fld>
            <a:endParaRPr lang="lv-LV"/>
          </a:p>
        </p:txBody>
      </p:sp>
      <p:sp>
        <p:nvSpPr>
          <p:cNvPr id="4" name="Footer Placeholder 3"/>
          <p:cNvSpPr>
            <a:spLocks noGrp="1"/>
          </p:cNvSpPr>
          <p:nvPr>
            <p:ph type="ftr" sz="quarter" idx="2"/>
          </p:nvPr>
        </p:nvSpPr>
        <p:spPr>
          <a:xfrm>
            <a:off x="0" y="9448312"/>
            <a:ext cx="2972547" cy="498963"/>
          </a:xfrm>
          <a:prstGeom prst="rect">
            <a:avLst/>
          </a:prstGeom>
        </p:spPr>
        <p:txBody>
          <a:bodyPr vert="horz" lIns="92162" tIns="46081" rIns="92162" bIns="46081" rtlCol="0" anchor="b"/>
          <a:lstStyle>
            <a:lvl1pPr algn="l">
              <a:defRPr sz="1200"/>
            </a:lvl1pPr>
          </a:lstStyle>
          <a:p>
            <a:endParaRPr lang="lv-LV"/>
          </a:p>
        </p:txBody>
      </p:sp>
      <p:sp>
        <p:nvSpPr>
          <p:cNvPr id="5" name="Slide Number Placeholder 4"/>
          <p:cNvSpPr>
            <a:spLocks noGrp="1"/>
          </p:cNvSpPr>
          <p:nvPr>
            <p:ph type="sldNum" sz="quarter" idx="3"/>
          </p:nvPr>
        </p:nvSpPr>
        <p:spPr>
          <a:xfrm>
            <a:off x="3883852" y="9448312"/>
            <a:ext cx="2972547" cy="498963"/>
          </a:xfrm>
          <a:prstGeom prst="rect">
            <a:avLst/>
          </a:prstGeom>
        </p:spPr>
        <p:txBody>
          <a:bodyPr vert="horz" lIns="92162" tIns="46081" rIns="92162" bIns="46081" rtlCol="0" anchor="b"/>
          <a:lstStyle>
            <a:lvl1pPr algn="r">
              <a:defRPr sz="1200"/>
            </a:lvl1pPr>
          </a:lstStyle>
          <a:p>
            <a:fld id="{C8EF3A67-9E08-4403-9373-02BB4868B33D}" type="slidenum">
              <a:rPr lang="lv-LV" smtClean="0"/>
              <a:t>‹#›</a:t>
            </a:fld>
            <a:endParaRPr lang="lv-LV"/>
          </a:p>
        </p:txBody>
      </p:sp>
    </p:spTree>
    <p:extLst>
      <p:ext uri="{BB962C8B-B14F-4D97-AF65-F5344CB8AC3E}">
        <p14:creationId xmlns:p14="http://schemas.microsoft.com/office/powerpoint/2010/main" val="690863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2162" tIns="46081" rIns="92162" bIns="46081" rtlCol="0"/>
          <a:lstStyle>
            <a:lvl1pPr algn="l">
              <a:defRPr sz="1200"/>
            </a:lvl1pPr>
          </a:lstStyle>
          <a:p>
            <a:endParaRPr lang="lv-LV"/>
          </a:p>
        </p:txBody>
      </p:sp>
      <p:sp>
        <p:nvSpPr>
          <p:cNvPr id="3" name="Date Placeholder 2"/>
          <p:cNvSpPr>
            <a:spLocks noGrp="1"/>
          </p:cNvSpPr>
          <p:nvPr>
            <p:ph type="dt" idx="1"/>
          </p:nvPr>
        </p:nvSpPr>
        <p:spPr>
          <a:xfrm>
            <a:off x="3884614" y="0"/>
            <a:ext cx="2971800" cy="499091"/>
          </a:xfrm>
          <a:prstGeom prst="rect">
            <a:avLst/>
          </a:prstGeom>
        </p:spPr>
        <p:txBody>
          <a:bodyPr vert="horz" lIns="92162" tIns="46081" rIns="92162" bIns="46081" rtlCol="0"/>
          <a:lstStyle>
            <a:lvl1pPr algn="r">
              <a:defRPr sz="1200"/>
            </a:lvl1pPr>
          </a:lstStyle>
          <a:p>
            <a:fld id="{E01B58D8-A7F0-4CB3-965B-8723D6342236}" type="datetimeFigureOut">
              <a:rPr lang="lv-LV" smtClean="0"/>
              <a:pPr/>
              <a:t>17.10.2018</a:t>
            </a:fld>
            <a:endParaRPr lang="lv-LV"/>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2162" tIns="46081" rIns="92162" bIns="46081" rtlCol="0" anchor="ctr"/>
          <a:lstStyle/>
          <a:p>
            <a:endParaRPr lang="lv-LV"/>
          </a:p>
        </p:txBody>
      </p:sp>
      <p:sp>
        <p:nvSpPr>
          <p:cNvPr id="5" name="Notes Placeholder 4"/>
          <p:cNvSpPr>
            <a:spLocks noGrp="1"/>
          </p:cNvSpPr>
          <p:nvPr>
            <p:ph type="body" sz="quarter" idx="3"/>
          </p:nvPr>
        </p:nvSpPr>
        <p:spPr>
          <a:xfrm>
            <a:off x="685801" y="4787126"/>
            <a:ext cx="5486400" cy="3916740"/>
          </a:xfrm>
          <a:prstGeom prst="rect">
            <a:avLst/>
          </a:prstGeom>
        </p:spPr>
        <p:txBody>
          <a:bodyPr vert="horz" lIns="92162" tIns="46081" rIns="92162" bIns="460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48185"/>
            <a:ext cx="2971800" cy="499090"/>
          </a:xfrm>
          <a:prstGeom prst="rect">
            <a:avLst/>
          </a:prstGeom>
        </p:spPr>
        <p:txBody>
          <a:bodyPr vert="horz" lIns="92162" tIns="46081" rIns="92162" bIns="46081" rtlCol="0" anchor="b"/>
          <a:lstStyle>
            <a:lvl1pPr algn="l">
              <a:defRPr sz="1200"/>
            </a:lvl1pPr>
          </a:lstStyle>
          <a:p>
            <a:endParaRPr lang="lv-LV"/>
          </a:p>
        </p:txBody>
      </p:sp>
      <p:sp>
        <p:nvSpPr>
          <p:cNvPr id="7" name="Slide Number Placeholder 6"/>
          <p:cNvSpPr>
            <a:spLocks noGrp="1"/>
          </p:cNvSpPr>
          <p:nvPr>
            <p:ph type="sldNum" sz="quarter" idx="5"/>
          </p:nvPr>
        </p:nvSpPr>
        <p:spPr>
          <a:xfrm>
            <a:off x="3884614" y="9448185"/>
            <a:ext cx="2971800" cy="499090"/>
          </a:xfrm>
          <a:prstGeom prst="rect">
            <a:avLst/>
          </a:prstGeom>
        </p:spPr>
        <p:txBody>
          <a:bodyPr vert="horz" lIns="92162" tIns="46081" rIns="92162" bIns="46081" rtlCol="0" anchor="b"/>
          <a:lstStyle>
            <a:lvl1pPr algn="r">
              <a:defRPr sz="1200"/>
            </a:lvl1pPr>
          </a:lstStyle>
          <a:p>
            <a:fld id="{C879D3FD-F92A-49AD-9A1D-5E8F4470C86D}" type="slidenum">
              <a:rPr lang="lv-LV" smtClean="0"/>
              <a:pPr/>
              <a:t>‹#›</a:t>
            </a:fld>
            <a:endParaRPr lang="lv-LV"/>
          </a:p>
        </p:txBody>
      </p:sp>
    </p:spTree>
    <p:extLst>
      <p:ext uri="{BB962C8B-B14F-4D97-AF65-F5344CB8AC3E}">
        <p14:creationId xmlns:p14="http://schemas.microsoft.com/office/powerpoint/2010/main" val="56308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8029EFBC-BC9A-4AE4-863E-7B08F3148A67}" type="slidenum">
              <a:rPr lang="lv-LV" smtClean="0"/>
              <a:pPr/>
              <a:t>11</a:t>
            </a:fld>
            <a:endParaRPr lang="lv-LV"/>
          </a:p>
        </p:txBody>
      </p:sp>
    </p:spTree>
    <p:extLst>
      <p:ext uri="{BB962C8B-B14F-4D97-AF65-F5344CB8AC3E}">
        <p14:creationId xmlns:p14="http://schemas.microsoft.com/office/powerpoint/2010/main" val="100277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43380"/>
            <a:ext cx="7772400" cy="1168569"/>
          </a:xfrm>
          <a:prstGeom prst="rect">
            <a:avLst/>
          </a:prstGeo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329879"/>
            <a:ext cx="6400800" cy="1028079"/>
          </a:xfrm>
          <a:prstGeom prst="rect">
            <a:avLst/>
          </a:prstGeo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39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39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299090"/>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137040"/>
          </a:xfrm>
        </p:spPr>
        <p:txBody>
          <a:bodyPr>
            <a:normAutofit/>
          </a:bodyPr>
          <a:lstStyle>
            <a:lvl1pPr marL="0" indent="0">
              <a:buNone/>
              <a:defRPr sz="18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148" y="4420167"/>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148" y="28572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148" y="4986904"/>
            <a:ext cx="5486400" cy="58523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02520"/>
            <a:ext cx="7772400" cy="714380"/>
          </a:xfrm>
          <a:prstGeom prst="rect">
            <a:avLst/>
          </a:prstGeo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24530"/>
            <a:ext cx="6400800" cy="1028079"/>
          </a:xfrm>
          <a:prstGeom prst="rect">
            <a:avLst/>
          </a:prstGeo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527"/>
            <a:ext cx="8229600" cy="740986"/>
          </a:xfrm>
          <a:prstGeom prst="rect">
            <a:avLst/>
          </a:prstGeo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92652"/>
            <a:ext cx="7772400" cy="1879620"/>
          </a:xfrm>
          <a:prstGeom prst="rect">
            <a:avLst/>
          </a:prstGeo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14752"/>
            <a:ext cx="7772400" cy="977900"/>
          </a:xfrm>
          <a:prstGeom prst="rect">
            <a:avLst/>
          </a:prstGeom>
        </p:spPr>
        <p:txBody>
          <a:bodyPr anchor="b">
            <a:normAutofit/>
          </a:bodyPr>
          <a:lstStyle>
            <a:lvl1pPr marL="0" indent="0" algn="ctr">
              <a:buNone/>
              <a:defRPr sz="2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526"/>
            <a:ext cx="8229600" cy="1883993"/>
          </a:xfrm>
          <a:prstGeom prst="rect">
            <a:avLst/>
          </a:prstGeo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719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98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719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_sastavs_fasade_ATD-07.png"/>
          <p:cNvPicPr>
            <a:picLocks noChangeAspect="1"/>
          </p:cNvPicPr>
          <p:nvPr userDrawn="1"/>
        </p:nvPicPr>
        <p:blipFill>
          <a:blip r:embed="rId7" cstate="print"/>
          <a:stretch>
            <a:fillRect/>
          </a:stretch>
        </p:blipFill>
        <p:spPr>
          <a:xfrm>
            <a:off x="0" y="346"/>
            <a:ext cx="9144000" cy="68573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73" r:id="rId5"/>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8"/>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pt_sastavdalas_ATD_footer_sarkans.png"/>
          <p:cNvPicPr>
            <a:picLocks noChangeAspect="1"/>
          </p:cNvPicPr>
          <p:nvPr userDrawn="1"/>
        </p:nvPicPr>
        <p:blipFill>
          <a:blip r:embed="rId11" cstate="print"/>
          <a:stretch>
            <a:fillRect/>
          </a:stretch>
        </p:blipFill>
        <p:spPr>
          <a:xfrm>
            <a:off x="0" y="5879199"/>
            <a:ext cx="9144000" cy="97882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12"/>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pt_sastavs_pedeja lpp_ATD-07.png"/>
          <p:cNvPicPr>
            <a:picLocks noChangeAspect="1"/>
          </p:cNvPicPr>
          <p:nvPr userDrawn="1"/>
        </p:nvPicPr>
        <p:blipFill>
          <a:blip r:embed="rId5" cstate="print"/>
          <a:stretch>
            <a:fillRect/>
          </a:stretch>
        </p:blipFill>
        <p:spPr>
          <a:xfrm>
            <a:off x="0" y="346"/>
            <a:ext cx="9144000" cy="6857308"/>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6"/>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717032"/>
            <a:ext cx="8064896" cy="1440160"/>
          </a:xfrm>
        </p:spPr>
        <p:txBody>
          <a:bodyPr/>
          <a:lstStyle/>
          <a:p>
            <a:r>
              <a:rPr lang="lv-LV" sz="2800" dirty="0" smtClean="0"/>
              <a:t>Skolēnu pārvadājumu nodrošināšana</a:t>
            </a:r>
            <a:endParaRPr lang="en-US" sz="2800" dirty="0"/>
          </a:p>
        </p:txBody>
      </p:sp>
      <p:sp>
        <p:nvSpPr>
          <p:cNvPr id="3" name="Subtitle 2"/>
          <p:cNvSpPr>
            <a:spLocks noGrp="1"/>
          </p:cNvSpPr>
          <p:nvPr>
            <p:ph type="subTitle" idx="1"/>
          </p:nvPr>
        </p:nvSpPr>
        <p:spPr>
          <a:xfrm>
            <a:off x="899592" y="5373216"/>
            <a:ext cx="7992888" cy="1368152"/>
          </a:xfrm>
        </p:spPr>
        <p:txBody>
          <a:bodyPr/>
          <a:lstStyle/>
          <a:p>
            <a:pPr algn="r"/>
            <a:r>
              <a:rPr lang="lv-LV" sz="2200" dirty="0" smtClean="0"/>
              <a:t>17.10.2018.</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3"/>
            <a:ext cx="8496944" cy="4104456"/>
          </a:xfrm>
        </p:spPr>
        <p:txBody>
          <a:bodyPr>
            <a:noAutofit/>
          </a:bodyPr>
          <a:lstStyle/>
          <a:p>
            <a:r>
              <a:rPr lang="lv-LV" sz="1600" dirty="0" smtClean="0"/>
              <a:t>Piekrītam pētījuma tēzēm </a:t>
            </a:r>
            <a:r>
              <a:rPr lang="lv-LV" sz="1600" dirty="0"/>
              <a:t>un galvenajiem </a:t>
            </a:r>
            <a:r>
              <a:rPr lang="lv-LV" sz="1600" dirty="0" smtClean="0"/>
              <a:t>secinājumiem:</a:t>
            </a:r>
          </a:p>
          <a:p>
            <a:endParaRPr lang="lv-LV" sz="1600" dirty="0" smtClean="0"/>
          </a:p>
          <a:p>
            <a:r>
              <a:rPr lang="lv-LV" sz="1600" dirty="0" smtClean="0"/>
              <a:t> </a:t>
            </a:r>
            <a:r>
              <a:rPr lang="lv-LV" sz="1600" dirty="0"/>
              <a:t>– tajos pašos vai līdzīgos maršrutos organizēti skolēni pārvadājumi neveicina sabiedriskā transporta dzīvotspēju, tāpat labi domātā prakse izvadāt skolēnus pa to dzīvesvietām noved pie situācijām, kad skolēniem autobusā ik dienas jāpavada vairāk nekā stunda. </a:t>
            </a:r>
          </a:p>
          <a:p>
            <a:r>
              <a:rPr lang="lv-LV" sz="1600" dirty="0"/>
              <a:t> </a:t>
            </a:r>
          </a:p>
          <a:p>
            <a:r>
              <a:rPr lang="lv-LV" sz="1600" dirty="0"/>
              <a:t> </a:t>
            </a:r>
            <a:r>
              <a:rPr lang="lv-LV" sz="1600" dirty="0" smtClean="0"/>
              <a:t>“kopā ar Autotransporta direkciju, kur vien iespējams, atrisināt skolēnu pārvadājumu sinhronizāciju ar sabiedriskajiem autopārvadājumiem, ceļot pārvadājumu rentabilitāti, uzlabojot iedzīvotāju nokļūšanas iespējas saimnieciskās aktivitātes centros. Ieviešot minimālā attāluma sliekšņus, pārtrauktu piekopto praksi izvadāt skolēnus pa mājām. Svarīgi vienlaicīgi risināt uz attīstības centriem vedošo ceļu uzturēšanas jautājumu.  </a:t>
            </a:r>
          </a:p>
          <a:p>
            <a:pPr marL="0" indent="0"/>
            <a:endParaRPr lang="lv-LV" sz="1600" dirty="0"/>
          </a:p>
          <a:p>
            <a:r>
              <a:rPr lang="lv-LV" sz="1600" dirty="0" smtClean="0"/>
              <a:t>- Meklēt </a:t>
            </a:r>
            <a:r>
              <a:rPr lang="lv-LV" sz="1600" dirty="0"/>
              <a:t>individuālus risinājumus attālās viensētās dzīvojošu skolēnu nogādāšanu līdz autobusa pieturai, neizmantojot skolēnu autobusus (piemēram, kompensācijas par individuālā transporta pakalpojumiem). </a:t>
            </a:r>
          </a:p>
        </p:txBody>
      </p:sp>
      <p:sp>
        <p:nvSpPr>
          <p:cNvPr id="5" name="Title 2"/>
          <p:cNvSpPr>
            <a:spLocks noGrp="1"/>
          </p:cNvSpPr>
          <p:nvPr>
            <p:ph type="title"/>
          </p:nvPr>
        </p:nvSpPr>
        <p:spPr>
          <a:xfrm>
            <a:off x="467544" y="332656"/>
            <a:ext cx="8352928" cy="778098"/>
          </a:xfrm>
        </p:spPr>
        <p:txBody>
          <a:bodyPr>
            <a:noAutofit/>
          </a:bodyPr>
          <a:lstStyle/>
          <a:p>
            <a:pPr algn="ctr"/>
            <a:r>
              <a:rPr lang="lv-LV" sz="2400" dirty="0" smtClean="0"/>
              <a:t>Par pētījumu </a:t>
            </a:r>
            <a:r>
              <a:rPr lang="lv-LV" sz="2400" dirty="0"/>
              <a:t>”</a:t>
            </a:r>
            <a:r>
              <a:rPr lang="lv-LV" sz="2400" dirty="0" smtClean="0"/>
              <a:t>Optimālā vispārējās izglītības iestāžu tīkla modeļa izveide Latvijā“</a:t>
            </a:r>
            <a:endParaRPr lang="lv-LV" sz="2400" dirty="0"/>
          </a:p>
        </p:txBody>
      </p:sp>
    </p:spTree>
    <p:extLst>
      <p:ext uri="{BB962C8B-B14F-4D97-AF65-F5344CB8AC3E}">
        <p14:creationId xmlns:p14="http://schemas.microsoft.com/office/powerpoint/2010/main" val="175081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ctrTitle"/>
          </p:nvPr>
        </p:nvSpPr>
        <p:spPr>
          <a:xfrm>
            <a:off x="685800" y="2130425"/>
            <a:ext cx="7772400" cy="1470025"/>
          </a:xfrm>
        </p:spPr>
        <p:txBody>
          <a:bodyPr anchor="ctr"/>
          <a:lstStyle/>
          <a:p>
            <a:r>
              <a:rPr lang="lv-LV" altLang="lv-LV" sz="4400" dirty="0">
                <a:solidFill>
                  <a:srgbClr val="F15A2A"/>
                </a:solidFill>
                <a:latin typeface="Verdana" panose="020B0604030504040204" pitchFamily="34" charset="0"/>
              </a:rPr>
              <a:t>Paldies par uzmanību!</a:t>
            </a:r>
          </a:p>
        </p:txBody>
      </p:sp>
    </p:spTree>
    <p:extLst>
      <p:ext uri="{BB962C8B-B14F-4D97-AF65-F5344CB8AC3E}">
        <p14:creationId xmlns:p14="http://schemas.microsoft.com/office/powerpoint/2010/main" val="1301216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651304" cy="1301006"/>
          </a:xfrm>
        </p:spPr>
        <p:txBody>
          <a:bodyPr>
            <a:normAutofit/>
          </a:bodyPr>
          <a:lstStyle/>
          <a:p>
            <a:pPr algn="ctr"/>
            <a:r>
              <a:rPr lang="lv-LV" sz="2500" dirty="0" smtClean="0"/>
              <a:t>Skolēnu pārvadājumi, izmantojot sabiedrisko transportu</a:t>
            </a:r>
            <a:endParaRPr lang="lv-LV" sz="2500" dirty="0"/>
          </a:p>
        </p:txBody>
      </p:sp>
      <p:sp>
        <p:nvSpPr>
          <p:cNvPr id="3" name="Content Placeholder 2"/>
          <p:cNvSpPr>
            <a:spLocks noGrp="1"/>
          </p:cNvSpPr>
          <p:nvPr>
            <p:ph idx="1"/>
          </p:nvPr>
        </p:nvSpPr>
        <p:spPr>
          <a:xfrm>
            <a:off x="323528" y="1772816"/>
            <a:ext cx="8136904" cy="3827924"/>
          </a:xfrm>
        </p:spPr>
        <p:txBody>
          <a:bodyPr>
            <a:normAutofit/>
          </a:bodyPr>
          <a:lstStyle/>
          <a:p>
            <a:pPr lvl="1"/>
            <a:r>
              <a:rPr lang="lv-LV" dirty="0" smtClean="0"/>
              <a:t>Skolēni tiek nogādāti mācību iestādē, izmantojot sabiedrisko transportu. Maršruti/reisi tiek pielāgoti skolēnu vajadzībām (iekļautas papildu pieturvietas, pieskaņots autobusa izbraukšanas laiks utt.).</a:t>
            </a:r>
          </a:p>
          <a:p>
            <a:pPr marL="457200" lvl="1" indent="0">
              <a:buNone/>
            </a:pPr>
            <a:endParaRPr lang="lv-LV" dirty="0" smtClean="0"/>
          </a:p>
          <a:p>
            <a:pPr lvl="1"/>
            <a:r>
              <a:rPr lang="lv-LV" dirty="0"/>
              <a:t>Lielākajā daļā novadu skolēni līdz mācību iestādei tiek nogādāti, izmantojot gan pašu pašvaldību rīcībā esošos skolēnu autobusus, gan arī sabiedrisko transportu, maršrutiem savstarpēji nepārklājoties. </a:t>
            </a:r>
          </a:p>
          <a:p>
            <a:pPr lvl="1"/>
            <a:endParaRPr lang="lv-LV" sz="1900" dirty="0" smtClean="0"/>
          </a:p>
          <a:p>
            <a:pPr marL="457200" lvl="1" indent="0">
              <a:buNone/>
            </a:pPr>
            <a:endParaRPr lang="lv-LV" sz="1900" dirty="0" smtClean="0"/>
          </a:p>
        </p:txBody>
      </p:sp>
    </p:spTree>
    <p:extLst>
      <p:ext uri="{BB962C8B-B14F-4D97-AF65-F5344CB8AC3E}">
        <p14:creationId xmlns:p14="http://schemas.microsoft.com/office/powerpoint/2010/main" val="426392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651304" cy="1301006"/>
          </a:xfrm>
        </p:spPr>
        <p:txBody>
          <a:bodyPr>
            <a:normAutofit/>
          </a:bodyPr>
          <a:lstStyle/>
          <a:p>
            <a:pPr algn="ctr"/>
            <a:r>
              <a:rPr lang="lv-LV" sz="2500" dirty="0" smtClean="0"/>
              <a:t>Skolēnu un sabiedriskā transporta maršruti nav savstarpēji saskaņoti</a:t>
            </a:r>
            <a:endParaRPr lang="lv-LV" sz="2500" dirty="0"/>
          </a:p>
        </p:txBody>
      </p:sp>
      <p:sp>
        <p:nvSpPr>
          <p:cNvPr id="3" name="Content Placeholder 2"/>
          <p:cNvSpPr>
            <a:spLocks noGrp="1"/>
          </p:cNvSpPr>
          <p:nvPr>
            <p:ph idx="1"/>
          </p:nvPr>
        </p:nvSpPr>
        <p:spPr>
          <a:xfrm>
            <a:off x="251520" y="1772816"/>
            <a:ext cx="8208912" cy="3827924"/>
          </a:xfrm>
        </p:spPr>
        <p:txBody>
          <a:bodyPr>
            <a:normAutofit/>
          </a:bodyPr>
          <a:lstStyle/>
          <a:p>
            <a:pPr lvl="1"/>
            <a:r>
              <a:rPr lang="lv-LV" dirty="0"/>
              <a:t>Šobrīd vēl aizvien vietām sabiedriskā transporta un skolēnu pārvadājumu maršruti/reisi nav savstarpēji saskaņoti, kā rezultātā:</a:t>
            </a:r>
            <a:endParaRPr lang="lv-LV" sz="1600" dirty="0"/>
          </a:p>
          <a:p>
            <a:pPr lvl="2"/>
            <a:r>
              <a:rPr lang="lv-LV" dirty="0"/>
              <a:t>skolēnu maršruti un reisu izpildes laiki pārklājas ar reģionālo autobusu maršrutiem un kursēšanas grafiku, radot liekas izmaksas valstij un </a:t>
            </a:r>
            <a:r>
              <a:rPr lang="lv-LV" dirty="0" smtClean="0"/>
              <a:t>pašvaldībai;</a:t>
            </a:r>
            <a:endParaRPr lang="lv-LV" sz="1400" dirty="0"/>
          </a:p>
          <a:p>
            <a:pPr lvl="2"/>
            <a:r>
              <a:rPr lang="lv-LV" dirty="0" smtClean="0"/>
              <a:t>nereti </a:t>
            </a:r>
            <a:r>
              <a:rPr lang="lv-LV" dirty="0"/>
              <a:t>iemesls, kādēļ atsevišķos reģionālajos maršrutos ir ļoti mazs pasažieru skaits, ir pašvaldību īstenotie skolēnu pārvadājumi, kas uzņem arī pieaugušos. </a:t>
            </a:r>
            <a:endParaRPr lang="lv-LV" sz="1900" dirty="0" smtClean="0"/>
          </a:p>
          <a:p>
            <a:pPr marL="457200" lvl="1" indent="0">
              <a:buNone/>
            </a:pPr>
            <a:endParaRPr lang="lv-LV" sz="1900" dirty="0" smtClean="0"/>
          </a:p>
        </p:txBody>
      </p:sp>
    </p:spTree>
    <p:extLst>
      <p:ext uri="{BB962C8B-B14F-4D97-AF65-F5344CB8AC3E}">
        <p14:creationId xmlns:p14="http://schemas.microsoft.com/office/powerpoint/2010/main" val="4092636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500" dirty="0" smtClean="0"/>
              <a:t>Mērķis – novērst maršrutu dublēšanos</a:t>
            </a:r>
            <a:endParaRPr lang="lv-LV" sz="2500" dirty="0"/>
          </a:p>
        </p:txBody>
      </p:sp>
      <p:sp>
        <p:nvSpPr>
          <p:cNvPr id="3" name="Content Placeholder 2"/>
          <p:cNvSpPr>
            <a:spLocks noGrp="1"/>
          </p:cNvSpPr>
          <p:nvPr>
            <p:ph idx="1"/>
          </p:nvPr>
        </p:nvSpPr>
        <p:spPr/>
        <p:txBody>
          <a:bodyPr>
            <a:normAutofit lnSpcReduction="10000"/>
          </a:bodyPr>
          <a:lstStyle/>
          <a:p>
            <a:pPr lvl="1"/>
            <a:r>
              <a:rPr lang="lv-LV" dirty="0"/>
              <a:t>2015.gada </a:t>
            </a:r>
            <a:r>
              <a:rPr lang="lv-LV" dirty="0" smtClean="0"/>
              <a:t>un 2017.gadā otrajā </a:t>
            </a:r>
            <a:r>
              <a:rPr lang="lv-LV" dirty="0"/>
              <a:t>pusē  Autotransporta direkcija sadarbībā ar plānošanas reģioniem vērsās pie pašvaldībām ar lūgumu apzināt skolēnu maršrutus, lai vērtētu, cik lielā mērā tie pārklājas ar reģionālo pasažieru pārvadātāju maršrutiem</a:t>
            </a:r>
            <a:r>
              <a:rPr lang="lv-LV" dirty="0" smtClean="0"/>
              <a:t>.</a:t>
            </a:r>
          </a:p>
          <a:p>
            <a:pPr marL="457200" lvl="1" indent="0">
              <a:buNone/>
            </a:pPr>
            <a:endParaRPr lang="lv-LV" dirty="0" smtClean="0"/>
          </a:p>
          <a:p>
            <a:pPr lvl="1"/>
            <a:r>
              <a:rPr lang="lv-LV" dirty="0" smtClean="0"/>
              <a:t>Pirmo </a:t>
            </a:r>
            <a:r>
              <a:rPr lang="lv-LV" dirty="0"/>
              <a:t>reizi tika iegūta informācija par visiem pašvaldību organizētajiem skolēnu pārvadājumiem. </a:t>
            </a:r>
            <a:endParaRPr lang="lv-LV" dirty="0" smtClean="0"/>
          </a:p>
          <a:p>
            <a:pPr lvl="1"/>
            <a:endParaRPr lang="lv-LV" dirty="0" smtClean="0"/>
          </a:p>
          <a:p>
            <a:pPr lvl="1"/>
            <a:r>
              <a:rPr lang="lv-LV" dirty="0" smtClean="0"/>
              <a:t>Mūsu </a:t>
            </a:r>
            <a:r>
              <a:rPr lang="lv-LV" dirty="0"/>
              <a:t>mērķis – novērst maršrutu dublēšanos un veicināt sadarbību starp valsti un pašvaldībām, veidojot optimālu pārvadājumu sistēmu un ietaupot valsts un pašvaldības budžeta līdzekļus. </a:t>
            </a:r>
          </a:p>
          <a:p>
            <a:endParaRPr lang="lv-LV" dirty="0"/>
          </a:p>
        </p:txBody>
      </p:sp>
    </p:spTree>
    <p:extLst>
      <p:ext uri="{BB962C8B-B14F-4D97-AF65-F5344CB8AC3E}">
        <p14:creationId xmlns:p14="http://schemas.microsoft.com/office/powerpoint/2010/main" val="43847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78"/>
          </a:xfrm>
        </p:spPr>
        <p:txBody>
          <a:bodyPr>
            <a:normAutofit/>
          </a:bodyPr>
          <a:lstStyle/>
          <a:p>
            <a:pPr algn="ctr"/>
            <a:endParaRPr lang="lv-LV"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4892878"/>
              </p:ext>
            </p:extLst>
          </p:nvPr>
        </p:nvGraphicFramePr>
        <p:xfrm>
          <a:off x="53752" y="44624"/>
          <a:ext cx="9036495" cy="5832647"/>
        </p:xfrm>
        <a:graphic>
          <a:graphicData uri="http://schemas.openxmlformats.org/drawingml/2006/table">
            <a:tbl>
              <a:tblPr firstRow="1" bandRow="1">
                <a:tableStyleId>{93296810-A885-4BE3-A3E7-6D5BEEA58F35}</a:tableStyleId>
              </a:tblPr>
              <a:tblGrid>
                <a:gridCol w="2770511">
                  <a:extLst>
                    <a:ext uri="{9D8B030D-6E8A-4147-A177-3AD203B41FA5}">
                      <a16:colId xmlns:a16="http://schemas.microsoft.com/office/drawing/2014/main" val="20000"/>
                    </a:ext>
                  </a:extLst>
                </a:gridCol>
                <a:gridCol w="3062137">
                  <a:extLst>
                    <a:ext uri="{9D8B030D-6E8A-4147-A177-3AD203B41FA5}">
                      <a16:colId xmlns:a16="http://schemas.microsoft.com/office/drawing/2014/main" val="20001"/>
                    </a:ext>
                  </a:extLst>
                </a:gridCol>
                <a:gridCol w="3203847">
                  <a:extLst>
                    <a:ext uri="{9D8B030D-6E8A-4147-A177-3AD203B41FA5}">
                      <a16:colId xmlns:a16="http://schemas.microsoft.com/office/drawing/2014/main" val="20002"/>
                    </a:ext>
                  </a:extLst>
                </a:gridCol>
              </a:tblGrid>
              <a:tr h="883794">
                <a:tc>
                  <a:txBody>
                    <a:bodyPr/>
                    <a:lstStyle/>
                    <a:p>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Reģionālais maršrutu tīkls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Skolēnu pārvadājumi</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689717">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Maršrutu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1057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964</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579714">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Reisu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7599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1519</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666044">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Pārvadājumos iesaistīto transportlīdzekļu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1205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471</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659016">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Nobraukums gadā</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79,6 miljoni km</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8,5 miljoni km</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r h="1407877">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Pārvadāto pasažieru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29,2 miljoni pasažieru gadā</a:t>
                      </a:r>
                    </a:p>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lv-LV" sz="17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81,6 tūkstoši pasažieru dienā</a:t>
                      </a: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16 700 bērnu dienā </a:t>
                      </a:r>
                    </a:p>
                    <a:p>
                      <a:pPr algn="ctr"/>
                      <a:r>
                        <a:rPr lang="lv-LV" sz="1700" dirty="0" smtClean="0">
                          <a:latin typeface="Verdana" panose="020B0604030504040204" pitchFamily="34" charset="0"/>
                          <a:ea typeface="Verdana" panose="020B0604030504040204" pitchFamily="34" charset="0"/>
                          <a:cs typeface="Verdana" panose="020B0604030504040204" pitchFamily="34" charset="0"/>
                        </a:rPr>
                        <a:t>(</a:t>
                      </a: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lv-LV" sz="17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lv-LV" sz="17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2,82</a:t>
                      </a:r>
                      <a:r>
                        <a:rPr lang="lv-LV" sz="1700" i="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miljoni gadā</a:t>
                      </a:r>
                      <a:r>
                        <a:rPr lang="lv-LV" sz="17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lv-LV"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r h="946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700" dirty="0" smtClean="0">
                          <a:latin typeface="Verdana" panose="020B0604030504040204" pitchFamily="34" charset="0"/>
                          <a:ea typeface="Verdana" panose="020B0604030504040204" pitchFamily="34" charset="0"/>
                          <a:cs typeface="Verdana" panose="020B0604030504040204" pitchFamily="34" charset="0"/>
                        </a:rPr>
                        <a:t>Pakalpojuma nodrošinātājs</a:t>
                      </a:r>
                    </a:p>
                    <a:p>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26 pārvadātāji</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102 pašvaldības no 110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249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ctr"/>
            <a:r>
              <a:rPr lang="lv-LV" sz="2500" dirty="0" smtClean="0"/>
              <a:t>Veiktie pasākumi pārvadājumu sinhronizācijai</a:t>
            </a:r>
            <a:endParaRPr lang="lv-LV" sz="2500" dirty="0"/>
          </a:p>
        </p:txBody>
      </p:sp>
      <p:sp>
        <p:nvSpPr>
          <p:cNvPr id="3" name="Content Placeholder 2"/>
          <p:cNvSpPr>
            <a:spLocks noGrp="1"/>
          </p:cNvSpPr>
          <p:nvPr>
            <p:ph idx="1"/>
          </p:nvPr>
        </p:nvSpPr>
        <p:spPr>
          <a:xfrm>
            <a:off x="117848" y="1124744"/>
            <a:ext cx="8568952" cy="4608512"/>
          </a:xfrm>
        </p:spPr>
        <p:txBody>
          <a:bodyPr>
            <a:normAutofit fontScale="55000" lnSpcReduction="20000"/>
          </a:bodyPr>
          <a:lstStyle/>
          <a:p>
            <a:pPr lvl="1"/>
            <a:r>
              <a:rPr lang="lv-LV" sz="2900" dirty="0" smtClean="0"/>
              <a:t>Skolēnu pārvadājumu nav </a:t>
            </a:r>
            <a:r>
              <a:rPr lang="lv-LV" sz="2900" dirty="0"/>
              <a:t>Ērgļu, Dundagas, Ādažu, Kokneses, Pļaviņu, Salas, Rojas un </a:t>
            </a:r>
            <a:r>
              <a:rPr lang="lv-LV" sz="2900" dirty="0" err="1"/>
              <a:t>Cēsu</a:t>
            </a:r>
            <a:r>
              <a:rPr lang="lv-LV" sz="2900" dirty="0"/>
              <a:t> </a:t>
            </a:r>
            <a:r>
              <a:rPr lang="lv-LV" sz="2900" dirty="0" smtClean="0"/>
              <a:t>novados, relatīvi maz - </a:t>
            </a:r>
            <a:r>
              <a:rPr lang="pt-BR" sz="2900" dirty="0"/>
              <a:t>Jaunpiebalgas, Raunas, Pārgaujas, Amatas </a:t>
            </a:r>
            <a:r>
              <a:rPr lang="pt-BR" sz="2900" dirty="0" smtClean="0"/>
              <a:t>novados</a:t>
            </a:r>
            <a:r>
              <a:rPr lang="lv-LV" sz="2900" dirty="0" smtClean="0"/>
              <a:t>.</a:t>
            </a:r>
            <a:endParaRPr lang="lv-LV" sz="2900" dirty="0"/>
          </a:p>
          <a:p>
            <a:pPr marL="457200" lvl="1" indent="0">
              <a:buNone/>
            </a:pPr>
            <a:endParaRPr lang="lv-LV" sz="2900" dirty="0"/>
          </a:p>
          <a:p>
            <a:pPr lvl="1"/>
            <a:r>
              <a:rPr lang="lv-LV" sz="2900" dirty="0"/>
              <a:t>Šobrīd reģionālajā maršrutu tīklā ir ap 240 maršrutu, kuru reisi paredzēti skolēnu nogādāšanai mācību iestādē un atpakaļ mājās</a:t>
            </a:r>
            <a:r>
              <a:rPr lang="lv-LV" sz="2900" dirty="0" smtClean="0"/>
              <a:t>.</a:t>
            </a:r>
          </a:p>
          <a:p>
            <a:pPr marL="457200" lvl="1" indent="0">
              <a:buNone/>
            </a:pPr>
            <a:endParaRPr lang="lv-LV" sz="2900" dirty="0"/>
          </a:p>
          <a:p>
            <a:pPr lvl="1"/>
            <a:r>
              <a:rPr lang="lv-LV" sz="2900" dirty="0" smtClean="0"/>
              <a:t>2015.gadā Autotransporta direkcija ir tikusies ar 10 novadu pārstāvjiem, 2016.gadā ar 21 novada pārstāvjiem</a:t>
            </a:r>
            <a:r>
              <a:rPr lang="lv-LV" sz="2900" dirty="0"/>
              <a:t>, lai aicinātu novadus pēc iespējas izmantot sabiedrisko transportu skolēnu </a:t>
            </a:r>
            <a:r>
              <a:rPr lang="lv-LV" sz="2900" dirty="0" smtClean="0"/>
              <a:t>pārvadāšanai.</a:t>
            </a:r>
          </a:p>
          <a:p>
            <a:pPr lvl="1"/>
            <a:endParaRPr lang="lv-LV" sz="2900" dirty="0"/>
          </a:p>
          <a:p>
            <a:pPr lvl="1"/>
            <a:r>
              <a:rPr lang="lv-LV" sz="2900" dirty="0" smtClean="0"/>
              <a:t>2015.gadā veiktas izmaiņas 45 maršrutos, 2016.gadā 69 maršrutos, 2017.gadā 69 maršrutos, 2018.gada 9.mēnešos - 47 maršrutos, pielāgojot </a:t>
            </a:r>
            <a:r>
              <a:rPr lang="lv-LV" sz="2900" dirty="0"/>
              <a:t>maršrutu tīklu skolēnu </a:t>
            </a:r>
            <a:r>
              <a:rPr lang="lv-LV" sz="2900" dirty="0" smtClean="0"/>
              <a:t>vajadzībām. No 2016.gada 1.septembra skolēnu pārvadājumus neorganizē Rojas un </a:t>
            </a:r>
            <a:r>
              <a:rPr lang="lv-LV" sz="2900" dirty="0" err="1" smtClean="0"/>
              <a:t>Cēsu</a:t>
            </a:r>
            <a:r>
              <a:rPr lang="lv-LV" sz="2900" dirty="0" smtClean="0"/>
              <a:t> novadi.</a:t>
            </a:r>
          </a:p>
          <a:p>
            <a:pPr lvl="1"/>
            <a:endParaRPr lang="lv-LV" sz="2900" dirty="0" smtClean="0"/>
          </a:p>
          <a:p>
            <a:pPr lvl="1"/>
            <a:r>
              <a:rPr lang="lv-LV" sz="2900" dirty="0" smtClean="0"/>
              <a:t>Tiek </a:t>
            </a:r>
            <a:r>
              <a:rPr lang="lv-LV" sz="2900" dirty="0"/>
              <a:t>slēgti sabiedriskā transporta maršruti ar zemu rentabilitāti, kuriem paralēli kursē pašvaldību organizētie skolēnu autobusi, piemēram, </a:t>
            </a:r>
            <a:r>
              <a:rPr lang="lv-LV" sz="2900" dirty="0" smtClean="0"/>
              <a:t>Talsu, Krāslavas, Ludzas novados (Talsi–Šķēde–Laidze–Talsi </a:t>
            </a:r>
            <a:r>
              <a:rPr lang="lv-LV" sz="2900" dirty="0"/>
              <a:t>un </a:t>
            </a:r>
            <a:r>
              <a:rPr lang="lv-LV" sz="2900" dirty="0" smtClean="0"/>
              <a:t>Talsi–</a:t>
            </a:r>
            <a:r>
              <a:rPr lang="lv-LV" sz="2900" dirty="0" err="1" smtClean="0"/>
              <a:t>Dižstende</a:t>
            </a:r>
            <a:r>
              <a:rPr lang="lv-LV" sz="2900" dirty="0" smtClean="0"/>
              <a:t>–Talsi). </a:t>
            </a:r>
            <a:endParaRPr lang="lv-LV" sz="2900" dirty="0" smtClean="0">
              <a:solidFill>
                <a:srgbClr val="FF0000"/>
              </a:solidFill>
            </a:endParaRPr>
          </a:p>
          <a:p>
            <a:pPr marL="457200" lvl="1" indent="0">
              <a:buNone/>
            </a:pPr>
            <a:endParaRPr lang="lv-LV" sz="2900" dirty="0" smtClean="0"/>
          </a:p>
          <a:p>
            <a:pPr marL="457200" lvl="1" indent="0">
              <a:buNone/>
            </a:pPr>
            <a:endParaRPr lang="lv-LV" sz="2200" dirty="0" smtClean="0"/>
          </a:p>
          <a:p>
            <a:endParaRPr lang="lv-LV" sz="2200" dirty="0"/>
          </a:p>
        </p:txBody>
      </p:sp>
    </p:spTree>
    <p:extLst>
      <p:ext uri="{BB962C8B-B14F-4D97-AF65-F5344CB8AC3E}">
        <p14:creationId xmlns:p14="http://schemas.microsoft.com/office/powerpoint/2010/main" val="170682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ctr"/>
            <a:r>
              <a:rPr lang="lv-LV" sz="2500" dirty="0" smtClean="0"/>
              <a:t>Veiktie pasākumi pārvadājumu sinhronizācijai</a:t>
            </a:r>
            <a:endParaRPr lang="lv-LV" sz="2500" dirty="0"/>
          </a:p>
        </p:txBody>
      </p:sp>
      <p:sp>
        <p:nvSpPr>
          <p:cNvPr id="3" name="Content Placeholder 2"/>
          <p:cNvSpPr>
            <a:spLocks noGrp="1"/>
          </p:cNvSpPr>
          <p:nvPr>
            <p:ph idx="1"/>
          </p:nvPr>
        </p:nvSpPr>
        <p:spPr>
          <a:xfrm>
            <a:off x="117848" y="1124744"/>
            <a:ext cx="8568952" cy="4608512"/>
          </a:xfrm>
        </p:spPr>
        <p:txBody>
          <a:bodyPr>
            <a:normAutofit fontScale="62500" lnSpcReduction="20000"/>
          </a:bodyPr>
          <a:lstStyle/>
          <a:p>
            <a:pPr marL="457200" lvl="1" indent="0">
              <a:buNone/>
            </a:pPr>
            <a:endParaRPr lang="lv-LV" sz="2900" dirty="0" smtClean="0"/>
          </a:p>
          <a:p>
            <a:pPr lvl="1"/>
            <a:r>
              <a:rPr lang="lv-LV" sz="2900" dirty="0" smtClean="0"/>
              <a:t>Skolēnu </a:t>
            </a:r>
            <a:r>
              <a:rPr lang="lv-LV" sz="2900" dirty="0"/>
              <a:t>pārvadājumu nodrošināšanai ir augsta prioritāte – vairāk nekā puse no maršrutu </a:t>
            </a:r>
            <a:r>
              <a:rPr lang="lv-LV" sz="2900" dirty="0" smtClean="0"/>
              <a:t>izmaiņām 2017. un 2018.gadā, kam nepieciešams papildus </a:t>
            </a:r>
            <a:r>
              <a:rPr lang="lv-LV" sz="2900" dirty="0"/>
              <a:t>valsts </a:t>
            </a:r>
            <a:r>
              <a:rPr lang="lv-LV" sz="2900" dirty="0" smtClean="0"/>
              <a:t>finansējums, </a:t>
            </a:r>
            <a:r>
              <a:rPr lang="lv-LV" sz="2900" dirty="0"/>
              <a:t>ir saistīta ar skolēnu pārvadājumu nodrošināšanu</a:t>
            </a:r>
            <a:r>
              <a:rPr lang="lv-LV" sz="2900" dirty="0" smtClean="0"/>
              <a:t>. </a:t>
            </a:r>
          </a:p>
          <a:p>
            <a:pPr marL="457200" lvl="1" indent="0">
              <a:buNone/>
            </a:pPr>
            <a:endParaRPr lang="lv-LV" sz="2900" dirty="0" smtClean="0"/>
          </a:p>
          <a:p>
            <a:pPr marL="457200" lvl="1" indent="0">
              <a:buNone/>
            </a:pPr>
            <a:r>
              <a:rPr lang="lv-LV" sz="2900" dirty="0" smtClean="0"/>
              <a:t>2018.gadā:</a:t>
            </a:r>
          </a:p>
          <a:p>
            <a:pPr lvl="1"/>
            <a:r>
              <a:rPr lang="lv-LV" sz="2900" dirty="0" smtClean="0"/>
              <a:t> aizstāti pašvaldības organizētie pārvadājumi ar reģionālajiem reisiem Talsu, Kārsavas, Saldus, Gulbenes, Limbažu, Priekuļu, Raunas, Jēkabpils novados.</a:t>
            </a:r>
          </a:p>
          <a:p>
            <a:pPr lvl="1"/>
            <a:endParaRPr lang="lv-LV" sz="2900" dirty="0" smtClean="0"/>
          </a:p>
          <a:p>
            <a:pPr lvl="1"/>
            <a:r>
              <a:rPr lang="lv-LV" sz="2900" dirty="0" smtClean="0"/>
              <a:t>reaģējot uz skolu tīkla izmaiņām, veiktas izmaiņas reģionālo maršrutu tīklā – Amatas, Burtnieku un Alūksnes novados (pašvaldībai nav nepieciešams organizēt skolēnu pārvadājumus). </a:t>
            </a:r>
          </a:p>
          <a:p>
            <a:pPr marL="457200" lvl="1" indent="0">
              <a:buNone/>
            </a:pPr>
            <a:endParaRPr lang="lv-LV" sz="2900" dirty="0" smtClean="0"/>
          </a:p>
          <a:p>
            <a:pPr lvl="1"/>
            <a:r>
              <a:rPr lang="lv-LV" sz="2900" dirty="0"/>
              <a:t>š</a:t>
            </a:r>
            <a:r>
              <a:rPr lang="lv-LV" sz="2900" dirty="0" smtClean="0"/>
              <a:t>obrīd tiek strādāts pie izmaiņām Bauskas novadā un Rēzeknes novadā.</a:t>
            </a:r>
          </a:p>
          <a:p>
            <a:pPr marL="457200" lvl="1" indent="0">
              <a:buNone/>
            </a:pPr>
            <a:endParaRPr lang="lv-LV" sz="2200" dirty="0" smtClean="0"/>
          </a:p>
          <a:p>
            <a:endParaRPr lang="lv-LV" sz="2200" dirty="0"/>
          </a:p>
        </p:txBody>
      </p:sp>
    </p:spTree>
    <p:extLst>
      <p:ext uri="{BB962C8B-B14F-4D97-AF65-F5344CB8AC3E}">
        <p14:creationId xmlns:p14="http://schemas.microsoft.com/office/powerpoint/2010/main" val="289232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0"/>
            <a:ext cx="8640960" cy="1143000"/>
          </a:xfrm>
        </p:spPr>
        <p:txBody>
          <a:bodyPr>
            <a:noAutofit/>
          </a:bodyPr>
          <a:lstStyle/>
          <a:p>
            <a:pPr algn="ctr"/>
            <a:r>
              <a:rPr lang="lv-LV" sz="2500" dirty="0" smtClean="0"/>
              <a:t>Konstatētās problēmas skolēnu </a:t>
            </a:r>
            <a:r>
              <a:rPr lang="lv-LV" sz="2500" dirty="0"/>
              <a:t>pārvadājumu </a:t>
            </a:r>
            <a:r>
              <a:rPr lang="lv-LV" sz="2500" dirty="0" smtClean="0"/>
              <a:t>integrēšanai </a:t>
            </a:r>
            <a:r>
              <a:rPr lang="lv-LV" sz="2500" dirty="0"/>
              <a:t>reģionālajā maršrutu tīklā</a:t>
            </a:r>
          </a:p>
        </p:txBody>
      </p:sp>
      <p:sp>
        <p:nvSpPr>
          <p:cNvPr id="3" name="Content Placeholder 2"/>
          <p:cNvSpPr>
            <a:spLocks noGrp="1"/>
          </p:cNvSpPr>
          <p:nvPr>
            <p:ph idx="1"/>
          </p:nvPr>
        </p:nvSpPr>
        <p:spPr>
          <a:xfrm>
            <a:off x="0" y="1052736"/>
            <a:ext cx="8964488" cy="4680520"/>
          </a:xfrm>
        </p:spPr>
        <p:txBody>
          <a:bodyPr>
            <a:normAutofit fontScale="25000" lnSpcReduction="20000"/>
          </a:bodyPr>
          <a:lstStyle/>
          <a:p>
            <a:pPr lvl="1"/>
            <a:r>
              <a:rPr lang="lv-LV" sz="7600" dirty="0" smtClean="0"/>
              <a:t>Daudzviet ceļu kvalitāte nav apmierinoša; ceļi nav piemēroti sabiedriskā transporta pakalpojumu nodrošināšanai.</a:t>
            </a:r>
          </a:p>
          <a:p>
            <a:pPr marL="457200" lvl="1" indent="0">
              <a:buNone/>
            </a:pPr>
            <a:endParaRPr lang="lv-LV" sz="7600" dirty="0" smtClean="0"/>
          </a:p>
          <a:p>
            <a:pPr lvl="1"/>
            <a:r>
              <a:rPr lang="lv-LV" sz="7600" dirty="0" smtClean="0"/>
              <a:t>Sabiedriskais transports nevar iebraukt katrā mājas pagalmā pēc viena vai diviem skolēniem, jo jāatceras, ka ar sabiedrisko transportu brauc arī pasažieri, kuri vēlas savlaicīgi nokļūt darbavietā vai ārstniecības iestādē. </a:t>
            </a:r>
            <a:endParaRPr lang="lv-LV" sz="7600" dirty="0"/>
          </a:p>
          <a:p>
            <a:pPr marL="457200" lvl="1" indent="0">
              <a:buNone/>
            </a:pPr>
            <a:endParaRPr lang="lv-LV" sz="7600" dirty="0" smtClean="0"/>
          </a:p>
          <a:p>
            <a:pPr lvl="1"/>
            <a:r>
              <a:rPr lang="lv-LV" sz="7600" dirty="0" smtClean="0"/>
              <a:t>Pirmsskolas </a:t>
            </a:r>
            <a:r>
              <a:rPr lang="lv-LV" sz="7600" dirty="0"/>
              <a:t>vecuma </a:t>
            </a:r>
            <a:r>
              <a:rPr lang="lv-LV" sz="7600" dirty="0" smtClean="0"/>
              <a:t>bērniem nepieciešams pavadonis</a:t>
            </a:r>
            <a:r>
              <a:rPr lang="lv-LV" sz="7600" dirty="0"/>
              <a:t>.</a:t>
            </a:r>
            <a:r>
              <a:rPr lang="lv-LV" sz="7600" dirty="0" smtClean="0"/>
              <a:t> </a:t>
            </a:r>
          </a:p>
          <a:p>
            <a:pPr marL="457200" lvl="1" indent="0">
              <a:buNone/>
            </a:pPr>
            <a:endParaRPr lang="lv-LV" sz="7600" dirty="0" smtClean="0"/>
          </a:p>
          <a:p>
            <a:pPr lvl="1"/>
            <a:r>
              <a:rPr lang="lv-LV" sz="7600" dirty="0" smtClean="0"/>
              <a:t>Nepieciešamas papildu valsts dotācijas, </a:t>
            </a:r>
            <a:r>
              <a:rPr lang="lv-LV" sz="7600" dirty="0"/>
              <a:t>kas </a:t>
            </a:r>
            <a:r>
              <a:rPr lang="lv-LV" sz="7600" dirty="0" smtClean="0"/>
              <a:t>saistītas </a:t>
            </a:r>
            <a:r>
              <a:rPr lang="lv-LV" sz="7600" dirty="0"/>
              <a:t>ar sabiedriskā transporta maršrutu pielāgošanu izglītojamo pārvadāšanai 2015. un  </a:t>
            </a:r>
            <a:r>
              <a:rPr lang="lv-LV" sz="7600" dirty="0" smtClean="0"/>
              <a:t>2016.gadā, </a:t>
            </a:r>
            <a:r>
              <a:rPr lang="lv-LV" sz="7600" dirty="0"/>
              <a:t>ir </a:t>
            </a:r>
            <a:r>
              <a:rPr lang="lv-LV" sz="7600" dirty="0" smtClean="0"/>
              <a:t>aptuveni 130 tūkstoši eiro gadā</a:t>
            </a:r>
            <a:r>
              <a:rPr lang="lv-LV" sz="7600" dirty="0"/>
              <a:t>, </a:t>
            </a:r>
            <a:r>
              <a:rPr lang="lv-LV" sz="7600" dirty="0" smtClean="0"/>
              <a:t>papildu nobraukums – aptuveni 220 tūkstoši kilometru. </a:t>
            </a:r>
          </a:p>
          <a:p>
            <a:pPr lvl="1"/>
            <a:endParaRPr lang="lv-LV" sz="7600" dirty="0"/>
          </a:p>
          <a:p>
            <a:pPr lvl="1"/>
            <a:r>
              <a:rPr lang="lv-LV" sz="7600" dirty="0" smtClean="0"/>
              <a:t>Vidējais </a:t>
            </a:r>
            <a:r>
              <a:rPr lang="lv-LV" sz="7600" dirty="0"/>
              <a:t>ieņēmumu segums pār izmaksām svārstās no </a:t>
            </a:r>
            <a:r>
              <a:rPr lang="lv-LV" sz="7600" dirty="0" smtClean="0"/>
              <a:t>30% </a:t>
            </a:r>
            <a:r>
              <a:rPr lang="lv-LV" sz="7600" dirty="0"/>
              <a:t>Vidzemes, Latgales plānošanas reģionos līdz 60% Rīgas plānošanas reģionā. </a:t>
            </a:r>
            <a:r>
              <a:rPr lang="lv-LV" sz="7600" dirty="0" smtClean="0"/>
              <a:t>(vidēji </a:t>
            </a:r>
            <a:r>
              <a:rPr lang="lv-LV" sz="7600" dirty="0"/>
              <a:t>dotācija uz vienu km – 0.60€</a:t>
            </a:r>
            <a:r>
              <a:rPr lang="lv-LV" sz="7600" dirty="0" smtClean="0"/>
              <a:t>).</a:t>
            </a:r>
            <a:endParaRPr lang="lv-LV" sz="3200" dirty="0" smtClean="0"/>
          </a:p>
          <a:p>
            <a:pPr marL="457200" lvl="1" indent="0">
              <a:buNone/>
            </a:pPr>
            <a:endParaRPr lang="lv-LV" sz="2900" dirty="0" smtClean="0"/>
          </a:p>
          <a:p>
            <a:pPr marL="457200" lvl="1" indent="0">
              <a:buNone/>
            </a:pPr>
            <a:endParaRPr lang="lv-LV" dirty="0" smtClean="0"/>
          </a:p>
          <a:p>
            <a:r>
              <a:rPr lang="lv-LV" dirty="0"/>
              <a:t> </a:t>
            </a:r>
            <a:endParaRPr lang="lv-LV" sz="2000" dirty="0"/>
          </a:p>
          <a:p>
            <a:endParaRPr lang="lv-LV" sz="2000" dirty="0"/>
          </a:p>
          <a:p>
            <a:pPr marL="457200" lvl="1" indent="0">
              <a:buNone/>
            </a:pPr>
            <a:endParaRPr lang="lv-LV" dirty="0"/>
          </a:p>
          <a:p>
            <a:endParaRPr lang="lv-LV" dirty="0"/>
          </a:p>
        </p:txBody>
      </p:sp>
    </p:spTree>
    <p:extLst>
      <p:ext uri="{BB962C8B-B14F-4D97-AF65-F5344CB8AC3E}">
        <p14:creationId xmlns:p14="http://schemas.microsoft.com/office/powerpoint/2010/main" val="64217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12" y="116632"/>
            <a:ext cx="8619752" cy="648072"/>
          </a:xfrm>
        </p:spPr>
        <p:txBody>
          <a:bodyPr>
            <a:normAutofit/>
          </a:bodyPr>
          <a:lstStyle/>
          <a:p>
            <a:pPr algn="ctr"/>
            <a:r>
              <a:rPr lang="lv-LV" sz="2500" dirty="0" smtClean="0"/>
              <a:t>Pārvadājumu efektivitāti veicinošas normas</a:t>
            </a:r>
            <a:endParaRPr lang="lv-LV" sz="2500" dirty="0"/>
          </a:p>
        </p:txBody>
      </p:sp>
      <p:sp>
        <p:nvSpPr>
          <p:cNvPr id="3" name="Content Placeholder 2"/>
          <p:cNvSpPr>
            <a:spLocks noGrp="1"/>
          </p:cNvSpPr>
          <p:nvPr>
            <p:ph idx="1"/>
          </p:nvPr>
        </p:nvSpPr>
        <p:spPr>
          <a:xfrm>
            <a:off x="107504" y="980728"/>
            <a:ext cx="8640960" cy="4464496"/>
          </a:xfrm>
        </p:spPr>
        <p:txBody>
          <a:bodyPr>
            <a:normAutofit fontScale="25000" lnSpcReduction="20000"/>
          </a:bodyPr>
          <a:lstStyle/>
          <a:p>
            <a:pPr lvl="1"/>
            <a:r>
              <a:rPr lang="lv-LV" sz="8000" dirty="0" smtClean="0"/>
              <a:t>Skolēnu pārvadājumu integrēšanu reģionālajā maršrutu tīklā tiktu veicināta, ja tiktu noteiktas normas:</a:t>
            </a:r>
          </a:p>
          <a:p>
            <a:pPr marL="457200" lvl="1" indent="0">
              <a:buNone/>
            </a:pPr>
            <a:endParaRPr lang="lv-LV" sz="7200" dirty="0" smtClean="0"/>
          </a:p>
          <a:p>
            <a:pPr lvl="2"/>
            <a:r>
              <a:rPr lang="lv-LV" sz="7200" dirty="0" smtClean="0"/>
              <a:t>nav pienākuma </a:t>
            </a:r>
            <a:r>
              <a:rPr lang="lv-LV" sz="7200" dirty="0"/>
              <a:t>nodrošināt skolēnam </a:t>
            </a:r>
            <a:r>
              <a:rPr lang="lv-LV" sz="7200" dirty="0" smtClean="0"/>
              <a:t>transportu (pašvaldības autobusu vai sabiedrisko transportu), </a:t>
            </a:r>
            <a:r>
              <a:rPr lang="lv-LV" sz="7200" dirty="0"/>
              <a:t>ja skola atrodas tuvāk </a:t>
            </a:r>
            <a:r>
              <a:rPr lang="lv-LV" sz="7200" dirty="0" smtClean="0"/>
              <a:t>par diviem/trim kilometriem;</a:t>
            </a:r>
          </a:p>
          <a:p>
            <a:pPr marL="914400" lvl="2" indent="0">
              <a:buNone/>
            </a:pPr>
            <a:endParaRPr lang="lv-LV" sz="7200" dirty="0"/>
          </a:p>
          <a:p>
            <a:pPr lvl="2"/>
            <a:r>
              <a:rPr lang="lv-LV" sz="7200" dirty="0" smtClean="0"/>
              <a:t>pieļaujamais </a:t>
            </a:r>
            <a:r>
              <a:rPr lang="lv-LV" sz="7200" dirty="0"/>
              <a:t>attālums līdz </a:t>
            </a:r>
            <a:r>
              <a:rPr lang="lv-LV" sz="7200" dirty="0" smtClean="0"/>
              <a:t>pasažieru apmaiņas vietai ir divi/trīs kilometri;</a:t>
            </a:r>
          </a:p>
          <a:p>
            <a:pPr lvl="2"/>
            <a:endParaRPr lang="lv-LV" sz="7200" dirty="0"/>
          </a:p>
          <a:p>
            <a:pPr lvl="2"/>
            <a:r>
              <a:rPr lang="lv-LV" sz="7200" dirty="0" smtClean="0"/>
              <a:t>paredzēt </a:t>
            </a:r>
            <a:r>
              <a:rPr lang="lv-LV" sz="7200" dirty="0"/>
              <a:t>pašvaldībām pienākumu nodrošināt skolēnu nogādāšanu tikai uz </a:t>
            </a:r>
            <a:r>
              <a:rPr lang="lv-LV" sz="7200" dirty="0" smtClean="0"/>
              <a:t>tuvāko atbilstošā līmeņa skolu;</a:t>
            </a:r>
          </a:p>
          <a:p>
            <a:pPr marL="914400" lvl="2" indent="0">
              <a:buNone/>
            </a:pPr>
            <a:endParaRPr lang="lv-LV" sz="7200" dirty="0" smtClean="0"/>
          </a:p>
          <a:p>
            <a:pPr lvl="2"/>
            <a:r>
              <a:rPr lang="lv-LV" sz="7200" dirty="0" smtClean="0"/>
              <a:t>veikt izmaiņas principā ”nauda </a:t>
            </a:r>
            <a:r>
              <a:rPr lang="lv-LV" sz="7200" dirty="0"/>
              <a:t>seko skolēnam</a:t>
            </a:r>
            <a:r>
              <a:rPr lang="lv-LV" sz="7200" dirty="0" smtClean="0"/>
              <a:t>“; </a:t>
            </a:r>
          </a:p>
          <a:p>
            <a:pPr marL="914400" lvl="2" indent="0">
              <a:buNone/>
            </a:pPr>
            <a:endParaRPr lang="lv-LV" sz="7200" dirty="0" smtClean="0"/>
          </a:p>
          <a:p>
            <a:pPr lvl="2"/>
            <a:r>
              <a:rPr lang="lv-LV" sz="7200" dirty="0"/>
              <a:t>brīvprātīgs pašvaldību līdzfinansējums sabiedriskā transporta nodrošināšanai. </a:t>
            </a:r>
          </a:p>
          <a:p>
            <a:pPr lvl="2"/>
            <a:endParaRPr lang="lv-LV" sz="6400" dirty="0" smtClean="0"/>
          </a:p>
          <a:p>
            <a:pPr lvl="2"/>
            <a:endParaRPr lang="lv-LV" sz="6400" dirty="0"/>
          </a:p>
          <a:p>
            <a:pPr lvl="2"/>
            <a:endParaRPr lang="lv-LV" sz="6400" dirty="0"/>
          </a:p>
          <a:p>
            <a:endParaRPr lang="lv-LV" sz="2000" dirty="0"/>
          </a:p>
          <a:p>
            <a:pPr marL="457200" lvl="1" indent="0">
              <a:buNone/>
            </a:pPr>
            <a:endParaRPr lang="lv-LV" dirty="0" smtClean="0"/>
          </a:p>
          <a:p>
            <a:pPr marL="457200" lvl="1" indent="0">
              <a:buNone/>
            </a:pPr>
            <a:endParaRPr lang="lv-LV" dirty="0"/>
          </a:p>
          <a:p>
            <a:pPr marL="457200" lvl="1" indent="0">
              <a:buNone/>
            </a:pPr>
            <a:endParaRPr lang="lv-LV" dirty="0" smtClean="0"/>
          </a:p>
        </p:txBody>
      </p:sp>
    </p:spTree>
    <p:extLst>
      <p:ext uri="{BB962C8B-B14F-4D97-AF65-F5344CB8AC3E}">
        <p14:creationId xmlns:p14="http://schemas.microsoft.com/office/powerpoint/2010/main" val="217787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TD Sakuma Slaid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D Satura Slai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D Beigu Slai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7640</TotalTime>
  <Words>783</Words>
  <Application>Microsoft Office PowerPoint</Application>
  <PresentationFormat>On-screen Show (4:3)</PresentationFormat>
  <Paragraphs>100</Paragraphs>
  <Slides>11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Verdana</vt:lpstr>
      <vt:lpstr>ATD Sakuma Slaids 1</vt:lpstr>
      <vt:lpstr>1_ATD Satura Slaidi</vt:lpstr>
      <vt:lpstr>ATD Beigu Slaids</vt:lpstr>
      <vt:lpstr>Skolēnu pārvadājumu nodrošināšana</vt:lpstr>
      <vt:lpstr>Skolēnu pārvadājumi, izmantojot sabiedrisko transportu</vt:lpstr>
      <vt:lpstr>Skolēnu un sabiedriskā transporta maršruti nav savstarpēji saskaņoti</vt:lpstr>
      <vt:lpstr>Mērķis – novērst maršrutu dublēšanos</vt:lpstr>
      <vt:lpstr>PowerPoint Presentation</vt:lpstr>
      <vt:lpstr>Veiktie pasākumi pārvadājumu sinhronizācijai</vt:lpstr>
      <vt:lpstr>Veiktie pasākumi pārvadājumu sinhronizācijai</vt:lpstr>
      <vt:lpstr>Konstatētās problēmas skolēnu pārvadājumu integrēšanai reģionālajā maršrutu tīklā</vt:lpstr>
      <vt:lpstr>Pārvadājumu efektivitāti veicinošas normas</vt:lpstr>
      <vt:lpstr>Par pētījumu ”Optimālā vispārējās izglītības iestāžu tīkla modeļa izveide Latvijā“</vt:lpstr>
      <vt:lpstr>Paldies par uzmanību!</vt:lpstr>
    </vt:vector>
  </TitlesOfParts>
  <Company>OEMOrganization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Atis</dc:creator>
  <cp:lastModifiedBy>Vita Razminoviča</cp:lastModifiedBy>
  <cp:revision>314</cp:revision>
  <cp:lastPrinted>2018-10-17T06:14:20Z</cp:lastPrinted>
  <dcterms:created xsi:type="dcterms:W3CDTF">2011-07-28T18:05:18Z</dcterms:created>
  <dcterms:modified xsi:type="dcterms:W3CDTF">2018-10-17T10:30:35Z</dcterms:modified>
</cp:coreProperties>
</file>