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notesMasterIdLst>
    <p:notesMasterId r:id="rId10"/>
  </p:notesMasterIdLst>
  <p:sldIdLst>
    <p:sldId id="288" r:id="rId3"/>
    <p:sldId id="283" r:id="rId4"/>
    <p:sldId id="280" r:id="rId5"/>
    <p:sldId id="281" r:id="rId6"/>
    <p:sldId id="282" r:id="rId7"/>
    <p:sldId id="285" r:id="rId8"/>
    <p:sldId id="287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DCA2945-352C-4C0C-9CB6-6DA12A4567FD}">
          <p14:sldIdLst>
            <p14:sldId id="288"/>
            <p14:sldId id="283"/>
            <p14:sldId id="280"/>
            <p14:sldId id="281"/>
            <p14:sldId id="282"/>
            <p14:sldId id="285"/>
            <p14:sldId id="287"/>
          </p14:sldIdLst>
        </p14:section>
      </p14:sectionLst>
    </p:ex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93" autoAdjust="0"/>
    <p:restoredTop sz="94620" autoAdjust="0"/>
  </p:normalViewPr>
  <p:slideViewPr>
    <p:cSldViewPr snapToGrid="0">
      <p:cViewPr varScale="1">
        <p:scale>
          <a:sx n="111" d="100"/>
          <a:sy n="111" d="100"/>
        </p:scale>
        <p:origin x="-189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FS-01\PKC\NAP2020%20vidusposms\NAP2020_indikatori\Indikatori%20NAP_2017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US" sz="1400"/>
              <a:t>87. Apstrādes rūpniecības ieguldījums IKP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'@87'!$A$4</c:f>
              <c:strCache>
                <c:ptCount val="1"/>
                <c:pt idx="0">
                  <c:v>Apstrādes rūpniecības ieguldījums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chemeClr val="bg1"/>
              </a:solidFill>
              <a:ln>
                <a:solidFill>
                  <a:srgbClr val="FF0000"/>
                </a:solidFill>
              </a:ln>
            </c:spPr>
          </c:marker>
          <c:cat>
            <c:numRef>
              <c:f>'@87'!$H$3:$AB$3</c:f>
              <c:numCache>
                <c:formatCode>General</c:formatCode>
                <c:ptCount val="2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10">
                  <c:v>2020</c:v>
                </c:pt>
                <c:pt idx="20">
                  <c:v>2030</c:v>
                </c:pt>
              </c:numCache>
            </c:numRef>
          </c:cat>
          <c:val>
            <c:numRef>
              <c:f>'@87'!$H$4:$AB$4</c:f>
              <c:numCache>
                <c:formatCode>General</c:formatCode>
                <c:ptCount val="21"/>
                <c:pt idx="0">
                  <c:v>13.1</c:v>
                </c:pt>
                <c:pt idx="1">
                  <c:v>13.4</c:v>
                </c:pt>
                <c:pt idx="2">
                  <c:v>13.4</c:v>
                </c:pt>
                <c:pt idx="3">
                  <c:v>12.7</c:v>
                </c:pt>
                <c:pt idx="4" formatCode="0.0">
                  <c:v>12.6</c:v>
                </c:pt>
                <c:pt idx="5">
                  <c:v>12.1</c:v>
                </c:pt>
                <c:pt idx="6">
                  <c:v>12.1</c:v>
                </c:pt>
                <c:pt idx="7">
                  <c:v>12.2</c:v>
                </c:pt>
                <c:pt idx="8">
                  <c:v>12.1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C615-42F0-9B3B-AC0A6048BEDD}"/>
            </c:ext>
          </c:extLst>
        </c:ser>
        <c:ser>
          <c:idx val="1"/>
          <c:order val="1"/>
          <c:tx>
            <c:strRef>
              <c:f>'@87'!$A$5</c:f>
              <c:strCache>
                <c:ptCount val="1"/>
                <c:pt idx="0">
                  <c:v>Mērķa vērtības</c:v>
                </c:pt>
              </c:strCache>
            </c:strRef>
          </c:tx>
          <c:spPr>
            <a:ln>
              <a:noFill/>
            </a:ln>
          </c:spPr>
          <c:dLbls>
            <c:dLbl>
              <c:idx val="20"/>
              <c:layout>
                <c:manualLayout>
                  <c:x val="-3.1127450980392157E-2"/>
                  <c:y val="-1.28282828282828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615-42F0-9B3B-AC0A6048BE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'@87'!$H$3:$AB$3</c:f>
              <c:numCache>
                <c:formatCode>General</c:formatCode>
                <c:ptCount val="2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10">
                  <c:v>2020</c:v>
                </c:pt>
                <c:pt idx="20">
                  <c:v>2030</c:v>
                </c:pt>
              </c:numCache>
            </c:numRef>
          </c:cat>
          <c:val>
            <c:numRef>
              <c:f>'@87'!$H$5:$AB$5</c:f>
              <c:numCache>
                <c:formatCode>General</c:formatCode>
                <c:ptCount val="21"/>
                <c:pt idx="4">
                  <c:v>16</c:v>
                </c:pt>
                <c:pt idx="7">
                  <c:v>18</c:v>
                </c:pt>
                <c:pt idx="10">
                  <c:v>20</c:v>
                </c:pt>
                <c:pt idx="20">
                  <c:v>26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C615-42F0-9B3B-AC0A6048BE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6374144"/>
        <c:axId val="96392320"/>
      </c:lineChart>
      <c:catAx>
        <c:axId val="96374144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lv-LV"/>
          </a:p>
        </c:txPr>
        <c:crossAx val="96392320"/>
        <c:crosses val="autoZero"/>
        <c:auto val="1"/>
        <c:lblAlgn val="ctr"/>
        <c:lblOffset val="100"/>
        <c:noMultiLvlLbl val="0"/>
      </c:catAx>
      <c:valAx>
        <c:axId val="9639232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100"/>
                </a:pPr>
                <a:r>
                  <a:rPr lang="lv-LV" sz="1100"/>
                  <a:t>Ieguldījuma daļa, %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96374144"/>
        <c:crosses val="autoZero"/>
        <c:crossBetween val="midCat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US" sz="1400"/>
              <a:t>110. Nefinanšu investīcijas apstrādes rūpniecībā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'@110'!$A$4</c:f>
              <c:strCache>
                <c:ptCount val="1"/>
                <c:pt idx="0">
                  <c:v>Nefinanšu investīcijas</c:v>
                </c:pt>
              </c:strCache>
            </c:strRef>
          </c:tx>
          <c:invertIfNegative val="0"/>
          <c:dLbls>
            <c:dLbl>
              <c:idx val="9"/>
              <c:layout>
                <c:manualLayout>
                  <c:x val="4.5653594771241833E-2"/>
                  <c:y val="1.9242424242424241E-2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458,9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'@110'!$F$3:$AB$3</c:f>
              <c:numCache>
                <c:formatCode>General</c:formatCode>
                <c:ptCount val="23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2">
                  <c:v>2020</c:v>
                </c:pt>
                <c:pt idx="22">
                  <c:v>2030</c:v>
                </c:pt>
              </c:numCache>
            </c:numRef>
          </c:cat>
          <c:val>
            <c:numRef>
              <c:f>'@110'!$F$4:$O$4</c:f>
              <c:numCache>
                <c:formatCode>0.0</c:formatCode>
                <c:ptCount val="10"/>
                <c:pt idx="0">
                  <c:v>946.9</c:v>
                </c:pt>
                <c:pt idx="1">
                  <c:v>418</c:v>
                </c:pt>
                <c:pt idx="2">
                  <c:v>441</c:v>
                </c:pt>
                <c:pt idx="3">
                  <c:v>606.5</c:v>
                </c:pt>
                <c:pt idx="4">
                  <c:v>652.79999999999995</c:v>
                </c:pt>
                <c:pt idx="5">
                  <c:v>453.2</c:v>
                </c:pt>
                <c:pt idx="6" formatCode="0">
                  <c:v>667.9</c:v>
                </c:pt>
                <c:pt idx="7" formatCode="0">
                  <c:v>542.79999999999995</c:v>
                </c:pt>
                <c:pt idx="8">
                  <c:v>447.4</c:v>
                </c:pt>
                <c:pt idx="9" formatCode="General">
                  <c:v>458.9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96570368"/>
        <c:axId val="96576256"/>
      </c:barChart>
      <c:lineChart>
        <c:grouping val="standard"/>
        <c:varyColors val="0"/>
        <c:ser>
          <c:idx val="1"/>
          <c:order val="1"/>
          <c:tx>
            <c:strRef>
              <c:f>'@110'!$A$5</c:f>
              <c:strCache>
                <c:ptCount val="1"/>
                <c:pt idx="0">
                  <c:v>Mērķa vērtības</c:v>
                </c:pt>
              </c:strCache>
            </c:strRef>
          </c:tx>
          <c:spPr>
            <a:ln>
              <a:noFill/>
            </a:ln>
          </c:spPr>
          <c:dLbls>
            <c:dLbl>
              <c:idx val="22"/>
              <c:layout>
                <c:manualLayout>
                  <c:x val="-3.320261437908497E-2"/>
                  <c:y val="3.52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6"/>
              <c:layout>
                <c:manualLayout>
                  <c:x val="-5.806451612903226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'@110'!$B$3:$AB$3</c:f>
              <c:numCache>
                <c:formatCode>General</c:formatCode>
                <c:ptCount val="2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6">
                  <c:v>2020</c:v>
                </c:pt>
                <c:pt idx="26">
                  <c:v>2030</c:v>
                </c:pt>
              </c:numCache>
            </c:numRef>
          </c:cat>
          <c:val>
            <c:numRef>
              <c:f>'@110'!$F$5:$AB$5</c:f>
              <c:numCache>
                <c:formatCode>General</c:formatCode>
                <c:ptCount val="23"/>
                <c:pt idx="6">
                  <c:v>498.00513372149277</c:v>
                </c:pt>
                <c:pt idx="9">
                  <c:v>640.29231478477641</c:v>
                </c:pt>
                <c:pt idx="12">
                  <c:v>924.86667691134369</c:v>
                </c:pt>
                <c:pt idx="22">
                  <c:v>1351.7282201011947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6570368"/>
        <c:axId val="96576256"/>
      </c:lineChart>
      <c:catAx>
        <c:axId val="96570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lv-LV"/>
          </a:p>
        </c:txPr>
        <c:crossAx val="96576256"/>
        <c:crosses val="autoZero"/>
        <c:auto val="1"/>
        <c:lblAlgn val="ctr"/>
        <c:lblOffset val="100"/>
        <c:noMultiLvlLbl val="0"/>
      </c:catAx>
      <c:valAx>
        <c:axId val="9657625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100"/>
                </a:pPr>
                <a:r>
                  <a:rPr lang="en-US" sz="1100"/>
                  <a:t>Nefinanšu invwestīcijas, milj. EUR</a:t>
                </a:r>
              </a:p>
            </c:rich>
          </c:tx>
          <c:layout>
            <c:manualLayout>
              <c:xMode val="edge"/>
              <c:yMode val="edge"/>
              <c:x val="1.0752688172043012E-2"/>
              <c:y val="0.23121227920147974"/>
            </c:manualLayout>
          </c:layout>
          <c:overlay val="0"/>
        </c:title>
        <c:numFmt formatCode="0.0" sourceLinked="1"/>
        <c:majorTickMark val="none"/>
        <c:minorTickMark val="none"/>
        <c:tickLblPos val="nextTo"/>
        <c:crossAx val="9657036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9322F3-E208-4511-91C5-8A3803834D61}" type="datetimeFigureOut">
              <a:rPr lang="lv-LV" smtClean="0"/>
              <a:t>29.04.2019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079018-B73B-49FF-868E-606C379D003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81201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xmlns="" id="{98CCA107-C11A-4D82-BB2D-216BC30899C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xmlns="" id="{3A871249-6DBB-4D52-A75B-6E6B5AA8845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lv-LV" altLang="lv-LV" dirty="0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xmlns="" id="{00B15F03-B73F-4884-A443-30EE500715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7DE60C3-64A2-4192-A743-3F4EEBF32FB6}" type="slidenum">
              <a:rPr lang="lv-LV" altLang="lv-LV"/>
              <a:pPr/>
              <a:t>2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2219705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xmlns="" id="{98CCA107-C11A-4D82-BB2D-216BC30899C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xmlns="" id="{3A871249-6DBB-4D52-A75B-6E6B5AA8845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lv-LV" altLang="lv-LV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xmlns="" id="{00B15F03-B73F-4884-A443-30EE500715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7DE60C3-64A2-4192-A743-3F4EEBF32FB6}" type="slidenum">
              <a:rPr lang="lv-LV" altLang="lv-LV"/>
              <a:pPr/>
              <a:t>3</a:t>
            </a:fld>
            <a:endParaRPr lang="lv-LV" altLang="lv-LV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xmlns="" id="{98CCA107-C11A-4D82-BB2D-216BC30899C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xmlns="" id="{3A871249-6DBB-4D52-A75B-6E6B5AA8845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lv-LV" altLang="lv-LV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xmlns="" id="{00B15F03-B73F-4884-A443-30EE500715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7DE60C3-64A2-4192-A743-3F4EEBF32FB6}" type="slidenum">
              <a:rPr lang="lv-LV" altLang="lv-LV"/>
              <a:pPr/>
              <a:t>4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26255230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xmlns="" id="{98CCA107-C11A-4D82-BB2D-216BC30899C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xmlns="" id="{3A871249-6DBB-4D52-A75B-6E6B5AA8845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lv-LV" altLang="lv-LV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xmlns="" id="{00B15F03-B73F-4884-A443-30EE500715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7DE60C3-64A2-4192-A743-3F4EEBF32FB6}" type="slidenum">
              <a:rPr lang="lv-LV" altLang="lv-LV"/>
              <a:pPr/>
              <a:t>5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38714770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xmlns="" id="{98CCA107-C11A-4D82-BB2D-216BC30899C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xmlns="" id="{3A871249-6DBB-4D52-A75B-6E6B5AA8845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lv-LV" altLang="lv-LV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xmlns="" id="{00B15F03-B73F-4884-A443-30EE500715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7DE60C3-64A2-4192-A743-3F4EEBF32FB6}" type="slidenum">
              <a:rPr lang="lv-LV" altLang="lv-LV"/>
              <a:pPr/>
              <a:t>6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3871477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99448-957E-435A-AC76-C197D92BBC09}" type="datetimeFigureOut">
              <a:rPr lang="lv-LV" smtClean="0"/>
              <a:t>29.04.2019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F4BD7-3C43-4A60-B027-58BE5C20F62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99798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99448-957E-435A-AC76-C197D92BBC09}" type="datetimeFigureOut">
              <a:rPr lang="lv-LV" smtClean="0"/>
              <a:t>29.04.2019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F4BD7-3C43-4A60-B027-58BE5C20F62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23006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99448-957E-435A-AC76-C197D92BBC09}" type="datetimeFigureOut">
              <a:rPr lang="lv-LV" smtClean="0"/>
              <a:t>29.04.2019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F4BD7-3C43-4A60-B027-58BE5C20F62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462818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xmlns="" id="{80606157-BFA4-430C-B6BA-96AF299C05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81000"/>
            <a:ext cx="6096000" cy="1036642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752600"/>
            <a:ext cx="6096000" cy="437357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xmlns="" id="{9FFA263D-F8AD-4641-99EF-0523EBD3110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fld id="{A5562D4A-7D0F-49FA-BFF1-194089733CC9}" type="slidenum">
              <a:rPr lang="en-US" altLang="lv-LV"/>
              <a:pPr/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9255471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75" y="0"/>
            <a:ext cx="377825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9144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>
            <a:extLst>
              <a:ext uri="{FF2B5EF4-FFF2-40B4-BE49-F238E27FC236}"/>
            </a:extLst>
          </p:cNvPr>
          <p:cNvSpPr txBox="1">
            <a:spLocks/>
          </p:cNvSpPr>
          <p:nvPr userDrawn="1"/>
        </p:nvSpPr>
        <p:spPr>
          <a:xfrm>
            <a:off x="685800" y="4724400"/>
            <a:ext cx="7772400" cy="1036638"/>
          </a:xfrm>
          <a:prstGeom prst="rect">
            <a:avLst/>
          </a:prstGeom>
        </p:spPr>
        <p:txBody>
          <a:bodyPr lIns="93957" tIns="46979" rIns="93957" bIns="46979">
            <a:normAutofit/>
          </a:bodyPr>
          <a:lstStyle>
            <a:lvl1pPr algn="l" defTabSz="939575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lv-LV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772400" cy="960442"/>
          </a:xfrm>
        </p:spPr>
        <p:txBody>
          <a:bodyPr anchor="t">
            <a:normAutofit/>
          </a:bodyPr>
          <a:lstStyle>
            <a:lvl1pPr algn="ctr">
              <a:defRPr sz="3200" b="1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685800" y="4724400"/>
            <a:ext cx="7772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685800" y="5761038"/>
            <a:ext cx="77724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70840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75" y="0"/>
            <a:ext cx="377825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9144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>
            <a:extLst>
              <a:ext uri="{FF2B5EF4-FFF2-40B4-BE49-F238E27FC236}"/>
            </a:extLst>
          </p:cNvPr>
          <p:cNvSpPr txBox="1">
            <a:spLocks/>
          </p:cNvSpPr>
          <p:nvPr userDrawn="1"/>
        </p:nvSpPr>
        <p:spPr>
          <a:xfrm>
            <a:off x="685800" y="4724400"/>
            <a:ext cx="7772400" cy="1036638"/>
          </a:xfrm>
          <a:prstGeom prst="rect">
            <a:avLst/>
          </a:prstGeom>
        </p:spPr>
        <p:txBody>
          <a:bodyPr lIns="93957" tIns="46979" rIns="93957" bIns="46979">
            <a:normAutofit/>
          </a:bodyPr>
          <a:lstStyle>
            <a:lvl1pPr algn="l" defTabSz="939575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>
              <a:defRPr/>
            </a:pPr>
            <a:endParaRPr lang="lv-LV" sz="14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772400" cy="960442"/>
          </a:xfrm>
        </p:spPr>
        <p:txBody>
          <a:bodyPr anchor="t">
            <a:normAutofit/>
          </a:bodyPr>
          <a:lstStyle>
            <a:lvl1pPr algn="ctr">
              <a:defRPr sz="3200" b="1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685800" y="4724400"/>
            <a:ext cx="7772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685800" y="5761038"/>
            <a:ext cx="77724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16164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81000"/>
            <a:ext cx="6096000" cy="1036642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752600"/>
            <a:ext cx="6096000" cy="437357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itchFamily="34" charset="0"/>
              </a:defRPr>
            </a:lvl1pPr>
          </a:lstStyle>
          <a:p>
            <a:pPr>
              <a:defRPr/>
            </a:pPr>
            <a:fld id="{D9841EC3-1F3D-4BDA-A135-A76EF907E34D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7062453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657600"/>
            <a:ext cx="6096000" cy="1384295"/>
          </a:xfrm>
        </p:spPr>
        <p:txBody>
          <a:bodyPr anchor="t">
            <a:normAutofit/>
          </a:bodyPr>
          <a:lstStyle>
            <a:lvl1pPr algn="l">
              <a:defRPr sz="2400" b="1" cap="none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0800" y="381000"/>
            <a:ext cx="6096000" cy="32766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978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9395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4093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791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489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8187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885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7583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itchFamily="34" charset="0"/>
              </a:defRPr>
            </a:lvl1pPr>
          </a:lstStyle>
          <a:p>
            <a:pPr>
              <a:defRPr/>
            </a:pPr>
            <a:fld id="{0A032E5E-6500-491B-A143-7B53A33C59BA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42500498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04801"/>
            <a:ext cx="6096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90800" y="1752600"/>
            <a:ext cx="2895600" cy="4373565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1752600"/>
            <a:ext cx="2971800" cy="4373573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22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itchFamily="34" charset="0"/>
              </a:defRPr>
            </a:lvl1pPr>
          </a:lstStyle>
          <a:p>
            <a:pPr>
              <a:defRPr/>
            </a:pPr>
            <a:fld id="{74C04ED0-FEF4-4379-B691-3BE6A760F7AE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40772693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590800" y="304801"/>
            <a:ext cx="6096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2590800" y="2386940"/>
            <a:ext cx="2895600" cy="3739225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2386940"/>
            <a:ext cx="2971800" cy="3739233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2590800" y="1852613"/>
            <a:ext cx="2895600" cy="534987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5715000" y="1851953"/>
            <a:ext cx="2971800" cy="534987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22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itchFamily="34" charset="0"/>
              </a:defRPr>
            </a:lvl1pPr>
          </a:lstStyle>
          <a:p>
            <a:pPr>
              <a:defRPr/>
            </a:pPr>
            <a:fld id="{1FF767BF-E234-403F-AB5C-9D399B31303F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6662059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590800" y="304801"/>
            <a:ext cx="6096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22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itchFamily="34" charset="0"/>
              </a:defRPr>
            </a:lvl1pPr>
          </a:lstStyle>
          <a:p>
            <a:pPr>
              <a:defRPr/>
            </a:pPr>
            <a:fld id="{26EB5477-B3F3-4772-8E16-6AEEE3E2B7E7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613516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99448-957E-435A-AC76-C197D92BBC09}" type="datetimeFigureOut">
              <a:rPr lang="lv-LV" smtClean="0"/>
              <a:t>29.04.2019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F4BD7-3C43-4A60-B027-58BE5C20F62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809811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22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itchFamily="34" charset="0"/>
              </a:defRPr>
            </a:lvl1pPr>
          </a:lstStyle>
          <a:p>
            <a:pPr>
              <a:defRPr/>
            </a:pPr>
            <a:fld id="{1423F6BD-1C7C-4FE6-B990-A9C5F02DFC85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1563954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72975"/>
            <a:ext cx="2751026" cy="1162051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9527" y="273054"/>
            <a:ext cx="3269672" cy="5853128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90800" y="1435119"/>
            <a:ext cx="2751026" cy="469106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9788" indent="0">
              <a:buNone/>
              <a:defRPr sz="1200"/>
            </a:lvl2pPr>
            <a:lvl3pPr marL="939575" indent="0">
              <a:buNone/>
              <a:defRPr sz="1000"/>
            </a:lvl3pPr>
            <a:lvl4pPr marL="1409365" indent="0">
              <a:buNone/>
              <a:defRPr sz="1000"/>
            </a:lvl4pPr>
            <a:lvl5pPr marL="1879152" indent="0">
              <a:buNone/>
              <a:defRPr sz="1000"/>
            </a:lvl5pPr>
            <a:lvl6pPr marL="2348940" indent="0">
              <a:buNone/>
              <a:defRPr sz="1000"/>
            </a:lvl6pPr>
            <a:lvl7pPr marL="2818729" indent="0">
              <a:buNone/>
              <a:defRPr sz="1000"/>
            </a:lvl7pPr>
            <a:lvl8pPr marL="3288515" indent="0">
              <a:buNone/>
              <a:defRPr sz="1000"/>
            </a:lvl8pPr>
            <a:lvl9pPr marL="375830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22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itchFamily="34" charset="0"/>
              </a:defRPr>
            </a:lvl1pPr>
          </a:lstStyle>
          <a:p>
            <a:pPr>
              <a:defRPr/>
            </a:pPr>
            <a:fld id="{11F4168F-A9FB-436A-ADC9-1DE13E0E1E07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8792645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9144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75" y="0"/>
            <a:ext cx="377825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685800" y="4724400"/>
            <a:ext cx="7772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685800" y="5761038"/>
            <a:ext cx="77724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9395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99448-957E-435A-AC76-C197D92BBC09}" type="datetimeFigureOut">
              <a:rPr lang="lv-LV" smtClean="0"/>
              <a:t>29.04.2019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F4BD7-3C43-4A60-B027-58BE5C20F62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96627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99448-957E-435A-AC76-C197D92BBC09}" type="datetimeFigureOut">
              <a:rPr lang="lv-LV" smtClean="0"/>
              <a:t>29.04.2019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F4BD7-3C43-4A60-B027-58BE5C20F62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32385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99448-957E-435A-AC76-C197D92BBC09}" type="datetimeFigureOut">
              <a:rPr lang="lv-LV" smtClean="0"/>
              <a:t>29.04.2019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F4BD7-3C43-4A60-B027-58BE5C20F62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76850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99448-957E-435A-AC76-C197D92BBC09}" type="datetimeFigureOut">
              <a:rPr lang="lv-LV" smtClean="0"/>
              <a:t>29.04.2019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F4BD7-3C43-4A60-B027-58BE5C20F62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47330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99448-957E-435A-AC76-C197D92BBC09}" type="datetimeFigureOut">
              <a:rPr lang="lv-LV" smtClean="0"/>
              <a:t>29.04.2019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F4BD7-3C43-4A60-B027-58BE5C20F62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76539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99448-957E-435A-AC76-C197D92BBC09}" type="datetimeFigureOut">
              <a:rPr lang="lv-LV" smtClean="0"/>
              <a:t>29.04.2019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F4BD7-3C43-4A60-B027-58BE5C20F62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2827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99448-957E-435A-AC76-C197D92BBC09}" type="datetimeFigureOut">
              <a:rPr lang="lv-LV" smtClean="0"/>
              <a:t>29.04.2019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F4BD7-3C43-4A60-B027-58BE5C20F62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78588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99448-957E-435A-AC76-C197D92BBC09}" type="datetimeFigureOut">
              <a:rPr lang="lv-LV" smtClean="0"/>
              <a:t>29.04.2019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F4BD7-3C43-4A60-B027-58BE5C20F62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95743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 smtClean="0"/>
              <a:t>Click to edit Master text styles</a:t>
            </a:r>
          </a:p>
          <a:p>
            <a:pPr lvl="1"/>
            <a:r>
              <a:rPr lang="en-US" altLang="lv-LV" smtClean="0"/>
              <a:t>Second level</a:t>
            </a:r>
          </a:p>
          <a:p>
            <a:pPr lvl="2"/>
            <a:r>
              <a:rPr lang="en-US" altLang="lv-LV" smtClean="0"/>
              <a:t>Third level</a:t>
            </a:r>
          </a:p>
          <a:p>
            <a:pPr lvl="3"/>
            <a:r>
              <a:rPr lang="en-US" altLang="lv-LV" smtClean="0"/>
              <a:t>Fourth level</a:t>
            </a:r>
          </a:p>
          <a:p>
            <a:pPr lvl="4"/>
            <a:r>
              <a:rPr lang="en-US" altLang="lv-LV" smtClean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3957" tIns="46979" rIns="93957" bIns="46979" rtlCol="0" anchor="ctr"/>
          <a:lstStyle>
            <a:lvl1pPr algn="l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F42C116-8DBA-46C9-8F17-72B010573C9C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3957" tIns="46979" rIns="93957" bIns="46979" rtlCol="0" anchor="ctr"/>
          <a:lstStyle>
            <a:lvl1pPr algn="ctr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defTabSz="938213" fontAlgn="base">
              <a:spcBef>
                <a:spcPct val="0"/>
              </a:spcBef>
              <a:spcAft>
                <a:spcPct val="0"/>
              </a:spcAft>
              <a:defRPr/>
            </a:pPr>
            <a:fld id="{78022266-ACA9-41B1-81F6-144582AD54B0}" type="slidenum">
              <a:rPr lang="en-US" altLang="lv-LV">
                <a:cs typeface="Arial" charset="0"/>
              </a:rPr>
              <a:pPr defTabSz="93821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lv-LV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164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38213" rtl="0" eaLnBrk="0" fontAlgn="base" hangingPunct="0">
        <a:spcBef>
          <a:spcPct val="0"/>
        </a:spcBef>
        <a:spcAft>
          <a:spcPct val="0"/>
        </a:spcAft>
        <a:defRPr sz="45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2pPr>
      <a:lvl3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3pPr>
      <a:lvl4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4pPr>
      <a:lvl5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5pPr>
      <a:lvl6pPr marL="4572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6pPr>
      <a:lvl7pPr marL="9144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7pPr>
      <a:lvl8pPr marL="13716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8pPr>
      <a:lvl9pPr marL="18288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9pPr>
    </p:titleStyle>
    <p:bodyStyle>
      <a:lvl1pPr marL="350838" indent="-350838" algn="l" defTabSz="9382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62000" indent="-292100" algn="l" defTabSz="9382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73163" indent="-233363" algn="l" defTabSz="9382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43063" indent="-233363" algn="l" defTabSz="9382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112963" indent="-233363" algn="l" defTabSz="93821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83835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053622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523412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93197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69788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3957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40936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79152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48940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18729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8851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75830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2"/>
          <p:cNvSpPr>
            <a:spLocks noGrp="1"/>
          </p:cNvSpPr>
          <p:nvPr>
            <p:ph idx="1"/>
          </p:nvPr>
        </p:nvSpPr>
        <p:spPr>
          <a:xfrm>
            <a:off x="546100" y="2863850"/>
            <a:ext cx="8140700" cy="1554163"/>
          </a:xfrm>
        </p:spPr>
        <p:txBody>
          <a:bodyPr/>
          <a:lstStyle/>
          <a:p>
            <a:pPr algn="ctr"/>
            <a:r>
              <a:rPr lang="lv-LV" altLang="lv-LV" sz="3200" b="1" dirty="0" smtClean="0"/>
              <a:t>APSTRĀDES RŪPNIECĪBA NAP KONTEKSTĀ</a:t>
            </a:r>
            <a:endParaRPr lang="lv-LV" altLang="lv-LV" dirty="0" smtClean="0"/>
          </a:p>
        </p:txBody>
      </p:sp>
      <p:sp>
        <p:nvSpPr>
          <p:cNvPr id="1126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768696" y="6230819"/>
            <a:ext cx="4443812" cy="537450"/>
          </a:xfrm>
        </p:spPr>
        <p:txBody>
          <a:bodyPr>
            <a:noAutofit/>
          </a:bodyPr>
          <a:lstStyle/>
          <a:p>
            <a:r>
              <a:rPr lang="lv-LV" altLang="lv-LV" dirty="0" smtClean="0"/>
              <a:t>Vladislavs Vesperis, </a:t>
            </a:r>
            <a:r>
              <a:rPr lang="lv-LV" altLang="lv-LV" dirty="0" err="1" smtClean="0"/>
              <a:t>Dr.oec</a:t>
            </a:r>
            <a:endParaRPr lang="lv-LV" altLang="lv-LV" dirty="0" smtClean="0"/>
          </a:p>
          <a:p>
            <a:r>
              <a:rPr lang="lv-LV" altLang="lv-LV" dirty="0" smtClean="0"/>
              <a:t>PKC vadītāja vietnieks, </a:t>
            </a:r>
            <a:r>
              <a:rPr lang="lv-LV" altLang="lv-LV" dirty="0" err="1"/>
              <a:t>vladislavs.vesperis@pkc.mk.gov.lv</a:t>
            </a:r>
            <a:endParaRPr lang="lv-LV" altLang="lv-LV" dirty="0"/>
          </a:p>
          <a:p>
            <a:endParaRPr lang="lv-LV" altLang="lv-LV" dirty="0" smtClean="0"/>
          </a:p>
        </p:txBody>
      </p:sp>
      <p:sp>
        <p:nvSpPr>
          <p:cNvPr id="11269" name="Slide Number Placeholder 5"/>
          <p:cNvSpPr>
            <a:spLocks noGrp="1" noChangeArrowheads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7645D2F-60DB-434B-AD83-ADBCC7427904}" type="slidenum">
              <a:rPr lang="en-US" altLang="lv-LV" smtClean="0"/>
              <a:pPr/>
              <a:t>1</a:t>
            </a:fld>
            <a:endParaRPr lang="en-US" altLang="lv-LV" smtClean="0"/>
          </a:p>
        </p:txBody>
      </p:sp>
      <p:sp>
        <p:nvSpPr>
          <p:cNvPr id="11270" name="Text Placeholder 3"/>
          <p:cNvSpPr txBox="1">
            <a:spLocks/>
          </p:cNvSpPr>
          <p:nvPr/>
        </p:nvSpPr>
        <p:spPr bwMode="auto">
          <a:xfrm>
            <a:off x="3082925" y="5084763"/>
            <a:ext cx="3187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957" tIns="46979" rIns="93957" bIns="46979"/>
          <a:lstStyle>
            <a:lvl1pPr>
              <a:spcBef>
                <a:spcPct val="20000"/>
              </a:spcBef>
              <a:buFont typeface="Arial" charset="0"/>
              <a:buChar char="•"/>
              <a:defRPr sz="3300">
                <a:solidFill>
                  <a:schemeClr val="tx1"/>
                </a:solidFill>
                <a:latin typeface="Times New Roman" pitchFamily="18" charset="0"/>
              </a:defRPr>
            </a:lvl1pPr>
            <a:lvl2pPr marL="762000" indent="-292100">
              <a:spcBef>
                <a:spcPct val="20000"/>
              </a:spcBef>
              <a:buFont typeface="Arial" charset="0"/>
              <a:buChar char="–"/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3163" indent="-233363">
              <a:spcBef>
                <a:spcPct val="20000"/>
              </a:spcBef>
              <a:buFont typeface="Arial" charset="0"/>
              <a:buChar char="•"/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3063" indent="-233363">
              <a:spcBef>
                <a:spcPct val="20000"/>
              </a:spcBef>
              <a:buFont typeface="Arial" charset="0"/>
              <a:buChar char="–"/>
              <a:defRPr sz="1900">
                <a:solidFill>
                  <a:schemeClr val="tx1"/>
                </a:solidFill>
                <a:latin typeface="Times New Roman" pitchFamily="18" charset="0"/>
              </a:defRPr>
            </a:lvl4pPr>
            <a:lvl5pPr marL="2112963" indent="-233363">
              <a:spcBef>
                <a:spcPct val="20000"/>
              </a:spcBef>
              <a:buFont typeface="Arial" charset="0"/>
              <a:buChar char="»"/>
              <a:defRPr sz="1900">
                <a:solidFill>
                  <a:schemeClr val="tx1"/>
                </a:solidFill>
                <a:latin typeface="Times New Roman" pitchFamily="18" charset="0"/>
              </a:defRPr>
            </a:lvl5pPr>
            <a:lvl6pPr marL="2570163" indent="-233363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900">
                <a:solidFill>
                  <a:schemeClr val="tx1"/>
                </a:solidFill>
                <a:latin typeface="Times New Roman" pitchFamily="18" charset="0"/>
              </a:defRPr>
            </a:lvl6pPr>
            <a:lvl7pPr marL="3027363" indent="-233363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900">
                <a:solidFill>
                  <a:schemeClr val="tx1"/>
                </a:solidFill>
                <a:latin typeface="Times New Roman" pitchFamily="18" charset="0"/>
              </a:defRPr>
            </a:lvl7pPr>
            <a:lvl8pPr marL="3484563" indent="-233363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900">
                <a:solidFill>
                  <a:schemeClr val="tx1"/>
                </a:solidFill>
                <a:latin typeface="Times New Roman" pitchFamily="18" charset="0"/>
              </a:defRPr>
            </a:lvl8pPr>
            <a:lvl9pPr marL="3941763" indent="-233363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938213" eaLnBrk="0" fontAlgn="base" hangingPunct="0">
              <a:spcAft>
                <a:spcPct val="0"/>
              </a:spcAft>
              <a:buFont typeface="Arial" charset="0"/>
              <a:buNone/>
            </a:pPr>
            <a:r>
              <a:rPr lang="lv-LV" altLang="lv-LV" sz="14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Saeimas Ilgtspējīgas attīstības komisijas sēde, 30.04.2019</a:t>
            </a:r>
          </a:p>
        </p:txBody>
      </p:sp>
    </p:spTree>
    <p:extLst>
      <p:ext uri="{BB962C8B-B14F-4D97-AF65-F5344CB8AC3E}">
        <p14:creationId xmlns:p14="http://schemas.microsoft.com/office/powerpoint/2010/main" val="343227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xmlns="" id="{BE27ADBC-ECB3-4DF9-A600-E6E4568F5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8250" y="475004"/>
            <a:ext cx="6096000" cy="1036638"/>
          </a:xfrm>
        </p:spPr>
        <p:txBody>
          <a:bodyPr/>
          <a:lstStyle/>
          <a:p>
            <a:r>
              <a:rPr lang="lv-LV" altLang="lv-LV" dirty="0"/>
              <a:t>NAP2020 apstrādes rūpniecības mērķi</a:t>
            </a:r>
          </a:p>
        </p:txBody>
      </p:sp>
      <p:sp>
        <p:nvSpPr>
          <p:cNvPr id="15366" name="Slide Number Placeholder 5">
            <a:extLst>
              <a:ext uri="{FF2B5EF4-FFF2-40B4-BE49-F238E27FC236}">
                <a16:creationId xmlns:a16="http://schemas.microsoft.com/office/drawing/2014/main" xmlns="" id="{DD99341F-DE80-4038-84F4-842D522D7DC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ADCD633A-DF03-48FB-896E-5C9973F63E82}" type="slidenum">
              <a:rPr lang="en-US" altLang="lv-LV"/>
              <a:pPr/>
              <a:t>2</a:t>
            </a:fld>
            <a:endParaRPr lang="en-US" altLang="lv-LV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xmlns="" id="{00000000-0008-0000-05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4098412"/>
              </p:ext>
            </p:extLst>
          </p:nvPr>
        </p:nvGraphicFramePr>
        <p:xfrm>
          <a:off x="0" y="1587603"/>
          <a:ext cx="4395024" cy="32749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7519468"/>
              </p:ext>
            </p:extLst>
          </p:nvPr>
        </p:nvGraphicFramePr>
        <p:xfrm>
          <a:off x="4452358" y="1628462"/>
          <a:ext cx="4691642" cy="32597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88947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xmlns="" id="{BE27ADBC-ECB3-4DF9-A600-E6E4568F5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800" y="381000"/>
            <a:ext cx="6096000" cy="1036638"/>
          </a:xfrm>
        </p:spPr>
        <p:txBody>
          <a:bodyPr/>
          <a:lstStyle/>
          <a:p>
            <a:r>
              <a:rPr lang="lv-LV" altLang="lv-LV" dirty="0"/>
              <a:t>2014-2020 plānošanas perioda ES fondu projekti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E3A2026-FEB0-4100-B1C4-AA7E1A59D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9800" y="1544638"/>
            <a:ext cx="2819400" cy="467836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altLang="lv-LV" sz="1600" dirty="0"/>
              <a:t>Kritērijs - projekti, kuros projektu iesniedzējs darbojas vai projekta mērķis ir saistīts ar </a:t>
            </a:r>
            <a:r>
              <a:rPr lang="lv-LV" altLang="lv-LV" sz="1600" dirty="0">
                <a:solidFill>
                  <a:srgbClr val="C00000"/>
                </a:solidFill>
              </a:rPr>
              <a:t>apstrādes rūpniecības </a:t>
            </a:r>
            <a:r>
              <a:rPr lang="lv-LV" altLang="lv-LV" sz="1600" dirty="0"/>
              <a:t>nozari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altLang="lv-LV" sz="1600" dirty="0">
                <a:solidFill>
                  <a:srgbClr val="C00000"/>
                </a:solidFill>
              </a:rPr>
              <a:t>169</a:t>
            </a:r>
            <a:r>
              <a:rPr lang="lv-LV" altLang="lv-LV" sz="1600" dirty="0"/>
              <a:t> projekti ar kopējām attiecināmām izmaksām </a:t>
            </a:r>
            <a:r>
              <a:rPr lang="lv-LV" altLang="lv-LV" sz="1600" dirty="0">
                <a:solidFill>
                  <a:srgbClr val="C00000"/>
                </a:solidFill>
              </a:rPr>
              <a:t>248 255 028 </a:t>
            </a:r>
            <a:r>
              <a:rPr lang="lv-LV" altLang="lv-LV" sz="1600" dirty="0"/>
              <a:t>eiro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altLang="lv-LV" sz="1600" dirty="0"/>
              <a:t>Veikti maksājumi </a:t>
            </a:r>
            <a:r>
              <a:rPr lang="lv-LV" altLang="lv-LV" sz="1600" dirty="0">
                <a:solidFill>
                  <a:srgbClr val="C00000"/>
                </a:solidFill>
              </a:rPr>
              <a:t>97</a:t>
            </a:r>
            <a:r>
              <a:rPr lang="lv-LV" altLang="lv-LV" sz="1600" dirty="0"/>
              <a:t> projektos par kopējo summu </a:t>
            </a:r>
            <a:r>
              <a:rPr lang="lv-LV" altLang="lv-LV" sz="1600" dirty="0">
                <a:solidFill>
                  <a:srgbClr val="C00000"/>
                </a:solidFill>
              </a:rPr>
              <a:t>35 478 884</a:t>
            </a:r>
            <a:r>
              <a:rPr lang="lv-LV" altLang="lv-LV" sz="1600" dirty="0"/>
              <a:t> eiro</a:t>
            </a:r>
          </a:p>
          <a:p>
            <a:pPr marL="342900" indent="-342900"/>
            <a:endParaRPr lang="lv-LV" altLang="lv-LV" dirty="0"/>
          </a:p>
        </p:txBody>
      </p:sp>
      <p:sp>
        <p:nvSpPr>
          <p:cNvPr id="15366" name="Slide Number Placeholder 5">
            <a:extLst>
              <a:ext uri="{FF2B5EF4-FFF2-40B4-BE49-F238E27FC236}">
                <a16:creationId xmlns:a16="http://schemas.microsoft.com/office/drawing/2014/main" xmlns="" id="{DD99341F-DE80-4038-84F4-842D522D7DC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ADCD633A-DF03-48FB-896E-5C9973F63E82}" type="slidenum">
              <a:rPr lang="en-US" altLang="lv-LV"/>
              <a:pPr/>
              <a:t>3</a:t>
            </a:fld>
            <a:endParaRPr lang="en-US" altLang="lv-LV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579AEDC-9DA3-4D1F-889D-A7E363A971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544638"/>
            <a:ext cx="5715000" cy="428009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xmlns="" id="{BE27ADBC-ECB3-4DF9-A600-E6E4568F5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800" y="381000"/>
            <a:ext cx="6096000" cy="1036638"/>
          </a:xfrm>
        </p:spPr>
        <p:txBody>
          <a:bodyPr>
            <a:noAutofit/>
          </a:bodyPr>
          <a:lstStyle/>
          <a:p>
            <a:r>
              <a:rPr lang="lv-LV" altLang="lv-LV" sz="1800" b="0" dirty="0"/>
              <a:t>#2 Kopumā projekti tiek īstenoti </a:t>
            </a:r>
            <a:r>
              <a:rPr lang="lv-LV" altLang="lv-LV" sz="1800" b="0" dirty="0">
                <a:solidFill>
                  <a:srgbClr val="C00000"/>
                </a:solidFill>
              </a:rPr>
              <a:t>5</a:t>
            </a:r>
            <a:r>
              <a:rPr lang="lv-LV" altLang="lv-LV" sz="1800" b="0" dirty="0"/>
              <a:t> pasākumos ar lielāko īpatsvaru pasākumā </a:t>
            </a:r>
            <a:r>
              <a:rPr lang="lv-LV" altLang="lv-LV" sz="1800" b="0" dirty="0">
                <a:solidFill>
                  <a:srgbClr val="C00000"/>
                </a:solidFill>
              </a:rPr>
              <a:t>Atbalsts jaunu produktu ieviešanai ražošanā</a:t>
            </a:r>
            <a:r>
              <a:rPr lang="lv-LV" altLang="lv-LV" sz="1800" b="0" dirty="0"/>
              <a:t>; aktīvas arī </a:t>
            </a:r>
            <a:r>
              <a:rPr lang="lv-LV" altLang="lv-LV" sz="1800" b="0" dirty="0">
                <a:solidFill>
                  <a:srgbClr val="C00000"/>
                </a:solidFill>
              </a:rPr>
              <a:t>augstākās izglītības iestādes </a:t>
            </a:r>
            <a:r>
              <a:rPr lang="lv-LV" altLang="lv-LV" sz="1800" b="0" dirty="0"/>
              <a:t>un</a:t>
            </a:r>
            <a:r>
              <a:rPr lang="lv-LV" altLang="lv-LV" sz="1800" b="0" dirty="0">
                <a:solidFill>
                  <a:srgbClr val="C00000"/>
                </a:solidFill>
              </a:rPr>
              <a:t> zinātniskie institūti</a:t>
            </a:r>
          </a:p>
        </p:txBody>
      </p:sp>
      <p:sp>
        <p:nvSpPr>
          <p:cNvPr id="15366" name="Slide Number Placeholder 5">
            <a:extLst>
              <a:ext uri="{FF2B5EF4-FFF2-40B4-BE49-F238E27FC236}">
                <a16:creationId xmlns:a16="http://schemas.microsoft.com/office/drawing/2014/main" xmlns="" id="{DD99341F-DE80-4038-84F4-842D522D7DC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ADCD633A-DF03-48FB-896E-5C9973F63E82}" type="slidenum">
              <a:rPr lang="en-US" altLang="lv-LV"/>
              <a:pPr/>
              <a:t>4</a:t>
            </a:fld>
            <a:endParaRPr lang="en-US" altLang="lv-LV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C146B18-718F-4A3E-BFD3-0D2898960C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888" y="1755649"/>
            <a:ext cx="4325112" cy="4087368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60286"/>
            <a:ext cx="4578350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3930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xmlns="" id="{BE27ADBC-ECB3-4DF9-A600-E6E4568F5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800" y="381000"/>
            <a:ext cx="6096000" cy="1173480"/>
          </a:xfrm>
        </p:spPr>
        <p:txBody>
          <a:bodyPr>
            <a:normAutofit/>
          </a:bodyPr>
          <a:lstStyle/>
          <a:p>
            <a:r>
              <a:rPr lang="lv-LV" altLang="lv-LV" sz="1800" b="0" dirty="0"/>
              <a:t>#3 </a:t>
            </a:r>
            <a:r>
              <a:rPr lang="lv-LV" altLang="lv-LV" sz="1800" b="0" dirty="0" smtClean="0">
                <a:solidFill>
                  <a:srgbClr val="C00000"/>
                </a:solidFill>
              </a:rPr>
              <a:t>Kokapstrādes</a:t>
            </a:r>
            <a:r>
              <a:rPr lang="lv-LV" altLang="lv-LV" sz="1800" b="0" dirty="0" smtClean="0"/>
              <a:t> </a:t>
            </a:r>
            <a:r>
              <a:rPr lang="lv-LV" altLang="lv-LV" sz="1800" b="0" dirty="0"/>
              <a:t>apakšnozare </a:t>
            </a:r>
            <a:r>
              <a:rPr lang="lv-LV" altLang="lv-LV" sz="1800" b="0" dirty="0" smtClean="0"/>
              <a:t>ir absolūts līderis </a:t>
            </a:r>
            <a:r>
              <a:rPr lang="lv-LV" altLang="lv-LV" sz="1800" b="0" dirty="0"/>
              <a:t>projektu īstenošanā, īstenojot </a:t>
            </a:r>
            <a:r>
              <a:rPr lang="lv-LV" altLang="lv-LV" sz="1800" b="0" dirty="0">
                <a:solidFill>
                  <a:srgbClr val="C00000"/>
                </a:solidFill>
              </a:rPr>
              <a:t>23,08%</a:t>
            </a:r>
            <a:r>
              <a:rPr lang="lv-LV" altLang="lv-LV" sz="1800" b="0" dirty="0"/>
              <a:t> no visiem projektiem, kas sastāda </a:t>
            </a:r>
            <a:r>
              <a:rPr lang="lv-LV" altLang="lv-LV" sz="1800" b="0" dirty="0">
                <a:solidFill>
                  <a:srgbClr val="C00000"/>
                </a:solidFill>
              </a:rPr>
              <a:t>28,87%</a:t>
            </a:r>
            <a:r>
              <a:rPr lang="lv-LV" altLang="lv-LV" sz="1800" b="0" dirty="0"/>
              <a:t> no kopējā finansējuma </a:t>
            </a:r>
          </a:p>
        </p:txBody>
      </p:sp>
      <p:sp>
        <p:nvSpPr>
          <p:cNvPr id="15366" name="Slide Number Placeholder 5">
            <a:extLst>
              <a:ext uri="{FF2B5EF4-FFF2-40B4-BE49-F238E27FC236}">
                <a16:creationId xmlns:a16="http://schemas.microsoft.com/office/drawing/2014/main" xmlns="" id="{DD99341F-DE80-4038-84F4-842D522D7DC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ADCD633A-DF03-48FB-896E-5C9973F63E82}" type="slidenum">
              <a:rPr lang="en-US" altLang="lv-LV"/>
              <a:pPr/>
              <a:t>5</a:t>
            </a:fld>
            <a:endParaRPr lang="en-US" altLang="lv-LV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8428326-E0D5-4410-B885-A0A073374A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928" y="1664208"/>
            <a:ext cx="7967472" cy="439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27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Slide Number Placeholder 5">
            <a:extLst>
              <a:ext uri="{FF2B5EF4-FFF2-40B4-BE49-F238E27FC236}">
                <a16:creationId xmlns:a16="http://schemas.microsoft.com/office/drawing/2014/main" xmlns="" id="{DD99341F-DE80-4038-84F4-842D522D7DC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ADCD633A-DF03-48FB-896E-5C9973F63E82}" type="slidenum">
              <a:rPr lang="en-US" altLang="lv-LV"/>
              <a:pPr/>
              <a:t>6</a:t>
            </a:fld>
            <a:endParaRPr lang="en-US" altLang="lv-LV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63879"/>
            <a:ext cx="8924192" cy="5041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290273" y="6554754"/>
            <a:ext cx="38481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Avots: Vides aizsardzības un reģionālās attīstības ministrija</a:t>
            </a:r>
            <a:endParaRPr lang="lv-LV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79464" y="263057"/>
            <a:ext cx="63434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Pievienotās vērtības sadalījums </a:t>
            </a:r>
          </a:p>
          <a:p>
            <a:r>
              <a:rPr lang="lv-LV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lang="lv-LV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lānošanas reģionos 2016.gadā un </a:t>
            </a:r>
          </a:p>
          <a:p>
            <a:r>
              <a:rPr lang="lv-LV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izmaiņas pēdējo trīs gadu laikā  </a:t>
            </a:r>
            <a:endParaRPr lang="lv-LV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887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772400" cy="960438"/>
          </a:xfrm>
        </p:spPr>
        <p:txBody>
          <a:bodyPr/>
          <a:lstStyle/>
          <a:p>
            <a:r>
              <a:rPr lang="lv-LV" altLang="lv-LV" smtClean="0"/>
              <a:t>Paldies par uzmanību!</a:t>
            </a:r>
          </a:p>
        </p:txBody>
      </p:sp>
      <p:sp>
        <p:nvSpPr>
          <p:cNvPr id="17411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lv-LV" altLang="lv-LV" sz="1600" smtClean="0"/>
              <a:t>www.pkc.gov.lv</a:t>
            </a:r>
          </a:p>
        </p:txBody>
      </p:sp>
      <p:sp>
        <p:nvSpPr>
          <p:cNvPr id="17412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85800" y="5156200"/>
            <a:ext cx="7772400" cy="639763"/>
          </a:xfrm>
        </p:spPr>
        <p:txBody>
          <a:bodyPr/>
          <a:lstStyle/>
          <a:p>
            <a:r>
              <a:rPr lang="lv-LV" altLang="lv-LV" sz="1600" smtClean="0"/>
              <a:t>@LVnakotne</a:t>
            </a:r>
          </a:p>
        </p:txBody>
      </p:sp>
    </p:spTree>
    <p:extLst>
      <p:ext uri="{BB962C8B-B14F-4D97-AF65-F5344CB8AC3E}">
        <p14:creationId xmlns:p14="http://schemas.microsoft.com/office/powerpoint/2010/main" val="22075882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89_Prezentacija_templateLV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itullapa_kontaktinformacij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129</TotalTime>
  <Words>182</Words>
  <Application>Microsoft Office PowerPoint</Application>
  <PresentationFormat>On-screen Show (4:3)</PresentationFormat>
  <Paragraphs>36</Paragraphs>
  <Slides>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Office Theme</vt:lpstr>
      <vt:lpstr>89_Prezentacija_templateLV</vt:lpstr>
      <vt:lpstr>PowerPoint Presentation</vt:lpstr>
      <vt:lpstr>NAP2020 apstrādes rūpniecības mērķi</vt:lpstr>
      <vt:lpstr>2014-2020 plānošanas perioda ES fondu projekti</vt:lpstr>
      <vt:lpstr>#2 Kopumā projekti tiek īstenoti 5 pasākumos ar lielāko īpatsvaru pasākumā Atbalsts jaunu produktu ieviešanai ražošanā; aktīvas arī augstākās izglītības iestādes un zinātniskie institūti</vt:lpstr>
      <vt:lpstr>#3 Kokapstrādes apakšnozare ir absolūts līderis projektu īstenošanā, īstenojot 23,08% no visiem projektiem, kas sastāda 28,87% no kopējā finansējuma </vt:lpstr>
      <vt:lpstr>PowerPoint Presentation</vt:lpstr>
      <vt:lpstr>Paldies par uzmanību!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2014-2020 plānošanas perioda ES fondu projekti</dc:title>
  <dc:creator>Karlis Gutmanis</dc:creator>
  <cp:lastModifiedBy>Vladislavs Vesperis</cp:lastModifiedBy>
  <cp:revision>15</cp:revision>
  <dcterms:created xsi:type="dcterms:W3CDTF">2019-03-21T10:58:49Z</dcterms:created>
  <dcterms:modified xsi:type="dcterms:W3CDTF">2019-04-29T08:35:05Z</dcterms:modified>
</cp:coreProperties>
</file>