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77" r:id="rId3"/>
    <p:sldId id="382" r:id="rId4"/>
    <p:sldId id="385" r:id="rId5"/>
    <p:sldId id="383" r:id="rId6"/>
    <p:sldId id="376" r:id="rId7"/>
  </p:sldIdLst>
  <p:sldSz cx="9144000" cy="6858000" type="screen4x3"/>
  <p:notesSz cx="6735763" cy="9866313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17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17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17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17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8000"/>
    <a:srgbClr val="CCCCFF"/>
    <a:srgbClr val="000066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434" autoAdjust="0"/>
  </p:normalViewPr>
  <p:slideViewPr>
    <p:cSldViewPr snapToGrid="0" snapToObjects="1"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3" d="100"/>
          <a:sy n="53" d="100"/>
        </p:scale>
        <p:origin x="294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529048-35A4-4944-934A-5E8FEFCDEEED}" type="doc">
      <dgm:prSet loTypeId="urn:microsoft.com/office/officeart/2005/8/layout/venn2" loCatId="relationship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lv-LV"/>
        </a:p>
      </dgm:t>
    </dgm:pt>
    <dgm:pt modelId="{805E546D-BC3E-41F0-89DE-D7916B41CD0C}">
      <dgm:prSet phldrT="[Text]" custT="1"/>
      <dgm:spPr/>
      <dgm:t>
        <a:bodyPr/>
        <a:lstStyle/>
        <a:p>
          <a:r>
            <a:rPr lang="lv-LV" sz="1200" dirty="0" smtClean="0">
              <a:latin typeface="Verdana" panose="020B0604030504040204" pitchFamily="34" charset="0"/>
              <a:ea typeface="Verdana" panose="020B0604030504040204" pitchFamily="34" charset="0"/>
            </a:rPr>
            <a:t>SADARBĪBA</a:t>
          </a:r>
          <a:endParaRPr lang="lv-LV" sz="12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3592241-3E06-407D-BD20-7CE19FA8F5AA}" type="parTrans" cxnId="{660B5D10-BEBD-4F89-A960-897743A366FB}">
      <dgm:prSet/>
      <dgm:spPr/>
      <dgm:t>
        <a:bodyPr/>
        <a:lstStyle/>
        <a:p>
          <a:endParaRPr lang="lv-LV"/>
        </a:p>
      </dgm:t>
    </dgm:pt>
    <dgm:pt modelId="{ACC410D0-C0AF-440A-8EC3-9BB939705DB3}" type="sibTrans" cxnId="{660B5D10-BEBD-4F89-A960-897743A366FB}">
      <dgm:prSet/>
      <dgm:spPr/>
      <dgm:t>
        <a:bodyPr/>
        <a:lstStyle/>
        <a:p>
          <a:endParaRPr lang="lv-LV"/>
        </a:p>
      </dgm:t>
    </dgm:pt>
    <dgm:pt modelId="{BEC9960B-3A65-4048-B6CD-D04A2C0C9DDC}">
      <dgm:prSet phldrT="[Text]" custT="1"/>
      <dgm:spPr/>
      <dgm:t>
        <a:bodyPr/>
        <a:lstStyle/>
        <a:p>
          <a:r>
            <a:rPr lang="lv-LV" sz="1200" dirty="0" smtClean="0">
              <a:latin typeface="Verdana" panose="020B0604030504040204" pitchFamily="34" charset="0"/>
              <a:ea typeface="Verdana" panose="020B0604030504040204" pitchFamily="34" charset="0"/>
            </a:rPr>
            <a:t>Izglītības iestādes līmenī: SATURS</a:t>
          </a:r>
          <a:endParaRPr lang="lv-LV" sz="12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9DCBEBA-EF8A-4AC2-8A11-80E2684183CF}" type="parTrans" cxnId="{92FD91EE-54AA-4BCB-B1B2-7758A5E133FC}">
      <dgm:prSet/>
      <dgm:spPr/>
      <dgm:t>
        <a:bodyPr/>
        <a:lstStyle/>
        <a:p>
          <a:endParaRPr lang="lv-LV"/>
        </a:p>
      </dgm:t>
    </dgm:pt>
    <dgm:pt modelId="{9C051D60-FB4B-41C9-BF23-2B81A9A824A7}" type="sibTrans" cxnId="{92FD91EE-54AA-4BCB-B1B2-7758A5E133FC}">
      <dgm:prSet/>
      <dgm:spPr/>
      <dgm:t>
        <a:bodyPr/>
        <a:lstStyle/>
        <a:p>
          <a:endParaRPr lang="lv-LV"/>
        </a:p>
      </dgm:t>
    </dgm:pt>
    <dgm:pt modelId="{DDC4E54C-CD20-4B95-B007-6A06F6B62BCC}">
      <dgm:prSet phldrT="[Text]" custT="1"/>
      <dgm:spPr/>
      <dgm:t>
        <a:bodyPr/>
        <a:lstStyle/>
        <a:p>
          <a:r>
            <a:rPr lang="lv-LV" sz="1200" dirty="0" smtClean="0">
              <a:latin typeface="Verdana" panose="020B0604030504040204" pitchFamily="34" charset="0"/>
              <a:ea typeface="Verdana" panose="020B0604030504040204" pitchFamily="34" charset="0"/>
            </a:rPr>
            <a:t>Izglītības iestādes līmenī:</a:t>
          </a:r>
        </a:p>
        <a:p>
          <a:r>
            <a:rPr lang="lv-LV" sz="1200" dirty="0" smtClean="0">
              <a:latin typeface="Verdana" panose="020B0604030504040204" pitchFamily="34" charset="0"/>
              <a:ea typeface="Verdana" panose="020B0604030504040204" pitchFamily="34" charset="0"/>
            </a:rPr>
            <a:t>PIEEJAMĪBA un VIDE</a:t>
          </a:r>
          <a:endParaRPr lang="lv-LV" sz="12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38ED6AA-7B2E-4038-968D-DE29C78293EC}" type="parTrans" cxnId="{87CEC5AB-A07F-4DF0-A17C-3F2F0CB0C680}">
      <dgm:prSet/>
      <dgm:spPr/>
      <dgm:t>
        <a:bodyPr/>
        <a:lstStyle/>
        <a:p>
          <a:endParaRPr lang="lv-LV"/>
        </a:p>
      </dgm:t>
    </dgm:pt>
    <dgm:pt modelId="{4FBE1874-CBA8-4971-BAC5-69A74AAF20D4}" type="sibTrans" cxnId="{87CEC5AB-A07F-4DF0-A17C-3F2F0CB0C680}">
      <dgm:prSet/>
      <dgm:spPr/>
      <dgm:t>
        <a:bodyPr/>
        <a:lstStyle/>
        <a:p>
          <a:endParaRPr lang="lv-LV"/>
        </a:p>
      </dgm:t>
    </dgm:pt>
    <dgm:pt modelId="{D4094AA5-FCAA-48CE-8DBA-6140ADA8D58C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lv-LV" sz="1200" dirty="0" smtClean="0">
              <a:latin typeface="Verdana" panose="020B0604030504040204" pitchFamily="34" charset="0"/>
              <a:ea typeface="Verdana" panose="020B0604030504040204" pitchFamily="34" charset="0"/>
            </a:rPr>
            <a:t>Tiešs individuāls atbalsts bērniem </a:t>
          </a:r>
        </a:p>
        <a:p>
          <a:pPr>
            <a:spcAft>
              <a:spcPct val="35000"/>
            </a:spcAft>
          </a:pPr>
          <a:r>
            <a:rPr lang="lv-LV" sz="1200" dirty="0" smtClean="0">
              <a:latin typeface="Verdana" panose="020B0604030504040204" pitchFamily="34" charset="0"/>
              <a:ea typeface="Verdana" panose="020B0604030504040204" pitchFamily="34" charset="0"/>
            </a:rPr>
            <a:t>no 1,5 līdz vidusskolas pabeigšanai</a:t>
          </a:r>
          <a:endParaRPr lang="lv-LV" sz="12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A683F69-0BFD-45C4-996E-F50477C725B8}" type="parTrans" cxnId="{D1541A3A-3456-41D2-B00E-A79BBD9C5827}">
      <dgm:prSet/>
      <dgm:spPr/>
      <dgm:t>
        <a:bodyPr/>
        <a:lstStyle/>
        <a:p>
          <a:endParaRPr lang="lv-LV"/>
        </a:p>
      </dgm:t>
    </dgm:pt>
    <dgm:pt modelId="{F22421FB-E6DD-4742-A1F0-E3CFF89408C0}" type="sibTrans" cxnId="{D1541A3A-3456-41D2-B00E-A79BBD9C5827}">
      <dgm:prSet/>
      <dgm:spPr/>
      <dgm:t>
        <a:bodyPr/>
        <a:lstStyle/>
        <a:p>
          <a:endParaRPr lang="lv-LV"/>
        </a:p>
      </dgm:t>
    </dgm:pt>
    <dgm:pt modelId="{A25B0601-6E02-48F2-BD6D-269399313459}" type="pres">
      <dgm:prSet presAssocID="{FA529048-35A4-4944-934A-5E8FEFCDEEED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25D7451B-2FE5-46B8-A048-86D2F6250E2C}" type="pres">
      <dgm:prSet presAssocID="{FA529048-35A4-4944-934A-5E8FEFCDEEED}" presName="comp1" presStyleCnt="0"/>
      <dgm:spPr/>
    </dgm:pt>
    <dgm:pt modelId="{345B497A-C964-4386-800D-B1610E6C7465}" type="pres">
      <dgm:prSet presAssocID="{FA529048-35A4-4944-934A-5E8FEFCDEEED}" presName="circle1" presStyleLbl="node1" presStyleIdx="0" presStyleCnt="4"/>
      <dgm:spPr/>
      <dgm:t>
        <a:bodyPr/>
        <a:lstStyle/>
        <a:p>
          <a:endParaRPr lang="lv-LV"/>
        </a:p>
      </dgm:t>
    </dgm:pt>
    <dgm:pt modelId="{8FD82F29-450A-418D-AD40-4AB089EAA043}" type="pres">
      <dgm:prSet presAssocID="{FA529048-35A4-4944-934A-5E8FEFCDEEED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BAC2292D-FA80-404A-9B29-9DC8DE6A40E7}" type="pres">
      <dgm:prSet presAssocID="{FA529048-35A4-4944-934A-5E8FEFCDEEED}" presName="comp2" presStyleCnt="0"/>
      <dgm:spPr/>
    </dgm:pt>
    <dgm:pt modelId="{E922B43A-7F73-486C-AFE1-C19700FA6972}" type="pres">
      <dgm:prSet presAssocID="{FA529048-35A4-4944-934A-5E8FEFCDEEED}" presName="circle2" presStyleLbl="node1" presStyleIdx="1" presStyleCnt="4"/>
      <dgm:spPr/>
      <dgm:t>
        <a:bodyPr/>
        <a:lstStyle/>
        <a:p>
          <a:endParaRPr lang="lv-LV"/>
        </a:p>
      </dgm:t>
    </dgm:pt>
    <dgm:pt modelId="{BF957CE0-54CB-4813-9B14-B19D915F71C1}" type="pres">
      <dgm:prSet presAssocID="{FA529048-35A4-4944-934A-5E8FEFCDEEED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96F9CF2-CD8F-4809-A4B5-79837211CA02}" type="pres">
      <dgm:prSet presAssocID="{FA529048-35A4-4944-934A-5E8FEFCDEEED}" presName="comp3" presStyleCnt="0"/>
      <dgm:spPr/>
    </dgm:pt>
    <dgm:pt modelId="{A61ED984-BEF9-4C41-AC63-1F9A05287067}" type="pres">
      <dgm:prSet presAssocID="{FA529048-35A4-4944-934A-5E8FEFCDEEED}" presName="circle3" presStyleLbl="node1" presStyleIdx="2" presStyleCnt="4"/>
      <dgm:spPr/>
      <dgm:t>
        <a:bodyPr/>
        <a:lstStyle/>
        <a:p>
          <a:endParaRPr lang="lv-LV"/>
        </a:p>
      </dgm:t>
    </dgm:pt>
    <dgm:pt modelId="{7F7437F9-82A5-4B35-AA95-D4473E3EEA6E}" type="pres">
      <dgm:prSet presAssocID="{FA529048-35A4-4944-934A-5E8FEFCDEEED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5D39EFAF-FF8D-4BD0-B138-1BA529F52028}" type="pres">
      <dgm:prSet presAssocID="{FA529048-35A4-4944-934A-5E8FEFCDEEED}" presName="comp4" presStyleCnt="0"/>
      <dgm:spPr/>
    </dgm:pt>
    <dgm:pt modelId="{BE7361D4-C877-413F-AD00-417054215D75}" type="pres">
      <dgm:prSet presAssocID="{FA529048-35A4-4944-934A-5E8FEFCDEEED}" presName="circle4" presStyleLbl="node1" presStyleIdx="3" presStyleCnt="4"/>
      <dgm:spPr/>
      <dgm:t>
        <a:bodyPr/>
        <a:lstStyle/>
        <a:p>
          <a:endParaRPr lang="lv-LV"/>
        </a:p>
      </dgm:t>
    </dgm:pt>
    <dgm:pt modelId="{583482A2-D156-4E4C-8ED4-92B14D8C87BB}" type="pres">
      <dgm:prSet presAssocID="{FA529048-35A4-4944-934A-5E8FEFCDEEED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9E16CCFD-A8B0-46D1-B983-8FE36906CD1B}" type="presOf" srcId="{805E546D-BC3E-41F0-89DE-D7916B41CD0C}" destId="{345B497A-C964-4386-800D-B1610E6C7465}" srcOrd="0" destOrd="0" presId="urn:microsoft.com/office/officeart/2005/8/layout/venn2"/>
    <dgm:cxn modelId="{D1541A3A-3456-41D2-B00E-A79BBD9C5827}" srcId="{FA529048-35A4-4944-934A-5E8FEFCDEEED}" destId="{D4094AA5-FCAA-48CE-8DBA-6140ADA8D58C}" srcOrd="3" destOrd="0" parTransId="{DA683F69-0BFD-45C4-996E-F50477C725B8}" sibTransId="{F22421FB-E6DD-4742-A1F0-E3CFF89408C0}"/>
    <dgm:cxn modelId="{660B5D10-BEBD-4F89-A960-897743A366FB}" srcId="{FA529048-35A4-4944-934A-5E8FEFCDEEED}" destId="{805E546D-BC3E-41F0-89DE-D7916B41CD0C}" srcOrd="0" destOrd="0" parTransId="{73592241-3E06-407D-BD20-7CE19FA8F5AA}" sibTransId="{ACC410D0-C0AF-440A-8EC3-9BB939705DB3}"/>
    <dgm:cxn modelId="{6F069EC5-FC79-48A2-A201-2462CCADD3D1}" type="presOf" srcId="{DDC4E54C-CD20-4B95-B007-6A06F6B62BCC}" destId="{7F7437F9-82A5-4B35-AA95-D4473E3EEA6E}" srcOrd="1" destOrd="0" presId="urn:microsoft.com/office/officeart/2005/8/layout/venn2"/>
    <dgm:cxn modelId="{92FD91EE-54AA-4BCB-B1B2-7758A5E133FC}" srcId="{FA529048-35A4-4944-934A-5E8FEFCDEEED}" destId="{BEC9960B-3A65-4048-B6CD-D04A2C0C9DDC}" srcOrd="1" destOrd="0" parTransId="{E9DCBEBA-EF8A-4AC2-8A11-80E2684183CF}" sibTransId="{9C051D60-FB4B-41C9-BF23-2B81A9A824A7}"/>
    <dgm:cxn modelId="{B9979DD1-14A9-47F3-946F-1CC51922CD72}" type="presOf" srcId="{FA529048-35A4-4944-934A-5E8FEFCDEEED}" destId="{A25B0601-6E02-48F2-BD6D-269399313459}" srcOrd="0" destOrd="0" presId="urn:microsoft.com/office/officeart/2005/8/layout/venn2"/>
    <dgm:cxn modelId="{FAFA4474-0C85-4F17-8057-25B5359EAE10}" type="presOf" srcId="{BEC9960B-3A65-4048-B6CD-D04A2C0C9DDC}" destId="{BF957CE0-54CB-4813-9B14-B19D915F71C1}" srcOrd="1" destOrd="0" presId="urn:microsoft.com/office/officeart/2005/8/layout/venn2"/>
    <dgm:cxn modelId="{9F6AC2DB-8091-497E-8AE6-842088F05593}" type="presOf" srcId="{DDC4E54C-CD20-4B95-B007-6A06F6B62BCC}" destId="{A61ED984-BEF9-4C41-AC63-1F9A05287067}" srcOrd="0" destOrd="0" presId="urn:microsoft.com/office/officeart/2005/8/layout/venn2"/>
    <dgm:cxn modelId="{5C8369E8-59D1-47FA-B93B-C16B661E5938}" type="presOf" srcId="{D4094AA5-FCAA-48CE-8DBA-6140ADA8D58C}" destId="{583482A2-D156-4E4C-8ED4-92B14D8C87BB}" srcOrd="1" destOrd="0" presId="urn:microsoft.com/office/officeart/2005/8/layout/venn2"/>
    <dgm:cxn modelId="{8DEABED4-0DF1-4C06-B9F4-B97A2BF9A8AE}" type="presOf" srcId="{D4094AA5-FCAA-48CE-8DBA-6140ADA8D58C}" destId="{BE7361D4-C877-413F-AD00-417054215D75}" srcOrd="0" destOrd="0" presId="urn:microsoft.com/office/officeart/2005/8/layout/venn2"/>
    <dgm:cxn modelId="{261D4F9F-38FC-468D-B434-8966C4608C71}" type="presOf" srcId="{805E546D-BC3E-41F0-89DE-D7916B41CD0C}" destId="{8FD82F29-450A-418D-AD40-4AB089EAA043}" srcOrd="1" destOrd="0" presId="urn:microsoft.com/office/officeart/2005/8/layout/venn2"/>
    <dgm:cxn modelId="{B07CDB02-E436-4F02-874C-6CAFE7C07C6B}" type="presOf" srcId="{BEC9960B-3A65-4048-B6CD-D04A2C0C9DDC}" destId="{E922B43A-7F73-486C-AFE1-C19700FA6972}" srcOrd="0" destOrd="0" presId="urn:microsoft.com/office/officeart/2005/8/layout/venn2"/>
    <dgm:cxn modelId="{87CEC5AB-A07F-4DF0-A17C-3F2F0CB0C680}" srcId="{FA529048-35A4-4944-934A-5E8FEFCDEEED}" destId="{DDC4E54C-CD20-4B95-B007-6A06F6B62BCC}" srcOrd="2" destOrd="0" parTransId="{938ED6AA-7B2E-4038-968D-DE29C78293EC}" sibTransId="{4FBE1874-CBA8-4971-BAC5-69A74AAF20D4}"/>
    <dgm:cxn modelId="{D41F6575-C790-42E4-8E6C-BF5F876D9079}" type="presParOf" srcId="{A25B0601-6E02-48F2-BD6D-269399313459}" destId="{25D7451B-2FE5-46B8-A048-86D2F6250E2C}" srcOrd="0" destOrd="0" presId="urn:microsoft.com/office/officeart/2005/8/layout/venn2"/>
    <dgm:cxn modelId="{484C98FB-EA59-4B79-8FF9-28FFDD8507CB}" type="presParOf" srcId="{25D7451B-2FE5-46B8-A048-86D2F6250E2C}" destId="{345B497A-C964-4386-800D-B1610E6C7465}" srcOrd="0" destOrd="0" presId="urn:microsoft.com/office/officeart/2005/8/layout/venn2"/>
    <dgm:cxn modelId="{6D1001EE-1730-409A-BCC2-7A8350E938D7}" type="presParOf" srcId="{25D7451B-2FE5-46B8-A048-86D2F6250E2C}" destId="{8FD82F29-450A-418D-AD40-4AB089EAA043}" srcOrd="1" destOrd="0" presId="urn:microsoft.com/office/officeart/2005/8/layout/venn2"/>
    <dgm:cxn modelId="{234B7E5D-9709-4860-A042-B610F7BE721C}" type="presParOf" srcId="{A25B0601-6E02-48F2-BD6D-269399313459}" destId="{BAC2292D-FA80-404A-9B29-9DC8DE6A40E7}" srcOrd="1" destOrd="0" presId="urn:microsoft.com/office/officeart/2005/8/layout/venn2"/>
    <dgm:cxn modelId="{3965C154-9530-4E5C-8D64-1CA0C0BE8D4D}" type="presParOf" srcId="{BAC2292D-FA80-404A-9B29-9DC8DE6A40E7}" destId="{E922B43A-7F73-486C-AFE1-C19700FA6972}" srcOrd="0" destOrd="0" presId="urn:microsoft.com/office/officeart/2005/8/layout/venn2"/>
    <dgm:cxn modelId="{CDC32CD7-2F3B-435C-8035-FF962DDE13C1}" type="presParOf" srcId="{BAC2292D-FA80-404A-9B29-9DC8DE6A40E7}" destId="{BF957CE0-54CB-4813-9B14-B19D915F71C1}" srcOrd="1" destOrd="0" presId="urn:microsoft.com/office/officeart/2005/8/layout/venn2"/>
    <dgm:cxn modelId="{77E96EA7-B928-4139-B84A-ECD6FD575DAA}" type="presParOf" srcId="{A25B0601-6E02-48F2-BD6D-269399313459}" destId="{E96F9CF2-CD8F-4809-A4B5-79837211CA02}" srcOrd="2" destOrd="0" presId="urn:microsoft.com/office/officeart/2005/8/layout/venn2"/>
    <dgm:cxn modelId="{7C53CEA9-AC5B-42F9-A659-E8416C761509}" type="presParOf" srcId="{E96F9CF2-CD8F-4809-A4B5-79837211CA02}" destId="{A61ED984-BEF9-4C41-AC63-1F9A05287067}" srcOrd="0" destOrd="0" presId="urn:microsoft.com/office/officeart/2005/8/layout/venn2"/>
    <dgm:cxn modelId="{1D3A3395-B39E-448B-AB1A-19EC699DFE28}" type="presParOf" srcId="{E96F9CF2-CD8F-4809-A4B5-79837211CA02}" destId="{7F7437F9-82A5-4B35-AA95-D4473E3EEA6E}" srcOrd="1" destOrd="0" presId="urn:microsoft.com/office/officeart/2005/8/layout/venn2"/>
    <dgm:cxn modelId="{60F9E57F-D735-4721-B417-A7DEB5556719}" type="presParOf" srcId="{A25B0601-6E02-48F2-BD6D-269399313459}" destId="{5D39EFAF-FF8D-4BD0-B138-1BA529F52028}" srcOrd="3" destOrd="0" presId="urn:microsoft.com/office/officeart/2005/8/layout/venn2"/>
    <dgm:cxn modelId="{D2F5BDC0-A06B-49CF-8D44-6C5E3FB633A5}" type="presParOf" srcId="{5D39EFAF-FF8D-4BD0-B138-1BA529F52028}" destId="{BE7361D4-C877-413F-AD00-417054215D75}" srcOrd="0" destOrd="0" presId="urn:microsoft.com/office/officeart/2005/8/layout/venn2"/>
    <dgm:cxn modelId="{4852B574-8BC3-4087-B226-C6E6AB569569}" type="presParOf" srcId="{5D39EFAF-FF8D-4BD0-B138-1BA529F52028}" destId="{583482A2-D156-4E4C-8ED4-92B14D8C87B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7825" cy="495300"/>
          </a:xfrm>
          <a:prstGeom prst="rect">
            <a:avLst/>
          </a:prstGeom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6350" y="0"/>
            <a:ext cx="2917825" cy="495300"/>
          </a:xfrm>
          <a:prstGeom prst="rect">
            <a:avLst/>
          </a:prstGeom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51ABA40-7E97-4B4F-BA55-496E2C9724A0}" type="datetimeFigureOut">
              <a:rPr lang="lv-LV"/>
              <a:pPr>
                <a:defRPr/>
              </a:pPr>
              <a:t>11.06.2019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7825" cy="495300"/>
          </a:xfrm>
          <a:prstGeom prst="rect">
            <a:avLst/>
          </a:prstGeom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6350" y="9371013"/>
            <a:ext cx="2917825" cy="495300"/>
          </a:xfrm>
          <a:prstGeom prst="rect">
            <a:avLst/>
          </a:prstGeom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C69CCE5-116E-DA44-8631-D353A0C9019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0515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6A4A3A62-E6BB-2046-AA7B-433F67387160}" type="datetimeFigureOut">
              <a:rPr lang="lv-LV"/>
              <a:pPr>
                <a:defRPr/>
              </a:pPr>
              <a:t>11.06.2019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688" y="4686300"/>
            <a:ext cx="5387975" cy="4440238"/>
          </a:xfrm>
          <a:prstGeom prst="rect">
            <a:avLst/>
          </a:prstGeom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B24ACCC6-9A92-3F42-92E5-AB4194B769F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332729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lv-LV" dirty="0">
              <a:latin typeface="Calibri" charset="0"/>
              <a:ea typeface="MS PGothic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788A2900-A622-E347-B36C-880CF2BD2C39}" type="slidenum">
              <a:rPr lang="lv-LV" sz="1200">
                <a:latin typeface="Calibri" charset="0"/>
              </a:rPr>
              <a:pPr/>
              <a:t>1</a:t>
            </a:fld>
            <a:endParaRPr lang="lv-LV" sz="12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709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685800" y="4724400"/>
            <a:ext cx="7772400" cy="1036638"/>
          </a:xfrm>
          <a:prstGeom prst="rect">
            <a:avLst/>
          </a:prstGeom>
          <a:noFill/>
          <a:ln>
            <a:noFill/>
          </a:ln>
          <a:extLst/>
        </p:spPr>
        <p:txBody>
          <a:bodyPr lIns="93957" tIns="46979" rIns="93957" bIns="46979"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endParaRPr lang="lv-LV" sz="1400">
              <a:latin typeface="Verdana" charset="0"/>
              <a:cs typeface="Verdana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584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charset="0"/>
              </a:defRPr>
            </a:lvl1pPr>
          </a:lstStyle>
          <a:p>
            <a:pPr>
              <a:defRPr/>
            </a:pPr>
            <a:fld id="{0BA4763F-2D55-7E49-8F84-C038EEC1D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71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charset="0"/>
              </a:defRPr>
            </a:lvl1pPr>
          </a:lstStyle>
          <a:p>
            <a:pPr>
              <a:defRPr/>
            </a:pPr>
            <a:fld id="{F7079037-1F1A-EB40-8B39-47FE96BC0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36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charset="0"/>
              </a:defRPr>
            </a:lvl1pPr>
          </a:lstStyle>
          <a:p>
            <a:pPr>
              <a:defRPr/>
            </a:pPr>
            <a:fld id="{887D86D3-1A59-4A4B-8692-E27204857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7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charset="0"/>
              </a:defRPr>
            </a:lvl1pPr>
          </a:lstStyle>
          <a:p>
            <a:pPr>
              <a:defRPr/>
            </a:pPr>
            <a:fld id="{141D53F9-15CF-3C4B-BF4F-E07E59A0B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8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charset="0"/>
              </a:defRPr>
            </a:lvl1pPr>
          </a:lstStyle>
          <a:p>
            <a:pPr>
              <a:defRPr/>
            </a:pPr>
            <a:fld id="{1A5863F4-0E5C-014A-841D-F5E596D35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3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charset="0"/>
              </a:defRPr>
            </a:lvl1pPr>
          </a:lstStyle>
          <a:p>
            <a:pPr>
              <a:defRPr/>
            </a:pPr>
            <a:fld id="{D6E0FB59-E248-CB42-9252-FD2ED73CF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39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charset="0"/>
              </a:defRPr>
            </a:lvl1pPr>
          </a:lstStyle>
          <a:p>
            <a:pPr>
              <a:defRPr/>
            </a:pPr>
            <a:fld id="{A84E7343-ECB7-6440-B208-7186E70EE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2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967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D5D381B-3F88-2945-B4CF-CAF052789CFC}" type="datetime1">
              <a:rPr lang="en-US"/>
              <a:pPr>
                <a:defRPr/>
              </a:pPr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7A1FA73-4EA8-E44D-8F61-24A871AD2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5" r:id="rId1"/>
    <p:sldLayoutId id="2147484576" r:id="rId2"/>
    <p:sldLayoutId id="2147484577" r:id="rId3"/>
    <p:sldLayoutId id="2147484578" r:id="rId4"/>
    <p:sldLayoutId id="2147484579" r:id="rId5"/>
    <p:sldLayoutId id="2147484580" r:id="rId6"/>
    <p:sldLayoutId id="2147484581" r:id="rId7"/>
    <p:sldLayoutId id="2147484582" r:id="rId8"/>
    <p:sldLayoutId id="2147484583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3275025"/>
            <a:ext cx="7772400" cy="1377466"/>
          </a:xfrm>
        </p:spPr>
        <p:txBody>
          <a:bodyPr>
            <a:noAutofit/>
          </a:bodyPr>
          <a:lstStyle/>
          <a:p>
            <a:r>
              <a:rPr lang="lv-LV" sz="2000" dirty="0">
                <a:latin typeface="Verdana" charset="0"/>
                <a:ea typeface="MS PGothic" charset="0"/>
                <a:cs typeface="Verdana" charset="0"/>
              </a:rPr>
              <a:t>Bērnu labklājība valstī un demogrāfija</a:t>
            </a:r>
            <a:r>
              <a:rPr lang="lv-LV" sz="2000" dirty="0" smtClean="0">
                <a:latin typeface="Verdana" charset="0"/>
                <a:ea typeface="MS PGothic" charset="0"/>
                <a:cs typeface="Verdana" charset="0"/>
              </a:rPr>
              <a:t>,</a:t>
            </a:r>
            <a:br>
              <a:rPr lang="lv-LV" sz="2000" dirty="0" smtClean="0">
                <a:latin typeface="Verdana" charset="0"/>
                <a:ea typeface="MS PGothic" charset="0"/>
                <a:cs typeface="Verdana" charset="0"/>
              </a:rPr>
            </a:br>
            <a:r>
              <a:rPr lang="lv-LV" sz="2000" dirty="0" smtClean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lv-LV" sz="2000" dirty="0">
                <a:latin typeface="Verdana" charset="0"/>
                <a:ea typeface="MS PGothic" charset="0"/>
                <a:cs typeface="Verdana" charset="0"/>
              </a:rPr>
              <a:t>NAP 2021 - 2027 kontekstā</a:t>
            </a:r>
          </a:p>
        </p:txBody>
      </p:sp>
      <p:sp>
        <p:nvSpPr>
          <p:cNvPr id="16386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60425" y="4265202"/>
            <a:ext cx="7477125" cy="1036502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lv-LV" sz="1200" dirty="0"/>
              <a:t>Saeimas Ilgtspējīgas attīstības komisijas </a:t>
            </a:r>
            <a:r>
              <a:rPr lang="lv-LV" sz="1200" dirty="0" smtClean="0"/>
              <a:t>sēde</a:t>
            </a:r>
          </a:p>
          <a:p>
            <a:pPr>
              <a:spcBef>
                <a:spcPct val="0"/>
              </a:spcBef>
            </a:pPr>
            <a:r>
              <a:rPr lang="lv-LV" sz="1300" dirty="0" smtClean="0">
                <a:latin typeface="Verdana" charset="0"/>
                <a:ea typeface="MS PGothic" charset="0"/>
                <a:cs typeface="Verdana" charset="0"/>
              </a:rPr>
              <a:t>2019</a:t>
            </a:r>
            <a:r>
              <a:rPr lang="lv-LV" sz="1300" dirty="0">
                <a:latin typeface="Verdana" charset="0"/>
                <a:ea typeface="MS PGothic" charset="0"/>
                <a:cs typeface="Verdana" charset="0"/>
              </a:rPr>
              <a:t>. gada 12. jūnijā</a:t>
            </a:r>
            <a:endParaRPr lang="en-GB" sz="1300" dirty="0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206121" y="5443388"/>
            <a:ext cx="7477125" cy="882006"/>
          </a:xfrm>
        </p:spPr>
        <p:txBody>
          <a:bodyPr>
            <a:normAutofit fontScale="85000" lnSpcReduction="20000"/>
          </a:bodyPr>
          <a:lstStyle/>
          <a:p>
            <a:pPr algn="r">
              <a:spcBef>
                <a:spcPct val="0"/>
              </a:spcBef>
            </a:pPr>
            <a:r>
              <a:rPr lang="lv-LV" b="1" dirty="0" smtClean="0">
                <a:latin typeface="Verdana" charset="0"/>
                <a:ea typeface="MS PGothic" charset="0"/>
                <a:cs typeface="Verdana" charset="0"/>
              </a:rPr>
              <a:t>Gunta Arāja</a:t>
            </a:r>
          </a:p>
          <a:p>
            <a:pPr algn="r">
              <a:spcBef>
                <a:spcPct val="0"/>
              </a:spcBef>
            </a:pPr>
            <a:r>
              <a:rPr lang="lv-LV" dirty="0" smtClean="0">
                <a:latin typeface="Verdana" charset="0"/>
                <a:ea typeface="MS PGothic" charset="0"/>
                <a:cs typeface="Verdana" charset="0"/>
              </a:rPr>
              <a:t>Izglītības un zinātnes ministrijas</a:t>
            </a:r>
          </a:p>
          <a:p>
            <a:pPr algn="r">
              <a:spcBef>
                <a:spcPct val="0"/>
              </a:spcBef>
            </a:pPr>
            <a:r>
              <a:rPr lang="lv-LV" dirty="0" smtClean="0">
                <a:latin typeface="Verdana" charset="0"/>
                <a:ea typeface="MS PGothic" charset="0"/>
                <a:cs typeface="Verdana" charset="0"/>
              </a:rPr>
              <a:t> Valsts sekretāra vietniece -  </a:t>
            </a:r>
          </a:p>
          <a:p>
            <a:pPr algn="r">
              <a:spcBef>
                <a:spcPct val="0"/>
              </a:spcBef>
            </a:pPr>
            <a:r>
              <a:rPr lang="lv-LV" dirty="0" smtClean="0">
                <a:latin typeface="Verdana" charset="0"/>
                <a:ea typeface="MS PGothic" charset="0"/>
                <a:cs typeface="Verdana" charset="0"/>
              </a:rPr>
              <a:t>Politikas iniciatīvu un attīstības departamenta</a:t>
            </a:r>
          </a:p>
          <a:p>
            <a:pPr algn="r">
              <a:spcBef>
                <a:spcPct val="0"/>
              </a:spcBef>
            </a:pPr>
            <a:r>
              <a:rPr lang="lv-LV" dirty="0" smtClean="0">
                <a:latin typeface="Verdana" charset="0"/>
                <a:ea typeface="MS PGothic" charset="0"/>
                <a:cs typeface="Verdana" charset="0"/>
              </a:rPr>
              <a:t>direktore</a:t>
            </a:r>
            <a:endParaRPr lang="en-GB" dirty="0">
              <a:latin typeface="Verdana" charset="0"/>
              <a:ea typeface="MS PGothic" charset="0"/>
              <a:cs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lv-LV" sz="2000" dirty="0" smtClean="0"/>
              <a:t>Pasākumu virzieni bērnu labklājības veicināšanai izglītībā</a:t>
            </a:r>
            <a:endParaRPr lang="lv-LV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BA4763F-2D55-7E49-8F84-C038EEC1DA9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771598216"/>
              </p:ext>
            </p:extLst>
          </p:nvPr>
        </p:nvGraphicFramePr>
        <p:xfrm>
          <a:off x="1187366" y="1131964"/>
          <a:ext cx="6819900" cy="500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7176" y="5781277"/>
            <a:ext cx="708973" cy="708973"/>
          </a:xfrm>
          <a:prstGeom prst="rect">
            <a:avLst/>
          </a:prstGeom>
        </p:spPr>
      </p:pic>
      <p:grpSp>
        <p:nvGrpSpPr>
          <p:cNvPr id="12" name="Group 3"/>
          <p:cNvGrpSpPr>
            <a:grpSpLocks/>
          </p:cNvGrpSpPr>
          <p:nvPr/>
        </p:nvGrpSpPr>
        <p:grpSpPr bwMode="auto">
          <a:xfrm>
            <a:off x="5593078" y="3696252"/>
            <a:ext cx="2414188" cy="2995535"/>
            <a:chOff x="283819" y="2257271"/>
            <a:chExt cx="7995034" cy="2106555"/>
          </a:xfrm>
        </p:grpSpPr>
        <p:sp>
          <p:nvSpPr>
            <p:cNvPr id="13" name="Rectangle 1"/>
            <p:cNvSpPr>
              <a:spLocks noChangeArrowheads="1"/>
            </p:cNvSpPr>
            <p:nvPr/>
          </p:nvSpPr>
          <p:spPr bwMode="auto">
            <a:xfrm>
              <a:off x="283819" y="2257272"/>
              <a:ext cx="7870011" cy="2106554"/>
            </a:xfrm>
            <a:prstGeom prst="rect">
              <a:avLst/>
            </a:prstGeom>
            <a:solidFill>
              <a:srgbClr val="DEDE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957" tIns="46979" rIns="93957" bIns="46979"/>
            <a:lstStyle/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lv-LV" altLang="lv-LV" sz="1200" dirty="0">
                  <a:latin typeface="Verdana" panose="020B0604030504040204" pitchFamily="34" charset="0"/>
                  <a:ea typeface="Verdana" panose="020B0604030504040204" pitchFamily="34" charset="0"/>
                </a:rPr>
                <a:t>Atbalsts </a:t>
              </a:r>
              <a:r>
                <a:rPr lang="lv-LV" altLang="lv-LV" sz="12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mācībām, individuālā pieeja</a:t>
              </a:r>
              <a:endParaRPr lang="lv-LV" altLang="lv-LV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lv-LV" altLang="lv-LV" sz="1200" dirty="0">
                  <a:latin typeface="Verdana" panose="020B0604030504040204" pitchFamily="34" charset="0"/>
                  <a:ea typeface="Verdana" panose="020B0604030504040204" pitchFamily="34" charset="0"/>
                </a:rPr>
                <a:t>Talantu attīstība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lv-LV" altLang="lv-LV" sz="1200" dirty="0">
                  <a:latin typeface="Verdana" panose="020B0604030504040204" pitchFamily="34" charset="0"/>
                  <a:ea typeface="Verdana" panose="020B0604030504040204" pitchFamily="34" charset="0"/>
                </a:rPr>
                <a:t>Interešu izglītība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lv-LV" altLang="lv-LV" sz="1200" dirty="0">
                  <a:latin typeface="Verdana" panose="020B0604030504040204" pitchFamily="34" charset="0"/>
                  <a:ea typeface="Verdana" panose="020B0604030504040204" pitchFamily="34" charset="0"/>
                </a:rPr>
                <a:t>Kareras attīstības atbalsts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lv-LV" altLang="lv-LV" sz="1200" dirty="0">
                  <a:latin typeface="Verdana" panose="020B0604030504040204" pitchFamily="34" charset="0"/>
                  <a:ea typeface="Verdana" panose="020B0604030504040204" pitchFamily="34" charset="0"/>
                </a:rPr>
                <a:t>Iekļaujošās izglītības principu īstenošana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lv-LV" altLang="lv-LV" sz="1200" dirty="0">
                  <a:latin typeface="Verdana" panose="020B0604030504040204" pitchFamily="34" charset="0"/>
                  <a:ea typeface="Verdana" panose="020B0604030504040204" pitchFamily="34" charset="0"/>
                </a:rPr>
                <a:t>Priekšlaicīgas mācību pamešanas un NEET samazināšana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lv-LV" altLang="lv-LV" sz="1200" dirty="0">
                  <a:latin typeface="Verdana" panose="020B0604030504040204" pitchFamily="34" charset="0"/>
                  <a:ea typeface="Verdana" panose="020B0604030504040204" pitchFamily="34" charset="0"/>
                </a:rPr>
                <a:t>Agrīna </a:t>
              </a:r>
              <a:r>
                <a:rPr lang="lv-LV" altLang="lv-LV" sz="12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diagnostika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lv-LV" altLang="lv-LV" sz="12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Otrais pedagogs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lv-LV" altLang="lv-LV" sz="12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Pasākumi atbalsta nodrošināšanai izglītojamajiem ar speciālām vajadzībām </a:t>
              </a:r>
              <a:endParaRPr lang="lv-LV" altLang="lv-LV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4" name="Taisnstūris 1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8107602" y="2257271"/>
              <a:ext cx="171251" cy="20626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lv-LV"/>
            </a:p>
          </p:txBody>
        </p:sp>
      </p:grpSp>
      <p:grpSp>
        <p:nvGrpSpPr>
          <p:cNvPr id="16" name="Group 3"/>
          <p:cNvGrpSpPr>
            <a:grpSpLocks/>
          </p:cNvGrpSpPr>
          <p:nvPr/>
        </p:nvGrpSpPr>
        <p:grpSpPr bwMode="auto">
          <a:xfrm>
            <a:off x="6097894" y="1969383"/>
            <a:ext cx="2376436" cy="1196038"/>
            <a:chOff x="88195" y="2466635"/>
            <a:chExt cx="7870010" cy="923031"/>
          </a:xfrm>
        </p:grpSpPr>
        <p:sp>
          <p:nvSpPr>
            <p:cNvPr id="17" name="Rectangle 1"/>
            <p:cNvSpPr>
              <a:spLocks noChangeArrowheads="1"/>
            </p:cNvSpPr>
            <p:nvPr/>
          </p:nvSpPr>
          <p:spPr bwMode="auto">
            <a:xfrm>
              <a:off x="88195" y="2466635"/>
              <a:ext cx="7870010" cy="923031"/>
            </a:xfrm>
            <a:prstGeom prst="rect">
              <a:avLst/>
            </a:prstGeom>
            <a:solidFill>
              <a:srgbClr val="DEDE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957" tIns="46979" rIns="93957" bIns="46979"/>
            <a:lstStyle/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lv-LV" altLang="lv-LV" sz="1200" dirty="0">
                  <a:latin typeface="Verdana" panose="020B0604030504040204" pitchFamily="34" charset="0"/>
                  <a:ea typeface="Verdana" panose="020B0604030504040204" pitchFamily="34" charset="0"/>
                </a:rPr>
                <a:t>Izglītības reformas </a:t>
              </a:r>
              <a:endParaRPr lang="lv-LV" altLang="lv-LV" sz="1200" dirty="0" smtClean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r>
                <a:rPr lang="lv-LV" altLang="lv-LV" sz="1200" dirty="0"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lv-LV" altLang="lv-LV" sz="12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  "</a:t>
              </a:r>
              <a:r>
                <a:rPr lang="lv-LV" altLang="lv-LV" sz="1200" dirty="0">
                  <a:latin typeface="Verdana" panose="020B0604030504040204" pitchFamily="34" charset="0"/>
                  <a:ea typeface="Verdana" panose="020B0604030504040204" pitchFamily="34" charset="0"/>
                </a:rPr>
                <a:t>Skola 2030" </a:t>
              </a:r>
              <a:r>
                <a:rPr lang="lv-LV" altLang="lv-LV" sz="12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ieviešana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lv-LV" altLang="lv-LV" sz="12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Mācību līdzekļu iegāde</a:t>
              </a:r>
              <a:endParaRPr lang="lv-LV" altLang="lv-LV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lv-LV" sz="1200" dirty="0">
                  <a:latin typeface="Verdana" panose="020B0604030504040204" pitchFamily="34" charset="0"/>
                  <a:ea typeface="Verdana" panose="020B0604030504040204" pitchFamily="34" charset="0"/>
                </a:rPr>
                <a:t>Pedagogu atbalsta sistēmas un mācību procesa </a:t>
              </a:r>
              <a:r>
                <a:rPr lang="lv-LV" sz="12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pilnveide</a:t>
              </a:r>
              <a:endParaRPr lang="lv-LV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Ø"/>
              </a:pPr>
              <a:endParaRPr lang="lv-LV" altLang="lv-LV" sz="1200" dirty="0">
                <a:solidFill>
                  <a:srgbClr val="595959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8" name="Taisnstūris 1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796780" y="2476129"/>
              <a:ext cx="161425" cy="91353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lv-LV"/>
            </a:p>
          </p:txBody>
        </p:sp>
      </p:grp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1040123" y="4010681"/>
            <a:ext cx="2376436" cy="1714710"/>
          </a:xfrm>
          <a:prstGeom prst="rect">
            <a:avLst/>
          </a:prstGeom>
          <a:solidFill>
            <a:srgbClr val="DEDE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lv-LV" altLang="lv-LV" sz="12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Pirmsskolas izglītības pieejamība un kvalitāte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lv-LV" altLang="lv-LV" sz="12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Bērnu </a:t>
            </a:r>
            <a:r>
              <a:rPr lang="lv-LV" altLang="lv-LV" sz="1200" dirty="0" err="1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labjūtība</a:t>
            </a:r>
            <a:r>
              <a:rPr lang="lv-LV" altLang="lv-LV" sz="12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skolā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lv-LV" altLang="lv-LV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Izglītības iestāžu infrastruktūras uzlabojumi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lv-LV" altLang="lv-LV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IT aprīkojums skolās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lv-LV" alt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Iekārtas un materiāltehniskie resursi</a:t>
            </a:r>
          </a:p>
        </p:txBody>
      </p:sp>
      <p:sp>
        <p:nvSpPr>
          <p:cNvPr id="20" name="Taisnstūris 13">
            <a:extLst>
              <a:ext uri="{FF2B5EF4-FFF2-40B4-BE49-F238E27FC236}"/>
            </a:extLst>
          </p:cNvPr>
          <p:cNvSpPr/>
          <p:nvPr/>
        </p:nvSpPr>
        <p:spPr bwMode="auto">
          <a:xfrm>
            <a:off x="1031222" y="4010680"/>
            <a:ext cx="45719" cy="171471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312241" y="1683907"/>
            <a:ext cx="2376436" cy="1972287"/>
          </a:xfrm>
          <a:prstGeom prst="rect">
            <a:avLst/>
          </a:prstGeom>
          <a:solidFill>
            <a:srgbClr val="DEDE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lv-LV" altLang="lv-LV" sz="12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Sadarbība ar vecākiem kā horizontāls princips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lv-LV" altLang="lv-LV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Sadarbība ar NVO, darba devējiem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Profesionālās izglītības prestiža </a:t>
            </a: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celšana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lv-LV" sz="12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Vienotas izglītības kvalitātes monitoringa izveide un </a:t>
            </a:r>
            <a:r>
              <a:rPr lang="lv-LV" sz="12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ieviešana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Kopienas pasākumi</a:t>
            </a:r>
            <a:endParaRPr lang="lv-LV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lv-LV" altLang="lv-LV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2" name="Taisnstūris 13">
            <a:extLst>
              <a:ext uri="{FF2B5EF4-FFF2-40B4-BE49-F238E27FC236}"/>
            </a:extLst>
          </p:cNvPr>
          <p:cNvSpPr/>
          <p:nvPr/>
        </p:nvSpPr>
        <p:spPr bwMode="auto">
          <a:xfrm>
            <a:off x="266522" y="1683907"/>
            <a:ext cx="45719" cy="19722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39403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lv-LV" sz="2000" dirty="0" smtClean="0"/>
              <a:t>Izaicinājumi un fakti </a:t>
            </a:r>
            <a:br>
              <a:rPr lang="lv-LV" sz="2000" dirty="0" smtClean="0"/>
            </a:br>
            <a:r>
              <a:rPr lang="lv-LV" sz="2000" dirty="0" smtClean="0"/>
              <a:t>(iespējamie rādītāji)</a:t>
            </a:r>
            <a:endParaRPr lang="lv-LV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BA4763F-2D55-7E49-8F84-C038EEC1DA9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: Rounded Corners 228"/>
          <p:cNvSpPr/>
          <p:nvPr/>
        </p:nvSpPr>
        <p:spPr>
          <a:xfrm>
            <a:off x="631683" y="1576195"/>
            <a:ext cx="3105324" cy="1772870"/>
          </a:xfrm>
          <a:prstGeom prst="roundRect">
            <a:avLst>
              <a:gd name="adj" fmla="val 9715"/>
            </a:avLst>
          </a:prstGeom>
          <a:solidFill>
            <a:schemeClr val="bg1"/>
          </a:solidFill>
          <a:ln w="12700">
            <a:solidFill>
              <a:srgbClr val="844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lv-LV" sz="1300" b="1" dirty="0">
                <a:solidFill>
                  <a:srgbClr val="000000"/>
                </a:solidFill>
                <a:effectLst/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Atšķirības skolēnu sniegumā </a:t>
            </a:r>
            <a:r>
              <a:rPr lang="lv-LV" sz="1300" dirty="0">
                <a:solidFill>
                  <a:srgbClr val="000000"/>
                </a:solidFill>
                <a:effectLst/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lauku un pilsētu skolās, teritoriāli nevienmērīga un nepietiekama izcilība. Neviendabīga </a:t>
            </a:r>
            <a:r>
              <a:rPr lang="lv-LV" sz="1300" b="1" dirty="0">
                <a:solidFill>
                  <a:srgbClr val="000000"/>
                </a:solidFill>
                <a:effectLst/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kvalitāte un pieejamība</a:t>
            </a:r>
            <a:r>
              <a:rPr lang="lv-LV" sz="1300" dirty="0">
                <a:solidFill>
                  <a:srgbClr val="000000"/>
                </a:solidFill>
                <a:effectLst/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, t.sk. pirmsskolai, </a:t>
            </a:r>
            <a:r>
              <a:rPr lang="lv-LV" sz="1300" b="1" dirty="0">
                <a:solidFill>
                  <a:srgbClr val="000000"/>
                </a:solidFill>
                <a:effectLst/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mazapdzīvotās vietās</a:t>
            </a:r>
            <a:r>
              <a:rPr lang="lv-LV" sz="1300" dirty="0">
                <a:solidFill>
                  <a:srgbClr val="000000"/>
                </a:solidFill>
                <a:effectLst/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, kā arī augstas skolu infrastruktūras uzturēšanas izmaksas, t.sk. zema </a:t>
            </a:r>
            <a:r>
              <a:rPr lang="lv-LV" sz="1300" b="1" dirty="0">
                <a:solidFill>
                  <a:srgbClr val="000000"/>
                </a:solidFill>
                <a:effectLst/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energoefektivitāte</a:t>
            </a:r>
            <a:endParaRPr lang="lv-LV" sz="1300" dirty="0">
              <a:effectLst/>
              <a:latin typeface="Vrerd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: Rounded Corners 225"/>
          <p:cNvSpPr/>
          <p:nvPr/>
        </p:nvSpPr>
        <p:spPr>
          <a:xfrm>
            <a:off x="612633" y="4773167"/>
            <a:ext cx="3097704" cy="712820"/>
          </a:xfrm>
          <a:prstGeom prst="roundRect">
            <a:avLst>
              <a:gd name="adj" fmla="val 16704"/>
            </a:avLst>
          </a:prstGeom>
          <a:solidFill>
            <a:schemeClr val="bg1"/>
          </a:solidFill>
          <a:ln w="12700">
            <a:solidFill>
              <a:srgbClr val="844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v-LV" sz="1300" b="1" dirty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Skolotāju novecošanās</a:t>
            </a:r>
            <a:r>
              <a:rPr lang="lv-LV" sz="1300" dirty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lv-LV" sz="1300" dirty="0" smtClean="0">
              <a:solidFill>
                <a:srgbClr val="000000"/>
              </a:solidFill>
              <a:latin typeface="Vrerd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lv-LV" sz="1300" dirty="0" smtClean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laikmetam </a:t>
            </a:r>
            <a:r>
              <a:rPr lang="lv-LV" sz="1300" dirty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neatbilstošas </a:t>
            </a:r>
            <a:r>
              <a:rPr lang="lv-LV" sz="1300" dirty="0" smtClean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tehnoloģiju prasmes</a:t>
            </a:r>
            <a:endParaRPr lang="lv-LV" sz="1300" dirty="0">
              <a:solidFill>
                <a:srgbClr val="000000"/>
              </a:solidFill>
              <a:latin typeface="Vrerd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: Rounded Corners 324"/>
          <p:cNvSpPr/>
          <p:nvPr/>
        </p:nvSpPr>
        <p:spPr>
          <a:xfrm>
            <a:off x="605013" y="5577505"/>
            <a:ext cx="3105324" cy="694649"/>
          </a:xfrm>
          <a:prstGeom prst="roundRect">
            <a:avLst>
              <a:gd name="adj" fmla="val 14336"/>
            </a:avLst>
          </a:prstGeom>
          <a:solidFill>
            <a:schemeClr val="bg1"/>
          </a:solidFill>
          <a:ln w="12700">
            <a:solidFill>
              <a:srgbClr val="844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lv-LV" sz="1300" dirty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Nepietiekama iesaiste profesionālajā </a:t>
            </a:r>
            <a:r>
              <a:rPr lang="lv-LV" sz="1300" dirty="0" smtClean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izglītībā. </a:t>
            </a:r>
            <a:r>
              <a:rPr lang="lv-LV" sz="1300" b="1" dirty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Profesionālās izglītības zems prestižs </a:t>
            </a:r>
          </a:p>
        </p:txBody>
      </p:sp>
      <p:sp>
        <p:nvSpPr>
          <p:cNvPr id="12" name="Rectangle: Diagonal Corners Rounded 323"/>
          <p:cNvSpPr/>
          <p:nvPr/>
        </p:nvSpPr>
        <p:spPr>
          <a:xfrm>
            <a:off x="3941797" y="1576195"/>
            <a:ext cx="4745003" cy="4589851"/>
          </a:xfrm>
          <a:prstGeom prst="round2DiagRect">
            <a:avLst>
              <a:gd name="adj1" fmla="val 11123"/>
              <a:gd name="adj2" fmla="val 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844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lv-LV" sz="1300" dirty="0" smtClean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Obligātās </a:t>
            </a:r>
            <a:r>
              <a:rPr lang="lv-LV" sz="1300" dirty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izglītības vecumā esošo bērnu, kuri nav reģistrēti nevienā izglītības </a:t>
            </a:r>
            <a:r>
              <a:rPr lang="lv-LV" sz="1300" dirty="0" smtClean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iestādē īpatsvars</a:t>
            </a:r>
            <a:r>
              <a:rPr lang="lv-LV" sz="1300" dirty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300" dirty="0" smtClean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6,6% 2017 gadā (mērķis 2020 – 3%)</a:t>
            </a:r>
          </a:p>
          <a:p>
            <a:pPr marL="342900" lvl="0" indent="-34290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lv-LV" sz="1300" dirty="0" smtClean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Nepietiekama </a:t>
            </a:r>
            <a:r>
              <a:rPr lang="lv-LV" sz="1300" dirty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dalība pirmsskolas izglītībā no 1,5 līdz 3 gadu </a:t>
            </a:r>
            <a:r>
              <a:rPr lang="lv-LV" sz="1300" dirty="0" smtClean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vecumam</a:t>
            </a:r>
            <a:endParaRPr lang="lv-LV" sz="1300" dirty="0">
              <a:solidFill>
                <a:srgbClr val="000000"/>
              </a:solidFill>
              <a:latin typeface="Vrerd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lv-LV" sz="1300" dirty="0" smtClean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15 </a:t>
            </a:r>
            <a:r>
              <a:rPr lang="lv-LV" sz="1300" dirty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gadus vecu izglītojamo īpatsvars ar zemiem mācību rezultātiem lasītprasmē, matemātikā un dabaszinātnēs: 17.7%, 21.4%, 17.2% (PISA 2015</a:t>
            </a:r>
            <a:r>
              <a:rPr lang="lv-LV" sz="1300" dirty="0" smtClean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lvl="0" indent="-34290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lv-LV" sz="1300" dirty="0" smtClean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15 </a:t>
            </a:r>
            <a:r>
              <a:rPr lang="lv-LV" sz="1300" dirty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gadus vecu izglītojamo īpatsvars ar </a:t>
            </a:r>
            <a:r>
              <a:rPr lang="lv-LV" sz="1300" dirty="0" smtClean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augstiem </a:t>
            </a:r>
            <a:r>
              <a:rPr lang="lv-LV" sz="1300" dirty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mācību rezultātiem lasītprasmē, matemātikā un dabaszinātnēs: </a:t>
            </a:r>
            <a:r>
              <a:rPr lang="lv-LV" sz="1300" dirty="0" smtClean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4.3%, 5.1%, 3.8%</a:t>
            </a:r>
            <a:endParaRPr lang="lv-LV" sz="1300" dirty="0">
              <a:solidFill>
                <a:srgbClr val="000000"/>
              </a:solidFill>
              <a:latin typeface="Vrerd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lv-LV" sz="1300" b="1" dirty="0" smtClean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Jebkurš </a:t>
            </a:r>
            <a:r>
              <a:rPr lang="lv-LV" sz="1300" b="1" dirty="0" err="1" smtClean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pārinodarījuma</a:t>
            </a:r>
            <a:r>
              <a:rPr lang="lv-LV" sz="1300" b="1" dirty="0" smtClean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 veids skolā: </a:t>
            </a:r>
            <a:r>
              <a:rPr lang="lv-LV" sz="1300" b="1" dirty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Latvijā – </a:t>
            </a:r>
            <a:r>
              <a:rPr lang="lv-LV" sz="1300" b="1" dirty="0" smtClean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30.6; </a:t>
            </a:r>
            <a:r>
              <a:rPr lang="lv-LV" sz="1300" dirty="0" smtClean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vidēji </a:t>
            </a:r>
            <a:r>
              <a:rPr lang="lv-LV" sz="1300" dirty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OECD – </a:t>
            </a:r>
            <a:r>
              <a:rPr lang="lv-LV" sz="1300" dirty="0" smtClean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18.7 (PISA 2015)</a:t>
            </a:r>
          </a:p>
          <a:p>
            <a:pPr marL="342900" indent="-34290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lv-LV" sz="1300" dirty="0" smtClean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Jaunieši (15-24 </a:t>
            </a:r>
            <a:r>
              <a:rPr lang="lv-LV" sz="1300" dirty="0" err="1" smtClean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g.v</a:t>
            </a:r>
            <a:r>
              <a:rPr lang="lv-LV" sz="1300" dirty="0" smtClean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.), </a:t>
            </a:r>
            <a:r>
              <a:rPr lang="lv-LV" sz="1300" dirty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kuri nav nodarbināti, neiegūst izglītību (</a:t>
            </a:r>
            <a:r>
              <a:rPr lang="lv-LV" sz="1300" dirty="0" smtClean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NEET) – 7.8%</a:t>
            </a:r>
            <a:endParaRPr lang="lv-LV" sz="1300" dirty="0">
              <a:solidFill>
                <a:srgbClr val="000000"/>
              </a:solidFill>
              <a:latin typeface="Vrerd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lv-LV" sz="1300" dirty="0" smtClean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2016/2017 </a:t>
            </a:r>
            <a:r>
              <a:rPr lang="lv-LV" sz="1300" dirty="0" err="1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m.g</a:t>
            </a:r>
            <a:r>
              <a:rPr lang="lv-LV" sz="1300" dirty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. 28% skolotāji bija vecumā virs 55 gadiem, un tikai 25% bija zem 40 (IZM</a:t>
            </a:r>
            <a:r>
              <a:rPr lang="lv-LV" sz="1300" dirty="0" smtClean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 algn="just">
              <a:lnSpc>
                <a:spcPct val="9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lv-LV" sz="1300" dirty="0" smtClean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Iesaiste </a:t>
            </a:r>
            <a:r>
              <a:rPr lang="lv-LV" sz="1300" dirty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profesionālajā vidējā izglītībā - </a:t>
            </a:r>
            <a:r>
              <a:rPr lang="lv-LV" sz="1300" dirty="0" smtClean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38.8%, (2017). </a:t>
            </a:r>
          </a:p>
          <a:p>
            <a:pPr marL="342900" lvl="0" indent="-342900" algn="just">
              <a:lnSpc>
                <a:spcPct val="9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lv-LV" sz="1300" dirty="0" smtClean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lang="lv-LV" sz="1300" dirty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% iedzīvotāju </a:t>
            </a:r>
            <a:r>
              <a:rPr lang="lv-LV" sz="1300" dirty="0" smtClean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nav </a:t>
            </a:r>
            <a:r>
              <a:rPr lang="lv-LV" sz="1300" dirty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pamata digitālo prasmju (DESI, 2017</a:t>
            </a:r>
            <a:r>
              <a:rPr lang="lv-LV" sz="1300" dirty="0" smtClean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lv-LV" sz="1300" dirty="0">
              <a:solidFill>
                <a:srgbClr val="000000"/>
              </a:solidFill>
              <a:latin typeface="Vrerd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226"/>
          <p:cNvSpPr/>
          <p:nvPr/>
        </p:nvSpPr>
        <p:spPr>
          <a:xfrm>
            <a:off x="639303" y="4057180"/>
            <a:ext cx="3097704" cy="60293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844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v-LV" sz="1300" b="1" dirty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Augsts aizskārumu un  </a:t>
            </a:r>
            <a:r>
              <a:rPr lang="lv-LV" sz="1300" b="1" dirty="0" err="1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pārinodarījumu</a:t>
            </a:r>
            <a:r>
              <a:rPr lang="lv-LV" sz="1300" b="1" dirty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 skolās</a:t>
            </a:r>
            <a:r>
              <a:rPr lang="lv-LV" sz="1300" dirty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 indeksa rādītājs	</a:t>
            </a:r>
          </a:p>
        </p:txBody>
      </p:sp>
      <p:sp>
        <p:nvSpPr>
          <p:cNvPr id="15" name="Rectangle: Rounded Corners 226"/>
          <p:cNvSpPr/>
          <p:nvPr/>
        </p:nvSpPr>
        <p:spPr>
          <a:xfrm>
            <a:off x="639303" y="3442104"/>
            <a:ext cx="3097704" cy="463689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844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v-LV" sz="1300" b="1" dirty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Mazs skolēnu ar augstiem mācību sasniegumiem </a:t>
            </a:r>
            <a:r>
              <a:rPr lang="lv-LV" sz="1300" dirty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īpatsvars</a:t>
            </a:r>
            <a:r>
              <a:rPr lang="lv-LV" sz="1300" b="1" dirty="0">
                <a:solidFill>
                  <a:srgbClr val="000000"/>
                </a:solidFill>
                <a:latin typeface="Vrerd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17" name="Picture 16" descr="female, presentation, teacher, woman icon"/>
          <p:cNvPicPr/>
          <p:nvPr/>
        </p:nvPicPr>
        <p:blipFill>
          <a:blip r:embed="rId2" cstate="email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34" y="4864685"/>
            <a:ext cx="438150" cy="438150"/>
          </a:xfrm>
          <a:prstGeom prst="rect">
            <a:avLst/>
          </a:prstGeom>
          <a:noFill/>
        </p:spPr>
      </p:pic>
      <p:pic>
        <p:nvPicPr>
          <p:cNvPr id="18" name="Picture 17"/>
          <p:cNvPicPr/>
          <p:nvPr/>
        </p:nvPicPr>
        <p:blipFill>
          <a:blip r:embed="rId3" cstate="email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34" y="2224505"/>
            <a:ext cx="391795" cy="476250"/>
          </a:xfrm>
          <a:prstGeom prst="rect">
            <a:avLst/>
          </a:prstGeom>
          <a:noFill/>
        </p:spPr>
      </p:pic>
      <p:pic>
        <p:nvPicPr>
          <p:cNvPr id="19" name="Picture 2" descr="Related imag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4112" y="3504208"/>
            <a:ext cx="371911" cy="371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94" y="4189733"/>
            <a:ext cx="382554" cy="38255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2" y="5603054"/>
            <a:ext cx="577757" cy="577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969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lv-LV" sz="2000" dirty="0" err="1" smtClean="0"/>
              <a:t>Pārinodarījumu</a:t>
            </a:r>
            <a:r>
              <a:rPr lang="lv-LV" sz="2000" dirty="0" smtClean="0"/>
              <a:t> saistība </a:t>
            </a:r>
            <a:br>
              <a:rPr lang="lv-LV" sz="2000" dirty="0" smtClean="0"/>
            </a:br>
            <a:r>
              <a:rPr lang="lv-LV" sz="2000" dirty="0" smtClean="0"/>
              <a:t>ar </a:t>
            </a:r>
            <a:r>
              <a:rPr lang="lv-LV" sz="2000" dirty="0"/>
              <a:t>skolēnu </a:t>
            </a:r>
            <a:r>
              <a:rPr lang="lv-LV" sz="2000" dirty="0" smtClean="0"/>
              <a:t>mācību sasniegumiem un </a:t>
            </a:r>
            <a:r>
              <a:rPr lang="lv-LV" sz="2000" dirty="0"/>
              <a:t>skolas līmeņa raksturlielumiem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BA4763F-2D55-7E49-8F84-C038EEC1DA9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53510" y="6611779"/>
            <a:ext cx="15856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Avots: PISA 2015, LU</a:t>
            </a:r>
          </a:p>
        </p:txBody>
      </p:sp>
      <p:sp>
        <p:nvSpPr>
          <p:cNvPr id="8" name="Pentagon 7"/>
          <p:cNvSpPr/>
          <p:nvPr/>
        </p:nvSpPr>
        <p:spPr>
          <a:xfrm>
            <a:off x="592282" y="4347854"/>
            <a:ext cx="6452754" cy="426720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1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skolās </a:t>
            </a:r>
            <a:r>
              <a:rPr lang="lv-LV" sz="1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 zemāku sociālekonomisko statusu</a:t>
            </a:r>
          </a:p>
        </p:txBody>
      </p:sp>
      <p:sp>
        <p:nvSpPr>
          <p:cNvPr id="9" name="Pentagon 8"/>
          <p:cNvSpPr/>
          <p:nvPr/>
        </p:nvSpPr>
        <p:spPr>
          <a:xfrm>
            <a:off x="592282" y="4863121"/>
            <a:ext cx="6452754" cy="571323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1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lauku </a:t>
            </a:r>
            <a:r>
              <a:rPr lang="lv-LV" sz="1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skolās, tām seko pilsētu skolas un pēc tam-lielo </a:t>
            </a:r>
            <a:r>
              <a:rPr lang="lv-LV" sz="1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pilsētu </a:t>
            </a:r>
            <a:r>
              <a:rPr lang="lv-LV" sz="1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(arī Rīgas) skolas</a:t>
            </a:r>
          </a:p>
        </p:txBody>
      </p:sp>
      <p:sp>
        <p:nvSpPr>
          <p:cNvPr id="13" name="Pentagon 12"/>
          <p:cNvSpPr/>
          <p:nvPr/>
        </p:nvSpPr>
        <p:spPr>
          <a:xfrm>
            <a:off x="592282" y="5536119"/>
            <a:ext cx="6452754" cy="426720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1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pamatskolās</a:t>
            </a:r>
            <a:r>
              <a:rPr lang="lv-LV" sz="1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salīdzinājumā ar ģimnāzijām un vidusskolām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2282" y="3284218"/>
            <a:ext cx="6452754" cy="9891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Latvijā </a:t>
            </a:r>
            <a:r>
              <a:rPr lang="lv-LV" b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pārinodarījumuindekss</a:t>
            </a:r>
            <a:r>
              <a:rPr lang="lv-LV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ir</a:t>
            </a:r>
            <a:r>
              <a:rPr lang="lv-LV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augstāks:</a:t>
            </a:r>
            <a:endParaRPr lang="lv-LV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2282" y="3291543"/>
            <a:ext cx="78377" cy="267129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Rectangle 4"/>
          <p:cNvSpPr/>
          <p:nvPr/>
        </p:nvSpPr>
        <p:spPr>
          <a:xfrm>
            <a:off x="592282" y="1701361"/>
            <a:ext cx="8094518" cy="61555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lv-LV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Skolēni, kuriem ir augstāki sasniegumi PISA testā, </a:t>
            </a:r>
            <a:r>
              <a:rPr lang="lv-LV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retāk </a:t>
            </a:r>
            <a:r>
              <a:rPr lang="lv-LV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izjūt </a:t>
            </a:r>
            <a:r>
              <a:rPr lang="lv-LV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pārinodarījumus</a:t>
            </a:r>
            <a:r>
              <a:rPr lang="lv-LV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gan vidēji OECD valstīs, gan Latvijā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2282" y="2440065"/>
            <a:ext cx="8094518" cy="61555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69900" lvl="1" indent="0" algn="ctr">
              <a:buNone/>
            </a:pPr>
            <a:r>
              <a:rPr lang="lv-LV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lv-LV" b="1" dirty="0" smtClean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kolas </a:t>
            </a:r>
            <a:r>
              <a:rPr lang="lv-LV" b="1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līmenī vidējie sasniegumi ir zemāki, </a:t>
            </a:r>
          </a:p>
          <a:p>
            <a:pPr marL="469900" lvl="1" indent="0" algn="ctr">
              <a:buNone/>
            </a:pPr>
            <a:r>
              <a:rPr lang="lv-LV" b="1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 skolēni skolā biežāk izjūt </a:t>
            </a:r>
            <a:r>
              <a:rPr lang="lv-LV" b="1" dirty="0" err="1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pārinodarījumus</a:t>
            </a:r>
            <a:r>
              <a:rPr lang="lv-LV" b="1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6517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lv-LV" sz="2000" dirty="0" smtClean="0"/>
              <a:t>Rīcības virzieni</a:t>
            </a:r>
            <a:br>
              <a:rPr lang="lv-LV" sz="2000" dirty="0" smtClean="0"/>
            </a:br>
            <a:r>
              <a:rPr lang="lv-LV" sz="2000" dirty="0" smtClean="0"/>
              <a:t>Investīciju prioritātes 2021-2027</a:t>
            </a:r>
            <a:endParaRPr lang="lv-LV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BA4763F-2D55-7E49-8F84-C038EEC1DA9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: Rounded Corners 326"/>
          <p:cNvSpPr/>
          <p:nvPr/>
        </p:nvSpPr>
        <p:spPr>
          <a:xfrm>
            <a:off x="665018" y="1619942"/>
            <a:ext cx="8174182" cy="4779645"/>
          </a:xfrm>
          <a:prstGeom prst="roundRect">
            <a:avLst>
              <a:gd name="adj" fmla="val 6739"/>
            </a:avLst>
          </a:prstGeom>
          <a:solidFill>
            <a:schemeClr val="bg1"/>
          </a:solidFill>
          <a:ln w="12700">
            <a:solidFill>
              <a:srgbClr val="844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9705" indent="-226695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lv-LV" sz="14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Vispārējās </a:t>
            </a:r>
            <a:r>
              <a:rPr lang="lv-LV" sz="1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izglītības (tostarp pirmsskolas) kvalitāte, atbilstība un pieejamība – </a:t>
            </a: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skolotāju profesionālās kompetences pilnveide, tostarp izcilu pedagogu piesaistes iniciatīvas; mācību vides/ infrastruktūras uzlabošana, pilotprojekti mācību izcilības attīstībai un izplatīšanai, kā arī izglītības izaicinājumu risināšanai mazapdzīvotās vietās, t.sk. izmantojot digitālo risinājumu iespējas; talantu attīstības iniciatīvas, kapitālieguldījumi kvalitatīvai izglītībai, uzlabojot izmaksu efektivitāti un </a:t>
            </a:r>
            <a:r>
              <a:rPr lang="lv-LV" sz="1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energoefektivitāti</a:t>
            </a:r>
          </a:p>
          <a:p>
            <a:pPr marL="179705" indent="-226695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lv-LV" sz="14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Iekļaujošā </a:t>
            </a:r>
            <a:r>
              <a:rPr lang="lv-LV" sz="1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izglītība </a:t>
            </a: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preventīvi un mērķtiecīgi pasākumi, lai a) samazinātu izglītības pārtraukšanas risku un atbalstītu sociālo iekļaušanu, t.sk. atbalsts NEET jauniešiem, personām ar invaliditāti; jaunu finansēšanas modeļu pilotprojekti, t.sk. publiskā privātā partnerība nelabvēlīgā situācijā nonākušo skolēnu, studentu atbalstam; b) veicinātu mūžizglītību atbilstoši darba tirgū pieprasītajām prasmēm, īpaši personām ar zemu izglītības un prasmju </a:t>
            </a:r>
            <a:r>
              <a:rPr lang="lv-LV" sz="1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līmeni</a:t>
            </a:r>
          </a:p>
          <a:p>
            <a:pPr marL="179705" indent="-226695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lv-LV" sz="14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Jaunas </a:t>
            </a:r>
            <a:r>
              <a:rPr lang="lv-LV" sz="1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prasmes </a:t>
            </a:r>
            <a:r>
              <a:rPr lang="lv-LV" sz="14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visiem</a:t>
            </a:r>
            <a:r>
              <a:rPr lang="lv-LV" sz="1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t.sk. digitālo </a:t>
            </a: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jauno tehnoloģiju prasmju, </a:t>
            </a:r>
            <a:r>
              <a:rPr lang="lv-LV" sz="1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uzņēmējspēju</a:t>
            </a: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valodas prasmju uzlabošana; atbalsts inženierzinātņu (STEM) jomai un darba vidē balstītām mācībām; </a:t>
            </a:r>
            <a:r>
              <a:rPr lang="lv-LV" sz="1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jaunu </a:t>
            </a: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finansēšanas modeļu </a:t>
            </a:r>
            <a:r>
              <a:rPr lang="lv-LV" sz="1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pilotprojekti</a:t>
            </a:r>
          </a:p>
          <a:p>
            <a:pPr marL="179705" indent="-226695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lv-LV" sz="14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Stiprināt </a:t>
            </a:r>
            <a:r>
              <a:rPr lang="lv-LV" sz="1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profesionālās un augstākās izglītības iestādes </a:t>
            </a: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kā zināšanu radīšanas, tehnoloģiju </a:t>
            </a:r>
            <a:r>
              <a:rPr lang="lv-LV" sz="1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pārneses</a:t>
            </a: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un inovāciju centrus gudrai izaugsmei; </a:t>
            </a:r>
            <a:r>
              <a:rPr lang="lv-LV" sz="1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uzlabot </a:t>
            </a: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saikni starp izglītības </a:t>
            </a:r>
            <a:r>
              <a:rPr lang="lv-LV" sz="1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iestādēm</a:t>
            </a: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u.c.</a:t>
            </a:r>
          </a:p>
          <a:p>
            <a:pPr marL="179705" indent="-226695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lv-LV" sz="14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Viedāka </a:t>
            </a:r>
            <a:r>
              <a:rPr lang="lv-LV" sz="1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pārvaldība un </a:t>
            </a:r>
            <a:r>
              <a:rPr lang="lv-LV" sz="14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inovācijas</a:t>
            </a:r>
            <a:r>
              <a:rPr lang="lv-LV" sz="1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t.sk. jauni </a:t>
            </a: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digitāli risinājumi</a:t>
            </a:r>
            <a:endParaRPr lang="lv-LV" sz="1400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9705" indent="-226695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lv-LV" sz="14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Izglītības </a:t>
            </a:r>
            <a:r>
              <a:rPr lang="lv-LV" sz="1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kvalitātes monitorings</a:t>
            </a: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t.sk. </a:t>
            </a:r>
            <a:r>
              <a:rPr lang="lv-LV" sz="1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izglītības </a:t>
            </a: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kvalitātes uzraudzības </a:t>
            </a:r>
            <a:r>
              <a:rPr lang="lv-LV" sz="1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stiprināšana</a:t>
            </a:r>
            <a:endParaRPr lang="lv-LV" sz="1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9705" indent="-226695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lv-LV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 cstate="email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74" y="1925131"/>
            <a:ext cx="559088" cy="476250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40" y="2998675"/>
            <a:ext cx="627754" cy="627754"/>
          </a:xfrm>
          <a:prstGeom prst="rect">
            <a:avLst/>
          </a:prstGeom>
        </p:spPr>
      </p:pic>
      <p:pic>
        <p:nvPicPr>
          <p:cNvPr id="11" name="Picture 6">
            <a:extLst>
              <a:ext uri="{FF2B5EF4-FFF2-40B4-BE49-F238E27FC236}">
                <a16:creationId xmlns:a16="http://schemas.microsoft.com/office/drawing/2014/main" xmlns="" id="{09EB30AC-FF76-4E38-8C85-AEF4B944A5E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18" y="4206959"/>
            <a:ext cx="440199" cy="4401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274" y="5264096"/>
            <a:ext cx="530900" cy="518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761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68928" y="3729043"/>
            <a:ext cx="7772400" cy="914400"/>
          </a:xfrm>
        </p:spPr>
        <p:txBody>
          <a:bodyPr/>
          <a:lstStyle/>
          <a:p>
            <a:r>
              <a:rPr lang="lv-LV" sz="2000" b="1" dirty="0" smtClean="0">
                <a:latin typeface="Verdana" charset="0"/>
                <a:ea typeface="MS PGothic" charset="0"/>
                <a:cs typeface="Verdana" charset="0"/>
              </a:rPr>
              <a:t>Paldies</a:t>
            </a:r>
            <a:r>
              <a:rPr lang="en-US" sz="2000" b="1" dirty="0" smtClean="0">
                <a:latin typeface="Verdana" charset="0"/>
                <a:ea typeface="MS PGothic" charset="0"/>
                <a:cs typeface="Verdana" charset="0"/>
              </a:rPr>
              <a:t>!</a:t>
            </a:r>
            <a:endParaRPr lang="en-US" sz="2000" b="1" dirty="0">
              <a:latin typeface="Verdana" charset="0"/>
              <a:ea typeface="MS PGothic" charset="0"/>
              <a:cs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2134</TotalTime>
  <Words>680</Words>
  <Application>Microsoft Office PowerPoint</Application>
  <PresentationFormat>On-screen Show (4:3)</PresentationFormat>
  <Paragraphs>77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MS PGothic</vt:lpstr>
      <vt:lpstr>Arial</vt:lpstr>
      <vt:lpstr>Calibri</vt:lpstr>
      <vt:lpstr>Symbol</vt:lpstr>
      <vt:lpstr>Times New Roman</vt:lpstr>
      <vt:lpstr>Verdana</vt:lpstr>
      <vt:lpstr>Vrerd</vt:lpstr>
      <vt:lpstr>Wingdings</vt:lpstr>
      <vt:lpstr>89_Prezentacija_templateLV</vt:lpstr>
      <vt:lpstr>Bērnu labklājība valstī un demogrāfija,  NAP 2021 - 2027 kontekstā</vt:lpstr>
      <vt:lpstr>Pasākumu virzieni bērnu labklājības veicināšanai izglītībā</vt:lpstr>
      <vt:lpstr>Izaicinājumi un fakti  (iespējamie rādītāji)</vt:lpstr>
      <vt:lpstr>Pārinodarījumu saistība  ar skolēnu mācību sasniegumiem un skolas līmeņa raksturlielumiem</vt:lpstr>
      <vt:lpstr>Rīcības virzieni Investīciju prioritātes 2021-2027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Jeļena Muhina</cp:lastModifiedBy>
  <cp:revision>960</cp:revision>
  <cp:lastPrinted>2017-11-21T08:02:26Z</cp:lastPrinted>
  <dcterms:created xsi:type="dcterms:W3CDTF">2014-11-20T14:46:47Z</dcterms:created>
  <dcterms:modified xsi:type="dcterms:W3CDTF">2019-06-11T14:26:38Z</dcterms:modified>
</cp:coreProperties>
</file>