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35"/>
  </p:notesMasterIdLst>
  <p:handoutMasterIdLst>
    <p:handoutMasterId r:id="rId36"/>
  </p:handoutMasterIdLst>
  <p:sldIdLst>
    <p:sldId id="591" r:id="rId3"/>
    <p:sldId id="592" r:id="rId4"/>
    <p:sldId id="456" r:id="rId5"/>
    <p:sldId id="611" r:id="rId6"/>
    <p:sldId id="613" r:id="rId7"/>
    <p:sldId id="614" r:id="rId8"/>
    <p:sldId id="615" r:id="rId9"/>
    <p:sldId id="616" r:id="rId10"/>
    <p:sldId id="617" r:id="rId11"/>
    <p:sldId id="609" r:id="rId12"/>
    <p:sldId id="593" r:id="rId13"/>
    <p:sldId id="626" r:id="rId14"/>
    <p:sldId id="457" r:id="rId15"/>
    <p:sldId id="627" r:id="rId16"/>
    <p:sldId id="459" r:id="rId17"/>
    <p:sldId id="628" r:id="rId18"/>
    <p:sldId id="608" r:id="rId19"/>
    <p:sldId id="424" r:id="rId20"/>
    <p:sldId id="610" r:id="rId21"/>
    <p:sldId id="634" r:id="rId22"/>
    <p:sldId id="638" r:id="rId23"/>
    <p:sldId id="639" r:id="rId24"/>
    <p:sldId id="597" r:id="rId25"/>
    <p:sldId id="629" r:id="rId26"/>
    <p:sldId id="630" r:id="rId27"/>
    <p:sldId id="631" r:id="rId28"/>
    <p:sldId id="599" r:id="rId29"/>
    <p:sldId id="632" r:id="rId30"/>
    <p:sldId id="601" r:id="rId31"/>
    <p:sldId id="633" r:id="rId32"/>
    <p:sldId id="640" r:id="rId33"/>
    <p:sldId id="603" r:id="rId34"/>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332"/>
    <a:srgbClr val="9D2235"/>
    <a:srgbClr val="94B868"/>
    <a:srgbClr val="993300"/>
    <a:srgbClr val="7DA54D"/>
    <a:srgbClr val="76B531"/>
    <a:srgbClr val="65863E"/>
    <a:srgbClr val="DD7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7" autoAdjust="0"/>
    <p:restoredTop sz="94660"/>
  </p:normalViewPr>
  <p:slideViewPr>
    <p:cSldViewPr snapToGrid="0">
      <p:cViewPr varScale="1">
        <p:scale>
          <a:sx n="115" d="100"/>
          <a:sy n="115" d="100"/>
        </p:scale>
        <p:origin x="594" y="108"/>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7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Desktop\Grafiki%20IAK_2019110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PKCKO\Documents\Jaunais%20NAP2027\4_Videunterit_raditaji.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Desktop\Grafiki%20IAK_2019110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'Razigums stunda ES-28'!$A$61</c:f>
              <c:strCache>
                <c:ptCount val="1"/>
                <c:pt idx="0">
                  <c:v>ES 28</c:v>
                </c:pt>
              </c:strCache>
            </c:strRef>
          </c:tx>
          <c:spPr>
            <a:ln w="57150" cap="rnd">
              <a:solidFill>
                <a:schemeClr val="accent1"/>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ES-28'!$B$61:$AE$61</c:f>
              <c:numCache>
                <c:formatCode>#,##0</c:formatCode>
                <c:ptCount val="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numCache>
            </c:numRef>
          </c:val>
          <c:smooth val="0"/>
          <c:extLst>
            <c:ext xmlns:c16="http://schemas.microsoft.com/office/drawing/2014/chart" uri="{C3380CC4-5D6E-409C-BE32-E72D297353CC}">
              <c16:uniqueId val="{00000000-089E-4B78-AEE8-2C667A37B0E3}"/>
            </c:ext>
          </c:extLst>
        </c:ser>
        <c:ser>
          <c:idx val="1"/>
          <c:order val="1"/>
          <c:tx>
            <c:strRef>
              <c:f>'Razigums stunda ES-28'!$A$62</c:f>
              <c:strCache>
                <c:ptCount val="1"/>
                <c:pt idx="0">
                  <c:v>Euro area (EA11-2000, EA12-2006, EA13-2007, EA15-2008, EA16-2010, EA17-2013, EA18-2014, EA19)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ES-28'!$B$62:$AE$62</c:f>
            </c:numRef>
          </c:val>
          <c:smooth val="0"/>
          <c:extLst>
            <c:ext xmlns:c16="http://schemas.microsoft.com/office/drawing/2014/chart" uri="{C3380CC4-5D6E-409C-BE32-E72D297353CC}">
              <c16:uniqueId val="{00000001-089E-4B78-AEE8-2C667A37B0E3}"/>
            </c:ext>
          </c:extLst>
        </c:ser>
        <c:ser>
          <c:idx val="2"/>
          <c:order val="2"/>
          <c:tx>
            <c:strRef>
              <c:f>'Razigums stunda ES-28'!$A$63</c:f>
              <c:strCache>
                <c:ptCount val="1"/>
                <c:pt idx="0">
                  <c:v>Euro area (19 countries)</c:v>
                </c:pt>
              </c:strCache>
            </c:strRef>
          </c:tx>
          <c:spPr>
            <a:ln w="28575" cap="rnd">
              <a:solidFill>
                <a:schemeClr val="accent3"/>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ES-28'!$B$63:$AE$63</c:f>
            </c:numRef>
          </c:val>
          <c:smooth val="0"/>
          <c:extLst>
            <c:ext xmlns:c16="http://schemas.microsoft.com/office/drawing/2014/chart" uri="{C3380CC4-5D6E-409C-BE32-E72D297353CC}">
              <c16:uniqueId val="{00000002-089E-4B78-AEE8-2C667A37B0E3}"/>
            </c:ext>
          </c:extLst>
        </c:ser>
        <c:ser>
          <c:idx val="3"/>
          <c:order val="3"/>
          <c:tx>
            <c:strRef>
              <c:f>'Razigums stunda ES-28'!$A$64</c:f>
              <c:strCache>
                <c:ptCount val="1"/>
                <c:pt idx="0">
                  <c:v>Belgium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ES-28'!$B$64:$AE$64</c:f>
            </c:numRef>
          </c:val>
          <c:smooth val="0"/>
          <c:extLst>
            <c:ext xmlns:c16="http://schemas.microsoft.com/office/drawing/2014/chart" uri="{C3380CC4-5D6E-409C-BE32-E72D297353CC}">
              <c16:uniqueId val="{00000003-089E-4B78-AEE8-2C667A37B0E3}"/>
            </c:ext>
          </c:extLst>
        </c:ser>
        <c:ser>
          <c:idx val="4"/>
          <c:order val="4"/>
          <c:tx>
            <c:strRef>
              <c:f>'Razigums stunda ES-28'!$A$65</c:f>
              <c:strCache>
                <c:ptCount val="1"/>
                <c:pt idx="0">
                  <c:v>Bulgārija</c:v>
                </c:pt>
              </c:strCache>
            </c:strRef>
          </c:tx>
          <c:spPr>
            <a:ln w="28575" cap="rnd">
              <a:solidFill>
                <a:schemeClr val="accent5"/>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ES-28'!$B$65:$AE$65</c:f>
              <c:numCache>
                <c:formatCode>#,##0.##########</c:formatCode>
                <c:ptCount val="16"/>
                <c:pt idx="0">
                  <c:v>37.1</c:v>
                </c:pt>
                <c:pt idx="1">
                  <c:v>37.1</c:v>
                </c:pt>
                <c:pt idx="2">
                  <c:v>38.4</c:v>
                </c:pt>
                <c:pt idx="3">
                  <c:v>39.1</c:v>
                </c:pt>
                <c:pt idx="4">
                  <c:v>39.799999999999997</c:v>
                </c:pt>
                <c:pt idx="5">
                  <c:v>41.4</c:v>
                </c:pt>
                <c:pt idx="6">
                  <c:v>42.5</c:v>
                </c:pt>
                <c:pt idx="7">
                  <c:v>43.7</c:v>
                </c:pt>
                <c:pt idx="8">
                  <c:v>42.6</c:v>
                </c:pt>
                <c:pt idx="9">
                  <c:v>43.8</c:v>
                </c:pt>
                <c:pt idx="10">
                  <c:v>44.3</c:v>
                </c:pt>
                <c:pt idx="11">
                  <c:v>45.9</c:v>
                </c:pt>
                <c:pt idx="12" formatCode="#,##0">
                  <c:v>46</c:v>
                </c:pt>
                <c:pt idx="13">
                  <c:v>47.2</c:v>
                </c:pt>
              </c:numCache>
            </c:numRef>
          </c:val>
          <c:smooth val="0"/>
          <c:extLst>
            <c:ext xmlns:c16="http://schemas.microsoft.com/office/drawing/2014/chart" uri="{C3380CC4-5D6E-409C-BE32-E72D297353CC}">
              <c16:uniqueId val="{00000004-089E-4B78-AEE8-2C667A37B0E3}"/>
            </c:ext>
          </c:extLst>
        </c:ser>
        <c:ser>
          <c:idx val="5"/>
          <c:order val="5"/>
          <c:tx>
            <c:strRef>
              <c:f>'Razigums stunda ES-28'!$A$66</c:f>
              <c:strCache>
                <c:ptCount val="1"/>
                <c:pt idx="0">
                  <c:v>Čehija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ES-28'!$B$66:$AE$66</c:f>
              <c:numCache>
                <c:formatCode>#,##0.##########</c:formatCode>
                <c:ptCount val="16"/>
                <c:pt idx="0">
                  <c:v>68.400000000000006</c:v>
                </c:pt>
                <c:pt idx="1">
                  <c:v>69.3</c:v>
                </c:pt>
                <c:pt idx="2">
                  <c:v>72.599999999999994</c:v>
                </c:pt>
                <c:pt idx="3" formatCode="#,##0">
                  <c:v>73</c:v>
                </c:pt>
                <c:pt idx="4">
                  <c:v>73.900000000000006</c:v>
                </c:pt>
                <c:pt idx="5" formatCode="#,##0">
                  <c:v>71</c:v>
                </c:pt>
                <c:pt idx="6" formatCode="#,##0">
                  <c:v>71</c:v>
                </c:pt>
                <c:pt idx="7">
                  <c:v>70.599999999999994</c:v>
                </c:pt>
                <c:pt idx="8">
                  <c:v>71.3</c:v>
                </c:pt>
                <c:pt idx="9" formatCode="#,##0">
                  <c:v>73</c:v>
                </c:pt>
                <c:pt idx="10">
                  <c:v>74.5</c:v>
                </c:pt>
                <c:pt idx="11">
                  <c:v>73.900000000000006</c:v>
                </c:pt>
                <c:pt idx="12" formatCode="#,##0">
                  <c:v>75</c:v>
                </c:pt>
                <c:pt idx="13">
                  <c:v>76.099999999999994</c:v>
                </c:pt>
              </c:numCache>
            </c:numRef>
          </c:val>
          <c:smooth val="0"/>
          <c:extLst>
            <c:ext xmlns:c16="http://schemas.microsoft.com/office/drawing/2014/chart" uri="{C3380CC4-5D6E-409C-BE32-E72D297353CC}">
              <c16:uniqueId val="{00000005-089E-4B78-AEE8-2C667A37B0E3}"/>
            </c:ext>
          </c:extLst>
        </c:ser>
        <c:ser>
          <c:idx val="6"/>
          <c:order val="6"/>
          <c:tx>
            <c:strRef>
              <c:f>'Razigums stunda ES-28'!$A$67</c:f>
              <c:strCache>
                <c:ptCount val="1"/>
                <c:pt idx="0">
                  <c:v>Dānija</c:v>
                </c:pt>
              </c:strCache>
            </c:strRef>
          </c:tx>
          <c:spPr>
            <a:ln w="28575" cap="rnd">
              <a:solidFill>
                <a:schemeClr val="accent1">
                  <a:lumMod val="6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ES-28'!$B$67:$AE$67</c:f>
              <c:numCache>
                <c:formatCode>#,##0.##########</c:formatCode>
                <c:ptCount val="16"/>
                <c:pt idx="0" formatCode="#,##0">
                  <c:v>125</c:v>
                </c:pt>
                <c:pt idx="1">
                  <c:v>125.1</c:v>
                </c:pt>
                <c:pt idx="2" formatCode="#,##0">
                  <c:v>125</c:v>
                </c:pt>
                <c:pt idx="3">
                  <c:v>126.6</c:v>
                </c:pt>
                <c:pt idx="4">
                  <c:v>128.4</c:v>
                </c:pt>
                <c:pt idx="5">
                  <c:v>134.19999999999999</c:v>
                </c:pt>
                <c:pt idx="6">
                  <c:v>132.1</c:v>
                </c:pt>
                <c:pt idx="7">
                  <c:v>132.30000000000001</c:v>
                </c:pt>
                <c:pt idx="8">
                  <c:v>132.5</c:v>
                </c:pt>
                <c:pt idx="9">
                  <c:v>133.69999999999999</c:v>
                </c:pt>
                <c:pt idx="10">
                  <c:v>133.6</c:v>
                </c:pt>
                <c:pt idx="11">
                  <c:v>133.19999999999999</c:v>
                </c:pt>
                <c:pt idx="12">
                  <c:v>135.69999999999999</c:v>
                </c:pt>
                <c:pt idx="13">
                  <c:v>134.80000000000001</c:v>
                </c:pt>
              </c:numCache>
            </c:numRef>
          </c:val>
          <c:smooth val="0"/>
          <c:extLst>
            <c:ext xmlns:c16="http://schemas.microsoft.com/office/drawing/2014/chart" uri="{C3380CC4-5D6E-409C-BE32-E72D297353CC}">
              <c16:uniqueId val="{00000006-089E-4B78-AEE8-2C667A37B0E3}"/>
            </c:ext>
          </c:extLst>
        </c:ser>
        <c:ser>
          <c:idx val="7"/>
          <c:order val="7"/>
          <c:tx>
            <c:strRef>
              <c:f>'Razigums stunda ES-28'!$A$68</c:f>
              <c:strCache>
                <c:ptCount val="1"/>
                <c:pt idx="0">
                  <c:v>Vācija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ES-28'!$B$68:$AE$68</c:f>
              <c:numCache>
                <c:formatCode>#,##0.##########</c:formatCode>
                <c:ptCount val="16"/>
                <c:pt idx="0">
                  <c:v>126.9</c:v>
                </c:pt>
                <c:pt idx="1">
                  <c:v>124.7</c:v>
                </c:pt>
                <c:pt idx="2">
                  <c:v>124.7</c:v>
                </c:pt>
                <c:pt idx="3">
                  <c:v>123.4</c:v>
                </c:pt>
                <c:pt idx="4">
                  <c:v>122.1</c:v>
                </c:pt>
                <c:pt idx="5">
                  <c:v>121.1</c:v>
                </c:pt>
                <c:pt idx="6">
                  <c:v>122.9</c:v>
                </c:pt>
                <c:pt idx="7">
                  <c:v>122.3</c:v>
                </c:pt>
                <c:pt idx="8">
                  <c:v>121.9</c:v>
                </c:pt>
                <c:pt idx="9" formatCode="#,##0">
                  <c:v>124</c:v>
                </c:pt>
                <c:pt idx="10">
                  <c:v>122.7</c:v>
                </c:pt>
                <c:pt idx="11">
                  <c:v>124.2</c:v>
                </c:pt>
                <c:pt idx="12">
                  <c:v>123.6</c:v>
                </c:pt>
                <c:pt idx="13">
                  <c:v>122.7</c:v>
                </c:pt>
              </c:numCache>
            </c:numRef>
          </c:val>
          <c:smooth val="0"/>
          <c:extLst>
            <c:ext xmlns:c16="http://schemas.microsoft.com/office/drawing/2014/chart" uri="{C3380CC4-5D6E-409C-BE32-E72D297353CC}">
              <c16:uniqueId val="{00000007-089E-4B78-AEE8-2C667A37B0E3}"/>
            </c:ext>
          </c:extLst>
        </c:ser>
        <c:ser>
          <c:idx val="8"/>
          <c:order val="8"/>
          <c:tx>
            <c:strRef>
              <c:f>'Razigums stunda ES-28'!$A$69</c:f>
              <c:strCache>
                <c:ptCount val="1"/>
                <c:pt idx="0">
                  <c:v>Igaunija</c:v>
                </c:pt>
              </c:strCache>
            </c:strRef>
          </c:tx>
          <c:spPr>
            <a:ln w="28575" cap="rnd">
              <a:solidFill>
                <a:schemeClr val="accent3">
                  <a:lumMod val="6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ES-28'!$B$69:$AE$69</c:f>
              <c:numCache>
                <c:formatCode>#,##0.##########</c:formatCode>
                <c:ptCount val="16"/>
                <c:pt idx="0" formatCode="#,##0">
                  <c:v>50</c:v>
                </c:pt>
                <c:pt idx="1">
                  <c:v>51.7</c:v>
                </c:pt>
                <c:pt idx="2">
                  <c:v>56.7</c:v>
                </c:pt>
                <c:pt idx="3">
                  <c:v>56.8</c:v>
                </c:pt>
                <c:pt idx="4">
                  <c:v>60.6</c:v>
                </c:pt>
                <c:pt idx="5" formatCode="#,##0">
                  <c:v>63</c:v>
                </c:pt>
                <c:pt idx="6">
                  <c:v>62.8</c:v>
                </c:pt>
                <c:pt idx="7">
                  <c:v>64.400000000000006</c:v>
                </c:pt>
                <c:pt idx="8">
                  <c:v>64.7</c:v>
                </c:pt>
                <c:pt idx="9">
                  <c:v>66.400000000000006</c:v>
                </c:pt>
                <c:pt idx="10" formatCode="#,##0">
                  <c:v>64</c:v>
                </c:pt>
                <c:pt idx="11">
                  <c:v>65.3</c:v>
                </c:pt>
                <c:pt idx="12">
                  <c:v>66.099999999999994</c:v>
                </c:pt>
                <c:pt idx="13">
                  <c:v>70.5</c:v>
                </c:pt>
              </c:numCache>
            </c:numRef>
          </c:val>
          <c:smooth val="0"/>
          <c:extLst>
            <c:ext xmlns:c16="http://schemas.microsoft.com/office/drawing/2014/chart" uri="{C3380CC4-5D6E-409C-BE32-E72D297353CC}">
              <c16:uniqueId val="{00000008-089E-4B78-AEE8-2C667A37B0E3}"/>
            </c:ext>
          </c:extLst>
        </c:ser>
        <c:ser>
          <c:idx val="9"/>
          <c:order val="9"/>
          <c:tx>
            <c:strRef>
              <c:f>'Razigums stunda ES-28'!$A$70</c:f>
              <c:strCache>
                <c:ptCount val="1"/>
                <c:pt idx="0">
                  <c:v>Īrija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ES-28'!$B$70:$AE$70</c:f>
              <c:numCache>
                <c:formatCode>#,##0.##########</c:formatCode>
                <c:ptCount val="16"/>
                <c:pt idx="0">
                  <c:v>124.2</c:v>
                </c:pt>
                <c:pt idx="1">
                  <c:v>125.2</c:v>
                </c:pt>
                <c:pt idx="2">
                  <c:v>126.1</c:v>
                </c:pt>
                <c:pt idx="3">
                  <c:v>119.1</c:v>
                </c:pt>
                <c:pt idx="4">
                  <c:v>123.7</c:v>
                </c:pt>
                <c:pt idx="5">
                  <c:v>135.9</c:v>
                </c:pt>
                <c:pt idx="6">
                  <c:v>137.30000000000001</c:v>
                </c:pt>
                <c:pt idx="7" formatCode="#,##0">
                  <c:v>139</c:v>
                </c:pt>
                <c:pt idx="8">
                  <c:v>134.19999999999999</c:v>
                </c:pt>
                <c:pt idx="9">
                  <c:v>136.4</c:v>
                </c:pt>
                <c:pt idx="10">
                  <c:v>174.3</c:v>
                </c:pt>
                <c:pt idx="11" formatCode="#,##0">
                  <c:v>170</c:v>
                </c:pt>
                <c:pt idx="12" formatCode="#,##0">
                  <c:v>174</c:v>
                </c:pt>
                <c:pt idx="13">
                  <c:v>178.4</c:v>
                </c:pt>
              </c:numCache>
            </c:numRef>
          </c:val>
          <c:smooth val="0"/>
          <c:extLst>
            <c:ext xmlns:c16="http://schemas.microsoft.com/office/drawing/2014/chart" uri="{C3380CC4-5D6E-409C-BE32-E72D297353CC}">
              <c16:uniqueId val="{00000009-089E-4B78-AEE8-2C667A37B0E3}"/>
            </c:ext>
          </c:extLst>
        </c:ser>
        <c:ser>
          <c:idx val="10"/>
          <c:order val="10"/>
          <c:tx>
            <c:strRef>
              <c:f>'Razigums stunda ES-28'!$A$71</c:f>
              <c:strCache>
                <c:ptCount val="1"/>
                <c:pt idx="0">
                  <c:v>Greece</c:v>
                </c:pt>
              </c:strCache>
            </c:strRef>
          </c:tx>
          <c:spPr>
            <a:ln w="28575" cap="rnd">
              <a:solidFill>
                <a:schemeClr val="accent5">
                  <a:lumMod val="6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ES-28'!$B$71:$AE$71</c:f>
            </c:numRef>
          </c:val>
          <c:smooth val="0"/>
          <c:extLst>
            <c:ext xmlns:c16="http://schemas.microsoft.com/office/drawing/2014/chart" uri="{C3380CC4-5D6E-409C-BE32-E72D297353CC}">
              <c16:uniqueId val="{0000000A-089E-4B78-AEE8-2C667A37B0E3}"/>
            </c:ext>
          </c:extLst>
        </c:ser>
        <c:ser>
          <c:idx val="11"/>
          <c:order val="11"/>
          <c:tx>
            <c:strRef>
              <c:f>'Razigums stunda ES-28'!$A$72</c:f>
              <c:strCache>
                <c:ptCount val="1"/>
                <c:pt idx="0">
                  <c:v>Spain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ES-28'!$B$72:$AE$72</c:f>
            </c:numRef>
          </c:val>
          <c:smooth val="0"/>
          <c:extLst>
            <c:ext xmlns:c16="http://schemas.microsoft.com/office/drawing/2014/chart" uri="{C3380CC4-5D6E-409C-BE32-E72D297353CC}">
              <c16:uniqueId val="{0000000B-089E-4B78-AEE8-2C667A37B0E3}"/>
            </c:ext>
          </c:extLst>
        </c:ser>
        <c:ser>
          <c:idx val="12"/>
          <c:order val="12"/>
          <c:tx>
            <c:strRef>
              <c:f>'Razigums stunda ES-28'!$A$73</c:f>
              <c:strCache>
                <c:ptCount val="1"/>
                <c:pt idx="0">
                  <c:v>France</c:v>
                </c:pt>
              </c:strCache>
            </c:strRef>
          </c:tx>
          <c:spPr>
            <a:ln w="28575" cap="rnd">
              <a:solidFill>
                <a:schemeClr val="accent1">
                  <a:lumMod val="80000"/>
                  <a:lumOff val="2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ES-28'!$B$73:$AE$73</c:f>
            </c:numRef>
          </c:val>
          <c:smooth val="0"/>
          <c:extLst>
            <c:ext xmlns:c16="http://schemas.microsoft.com/office/drawing/2014/chart" uri="{C3380CC4-5D6E-409C-BE32-E72D297353CC}">
              <c16:uniqueId val="{0000000C-089E-4B78-AEE8-2C667A37B0E3}"/>
            </c:ext>
          </c:extLst>
        </c:ser>
        <c:ser>
          <c:idx val="13"/>
          <c:order val="13"/>
          <c:tx>
            <c:strRef>
              <c:f>'Razigums stunda ES-28'!$A$74</c:f>
              <c:strCache>
                <c:ptCount val="1"/>
                <c:pt idx="0">
                  <c:v>Croatia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ES-28'!$B$74:$AE$74</c:f>
            </c:numRef>
          </c:val>
          <c:smooth val="0"/>
          <c:extLst>
            <c:ext xmlns:c16="http://schemas.microsoft.com/office/drawing/2014/chart" uri="{C3380CC4-5D6E-409C-BE32-E72D297353CC}">
              <c16:uniqueId val="{0000000D-089E-4B78-AEE8-2C667A37B0E3}"/>
            </c:ext>
          </c:extLst>
        </c:ser>
        <c:ser>
          <c:idx val="14"/>
          <c:order val="14"/>
          <c:tx>
            <c:strRef>
              <c:f>'Razigums stunda ES-28'!$A$75</c:f>
              <c:strCache>
                <c:ptCount val="1"/>
                <c:pt idx="0">
                  <c:v>Italy</c:v>
                </c:pt>
              </c:strCache>
            </c:strRef>
          </c:tx>
          <c:spPr>
            <a:ln w="28575" cap="rnd">
              <a:solidFill>
                <a:schemeClr val="accent3">
                  <a:lumMod val="80000"/>
                  <a:lumOff val="2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ES-28'!$B$75:$AE$75</c:f>
            </c:numRef>
          </c:val>
          <c:smooth val="0"/>
          <c:extLst>
            <c:ext xmlns:c16="http://schemas.microsoft.com/office/drawing/2014/chart" uri="{C3380CC4-5D6E-409C-BE32-E72D297353CC}">
              <c16:uniqueId val="{0000000E-089E-4B78-AEE8-2C667A37B0E3}"/>
            </c:ext>
          </c:extLst>
        </c:ser>
        <c:ser>
          <c:idx val="15"/>
          <c:order val="15"/>
          <c:tx>
            <c:strRef>
              <c:f>'Razigums stunda ES-28'!$A$76</c:f>
              <c:strCache>
                <c:ptCount val="1"/>
                <c:pt idx="0">
                  <c:v>Cyprus</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ES-28'!$B$76:$AE$76</c:f>
            </c:numRef>
          </c:val>
          <c:smooth val="0"/>
          <c:extLst>
            <c:ext xmlns:c16="http://schemas.microsoft.com/office/drawing/2014/chart" uri="{C3380CC4-5D6E-409C-BE32-E72D297353CC}">
              <c16:uniqueId val="{0000000F-089E-4B78-AEE8-2C667A37B0E3}"/>
            </c:ext>
          </c:extLst>
        </c:ser>
        <c:ser>
          <c:idx val="16"/>
          <c:order val="16"/>
          <c:tx>
            <c:strRef>
              <c:f>'Razigums stunda ES-28'!$A$77</c:f>
              <c:strCache>
                <c:ptCount val="1"/>
                <c:pt idx="0">
                  <c:v>Latvija</c:v>
                </c:pt>
              </c:strCache>
            </c:strRef>
          </c:tx>
          <c:spPr>
            <a:ln w="57150" cap="rnd">
              <a:solidFill>
                <a:srgbClr val="9D2235"/>
              </a:solidFill>
              <a:round/>
            </a:ln>
            <a:effectLst/>
          </c:spPr>
          <c:marker>
            <c:symbol val="none"/>
          </c:marker>
          <c:dLbls>
            <c:dLbl>
              <c:idx val="13"/>
              <c:layout>
                <c:manualLayout>
                  <c:x val="0"/>
                  <c:y val="8.5244657359516432E-2"/>
                </c:manualLayout>
              </c:layout>
              <c:showLegendKey val="0"/>
              <c:showVal val="1"/>
              <c:showCatName val="0"/>
              <c:showSerName val="0"/>
              <c:showPercent val="0"/>
              <c:showBubbleSize val="0"/>
              <c:extLst>
                <c:ext xmlns:c15="http://schemas.microsoft.com/office/drawing/2012/chart" uri="{CE6537A1-D6FC-4f65-9D91-7224C49458BB}">
                  <c15:layout>
                    <c:manualLayout>
                      <c:w val="3.5162333564630402E-2"/>
                      <c:h val="6.2243564869950696E-2"/>
                    </c:manualLayout>
                  </c15:layout>
                </c:ext>
                <c:ext xmlns:c16="http://schemas.microsoft.com/office/drawing/2014/chart" uri="{C3380CC4-5D6E-409C-BE32-E72D297353CC}">
                  <c16:uniqueId val="{00000024-089E-4B78-AEE8-2C667A37B0E3}"/>
                </c:ext>
              </c:extLst>
            </c:dLbl>
            <c:dLbl>
              <c:idx val="14"/>
              <c:layout>
                <c:manualLayout>
                  <c:x val="-1.4882074083692966E-2"/>
                  <c:y val="7.1714045171151278E-2"/>
                </c:manualLayout>
              </c:layout>
              <c:showLegendKey val="0"/>
              <c:showVal val="1"/>
              <c:showCatName val="0"/>
              <c:showSerName val="0"/>
              <c:showPercent val="0"/>
              <c:showBubbleSize val="0"/>
              <c:extLst>
                <c:ext xmlns:c15="http://schemas.microsoft.com/office/drawing/2012/chart" uri="{CE6537A1-D6FC-4f65-9D91-7224C49458BB}">
                  <c15:layout>
                    <c:manualLayout>
                      <c:w val="2.4384625093029504E-2"/>
                      <c:h val="4.5964681924017523E-2"/>
                    </c:manualLayout>
                  </c15:layout>
                </c:ext>
                <c:ext xmlns:c16="http://schemas.microsoft.com/office/drawing/2014/chart" uri="{C3380CC4-5D6E-409C-BE32-E72D297353CC}">
                  <c16:uniqueId val="{00000022-089E-4B78-AEE8-2C667A37B0E3}"/>
                </c:ext>
              </c:extLst>
            </c:dLbl>
            <c:dLbl>
              <c:idx val="15"/>
              <c:layout>
                <c:manualLayout>
                  <c:x val="-2.5354718677200665E-2"/>
                  <c:y val="8.6597963626724325E-2"/>
                </c:manualLayout>
              </c:layout>
              <c:showLegendKey val="0"/>
              <c:showVal val="1"/>
              <c:showCatName val="0"/>
              <c:showSerName val="0"/>
              <c:showPercent val="0"/>
              <c:showBubbleSize val="0"/>
              <c:extLst>
                <c:ext xmlns:c15="http://schemas.microsoft.com/office/drawing/2012/chart" uri="{CE6537A1-D6FC-4f65-9D91-7224C49458BB}">
                  <c15:layout>
                    <c:manualLayout>
                      <c:w val="2.9792098250967104E-2"/>
                      <c:h val="4.8712633053275008E-2"/>
                    </c:manualLayout>
                  </c15:layout>
                </c:ext>
                <c:ext xmlns:c16="http://schemas.microsoft.com/office/drawing/2014/chart" uri="{C3380CC4-5D6E-409C-BE32-E72D297353CC}">
                  <c16:uniqueId val="{00000023-089E-4B78-AEE8-2C667A37B0E3}"/>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ES-28'!$B$77:$AE$77</c:f>
              <c:numCache>
                <c:formatCode>#,##0.##########</c:formatCode>
                <c:ptCount val="16"/>
                <c:pt idx="0">
                  <c:v>45.7</c:v>
                </c:pt>
                <c:pt idx="1">
                  <c:v>45.6</c:v>
                </c:pt>
                <c:pt idx="2">
                  <c:v>48.8</c:v>
                </c:pt>
                <c:pt idx="3">
                  <c:v>47.1</c:v>
                </c:pt>
                <c:pt idx="4">
                  <c:v>47.8</c:v>
                </c:pt>
                <c:pt idx="5">
                  <c:v>50.3</c:v>
                </c:pt>
                <c:pt idx="6" formatCode="#,##0">
                  <c:v>52</c:v>
                </c:pt>
                <c:pt idx="7">
                  <c:v>53.5</c:v>
                </c:pt>
                <c:pt idx="8" formatCode="#,##0">
                  <c:v>53</c:v>
                </c:pt>
                <c:pt idx="9">
                  <c:v>54.5</c:v>
                </c:pt>
                <c:pt idx="10">
                  <c:v>55.2</c:v>
                </c:pt>
                <c:pt idx="11">
                  <c:v>55.8</c:v>
                </c:pt>
                <c:pt idx="12">
                  <c:v>57.8</c:v>
                </c:pt>
                <c:pt idx="13">
                  <c:v>59.3</c:v>
                </c:pt>
                <c:pt idx="14" formatCode="General">
                  <c:v>65</c:v>
                </c:pt>
                <c:pt idx="15" formatCode="General">
                  <c:v>68</c:v>
                </c:pt>
              </c:numCache>
            </c:numRef>
          </c:val>
          <c:smooth val="0"/>
          <c:extLst>
            <c:ext xmlns:c16="http://schemas.microsoft.com/office/drawing/2014/chart" uri="{C3380CC4-5D6E-409C-BE32-E72D297353CC}">
              <c16:uniqueId val="{00000010-089E-4B78-AEE8-2C667A37B0E3}"/>
            </c:ext>
          </c:extLst>
        </c:ser>
        <c:ser>
          <c:idx val="17"/>
          <c:order val="17"/>
          <c:tx>
            <c:strRef>
              <c:f>'Razigums stunda ES-28'!$A$78</c:f>
              <c:strCache>
                <c:ptCount val="1"/>
                <c:pt idx="0">
                  <c:v>Lietuva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ES-28'!$B$78:$AE$78</c:f>
              <c:numCache>
                <c:formatCode>#,##0.##########</c:formatCode>
                <c:ptCount val="16"/>
                <c:pt idx="0">
                  <c:v>49.3</c:v>
                </c:pt>
                <c:pt idx="1">
                  <c:v>51.8</c:v>
                </c:pt>
                <c:pt idx="2">
                  <c:v>54.9</c:v>
                </c:pt>
                <c:pt idx="3">
                  <c:v>56.5</c:v>
                </c:pt>
                <c:pt idx="4">
                  <c:v>54.5</c:v>
                </c:pt>
                <c:pt idx="5">
                  <c:v>57.6</c:v>
                </c:pt>
                <c:pt idx="6" formatCode="#,##0">
                  <c:v>62</c:v>
                </c:pt>
                <c:pt idx="7">
                  <c:v>63.1</c:v>
                </c:pt>
                <c:pt idx="8">
                  <c:v>64.5</c:v>
                </c:pt>
                <c:pt idx="9">
                  <c:v>65.099999999999994</c:v>
                </c:pt>
                <c:pt idx="10">
                  <c:v>62.7</c:v>
                </c:pt>
                <c:pt idx="11">
                  <c:v>61.3</c:v>
                </c:pt>
                <c:pt idx="12">
                  <c:v>65.2</c:v>
                </c:pt>
                <c:pt idx="13">
                  <c:v>66.099999999999994</c:v>
                </c:pt>
              </c:numCache>
            </c:numRef>
          </c:val>
          <c:smooth val="0"/>
          <c:extLst>
            <c:ext xmlns:c16="http://schemas.microsoft.com/office/drawing/2014/chart" uri="{C3380CC4-5D6E-409C-BE32-E72D297353CC}">
              <c16:uniqueId val="{00000011-089E-4B78-AEE8-2C667A37B0E3}"/>
            </c:ext>
          </c:extLst>
        </c:ser>
        <c:ser>
          <c:idx val="18"/>
          <c:order val="18"/>
          <c:tx>
            <c:strRef>
              <c:f>'Razigums stunda ES-28'!$A$79</c:f>
              <c:strCache>
                <c:ptCount val="1"/>
                <c:pt idx="0">
                  <c:v>Luxembourg</c:v>
                </c:pt>
              </c:strCache>
            </c:strRef>
          </c:tx>
          <c:spPr>
            <a:ln w="28575" cap="rnd">
              <a:solidFill>
                <a:schemeClr val="accent1">
                  <a:lumMod val="8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ES-28'!$B$79:$AE$79</c:f>
            </c:numRef>
          </c:val>
          <c:smooth val="0"/>
          <c:extLst>
            <c:ext xmlns:c16="http://schemas.microsoft.com/office/drawing/2014/chart" uri="{C3380CC4-5D6E-409C-BE32-E72D297353CC}">
              <c16:uniqueId val="{00000012-089E-4B78-AEE8-2C667A37B0E3}"/>
            </c:ext>
          </c:extLst>
        </c:ser>
        <c:ser>
          <c:idx val="19"/>
          <c:order val="19"/>
          <c:tx>
            <c:strRef>
              <c:f>'Razigums stunda ES-28'!$A$80</c:f>
              <c:strCache>
                <c:ptCount val="1"/>
                <c:pt idx="0">
                  <c:v>Ungārija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ES-28'!$B$80:$AE$80</c:f>
            </c:numRef>
          </c:val>
          <c:smooth val="0"/>
          <c:extLst>
            <c:ext xmlns:c16="http://schemas.microsoft.com/office/drawing/2014/chart" uri="{C3380CC4-5D6E-409C-BE32-E72D297353CC}">
              <c16:uniqueId val="{00000013-089E-4B78-AEE8-2C667A37B0E3}"/>
            </c:ext>
          </c:extLst>
        </c:ser>
        <c:ser>
          <c:idx val="20"/>
          <c:order val="20"/>
          <c:tx>
            <c:strRef>
              <c:f>'Razigums stunda ES-28'!$A$81</c:f>
              <c:strCache>
                <c:ptCount val="1"/>
                <c:pt idx="0">
                  <c:v>Malta</c:v>
                </c:pt>
              </c:strCache>
            </c:strRef>
          </c:tx>
          <c:spPr>
            <a:ln w="28575" cap="rnd">
              <a:solidFill>
                <a:schemeClr val="accent3">
                  <a:lumMod val="8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ES-28'!$B$81:$AE$81</c:f>
            </c:numRef>
          </c:val>
          <c:smooth val="0"/>
          <c:extLst>
            <c:ext xmlns:c16="http://schemas.microsoft.com/office/drawing/2014/chart" uri="{C3380CC4-5D6E-409C-BE32-E72D297353CC}">
              <c16:uniqueId val="{00000014-089E-4B78-AEE8-2C667A37B0E3}"/>
            </c:ext>
          </c:extLst>
        </c:ser>
        <c:ser>
          <c:idx val="21"/>
          <c:order val="21"/>
          <c:tx>
            <c:strRef>
              <c:f>'Razigums stunda ES-28'!$A$82</c:f>
              <c:strCache>
                <c:ptCount val="1"/>
                <c:pt idx="0">
                  <c:v>Nīderlande</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ES-28'!$B$82:$AE$82</c:f>
            </c:numRef>
          </c:val>
          <c:smooth val="0"/>
          <c:extLst>
            <c:ext xmlns:c16="http://schemas.microsoft.com/office/drawing/2014/chart" uri="{C3380CC4-5D6E-409C-BE32-E72D297353CC}">
              <c16:uniqueId val="{00000015-089E-4B78-AEE8-2C667A37B0E3}"/>
            </c:ext>
          </c:extLst>
        </c:ser>
        <c:ser>
          <c:idx val="22"/>
          <c:order val="22"/>
          <c:tx>
            <c:strRef>
              <c:f>'Razigums stunda ES-28'!$A$83</c:f>
              <c:strCache>
                <c:ptCount val="1"/>
                <c:pt idx="0">
                  <c:v>Austria</c:v>
                </c:pt>
              </c:strCache>
            </c:strRef>
          </c:tx>
          <c:spPr>
            <a:ln w="28575" cap="rnd">
              <a:solidFill>
                <a:schemeClr val="accent5">
                  <a:lumMod val="8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ES-28'!$B$83:$AE$83</c:f>
            </c:numRef>
          </c:val>
          <c:smooth val="0"/>
          <c:extLst>
            <c:ext xmlns:c16="http://schemas.microsoft.com/office/drawing/2014/chart" uri="{C3380CC4-5D6E-409C-BE32-E72D297353CC}">
              <c16:uniqueId val="{00000016-089E-4B78-AEE8-2C667A37B0E3}"/>
            </c:ext>
          </c:extLst>
        </c:ser>
        <c:ser>
          <c:idx val="23"/>
          <c:order val="23"/>
          <c:tx>
            <c:strRef>
              <c:f>'Razigums stunda ES-28'!$A$84</c:f>
              <c:strCache>
                <c:ptCount val="1"/>
                <c:pt idx="0">
                  <c:v>Polija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ES-28'!$B$84:$AE$84</c:f>
              <c:numCache>
                <c:formatCode>#,##0.##########</c:formatCode>
                <c:ptCount val="16"/>
                <c:pt idx="0">
                  <c:v>49.5</c:v>
                </c:pt>
                <c:pt idx="1">
                  <c:v>48.8</c:v>
                </c:pt>
                <c:pt idx="2">
                  <c:v>49.7</c:v>
                </c:pt>
                <c:pt idx="3">
                  <c:v>50.4</c:v>
                </c:pt>
                <c:pt idx="4">
                  <c:v>52.7</c:v>
                </c:pt>
                <c:pt idx="5">
                  <c:v>56.6</c:v>
                </c:pt>
                <c:pt idx="6">
                  <c:v>58.7</c:v>
                </c:pt>
                <c:pt idx="7">
                  <c:v>59.7</c:v>
                </c:pt>
                <c:pt idx="8">
                  <c:v>59.4</c:v>
                </c:pt>
                <c:pt idx="9">
                  <c:v>59.1</c:v>
                </c:pt>
                <c:pt idx="10">
                  <c:v>59.3</c:v>
                </c:pt>
                <c:pt idx="11">
                  <c:v>59.1</c:v>
                </c:pt>
                <c:pt idx="12">
                  <c:v>60.7</c:v>
                </c:pt>
                <c:pt idx="13">
                  <c:v>63.1</c:v>
                </c:pt>
              </c:numCache>
            </c:numRef>
          </c:val>
          <c:smooth val="0"/>
          <c:extLst>
            <c:ext xmlns:c16="http://schemas.microsoft.com/office/drawing/2014/chart" uri="{C3380CC4-5D6E-409C-BE32-E72D297353CC}">
              <c16:uniqueId val="{00000017-089E-4B78-AEE8-2C667A37B0E3}"/>
            </c:ext>
          </c:extLst>
        </c:ser>
        <c:ser>
          <c:idx val="24"/>
          <c:order val="24"/>
          <c:tx>
            <c:strRef>
              <c:f>'Razigums stunda ES-28'!$A$85</c:f>
              <c:strCache>
                <c:ptCount val="1"/>
                <c:pt idx="0">
                  <c:v>Portugal</c:v>
                </c:pt>
              </c:strCache>
            </c:strRef>
          </c:tx>
          <c:spPr>
            <a:ln w="28575" cap="rnd">
              <a:solidFill>
                <a:schemeClr val="accent1">
                  <a:lumMod val="60000"/>
                  <a:lumOff val="4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ES-28'!$B$85:$AE$85</c:f>
            </c:numRef>
          </c:val>
          <c:smooth val="0"/>
          <c:extLst>
            <c:ext xmlns:c16="http://schemas.microsoft.com/office/drawing/2014/chart" uri="{C3380CC4-5D6E-409C-BE32-E72D297353CC}">
              <c16:uniqueId val="{00000018-089E-4B78-AEE8-2C667A37B0E3}"/>
            </c:ext>
          </c:extLst>
        </c:ser>
        <c:ser>
          <c:idx val="25"/>
          <c:order val="25"/>
          <c:tx>
            <c:strRef>
              <c:f>'Razigums stunda ES-28'!$A$86</c:f>
              <c:strCache>
                <c:ptCount val="1"/>
                <c:pt idx="0">
                  <c:v>Rumānija</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ES-28'!$B$86:$AE$86</c:f>
              <c:numCache>
                <c:formatCode>#,##0.##########</c:formatCode>
                <c:ptCount val="16"/>
                <c:pt idx="0">
                  <c:v>32.5</c:v>
                </c:pt>
                <c:pt idx="1">
                  <c:v>35.799999999999997</c:v>
                </c:pt>
                <c:pt idx="2">
                  <c:v>39.799999999999997</c:v>
                </c:pt>
                <c:pt idx="3">
                  <c:v>47.1</c:v>
                </c:pt>
                <c:pt idx="4">
                  <c:v>48.2</c:v>
                </c:pt>
                <c:pt idx="5">
                  <c:v>47.6</c:v>
                </c:pt>
                <c:pt idx="6">
                  <c:v>48.8</c:v>
                </c:pt>
                <c:pt idx="7">
                  <c:v>50.3</c:v>
                </c:pt>
                <c:pt idx="8">
                  <c:v>50.8</c:v>
                </c:pt>
                <c:pt idx="9">
                  <c:v>51.7</c:v>
                </c:pt>
                <c:pt idx="10">
                  <c:v>53.6</c:v>
                </c:pt>
                <c:pt idx="11">
                  <c:v>57.2</c:v>
                </c:pt>
                <c:pt idx="12">
                  <c:v>59.9</c:v>
                </c:pt>
                <c:pt idx="13">
                  <c:v>61.7</c:v>
                </c:pt>
              </c:numCache>
            </c:numRef>
          </c:val>
          <c:smooth val="0"/>
          <c:extLst>
            <c:ext xmlns:c16="http://schemas.microsoft.com/office/drawing/2014/chart" uri="{C3380CC4-5D6E-409C-BE32-E72D297353CC}">
              <c16:uniqueId val="{00000019-089E-4B78-AEE8-2C667A37B0E3}"/>
            </c:ext>
          </c:extLst>
        </c:ser>
        <c:ser>
          <c:idx val="26"/>
          <c:order val="26"/>
          <c:tx>
            <c:strRef>
              <c:f>'Razigums stunda ES-28'!$A$87</c:f>
              <c:strCache>
                <c:ptCount val="1"/>
                <c:pt idx="0">
                  <c:v>Slovēnija</c:v>
                </c:pt>
              </c:strCache>
            </c:strRef>
          </c:tx>
          <c:spPr>
            <a:ln w="28575" cap="rnd">
              <a:solidFill>
                <a:schemeClr val="accent3">
                  <a:lumMod val="60000"/>
                  <a:lumOff val="4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ES-28'!$B$87:$AE$87</c:f>
            </c:numRef>
          </c:val>
          <c:smooth val="0"/>
          <c:extLst>
            <c:ext xmlns:c16="http://schemas.microsoft.com/office/drawing/2014/chart" uri="{C3380CC4-5D6E-409C-BE32-E72D297353CC}">
              <c16:uniqueId val="{0000001A-089E-4B78-AEE8-2C667A37B0E3}"/>
            </c:ext>
          </c:extLst>
        </c:ser>
        <c:ser>
          <c:idx val="27"/>
          <c:order val="27"/>
          <c:tx>
            <c:strRef>
              <c:f>'Razigums stunda ES-28'!$A$88</c:f>
              <c:strCache>
                <c:ptCount val="1"/>
                <c:pt idx="0">
                  <c:v>Slovākija</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ES-28'!$B$88:$AE$88</c:f>
            </c:numRef>
          </c:val>
          <c:smooth val="0"/>
          <c:extLst>
            <c:ext xmlns:c16="http://schemas.microsoft.com/office/drawing/2014/chart" uri="{C3380CC4-5D6E-409C-BE32-E72D297353CC}">
              <c16:uniqueId val="{0000001B-089E-4B78-AEE8-2C667A37B0E3}"/>
            </c:ext>
          </c:extLst>
        </c:ser>
        <c:ser>
          <c:idx val="28"/>
          <c:order val="28"/>
          <c:tx>
            <c:strRef>
              <c:f>'Razigums stunda ES-28'!$A$89</c:f>
              <c:strCache>
                <c:ptCount val="1"/>
                <c:pt idx="0">
                  <c:v>Somija</c:v>
                </c:pt>
              </c:strCache>
            </c:strRef>
          </c:tx>
          <c:spPr>
            <a:ln w="28575" cap="rnd">
              <a:solidFill>
                <a:schemeClr val="accent5">
                  <a:lumMod val="60000"/>
                  <a:lumOff val="4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ES-28'!$B$89:$AE$89</c:f>
              <c:numCache>
                <c:formatCode>#,##0</c:formatCode>
                <c:ptCount val="16"/>
                <c:pt idx="0" formatCode="#,##0.##########">
                  <c:v>113.7</c:v>
                </c:pt>
                <c:pt idx="1">
                  <c:v>113</c:v>
                </c:pt>
                <c:pt idx="2" formatCode="#,##0.##########">
                  <c:v>117.2</c:v>
                </c:pt>
                <c:pt idx="3" formatCode="#,##0.##########">
                  <c:v>117.5</c:v>
                </c:pt>
                <c:pt idx="4" formatCode="#,##0.##########">
                  <c:v>115.2</c:v>
                </c:pt>
                <c:pt idx="5" formatCode="#,##0.##########">
                  <c:v>113.8</c:v>
                </c:pt>
                <c:pt idx="6" formatCode="#,##0.##########">
                  <c:v>113.8</c:v>
                </c:pt>
                <c:pt idx="7" formatCode="#,##0.##########">
                  <c:v>110.9</c:v>
                </c:pt>
                <c:pt idx="8" formatCode="#,##0.##########">
                  <c:v>109.7</c:v>
                </c:pt>
                <c:pt idx="9" formatCode="#,##0.##########">
                  <c:v>109.3</c:v>
                </c:pt>
                <c:pt idx="10" formatCode="#,##0.##########">
                  <c:v>109.3</c:v>
                </c:pt>
                <c:pt idx="11" formatCode="#,##0.##########">
                  <c:v>110.1</c:v>
                </c:pt>
                <c:pt idx="12">
                  <c:v>111</c:v>
                </c:pt>
                <c:pt idx="13" formatCode="#,##0.##########">
                  <c:v>110.4</c:v>
                </c:pt>
              </c:numCache>
            </c:numRef>
          </c:val>
          <c:smooth val="0"/>
          <c:extLst>
            <c:ext xmlns:c16="http://schemas.microsoft.com/office/drawing/2014/chart" uri="{C3380CC4-5D6E-409C-BE32-E72D297353CC}">
              <c16:uniqueId val="{0000001C-089E-4B78-AEE8-2C667A37B0E3}"/>
            </c:ext>
          </c:extLst>
        </c:ser>
        <c:ser>
          <c:idx val="29"/>
          <c:order val="29"/>
          <c:tx>
            <c:strRef>
              <c:f>'Razigums stunda ES-28'!$A$90</c:f>
              <c:strCache>
                <c:ptCount val="1"/>
                <c:pt idx="0">
                  <c:v>Zviedrija</c:v>
                </c:pt>
              </c:strCache>
            </c:strRef>
          </c:tx>
          <c:spPr>
            <a:ln w="28575" cap="rnd">
              <a:solidFill>
                <a:schemeClr val="accent6">
                  <a:lumMod val="60000"/>
                  <a:lumOff val="4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ES-28'!$B$90:$AE$90</c:f>
              <c:numCache>
                <c:formatCode>#,##0.##########</c:formatCode>
                <c:ptCount val="16"/>
                <c:pt idx="0">
                  <c:v>120.1</c:v>
                </c:pt>
                <c:pt idx="1">
                  <c:v>122.3</c:v>
                </c:pt>
                <c:pt idx="2">
                  <c:v>124.2</c:v>
                </c:pt>
                <c:pt idx="3">
                  <c:v>122.6</c:v>
                </c:pt>
                <c:pt idx="4">
                  <c:v>120.8</c:v>
                </c:pt>
                <c:pt idx="5">
                  <c:v>119.5</c:v>
                </c:pt>
                <c:pt idx="6" formatCode="#,##0">
                  <c:v>119</c:v>
                </c:pt>
                <c:pt idx="7">
                  <c:v>118.9</c:v>
                </c:pt>
                <c:pt idx="8">
                  <c:v>116.5</c:v>
                </c:pt>
                <c:pt idx="9">
                  <c:v>115.8</c:v>
                </c:pt>
                <c:pt idx="10">
                  <c:v>117.1</c:v>
                </c:pt>
                <c:pt idx="11">
                  <c:v>113.7</c:v>
                </c:pt>
                <c:pt idx="12">
                  <c:v>113.4</c:v>
                </c:pt>
                <c:pt idx="13">
                  <c:v>113.4</c:v>
                </c:pt>
              </c:numCache>
            </c:numRef>
          </c:val>
          <c:smooth val="0"/>
          <c:extLst>
            <c:ext xmlns:c16="http://schemas.microsoft.com/office/drawing/2014/chart" uri="{C3380CC4-5D6E-409C-BE32-E72D297353CC}">
              <c16:uniqueId val="{0000001D-089E-4B78-AEE8-2C667A37B0E3}"/>
            </c:ext>
          </c:extLst>
        </c:ser>
        <c:ser>
          <c:idx val="30"/>
          <c:order val="30"/>
          <c:tx>
            <c:strRef>
              <c:f>'Razigums stunda ES-28'!$A$91</c:f>
              <c:strCache>
                <c:ptCount val="1"/>
                <c:pt idx="0">
                  <c:v>United Kingdom</c:v>
                </c:pt>
              </c:strCache>
            </c:strRef>
          </c:tx>
          <c:spPr>
            <a:ln w="28575" cap="rnd">
              <a:solidFill>
                <a:schemeClr val="accent1">
                  <a:lumMod val="5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ES-28'!$B$91:$AE$91</c:f>
            </c:numRef>
          </c:val>
          <c:smooth val="0"/>
          <c:extLst>
            <c:ext xmlns:c16="http://schemas.microsoft.com/office/drawing/2014/chart" uri="{C3380CC4-5D6E-409C-BE32-E72D297353CC}">
              <c16:uniqueId val="{0000001E-089E-4B78-AEE8-2C667A37B0E3}"/>
            </c:ext>
          </c:extLst>
        </c:ser>
        <c:ser>
          <c:idx val="31"/>
          <c:order val="31"/>
          <c:tx>
            <c:strRef>
              <c:f>'Razigums stunda ES-28'!$A$92</c:f>
              <c:strCache>
                <c:ptCount val="1"/>
                <c:pt idx="0">
                  <c:v>Islande</c:v>
                </c:pt>
              </c:strCache>
            </c:strRef>
          </c:tx>
          <c:spPr>
            <a:ln w="28575" cap="rnd">
              <a:solidFill>
                <a:schemeClr val="accent2">
                  <a:lumMod val="5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ES-28'!$B$92:$AE$92</c:f>
            </c:numRef>
          </c:val>
          <c:smooth val="0"/>
          <c:extLst>
            <c:ext xmlns:c16="http://schemas.microsoft.com/office/drawing/2014/chart" uri="{C3380CC4-5D6E-409C-BE32-E72D297353CC}">
              <c16:uniqueId val="{0000001F-089E-4B78-AEE8-2C667A37B0E3}"/>
            </c:ext>
          </c:extLst>
        </c:ser>
        <c:ser>
          <c:idx val="32"/>
          <c:order val="32"/>
          <c:tx>
            <c:strRef>
              <c:f>'Razigums stunda ES-28'!$A$93</c:f>
              <c:strCache>
                <c:ptCount val="1"/>
                <c:pt idx="0">
                  <c:v>Liechtenstein</c:v>
                </c:pt>
              </c:strCache>
            </c:strRef>
          </c:tx>
          <c:spPr>
            <a:ln w="28575" cap="rnd">
              <a:solidFill>
                <a:schemeClr val="accent3">
                  <a:lumMod val="5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ES-28'!$B$93:$AE$93</c:f>
            </c:numRef>
          </c:val>
          <c:smooth val="0"/>
          <c:extLst>
            <c:ext xmlns:c16="http://schemas.microsoft.com/office/drawing/2014/chart" uri="{C3380CC4-5D6E-409C-BE32-E72D297353CC}">
              <c16:uniqueId val="{00000020-089E-4B78-AEE8-2C667A37B0E3}"/>
            </c:ext>
          </c:extLst>
        </c:ser>
        <c:ser>
          <c:idx val="33"/>
          <c:order val="33"/>
          <c:tx>
            <c:strRef>
              <c:f>'Razigums stunda ES-28'!$A$94</c:f>
              <c:strCache>
                <c:ptCount val="1"/>
                <c:pt idx="0">
                  <c:v>Norvēģija</c:v>
                </c:pt>
              </c:strCache>
            </c:strRef>
          </c:tx>
          <c:spPr>
            <a:ln w="28575" cap="rnd">
              <a:solidFill>
                <a:schemeClr val="accent4">
                  <a:lumMod val="50000"/>
                </a:schemeClr>
              </a:solidFill>
              <a:round/>
            </a:ln>
            <a:effectLst/>
          </c:spPr>
          <c:marker>
            <c:symbol val="none"/>
          </c:marker>
          <c:cat>
            <c:strRef>
              <c:f>'Razigums stunda ES-28'!$B$60:$AE$60</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2024*</c:v>
                </c:pt>
                <c:pt idx="15">
                  <c:v>2027*</c:v>
                </c:pt>
              </c:strCache>
            </c:strRef>
          </c:cat>
          <c:val>
            <c:numRef>
              <c:f>'Razigums stunda ES-28'!$B$94:$AE$94</c:f>
              <c:numCache>
                <c:formatCode>#,##0.##########</c:formatCode>
                <c:ptCount val="16"/>
                <c:pt idx="0">
                  <c:v>184.8</c:v>
                </c:pt>
                <c:pt idx="1">
                  <c:v>192.2</c:v>
                </c:pt>
                <c:pt idx="2">
                  <c:v>184.4</c:v>
                </c:pt>
                <c:pt idx="3">
                  <c:v>191.7</c:v>
                </c:pt>
                <c:pt idx="4">
                  <c:v>175.6</c:v>
                </c:pt>
                <c:pt idx="5">
                  <c:v>177.3</c:v>
                </c:pt>
                <c:pt idx="6">
                  <c:v>181.3</c:v>
                </c:pt>
                <c:pt idx="7">
                  <c:v>184.8</c:v>
                </c:pt>
                <c:pt idx="8">
                  <c:v>182.9</c:v>
                </c:pt>
                <c:pt idx="9">
                  <c:v>176.2</c:v>
                </c:pt>
                <c:pt idx="10">
                  <c:v>158.19999999999999</c:v>
                </c:pt>
                <c:pt idx="11" formatCode="#,##0">
                  <c:v>148</c:v>
                </c:pt>
                <c:pt idx="12">
                  <c:v>152.6</c:v>
                </c:pt>
                <c:pt idx="13">
                  <c:v>156.69999999999999</c:v>
                </c:pt>
              </c:numCache>
            </c:numRef>
          </c:val>
          <c:smooth val="0"/>
          <c:extLst>
            <c:ext xmlns:c16="http://schemas.microsoft.com/office/drawing/2014/chart" uri="{C3380CC4-5D6E-409C-BE32-E72D297353CC}">
              <c16:uniqueId val="{00000021-089E-4B78-AEE8-2C667A37B0E3}"/>
            </c:ext>
          </c:extLst>
        </c:ser>
        <c:dLbls>
          <c:showLegendKey val="0"/>
          <c:showVal val="0"/>
          <c:showCatName val="0"/>
          <c:showSerName val="0"/>
          <c:showPercent val="0"/>
          <c:showBubbleSize val="0"/>
        </c:dLbls>
        <c:smooth val="0"/>
        <c:axId val="202069888"/>
        <c:axId val="202071424"/>
      </c:lineChart>
      <c:catAx>
        <c:axId val="2020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02071424"/>
        <c:crosses val="autoZero"/>
        <c:auto val="1"/>
        <c:lblAlgn val="ctr"/>
        <c:lblOffset val="100"/>
        <c:noMultiLvlLbl val="0"/>
      </c:catAx>
      <c:valAx>
        <c:axId val="202071424"/>
        <c:scaling>
          <c:orientation val="minMax"/>
          <c:max val="200"/>
          <c:min val="3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02069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200" b="1" dirty="0">
                <a:latin typeface="Verdana" panose="020B0604030504040204" pitchFamily="34" charset="0"/>
                <a:ea typeface="Verdana" panose="020B0604030504040204" pitchFamily="34" charset="0"/>
              </a:rPr>
              <a:t>Ekspluatācijā pieņemto jauno dzīvokļu skaits gadā</a:t>
            </a:r>
            <a:endParaRPr lang="en-GB" sz="12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spPr>
            <a:ln w="57150" cap="rnd">
              <a:solidFill>
                <a:srgbClr val="9D2235"/>
              </a:solidFill>
              <a:round/>
            </a:ln>
            <a:effectLst/>
          </c:spPr>
          <c:marker>
            <c:symbol val="none"/>
          </c:marker>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'Majoklis - jaunie dzivokli'!$D$3:$N$3</c:f>
              <c:strCache>
                <c:ptCount val="11"/>
                <c:pt idx="0">
                  <c:v>2010</c:v>
                </c:pt>
                <c:pt idx="1">
                  <c:v>2011</c:v>
                </c:pt>
                <c:pt idx="2">
                  <c:v>2012</c:v>
                </c:pt>
                <c:pt idx="3">
                  <c:v>2013</c:v>
                </c:pt>
                <c:pt idx="4">
                  <c:v>2014</c:v>
                </c:pt>
                <c:pt idx="5">
                  <c:v>2015</c:v>
                </c:pt>
                <c:pt idx="6">
                  <c:v>2016</c:v>
                </c:pt>
                <c:pt idx="7">
                  <c:v>2017</c:v>
                </c:pt>
                <c:pt idx="8">
                  <c:v>2018</c:v>
                </c:pt>
                <c:pt idx="9">
                  <c:v>2024*</c:v>
                </c:pt>
                <c:pt idx="10">
                  <c:v>2027*</c:v>
                </c:pt>
              </c:strCache>
            </c:strRef>
          </c:cat>
          <c:val>
            <c:numRef>
              <c:f>'Majoklis - jaunie dzivokli'!$D$4:$N$4</c:f>
              <c:numCache>
                <c:formatCode>0</c:formatCode>
                <c:ptCount val="11"/>
                <c:pt idx="0">
                  <c:v>1924</c:v>
                </c:pt>
                <c:pt idx="1">
                  <c:v>2662</c:v>
                </c:pt>
                <c:pt idx="2">
                  <c:v>2087</c:v>
                </c:pt>
                <c:pt idx="3">
                  <c:v>2201</c:v>
                </c:pt>
                <c:pt idx="4">
                  <c:v>2630</c:v>
                </c:pt>
                <c:pt idx="5">
                  <c:v>2240</c:v>
                </c:pt>
                <c:pt idx="6">
                  <c:v>2197</c:v>
                </c:pt>
                <c:pt idx="7">
                  <c:v>2271</c:v>
                </c:pt>
                <c:pt idx="8">
                  <c:v>2966</c:v>
                </c:pt>
                <c:pt idx="9">
                  <c:v>7000</c:v>
                </c:pt>
                <c:pt idx="10">
                  <c:v>10000</c:v>
                </c:pt>
              </c:numCache>
            </c:numRef>
          </c:val>
          <c:smooth val="0"/>
          <c:extLst>
            <c:ext xmlns:c16="http://schemas.microsoft.com/office/drawing/2014/chart" uri="{C3380CC4-5D6E-409C-BE32-E72D297353CC}">
              <c16:uniqueId val="{00000000-6C33-40FA-83A0-56675DA7BECE}"/>
            </c:ext>
          </c:extLst>
        </c:ser>
        <c:dLbls>
          <c:showLegendKey val="0"/>
          <c:showVal val="0"/>
          <c:showCatName val="0"/>
          <c:showSerName val="0"/>
          <c:showPercent val="0"/>
          <c:showBubbleSize val="0"/>
        </c:dLbls>
        <c:smooth val="0"/>
        <c:axId val="212128896"/>
        <c:axId val="212130432"/>
      </c:lineChart>
      <c:catAx>
        <c:axId val="21212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2130432"/>
        <c:crosses val="autoZero"/>
        <c:auto val="1"/>
        <c:lblAlgn val="ctr"/>
        <c:lblOffset val="100"/>
        <c:noMultiLvlLbl val="0"/>
      </c:catAx>
      <c:valAx>
        <c:axId val="21213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2128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'Nodarb 20-64'!$A$55</c:f>
              <c:strCache>
                <c:ptCount val="1"/>
                <c:pt idx="0">
                  <c:v>ES-28</c:v>
                </c:pt>
              </c:strCache>
            </c:strRef>
          </c:tx>
          <c:spPr>
            <a:ln w="57150" cap="rnd">
              <a:solidFill>
                <a:schemeClr val="accent1"/>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20-64'!$B$55:$M$55</c:f>
              <c:numCache>
                <c:formatCode>#,##0.0</c:formatCode>
                <c:ptCount val="12"/>
                <c:pt idx="0">
                  <c:v>68.900000000000006</c:v>
                </c:pt>
                <c:pt idx="1">
                  <c:v>68.5</c:v>
                </c:pt>
                <c:pt idx="2">
                  <c:v>68.599999999999994</c:v>
                </c:pt>
                <c:pt idx="3">
                  <c:v>68.400000000000006</c:v>
                </c:pt>
                <c:pt idx="4">
                  <c:v>68.400000000000006</c:v>
                </c:pt>
                <c:pt idx="5">
                  <c:v>69.2</c:v>
                </c:pt>
                <c:pt idx="6">
                  <c:v>70.099999999999994</c:v>
                </c:pt>
                <c:pt idx="7">
                  <c:v>71.099999999999994</c:v>
                </c:pt>
                <c:pt idx="8">
                  <c:v>72.2</c:v>
                </c:pt>
                <c:pt idx="9">
                  <c:v>73.2</c:v>
                </c:pt>
              </c:numCache>
            </c:numRef>
          </c:val>
          <c:smooth val="0"/>
          <c:extLst>
            <c:ext xmlns:c16="http://schemas.microsoft.com/office/drawing/2014/chart" uri="{C3380CC4-5D6E-409C-BE32-E72D297353CC}">
              <c16:uniqueId val="{00000000-8272-4A3B-A2DC-E1B514C4A7BA}"/>
            </c:ext>
          </c:extLst>
        </c:ser>
        <c:ser>
          <c:idx val="1"/>
          <c:order val="1"/>
          <c:tx>
            <c:strRef>
              <c:f>'Nodarb 20-64'!$A$56</c:f>
              <c:strCache>
                <c:ptCount val="1"/>
                <c:pt idx="0">
                  <c:v>European Union - 15 countries (1995-2004)</c:v>
                </c:pt>
              </c:strCache>
            </c:strRef>
          </c:tx>
          <c:spPr>
            <a:ln w="28575" cap="rnd">
              <a:solidFill>
                <a:schemeClr val="accent2"/>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20-64'!$B$56:$M$56</c:f>
            </c:numRef>
          </c:val>
          <c:smooth val="0"/>
          <c:extLst>
            <c:ext xmlns:c16="http://schemas.microsoft.com/office/drawing/2014/chart" uri="{C3380CC4-5D6E-409C-BE32-E72D297353CC}">
              <c16:uniqueId val="{00000001-8272-4A3B-A2DC-E1B514C4A7BA}"/>
            </c:ext>
          </c:extLst>
        </c:ser>
        <c:ser>
          <c:idx val="2"/>
          <c:order val="2"/>
          <c:tx>
            <c:strRef>
              <c:f>'Nodarb 20-64'!$A$57</c:f>
              <c:strCache>
                <c:ptCount val="1"/>
                <c:pt idx="0">
                  <c:v>Euro area (19 countries)</c:v>
                </c:pt>
              </c:strCache>
            </c:strRef>
          </c:tx>
          <c:spPr>
            <a:ln w="28575" cap="rnd">
              <a:solidFill>
                <a:schemeClr val="accent3"/>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20-64'!$B$57:$M$57</c:f>
            </c:numRef>
          </c:val>
          <c:smooth val="0"/>
          <c:extLst>
            <c:ext xmlns:c16="http://schemas.microsoft.com/office/drawing/2014/chart" uri="{C3380CC4-5D6E-409C-BE32-E72D297353CC}">
              <c16:uniqueId val="{00000002-8272-4A3B-A2DC-E1B514C4A7BA}"/>
            </c:ext>
          </c:extLst>
        </c:ser>
        <c:ser>
          <c:idx val="3"/>
          <c:order val="3"/>
          <c:tx>
            <c:strRef>
              <c:f>'Nodarb 20-64'!$A$58</c:f>
              <c:strCache>
                <c:ptCount val="1"/>
                <c:pt idx="0">
                  <c:v>Euro area (18 countries)</c:v>
                </c:pt>
              </c:strCache>
            </c:strRef>
          </c:tx>
          <c:spPr>
            <a:ln w="28575" cap="rnd">
              <a:solidFill>
                <a:schemeClr val="accent4"/>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20-64'!$B$58:$M$58</c:f>
            </c:numRef>
          </c:val>
          <c:smooth val="0"/>
          <c:extLst>
            <c:ext xmlns:c16="http://schemas.microsoft.com/office/drawing/2014/chart" uri="{C3380CC4-5D6E-409C-BE32-E72D297353CC}">
              <c16:uniqueId val="{00000003-8272-4A3B-A2DC-E1B514C4A7BA}"/>
            </c:ext>
          </c:extLst>
        </c:ser>
        <c:ser>
          <c:idx val="4"/>
          <c:order val="4"/>
          <c:tx>
            <c:strRef>
              <c:f>'Nodarb 20-64'!$A$59</c:f>
              <c:strCache>
                <c:ptCount val="1"/>
                <c:pt idx="0">
                  <c:v>Euro area (17 countries)</c:v>
                </c:pt>
              </c:strCache>
            </c:strRef>
          </c:tx>
          <c:spPr>
            <a:ln w="28575" cap="rnd">
              <a:solidFill>
                <a:schemeClr val="accent5"/>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20-64'!$B$59:$M$59</c:f>
            </c:numRef>
          </c:val>
          <c:smooth val="0"/>
          <c:extLst>
            <c:ext xmlns:c16="http://schemas.microsoft.com/office/drawing/2014/chart" uri="{C3380CC4-5D6E-409C-BE32-E72D297353CC}">
              <c16:uniqueId val="{00000004-8272-4A3B-A2DC-E1B514C4A7BA}"/>
            </c:ext>
          </c:extLst>
        </c:ser>
        <c:ser>
          <c:idx val="5"/>
          <c:order val="5"/>
          <c:tx>
            <c:strRef>
              <c:f>'Nodarb 20-64'!$A$60</c:f>
              <c:strCache>
                <c:ptCount val="1"/>
                <c:pt idx="0">
                  <c:v>Belgium</c:v>
                </c:pt>
              </c:strCache>
            </c:strRef>
          </c:tx>
          <c:spPr>
            <a:ln w="28575" cap="rnd">
              <a:solidFill>
                <a:schemeClr val="accent6"/>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20-64'!$B$60:$M$60</c:f>
            </c:numRef>
          </c:val>
          <c:smooth val="0"/>
          <c:extLst>
            <c:ext xmlns:c16="http://schemas.microsoft.com/office/drawing/2014/chart" uri="{C3380CC4-5D6E-409C-BE32-E72D297353CC}">
              <c16:uniqueId val="{00000005-8272-4A3B-A2DC-E1B514C4A7BA}"/>
            </c:ext>
          </c:extLst>
        </c:ser>
        <c:ser>
          <c:idx val="6"/>
          <c:order val="6"/>
          <c:tx>
            <c:strRef>
              <c:f>'Nodarb 20-64'!$A$61</c:f>
              <c:strCache>
                <c:ptCount val="1"/>
                <c:pt idx="0">
                  <c:v>Bulgārija</c:v>
                </c:pt>
              </c:strCache>
            </c:strRef>
          </c:tx>
          <c:spPr>
            <a:ln w="28575" cap="rnd">
              <a:solidFill>
                <a:schemeClr val="accent1">
                  <a:lumMod val="6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20-64'!$B$61:$M$61</c:f>
              <c:numCache>
                <c:formatCode>#,##0.0</c:formatCode>
                <c:ptCount val="12"/>
                <c:pt idx="0">
                  <c:v>68.8</c:v>
                </c:pt>
                <c:pt idx="1">
                  <c:v>64.7</c:v>
                </c:pt>
                <c:pt idx="2">
                  <c:v>62.9</c:v>
                </c:pt>
                <c:pt idx="3">
                  <c:v>63</c:v>
                </c:pt>
                <c:pt idx="4">
                  <c:v>63.5</c:v>
                </c:pt>
                <c:pt idx="5">
                  <c:v>65.099999999999994</c:v>
                </c:pt>
                <c:pt idx="6">
                  <c:v>67.099999999999994</c:v>
                </c:pt>
                <c:pt idx="7">
                  <c:v>67.7</c:v>
                </c:pt>
                <c:pt idx="8">
                  <c:v>71.3</c:v>
                </c:pt>
                <c:pt idx="9">
                  <c:v>72.400000000000006</c:v>
                </c:pt>
              </c:numCache>
            </c:numRef>
          </c:val>
          <c:smooth val="0"/>
          <c:extLst>
            <c:ext xmlns:c16="http://schemas.microsoft.com/office/drawing/2014/chart" uri="{C3380CC4-5D6E-409C-BE32-E72D297353CC}">
              <c16:uniqueId val="{00000006-8272-4A3B-A2DC-E1B514C4A7BA}"/>
            </c:ext>
          </c:extLst>
        </c:ser>
        <c:ser>
          <c:idx val="7"/>
          <c:order val="7"/>
          <c:tx>
            <c:strRef>
              <c:f>'Nodarb 20-64'!$A$62</c:f>
              <c:strCache>
                <c:ptCount val="1"/>
                <c:pt idx="0">
                  <c:v>Čehija</c:v>
                </c:pt>
              </c:strCache>
            </c:strRef>
          </c:tx>
          <c:spPr>
            <a:ln w="28575" cap="rnd">
              <a:solidFill>
                <a:schemeClr val="accent2">
                  <a:lumMod val="6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20-64'!$B$62:$M$62</c:f>
              <c:numCache>
                <c:formatCode>#,##0.0</c:formatCode>
                <c:ptCount val="12"/>
                <c:pt idx="0">
                  <c:v>70.900000000000006</c:v>
                </c:pt>
                <c:pt idx="1">
                  <c:v>70.400000000000006</c:v>
                </c:pt>
                <c:pt idx="2">
                  <c:v>70.900000000000006</c:v>
                </c:pt>
                <c:pt idx="3">
                  <c:v>71.5</c:v>
                </c:pt>
                <c:pt idx="4">
                  <c:v>72.5</c:v>
                </c:pt>
                <c:pt idx="5">
                  <c:v>73.5</c:v>
                </c:pt>
                <c:pt idx="6">
                  <c:v>74.8</c:v>
                </c:pt>
                <c:pt idx="7">
                  <c:v>76.7</c:v>
                </c:pt>
                <c:pt idx="8">
                  <c:v>78.5</c:v>
                </c:pt>
                <c:pt idx="9">
                  <c:v>79.900000000000006</c:v>
                </c:pt>
              </c:numCache>
            </c:numRef>
          </c:val>
          <c:smooth val="0"/>
          <c:extLst>
            <c:ext xmlns:c16="http://schemas.microsoft.com/office/drawing/2014/chart" uri="{C3380CC4-5D6E-409C-BE32-E72D297353CC}">
              <c16:uniqueId val="{00000007-8272-4A3B-A2DC-E1B514C4A7BA}"/>
            </c:ext>
          </c:extLst>
        </c:ser>
        <c:ser>
          <c:idx val="8"/>
          <c:order val="8"/>
          <c:tx>
            <c:strRef>
              <c:f>'Nodarb 20-64'!$A$63</c:f>
              <c:strCache>
                <c:ptCount val="1"/>
                <c:pt idx="0">
                  <c:v>Dānija</c:v>
                </c:pt>
              </c:strCache>
            </c:strRef>
          </c:tx>
          <c:spPr>
            <a:ln w="28575" cap="rnd">
              <a:solidFill>
                <a:schemeClr val="accent3">
                  <a:lumMod val="6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20-64'!$B$63:$M$63</c:f>
              <c:numCache>
                <c:formatCode>#,##0.0</c:formatCode>
                <c:ptCount val="12"/>
                <c:pt idx="0">
                  <c:v>77.5</c:v>
                </c:pt>
                <c:pt idx="1">
                  <c:v>75.8</c:v>
                </c:pt>
                <c:pt idx="2">
                  <c:v>75.7</c:v>
                </c:pt>
                <c:pt idx="3">
                  <c:v>75.400000000000006</c:v>
                </c:pt>
                <c:pt idx="4">
                  <c:v>75.599999999999994</c:v>
                </c:pt>
                <c:pt idx="5">
                  <c:v>75.900000000000006</c:v>
                </c:pt>
                <c:pt idx="6">
                  <c:v>76.5</c:v>
                </c:pt>
                <c:pt idx="7">
                  <c:v>77.400000000000006</c:v>
                </c:pt>
                <c:pt idx="8">
                  <c:v>76.900000000000006</c:v>
                </c:pt>
                <c:pt idx="9">
                  <c:v>78.2</c:v>
                </c:pt>
              </c:numCache>
            </c:numRef>
          </c:val>
          <c:smooth val="0"/>
          <c:extLst>
            <c:ext xmlns:c16="http://schemas.microsoft.com/office/drawing/2014/chart" uri="{C3380CC4-5D6E-409C-BE32-E72D297353CC}">
              <c16:uniqueId val="{00000008-8272-4A3B-A2DC-E1B514C4A7BA}"/>
            </c:ext>
          </c:extLst>
        </c:ser>
        <c:ser>
          <c:idx val="9"/>
          <c:order val="9"/>
          <c:tx>
            <c:strRef>
              <c:f>'Nodarb 20-64'!$A$64</c:f>
              <c:strCache>
                <c:ptCount val="1"/>
                <c:pt idx="0">
                  <c:v>Vācija</c:v>
                </c:pt>
              </c:strCache>
            </c:strRef>
          </c:tx>
          <c:spPr>
            <a:ln w="28575" cap="rnd">
              <a:solidFill>
                <a:schemeClr val="accent4">
                  <a:lumMod val="6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20-64'!$B$64:$M$64</c:f>
              <c:numCache>
                <c:formatCode>#,##0.0</c:formatCode>
                <c:ptCount val="12"/>
                <c:pt idx="0">
                  <c:v>74.2</c:v>
                </c:pt>
                <c:pt idx="1">
                  <c:v>75</c:v>
                </c:pt>
                <c:pt idx="2">
                  <c:v>76.5</c:v>
                </c:pt>
                <c:pt idx="3">
                  <c:v>76.900000000000006</c:v>
                </c:pt>
                <c:pt idx="4">
                  <c:v>77.3</c:v>
                </c:pt>
                <c:pt idx="5">
                  <c:v>77.7</c:v>
                </c:pt>
                <c:pt idx="6">
                  <c:v>78</c:v>
                </c:pt>
                <c:pt idx="7">
                  <c:v>78.599999999999994</c:v>
                </c:pt>
                <c:pt idx="8">
                  <c:v>79.2</c:v>
                </c:pt>
                <c:pt idx="9">
                  <c:v>79.900000000000006</c:v>
                </c:pt>
              </c:numCache>
            </c:numRef>
          </c:val>
          <c:smooth val="0"/>
          <c:extLst>
            <c:ext xmlns:c16="http://schemas.microsoft.com/office/drawing/2014/chart" uri="{C3380CC4-5D6E-409C-BE32-E72D297353CC}">
              <c16:uniqueId val="{00000009-8272-4A3B-A2DC-E1B514C4A7BA}"/>
            </c:ext>
          </c:extLst>
        </c:ser>
        <c:ser>
          <c:idx val="10"/>
          <c:order val="10"/>
          <c:tx>
            <c:strRef>
              <c:f>'Nodarb 20-64'!$A$65</c:f>
              <c:strCache>
                <c:ptCount val="1"/>
                <c:pt idx="0">
                  <c:v>Igaunija</c:v>
                </c:pt>
              </c:strCache>
            </c:strRef>
          </c:tx>
          <c:spPr>
            <a:ln w="28575" cap="rnd">
              <a:solidFill>
                <a:schemeClr val="accent5">
                  <a:lumMod val="6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20-64'!$B$65:$M$65</c:f>
              <c:numCache>
                <c:formatCode>#,##0.0</c:formatCode>
                <c:ptCount val="12"/>
                <c:pt idx="0">
                  <c:v>70</c:v>
                </c:pt>
                <c:pt idx="1">
                  <c:v>66.8</c:v>
                </c:pt>
                <c:pt idx="2">
                  <c:v>70.599999999999994</c:v>
                </c:pt>
                <c:pt idx="3">
                  <c:v>72.2</c:v>
                </c:pt>
                <c:pt idx="4">
                  <c:v>73.3</c:v>
                </c:pt>
                <c:pt idx="5">
                  <c:v>74.3</c:v>
                </c:pt>
                <c:pt idx="6">
                  <c:v>76.5</c:v>
                </c:pt>
                <c:pt idx="7">
                  <c:v>76.599999999999994</c:v>
                </c:pt>
                <c:pt idx="8">
                  <c:v>78.7</c:v>
                </c:pt>
                <c:pt idx="9">
                  <c:v>79.5</c:v>
                </c:pt>
              </c:numCache>
            </c:numRef>
          </c:val>
          <c:smooth val="0"/>
          <c:extLst>
            <c:ext xmlns:c16="http://schemas.microsoft.com/office/drawing/2014/chart" uri="{C3380CC4-5D6E-409C-BE32-E72D297353CC}">
              <c16:uniqueId val="{0000000A-8272-4A3B-A2DC-E1B514C4A7BA}"/>
            </c:ext>
          </c:extLst>
        </c:ser>
        <c:ser>
          <c:idx val="11"/>
          <c:order val="11"/>
          <c:tx>
            <c:strRef>
              <c:f>'Nodarb 20-64'!$A$66</c:f>
              <c:strCache>
                <c:ptCount val="1"/>
                <c:pt idx="0">
                  <c:v>Īrija</c:v>
                </c:pt>
              </c:strCache>
            </c:strRef>
          </c:tx>
          <c:spPr>
            <a:ln w="28575" cap="rnd">
              <a:solidFill>
                <a:schemeClr val="accent6">
                  <a:lumMod val="6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20-64'!$B$66:$M$66</c:f>
              <c:numCache>
                <c:formatCode>#,##0.0</c:formatCode>
                <c:ptCount val="12"/>
                <c:pt idx="0">
                  <c:v>68</c:v>
                </c:pt>
                <c:pt idx="1">
                  <c:v>65.5</c:v>
                </c:pt>
                <c:pt idx="2">
                  <c:v>64.599999999999994</c:v>
                </c:pt>
                <c:pt idx="3">
                  <c:v>64.5</c:v>
                </c:pt>
                <c:pt idx="4">
                  <c:v>66.5</c:v>
                </c:pt>
                <c:pt idx="5">
                  <c:v>68.099999999999994</c:v>
                </c:pt>
                <c:pt idx="6">
                  <c:v>69.900000000000006</c:v>
                </c:pt>
                <c:pt idx="7">
                  <c:v>71.400000000000006</c:v>
                </c:pt>
                <c:pt idx="8">
                  <c:v>73</c:v>
                </c:pt>
                <c:pt idx="9">
                  <c:v>74.099999999999994</c:v>
                </c:pt>
              </c:numCache>
            </c:numRef>
          </c:val>
          <c:smooth val="0"/>
          <c:extLst>
            <c:ext xmlns:c16="http://schemas.microsoft.com/office/drawing/2014/chart" uri="{C3380CC4-5D6E-409C-BE32-E72D297353CC}">
              <c16:uniqueId val="{0000000B-8272-4A3B-A2DC-E1B514C4A7BA}"/>
            </c:ext>
          </c:extLst>
        </c:ser>
        <c:ser>
          <c:idx val="12"/>
          <c:order val="12"/>
          <c:tx>
            <c:strRef>
              <c:f>'Nodarb 20-64'!$A$67</c:f>
              <c:strCache>
                <c:ptCount val="1"/>
                <c:pt idx="0">
                  <c:v>Greece</c:v>
                </c:pt>
              </c:strCache>
            </c:strRef>
          </c:tx>
          <c:spPr>
            <a:ln w="28575" cap="rnd">
              <a:solidFill>
                <a:schemeClr val="accent1">
                  <a:lumMod val="80000"/>
                  <a:lumOff val="2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20-64'!$B$67:$M$67</c:f>
            </c:numRef>
          </c:val>
          <c:smooth val="0"/>
          <c:extLst>
            <c:ext xmlns:c16="http://schemas.microsoft.com/office/drawing/2014/chart" uri="{C3380CC4-5D6E-409C-BE32-E72D297353CC}">
              <c16:uniqueId val="{0000000C-8272-4A3B-A2DC-E1B514C4A7BA}"/>
            </c:ext>
          </c:extLst>
        </c:ser>
        <c:ser>
          <c:idx val="13"/>
          <c:order val="13"/>
          <c:tx>
            <c:strRef>
              <c:f>'Nodarb 20-64'!$A$68</c:f>
              <c:strCache>
                <c:ptCount val="1"/>
                <c:pt idx="0">
                  <c:v>Spain</c:v>
                </c:pt>
              </c:strCache>
            </c:strRef>
          </c:tx>
          <c:spPr>
            <a:ln w="28575" cap="rnd">
              <a:solidFill>
                <a:schemeClr val="accent2">
                  <a:lumMod val="80000"/>
                  <a:lumOff val="2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20-64'!$B$68:$M$68</c:f>
            </c:numRef>
          </c:val>
          <c:smooth val="0"/>
          <c:extLst>
            <c:ext xmlns:c16="http://schemas.microsoft.com/office/drawing/2014/chart" uri="{C3380CC4-5D6E-409C-BE32-E72D297353CC}">
              <c16:uniqueId val="{0000000D-8272-4A3B-A2DC-E1B514C4A7BA}"/>
            </c:ext>
          </c:extLst>
        </c:ser>
        <c:ser>
          <c:idx val="14"/>
          <c:order val="14"/>
          <c:tx>
            <c:strRef>
              <c:f>'Nodarb 20-64'!$A$69</c:f>
              <c:strCache>
                <c:ptCount val="1"/>
                <c:pt idx="0">
                  <c:v>France</c:v>
                </c:pt>
              </c:strCache>
            </c:strRef>
          </c:tx>
          <c:spPr>
            <a:ln w="28575" cap="rnd">
              <a:solidFill>
                <a:schemeClr val="accent3">
                  <a:lumMod val="80000"/>
                  <a:lumOff val="2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20-64'!$B$69:$M$69</c:f>
            </c:numRef>
          </c:val>
          <c:smooth val="0"/>
          <c:extLst>
            <c:ext xmlns:c16="http://schemas.microsoft.com/office/drawing/2014/chart" uri="{C3380CC4-5D6E-409C-BE32-E72D297353CC}">
              <c16:uniqueId val="{0000000E-8272-4A3B-A2DC-E1B514C4A7BA}"/>
            </c:ext>
          </c:extLst>
        </c:ser>
        <c:ser>
          <c:idx val="15"/>
          <c:order val="15"/>
          <c:tx>
            <c:strRef>
              <c:f>'Nodarb 20-64'!$A$70</c:f>
              <c:strCache>
                <c:ptCount val="1"/>
                <c:pt idx="0">
                  <c:v>France (metropolitan)</c:v>
                </c:pt>
              </c:strCache>
            </c:strRef>
          </c:tx>
          <c:spPr>
            <a:ln w="28575" cap="rnd">
              <a:solidFill>
                <a:schemeClr val="accent4">
                  <a:lumMod val="80000"/>
                  <a:lumOff val="2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20-64'!$B$70:$M$70</c:f>
            </c:numRef>
          </c:val>
          <c:smooth val="0"/>
          <c:extLst>
            <c:ext xmlns:c16="http://schemas.microsoft.com/office/drawing/2014/chart" uri="{C3380CC4-5D6E-409C-BE32-E72D297353CC}">
              <c16:uniqueId val="{0000000F-8272-4A3B-A2DC-E1B514C4A7BA}"/>
            </c:ext>
          </c:extLst>
        </c:ser>
        <c:ser>
          <c:idx val="16"/>
          <c:order val="16"/>
          <c:tx>
            <c:strRef>
              <c:f>'Nodarb 20-64'!$A$71</c:f>
              <c:strCache>
                <c:ptCount val="1"/>
                <c:pt idx="0">
                  <c:v>Croatia</c:v>
                </c:pt>
              </c:strCache>
            </c:strRef>
          </c:tx>
          <c:spPr>
            <a:ln w="28575" cap="rnd">
              <a:solidFill>
                <a:schemeClr val="accent5">
                  <a:lumMod val="80000"/>
                  <a:lumOff val="2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20-64'!$B$71:$M$71</c:f>
            </c:numRef>
          </c:val>
          <c:smooth val="0"/>
          <c:extLst>
            <c:ext xmlns:c16="http://schemas.microsoft.com/office/drawing/2014/chart" uri="{C3380CC4-5D6E-409C-BE32-E72D297353CC}">
              <c16:uniqueId val="{00000010-8272-4A3B-A2DC-E1B514C4A7BA}"/>
            </c:ext>
          </c:extLst>
        </c:ser>
        <c:ser>
          <c:idx val="17"/>
          <c:order val="17"/>
          <c:tx>
            <c:strRef>
              <c:f>'Nodarb 20-64'!$A$72</c:f>
              <c:strCache>
                <c:ptCount val="1"/>
                <c:pt idx="0">
                  <c:v>Italy</c:v>
                </c:pt>
              </c:strCache>
            </c:strRef>
          </c:tx>
          <c:spPr>
            <a:ln w="28575" cap="rnd">
              <a:solidFill>
                <a:schemeClr val="accent6">
                  <a:lumMod val="80000"/>
                  <a:lumOff val="2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20-64'!$B$72:$M$72</c:f>
            </c:numRef>
          </c:val>
          <c:smooth val="0"/>
          <c:extLst>
            <c:ext xmlns:c16="http://schemas.microsoft.com/office/drawing/2014/chart" uri="{C3380CC4-5D6E-409C-BE32-E72D297353CC}">
              <c16:uniqueId val="{00000011-8272-4A3B-A2DC-E1B514C4A7BA}"/>
            </c:ext>
          </c:extLst>
        </c:ser>
        <c:ser>
          <c:idx val="18"/>
          <c:order val="18"/>
          <c:tx>
            <c:strRef>
              <c:f>'Nodarb 20-64'!$A$73</c:f>
              <c:strCache>
                <c:ptCount val="1"/>
                <c:pt idx="0">
                  <c:v>Cyprus</c:v>
                </c:pt>
              </c:strCache>
            </c:strRef>
          </c:tx>
          <c:spPr>
            <a:ln w="28575" cap="rnd">
              <a:solidFill>
                <a:schemeClr val="accent1">
                  <a:lumMod val="8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20-64'!$B$73:$M$73</c:f>
            </c:numRef>
          </c:val>
          <c:smooth val="0"/>
          <c:extLst>
            <c:ext xmlns:c16="http://schemas.microsoft.com/office/drawing/2014/chart" uri="{C3380CC4-5D6E-409C-BE32-E72D297353CC}">
              <c16:uniqueId val="{00000012-8272-4A3B-A2DC-E1B514C4A7BA}"/>
            </c:ext>
          </c:extLst>
        </c:ser>
        <c:ser>
          <c:idx val="19"/>
          <c:order val="19"/>
          <c:tx>
            <c:strRef>
              <c:f>'Nodarb 20-64'!$A$74</c:f>
              <c:strCache>
                <c:ptCount val="1"/>
                <c:pt idx="0">
                  <c:v>Latvija</c:v>
                </c:pt>
              </c:strCache>
            </c:strRef>
          </c:tx>
          <c:spPr>
            <a:ln w="50800" cap="rnd">
              <a:solidFill>
                <a:srgbClr val="9D2235"/>
              </a:solidFill>
              <a:round/>
            </a:ln>
            <a:effectLst/>
          </c:spPr>
          <c:marker>
            <c:symbol val="none"/>
          </c:marker>
          <c:dPt>
            <c:idx val="11"/>
            <c:marker>
              <c:symbol val="none"/>
            </c:marker>
            <c:bubble3D val="0"/>
            <c:spPr>
              <a:ln w="57150" cap="rnd">
                <a:solidFill>
                  <a:srgbClr val="9D2235"/>
                </a:solidFill>
                <a:round/>
              </a:ln>
              <a:effectLst/>
            </c:spPr>
            <c:extLst>
              <c:ext xmlns:c16="http://schemas.microsoft.com/office/drawing/2014/chart" uri="{C3380CC4-5D6E-409C-BE32-E72D297353CC}">
                <c16:uniqueId val="{00000024-8272-4A3B-A2DC-E1B514C4A7BA}"/>
              </c:ext>
            </c:extLst>
          </c:dPt>
          <c:dLbls>
            <c:dLbl>
              <c:idx val="9"/>
              <c:layout>
                <c:manualLayout>
                  <c:x val="-2.1745231159512228E-3"/>
                  <c:y val="6.5942747635786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272-4A3B-A2DC-E1B514C4A7BA}"/>
                </c:ext>
              </c:extLst>
            </c:dLbl>
            <c:dLbl>
              <c:idx val="10"/>
              <c:layout>
                <c:manualLayout>
                  <c:x val="-5.4363077898780575E-3"/>
                  <c:y val="0.109059159551493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272-4A3B-A2DC-E1B514C4A7BA}"/>
                </c:ext>
              </c:extLst>
            </c:dLbl>
            <c:dLbl>
              <c:idx val="11"/>
              <c:layout>
                <c:manualLayout>
                  <c:x val="-2.0657969601536617E-2"/>
                  <c:y val="0.167393128613920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272-4A3B-A2DC-E1B514C4A7BA}"/>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20-64'!$B$74:$M$74</c:f>
              <c:numCache>
                <c:formatCode>#,##0.0</c:formatCode>
                <c:ptCount val="12"/>
                <c:pt idx="0">
                  <c:v>66.599999999999994</c:v>
                </c:pt>
                <c:pt idx="1">
                  <c:v>64.3</c:v>
                </c:pt>
                <c:pt idx="2">
                  <c:v>66.3</c:v>
                </c:pt>
                <c:pt idx="3">
                  <c:v>68.099999999999994</c:v>
                </c:pt>
                <c:pt idx="4">
                  <c:v>69.7</c:v>
                </c:pt>
                <c:pt idx="5">
                  <c:v>70.7</c:v>
                </c:pt>
                <c:pt idx="6">
                  <c:v>72.5</c:v>
                </c:pt>
                <c:pt idx="7">
                  <c:v>73.2</c:v>
                </c:pt>
                <c:pt idx="8">
                  <c:v>74.8</c:v>
                </c:pt>
                <c:pt idx="9">
                  <c:v>76.8</c:v>
                </c:pt>
                <c:pt idx="10">
                  <c:v>78</c:v>
                </c:pt>
                <c:pt idx="11">
                  <c:v>79.5</c:v>
                </c:pt>
              </c:numCache>
            </c:numRef>
          </c:val>
          <c:smooth val="0"/>
          <c:extLst>
            <c:ext xmlns:c16="http://schemas.microsoft.com/office/drawing/2014/chart" uri="{C3380CC4-5D6E-409C-BE32-E72D297353CC}">
              <c16:uniqueId val="{00000013-8272-4A3B-A2DC-E1B514C4A7BA}"/>
            </c:ext>
          </c:extLst>
        </c:ser>
        <c:ser>
          <c:idx val="20"/>
          <c:order val="20"/>
          <c:tx>
            <c:strRef>
              <c:f>'Nodarb 20-64'!$A$75</c:f>
              <c:strCache>
                <c:ptCount val="1"/>
                <c:pt idx="0">
                  <c:v>Lietuva</c:v>
                </c:pt>
              </c:strCache>
            </c:strRef>
          </c:tx>
          <c:spPr>
            <a:ln w="28575" cap="rnd">
              <a:solidFill>
                <a:schemeClr val="accent3">
                  <a:lumMod val="8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20-64'!$B$75:$M$75</c:f>
              <c:numCache>
                <c:formatCode>#,##0.0</c:formatCode>
                <c:ptCount val="12"/>
                <c:pt idx="0">
                  <c:v>67</c:v>
                </c:pt>
                <c:pt idx="1">
                  <c:v>64.3</c:v>
                </c:pt>
                <c:pt idx="2">
                  <c:v>66.900000000000006</c:v>
                </c:pt>
                <c:pt idx="3">
                  <c:v>68.5</c:v>
                </c:pt>
                <c:pt idx="4">
                  <c:v>69.900000000000006</c:v>
                </c:pt>
                <c:pt idx="5">
                  <c:v>71.8</c:v>
                </c:pt>
                <c:pt idx="6">
                  <c:v>73.3</c:v>
                </c:pt>
                <c:pt idx="7">
                  <c:v>75.2</c:v>
                </c:pt>
                <c:pt idx="8">
                  <c:v>76</c:v>
                </c:pt>
                <c:pt idx="9">
                  <c:v>77.8</c:v>
                </c:pt>
              </c:numCache>
            </c:numRef>
          </c:val>
          <c:smooth val="0"/>
          <c:extLst>
            <c:ext xmlns:c16="http://schemas.microsoft.com/office/drawing/2014/chart" uri="{C3380CC4-5D6E-409C-BE32-E72D297353CC}">
              <c16:uniqueId val="{00000014-8272-4A3B-A2DC-E1B514C4A7BA}"/>
            </c:ext>
          </c:extLst>
        </c:ser>
        <c:ser>
          <c:idx val="21"/>
          <c:order val="21"/>
          <c:tx>
            <c:strRef>
              <c:f>'Nodarb 20-64'!$A$76</c:f>
              <c:strCache>
                <c:ptCount val="1"/>
                <c:pt idx="0">
                  <c:v>Luxembourg</c:v>
                </c:pt>
              </c:strCache>
            </c:strRef>
          </c:tx>
          <c:spPr>
            <a:ln w="28575" cap="rnd">
              <a:solidFill>
                <a:schemeClr val="accent4">
                  <a:lumMod val="8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20-64'!$B$76:$M$76</c:f>
            </c:numRef>
          </c:val>
          <c:smooth val="0"/>
          <c:extLst>
            <c:ext xmlns:c16="http://schemas.microsoft.com/office/drawing/2014/chart" uri="{C3380CC4-5D6E-409C-BE32-E72D297353CC}">
              <c16:uniqueId val="{00000015-8272-4A3B-A2DC-E1B514C4A7BA}"/>
            </c:ext>
          </c:extLst>
        </c:ser>
        <c:ser>
          <c:idx val="22"/>
          <c:order val="22"/>
          <c:tx>
            <c:strRef>
              <c:f>'Nodarb 20-64'!$A$77</c:f>
              <c:strCache>
                <c:ptCount val="1"/>
                <c:pt idx="0">
                  <c:v>Hungary</c:v>
                </c:pt>
              </c:strCache>
            </c:strRef>
          </c:tx>
          <c:spPr>
            <a:ln w="28575" cap="rnd">
              <a:solidFill>
                <a:schemeClr val="accent5">
                  <a:lumMod val="8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20-64'!$B$77:$M$77</c:f>
            </c:numRef>
          </c:val>
          <c:smooth val="0"/>
          <c:extLst>
            <c:ext xmlns:c16="http://schemas.microsoft.com/office/drawing/2014/chart" uri="{C3380CC4-5D6E-409C-BE32-E72D297353CC}">
              <c16:uniqueId val="{00000016-8272-4A3B-A2DC-E1B514C4A7BA}"/>
            </c:ext>
          </c:extLst>
        </c:ser>
        <c:ser>
          <c:idx val="23"/>
          <c:order val="23"/>
          <c:tx>
            <c:strRef>
              <c:f>'Nodarb 20-64'!$A$78</c:f>
              <c:strCache>
                <c:ptCount val="1"/>
                <c:pt idx="0">
                  <c:v>Malta</c:v>
                </c:pt>
              </c:strCache>
            </c:strRef>
          </c:tx>
          <c:spPr>
            <a:ln w="28575" cap="rnd">
              <a:solidFill>
                <a:schemeClr val="accent6">
                  <a:lumMod val="8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20-64'!$B$78:$M$78</c:f>
            </c:numRef>
          </c:val>
          <c:smooth val="0"/>
          <c:extLst>
            <c:ext xmlns:c16="http://schemas.microsoft.com/office/drawing/2014/chart" uri="{C3380CC4-5D6E-409C-BE32-E72D297353CC}">
              <c16:uniqueId val="{00000017-8272-4A3B-A2DC-E1B514C4A7BA}"/>
            </c:ext>
          </c:extLst>
        </c:ser>
        <c:ser>
          <c:idx val="24"/>
          <c:order val="24"/>
          <c:tx>
            <c:strRef>
              <c:f>'Nodarb 20-64'!$A$79</c:f>
              <c:strCache>
                <c:ptCount val="1"/>
                <c:pt idx="0">
                  <c:v>Netherlands</c:v>
                </c:pt>
              </c:strCache>
            </c:strRef>
          </c:tx>
          <c:spPr>
            <a:ln w="28575" cap="rnd">
              <a:solidFill>
                <a:schemeClr val="accent1">
                  <a:lumMod val="60000"/>
                  <a:lumOff val="4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20-64'!$B$79:$M$79</c:f>
            </c:numRef>
          </c:val>
          <c:smooth val="0"/>
          <c:extLst>
            <c:ext xmlns:c16="http://schemas.microsoft.com/office/drawing/2014/chart" uri="{C3380CC4-5D6E-409C-BE32-E72D297353CC}">
              <c16:uniqueId val="{00000018-8272-4A3B-A2DC-E1B514C4A7BA}"/>
            </c:ext>
          </c:extLst>
        </c:ser>
        <c:ser>
          <c:idx val="25"/>
          <c:order val="25"/>
          <c:tx>
            <c:strRef>
              <c:f>'Nodarb 20-64'!$A$80</c:f>
              <c:strCache>
                <c:ptCount val="1"/>
                <c:pt idx="0">
                  <c:v>Austria</c:v>
                </c:pt>
              </c:strCache>
            </c:strRef>
          </c:tx>
          <c:spPr>
            <a:ln w="28575" cap="rnd">
              <a:solidFill>
                <a:schemeClr val="accent2">
                  <a:lumMod val="60000"/>
                  <a:lumOff val="4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20-64'!$B$80:$M$80</c:f>
            </c:numRef>
          </c:val>
          <c:smooth val="0"/>
          <c:extLst>
            <c:ext xmlns:c16="http://schemas.microsoft.com/office/drawing/2014/chart" uri="{C3380CC4-5D6E-409C-BE32-E72D297353CC}">
              <c16:uniqueId val="{00000019-8272-4A3B-A2DC-E1B514C4A7BA}"/>
            </c:ext>
          </c:extLst>
        </c:ser>
        <c:ser>
          <c:idx val="26"/>
          <c:order val="26"/>
          <c:tx>
            <c:strRef>
              <c:f>'Nodarb 20-64'!$A$81</c:f>
              <c:strCache>
                <c:ptCount val="1"/>
                <c:pt idx="0">
                  <c:v>Polija</c:v>
                </c:pt>
              </c:strCache>
            </c:strRef>
          </c:tx>
          <c:spPr>
            <a:ln w="28575" cap="rnd">
              <a:solidFill>
                <a:schemeClr val="accent3">
                  <a:lumMod val="60000"/>
                  <a:lumOff val="4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20-64'!$B$81:$M$81</c:f>
              <c:numCache>
                <c:formatCode>#,##0.0</c:formatCode>
                <c:ptCount val="12"/>
                <c:pt idx="0">
                  <c:v>64.900000000000006</c:v>
                </c:pt>
                <c:pt idx="1">
                  <c:v>64.3</c:v>
                </c:pt>
                <c:pt idx="2">
                  <c:v>64.5</c:v>
                </c:pt>
                <c:pt idx="3">
                  <c:v>64.7</c:v>
                </c:pt>
                <c:pt idx="4">
                  <c:v>64.900000000000006</c:v>
                </c:pt>
                <c:pt idx="5">
                  <c:v>66.5</c:v>
                </c:pt>
                <c:pt idx="6">
                  <c:v>67.8</c:v>
                </c:pt>
                <c:pt idx="7">
                  <c:v>69.3</c:v>
                </c:pt>
                <c:pt idx="8">
                  <c:v>70.900000000000006</c:v>
                </c:pt>
                <c:pt idx="9">
                  <c:v>72.2</c:v>
                </c:pt>
              </c:numCache>
            </c:numRef>
          </c:val>
          <c:smooth val="0"/>
          <c:extLst>
            <c:ext xmlns:c16="http://schemas.microsoft.com/office/drawing/2014/chart" uri="{C3380CC4-5D6E-409C-BE32-E72D297353CC}">
              <c16:uniqueId val="{0000001A-8272-4A3B-A2DC-E1B514C4A7BA}"/>
            </c:ext>
          </c:extLst>
        </c:ser>
        <c:ser>
          <c:idx val="27"/>
          <c:order val="27"/>
          <c:tx>
            <c:strRef>
              <c:f>'Nodarb 20-64'!$A$82</c:f>
              <c:strCache>
                <c:ptCount val="1"/>
                <c:pt idx="0">
                  <c:v>Portugal</c:v>
                </c:pt>
              </c:strCache>
            </c:strRef>
          </c:tx>
          <c:spPr>
            <a:ln w="28575" cap="rnd">
              <a:solidFill>
                <a:schemeClr val="accent4">
                  <a:lumMod val="60000"/>
                  <a:lumOff val="4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20-64'!$B$82:$M$82</c:f>
            </c:numRef>
          </c:val>
          <c:smooth val="0"/>
          <c:extLst>
            <c:ext xmlns:c16="http://schemas.microsoft.com/office/drawing/2014/chart" uri="{C3380CC4-5D6E-409C-BE32-E72D297353CC}">
              <c16:uniqueId val="{0000001B-8272-4A3B-A2DC-E1B514C4A7BA}"/>
            </c:ext>
          </c:extLst>
        </c:ser>
        <c:ser>
          <c:idx val="28"/>
          <c:order val="28"/>
          <c:tx>
            <c:strRef>
              <c:f>'Nodarb 20-64'!$A$83</c:f>
              <c:strCache>
                <c:ptCount val="1"/>
                <c:pt idx="0">
                  <c:v>Rumānija</c:v>
                </c:pt>
              </c:strCache>
            </c:strRef>
          </c:tx>
          <c:spPr>
            <a:ln w="28575" cap="rnd">
              <a:solidFill>
                <a:schemeClr val="accent5">
                  <a:lumMod val="60000"/>
                  <a:lumOff val="4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20-64'!$B$83:$M$83</c:f>
              <c:numCache>
                <c:formatCode>#,##0.0</c:formatCode>
                <c:ptCount val="12"/>
                <c:pt idx="0">
                  <c:v>63.5</c:v>
                </c:pt>
                <c:pt idx="1">
                  <c:v>64.8</c:v>
                </c:pt>
                <c:pt idx="2">
                  <c:v>63.8</c:v>
                </c:pt>
                <c:pt idx="3">
                  <c:v>64.8</c:v>
                </c:pt>
                <c:pt idx="4">
                  <c:v>64.7</c:v>
                </c:pt>
                <c:pt idx="5">
                  <c:v>65.7</c:v>
                </c:pt>
                <c:pt idx="6">
                  <c:v>66</c:v>
                </c:pt>
                <c:pt idx="7">
                  <c:v>66.3</c:v>
                </c:pt>
                <c:pt idx="8">
                  <c:v>68.8</c:v>
                </c:pt>
                <c:pt idx="9">
                  <c:v>69.900000000000006</c:v>
                </c:pt>
              </c:numCache>
            </c:numRef>
          </c:val>
          <c:smooth val="0"/>
          <c:extLst>
            <c:ext xmlns:c16="http://schemas.microsoft.com/office/drawing/2014/chart" uri="{C3380CC4-5D6E-409C-BE32-E72D297353CC}">
              <c16:uniqueId val="{0000001C-8272-4A3B-A2DC-E1B514C4A7BA}"/>
            </c:ext>
          </c:extLst>
        </c:ser>
        <c:ser>
          <c:idx val="29"/>
          <c:order val="29"/>
          <c:tx>
            <c:strRef>
              <c:f>'Nodarb 20-64'!$A$84</c:f>
              <c:strCache>
                <c:ptCount val="1"/>
                <c:pt idx="0">
                  <c:v>Slovenia</c:v>
                </c:pt>
              </c:strCache>
            </c:strRef>
          </c:tx>
          <c:spPr>
            <a:ln w="28575" cap="rnd">
              <a:solidFill>
                <a:schemeClr val="accent6">
                  <a:lumMod val="60000"/>
                  <a:lumOff val="4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20-64'!$B$84:$M$84</c:f>
            </c:numRef>
          </c:val>
          <c:smooth val="0"/>
          <c:extLst>
            <c:ext xmlns:c16="http://schemas.microsoft.com/office/drawing/2014/chart" uri="{C3380CC4-5D6E-409C-BE32-E72D297353CC}">
              <c16:uniqueId val="{0000001D-8272-4A3B-A2DC-E1B514C4A7BA}"/>
            </c:ext>
          </c:extLst>
        </c:ser>
        <c:ser>
          <c:idx val="30"/>
          <c:order val="30"/>
          <c:tx>
            <c:strRef>
              <c:f>'Nodarb 20-64'!$A$85</c:f>
              <c:strCache>
                <c:ptCount val="1"/>
                <c:pt idx="0">
                  <c:v>Slovakia</c:v>
                </c:pt>
              </c:strCache>
            </c:strRef>
          </c:tx>
          <c:spPr>
            <a:ln w="28575" cap="rnd">
              <a:solidFill>
                <a:schemeClr val="accent1">
                  <a:lumMod val="5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20-64'!$B$85:$M$85</c:f>
            </c:numRef>
          </c:val>
          <c:smooth val="0"/>
          <c:extLst>
            <c:ext xmlns:c16="http://schemas.microsoft.com/office/drawing/2014/chart" uri="{C3380CC4-5D6E-409C-BE32-E72D297353CC}">
              <c16:uniqueId val="{0000001E-8272-4A3B-A2DC-E1B514C4A7BA}"/>
            </c:ext>
          </c:extLst>
        </c:ser>
        <c:ser>
          <c:idx val="31"/>
          <c:order val="31"/>
          <c:tx>
            <c:strRef>
              <c:f>'Nodarb 20-64'!$A$86</c:f>
              <c:strCache>
                <c:ptCount val="1"/>
                <c:pt idx="0">
                  <c:v>Somija</c:v>
                </c:pt>
              </c:strCache>
            </c:strRef>
          </c:tx>
          <c:spPr>
            <a:ln w="28575" cap="rnd">
              <a:solidFill>
                <a:schemeClr val="accent2">
                  <a:lumMod val="5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20-64'!$B$86:$M$86</c:f>
              <c:numCache>
                <c:formatCode>#,##0.0</c:formatCode>
                <c:ptCount val="12"/>
                <c:pt idx="0">
                  <c:v>73.5</c:v>
                </c:pt>
                <c:pt idx="1">
                  <c:v>73</c:v>
                </c:pt>
                <c:pt idx="2">
                  <c:v>73.8</c:v>
                </c:pt>
                <c:pt idx="3">
                  <c:v>74</c:v>
                </c:pt>
                <c:pt idx="4">
                  <c:v>73.3</c:v>
                </c:pt>
                <c:pt idx="5">
                  <c:v>73.099999999999994</c:v>
                </c:pt>
                <c:pt idx="6">
                  <c:v>72.900000000000006</c:v>
                </c:pt>
                <c:pt idx="7">
                  <c:v>73.400000000000006</c:v>
                </c:pt>
                <c:pt idx="8">
                  <c:v>74.2</c:v>
                </c:pt>
                <c:pt idx="9">
                  <c:v>76.3</c:v>
                </c:pt>
              </c:numCache>
            </c:numRef>
          </c:val>
          <c:smooth val="0"/>
          <c:extLst>
            <c:ext xmlns:c16="http://schemas.microsoft.com/office/drawing/2014/chart" uri="{C3380CC4-5D6E-409C-BE32-E72D297353CC}">
              <c16:uniqueId val="{0000001F-8272-4A3B-A2DC-E1B514C4A7BA}"/>
            </c:ext>
          </c:extLst>
        </c:ser>
        <c:ser>
          <c:idx val="32"/>
          <c:order val="32"/>
          <c:tx>
            <c:strRef>
              <c:f>'Nodarb 20-64'!$A$87</c:f>
              <c:strCache>
                <c:ptCount val="1"/>
                <c:pt idx="0">
                  <c:v>Zviedrija</c:v>
                </c:pt>
              </c:strCache>
            </c:strRef>
          </c:tx>
          <c:spPr>
            <a:ln w="28575" cap="rnd">
              <a:solidFill>
                <a:schemeClr val="accent3">
                  <a:lumMod val="5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20-64'!$B$87:$M$87</c:f>
              <c:numCache>
                <c:formatCode>#,##0.0</c:formatCode>
                <c:ptCount val="12"/>
                <c:pt idx="0">
                  <c:v>78.3</c:v>
                </c:pt>
                <c:pt idx="1">
                  <c:v>78.099999999999994</c:v>
                </c:pt>
                <c:pt idx="2">
                  <c:v>79.400000000000006</c:v>
                </c:pt>
                <c:pt idx="3">
                  <c:v>79.400000000000006</c:v>
                </c:pt>
                <c:pt idx="4">
                  <c:v>79.8</c:v>
                </c:pt>
                <c:pt idx="5">
                  <c:v>80</c:v>
                </c:pt>
                <c:pt idx="6">
                  <c:v>80.5</c:v>
                </c:pt>
                <c:pt idx="7">
                  <c:v>81.2</c:v>
                </c:pt>
                <c:pt idx="8">
                  <c:v>81.8</c:v>
                </c:pt>
                <c:pt idx="9">
                  <c:v>82.6</c:v>
                </c:pt>
              </c:numCache>
            </c:numRef>
          </c:val>
          <c:smooth val="0"/>
          <c:extLst>
            <c:ext xmlns:c16="http://schemas.microsoft.com/office/drawing/2014/chart" uri="{C3380CC4-5D6E-409C-BE32-E72D297353CC}">
              <c16:uniqueId val="{00000020-8272-4A3B-A2DC-E1B514C4A7BA}"/>
            </c:ext>
          </c:extLst>
        </c:ser>
        <c:ser>
          <c:idx val="33"/>
          <c:order val="33"/>
          <c:tx>
            <c:strRef>
              <c:f>'Nodarb 20-64'!$A$88</c:f>
              <c:strCache>
                <c:ptCount val="1"/>
                <c:pt idx="0">
                  <c:v>United Kingdom</c:v>
                </c:pt>
              </c:strCache>
            </c:strRef>
          </c:tx>
          <c:spPr>
            <a:ln w="28575" cap="rnd">
              <a:solidFill>
                <a:schemeClr val="accent4">
                  <a:lumMod val="5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20-64'!$B$88:$M$88</c:f>
            </c:numRef>
          </c:val>
          <c:smooth val="0"/>
          <c:extLst>
            <c:ext xmlns:c16="http://schemas.microsoft.com/office/drawing/2014/chart" uri="{C3380CC4-5D6E-409C-BE32-E72D297353CC}">
              <c16:uniqueId val="{00000021-8272-4A3B-A2DC-E1B514C4A7BA}"/>
            </c:ext>
          </c:extLst>
        </c:ser>
        <c:ser>
          <c:idx val="34"/>
          <c:order val="34"/>
          <c:tx>
            <c:strRef>
              <c:f>'Nodarb 20-64'!$A$89</c:f>
              <c:strCache>
                <c:ptCount val="1"/>
                <c:pt idx="0">
                  <c:v>Iceland</c:v>
                </c:pt>
              </c:strCache>
            </c:strRef>
          </c:tx>
          <c:spPr>
            <a:ln w="28575" cap="rnd">
              <a:solidFill>
                <a:schemeClr val="accent5">
                  <a:lumMod val="5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20-64'!$B$89:$M$89</c:f>
            </c:numRef>
          </c:val>
          <c:smooth val="0"/>
          <c:extLst>
            <c:ext xmlns:c16="http://schemas.microsoft.com/office/drawing/2014/chart" uri="{C3380CC4-5D6E-409C-BE32-E72D297353CC}">
              <c16:uniqueId val="{00000022-8272-4A3B-A2DC-E1B514C4A7BA}"/>
            </c:ext>
          </c:extLst>
        </c:ser>
        <c:ser>
          <c:idx val="35"/>
          <c:order val="35"/>
          <c:tx>
            <c:strRef>
              <c:f>'Nodarb 20-64'!$A$90</c:f>
              <c:strCache>
                <c:ptCount val="1"/>
                <c:pt idx="0">
                  <c:v>Norvēģija</c:v>
                </c:pt>
              </c:strCache>
            </c:strRef>
          </c:tx>
          <c:spPr>
            <a:ln w="28575" cap="rnd">
              <a:solidFill>
                <a:schemeClr val="accent6">
                  <a:lumMod val="50000"/>
                </a:schemeClr>
              </a:solidFill>
              <a:round/>
            </a:ln>
            <a:effectLst/>
          </c:spPr>
          <c:marker>
            <c:symbol val="none"/>
          </c:marker>
          <c:cat>
            <c:strRef>
              <c:f>'Nodarb 20-64'!$B$54:$M$54</c:f>
              <c:strCache>
                <c:ptCount val="12"/>
                <c:pt idx="0">
                  <c:v>2009</c:v>
                </c:pt>
                <c:pt idx="1">
                  <c:v>2010</c:v>
                </c:pt>
                <c:pt idx="2">
                  <c:v>2011</c:v>
                </c:pt>
                <c:pt idx="3">
                  <c:v>2012</c:v>
                </c:pt>
                <c:pt idx="4">
                  <c:v>2013</c:v>
                </c:pt>
                <c:pt idx="5">
                  <c:v>2014</c:v>
                </c:pt>
                <c:pt idx="6">
                  <c:v>2015</c:v>
                </c:pt>
                <c:pt idx="7">
                  <c:v>2016</c:v>
                </c:pt>
                <c:pt idx="8">
                  <c:v>2017</c:v>
                </c:pt>
                <c:pt idx="9">
                  <c:v>2018</c:v>
                </c:pt>
                <c:pt idx="10">
                  <c:v>2024*</c:v>
                </c:pt>
                <c:pt idx="11">
                  <c:v>2027*</c:v>
                </c:pt>
              </c:strCache>
            </c:strRef>
          </c:cat>
          <c:val>
            <c:numRef>
              <c:f>'Nodarb 20-64'!$B$90:$M$90</c:f>
              <c:numCache>
                <c:formatCode>#,##0.0</c:formatCode>
                <c:ptCount val="12"/>
                <c:pt idx="0">
                  <c:v>80.599999999999994</c:v>
                </c:pt>
                <c:pt idx="1">
                  <c:v>79.599999999999994</c:v>
                </c:pt>
                <c:pt idx="2">
                  <c:v>79.599999999999994</c:v>
                </c:pt>
                <c:pt idx="3">
                  <c:v>79.900000000000006</c:v>
                </c:pt>
                <c:pt idx="4">
                  <c:v>79.599999999999994</c:v>
                </c:pt>
                <c:pt idx="5">
                  <c:v>79.599999999999994</c:v>
                </c:pt>
                <c:pt idx="6">
                  <c:v>79.099999999999994</c:v>
                </c:pt>
                <c:pt idx="7">
                  <c:v>78.599999999999994</c:v>
                </c:pt>
                <c:pt idx="8">
                  <c:v>78.3</c:v>
                </c:pt>
                <c:pt idx="9">
                  <c:v>79.2</c:v>
                </c:pt>
              </c:numCache>
            </c:numRef>
          </c:val>
          <c:smooth val="0"/>
          <c:extLst>
            <c:ext xmlns:c16="http://schemas.microsoft.com/office/drawing/2014/chart" uri="{C3380CC4-5D6E-409C-BE32-E72D297353CC}">
              <c16:uniqueId val="{00000023-8272-4A3B-A2DC-E1B514C4A7BA}"/>
            </c:ext>
          </c:extLst>
        </c:ser>
        <c:dLbls>
          <c:showLegendKey val="0"/>
          <c:showVal val="0"/>
          <c:showCatName val="0"/>
          <c:showSerName val="0"/>
          <c:showPercent val="0"/>
          <c:showBubbleSize val="0"/>
        </c:dLbls>
        <c:smooth val="0"/>
        <c:axId val="207229696"/>
        <c:axId val="207231232"/>
      </c:lineChart>
      <c:catAx>
        <c:axId val="207229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07231232"/>
        <c:crosses val="autoZero"/>
        <c:auto val="1"/>
        <c:lblAlgn val="ctr"/>
        <c:lblOffset val="100"/>
        <c:noMultiLvlLbl val="0"/>
      </c:catAx>
      <c:valAx>
        <c:axId val="207231232"/>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072296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GFCF!$A$62</c:f>
              <c:strCache>
                <c:ptCount val="1"/>
                <c:pt idx="0">
                  <c:v>geo (Labels)</c:v>
                </c:pt>
              </c:strCache>
            </c:strRef>
          </c:tx>
          <c:spPr>
            <a:ln w="28575" cap="rnd">
              <a:solidFill>
                <a:schemeClr val="accent1"/>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GFCF!$B$62:$AA$62</c:f>
            </c:numRef>
          </c:val>
          <c:smooth val="0"/>
          <c:extLst>
            <c:ext xmlns:c16="http://schemas.microsoft.com/office/drawing/2014/chart" uri="{C3380CC4-5D6E-409C-BE32-E72D297353CC}">
              <c16:uniqueId val="{00000000-E734-4AEA-B78E-E22BD3983278}"/>
            </c:ext>
          </c:extLst>
        </c:ser>
        <c:ser>
          <c:idx val="1"/>
          <c:order val="1"/>
          <c:tx>
            <c:strRef>
              <c:f>GFCF!$A$63</c:f>
              <c:strCache>
                <c:ptCount val="1"/>
                <c:pt idx="0">
                  <c:v>ES-28</c:v>
                </c:pt>
              </c:strCache>
            </c:strRef>
          </c:tx>
          <c:spPr>
            <a:ln w="57150" cap="rnd">
              <a:solidFill>
                <a:schemeClr val="accent1"/>
              </a:solidFill>
              <a:round/>
            </a:ln>
            <a:effectLst/>
          </c:spPr>
          <c:marker>
            <c:symbol val="circle"/>
            <c:size val="5"/>
            <c:spPr>
              <a:solidFill>
                <a:schemeClr val="accent1"/>
              </a:solidFill>
              <a:ln w="9525">
                <a:solidFill>
                  <a:schemeClr val="accent1"/>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GFCF!$B$63:$AA$63</c:f>
              <c:numCache>
                <c:formatCode>#,##0.##########</c:formatCode>
                <c:ptCount val="14"/>
                <c:pt idx="0">
                  <c:v>22.5</c:v>
                </c:pt>
                <c:pt idx="1">
                  <c:v>22.4</c:v>
                </c:pt>
                <c:pt idx="2">
                  <c:v>20.5</c:v>
                </c:pt>
                <c:pt idx="3" formatCode="#,##0">
                  <c:v>20</c:v>
                </c:pt>
                <c:pt idx="4">
                  <c:v>20.100000000000001</c:v>
                </c:pt>
                <c:pt idx="5">
                  <c:v>19.600000000000001</c:v>
                </c:pt>
                <c:pt idx="6">
                  <c:v>19.2</c:v>
                </c:pt>
                <c:pt idx="7">
                  <c:v>19.2</c:v>
                </c:pt>
                <c:pt idx="8">
                  <c:v>19.600000000000001</c:v>
                </c:pt>
                <c:pt idx="9">
                  <c:v>19.899999999999999</c:v>
                </c:pt>
                <c:pt idx="10">
                  <c:v>20.2</c:v>
                </c:pt>
                <c:pt idx="11">
                  <c:v>20.399999999999999</c:v>
                </c:pt>
              </c:numCache>
            </c:numRef>
          </c:val>
          <c:smooth val="0"/>
          <c:extLst>
            <c:ext xmlns:c16="http://schemas.microsoft.com/office/drawing/2014/chart" uri="{C3380CC4-5D6E-409C-BE32-E72D297353CC}">
              <c16:uniqueId val="{00000001-E734-4AEA-B78E-E22BD3983278}"/>
            </c:ext>
          </c:extLst>
        </c:ser>
        <c:ser>
          <c:idx val="2"/>
          <c:order val="2"/>
          <c:tx>
            <c:strRef>
              <c:f>GFCF!$A$64</c:f>
              <c:strCache>
                <c:ptCount val="1"/>
                <c:pt idx="0">
                  <c:v>Euro area (EA11-2000, EA12-2006, EA13-2007, EA15-2008, EA16-2010, EA17-2013, EA18-2014, EA19)</c:v>
                </c:pt>
              </c:strCache>
            </c:strRef>
          </c:tx>
          <c:spPr>
            <a:ln w="28575" cap="rnd">
              <a:solidFill>
                <a:schemeClr val="accent3"/>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GFCF!$B$64:$AA$64</c:f>
            </c:numRef>
          </c:val>
          <c:smooth val="0"/>
          <c:extLst>
            <c:ext xmlns:c16="http://schemas.microsoft.com/office/drawing/2014/chart" uri="{C3380CC4-5D6E-409C-BE32-E72D297353CC}">
              <c16:uniqueId val="{00000002-E734-4AEA-B78E-E22BD3983278}"/>
            </c:ext>
          </c:extLst>
        </c:ser>
        <c:ser>
          <c:idx val="3"/>
          <c:order val="3"/>
          <c:tx>
            <c:strRef>
              <c:f>GFCF!$A$65</c:f>
              <c:strCache>
                <c:ptCount val="1"/>
                <c:pt idx="0">
                  <c:v>Euro area (19 countries)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GFCF!$B$65:$AA$65</c:f>
            </c:numRef>
          </c:val>
          <c:smooth val="0"/>
          <c:extLst>
            <c:ext xmlns:c16="http://schemas.microsoft.com/office/drawing/2014/chart" uri="{C3380CC4-5D6E-409C-BE32-E72D297353CC}">
              <c16:uniqueId val="{00000003-E734-4AEA-B78E-E22BD3983278}"/>
            </c:ext>
          </c:extLst>
        </c:ser>
        <c:ser>
          <c:idx val="4"/>
          <c:order val="4"/>
          <c:tx>
            <c:strRef>
              <c:f>GFCF!$A$66</c:f>
              <c:strCache>
                <c:ptCount val="1"/>
                <c:pt idx="0">
                  <c:v>Belgium</c:v>
                </c:pt>
              </c:strCache>
            </c:strRef>
          </c:tx>
          <c:spPr>
            <a:ln w="28575" cap="rnd">
              <a:solidFill>
                <a:schemeClr val="accent5"/>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GFCF!$B$66:$AA$66</c:f>
            </c:numRef>
          </c:val>
          <c:smooth val="0"/>
          <c:extLst>
            <c:ext xmlns:c16="http://schemas.microsoft.com/office/drawing/2014/chart" uri="{C3380CC4-5D6E-409C-BE32-E72D297353CC}">
              <c16:uniqueId val="{00000004-E734-4AEA-B78E-E22BD3983278}"/>
            </c:ext>
          </c:extLst>
        </c:ser>
        <c:ser>
          <c:idx val="5"/>
          <c:order val="5"/>
          <c:tx>
            <c:strRef>
              <c:f>GFCF!$A$67</c:f>
              <c:strCache>
                <c:ptCount val="1"/>
                <c:pt idx="0">
                  <c:v>Bulgārija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GFCF!$B$67:$AA$67</c:f>
              <c:numCache>
                <c:formatCode>#,##0</c:formatCode>
                <c:ptCount val="14"/>
                <c:pt idx="0" formatCode="#,##0.##########">
                  <c:v>28.3</c:v>
                </c:pt>
                <c:pt idx="1">
                  <c:v>33</c:v>
                </c:pt>
                <c:pt idx="2" formatCode="#,##0.##########">
                  <c:v>27.8</c:v>
                </c:pt>
                <c:pt idx="3" formatCode="#,##0.##########">
                  <c:v>22.3</c:v>
                </c:pt>
                <c:pt idx="4">
                  <c:v>21</c:v>
                </c:pt>
                <c:pt idx="5" formatCode="#,##0.##########">
                  <c:v>21.2</c:v>
                </c:pt>
                <c:pt idx="6" formatCode="#,##0.##########">
                  <c:v>21.3</c:v>
                </c:pt>
                <c:pt idx="7" formatCode="#,##0.##########">
                  <c:v>21.1</c:v>
                </c:pt>
                <c:pt idx="8" formatCode="#,##0.##########">
                  <c:v>20.9</c:v>
                </c:pt>
                <c:pt idx="9" formatCode="#,##0.##########">
                  <c:v>18.5</c:v>
                </c:pt>
                <c:pt idx="10" formatCode="#,##0.##########">
                  <c:v>18.399999999999999</c:v>
                </c:pt>
                <c:pt idx="11" formatCode="#,##0.##########">
                  <c:v>18.8</c:v>
                </c:pt>
              </c:numCache>
            </c:numRef>
          </c:val>
          <c:smooth val="0"/>
          <c:extLst>
            <c:ext xmlns:c16="http://schemas.microsoft.com/office/drawing/2014/chart" uri="{C3380CC4-5D6E-409C-BE32-E72D297353CC}">
              <c16:uniqueId val="{00000005-E734-4AEA-B78E-E22BD3983278}"/>
            </c:ext>
          </c:extLst>
        </c:ser>
        <c:ser>
          <c:idx val="6"/>
          <c:order val="6"/>
          <c:tx>
            <c:strRef>
              <c:f>GFCF!$A$68</c:f>
              <c:strCache>
                <c:ptCount val="1"/>
                <c:pt idx="0">
                  <c:v>Čehija</c:v>
                </c:pt>
              </c:strCache>
            </c:strRef>
          </c:tx>
          <c:spPr>
            <a:ln w="28575" cap="rnd">
              <a:solidFill>
                <a:schemeClr val="accent1">
                  <a:lumMod val="6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GFCF!$B$68:$AA$68</c:f>
              <c:numCache>
                <c:formatCode>#,##0</c:formatCode>
                <c:ptCount val="14"/>
                <c:pt idx="0" formatCode="#,##0.##########">
                  <c:v>29.5</c:v>
                </c:pt>
                <c:pt idx="1">
                  <c:v>29</c:v>
                </c:pt>
                <c:pt idx="2" formatCode="#,##0.##########">
                  <c:v>27.1</c:v>
                </c:pt>
                <c:pt idx="3" formatCode="#,##0.##########">
                  <c:v>26.9</c:v>
                </c:pt>
                <c:pt idx="4" formatCode="#,##0.##########">
                  <c:v>26.5</c:v>
                </c:pt>
                <c:pt idx="5" formatCode="#,##0.##########">
                  <c:v>25.9</c:v>
                </c:pt>
                <c:pt idx="6" formatCode="#,##0.##########">
                  <c:v>25.1</c:v>
                </c:pt>
                <c:pt idx="7" formatCode="#,##0.##########">
                  <c:v>25.1</c:v>
                </c:pt>
                <c:pt idx="8" formatCode="#,##0.##########">
                  <c:v>26.5</c:v>
                </c:pt>
                <c:pt idx="9" formatCode="#,##0.##########">
                  <c:v>24.9</c:v>
                </c:pt>
                <c:pt idx="10" formatCode="#,##0.##########">
                  <c:v>24.8</c:v>
                </c:pt>
                <c:pt idx="11" formatCode="#,##0.##########">
                  <c:v>25.5</c:v>
                </c:pt>
              </c:numCache>
            </c:numRef>
          </c:val>
          <c:smooth val="0"/>
          <c:extLst>
            <c:ext xmlns:c16="http://schemas.microsoft.com/office/drawing/2014/chart" uri="{C3380CC4-5D6E-409C-BE32-E72D297353CC}">
              <c16:uniqueId val="{00000006-E734-4AEA-B78E-E22BD3983278}"/>
            </c:ext>
          </c:extLst>
        </c:ser>
        <c:ser>
          <c:idx val="7"/>
          <c:order val="7"/>
          <c:tx>
            <c:strRef>
              <c:f>GFCF!$A$69</c:f>
              <c:strCache>
                <c:ptCount val="1"/>
                <c:pt idx="0">
                  <c:v>Dānija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GFCF!$B$69:$AA$69</c:f>
              <c:numCache>
                <c:formatCode>#,##0.##########</c:formatCode>
                <c:ptCount val="14"/>
                <c:pt idx="0">
                  <c:v>23.5</c:v>
                </c:pt>
                <c:pt idx="1">
                  <c:v>22.9</c:v>
                </c:pt>
                <c:pt idx="2">
                  <c:v>20.2</c:v>
                </c:pt>
                <c:pt idx="3">
                  <c:v>18.100000000000001</c:v>
                </c:pt>
                <c:pt idx="4">
                  <c:v>18.2</c:v>
                </c:pt>
                <c:pt idx="5">
                  <c:v>18.8</c:v>
                </c:pt>
                <c:pt idx="6">
                  <c:v>19.100000000000001</c:v>
                </c:pt>
                <c:pt idx="7">
                  <c:v>19.2</c:v>
                </c:pt>
                <c:pt idx="8">
                  <c:v>19.899999999999999</c:v>
                </c:pt>
                <c:pt idx="9">
                  <c:v>20.9</c:v>
                </c:pt>
                <c:pt idx="10">
                  <c:v>21.2</c:v>
                </c:pt>
                <c:pt idx="11">
                  <c:v>22.4</c:v>
                </c:pt>
              </c:numCache>
            </c:numRef>
          </c:val>
          <c:smooth val="0"/>
          <c:extLst>
            <c:ext xmlns:c16="http://schemas.microsoft.com/office/drawing/2014/chart" uri="{C3380CC4-5D6E-409C-BE32-E72D297353CC}">
              <c16:uniqueId val="{00000007-E734-4AEA-B78E-E22BD3983278}"/>
            </c:ext>
          </c:extLst>
        </c:ser>
        <c:ser>
          <c:idx val="8"/>
          <c:order val="8"/>
          <c:tx>
            <c:strRef>
              <c:f>GFCF!$A$70</c:f>
              <c:strCache>
                <c:ptCount val="1"/>
                <c:pt idx="0">
                  <c:v>Vācija</c:v>
                </c:pt>
              </c:strCache>
            </c:strRef>
          </c:tx>
          <c:spPr>
            <a:ln w="28575" cap="rnd">
              <a:solidFill>
                <a:schemeClr val="accent3">
                  <a:lumMod val="6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GFCF!$B$70:$AA$70</c:f>
              <c:numCache>
                <c:formatCode>#,##0.##########</c:formatCode>
                <c:ptCount val="14"/>
                <c:pt idx="0">
                  <c:v>20.100000000000001</c:v>
                </c:pt>
                <c:pt idx="1">
                  <c:v>20.3</c:v>
                </c:pt>
                <c:pt idx="2">
                  <c:v>19.3</c:v>
                </c:pt>
                <c:pt idx="3">
                  <c:v>19.5</c:v>
                </c:pt>
                <c:pt idx="4">
                  <c:v>20.399999999999999</c:v>
                </c:pt>
                <c:pt idx="5">
                  <c:v>20.3</c:v>
                </c:pt>
                <c:pt idx="6">
                  <c:v>19.899999999999999</c:v>
                </c:pt>
                <c:pt idx="7" formatCode="#,##0">
                  <c:v>20</c:v>
                </c:pt>
                <c:pt idx="8" formatCode="#,##0">
                  <c:v>20</c:v>
                </c:pt>
                <c:pt idx="9">
                  <c:v>20.3</c:v>
                </c:pt>
                <c:pt idx="10">
                  <c:v>20.5</c:v>
                </c:pt>
                <c:pt idx="11">
                  <c:v>21.2</c:v>
                </c:pt>
              </c:numCache>
            </c:numRef>
          </c:val>
          <c:smooth val="0"/>
          <c:extLst>
            <c:ext xmlns:c16="http://schemas.microsoft.com/office/drawing/2014/chart" uri="{C3380CC4-5D6E-409C-BE32-E72D297353CC}">
              <c16:uniqueId val="{00000008-E734-4AEA-B78E-E22BD3983278}"/>
            </c:ext>
          </c:extLst>
        </c:ser>
        <c:ser>
          <c:idx val="9"/>
          <c:order val="9"/>
          <c:tx>
            <c:strRef>
              <c:f>GFCF!$A$71</c:f>
              <c:strCache>
                <c:ptCount val="1"/>
                <c:pt idx="0">
                  <c:v>Igaunija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GFCF!$B$71:$AA$71</c:f>
              <c:numCache>
                <c:formatCode>#,##0.##########</c:formatCode>
                <c:ptCount val="14"/>
                <c:pt idx="0">
                  <c:v>36.4</c:v>
                </c:pt>
                <c:pt idx="1">
                  <c:v>31.1</c:v>
                </c:pt>
                <c:pt idx="2">
                  <c:v>22.6</c:v>
                </c:pt>
                <c:pt idx="3">
                  <c:v>21.1</c:v>
                </c:pt>
                <c:pt idx="4">
                  <c:v>26.2</c:v>
                </c:pt>
                <c:pt idx="5">
                  <c:v>28.5</c:v>
                </c:pt>
                <c:pt idx="6">
                  <c:v>27.7</c:v>
                </c:pt>
                <c:pt idx="7">
                  <c:v>25.6</c:v>
                </c:pt>
                <c:pt idx="8">
                  <c:v>24.3</c:v>
                </c:pt>
                <c:pt idx="9">
                  <c:v>23.3</c:v>
                </c:pt>
                <c:pt idx="10">
                  <c:v>24.8</c:v>
                </c:pt>
                <c:pt idx="11">
                  <c:v>23.9</c:v>
                </c:pt>
              </c:numCache>
            </c:numRef>
          </c:val>
          <c:smooth val="0"/>
          <c:extLst>
            <c:ext xmlns:c16="http://schemas.microsoft.com/office/drawing/2014/chart" uri="{C3380CC4-5D6E-409C-BE32-E72D297353CC}">
              <c16:uniqueId val="{00000009-E734-4AEA-B78E-E22BD3983278}"/>
            </c:ext>
          </c:extLst>
        </c:ser>
        <c:ser>
          <c:idx val="10"/>
          <c:order val="10"/>
          <c:tx>
            <c:strRef>
              <c:f>GFCF!$A$72</c:f>
              <c:strCache>
                <c:ptCount val="1"/>
                <c:pt idx="0">
                  <c:v>Īrija</c:v>
                </c:pt>
              </c:strCache>
            </c:strRef>
          </c:tx>
          <c:spPr>
            <a:ln w="28575" cap="rnd">
              <a:solidFill>
                <a:srgbClr val="FFC000"/>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GFCF!$B$72:$AA$72</c:f>
              <c:numCache>
                <c:formatCode>#,##0.##########</c:formatCode>
                <c:ptCount val="14"/>
                <c:pt idx="0">
                  <c:v>28.7</c:v>
                </c:pt>
                <c:pt idx="1">
                  <c:v>24.8</c:v>
                </c:pt>
                <c:pt idx="2">
                  <c:v>21.1</c:v>
                </c:pt>
                <c:pt idx="3">
                  <c:v>17.5</c:v>
                </c:pt>
                <c:pt idx="4">
                  <c:v>16.600000000000001</c:v>
                </c:pt>
                <c:pt idx="5">
                  <c:v>19.600000000000001</c:v>
                </c:pt>
                <c:pt idx="6">
                  <c:v>18.600000000000001</c:v>
                </c:pt>
                <c:pt idx="7">
                  <c:v>20.6</c:v>
                </c:pt>
                <c:pt idx="8">
                  <c:v>24.1</c:v>
                </c:pt>
                <c:pt idx="9">
                  <c:v>35.6</c:v>
                </c:pt>
                <c:pt idx="10">
                  <c:v>31.4</c:v>
                </c:pt>
                <c:pt idx="11">
                  <c:v>23.4</c:v>
                </c:pt>
              </c:numCache>
            </c:numRef>
          </c:val>
          <c:smooth val="0"/>
          <c:extLst>
            <c:ext xmlns:c16="http://schemas.microsoft.com/office/drawing/2014/chart" uri="{C3380CC4-5D6E-409C-BE32-E72D297353CC}">
              <c16:uniqueId val="{0000000A-E734-4AEA-B78E-E22BD3983278}"/>
            </c:ext>
          </c:extLst>
        </c:ser>
        <c:ser>
          <c:idx val="11"/>
          <c:order val="11"/>
          <c:tx>
            <c:strRef>
              <c:f>GFCF!$A$73</c:f>
              <c:strCache>
                <c:ptCount val="1"/>
                <c:pt idx="0">
                  <c:v>Greece</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GFCF!$B$73:$AA$73</c:f>
            </c:numRef>
          </c:val>
          <c:smooth val="0"/>
          <c:extLst>
            <c:ext xmlns:c16="http://schemas.microsoft.com/office/drawing/2014/chart" uri="{C3380CC4-5D6E-409C-BE32-E72D297353CC}">
              <c16:uniqueId val="{0000000B-E734-4AEA-B78E-E22BD3983278}"/>
            </c:ext>
          </c:extLst>
        </c:ser>
        <c:ser>
          <c:idx val="12"/>
          <c:order val="12"/>
          <c:tx>
            <c:strRef>
              <c:f>GFCF!$A$74</c:f>
              <c:strCache>
                <c:ptCount val="1"/>
                <c:pt idx="0">
                  <c:v>Spain</c:v>
                </c:pt>
              </c:strCache>
            </c:strRef>
          </c:tx>
          <c:spPr>
            <a:ln w="28575" cap="rnd">
              <a:solidFill>
                <a:schemeClr val="accent1">
                  <a:lumMod val="80000"/>
                  <a:lumOff val="2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GFCF!$B$74:$AA$74</c:f>
            </c:numRef>
          </c:val>
          <c:smooth val="0"/>
          <c:extLst>
            <c:ext xmlns:c16="http://schemas.microsoft.com/office/drawing/2014/chart" uri="{C3380CC4-5D6E-409C-BE32-E72D297353CC}">
              <c16:uniqueId val="{0000000C-E734-4AEA-B78E-E22BD3983278}"/>
            </c:ext>
          </c:extLst>
        </c:ser>
        <c:ser>
          <c:idx val="13"/>
          <c:order val="13"/>
          <c:tx>
            <c:strRef>
              <c:f>GFCF!$A$75</c:f>
              <c:strCache>
                <c:ptCount val="1"/>
                <c:pt idx="0">
                  <c:v>France</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GFCF!$B$75:$AA$75</c:f>
            </c:numRef>
          </c:val>
          <c:smooth val="0"/>
          <c:extLst>
            <c:ext xmlns:c16="http://schemas.microsoft.com/office/drawing/2014/chart" uri="{C3380CC4-5D6E-409C-BE32-E72D297353CC}">
              <c16:uniqueId val="{0000000D-E734-4AEA-B78E-E22BD3983278}"/>
            </c:ext>
          </c:extLst>
        </c:ser>
        <c:ser>
          <c:idx val="14"/>
          <c:order val="14"/>
          <c:tx>
            <c:strRef>
              <c:f>GFCF!$A$76</c:f>
              <c:strCache>
                <c:ptCount val="1"/>
                <c:pt idx="0">
                  <c:v>Croatia</c:v>
                </c:pt>
              </c:strCache>
            </c:strRef>
          </c:tx>
          <c:spPr>
            <a:ln w="28575" cap="rnd">
              <a:solidFill>
                <a:schemeClr val="accent3">
                  <a:lumMod val="80000"/>
                  <a:lumOff val="2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GFCF!$B$76:$AA$76</c:f>
            </c:numRef>
          </c:val>
          <c:smooth val="0"/>
          <c:extLst>
            <c:ext xmlns:c16="http://schemas.microsoft.com/office/drawing/2014/chart" uri="{C3380CC4-5D6E-409C-BE32-E72D297353CC}">
              <c16:uniqueId val="{0000000E-E734-4AEA-B78E-E22BD3983278}"/>
            </c:ext>
          </c:extLst>
        </c:ser>
        <c:ser>
          <c:idx val="15"/>
          <c:order val="15"/>
          <c:tx>
            <c:strRef>
              <c:f>GFCF!$A$77</c:f>
              <c:strCache>
                <c:ptCount val="1"/>
                <c:pt idx="0">
                  <c:v>Italy</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GFCF!$B$77:$AA$77</c:f>
            </c:numRef>
          </c:val>
          <c:smooth val="0"/>
          <c:extLst>
            <c:ext xmlns:c16="http://schemas.microsoft.com/office/drawing/2014/chart" uri="{C3380CC4-5D6E-409C-BE32-E72D297353CC}">
              <c16:uniqueId val="{0000000F-E734-4AEA-B78E-E22BD3983278}"/>
            </c:ext>
          </c:extLst>
        </c:ser>
        <c:ser>
          <c:idx val="16"/>
          <c:order val="16"/>
          <c:tx>
            <c:strRef>
              <c:f>GFCF!$A$78</c:f>
              <c:strCache>
                <c:ptCount val="1"/>
                <c:pt idx="0">
                  <c:v>Cyprus</c:v>
                </c:pt>
              </c:strCache>
            </c:strRef>
          </c:tx>
          <c:spPr>
            <a:ln w="28575" cap="rnd">
              <a:solidFill>
                <a:schemeClr val="accent5">
                  <a:lumMod val="80000"/>
                  <a:lumOff val="2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GFCF!$B$78:$AA$78</c:f>
            </c:numRef>
          </c:val>
          <c:smooth val="0"/>
          <c:extLst>
            <c:ext xmlns:c16="http://schemas.microsoft.com/office/drawing/2014/chart" uri="{C3380CC4-5D6E-409C-BE32-E72D297353CC}">
              <c16:uniqueId val="{00000010-E734-4AEA-B78E-E22BD3983278}"/>
            </c:ext>
          </c:extLst>
        </c:ser>
        <c:ser>
          <c:idx val="17"/>
          <c:order val="17"/>
          <c:tx>
            <c:strRef>
              <c:f>GFCF!$A$79</c:f>
              <c:strCache>
                <c:ptCount val="1"/>
                <c:pt idx="0">
                  <c:v>Latvija</c:v>
                </c:pt>
              </c:strCache>
            </c:strRef>
          </c:tx>
          <c:spPr>
            <a:ln w="57150" cap="rnd">
              <a:solidFill>
                <a:srgbClr val="9D2235"/>
              </a:solidFill>
              <a:round/>
            </a:ln>
            <a:effectLst/>
          </c:spPr>
          <c:marker>
            <c:symbol val="circle"/>
            <c:size val="5"/>
            <c:spPr>
              <a:solidFill>
                <a:srgbClr val="9D2235"/>
              </a:solidFill>
              <a:ln w="9525">
                <a:solidFill>
                  <a:srgbClr val="9D2235"/>
                </a:solidFill>
              </a:ln>
              <a:effectLst/>
            </c:spPr>
          </c:marker>
          <c:dLbls>
            <c:dLbl>
              <c:idx val="11"/>
              <c:layout>
                <c:manualLayout>
                  <c:x val="0"/>
                  <c:y val="2.793650793650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734-4AEA-B78E-E22BD3983278}"/>
                </c:ext>
              </c:extLst>
            </c:dLbl>
            <c:dLbl>
              <c:idx val="12"/>
              <c:layout>
                <c:manualLayout>
                  <c:x val="-8.9933287381201849E-3"/>
                  <c:y val="7.365079365079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734-4AEA-B78E-E22BD3983278}"/>
                </c:ext>
              </c:extLst>
            </c:dLbl>
            <c:dLbl>
              <c:idx val="13"/>
              <c:layout>
                <c:manualLayout>
                  <c:x val="-7.8691626458551826E-3"/>
                  <c:y val="9.3968253968253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734-4AEA-B78E-E22BD3983278}"/>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GFCF!$B$79:$AA$79</c:f>
              <c:numCache>
                <c:formatCode>#,##0</c:formatCode>
                <c:ptCount val="14"/>
                <c:pt idx="0" formatCode="#,##0.##########">
                  <c:v>36.4</c:v>
                </c:pt>
                <c:pt idx="1">
                  <c:v>32</c:v>
                </c:pt>
                <c:pt idx="2" formatCode="#,##0.##########">
                  <c:v>22.4</c:v>
                </c:pt>
                <c:pt idx="3" formatCode="#,##0.##########">
                  <c:v>19.2</c:v>
                </c:pt>
                <c:pt idx="4">
                  <c:v>22</c:v>
                </c:pt>
                <c:pt idx="5" formatCode="#,##0.##########">
                  <c:v>25.3</c:v>
                </c:pt>
                <c:pt idx="6" formatCode="#,##0.##########">
                  <c:v>23.1</c:v>
                </c:pt>
                <c:pt idx="7" formatCode="#,##0.##########">
                  <c:v>22.6</c:v>
                </c:pt>
                <c:pt idx="8">
                  <c:v>22</c:v>
                </c:pt>
                <c:pt idx="9" formatCode="#,##0.##########">
                  <c:v>19.5</c:v>
                </c:pt>
                <c:pt idx="10" formatCode="#,##0.##########">
                  <c:v>20.7</c:v>
                </c:pt>
                <c:pt idx="11" formatCode="#,##0.##########">
                  <c:v>22.5</c:v>
                </c:pt>
                <c:pt idx="12" formatCode="General">
                  <c:v>24</c:v>
                </c:pt>
                <c:pt idx="13" formatCode="General">
                  <c:v>25</c:v>
                </c:pt>
              </c:numCache>
            </c:numRef>
          </c:val>
          <c:smooth val="0"/>
          <c:extLst>
            <c:ext xmlns:c16="http://schemas.microsoft.com/office/drawing/2014/chart" uri="{C3380CC4-5D6E-409C-BE32-E72D297353CC}">
              <c16:uniqueId val="{00000011-E734-4AEA-B78E-E22BD3983278}"/>
            </c:ext>
          </c:extLst>
        </c:ser>
        <c:ser>
          <c:idx val="18"/>
          <c:order val="18"/>
          <c:tx>
            <c:strRef>
              <c:f>GFCF!$A$80</c:f>
              <c:strCache>
                <c:ptCount val="1"/>
                <c:pt idx="0">
                  <c:v>Lietuva</c:v>
                </c:pt>
              </c:strCache>
            </c:strRef>
          </c:tx>
          <c:spPr>
            <a:ln w="28575" cap="rnd">
              <a:solidFill>
                <a:schemeClr val="accent1">
                  <a:lumMod val="8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GFCF!$B$80:$AA$80</c:f>
              <c:numCache>
                <c:formatCode>#,##0</c:formatCode>
                <c:ptCount val="14"/>
                <c:pt idx="0" formatCode="#,##0.##########">
                  <c:v>28.6</c:v>
                </c:pt>
                <c:pt idx="1">
                  <c:v>26</c:v>
                </c:pt>
                <c:pt idx="2" formatCode="#,##0.##########">
                  <c:v>17.899999999999999</c:v>
                </c:pt>
                <c:pt idx="3" formatCode="#,##0.##########">
                  <c:v>16.899999999999999</c:v>
                </c:pt>
                <c:pt idx="4" formatCode="#,##0.##########">
                  <c:v>18.5</c:v>
                </c:pt>
                <c:pt idx="5" formatCode="#,##0.##########">
                  <c:v>17.399999999999999</c:v>
                </c:pt>
                <c:pt idx="6" formatCode="#,##0.##########">
                  <c:v>18.5</c:v>
                </c:pt>
                <c:pt idx="7" formatCode="#,##0.##########">
                  <c:v>18.899999999999999</c:v>
                </c:pt>
                <c:pt idx="8" formatCode="#,##0.##########">
                  <c:v>19.600000000000001</c:v>
                </c:pt>
                <c:pt idx="9" formatCode="#,##0.##########">
                  <c:v>19.899999999999999</c:v>
                </c:pt>
                <c:pt idx="10">
                  <c:v>20</c:v>
                </c:pt>
                <c:pt idx="11" formatCode="#,##0.##########">
                  <c:v>20.5</c:v>
                </c:pt>
              </c:numCache>
            </c:numRef>
          </c:val>
          <c:smooth val="0"/>
          <c:extLst>
            <c:ext xmlns:c16="http://schemas.microsoft.com/office/drawing/2014/chart" uri="{C3380CC4-5D6E-409C-BE32-E72D297353CC}">
              <c16:uniqueId val="{00000012-E734-4AEA-B78E-E22BD3983278}"/>
            </c:ext>
          </c:extLst>
        </c:ser>
        <c:ser>
          <c:idx val="19"/>
          <c:order val="19"/>
          <c:tx>
            <c:strRef>
              <c:f>GFCF!$A$81</c:f>
              <c:strCache>
                <c:ptCount val="1"/>
                <c:pt idx="0">
                  <c:v>Luxembourg</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GFCF!$B$81:$AA$81</c:f>
            </c:numRef>
          </c:val>
          <c:smooth val="0"/>
          <c:extLst>
            <c:ext xmlns:c16="http://schemas.microsoft.com/office/drawing/2014/chart" uri="{C3380CC4-5D6E-409C-BE32-E72D297353CC}">
              <c16:uniqueId val="{00000013-E734-4AEA-B78E-E22BD3983278}"/>
            </c:ext>
          </c:extLst>
        </c:ser>
        <c:ser>
          <c:idx val="20"/>
          <c:order val="20"/>
          <c:tx>
            <c:strRef>
              <c:f>GFCF!$A$82</c:f>
              <c:strCache>
                <c:ptCount val="1"/>
                <c:pt idx="0">
                  <c:v>Hungary</c:v>
                </c:pt>
              </c:strCache>
            </c:strRef>
          </c:tx>
          <c:spPr>
            <a:ln w="28575" cap="rnd">
              <a:solidFill>
                <a:schemeClr val="accent3">
                  <a:lumMod val="8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GFCF!$B$82:$AA$82</c:f>
            </c:numRef>
          </c:val>
          <c:smooth val="0"/>
          <c:extLst>
            <c:ext xmlns:c16="http://schemas.microsoft.com/office/drawing/2014/chart" uri="{C3380CC4-5D6E-409C-BE32-E72D297353CC}">
              <c16:uniqueId val="{00000014-E734-4AEA-B78E-E22BD3983278}"/>
            </c:ext>
          </c:extLst>
        </c:ser>
        <c:ser>
          <c:idx val="21"/>
          <c:order val="21"/>
          <c:tx>
            <c:strRef>
              <c:f>GFCF!$A$83</c:f>
              <c:strCache>
                <c:ptCount val="1"/>
                <c:pt idx="0">
                  <c:v>Malta</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GFCF!$B$83:$AA$83</c:f>
            </c:numRef>
          </c:val>
          <c:smooth val="0"/>
          <c:extLst>
            <c:ext xmlns:c16="http://schemas.microsoft.com/office/drawing/2014/chart" uri="{C3380CC4-5D6E-409C-BE32-E72D297353CC}">
              <c16:uniqueId val="{00000015-E734-4AEA-B78E-E22BD3983278}"/>
            </c:ext>
          </c:extLst>
        </c:ser>
        <c:ser>
          <c:idx val="22"/>
          <c:order val="22"/>
          <c:tx>
            <c:strRef>
              <c:f>GFCF!$A$84</c:f>
              <c:strCache>
                <c:ptCount val="1"/>
                <c:pt idx="0">
                  <c:v>Netherlands</c:v>
                </c:pt>
              </c:strCache>
            </c:strRef>
          </c:tx>
          <c:spPr>
            <a:ln w="28575" cap="rnd">
              <a:solidFill>
                <a:schemeClr val="accent5">
                  <a:lumMod val="8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GFCF!$B$84:$AA$84</c:f>
            </c:numRef>
          </c:val>
          <c:smooth val="0"/>
          <c:extLst>
            <c:ext xmlns:c16="http://schemas.microsoft.com/office/drawing/2014/chart" uri="{C3380CC4-5D6E-409C-BE32-E72D297353CC}">
              <c16:uniqueId val="{00000016-E734-4AEA-B78E-E22BD3983278}"/>
            </c:ext>
          </c:extLst>
        </c:ser>
        <c:ser>
          <c:idx val="23"/>
          <c:order val="23"/>
          <c:tx>
            <c:strRef>
              <c:f>GFCF!$A$85</c:f>
              <c:strCache>
                <c:ptCount val="1"/>
                <c:pt idx="0">
                  <c:v>Austria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GFCF!$B$85:$AA$85</c:f>
            </c:numRef>
          </c:val>
          <c:smooth val="0"/>
          <c:extLst>
            <c:ext xmlns:c16="http://schemas.microsoft.com/office/drawing/2014/chart" uri="{C3380CC4-5D6E-409C-BE32-E72D297353CC}">
              <c16:uniqueId val="{00000017-E734-4AEA-B78E-E22BD3983278}"/>
            </c:ext>
          </c:extLst>
        </c:ser>
        <c:ser>
          <c:idx val="24"/>
          <c:order val="24"/>
          <c:tx>
            <c:strRef>
              <c:f>GFCF!$A$86</c:f>
              <c:strCache>
                <c:ptCount val="1"/>
                <c:pt idx="0">
                  <c:v>Polija</c:v>
                </c:pt>
              </c:strCache>
            </c:strRef>
          </c:tx>
          <c:spPr>
            <a:ln w="28575" cap="rnd">
              <a:solidFill>
                <a:schemeClr val="accent1">
                  <a:lumMod val="60000"/>
                  <a:lumOff val="4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GFCF!$B$86:$AA$86</c:f>
              <c:numCache>
                <c:formatCode>#,##0.##########</c:formatCode>
                <c:ptCount val="14"/>
                <c:pt idx="0">
                  <c:v>22.5</c:v>
                </c:pt>
                <c:pt idx="1">
                  <c:v>23.1</c:v>
                </c:pt>
                <c:pt idx="2">
                  <c:v>21.4</c:v>
                </c:pt>
                <c:pt idx="3">
                  <c:v>20.3</c:v>
                </c:pt>
                <c:pt idx="4">
                  <c:v>20.7</c:v>
                </c:pt>
                <c:pt idx="5">
                  <c:v>19.8</c:v>
                </c:pt>
                <c:pt idx="6">
                  <c:v>18.8</c:v>
                </c:pt>
                <c:pt idx="7">
                  <c:v>19.7</c:v>
                </c:pt>
                <c:pt idx="8">
                  <c:v>20.100000000000001</c:v>
                </c:pt>
                <c:pt idx="9" formatCode="#,##0">
                  <c:v>18</c:v>
                </c:pt>
                <c:pt idx="10">
                  <c:v>17.5</c:v>
                </c:pt>
                <c:pt idx="11">
                  <c:v>18.2</c:v>
                </c:pt>
              </c:numCache>
            </c:numRef>
          </c:val>
          <c:smooth val="0"/>
          <c:extLst>
            <c:ext xmlns:c16="http://schemas.microsoft.com/office/drawing/2014/chart" uri="{C3380CC4-5D6E-409C-BE32-E72D297353CC}">
              <c16:uniqueId val="{00000018-E734-4AEA-B78E-E22BD3983278}"/>
            </c:ext>
          </c:extLst>
        </c:ser>
        <c:ser>
          <c:idx val="25"/>
          <c:order val="25"/>
          <c:tx>
            <c:strRef>
              <c:f>GFCF!$A$87</c:f>
              <c:strCache>
                <c:ptCount val="1"/>
                <c:pt idx="0">
                  <c:v>Portugal</c:v>
                </c:pt>
              </c:strCache>
            </c:strRef>
          </c:tx>
          <c:spPr>
            <a:ln w="28575" cap="rnd">
              <a:solidFill>
                <a:schemeClr val="accent2">
                  <a:lumMod val="60000"/>
                  <a:lumOff val="4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GFCF!$B$87:$AA$87</c:f>
            </c:numRef>
          </c:val>
          <c:smooth val="0"/>
          <c:extLst>
            <c:ext xmlns:c16="http://schemas.microsoft.com/office/drawing/2014/chart" uri="{C3380CC4-5D6E-409C-BE32-E72D297353CC}">
              <c16:uniqueId val="{00000019-E734-4AEA-B78E-E22BD3983278}"/>
            </c:ext>
          </c:extLst>
        </c:ser>
        <c:ser>
          <c:idx val="26"/>
          <c:order val="26"/>
          <c:tx>
            <c:strRef>
              <c:f>GFCF!$A$88</c:f>
              <c:strCache>
                <c:ptCount val="1"/>
                <c:pt idx="0">
                  <c:v>Rumānija</c:v>
                </c:pt>
              </c:strCache>
            </c:strRef>
          </c:tx>
          <c:spPr>
            <a:ln w="28575" cap="rnd">
              <a:solidFill>
                <a:schemeClr val="accent3">
                  <a:lumMod val="60000"/>
                  <a:lumOff val="4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GFCF!$B$88:$AA$88</c:f>
              <c:numCache>
                <c:formatCode>#,##0.##########</c:formatCode>
                <c:ptCount val="14"/>
                <c:pt idx="0">
                  <c:v>35.299999999999997</c:v>
                </c:pt>
                <c:pt idx="1">
                  <c:v>37.299999999999997</c:v>
                </c:pt>
                <c:pt idx="2" formatCode="#,##0">
                  <c:v>26</c:v>
                </c:pt>
                <c:pt idx="3">
                  <c:v>26.1</c:v>
                </c:pt>
                <c:pt idx="4">
                  <c:v>27.2</c:v>
                </c:pt>
                <c:pt idx="5">
                  <c:v>27.4</c:v>
                </c:pt>
                <c:pt idx="6">
                  <c:v>24.8</c:v>
                </c:pt>
                <c:pt idx="7">
                  <c:v>24.3</c:v>
                </c:pt>
                <c:pt idx="8">
                  <c:v>24.8</c:v>
                </c:pt>
                <c:pt idx="9">
                  <c:v>22.9</c:v>
                </c:pt>
                <c:pt idx="10">
                  <c:v>22.4</c:v>
                </c:pt>
                <c:pt idx="11">
                  <c:v>21.2</c:v>
                </c:pt>
              </c:numCache>
            </c:numRef>
          </c:val>
          <c:smooth val="0"/>
          <c:extLst>
            <c:ext xmlns:c16="http://schemas.microsoft.com/office/drawing/2014/chart" uri="{C3380CC4-5D6E-409C-BE32-E72D297353CC}">
              <c16:uniqueId val="{0000001A-E734-4AEA-B78E-E22BD3983278}"/>
            </c:ext>
          </c:extLst>
        </c:ser>
        <c:ser>
          <c:idx val="27"/>
          <c:order val="27"/>
          <c:tx>
            <c:strRef>
              <c:f>GFCF!$A$89</c:f>
              <c:strCache>
                <c:ptCount val="1"/>
                <c:pt idx="0">
                  <c:v>Slovenia</c:v>
                </c:pt>
              </c:strCache>
            </c:strRef>
          </c:tx>
          <c:spPr>
            <a:ln w="28575" cap="rnd">
              <a:solidFill>
                <a:schemeClr val="accent4">
                  <a:lumMod val="60000"/>
                  <a:lumOff val="4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GFCF!$B$89:$AA$89</c:f>
            </c:numRef>
          </c:val>
          <c:smooth val="0"/>
          <c:extLst>
            <c:ext xmlns:c16="http://schemas.microsoft.com/office/drawing/2014/chart" uri="{C3380CC4-5D6E-409C-BE32-E72D297353CC}">
              <c16:uniqueId val="{0000001B-E734-4AEA-B78E-E22BD3983278}"/>
            </c:ext>
          </c:extLst>
        </c:ser>
        <c:ser>
          <c:idx val="28"/>
          <c:order val="28"/>
          <c:tx>
            <c:strRef>
              <c:f>GFCF!$A$90</c:f>
              <c:strCache>
                <c:ptCount val="1"/>
                <c:pt idx="0">
                  <c:v>Slovakia</c:v>
                </c:pt>
              </c:strCache>
            </c:strRef>
          </c:tx>
          <c:spPr>
            <a:ln w="28575" cap="rnd">
              <a:solidFill>
                <a:schemeClr val="accent5">
                  <a:lumMod val="60000"/>
                  <a:lumOff val="4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GFCF!$B$90:$AA$90</c:f>
            </c:numRef>
          </c:val>
          <c:smooth val="0"/>
          <c:extLst>
            <c:ext xmlns:c16="http://schemas.microsoft.com/office/drawing/2014/chart" uri="{C3380CC4-5D6E-409C-BE32-E72D297353CC}">
              <c16:uniqueId val="{0000001C-E734-4AEA-B78E-E22BD3983278}"/>
            </c:ext>
          </c:extLst>
        </c:ser>
        <c:ser>
          <c:idx val="29"/>
          <c:order val="29"/>
          <c:tx>
            <c:strRef>
              <c:f>GFCF!$A$91</c:f>
              <c:strCache>
                <c:ptCount val="1"/>
                <c:pt idx="0">
                  <c:v>Somija</c:v>
                </c:pt>
              </c:strCache>
            </c:strRef>
          </c:tx>
          <c:spPr>
            <a:ln w="28575" cap="rnd">
              <a:solidFill>
                <a:schemeClr val="accent6">
                  <a:lumMod val="60000"/>
                  <a:lumOff val="4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GFCF!$B$91:$AA$91</c:f>
              <c:numCache>
                <c:formatCode>#,##0.##########</c:formatCode>
                <c:ptCount val="14"/>
                <c:pt idx="0">
                  <c:v>24.2</c:v>
                </c:pt>
                <c:pt idx="1">
                  <c:v>24.5</c:v>
                </c:pt>
                <c:pt idx="2" formatCode="#,##0">
                  <c:v>23</c:v>
                </c:pt>
                <c:pt idx="3">
                  <c:v>22.3</c:v>
                </c:pt>
                <c:pt idx="4">
                  <c:v>22.6</c:v>
                </c:pt>
                <c:pt idx="5">
                  <c:v>23.1</c:v>
                </c:pt>
                <c:pt idx="6" formatCode="#,##0">
                  <c:v>22</c:v>
                </c:pt>
                <c:pt idx="7">
                  <c:v>21.5</c:v>
                </c:pt>
                <c:pt idx="8">
                  <c:v>21.2</c:v>
                </c:pt>
                <c:pt idx="9">
                  <c:v>22.7</c:v>
                </c:pt>
                <c:pt idx="10">
                  <c:v>23.2</c:v>
                </c:pt>
                <c:pt idx="11">
                  <c:v>23.7</c:v>
                </c:pt>
              </c:numCache>
            </c:numRef>
          </c:val>
          <c:smooth val="0"/>
          <c:extLst>
            <c:ext xmlns:c16="http://schemas.microsoft.com/office/drawing/2014/chart" uri="{C3380CC4-5D6E-409C-BE32-E72D297353CC}">
              <c16:uniqueId val="{0000001D-E734-4AEA-B78E-E22BD3983278}"/>
            </c:ext>
          </c:extLst>
        </c:ser>
        <c:ser>
          <c:idx val="30"/>
          <c:order val="30"/>
          <c:tx>
            <c:strRef>
              <c:f>GFCF!$A$92</c:f>
              <c:strCache>
                <c:ptCount val="1"/>
                <c:pt idx="0">
                  <c:v>Zviedrija</c:v>
                </c:pt>
              </c:strCache>
            </c:strRef>
          </c:tx>
          <c:spPr>
            <a:ln w="28575" cap="rnd">
              <a:solidFill>
                <a:schemeClr val="accent2">
                  <a:lumMod val="5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GFCF!$B$92:$AA$92</c:f>
              <c:numCache>
                <c:formatCode>#,##0.##########</c:formatCode>
                <c:ptCount val="14"/>
                <c:pt idx="0">
                  <c:v>24.5</c:v>
                </c:pt>
                <c:pt idx="1">
                  <c:v>24.8</c:v>
                </c:pt>
                <c:pt idx="2">
                  <c:v>22.7</c:v>
                </c:pt>
                <c:pt idx="3">
                  <c:v>22.7</c:v>
                </c:pt>
                <c:pt idx="4">
                  <c:v>23.2</c:v>
                </c:pt>
                <c:pt idx="5" formatCode="#,##0">
                  <c:v>23</c:v>
                </c:pt>
                <c:pt idx="6">
                  <c:v>22.7</c:v>
                </c:pt>
                <c:pt idx="7">
                  <c:v>23.5</c:v>
                </c:pt>
                <c:pt idx="8">
                  <c:v>23.8</c:v>
                </c:pt>
                <c:pt idx="9">
                  <c:v>24.2</c:v>
                </c:pt>
                <c:pt idx="10">
                  <c:v>25.2</c:v>
                </c:pt>
                <c:pt idx="11">
                  <c:v>25.9</c:v>
                </c:pt>
              </c:numCache>
            </c:numRef>
          </c:val>
          <c:smooth val="0"/>
          <c:extLst>
            <c:ext xmlns:c16="http://schemas.microsoft.com/office/drawing/2014/chart" uri="{C3380CC4-5D6E-409C-BE32-E72D297353CC}">
              <c16:uniqueId val="{0000001E-E734-4AEA-B78E-E22BD3983278}"/>
            </c:ext>
          </c:extLst>
        </c:ser>
        <c:ser>
          <c:idx val="31"/>
          <c:order val="31"/>
          <c:tx>
            <c:strRef>
              <c:f>GFCF!$A$93</c:f>
              <c:strCache>
                <c:ptCount val="1"/>
                <c:pt idx="0">
                  <c:v>United Kingdom</c:v>
                </c:pt>
              </c:strCache>
            </c:strRef>
          </c:tx>
          <c:spPr>
            <a:ln w="28575" cap="rnd">
              <a:solidFill>
                <a:schemeClr val="accent2">
                  <a:lumMod val="5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GFCF!$B$93:$AA$93</c:f>
            </c:numRef>
          </c:val>
          <c:smooth val="0"/>
          <c:extLst>
            <c:ext xmlns:c16="http://schemas.microsoft.com/office/drawing/2014/chart" uri="{C3380CC4-5D6E-409C-BE32-E72D297353CC}">
              <c16:uniqueId val="{0000001F-E734-4AEA-B78E-E22BD3983278}"/>
            </c:ext>
          </c:extLst>
        </c:ser>
        <c:ser>
          <c:idx val="32"/>
          <c:order val="32"/>
          <c:tx>
            <c:strRef>
              <c:f>GFCF!$A$94</c:f>
              <c:strCache>
                <c:ptCount val="1"/>
                <c:pt idx="0">
                  <c:v>Iceland</c:v>
                </c:pt>
              </c:strCache>
            </c:strRef>
          </c:tx>
          <c:spPr>
            <a:ln w="28575" cap="rnd">
              <a:solidFill>
                <a:schemeClr val="accent3">
                  <a:lumMod val="5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GFCF!$B$94:$AA$94</c:f>
            </c:numRef>
          </c:val>
          <c:smooth val="0"/>
          <c:extLst>
            <c:ext xmlns:c16="http://schemas.microsoft.com/office/drawing/2014/chart" uri="{C3380CC4-5D6E-409C-BE32-E72D297353CC}">
              <c16:uniqueId val="{00000020-E734-4AEA-B78E-E22BD3983278}"/>
            </c:ext>
          </c:extLst>
        </c:ser>
        <c:ser>
          <c:idx val="33"/>
          <c:order val="33"/>
          <c:tx>
            <c:strRef>
              <c:f>GFCF!$A$95</c:f>
              <c:strCache>
                <c:ptCount val="1"/>
                <c:pt idx="0">
                  <c:v>Liechtenstein</c:v>
                </c:pt>
              </c:strCache>
            </c:strRef>
          </c:tx>
          <c:spPr>
            <a:ln w="28575" cap="rnd">
              <a:solidFill>
                <a:schemeClr val="accent4">
                  <a:lumMod val="5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GFCF!$B$95:$AA$95</c:f>
            </c:numRef>
          </c:val>
          <c:smooth val="0"/>
          <c:extLst>
            <c:ext xmlns:c16="http://schemas.microsoft.com/office/drawing/2014/chart" uri="{C3380CC4-5D6E-409C-BE32-E72D297353CC}">
              <c16:uniqueId val="{00000021-E734-4AEA-B78E-E22BD3983278}"/>
            </c:ext>
          </c:extLst>
        </c:ser>
        <c:ser>
          <c:idx val="34"/>
          <c:order val="34"/>
          <c:tx>
            <c:strRef>
              <c:f>GFCF!$A$96</c:f>
              <c:strCache>
                <c:ptCount val="1"/>
                <c:pt idx="0">
                  <c:v>Norvēģija</c:v>
                </c:pt>
              </c:strCache>
            </c:strRef>
          </c:tx>
          <c:spPr>
            <a:ln w="28575" cap="rnd">
              <a:solidFill>
                <a:schemeClr val="accent5">
                  <a:lumMod val="50000"/>
                </a:schemeClr>
              </a:solidFill>
              <a:round/>
            </a:ln>
            <a:effectLst/>
          </c:spPr>
          <c:marker>
            <c:symbol val="none"/>
          </c:marker>
          <c:cat>
            <c:strRef>
              <c:f>GFCF!$B$61:$AA$61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2024*</c:v>
                </c:pt>
                <c:pt idx="13">
                  <c:v>2027*</c:v>
                </c:pt>
              </c:strCache>
            </c:strRef>
          </c:cat>
          <c:val>
            <c:numRef>
              <c:f>GFCF!$B$96:$AA$96</c:f>
              <c:numCache>
                <c:formatCode>#,##0.##########</c:formatCode>
                <c:ptCount val="14"/>
                <c:pt idx="0">
                  <c:v>23.6</c:v>
                </c:pt>
                <c:pt idx="1">
                  <c:v>22.6</c:v>
                </c:pt>
                <c:pt idx="2">
                  <c:v>23.3</c:v>
                </c:pt>
                <c:pt idx="3">
                  <c:v>20.7</c:v>
                </c:pt>
                <c:pt idx="4">
                  <c:v>21.5</c:v>
                </c:pt>
                <c:pt idx="5">
                  <c:v>22.4</c:v>
                </c:pt>
                <c:pt idx="6">
                  <c:v>23.6</c:v>
                </c:pt>
                <c:pt idx="7">
                  <c:v>23.9</c:v>
                </c:pt>
                <c:pt idx="8">
                  <c:v>23.8</c:v>
                </c:pt>
                <c:pt idx="9">
                  <c:v>25.2</c:v>
                </c:pt>
                <c:pt idx="10">
                  <c:v>24.6</c:v>
                </c:pt>
                <c:pt idx="11">
                  <c:v>24.1</c:v>
                </c:pt>
              </c:numCache>
            </c:numRef>
          </c:val>
          <c:smooth val="0"/>
          <c:extLst>
            <c:ext xmlns:c16="http://schemas.microsoft.com/office/drawing/2014/chart" uri="{C3380CC4-5D6E-409C-BE32-E72D297353CC}">
              <c16:uniqueId val="{00000022-E734-4AEA-B78E-E22BD3983278}"/>
            </c:ext>
          </c:extLst>
        </c:ser>
        <c:dLbls>
          <c:showLegendKey val="0"/>
          <c:showVal val="0"/>
          <c:showCatName val="0"/>
          <c:showSerName val="0"/>
          <c:showPercent val="0"/>
          <c:showBubbleSize val="0"/>
        </c:dLbls>
        <c:marker val="1"/>
        <c:smooth val="0"/>
        <c:axId val="208614912"/>
        <c:axId val="208616448"/>
      </c:lineChart>
      <c:catAx>
        <c:axId val="208614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08616448"/>
        <c:crosses val="autoZero"/>
        <c:auto val="1"/>
        <c:lblAlgn val="ctr"/>
        <c:lblOffset val="100"/>
        <c:noMultiLvlLbl val="0"/>
      </c:catAx>
      <c:valAx>
        <c:axId val="208616448"/>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08614912"/>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v-LV" sz="1600" b="0" i="0" u="none" strike="noStrike" kern="1200" spc="0" baseline="0">
                <a:solidFill>
                  <a:schemeClr val="tx1"/>
                </a:solidFill>
                <a:latin typeface="Verdana" panose="020B0604030504040204" pitchFamily="34" charset="0"/>
                <a:ea typeface="Verdana" panose="020B0604030504040204" pitchFamily="34" charset="0"/>
                <a:cs typeface="+mj-cs"/>
              </a:defRPr>
            </a:pPr>
            <a:r>
              <a:rPr lang="lv-LV" sz="1400" b="1" kern="1200" dirty="0">
                <a:solidFill>
                  <a:schemeClr val="tx1"/>
                </a:solidFill>
                <a:latin typeface="Verdana" panose="020B0604030504040204" pitchFamily="34" charset="0"/>
                <a:ea typeface="Verdana" panose="020B0604030504040204" pitchFamily="34" charset="0"/>
                <a:cs typeface="+mj-cs"/>
              </a:rPr>
              <a:t>Uzņēmumu finansējums P&amp;A aktivitātēm valsts sektorā un augstākās izglītības sektorā, % no visa P&amp;A finansējuma</a:t>
            </a:r>
          </a:p>
        </c:rich>
      </c:tx>
      <c:overlay val="0"/>
      <c:spPr>
        <a:noFill/>
        <a:ln>
          <a:noFill/>
        </a:ln>
        <a:effectLst/>
      </c:spPr>
      <c:txPr>
        <a:bodyPr rot="0" spcFirstLastPara="1" vertOverflow="ellipsis" vert="horz" wrap="square" anchor="ctr" anchorCtr="1"/>
        <a:lstStyle/>
        <a:p>
          <a:pPr>
            <a:defRPr lang="lv-LV" sz="1600" b="0" i="0" u="none" strike="noStrike" kern="1200" spc="0" baseline="0">
              <a:solidFill>
                <a:schemeClr val="tx1"/>
              </a:solidFill>
              <a:latin typeface="Verdana" panose="020B0604030504040204" pitchFamily="34" charset="0"/>
              <a:ea typeface="Verdana" panose="020B0604030504040204" pitchFamily="34" charset="0"/>
              <a:cs typeface="+mj-cs"/>
            </a:defRPr>
          </a:pPr>
          <a:endParaRPr lang="lv-LV"/>
        </a:p>
      </c:txPr>
    </c:title>
    <c:autoTitleDeleted val="0"/>
    <c:plotArea>
      <c:layout/>
      <c:lineChart>
        <c:grouping val="standard"/>
        <c:varyColors val="0"/>
        <c:ser>
          <c:idx val="0"/>
          <c:order val="0"/>
          <c:spPr>
            <a:ln w="57150" cap="rnd">
              <a:solidFill>
                <a:srgbClr val="9D2235"/>
              </a:solidFill>
              <a:round/>
            </a:ln>
            <a:effectLst/>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01-2F78-4EED-9011-9E70936CC6AB}"/>
                </c:ext>
              </c:extLst>
            </c:dLbl>
            <c:dLbl>
              <c:idx val="8"/>
              <c:delete val="1"/>
              <c:extLst>
                <c:ext xmlns:c15="http://schemas.microsoft.com/office/drawing/2012/chart" uri="{CE6537A1-D6FC-4f65-9D91-7224C49458BB}"/>
                <c:ext xmlns:c16="http://schemas.microsoft.com/office/drawing/2014/chart" uri="{C3380CC4-5D6E-409C-BE32-E72D297353CC}">
                  <c16:uniqueId val="{00000002-2F78-4EED-9011-9E70936CC6AB}"/>
                </c:ext>
              </c:extLst>
            </c:dLbl>
            <c:dLbl>
              <c:idx val="13"/>
              <c:delete val="1"/>
              <c:extLst>
                <c:ext xmlns:c15="http://schemas.microsoft.com/office/drawing/2012/chart" uri="{CE6537A1-D6FC-4f65-9D91-7224C49458BB}"/>
                <c:ext xmlns:c16="http://schemas.microsoft.com/office/drawing/2014/chart" uri="{C3380CC4-5D6E-409C-BE32-E72D297353CC}">
                  <c16:uniqueId val="{00000003-2F78-4EED-9011-9E70936CC6AB}"/>
                </c:ext>
              </c:extLst>
            </c:dLbl>
            <c:dLbl>
              <c:idx val="16"/>
              <c:layout>
                <c:manualLayout>
                  <c:x val="-1.3752207775285316E-2"/>
                  <c:y val="8.6702461096659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78-4EED-9011-9E70936CC6AB}"/>
                </c:ext>
              </c:extLst>
            </c:dLbl>
            <c:dLbl>
              <c:idx val="17"/>
              <c:layout>
                <c:manualLayout>
                  <c:x val="0"/>
                  <c:y val="-7.1219878757970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78-4EED-9011-9E70936CC6AB}"/>
                </c:ext>
              </c:extLst>
            </c:dLbl>
            <c:dLbl>
              <c:idx val="18"/>
              <c:layout>
                <c:manualLayout>
                  <c:x val="-1.1460173146071097E-2"/>
                  <c:y val="6.5026845822494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78-4EED-9011-9E70936CC6AB}"/>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'Uznemumu finansejums P&amp;A'!$A$4:$A$24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2024*</c:v>
                </c:pt>
                <c:pt idx="20">
                  <c:v>2027*</c:v>
                </c:pt>
              </c:strCache>
            </c:strRef>
          </c:cat>
          <c:val>
            <c:numRef>
              <c:f>'Uznemumu finansejums P&amp;A'!$F$4:$F$24</c:f>
              <c:numCache>
                <c:formatCode>0.00%</c:formatCode>
                <c:ptCount val="21"/>
                <c:pt idx="0">
                  <c:v>0.14381270903010032</c:v>
                </c:pt>
                <c:pt idx="1">
                  <c:v>5.3333333333333337E-2</c:v>
                </c:pt>
                <c:pt idx="2">
                  <c:v>6.9970845481049565E-2</c:v>
                </c:pt>
                <c:pt idx="3">
                  <c:v>0.11046511627906977</c:v>
                </c:pt>
                <c:pt idx="4">
                  <c:v>0.12189616252821672</c:v>
                </c:pt>
                <c:pt idx="5">
                  <c:v>9.3055555555555544E-2</c:v>
                </c:pt>
                <c:pt idx="6">
                  <c:v>6.1096136567834684E-2</c:v>
                </c:pt>
                <c:pt idx="7">
                  <c:v>6.235011990407674E-2</c:v>
                </c:pt>
                <c:pt idx="8">
                  <c:v>6.4971751412429377E-2</c:v>
                </c:pt>
                <c:pt idx="9">
                  <c:v>6.5727699530516423E-2</c:v>
                </c:pt>
                <c:pt idx="10">
                  <c:v>8.3029197080291967E-2</c:v>
                </c:pt>
                <c:pt idx="11">
                  <c:v>4.6676096181046671E-2</c:v>
                </c:pt>
                <c:pt idx="12">
                  <c:v>6.6024759284731768E-2</c:v>
                </c:pt>
                <c:pt idx="13">
                  <c:v>6.7383512544802862E-2</c:v>
                </c:pt>
                <c:pt idx="14">
                  <c:v>6.6339066339066333E-2</c:v>
                </c:pt>
                <c:pt idx="15">
                  <c:v>8.2128777923784493E-2</c:v>
                </c:pt>
                <c:pt idx="16">
                  <c:v>5.5253623188405793E-2</c:v>
                </c:pt>
                <c:pt idx="17">
                  <c:v>5.2936910804931105E-2</c:v>
                </c:pt>
                <c:pt idx="18">
                  <c:v>4.6186895810955961E-2</c:v>
                </c:pt>
                <c:pt idx="19">
                  <c:v>5.2699999999999997E-2</c:v>
                </c:pt>
                <c:pt idx="20">
                  <c:v>0.08</c:v>
                </c:pt>
              </c:numCache>
            </c:numRef>
          </c:val>
          <c:smooth val="0"/>
          <c:extLst>
            <c:ext xmlns:c16="http://schemas.microsoft.com/office/drawing/2014/chart" uri="{C3380CC4-5D6E-409C-BE32-E72D297353CC}">
              <c16:uniqueId val="{00000000-341C-4E60-8631-16131CE176E9}"/>
            </c:ext>
          </c:extLst>
        </c:ser>
        <c:dLbls>
          <c:showLegendKey val="0"/>
          <c:showVal val="0"/>
          <c:showCatName val="0"/>
          <c:showSerName val="0"/>
          <c:showPercent val="0"/>
          <c:showBubbleSize val="0"/>
        </c:dLbls>
        <c:smooth val="0"/>
        <c:axId val="517022856"/>
        <c:axId val="517020560"/>
      </c:lineChart>
      <c:catAx>
        <c:axId val="51702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517020560"/>
        <c:crosses val="autoZero"/>
        <c:auto val="1"/>
        <c:lblAlgn val="ctr"/>
        <c:lblOffset val="100"/>
        <c:noMultiLvlLbl val="0"/>
      </c:catAx>
      <c:valAx>
        <c:axId val="5170205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517022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spPr>
            <a:ln w="47625">
              <a:solidFill>
                <a:srgbClr val="9D2235"/>
              </a:solidFill>
            </a:ln>
          </c:spPr>
          <c:marker>
            <c:symbol val="none"/>
          </c:marker>
          <c:dLbls>
            <c:dLbl>
              <c:idx val="1"/>
              <c:layout>
                <c:manualLayout>
                  <c:x val="-3.1523232727082171E-2"/>
                  <c:y val="4.2361439513938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7-4F7C-B066-16C7E0E92415}"/>
                </c:ext>
              </c:extLst>
            </c:dLbl>
            <c:dLbl>
              <c:idx val="2"/>
              <c:layout>
                <c:manualLayout>
                  <c:x val="-2.844216224189363E-2"/>
                  <c:y val="5.0135977900721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87-4F7C-B066-16C7E0E92415}"/>
                </c:ext>
              </c:extLst>
            </c:dLbl>
            <c:dLbl>
              <c:idx val="4"/>
              <c:layout>
                <c:manualLayout>
                  <c:x val="-5.4631261365996241E-2"/>
                  <c:y val="7.37601677341352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87-4F7C-B066-16C7E0E92415}"/>
                </c:ext>
              </c:extLst>
            </c:dLbl>
            <c:dLbl>
              <c:idx val="5"/>
              <c:layout>
                <c:manualLayout>
                  <c:x val="-3.6144838454864985E-2"/>
                  <c:y val="5.0135977900721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87-4F7C-B066-16C7E0E92415}"/>
                </c:ext>
              </c:extLst>
            </c:dLbl>
            <c:dLbl>
              <c:idx val="7"/>
              <c:layout>
                <c:manualLayout>
                  <c:x val="-3.6144838454864985E-2"/>
                  <c:y val="4.2361439513938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7-4F7C-B066-16C7E0E92415}"/>
                </c:ext>
              </c:extLst>
            </c:dLbl>
            <c:dLbl>
              <c:idx val="9"/>
              <c:layout>
                <c:manualLayout>
                  <c:x val="-3.614483845486504E-2"/>
                  <c:y val="4.6248708707329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87-4F7C-B066-16C7E0E92415}"/>
                </c:ext>
              </c:extLst>
            </c:dLbl>
            <c:dLbl>
              <c:idx val="14"/>
              <c:layout>
                <c:manualLayout>
                  <c:x val="-5.1550190880807693E-2"/>
                  <c:y val="6.1797785480896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87-4F7C-B066-16C7E0E92415}"/>
                </c:ext>
              </c:extLst>
            </c:dLbl>
            <c:dLbl>
              <c:idx val="16"/>
              <c:layout>
                <c:manualLayout>
                  <c:x val="-3.9225908940053525E-2"/>
                  <c:y val="5.4023247094113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87-4F7C-B066-16C7E0E92415}"/>
                </c:ext>
              </c:extLst>
            </c:dLbl>
            <c:dLbl>
              <c:idx val="17"/>
              <c:layout>
                <c:manualLayout>
                  <c:x val="-2.2280021271516435E-2"/>
                  <c:y val="4.236143951393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87-4F7C-B066-16C7E0E92415}"/>
                </c:ext>
              </c:extLst>
            </c:dLbl>
            <c:spPr>
              <a:solidFill>
                <a:schemeClr val="bg1"/>
              </a:solidFill>
              <a:ln>
                <a:solidFill>
                  <a:schemeClr val="bg1">
                    <a:lumMod val="75000"/>
                  </a:schemeClr>
                </a:solidFill>
              </a:ln>
            </c:spPr>
            <c:txPr>
              <a:bodyPr wrap="square" lIns="38100" tIns="19050" rIns="38100" bIns="19050" anchor="ctr">
                <a:spAutoFit/>
              </a:bodyPr>
              <a:lstStyle/>
              <a:p>
                <a:pPr>
                  <a:defRPr b="1">
                    <a:latin typeface="Verdana" panose="020B0604030504040204" pitchFamily="34" charset="0"/>
                    <a:ea typeface="Verdana" panose="020B060403050404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'Progresa rādītāji'!$C$4:$U$4</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2025*</c:v>
                </c:pt>
                <c:pt idx="18">
                  <c:v>2030*</c:v>
                </c:pt>
              </c:strCache>
            </c:strRef>
          </c:cat>
          <c:val>
            <c:numRef>
              <c:f>'Progresa rādītāji'!$C$5:$U$5</c:f>
              <c:numCache>
                <c:formatCode>0.00%</c:formatCode>
                <c:ptCount val="19"/>
                <c:pt idx="0">
                  <c:v>0.12763309409790002</c:v>
                </c:pt>
                <c:pt idx="1">
                  <c:v>0.15236310132573957</c:v>
                </c:pt>
                <c:pt idx="2">
                  <c:v>0.3465708588187672</c:v>
                </c:pt>
                <c:pt idx="3">
                  <c:v>0.42414785126167937</c:v>
                </c:pt>
                <c:pt idx="4">
                  <c:v>0.3678554271360237</c:v>
                </c:pt>
                <c:pt idx="5">
                  <c:v>0.27740893740710504</c:v>
                </c:pt>
                <c:pt idx="6">
                  <c:v>0.34843677354627689</c:v>
                </c:pt>
                <c:pt idx="7">
                  <c:v>0.30450367137777457</c:v>
                </c:pt>
                <c:pt idx="8">
                  <c:v>0.47046689518626089</c:v>
                </c:pt>
                <c:pt idx="9">
                  <c:v>0.39529892527530075</c:v>
                </c:pt>
                <c:pt idx="10">
                  <c:v>0.76885677947941566</c:v>
                </c:pt>
                <c:pt idx="11">
                  <c:v>0.88676017142880514</c:v>
                </c:pt>
                <c:pt idx="12">
                  <c:v>1.0407056644113415</c:v>
                </c:pt>
                <c:pt idx="13">
                  <c:v>0.7184809818500556</c:v>
                </c:pt>
                <c:pt idx="14">
                  <c:v>0.72914983311152026</c:v>
                </c:pt>
                <c:pt idx="15">
                  <c:v>0.62689636429046092</c:v>
                </c:pt>
                <c:pt idx="16">
                  <c:v>0.49644780727212906</c:v>
                </c:pt>
                <c:pt idx="17">
                  <c:v>0.55000000000000004</c:v>
                </c:pt>
                <c:pt idx="18">
                  <c:v>0.6</c:v>
                </c:pt>
              </c:numCache>
            </c:numRef>
          </c:val>
          <c:smooth val="0"/>
          <c:extLst>
            <c:ext xmlns:c16="http://schemas.microsoft.com/office/drawing/2014/chart" uri="{C3380CC4-5D6E-409C-BE32-E72D297353CC}">
              <c16:uniqueId val="{00000009-3987-4F7C-B066-16C7E0E92415}"/>
            </c:ext>
          </c:extLst>
        </c:ser>
        <c:dLbls>
          <c:showLegendKey val="0"/>
          <c:showVal val="0"/>
          <c:showCatName val="0"/>
          <c:showSerName val="0"/>
          <c:showPercent val="0"/>
          <c:showBubbleSize val="0"/>
        </c:dLbls>
        <c:smooth val="0"/>
        <c:axId val="168372864"/>
        <c:axId val="193344256"/>
      </c:lineChart>
      <c:catAx>
        <c:axId val="168372864"/>
        <c:scaling>
          <c:orientation val="minMax"/>
        </c:scaling>
        <c:delete val="0"/>
        <c:axPos val="b"/>
        <c:numFmt formatCode="General" sourceLinked="0"/>
        <c:majorTickMark val="out"/>
        <c:minorTickMark val="none"/>
        <c:tickLblPos val="nextTo"/>
        <c:txPr>
          <a:bodyPr/>
          <a:lstStyle/>
          <a:p>
            <a:pPr>
              <a:defRPr>
                <a:latin typeface="Verdana" panose="020B0604030504040204" pitchFamily="34" charset="0"/>
                <a:ea typeface="Verdana" panose="020B0604030504040204" pitchFamily="34" charset="0"/>
              </a:defRPr>
            </a:pPr>
            <a:endParaRPr lang="lv-LV"/>
          </a:p>
        </c:txPr>
        <c:crossAx val="193344256"/>
        <c:crosses val="autoZero"/>
        <c:auto val="1"/>
        <c:lblAlgn val="ctr"/>
        <c:lblOffset val="100"/>
        <c:noMultiLvlLbl val="0"/>
      </c:catAx>
      <c:valAx>
        <c:axId val="193344256"/>
        <c:scaling>
          <c:orientation val="minMax"/>
        </c:scaling>
        <c:delete val="0"/>
        <c:axPos val="l"/>
        <c:majorGridlines/>
        <c:numFmt formatCode="0.00%" sourceLinked="1"/>
        <c:majorTickMark val="out"/>
        <c:minorTickMark val="none"/>
        <c:tickLblPos val="nextTo"/>
        <c:txPr>
          <a:bodyPr/>
          <a:lstStyle/>
          <a:p>
            <a:pPr>
              <a:defRPr sz="900">
                <a:latin typeface="Verdana" panose="020B0604030504040204" pitchFamily="34" charset="0"/>
                <a:ea typeface="Verdana" panose="020B0604030504040204" pitchFamily="34" charset="0"/>
              </a:defRPr>
            </a:pPr>
            <a:endParaRPr lang="lv-LV"/>
          </a:p>
        </c:txPr>
        <c:crossAx val="168372864"/>
        <c:crosses val="autoZero"/>
        <c:crossBetween val="between"/>
      </c:valAx>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9D2235"/>
              </a:solidFill>
              <a:round/>
            </a:ln>
            <a:effectLst/>
          </c:spPr>
          <c:marker>
            <c:symbol val="none"/>
          </c:marker>
          <c:dLbls>
            <c:dLbl>
              <c:idx val="0"/>
              <c:layout>
                <c:manualLayout>
                  <c:x val="1.1418047815907159E-3"/>
                  <c:y val="3.5686877157838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4F-4876-A151-4BD94DECC082}"/>
                </c:ext>
              </c:extLst>
            </c:dLbl>
            <c:dLbl>
              <c:idx val="1"/>
              <c:delete val="1"/>
              <c:extLst>
                <c:ext xmlns:c15="http://schemas.microsoft.com/office/drawing/2012/chart" uri="{CE6537A1-D6FC-4f65-9D91-7224C49458BB}"/>
                <c:ext xmlns:c16="http://schemas.microsoft.com/office/drawing/2014/chart" uri="{C3380CC4-5D6E-409C-BE32-E72D297353CC}">
                  <c16:uniqueId val="{00000001-954F-4876-A151-4BD94DECC082}"/>
                </c:ext>
              </c:extLst>
            </c:dLbl>
            <c:dLbl>
              <c:idx val="2"/>
              <c:layout>
                <c:manualLayout>
                  <c:x val="1.1418047815906845E-3"/>
                  <c:y val="4.3617294304024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4F-4876-A151-4BD94DECC082}"/>
                </c:ext>
              </c:extLst>
            </c:dLbl>
            <c:dLbl>
              <c:idx val="3"/>
              <c:delete val="1"/>
              <c:extLst>
                <c:ext xmlns:c15="http://schemas.microsoft.com/office/drawing/2012/chart" uri="{CE6537A1-D6FC-4f65-9D91-7224C49458BB}"/>
                <c:ext xmlns:c16="http://schemas.microsoft.com/office/drawing/2014/chart" uri="{C3380CC4-5D6E-409C-BE32-E72D297353CC}">
                  <c16:uniqueId val="{00000004-954F-4876-A151-4BD94DECC082}"/>
                </c:ext>
              </c:extLst>
            </c:dLbl>
            <c:dLbl>
              <c:idx val="5"/>
              <c:delete val="1"/>
              <c:extLst>
                <c:ext xmlns:c15="http://schemas.microsoft.com/office/drawing/2012/chart" uri="{CE6537A1-D6FC-4f65-9D91-7224C49458BB}"/>
                <c:ext xmlns:c16="http://schemas.microsoft.com/office/drawing/2014/chart" uri="{C3380CC4-5D6E-409C-BE32-E72D297353CC}">
                  <c16:uniqueId val="{00000005-954F-4876-A151-4BD94DECC082}"/>
                </c:ext>
              </c:extLst>
            </c:dLbl>
            <c:dLbl>
              <c:idx val="7"/>
              <c:delete val="1"/>
              <c:extLst>
                <c:ext xmlns:c15="http://schemas.microsoft.com/office/drawing/2012/chart" uri="{CE6537A1-D6FC-4f65-9D91-7224C49458BB}"/>
                <c:ext xmlns:c16="http://schemas.microsoft.com/office/drawing/2014/chart" uri="{C3380CC4-5D6E-409C-BE32-E72D297353CC}">
                  <c16:uniqueId val="{00000006-954F-4876-A151-4BD94DECC082}"/>
                </c:ext>
              </c:extLst>
            </c:dLbl>
            <c:dLbl>
              <c:idx val="9"/>
              <c:delete val="1"/>
              <c:extLst>
                <c:ext xmlns:c15="http://schemas.microsoft.com/office/drawing/2012/chart" uri="{CE6537A1-D6FC-4f65-9D91-7224C49458BB}"/>
                <c:ext xmlns:c16="http://schemas.microsoft.com/office/drawing/2014/chart" uri="{C3380CC4-5D6E-409C-BE32-E72D297353CC}">
                  <c16:uniqueId val="{00000007-954F-4876-A151-4BD94DECC082}"/>
                </c:ext>
              </c:extLst>
            </c:dLbl>
            <c:dLbl>
              <c:idx val="11"/>
              <c:delete val="1"/>
              <c:extLst>
                <c:ext xmlns:c15="http://schemas.microsoft.com/office/drawing/2012/chart" uri="{CE6537A1-D6FC-4f65-9D91-7224C49458BB}"/>
                <c:ext xmlns:c16="http://schemas.microsoft.com/office/drawing/2014/chart" uri="{C3380CC4-5D6E-409C-BE32-E72D297353CC}">
                  <c16:uniqueId val="{00000008-954F-4876-A151-4BD94DECC082}"/>
                </c:ext>
              </c:extLst>
            </c:dLbl>
            <c:dLbl>
              <c:idx val="13"/>
              <c:layout>
                <c:manualLayout>
                  <c:x val="-3.4254143447721794E-3"/>
                  <c:y val="9.1199797181142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4F-4876-A151-4BD94DECC082}"/>
                </c:ext>
              </c:extLst>
            </c:dLbl>
            <c:dLbl>
              <c:idx val="14"/>
              <c:layout>
                <c:manualLayout>
                  <c:x val="0"/>
                  <c:y val="-7.9304171461863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4F-4876-A151-4BD94DECC082}"/>
                </c:ext>
              </c:extLst>
            </c:dLbl>
            <c:dLbl>
              <c:idx val="15"/>
              <c:layout>
                <c:manualLayout>
                  <c:x val="5.7090239079536321E-3"/>
                  <c:y val="6.7408545742583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4F-4876-A151-4BD94DECC082}"/>
                </c:ext>
              </c:extLst>
            </c:dLbl>
            <c:dLbl>
              <c:idx val="16"/>
              <c:layout>
                <c:manualLayout>
                  <c:x val="4.5672191263629062E-3"/>
                  <c:y val="-0.11895625719279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4F-4876-A151-4BD94DECC082}"/>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'Dzelzcela ipatsvars'!$B$2:$T$2</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2024*</c:v>
                </c:pt>
                <c:pt idx="18">
                  <c:v>2027*</c:v>
                </c:pt>
              </c:strCache>
            </c:strRef>
          </c:cat>
          <c:val>
            <c:numRef>
              <c:f>'Dzelzcela ipatsvars'!$B$3:$T$3</c:f>
              <c:numCache>
                <c:formatCode>0.00%</c:formatCode>
                <c:ptCount val="19"/>
                <c:pt idx="0">
                  <c:v>6.006006006006006E-2</c:v>
                </c:pt>
                <c:pt idx="1">
                  <c:v>6.2246278755074422E-2</c:v>
                </c:pt>
                <c:pt idx="2">
                  <c:v>6.0262228946041344E-2</c:v>
                </c:pt>
                <c:pt idx="3">
                  <c:v>6.0316721006054959E-2</c:v>
                </c:pt>
                <c:pt idx="4">
                  <c:v>6.4959696538643891E-2</c:v>
                </c:pt>
                <c:pt idx="5">
                  <c:v>6.7587567834237777E-2</c:v>
                </c:pt>
                <c:pt idx="6">
                  <c:v>7.1219771458942344E-2</c:v>
                </c:pt>
                <c:pt idx="7">
                  <c:v>7.2972972972972977E-2</c:v>
                </c:pt>
                <c:pt idx="8">
                  <c:v>8.3167528849980091E-2</c:v>
                </c:pt>
                <c:pt idx="9">
                  <c:v>7.9859758472925577E-2</c:v>
                </c:pt>
                <c:pt idx="10">
                  <c:v>7.8199052132701424E-2</c:v>
                </c:pt>
                <c:pt idx="11">
                  <c:v>7.6418371285218056E-2</c:v>
                </c:pt>
                <c:pt idx="12">
                  <c:v>7.4621064904780418E-2</c:v>
                </c:pt>
                <c:pt idx="13">
                  <c:v>6.8564554931836413E-2</c:v>
                </c:pt>
                <c:pt idx="14">
                  <c:v>7.029015120555783E-2</c:v>
                </c:pt>
                <c:pt idx="15">
                  <c:v>7.2075782537067548E-2</c:v>
                </c:pt>
                <c:pt idx="16">
                  <c:v>7.5206611570247925E-2</c:v>
                </c:pt>
                <c:pt idx="17">
                  <c:v>0.08</c:v>
                </c:pt>
                <c:pt idx="18">
                  <c:v>0.1</c:v>
                </c:pt>
              </c:numCache>
            </c:numRef>
          </c:val>
          <c:smooth val="0"/>
          <c:extLst>
            <c:ext xmlns:c16="http://schemas.microsoft.com/office/drawing/2014/chart" uri="{C3380CC4-5D6E-409C-BE32-E72D297353CC}">
              <c16:uniqueId val="{00000003-954F-4876-A151-4BD94DECC082}"/>
            </c:ext>
          </c:extLst>
        </c:ser>
        <c:dLbls>
          <c:showLegendKey val="0"/>
          <c:showVal val="0"/>
          <c:showCatName val="0"/>
          <c:showSerName val="0"/>
          <c:showPercent val="0"/>
          <c:showBubbleSize val="0"/>
        </c:dLbls>
        <c:smooth val="0"/>
        <c:axId val="210726272"/>
        <c:axId val="210740352"/>
      </c:lineChart>
      <c:catAx>
        <c:axId val="210726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0740352"/>
        <c:crosses val="autoZero"/>
        <c:auto val="1"/>
        <c:lblAlgn val="ctr"/>
        <c:lblOffset val="100"/>
        <c:noMultiLvlLbl val="0"/>
      </c:catAx>
      <c:valAx>
        <c:axId val="210740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0726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100" b="1" i="0" u="none" strike="noStrike" baseline="0" dirty="0">
                <a:solidFill>
                  <a:schemeClr val="tx1">
                    <a:lumMod val="85000"/>
                    <a:lumOff val="15000"/>
                  </a:schemeClr>
                </a:solidFill>
                <a:effectLst/>
                <a:latin typeface="Verdana" panose="020B0604030504040204" pitchFamily="34" charset="0"/>
                <a:ea typeface="Verdana" panose="020B0604030504040204" pitchFamily="34" charset="0"/>
              </a:rPr>
              <a:t>Reģionālā IKP (faktiskajās cenās) starpība, 4 mazāk attīstīto reģionu vidējais līmenis pret augstāk attīstīto reģionu</a:t>
            </a:r>
            <a:endParaRPr lang="en-GB" sz="1100" b="1" dirty="0">
              <a:solidFill>
                <a:schemeClr val="tx1">
                  <a:lumMod val="85000"/>
                  <a:lumOff val="15000"/>
                </a:schemeClr>
              </a:solidFill>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spPr>
            <a:ln w="57150" cap="rnd">
              <a:solidFill>
                <a:srgbClr val="9D2235"/>
              </a:solidFill>
              <a:round/>
            </a:ln>
            <a:effectLst/>
          </c:spPr>
          <c:marker>
            <c:symbol val="none"/>
          </c:marker>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'Regionala IKP starpiba'!$D$5:$L$5</c:f>
              <c:strCache>
                <c:ptCount val="9"/>
                <c:pt idx="0">
                  <c:v>2010</c:v>
                </c:pt>
                <c:pt idx="1">
                  <c:v>2011</c:v>
                </c:pt>
                <c:pt idx="2">
                  <c:v>2012</c:v>
                </c:pt>
                <c:pt idx="3">
                  <c:v>2013</c:v>
                </c:pt>
                <c:pt idx="4">
                  <c:v>2014</c:v>
                </c:pt>
                <c:pt idx="5">
                  <c:v>2015</c:v>
                </c:pt>
                <c:pt idx="6">
                  <c:v>2016</c:v>
                </c:pt>
                <c:pt idx="7">
                  <c:v>2024*</c:v>
                </c:pt>
                <c:pt idx="8">
                  <c:v>2027*</c:v>
                </c:pt>
              </c:strCache>
            </c:strRef>
          </c:cat>
          <c:val>
            <c:numRef>
              <c:f>'Regionala IKP starpiba'!$D$6:$L$6</c:f>
              <c:numCache>
                <c:formatCode>0.00%</c:formatCode>
                <c:ptCount val="9"/>
                <c:pt idx="0">
                  <c:v>0.63024099531773026</c:v>
                </c:pt>
                <c:pt idx="1">
                  <c:v>0.52289127411025205</c:v>
                </c:pt>
                <c:pt idx="2">
                  <c:v>0.49701678921367981</c:v>
                </c:pt>
                <c:pt idx="3">
                  <c:v>0.45878191039859539</c:v>
                </c:pt>
                <c:pt idx="4">
                  <c:v>0.46268275515047463</c:v>
                </c:pt>
                <c:pt idx="5">
                  <c:v>0.45006084759081755</c:v>
                </c:pt>
                <c:pt idx="6">
                  <c:v>0.4436885885969809</c:v>
                </c:pt>
                <c:pt idx="7">
                  <c:v>0.52</c:v>
                </c:pt>
                <c:pt idx="8">
                  <c:v>0.55000000000000004</c:v>
                </c:pt>
              </c:numCache>
            </c:numRef>
          </c:val>
          <c:smooth val="0"/>
          <c:extLst>
            <c:ext xmlns:c16="http://schemas.microsoft.com/office/drawing/2014/chart" uri="{C3380CC4-5D6E-409C-BE32-E72D297353CC}">
              <c16:uniqueId val="{00000000-59EA-452D-BA75-4854A4C1EDC5}"/>
            </c:ext>
          </c:extLst>
        </c:ser>
        <c:dLbls>
          <c:showLegendKey val="0"/>
          <c:showVal val="0"/>
          <c:showCatName val="0"/>
          <c:showSerName val="0"/>
          <c:showPercent val="0"/>
          <c:showBubbleSize val="0"/>
        </c:dLbls>
        <c:smooth val="0"/>
        <c:axId val="211036032"/>
        <c:axId val="211037568"/>
      </c:lineChart>
      <c:catAx>
        <c:axId val="2110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1037568"/>
        <c:crosses val="autoZero"/>
        <c:auto val="1"/>
        <c:lblAlgn val="ctr"/>
        <c:lblOffset val="100"/>
        <c:noMultiLvlLbl val="0"/>
      </c:catAx>
      <c:valAx>
        <c:axId val="211037568"/>
        <c:scaling>
          <c:orientation val="minMax"/>
          <c:min val="0.350000000000000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1036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sz="1100" b="1" i="0" u="none" strike="noStrike" baseline="0" dirty="0">
                <a:solidFill>
                  <a:schemeClr val="tx1">
                    <a:lumMod val="85000"/>
                    <a:lumOff val="15000"/>
                  </a:schemeClr>
                </a:solidFill>
                <a:effectLst/>
                <a:latin typeface="Verdana" panose="020B0604030504040204" pitchFamily="34" charset="0"/>
                <a:ea typeface="Verdana" panose="020B0604030504040204" pitchFamily="34" charset="0"/>
              </a:rPr>
              <a:t>Bruto mēneša vidējā darba samaksa reģionos, 4 mazāk attīstīto reģionu vidējais līmenis pret augstāk attīstīto reģionu</a:t>
            </a:r>
            <a:endParaRPr lang="en-GB" sz="1100" b="1" dirty="0">
              <a:solidFill>
                <a:schemeClr val="tx1">
                  <a:lumMod val="85000"/>
                  <a:lumOff val="15000"/>
                </a:schemeClr>
              </a:solidFill>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title>
    <c:autoTitleDeleted val="0"/>
    <c:plotArea>
      <c:layout/>
      <c:lineChart>
        <c:grouping val="standard"/>
        <c:varyColors val="0"/>
        <c:ser>
          <c:idx val="0"/>
          <c:order val="0"/>
          <c:spPr>
            <a:ln w="57150" cap="rnd">
              <a:solidFill>
                <a:srgbClr val="9D2235"/>
              </a:solidFill>
              <a:round/>
            </a:ln>
            <a:effectLst/>
          </c:spPr>
          <c:marker>
            <c:symbol val="none"/>
          </c:marker>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'Regionalo algu starpiba'!$D$2:$N$2</c:f>
              <c:strCache>
                <c:ptCount val="11"/>
                <c:pt idx="0">
                  <c:v>2010</c:v>
                </c:pt>
                <c:pt idx="1">
                  <c:v>2011</c:v>
                </c:pt>
                <c:pt idx="2">
                  <c:v>2012</c:v>
                </c:pt>
                <c:pt idx="3">
                  <c:v>2013</c:v>
                </c:pt>
                <c:pt idx="4">
                  <c:v>2014</c:v>
                </c:pt>
                <c:pt idx="5">
                  <c:v>2015</c:v>
                </c:pt>
                <c:pt idx="6">
                  <c:v>2016</c:v>
                </c:pt>
                <c:pt idx="7">
                  <c:v>2017</c:v>
                </c:pt>
                <c:pt idx="8">
                  <c:v>2018</c:v>
                </c:pt>
                <c:pt idx="9">
                  <c:v>2024*</c:v>
                </c:pt>
                <c:pt idx="10">
                  <c:v>2027*</c:v>
                </c:pt>
              </c:strCache>
            </c:strRef>
          </c:cat>
          <c:val>
            <c:numRef>
              <c:f>'Regionalo algu starpiba'!$D$3:$N$3</c:f>
              <c:numCache>
                <c:formatCode>0.00%</c:formatCode>
                <c:ptCount val="11"/>
                <c:pt idx="0">
                  <c:v>0.70607142857142857</c:v>
                </c:pt>
                <c:pt idx="1">
                  <c:v>0.71742112482853226</c:v>
                </c:pt>
                <c:pt idx="2">
                  <c:v>0.7230359520639148</c:v>
                </c:pt>
                <c:pt idx="3">
                  <c:v>0.71815286624203822</c:v>
                </c:pt>
                <c:pt idx="4">
                  <c:v>0.72162485065710869</c:v>
                </c:pt>
                <c:pt idx="5">
                  <c:v>0.72393497757847536</c:v>
                </c:pt>
                <c:pt idx="6">
                  <c:v>0.7240641711229947</c:v>
                </c:pt>
                <c:pt idx="7">
                  <c:v>0.73061630218687867</c:v>
                </c:pt>
                <c:pt idx="8">
                  <c:v>0.73691460055096414</c:v>
                </c:pt>
                <c:pt idx="9">
                  <c:v>0.8</c:v>
                </c:pt>
                <c:pt idx="10">
                  <c:v>0.89</c:v>
                </c:pt>
              </c:numCache>
            </c:numRef>
          </c:val>
          <c:smooth val="0"/>
          <c:extLst>
            <c:ext xmlns:c16="http://schemas.microsoft.com/office/drawing/2014/chart" uri="{C3380CC4-5D6E-409C-BE32-E72D297353CC}">
              <c16:uniqueId val="{00000000-F3B6-479D-B70E-539C0C933703}"/>
            </c:ext>
          </c:extLst>
        </c:ser>
        <c:dLbls>
          <c:showLegendKey val="0"/>
          <c:showVal val="0"/>
          <c:showCatName val="0"/>
          <c:showSerName val="0"/>
          <c:showPercent val="0"/>
          <c:showBubbleSize val="0"/>
        </c:dLbls>
        <c:smooth val="0"/>
        <c:axId val="211227008"/>
        <c:axId val="211228544"/>
      </c:lineChart>
      <c:catAx>
        <c:axId val="2112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1228544"/>
        <c:crosses val="autoZero"/>
        <c:auto val="1"/>
        <c:lblAlgn val="ctr"/>
        <c:lblOffset val="100"/>
        <c:noMultiLvlLbl val="0"/>
      </c:catAx>
      <c:valAx>
        <c:axId val="21122854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1227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200" b="1" dirty="0">
                <a:latin typeface="Verdana" panose="020B0604030504040204" pitchFamily="34" charset="0"/>
                <a:ea typeface="Verdana" panose="020B0604030504040204" pitchFamily="34" charset="0"/>
              </a:rPr>
              <a:t>Personas, kas reģistrētas pašvaldības palīdzības reģistrā mājokļa jautājuma risināšanai</a:t>
            </a:r>
            <a:endParaRPr lang="en-GB" sz="12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spPr>
            <a:ln w="57150" cap="rnd">
              <a:solidFill>
                <a:srgbClr val="9D2235"/>
              </a:solidFill>
              <a:round/>
            </a:ln>
            <a:effectLst/>
          </c:spPr>
          <c:marker>
            <c:symbol val="none"/>
          </c:marker>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'Majoklis - personas'!$C$3:$M$3</c:f>
              <c:strCache>
                <c:ptCount val="11"/>
                <c:pt idx="0">
                  <c:v>2009</c:v>
                </c:pt>
                <c:pt idx="1">
                  <c:v>2010</c:v>
                </c:pt>
                <c:pt idx="2">
                  <c:v>2011</c:v>
                </c:pt>
                <c:pt idx="3">
                  <c:v>2012</c:v>
                </c:pt>
                <c:pt idx="4">
                  <c:v>2013</c:v>
                </c:pt>
                <c:pt idx="5">
                  <c:v>2014</c:v>
                </c:pt>
                <c:pt idx="6">
                  <c:v>2015</c:v>
                </c:pt>
                <c:pt idx="7">
                  <c:v>2016</c:v>
                </c:pt>
                <c:pt idx="8">
                  <c:v>2018</c:v>
                </c:pt>
                <c:pt idx="9">
                  <c:v>2024*</c:v>
                </c:pt>
                <c:pt idx="10">
                  <c:v>2027*</c:v>
                </c:pt>
              </c:strCache>
            </c:strRef>
          </c:cat>
          <c:val>
            <c:numRef>
              <c:f>'Majoklis - personas'!$C$4:$M$4</c:f>
              <c:numCache>
                <c:formatCode>General</c:formatCode>
                <c:ptCount val="11"/>
                <c:pt idx="0">
                  <c:v>30699</c:v>
                </c:pt>
                <c:pt idx="1">
                  <c:v>53491</c:v>
                </c:pt>
                <c:pt idx="2">
                  <c:v>61604</c:v>
                </c:pt>
                <c:pt idx="3">
                  <c:v>58180</c:v>
                </c:pt>
                <c:pt idx="4">
                  <c:v>54208</c:v>
                </c:pt>
                <c:pt idx="5">
                  <c:v>154623</c:v>
                </c:pt>
                <c:pt idx="6">
                  <c:v>81950</c:v>
                </c:pt>
                <c:pt idx="7">
                  <c:v>30323</c:v>
                </c:pt>
                <c:pt idx="8">
                  <c:v>7215</c:v>
                </c:pt>
                <c:pt idx="9">
                  <c:v>6700</c:v>
                </c:pt>
                <c:pt idx="10">
                  <c:v>5700</c:v>
                </c:pt>
              </c:numCache>
            </c:numRef>
          </c:val>
          <c:smooth val="0"/>
          <c:extLst>
            <c:ext xmlns:c16="http://schemas.microsoft.com/office/drawing/2014/chart" uri="{C3380CC4-5D6E-409C-BE32-E72D297353CC}">
              <c16:uniqueId val="{00000000-DF79-4F10-830D-D9AEC8C6C2B3}"/>
            </c:ext>
          </c:extLst>
        </c:ser>
        <c:dLbls>
          <c:showLegendKey val="0"/>
          <c:showVal val="0"/>
          <c:showCatName val="0"/>
          <c:showSerName val="0"/>
          <c:showPercent val="0"/>
          <c:showBubbleSize val="0"/>
        </c:dLbls>
        <c:smooth val="0"/>
        <c:axId val="211401344"/>
        <c:axId val="211403136"/>
      </c:lineChart>
      <c:catAx>
        <c:axId val="21140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1403136"/>
        <c:crosses val="autoZero"/>
        <c:auto val="1"/>
        <c:lblAlgn val="ctr"/>
        <c:lblOffset val="100"/>
        <c:noMultiLvlLbl val="0"/>
      </c:catAx>
      <c:valAx>
        <c:axId val="211403136"/>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14013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0A0ACF-102E-4282-8F2A-E191C59A7A5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B26FFC91-9732-4815-8B05-1534FF45753E}"/>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CFEAE66-8F3E-437A-99F4-5DEFFD1CEF99}" type="datetimeFigureOut">
              <a:rPr lang="lv-LV" smtClean="0"/>
              <a:t>06.11.2019</a:t>
            </a:fld>
            <a:endParaRPr lang="lv-LV"/>
          </a:p>
        </p:txBody>
      </p:sp>
      <p:sp>
        <p:nvSpPr>
          <p:cNvPr id="4" name="Footer Placeholder 3">
            <a:extLst>
              <a:ext uri="{FF2B5EF4-FFF2-40B4-BE49-F238E27FC236}">
                <a16:creationId xmlns:a16="http://schemas.microsoft.com/office/drawing/2014/main" id="{E048B2F8-2797-4428-9500-95947D2B857B}"/>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37D29C4D-65DF-4D3A-9319-5A1AB997446D}"/>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889EB01-B255-436D-8B59-5ACE85D0D9F4}" type="slidenum">
              <a:rPr lang="lv-LV" smtClean="0"/>
              <a:t>‹#›</a:t>
            </a:fld>
            <a:endParaRPr lang="lv-LV"/>
          </a:p>
        </p:txBody>
      </p:sp>
    </p:spTree>
    <p:extLst>
      <p:ext uri="{BB962C8B-B14F-4D97-AF65-F5344CB8AC3E}">
        <p14:creationId xmlns:p14="http://schemas.microsoft.com/office/powerpoint/2010/main" val="209392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5101A37-FA87-470F-AEF5-72D3A1FC3448}" type="datetimeFigureOut">
              <a:rPr lang="lv-LV" smtClean="0"/>
              <a:t>06.11.2019</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6F9A599-ECD1-419C-AEED-CE825EB469AE}" type="slidenum">
              <a:rPr lang="lv-LV" smtClean="0"/>
              <a:t>‹#›</a:t>
            </a:fld>
            <a:endParaRPr lang="lv-LV"/>
          </a:p>
        </p:txBody>
      </p:sp>
    </p:spTree>
    <p:extLst>
      <p:ext uri="{BB962C8B-B14F-4D97-AF65-F5344CB8AC3E}">
        <p14:creationId xmlns:p14="http://schemas.microsoft.com/office/powerpoint/2010/main" val="13675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dirty="0"/>
          </a:p>
        </p:txBody>
      </p:sp>
    </p:spTree>
    <p:extLst>
      <p:ext uri="{BB962C8B-B14F-4D97-AF65-F5344CB8AC3E}">
        <p14:creationId xmlns:p14="http://schemas.microsoft.com/office/powerpoint/2010/main" val="5316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10</a:t>
            </a:fld>
            <a:endParaRPr lang="en-US"/>
          </a:p>
        </p:txBody>
      </p:sp>
    </p:spTree>
    <p:extLst>
      <p:ext uri="{BB962C8B-B14F-4D97-AF65-F5344CB8AC3E}">
        <p14:creationId xmlns:p14="http://schemas.microsoft.com/office/powerpoint/2010/main" val="250022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17</a:t>
            </a:fld>
            <a:endParaRPr lang="en-US"/>
          </a:p>
        </p:txBody>
      </p:sp>
    </p:spTree>
    <p:extLst>
      <p:ext uri="{BB962C8B-B14F-4D97-AF65-F5344CB8AC3E}">
        <p14:creationId xmlns:p14="http://schemas.microsoft.com/office/powerpoint/2010/main" val="136670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19</a:t>
            </a:fld>
            <a:endParaRPr lang="en-US" dirty="0"/>
          </a:p>
        </p:txBody>
      </p:sp>
    </p:spTree>
    <p:extLst>
      <p:ext uri="{BB962C8B-B14F-4D97-AF65-F5344CB8AC3E}">
        <p14:creationId xmlns:p14="http://schemas.microsoft.com/office/powerpoint/2010/main" val="390256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F9A599-ECD1-419C-AEED-CE825EB469AE}" type="slidenum">
              <a:rPr lang="lv-LV" smtClean="0"/>
              <a:t>31</a:t>
            </a:fld>
            <a:endParaRPr lang="lv-LV"/>
          </a:p>
        </p:txBody>
      </p:sp>
    </p:spTree>
    <p:extLst>
      <p:ext uri="{BB962C8B-B14F-4D97-AF65-F5344CB8AC3E}">
        <p14:creationId xmlns:p14="http://schemas.microsoft.com/office/powerpoint/2010/main" val="250261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80823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7264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60400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8481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69605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072C38DD-0CCA-4BB1-B3D4-0EA45949DF06}" type="slidenum">
              <a:rPr lang="en-US" altLang="lv-LV"/>
              <a:pPr/>
              <a:t>‹#›</a:t>
            </a:fld>
            <a:endParaRPr lang="en-US" altLang="lv-LV"/>
          </a:p>
        </p:txBody>
      </p:sp>
    </p:spTree>
    <p:extLst>
      <p:ext uri="{BB962C8B-B14F-4D97-AF65-F5344CB8AC3E}">
        <p14:creationId xmlns:p14="http://schemas.microsoft.com/office/powerpoint/2010/main" val="198516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B1F979BD-871F-4E5D-8910-64BAE55F8332}" type="slidenum">
              <a:rPr lang="en-US" altLang="lv-LV"/>
              <a:pPr/>
              <a:t>‹#›</a:t>
            </a:fld>
            <a:endParaRPr lang="en-US" altLang="lv-LV"/>
          </a:p>
        </p:txBody>
      </p:sp>
    </p:spTree>
    <p:extLst>
      <p:ext uri="{BB962C8B-B14F-4D97-AF65-F5344CB8AC3E}">
        <p14:creationId xmlns:p14="http://schemas.microsoft.com/office/powerpoint/2010/main" val="353705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3F3A649-4C50-467C-8A09-027DB6CA7A1C}" type="slidenum">
              <a:rPr lang="en-US" altLang="lv-LV"/>
              <a:pPr/>
              <a:t>‹#›</a:t>
            </a:fld>
            <a:endParaRPr lang="en-US" altLang="lv-LV"/>
          </a:p>
        </p:txBody>
      </p:sp>
    </p:spTree>
    <p:extLst>
      <p:ext uri="{BB962C8B-B14F-4D97-AF65-F5344CB8AC3E}">
        <p14:creationId xmlns:p14="http://schemas.microsoft.com/office/powerpoint/2010/main" val="194779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6DF22980-6DBC-49AA-82E8-56B8B5AC314D}" type="slidenum">
              <a:rPr lang="en-US" altLang="lv-LV"/>
              <a:pPr/>
              <a:t>‹#›</a:t>
            </a:fld>
            <a:endParaRPr lang="en-US" altLang="lv-LV"/>
          </a:p>
        </p:txBody>
      </p:sp>
    </p:spTree>
    <p:extLst>
      <p:ext uri="{BB962C8B-B14F-4D97-AF65-F5344CB8AC3E}">
        <p14:creationId xmlns:p14="http://schemas.microsoft.com/office/powerpoint/2010/main" val="1796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1AE2F83-C068-4D33-AA35-49D78F87F9E2}" type="slidenum">
              <a:rPr lang="en-US" altLang="lv-LV"/>
              <a:pPr/>
              <a:t>‹#›</a:t>
            </a:fld>
            <a:endParaRPr lang="en-US" altLang="lv-LV"/>
          </a:p>
        </p:txBody>
      </p:sp>
    </p:spTree>
    <p:extLst>
      <p:ext uri="{BB962C8B-B14F-4D97-AF65-F5344CB8AC3E}">
        <p14:creationId xmlns:p14="http://schemas.microsoft.com/office/powerpoint/2010/main" val="199930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AB097239-5A92-469C-B1DA-EB76B7C9BC7F}" type="slidenum">
              <a:rPr lang="en-US" altLang="lv-LV"/>
              <a:pPr/>
              <a:t>‹#›</a:t>
            </a:fld>
            <a:endParaRPr lang="en-US" altLang="lv-LV"/>
          </a:p>
        </p:txBody>
      </p:sp>
    </p:spTree>
    <p:extLst>
      <p:ext uri="{BB962C8B-B14F-4D97-AF65-F5344CB8AC3E}">
        <p14:creationId xmlns:p14="http://schemas.microsoft.com/office/powerpoint/2010/main" val="392522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35320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7A35C35D-A4B6-436D-BA65-7C9CBFC3CD6A}" type="slidenum">
              <a:rPr lang="en-US" altLang="lv-LV"/>
              <a:pPr/>
              <a:t>‹#›</a:t>
            </a:fld>
            <a:endParaRPr lang="en-US" altLang="lv-LV"/>
          </a:p>
        </p:txBody>
      </p:sp>
    </p:spTree>
    <p:extLst>
      <p:ext uri="{BB962C8B-B14F-4D97-AF65-F5344CB8AC3E}">
        <p14:creationId xmlns:p14="http://schemas.microsoft.com/office/powerpoint/2010/main" val="297811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29280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0390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B2AFD-B588-4EEB-B84A-EE52CE112067}" type="datetimeFigureOut">
              <a:rPr lang="lv-LV" smtClean="0"/>
              <a:t>06.11.2019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47721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D44B2AFD-B588-4EEB-B84A-EE52CE112067}" type="datetimeFigureOut">
              <a:rPr lang="lv-LV" smtClean="0"/>
              <a:t>06.11.2019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73984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D44B2AFD-B588-4EEB-B84A-EE52CE112067}" type="datetimeFigureOut">
              <a:rPr lang="lv-LV" smtClean="0"/>
              <a:t>06.11.2019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07592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44B2AFD-B588-4EEB-B84A-EE52CE112067}" type="datetimeFigureOut">
              <a:rPr lang="lv-LV" smtClean="0"/>
              <a:t>06.11.2019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42913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B2AFD-B588-4EEB-B84A-EE52CE112067}" type="datetimeFigureOut">
              <a:rPr lang="lv-LV" smtClean="0"/>
              <a:t>06.11.2019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74855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06.11.2019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08111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06.11.2019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53149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2AFD-B588-4EEB-B84A-EE52CE112067}" type="datetimeFigureOut">
              <a:rPr lang="lv-LV" smtClean="0"/>
              <a:t>06.11.2019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6229-6458-4195-BAC8-460BF8B49FB6}" type="slidenum">
              <a:rPr lang="lv-LV" smtClean="0"/>
              <a:t>‹#›</a:t>
            </a:fld>
            <a:endParaRPr lang="lv-LV"/>
          </a:p>
        </p:txBody>
      </p:sp>
    </p:spTree>
    <p:extLst>
      <p:ext uri="{BB962C8B-B14F-4D97-AF65-F5344CB8AC3E}">
        <p14:creationId xmlns:p14="http://schemas.microsoft.com/office/powerpoint/2010/main" val="176424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FA2E50C6-0C30-4E1F-B9F0-F8FEBDC3E286}" type="datetime1">
              <a:rPr lang="en-US">
                <a:solidFill>
                  <a:prstClr val="black">
                    <a:tint val="75000"/>
                  </a:prstClr>
                </a:solidFill>
              </a:rPr>
              <a:pPr>
                <a:defRPr/>
              </a:pPr>
              <a:t>11/6/2019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defTabSz="938213" fontAlgn="base">
              <a:spcBef>
                <a:spcPct val="0"/>
              </a:spcBef>
              <a:spcAft>
                <a:spcPct val="0"/>
              </a:spcAft>
            </a:pPr>
            <a:fld id="{99BB1EFF-5D96-49FF-8E10-89A5AFE56FD6}" type="slidenum">
              <a:rPr lang="en-US" altLang="lv-LV" smtClean="0">
                <a:cs typeface="Arial" panose="020B0604020202020204" pitchFamily="34" charset="0"/>
              </a:rPr>
              <a:pPr defTabSz="938213" fontAlgn="base">
                <a:spcBef>
                  <a:spcPct val="0"/>
                </a:spcBef>
                <a:spcAft>
                  <a:spcPct val="0"/>
                </a:spcAft>
              </a:pPr>
              <a:t>‹#›</a:t>
            </a:fld>
            <a:endParaRPr lang="en-US" altLang="lv-LV">
              <a:cs typeface="Arial" panose="020B0604020202020204" pitchFamily="34" charset="0"/>
            </a:endParaRPr>
          </a:p>
        </p:txBody>
      </p:sp>
    </p:spTree>
    <p:extLst>
      <p:ext uri="{BB962C8B-B14F-4D97-AF65-F5344CB8AC3E}">
        <p14:creationId xmlns:p14="http://schemas.microsoft.com/office/powerpoint/2010/main" val="24166201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pkc.gov.lv/nap2027" TargetMode="External"/><Relationship Id="rId2" Type="http://schemas.openxmlformats.org/officeDocument/2006/relationships/hyperlink" Target="mailto:NAP2027@pkc.mk.gov.lv" TargetMode="Externa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5F6-6413-4A6C-BC09-0095E33B5850}"/>
              </a:ext>
            </a:extLst>
          </p:cNvPr>
          <p:cNvSpPr>
            <a:spLocks noGrp="1"/>
          </p:cNvSpPr>
          <p:nvPr>
            <p:ph type="title"/>
          </p:nvPr>
        </p:nvSpPr>
        <p:spPr/>
        <p:txBody>
          <a:bodyPr>
            <a:normAutofit/>
          </a:bodyPr>
          <a:lstStyle/>
          <a:p>
            <a:r>
              <a:rPr lang="lv-LV" sz="2800" cap="all" dirty="0">
                <a:solidFill>
                  <a:srgbClr val="9D2235"/>
                </a:solidFill>
              </a:rPr>
              <a:t>Nacionālais attīstības plāns </a:t>
            </a:r>
            <a:br>
              <a:rPr lang="lv-LV" sz="2800" cap="all" dirty="0">
                <a:solidFill>
                  <a:srgbClr val="9D2235"/>
                </a:solidFill>
              </a:rPr>
            </a:br>
            <a:r>
              <a:rPr lang="lv-LV" sz="2800" cap="all" dirty="0">
                <a:solidFill>
                  <a:srgbClr val="9D2235"/>
                </a:solidFill>
              </a:rPr>
              <a:t>2021.-2027. gadam</a:t>
            </a:r>
            <a:endParaRPr lang="lv-LV" sz="2800" dirty="0">
              <a:solidFill>
                <a:srgbClr val="9D2235"/>
              </a:solidFill>
            </a:endParaRPr>
          </a:p>
        </p:txBody>
      </p:sp>
      <p:sp>
        <p:nvSpPr>
          <p:cNvPr id="3" name="Text Placeholder 2">
            <a:extLst>
              <a:ext uri="{FF2B5EF4-FFF2-40B4-BE49-F238E27FC236}">
                <a16:creationId xmlns:a16="http://schemas.microsoft.com/office/drawing/2014/main" id="{46EB9F3E-B548-40F1-8A20-6065A31DC697}"/>
              </a:ext>
            </a:extLst>
          </p:cNvPr>
          <p:cNvSpPr>
            <a:spLocks noGrp="1"/>
          </p:cNvSpPr>
          <p:nvPr>
            <p:ph type="body" sz="quarter" idx="10"/>
          </p:nvPr>
        </p:nvSpPr>
        <p:spPr/>
        <p:txBody>
          <a:bodyPr/>
          <a:lstStyle/>
          <a:p>
            <a:r>
              <a:rPr lang="lv-LV" cap="all" dirty="0">
                <a:solidFill>
                  <a:srgbClr val="9D2235"/>
                </a:solidFill>
              </a:rPr>
              <a:t>Stratēģiskais mērķis «produktivitāte un ienākumi»</a:t>
            </a:r>
          </a:p>
          <a:p>
            <a:r>
              <a:rPr lang="lv-LV" cap="all" dirty="0">
                <a:solidFill>
                  <a:srgbClr val="9D2235"/>
                </a:solidFill>
              </a:rPr>
              <a:t>1. redakcija</a:t>
            </a:r>
          </a:p>
          <a:p>
            <a:endParaRPr lang="lv-LV" dirty="0">
              <a:solidFill>
                <a:srgbClr val="9D2235"/>
              </a:solidFill>
            </a:endParaRPr>
          </a:p>
        </p:txBody>
      </p:sp>
      <p:sp>
        <p:nvSpPr>
          <p:cNvPr id="4" name="Text Placeholder 3">
            <a:extLst>
              <a:ext uri="{FF2B5EF4-FFF2-40B4-BE49-F238E27FC236}">
                <a16:creationId xmlns:a16="http://schemas.microsoft.com/office/drawing/2014/main" id="{248FE9FE-D430-4783-AEAC-1C09536AB0B3}"/>
              </a:ext>
            </a:extLst>
          </p:cNvPr>
          <p:cNvSpPr>
            <a:spLocks noGrp="1"/>
          </p:cNvSpPr>
          <p:nvPr>
            <p:ph type="body" sz="quarter" idx="11"/>
          </p:nvPr>
        </p:nvSpPr>
        <p:spPr/>
        <p:txBody>
          <a:bodyPr/>
          <a:lstStyle/>
          <a:p>
            <a:r>
              <a:rPr lang="lv-LV" dirty="0"/>
              <a:t>Saeimas Ilgtspējīgas attīstības komisijas sēde</a:t>
            </a:r>
          </a:p>
          <a:p>
            <a:r>
              <a:rPr lang="lv-LV" dirty="0"/>
              <a:t>06.11.2019.</a:t>
            </a:r>
          </a:p>
        </p:txBody>
      </p:sp>
      <p:sp>
        <p:nvSpPr>
          <p:cNvPr id="6" name="Rectangle 5">
            <a:extLst>
              <a:ext uri="{FF2B5EF4-FFF2-40B4-BE49-F238E27FC236}">
                <a16:creationId xmlns:a16="http://schemas.microsoft.com/office/drawing/2014/main" id="{4CE1E817-AADD-E147-A907-9D0E08EF0F5E}"/>
              </a:ext>
            </a:extLst>
          </p:cNvPr>
          <p:cNvSpPr/>
          <p:nvPr/>
        </p:nvSpPr>
        <p:spPr>
          <a:xfrm>
            <a:off x="3013023" y="1244184"/>
            <a:ext cx="5861154" cy="200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1A63F7B-36D3-7046-83FF-4BFC00640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0703" y="0"/>
            <a:ext cx="6490594" cy="2782131"/>
          </a:xfrm>
          <a:prstGeom prst="rect">
            <a:avLst/>
          </a:prstGeom>
        </p:spPr>
      </p:pic>
    </p:spTree>
    <p:extLst>
      <p:ext uri="{BB962C8B-B14F-4D97-AF65-F5344CB8AC3E}">
        <p14:creationId xmlns:p14="http://schemas.microsoft.com/office/powerpoint/2010/main" val="137696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558DBDC-8A74-401C-A31E-902723258D09}"/>
              </a:ext>
            </a:extLst>
          </p:cNvPr>
          <p:cNvSpPr/>
          <p:nvPr/>
        </p:nvSpPr>
        <p:spPr>
          <a:xfrm>
            <a:off x="3863975" y="3053105"/>
            <a:ext cx="1467395" cy="2190637"/>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D4B830E-1BD4-4289-A6CB-F1ADCA4040B7}"/>
              </a:ext>
            </a:extLst>
          </p:cNvPr>
          <p:cNvSpPr/>
          <p:nvPr/>
        </p:nvSpPr>
        <p:spPr>
          <a:xfrm>
            <a:off x="3863975" y="1888013"/>
            <a:ext cx="2078039" cy="1696589"/>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02AFA82-0748-48BD-B159-36830DD11080}"/>
              </a:ext>
            </a:extLst>
          </p:cNvPr>
          <p:cNvSpPr/>
          <p:nvPr/>
        </p:nvSpPr>
        <p:spPr>
          <a:xfrm>
            <a:off x="6307139" y="1888013"/>
            <a:ext cx="2078036" cy="1696590"/>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A33276-3CEF-492E-9A01-8D752511345A}"/>
              </a:ext>
            </a:extLst>
          </p:cNvPr>
          <p:cNvSpPr/>
          <p:nvPr/>
        </p:nvSpPr>
        <p:spPr>
          <a:xfrm>
            <a:off x="6918024" y="3054022"/>
            <a:ext cx="1467151" cy="21888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C82597E-3318-4E1A-BF70-9D6EDB01A201}"/>
              </a:ext>
            </a:extLst>
          </p:cNvPr>
          <p:cNvSpPr/>
          <p:nvPr/>
        </p:nvSpPr>
        <p:spPr>
          <a:xfrm>
            <a:off x="3863975" y="4712624"/>
            <a:ext cx="2078039" cy="1696588"/>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578CBE6-8EF3-4CC7-92DB-6EE6CCD5B192}"/>
              </a:ext>
            </a:extLst>
          </p:cNvPr>
          <p:cNvSpPr/>
          <p:nvPr/>
        </p:nvSpPr>
        <p:spPr>
          <a:xfrm>
            <a:off x="6307139" y="4712624"/>
            <a:ext cx="2078036" cy="1696589"/>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23CA498-141F-4703-89A7-F4353607B1BB}"/>
              </a:ext>
            </a:extLst>
          </p:cNvPr>
          <p:cNvGrpSpPr/>
          <p:nvPr/>
        </p:nvGrpSpPr>
        <p:grpSpPr>
          <a:xfrm>
            <a:off x="8950552" y="3666856"/>
            <a:ext cx="2937088" cy="1290153"/>
            <a:chOff x="8921977" y="1466725"/>
            <a:chExt cx="2937088" cy="1290153"/>
          </a:xfrm>
        </p:grpSpPr>
        <p:sp>
          <p:nvSpPr>
            <p:cNvPr id="52" name="TextBox 51">
              <a:extLst>
                <a:ext uri="{FF2B5EF4-FFF2-40B4-BE49-F238E27FC236}">
                  <a16:creationId xmlns:a16="http://schemas.microsoft.com/office/drawing/2014/main" id="{D38474D6-F3C3-4387-8570-D4CD2550B552}"/>
                </a:ext>
              </a:extLst>
            </p:cNvPr>
            <p:cNvSpPr txBox="1"/>
            <p:nvPr/>
          </p:nvSpPr>
          <p:spPr>
            <a:xfrm>
              <a:off x="8921977" y="1466725"/>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p>
          </p:txBody>
        </p:sp>
        <p:sp>
          <p:nvSpPr>
            <p:cNvPr id="53" name="TextBox 52">
              <a:extLst>
                <a:ext uri="{FF2B5EF4-FFF2-40B4-BE49-F238E27FC236}">
                  <a16:creationId xmlns:a16="http://schemas.microsoft.com/office/drawing/2014/main" id="{EDA2D7E4-7FB7-4775-B8E7-2D174EEA2FF1}"/>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grpSp>
        <p:nvGrpSpPr>
          <p:cNvPr id="54" name="Group 53">
            <a:extLst>
              <a:ext uri="{FF2B5EF4-FFF2-40B4-BE49-F238E27FC236}">
                <a16:creationId xmlns:a16="http://schemas.microsoft.com/office/drawing/2014/main" id="{A197FD85-92CE-4F1D-8777-DF98EF9EA11E}"/>
              </a:ext>
            </a:extLst>
          </p:cNvPr>
          <p:cNvGrpSpPr/>
          <p:nvPr/>
        </p:nvGrpSpPr>
        <p:grpSpPr>
          <a:xfrm>
            <a:off x="8950552" y="5371950"/>
            <a:ext cx="2937088" cy="1105487"/>
            <a:chOff x="8921977" y="4073386"/>
            <a:chExt cx="2937088" cy="1105487"/>
          </a:xfrm>
        </p:grpSpPr>
        <p:sp>
          <p:nvSpPr>
            <p:cNvPr id="55" name="TextBox 54">
              <a:extLst>
                <a:ext uri="{FF2B5EF4-FFF2-40B4-BE49-F238E27FC236}">
                  <a16:creationId xmlns:a16="http://schemas.microsoft.com/office/drawing/2014/main" id="{4CD751D8-AE86-4971-B968-A91A645593C2}"/>
                </a:ext>
              </a:extLst>
            </p:cNvPr>
            <p:cNvSpPr txBox="1"/>
            <p:nvPr/>
          </p:nvSpPr>
          <p:spPr>
            <a:xfrm>
              <a:off x="8921977" y="407338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Vienota, droša un atvērta sabiedrība</a:t>
              </a:r>
            </a:p>
          </p:txBody>
        </p:sp>
        <p:sp>
          <p:nvSpPr>
            <p:cNvPr id="56" name="TextBox 55">
              <a:extLst>
                <a:ext uri="{FF2B5EF4-FFF2-40B4-BE49-F238E27FC236}">
                  <a16:creationId xmlns:a16="http://schemas.microsoft.com/office/drawing/2014/main" id="{AC0AC80C-4AE5-4688-87A2-3DDA9E610EE8}"/>
                </a:ext>
              </a:extLst>
            </p:cNvPr>
            <p:cNvSpPr txBox="1"/>
            <p:nvPr/>
          </p:nvSpPr>
          <p:spPr>
            <a:xfrm>
              <a:off x="8929772" y="4532542"/>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Saliedētība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pārvaldība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Drošība</a:t>
              </a:r>
            </a:p>
          </p:txBody>
        </p:sp>
      </p:grpSp>
      <p:grpSp>
        <p:nvGrpSpPr>
          <p:cNvPr id="57" name="Group 56">
            <a:extLst>
              <a:ext uri="{FF2B5EF4-FFF2-40B4-BE49-F238E27FC236}">
                <a16:creationId xmlns:a16="http://schemas.microsoft.com/office/drawing/2014/main" id="{68FF5637-6845-48E9-8AEF-007FA1832E23}"/>
              </a:ext>
            </a:extLst>
          </p:cNvPr>
          <p:cNvGrpSpPr/>
          <p:nvPr/>
        </p:nvGrpSpPr>
        <p:grpSpPr>
          <a:xfrm>
            <a:off x="361511" y="3666856"/>
            <a:ext cx="2937088" cy="1474819"/>
            <a:chOff x="332936" y="2627766"/>
            <a:chExt cx="2937088" cy="1474819"/>
          </a:xfrm>
        </p:grpSpPr>
        <p:sp>
          <p:nvSpPr>
            <p:cNvPr id="58" name="TextBox 57">
              <a:extLst>
                <a:ext uri="{FF2B5EF4-FFF2-40B4-BE49-F238E27FC236}">
                  <a16:creationId xmlns:a16="http://schemas.microsoft.com/office/drawing/2014/main" id="{8136FFE8-CF7A-4D3A-AAAC-A053DE18B3C6}"/>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p>
          </p:txBody>
        </p:sp>
        <p:sp>
          <p:nvSpPr>
            <p:cNvPr id="59" name="TextBox 58">
              <a:extLst>
                <a:ext uri="{FF2B5EF4-FFF2-40B4-BE49-F238E27FC236}">
                  <a16:creationId xmlns:a16="http://schemas.microsoft.com/office/drawing/2014/main" id="{20288038-BCAA-439A-B76C-00A4BC1070CA}"/>
                </a:ext>
              </a:extLst>
            </p:cNvPr>
            <p:cNvSpPr txBox="1"/>
            <p:nvPr/>
          </p:nvSpPr>
          <p:spPr>
            <a:xfrm>
              <a:off x="340731" y="3086922"/>
              <a:ext cx="2929293" cy="1015663"/>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 pieejama, iekļaujoša izglītība</a:t>
              </a:r>
            </a:p>
          </p:txBody>
        </p:sp>
      </p:grpSp>
      <p:grpSp>
        <p:nvGrpSpPr>
          <p:cNvPr id="60" name="Group 59">
            <a:extLst>
              <a:ext uri="{FF2B5EF4-FFF2-40B4-BE49-F238E27FC236}">
                <a16:creationId xmlns:a16="http://schemas.microsoft.com/office/drawing/2014/main" id="{8B92455B-CF0B-44A5-A733-47FA1A431B77}"/>
              </a:ext>
            </a:extLst>
          </p:cNvPr>
          <p:cNvGrpSpPr/>
          <p:nvPr/>
        </p:nvGrpSpPr>
        <p:grpSpPr>
          <a:xfrm>
            <a:off x="361511" y="5371950"/>
            <a:ext cx="2937088" cy="1105487"/>
            <a:chOff x="332936" y="4652338"/>
            <a:chExt cx="2937088" cy="1105487"/>
          </a:xfrm>
        </p:grpSpPr>
        <p:sp>
          <p:nvSpPr>
            <p:cNvPr id="61" name="TextBox 60">
              <a:extLst>
                <a:ext uri="{FF2B5EF4-FFF2-40B4-BE49-F238E27FC236}">
                  <a16:creationId xmlns:a16="http://schemas.microsoft.com/office/drawing/2014/main" id="{0074A0E2-D994-4571-8AD5-B0AF52BCB132}"/>
                </a:ext>
              </a:extLst>
            </p:cNvPr>
            <p:cNvSpPr txBox="1"/>
            <p:nvPr/>
          </p:nvSpPr>
          <p:spPr>
            <a:xfrm>
              <a:off x="332936" y="4652338"/>
              <a:ext cx="2937088" cy="461665"/>
            </a:xfrm>
            <a:prstGeom prst="rect">
              <a:avLst/>
            </a:prstGeom>
            <a:solidFill>
              <a:srgbClr val="CEC332"/>
            </a:solidFill>
          </p:spPr>
          <p:txBody>
            <a:bodyPr wrap="square" lIns="0" rIns="0" rtlCol="0" anchor="b">
              <a:spAutoFit/>
            </a:bodyPr>
            <a:lstStyle/>
            <a:p>
              <a:r>
                <a:rPr lang="en-US" sz="1200" b="1" noProof="1">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p>
          </p:txBody>
        </p:sp>
        <p:sp>
          <p:nvSpPr>
            <p:cNvPr id="62" name="TextBox 61">
              <a:extLst>
                <a:ext uri="{FF2B5EF4-FFF2-40B4-BE49-F238E27FC236}">
                  <a16:creationId xmlns:a16="http://schemas.microsoft.com/office/drawing/2014/main" id="{0E24BBAA-9BE6-4B8C-AEEB-DBEC31BDAC76}"/>
                </a:ext>
              </a:extLst>
            </p:cNvPr>
            <p:cNvSpPr txBox="1"/>
            <p:nvPr/>
          </p:nvSpPr>
          <p:spPr>
            <a:xfrm>
              <a:off x="340731" y="5111494"/>
              <a:ext cx="2929293" cy="646331"/>
            </a:xfrm>
            <a:prstGeom prst="rect">
              <a:avLst/>
            </a:prstGeom>
            <a:solidFill>
              <a:srgbClr val="CEC332"/>
            </a:solid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Produktivitāte un inovācija</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Darbs un ienākumi</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grpSp>
        <p:nvGrpSpPr>
          <p:cNvPr id="63" name="Group 62">
            <a:extLst>
              <a:ext uri="{FF2B5EF4-FFF2-40B4-BE49-F238E27FC236}">
                <a16:creationId xmlns:a16="http://schemas.microsoft.com/office/drawing/2014/main" id="{701E133C-FFD6-4542-8576-286B7FF4C267}"/>
              </a:ext>
            </a:extLst>
          </p:cNvPr>
          <p:cNvGrpSpPr/>
          <p:nvPr/>
        </p:nvGrpSpPr>
        <p:grpSpPr>
          <a:xfrm>
            <a:off x="8958347" y="1961762"/>
            <a:ext cx="2937088" cy="1290153"/>
            <a:chOff x="8921977" y="1466725"/>
            <a:chExt cx="2937088" cy="1290153"/>
          </a:xfrm>
        </p:grpSpPr>
        <p:sp>
          <p:nvSpPr>
            <p:cNvPr id="64" name="TextBox 63">
              <a:extLst>
                <a:ext uri="{FF2B5EF4-FFF2-40B4-BE49-F238E27FC236}">
                  <a16:creationId xmlns:a16="http://schemas.microsoft.com/office/drawing/2014/main" id="{3B1004EB-62CA-4E78-8179-1285ACC9F007}"/>
                </a:ext>
              </a:extLst>
            </p:cNvPr>
            <p:cNvSpPr txBox="1"/>
            <p:nvPr/>
          </p:nvSpPr>
          <p:spPr>
            <a:xfrm>
              <a:off x="8921977" y="1466725"/>
              <a:ext cx="2937088" cy="461665"/>
            </a:xfrm>
            <a:prstGeom prst="rect">
              <a:avLst/>
            </a:prstGeom>
            <a:noFill/>
          </p:spPr>
          <p:txBody>
            <a:bodyPr wrap="square" lIns="0" rIns="0" rtlCol="0" anchor="b">
              <a:spAutoFit/>
            </a:bodyPr>
            <a:lstStyle/>
            <a:p>
              <a:r>
                <a:rPr lang="lv-LV" altLang="lv-LV" sz="1200" b="1" dirty="0">
                  <a:solidFill>
                    <a:schemeClr val="tx1">
                      <a:lumMod val="85000"/>
                      <a:lumOff val="15000"/>
                    </a:schemeClr>
                  </a:solidFill>
                  <a:latin typeface="Verdana" panose="020B0604030504040204" pitchFamily="34" charset="0"/>
                  <a:ea typeface="Verdana" panose="020B0604030504040204" pitchFamily="34" charset="0"/>
                </a:rPr>
                <a:t>Kvalitatīva dzīves vide un teritoriju attīstība</a:t>
              </a:r>
            </a:p>
          </p:txBody>
        </p:sp>
        <p:sp>
          <p:nvSpPr>
            <p:cNvPr id="65" name="TextBox 64">
              <a:extLst>
                <a:ext uri="{FF2B5EF4-FFF2-40B4-BE49-F238E27FC236}">
                  <a16:creationId xmlns:a16="http://schemas.microsoft.com/office/drawing/2014/main" id="{891FDD07-384E-4503-BE33-A58E2D5F4CA7}"/>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Līdzsvarota reģionālā attīstība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Mājokļi</a:t>
              </a:r>
            </a:p>
          </p:txBody>
        </p:sp>
      </p:grpSp>
      <p:grpSp>
        <p:nvGrpSpPr>
          <p:cNvPr id="66" name="Group 65">
            <a:extLst>
              <a:ext uri="{FF2B5EF4-FFF2-40B4-BE49-F238E27FC236}">
                <a16:creationId xmlns:a16="http://schemas.microsoft.com/office/drawing/2014/main" id="{9AEDC516-863E-4B16-A006-433A0D2545C2}"/>
              </a:ext>
            </a:extLst>
          </p:cNvPr>
          <p:cNvGrpSpPr/>
          <p:nvPr/>
        </p:nvGrpSpPr>
        <p:grpSpPr>
          <a:xfrm>
            <a:off x="369306" y="1961762"/>
            <a:ext cx="2937088" cy="1659485"/>
            <a:chOff x="332936" y="2627766"/>
            <a:chExt cx="2937088" cy="1659485"/>
          </a:xfrm>
        </p:grpSpPr>
        <p:sp>
          <p:nvSpPr>
            <p:cNvPr id="67" name="TextBox 66">
              <a:extLst>
                <a:ext uri="{FF2B5EF4-FFF2-40B4-BE49-F238E27FC236}">
                  <a16:creationId xmlns:a16="http://schemas.microsoft.com/office/drawing/2014/main" id="{859CA308-112D-4CD4-9BA4-A655754FC321}"/>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Stipras ģimenes veseli un aktīvi cilvēki</a:t>
              </a:r>
            </a:p>
          </p:txBody>
        </p:sp>
        <p:sp>
          <p:nvSpPr>
            <p:cNvPr id="68" name="TextBox 67">
              <a:extLst>
                <a:ext uri="{FF2B5EF4-FFF2-40B4-BE49-F238E27FC236}">
                  <a16:creationId xmlns:a16="http://schemas.microsoft.com/office/drawing/2014/main" id="{6F0F6C1F-E64D-41A3-8C1D-0DB849B11E51}"/>
                </a:ext>
              </a:extLst>
            </p:cNvPr>
            <p:cNvSpPr txBox="1"/>
            <p:nvPr/>
          </p:nvSpPr>
          <p:spPr>
            <a:xfrm>
              <a:off x="340731" y="3086922"/>
              <a:ext cx="2929293" cy="1200329"/>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 cilvēku centrēta veselības aprūpe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a:t>
              </a:r>
            </a:p>
          </p:txBody>
        </p:sp>
      </p:grpSp>
      <p:sp>
        <p:nvSpPr>
          <p:cNvPr id="43" name="Oval 42">
            <a:extLst>
              <a:ext uri="{FF2B5EF4-FFF2-40B4-BE49-F238E27FC236}">
                <a16:creationId xmlns:a16="http://schemas.microsoft.com/office/drawing/2014/main" id="{ECFF07CA-E7C1-41CD-AA76-19CDBA076E52}"/>
              </a:ext>
            </a:extLst>
          </p:cNvPr>
          <p:cNvSpPr/>
          <p:nvPr/>
        </p:nvSpPr>
        <p:spPr>
          <a:xfrm>
            <a:off x="5639852" y="3658588"/>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9411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Title 1">
            <a:extLst>
              <a:ext uri="{FF2B5EF4-FFF2-40B4-BE49-F238E27FC236}">
                <a16:creationId xmlns:a16="http://schemas.microsoft.com/office/drawing/2014/main" id="{BB6227DE-8315-4F45-BC90-C57C3A1B596A}"/>
              </a:ext>
            </a:extLst>
          </p:cNvPr>
          <p:cNvSpPr txBox="1">
            <a:spLocks noGrp="1"/>
          </p:cNvSpPr>
          <p:nvPr>
            <p:ph type="title"/>
          </p:nvPr>
        </p:nvSpPr>
        <p:spPr>
          <a:xfrm>
            <a:off x="0" y="0"/>
            <a:ext cx="3575001" cy="552040"/>
          </a:xfrm>
          <a:prstGeom prst="rect">
            <a:avLst/>
          </a:prstGeom>
          <a:solidFill>
            <a:schemeClr val="bg2">
              <a:lumMod val="90000"/>
            </a:schemeClr>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NAP2027 IETVARS </a:t>
            </a:r>
          </a:p>
        </p:txBody>
      </p:sp>
      <p:pic>
        <p:nvPicPr>
          <p:cNvPr id="70" name="Picture 69" descr="1.prior-sark">
            <a:extLst>
              <a:ext uri="{FF2B5EF4-FFF2-40B4-BE49-F238E27FC236}">
                <a16:creationId xmlns:a16="http://schemas.microsoft.com/office/drawing/2014/main" id="{E7727B0A-B218-2745-8320-FF41CDB933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549542">
            <a:off x="4515881" y="2005420"/>
            <a:ext cx="941035" cy="830997"/>
          </a:xfrm>
          <a:prstGeom prst="rect">
            <a:avLst/>
          </a:prstGeom>
          <a:noFill/>
          <a:ln>
            <a:noFill/>
          </a:ln>
        </p:spPr>
      </p:pic>
      <p:pic>
        <p:nvPicPr>
          <p:cNvPr id="71" name="Picture 70" descr="2.prior-sark">
            <a:extLst>
              <a:ext uri="{FF2B5EF4-FFF2-40B4-BE49-F238E27FC236}">
                <a16:creationId xmlns:a16="http://schemas.microsoft.com/office/drawing/2014/main" id="{AEBDE5AD-4E68-1C43-B6F6-41F7DBD9C1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549542">
            <a:off x="3897020" y="3693215"/>
            <a:ext cx="846185" cy="917883"/>
          </a:xfrm>
          <a:prstGeom prst="rect">
            <a:avLst/>
          </a:prstGeom>
          <a:noFill/>
          <a:ln>
            <a:noFill/>
          </a:ln>
        </p:spPr>
      </p:pic>
      <p:pic>
        <p:nvPicPr>
          <p:cNvPr id="72" name="Picture 71" descr="3prior-sark">
            <a:extLst>
              <a:ext uri="{FF2B5EF4-FFF2-40B4-BE49-F238E27FC236}">
                <a16:creationId xmlns:a16="http://schemas.microsoft.com/office/drawing/2014/main" id="{9C647016-B662-DC4E-AD5E-E84EA32AEB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1549542">
            <a:off x="4457925" y="5480819"/>
            <a:ext cx="854658" cy="798418"/>
          </a:xfrm>
          <a:prstGeom prst="rect">
            <a:avLst/>
          </a:prstGeom>
          <a:noFill/>
          <a:ln>
            <a:noFill/>
          </a:ln>
        </p:spPr>
      </p:pic>
      <p:pic>
        <p:nvPicPr>
          <p:cNvPr id="75" name="Picture 74" descr="6prior-sark">
            <a:extLst>
              <a:ext uri="{FF2B5EF4-FFF2-40B4-BE49-F238E27FC236}">
                <a16:creationId xmlns:a16="http://schemas.microsoft.com/office/drawing/2014/main" id="{24D95088-3063-EE40-A5F3-7FC48850E7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549542">
            <a:off x="6991618" y="5566083"/>
            <a:ext cx="709078" cy="706671"/>
          </a:xfrm>
          <a:prstGeom prst="rect">
            <a:avLst/>
          </a:prstGeom>
          <a:noFill/>
          <a:ln>
            <a:noFill/>
          </a:ln>
        </p:spPr>
      </p:pic>
      <p:pic>
        <p:nvPicPr>
          <p:cNvPr id="83" name="Picture 82" descr="5prior-sark">
            <a:extLst>
              <a:ext uri="{FF2B5EF4-FFF2-40B4-BE49-F238E27FC236}">
                <a16:creationId xmlns:a16="http://schemas.microsoft.com/office/drawing/2014/main" id="{38690CAC-8C4B-6245-B40F-5BB729CD21F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549542">
            <a:off x="7494777" y="3767575"/>
            <a:ext cx="860043" cy="830997"/>
          </a:xfrm>
          <a:prstGeom prst="rect">
            <a:avLst/>
          </a:prstGeom>
          <a:noFill/>
          <a:ln>
            <a:noFill/>
          </a:ln>
        </p:spPr>
      </p:pic>
      <p:pic>
        <p:nvPicPr>
          <p:cNvPr id="84" name="Picture 83" descr="4.prior-sark">
            <a:extLst>
              <a:ext uri="{FF2B5EF4-FFF2-40B4-BE49-F238E27FC236}">
                <a16:creationId xmlns:a16="http://schemas.microsoft.com/office/drawing/2014/main" id="{BA94775A-4D8E-764B-8A4E-8C0674BE9A2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549542">
            <a:off x="6868017" y="1968028"/>
            <a:ext cx="860043" cy="845160"/>
          </a:xfrm>
          <a:prstGeom prst="rect">
            <a:avLst/>
          </a:prstGeom>
          <a:noFill/>
          <a:ln>
            <a:noFill/>
          </a:ln>
        </p:spPr>
      </p:pic>
      <p:grpSp>
        <p:nvGrpSpPr>
          <p:cNvPr id="45" name="Group 44">
            <a:extLst>
              <a:ext uri="{FF2B5EF4-FFF2-40B4-BE49-F238E27FC236}">
                <a16:creationId xmlns:a16="http://schemas.microsoft.com/office/drawing/2014/main" id="{FF677663-0C7D-FA43-8FB6-45BCBCE50890}"/>
              </a:ext>
            </a:extLst>
          </p:cNvPr>
          <p:cNvGrpSpPr/>
          <p:nvPr/>
        </p:nvGrpSpPr>
        <p:grpSpPr>
          <a:xfrm rot="568725">
            <a:off x="4781727" y="2856626"/>
            <a:ext cx="2729367" cy="2638214"/>
            <a:chOff x="3933825" y="1367090"/>
            <a:chExt cx="4324350" cy="4324350"/>
          </a:xfrm>
          <a:solidFill>
            <a:srgbClr val="941100"/>
          </a:solidFill>
        </p:grpSpPr>
        <p:grpSp>
          <p:nvGrpSpPr>
            <p:cNvPr id="47" name="Group 46">
              <a:extLst>
                <a:ext uri="{FF2B5EF4-FFF2-40B4-BE49-F238E27FC236}">
                  <a16:creationId xmlns:a16="http://schemas.microsoft.com/office/drawing/2014/main" id="{C3B68093-DA60-414E-B6A7-062B51C2D39D}"/>
                </a:ext>
              </a:extLst>
            </p:cNvPr>
            <p:cNvGrpSpPr/>
            <p:nvPr/>
          </p:nvGrpSpPr>
          <p:grpSpPr>
            <a:xfrm>
              <a:off x="3933825" y="1367090"/>
              <a:ext cx="4324350" cy="4324350"/>
              <a:chOff x="916854" y="2017279"/>
              <a:chExt cx="2697163" cy="2433638"/>
            </a:xfrm>
            <a:grpFill/>
          </p:grpSpPr>
          <p:sp>
            <p:nvSpPr>
              <p:cNvPr id="76" name="Freeform 527">
                <a:extLst>
                  <a:ext uri="{FF2B5EF4-FFF2-40B4-BE49-F238E27FC236}">
                    <a16:creationId xmlns:a16="http://schemas.microsoft.com/office/drawing/2014/main" id="{CCE50F15-6860-BC47-B3F2-DFA88743930C}"/>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528">
                <a:extLst>
                  <a:ext uri="{FF2B5EF4-FFF2-40B4-BE49-F238E27FC236}">
                    <a16:creationId xmlns:a16="http://schemas.microsoft.com/office/drawing/2014/main" id="{349F7EA5-5C5F-E647-9AD6-6C20597E1428}"/>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Freeform 529">
                <a:extLst>
                  <a:ext uri="{FF2B5EF4-FFF2-40B4-BE49-F238E27FC236}">
                    <a16:creationId xmlns:a16="http://schemas.microsoft.com/office/drawing/2014/main" id="{EC3D0EAF-62E4-4841-9EED-A42B8861EECB}"/>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49" name="Freeform: Shape 27">
              <a:extLst>
                <a:ext uri="{FF2B5EF4-FFF2-40B4-BE49-F238E27FC236}">
                  <a16:creationId xmlns:a16="http://schemas.microsoft.com/office/drawing/2014/main" id="{D615B5AE-439D-304B-9462-EFE20A7C0874}"/>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sp>
          <p:nvSpPr>
            <p:cNvPr id="73" name="Freeform: Shape 28">
              <a:extLst>
                <a:ext uri="{FF2B5EF4-FFF2-40B4-BE49-F238E27FC236}">
                  <a16:creationId xmlns:a16="http://schemas.microsoft.com/office/drawing/2014/main" id="{6DCCB997-A85B-9840-A7F4-709699FE62BE}"/>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sp>
          <p:nvSpPr>
            <p:cNvPr id="74" name="Freeform: Shape 29">
              <a:extLst>
                <a:ext uri="{FF2B5EF4-FFF2-40B4-BE49-F238E27FC236}">
                  <a16:creationId xmlns:a16="http://schemas.microsoft.com/office/drawing/2014/main" id="{27D69734-4669-214C-843C-7F0ECBEC1CF7}"/>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grpSp>
      <p:sp>
        <p:nvSpPr>
          <p:cNvPr id="79" name="TextBox 78">
            <a:extLst>
              <a:ext uri="{FF2B5EF4-FFF2-40B4-BE49-F238E27FC236}">
                <a16:creationId xmlns:a16="http://schemas.microsoft.com/office/drawing/2014/main" id="{DA7146AD-39E1-0D4E-A9F8-90E6D9B5F988}"/>
              </a:ext>
            </a:extLst>
          </p:cNvPr>
          <p:cNvSpPr txBox="1"/>
          <p:nvPr/>
        </p:nvSpPr>
        <p:spPr>
          <a:xfrm rot="18900000">
            <a:off x="4501398" y="3311829"/>
            <a:ext cx="1908091"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82" name="TextBox 81">
            <a:extLst>
              <a:ext uri="{FF2B5EF4-FFF2-40B4-BE49-F238E27FC236}">
                <a16:creationId xmlns:a16="http://schemas.microsoft.com/office/drawing/2014/main" id="{F6BBCEEA-B550-5847-8D7C-F0213EB1EDEC}"/>
              </a:ext>
            </a:extLst>
          </p:cNvPr>
          <p:cNvSpPr txBox="1"/>
          <p:nvPr/>
        </p:nvSpPr>
        <p:spPr>
          <a:xfrm rot="3860610">
            <a:off x="5921584" y="3648460"/>
            <a:ext cx="2054195"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PRODUKTIVITĀTE</a:t>
            </a:r>
          </a:p>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 UN IEN</a:t>
            </a:r>
            <a:r>
              <a:rPr lang="lv-LV"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Ā</a:t>
            </a: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KUMI</a:t>
            </a:r>
          </a:p>
        </p:txBody>
      </p:sp>
      <p:sp>
        <p:nvSpPr>
          <p:cNvPr id="85" name="TextBox 84">
            <a:extLst>
              <a:ext uri="{FF2B5EF4-FFF2-40B4-BE49-F238E27FC236}">
                <a16:creationId xmlns:a16="http://schemas.microsoft.com/office/drawing/2014/main" id="{F60C5819-ACBC-1C41-BA41-B3BE22AFD953}"/>
              </a:ext>
            </a:extLst>
          </p:cNvPr>
          <p:cNvSpPr txBox="1"/>
          <p:nvPr/>
        </p:nvSpPr>
        <p:spPr>
          <a:xfrm>
            <a:off x="5254605" y="4796642"/>
            <a:ext cx="1648135"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cxnSp>
        <p:nvCxnSpPr>
          <p:cNvPr id="86" name="Straight Arrow Connector 85">
            <a:extLst>
              <a:ext uri="{FF2B5EF4-FFF2-40B4-BE49-F238E27FC236}">
                <a16:creationId xmlns:a16="http://schemas.microsoft.com/office/drawing/2014/main" id="{BB3FA962-F238-FD40-B2B6-C134F6746D49}"/>
              </a:ext>
            </a:extLst>
          </p:cNvPr>
          <p:cNvCxnSpPr>
            <a:cxnSpLocks/>
            <a:stCxn id="89" idx="1"/>
            <a:endCxn id="88" idx="3"/>
          </p:cNvCxnSpPr>
          <p:nvPr/>
        </p:nvCxnSpPr>
        <p:spPr>
          <a:xfrm flipH="1">
            <a:off x="10083264" y="1308741"/>
            <a:ext cx="184785" cy="741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AutoShape 121">
            <a:extLst>
              <a:ext uri="{FF2B5EF4-FFF2-40B4-BE49-F238E27FC236}">
                <a16:creationId xmlns:a16="http://schemas.microsoft.com/office/drawing/2014/main" id="{31F3482B-3ACD-2C49-9CB5-0A03DFDCC38B}"/>
              </a:ext>
            </a:extLst>
          </p:cNvPr>
          <p:cNvSpPr>
            <a:spLocks noChangeArrowheads="1"/>
          </p:cNvSpPr>
          <p:nvPr/>
        </p:nvSpPr>
        <p:spPr bwMode="auto">
          <a:xfrm>
            <a:off x="6346414" y="1047797"/>
            <a:ext cx="1780639" cy="517968"/>
          </a:xfrm>
          <a:prstGeom prst="flowChartAlternateProcess">
            <a:avLst/>
          </a:prstGeom>
          <a:solidFill>
            <a:srgbClr val="941100"/>
          </a:solidFill>
          <a:ln w="19050">
            <a:solidFill>
              <a:schemeClr val="bg1">
                <a:lumMod val="65000"/>
              </a:schemeClr>
            </a:solidFill>
            <a:miter lim="800000"/>
            <a:headEnd/>
            <a:tailEnd/>
          </a:ln>
          <a:effectLst>
            <a:outerShdw blurRad="63500" dist="29783" dir="3885598" algn="ctr" rotWithShape="0">
              <a:srgbClr val="4E6128">
                <a:alpha val="50000"/>
              </a:srgbClr>
            </a:outerShdw>
          </a:effectLst>
        </p:spPr>
        <p:txBody>
          <a:bodyPr anchor="ctr"/>
          <a:lstStyle/>
          <a:p>
            <a:pPr algn="ctr">
              <a:defRPr/>
            </a:pPr>
            <a:r>
              <a:rPr lang="lv-LV" sz="1200" b="1" dirty="0">
                <a:solidFill>
                  <a:schemeClr val="bg1"/>
                </a:solidFill>
                <a:latin typeface="Verdana" panose="020B0604030504040204" pitchFamily="34" charset="0"/>
                <a:ea typeface="Verdana" panose="020B0604030504040204" pitchFamily="34" charset="0"/>
              </a:rPr>
              <a:t> STRATĒĢISKIE MĒRĶI</a:t>
            </a:r>
            <a:endParaRPr lang="en-US" sz="1200" dirty="0">
              <a:solidFill>
                <a:schemeClr val="bg1"/>
              </a:solidFill>
              <a:latin typeface="Verdana" panose="020B0604030504040204" pitchFamily="34" charset="0"/>
              <a:ea typeface="Verdana" panose="020B0604030504040204" pitchFamily="34" charset="0"/>
            </a:endParaRPr>
          </a:p>
        </p:txBody>
      </p:sp>
      <p:sp>
        <p:nvSpPr>
          <p:cNvPr id="88" name="Rectangle: Rounded Corners 343">
            <a:extLst>
              <a:ext uri="{FF2B5EF4-FFF2-40B4-BE49-F238E27FC236}">
                <a16:creationId xmlns:a16="http://schemas.microsoft.com/office/drawing/2014/main" id="{1087F53F-0EFB-ED4E-BE54-3B9A9E0CC5AE}"/>
              </a:ext>
            </a:extLst>
          </p:cNvPr>
          <p:cNvSpPr/>
          <p:nvPr/>
        </p:nvSpPr>
        <p:spPr>
          <a:xfrm>
            <a:off x="8302626" y="1057169"/>
            <a:ext cx="1780638" cy="51796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Prioritātes</a:t>
            </a:r>
          </a:p>
        </p:txBody>
      </p:sp>
      <p:sp>
        <p:nvSpPr>
          <p:cNvPr id="89" name="Rectangle: Rounded Corners 342">
            <a:extLst>
              <a:ext uri="{FF2B5EF4-FFF2-40B4-BE49-F238E27FC236}">
                <a16:creationId xmlns:a16="http://schemas.microsoft.com/office/drawing/2014/main" id="{B495B058-615D-9B41-907E-17C7A6DF70F0}"/>
              </a:ext>
            </a:extLst>
          </p:cNvPr>
          <p:cNvSpPr/>
          <p:nvPr/>
        </p:nvSpPr>
        <p:spPr>
          <a:xfrm>
            <a:off x="10268049" y="1049757"/>
            <a:ext cx="1780638" cy="51796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tx1"/>
                </a:solidFill>
                <a:latin typeface="Verdana" panose="020B0604030504040204" pitchFamily="34" charset="0"/>
                <a:ea typeface="Verdana" panose="020B0604030504040204" pitchFamily="34" charset="0"/>
              </a:rPr>
              <a:t>Rīcības virzieni</a:t>
            </a:r>
          </a:p>
        </p:txBody>
      </p:sp>
      <p:sp>
        <p:nvSpPr>
          <p:cNvPr id="90" name="Rectangle: Rounded Corners 342">
            <a:extLst>
              <a:ext uri="{FF2B5EF4-FFF2-40B4-BE49-F238E27FC236}">
                <a16:creationId xmlns:a16="http://schemas.microsoft.com/office/drawing/2014/main" id="{63432997-E4E1-0A48-8172-7DD1DD3FEAC4}"/>
              </a:ext>
            </a:extLst>
          </p:cNvPr>
          <p:cNvSpPr/>
          <p:nvPr/>
        </p:nvSpPr>
        <p:spPr>
          <a:xfrm>
            <a:off x="3843944" y="1023161"/>
            <a:ext cx="2067271" cy="539556"/>
          </a:xfrm>
          <a:prstGeom prst="roundRect">
            <a:avLst/>
          </a:prstGeom>
          <a:solidFill>
            <a:schemeClr val="bg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941100"/>
                </a:solidFill>
                <a:latin typeface="Verdana" panose="020B0604030504040204" pitchFamily="34" charset="0"/>
                <a:ea typeface="Verdana" panose="020B0604030504040204" pitchFamily="34" charset="0"/>
              </a:rPr>
              <a:t>VADMOTĪVS</a:t>
            </a:r>
          </a:p>
        </p:txBody>
      </p:sp>
      <p:cxnSp>
        <p:nvCxnSpPr>
          <p:cNvPr id="91" name="Straight Arrow Connector 90">
            <a:extLst>
              <a:ext uri="{FF2B5EF4-FFF2-40B4-BE49-F238E27FC236}">
                <a16:creationId xmlns:a16="http://schemas.microsoft.com/office/drawing/2014/main" id="{3061470E-F70D-4E49-8E0E-A3D79D941D96}"/>
              </a:ext>
            </a:extLst>
          </p:cNvPr>
          <p:cNvCxnSpPr>
            <a:cxnSpLocks/>
            <a:stCxn id="88" idx="1"/>
            <a:endCxn id="87" idx="3"/>
          </p:cNvCxnSpPr>
          <p:nvPr/>
        </p:nvCxnSpPr>
        <p:spPr>
          <a:xfrm flipH="1" flipV="1">
            <a:off x="8127053" y="1306781"/>
            <a:ext cx="175573" cy="937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4EAEF266-8B42-7948-ACA7-A51E8B8D6387}"/>
              </a:ext>
            </a:extLst>
          </p:cNvPr>
          <p:cNvSpPr/>
          <p:nvPr/>
        </p:nvSpPr>
        <p:spPr>
          <a:xfrm rot="16200000">
            <a:off x="8817892" y="-2065211"/>
            <a:ext cx="609214" cy="5952688"/>
          </a:xfrm>
          <a:prstGeom prst="rightBrace">
            <a:avLst>
              <a:gd name="adj1" fmla="val 54676"/>
              <a:gd name="adj2" fmla="val 50461"/>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AD39D32-8FD4-074B-A1D4-C2D6E3484C01}"/>
              </a:ext>
            </a:extLst>
          </p:cNvPr>
          <p:cNvSpPr/>
          <p:nvPr/>
        </p:nvSpPr>
        <p:spPr>
          <a:xfrm>
            <a:off x="7149762" y="83279"/>
            <a:ext cx="3643482" cy="439661"/>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3D525D8-E1B1-2941-8A74-36AFC5A8841F}"/>
              </a:ext>
            </a:extLst>
          </p:cNvPr>
          <p:cNvSpPr txBox="1"/>
          <p:nvPr/>
        </p:nvSpPr>
        <p:spPr>
          <a:xfrm>
            <a:off x="7772517" y="173700"/>
            <a:ext cx="2400016" cy="307777"/>
          </a:xfrm>
          <a:prstGeom prst="rect">
            <a:avLst/>
          </a:prstGeom>
          <a:noFill/>
        </p:spPr>
        <p:txBody>
          <a:bodyPr wrap="none" rtlCol="0">
            <a:spAutoFit/>
          </a:bodyPr>
          <a:lstStyle/>
          <a:p>
            <a:r>
              <a:rPr lang="en-US" sz="1400" b="1" dirty="0">
                <a:latin typeface="Verdana" panose="020B0604030504040204" pitchFamily="34" charset="0"/>
                <a:ea typeface="Verdana" panose="020B0604030504040204" pitchFamily="34" charset="0"/>
                <a:cs typeface="Verdana" panose="020B0604030504040204" pitchFamily="34" charset="0"/>
              </a:rPr>
              <a:t>OPERACIONĀLĀ DAĻA</a:t>
            </a:r>
          </a:p>
        </p:txBody>
      </p:sp>
      <p:sp>
        <p:nvSpPr>
          <p:cNvPr id="80" name="TextBox 79">
            <a:extLst>
              <a:ext uri="{FF2B5EF4-FFF2-40B4-BE49-F238E27FC236}">
                <a16:creationId xmlns:a16="http://schemas.microsoft.com/office/drawing/2014/main" id="{83464F92-531B-7642-BC5A-2472CF6DC7F5}"/>
              </a:ext>
            </a:extLst>
          </p:cNvPr>
          <p:cNvSpPr txBox="1"/>
          <p:nvPr/>
        </p:nvSpPr>
        <p:spPr>
          <a:xfrm>
            <a:off x="5499741" y="3833624"/>
            <a:ext cx="1286406" cy="707886"/>
          </a:xfrm>
          <a:prstGeom prst="rect">
            <a:avLst/>
          </a:prstGeom>
          <a:noFill/>
        </p:spPr>
        <p:txBody>
          <a:bodyPr wrap="square" rtlCol="0">
            <a:spAutoFit/>
          </a:bodyPr>
          <a:lstStyle/>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Paradumu maiņa – </a:t>
            </a:r>
          </a:p>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ceļš uz attīstību! </a:t>
            </a:r>
            <a:endParaRPr lang="en-US" sz="10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558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535979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Produktivitāte un inovācija - </a:t>
            </a:r>
            <a:r>
              <a:rPr lang="lv-LV" dirty="0">
                <a:solidFill>
                  <a:srgbClr val="9D2235"/>
                </a:solidFill>
              </a:rPr>
              <a:t>UZDEVUMI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224982"/>
            <a:ext cx="12053328" cy="53245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rPr>
              <a:t>Viedās specializācijas stratēģijas ieviešana 5 specializācijas jomās</a:t>
            </a:r>
            <a:r>
              <a:rPr lang="lv-LV" sz="1500" dirty="0">
                <a:latin typeface="Verdana" panose="020B0604030504040204" pitchFamily="34" charset="0"/>
                <a:ea typeface="Verdana" panose="020B0604030504040204" pitchFamily="34" charset="0"/>
              </a:rPr>
              <a:t>: zināšanu ietilpīga </a:t>
            </a:r>
            <a:r>
              <a:rPr lang="lv-LV" sz="1500" dirty="0" err="1">
                <a:latin typeface="Verdana" panose="020B0604030504040204" pitchFamily="34" charset="0"/>
                <a:ea typeface="Verdana" panose="020B0604030504040204" pitchFamily="34" charset="0"/>
              </a:rPr>
              <a:t>bioekonomika</a:t>
            </a:r>
            <a:r>
              <a:rPr lang="lv-LV" sz="1500" dirty="0">
                <a:latin typeface="Verdana" panose="020B0604030504040204" pitchFamily="34" charset="0"/>
                <a:ea typeface="Verdana" panose="020B0604030504040204" pitchFamily="34" charset="0"/>
              </a:rPr>
              <a:t>; </a:t>
            </a:r>
            <a:r>
              <a:rPr lang="lv-LV" sz="1500" dirty="0" err="1">
                <a:latin typeface="Verdana" panose="020B0604030504040204" pitchFamily="34" charset="0"/>
                <a:ea typeface="Verdana" panose="020B0604030504040204" pitchFamily="34" charset="0"/>
              </a:rPr>
              <a:t>biomedicīna</a:t>
            </a:r>
            <a:r>
              <a:rPr lang="lv-LV" sz="1500" dirty="0">
                <a:latin typeface="Verdana" panose="020B0604030504040204" pitchFamily="34" charset="0"/>
                <a:ea typeface="Verdana" panose="020B0604030504040204" pitchFamily="34" charset="0"/>
              </a:rPr>
              <a:t>, medicīnas tehnoloģijas, </a:t>
            </a:r>
            <a:r>
              <a:rPr lang="lv-LV" sz="1500" dirty="0" err="1">
                <a:latin typeface="Verdana" panose="020B0604030504040204" pitchFamily="34" charset="0"/>
                <a:ea typeface="Verdana" panose="020B0604030504040204" pitchFamily="34" charset="0"/>
              </a:rPr>
              <a:t>biofarmācija</a:t>
            </a:r>
            <a:r>
              <a:rPr lang="lv-LV" sz="1500" dirty="0">
                <a:latin typeface="Verdana" panose="020B0604030504040204" pitchFamily="34" charset="0"/>
                <a:ea typeface="Verdana" panose="020B0604030504040204" pitchFamily="34" charset="0"/>
              </a:rPr>
              <a:t> un biotehnoloģijas; viedie materiāli, tehnoloģijas un </a:t>
            </a:r>
            <a:r>
              <a:rPr lang="lv-LV" sz="1500" dirty="0" err="1">
                <a:latin typeface="Verdana" panose="020B0604030504040204" pitchFamily="34" charset="0"/>
                <a:ea typeface="Verdana" panose="020B0604030504040204" pitchFamily="34" charset="0"/>
              </a:rPr>
              <a:t>inženiersistēmas</a:t>
            </a:r>
            <a:r>
              <a:rPr lang="lv-LV" sz="1500" dirty="0">
                <a:latin typeface="Verdana" panose="020B0604030504040204" pitchFamily="34" charset="0"/>
                <a:ea typeface="Verdana" panose="020B0604030504040204" pitchFamily="34" charset="0"/>
              </a:rPr>
              <a:t>; viedā enerģētika; informācijas un komunikācijas tehnoloģijas</a:t>
            </a:r>
            <a:endParaRPr lang="lv-LV"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rPr>
              <a:t>Valsts, uzņēmēju un zinātnes</a:t>
            </a:r>
            <a:r>
              <a:rPr lang="lv-LV" sz="1500" dirty="0">
                <a:latin typeface="Verdana" panose="020B0604030504040204" pitchFamily="34" charset="0"/>
                <a:ea typeface="Verdana" panose="020B0604030504040204" pitchFamily="34" charset="0"/>
              </a:rPr>
              <a:t> sadarbības, zināšanu nodošanas, jaunu produktu un pakalpojumu attīstības  un cilvēkresursu piesaistes reģionos atbalstīšana, koncentrējot pieejamo atbalstu un neveicinot privāto investīciju aizvietošanu</a:t>
            </a:r>
            <a:r>
              <a:rPr lang="lv-LV"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cs typeface="Verdana" panose="020B0604030504040204" pitchFamily="34" charset="0"/>
              </a:rPr>
              <a:t>Stratēģisku inovācijas partnerību un ekosistēmu</a:t>
            </a:r>
            <a:r>
              <a:rPr lang="lv-LV" sz="1500" dirty="0">
                <a:latin typeface="Verdana" panose="020B0604030504040204" pitchFamily="34" charset="0"/>
                <a:ea typeface="Verdana" panose="020B0604030504040204" pitchFamily="34" charset="0"/>
                <a:cs typeface="Verdana" panose="020B0604030504040204" pitchFamily="34" charset="0"/>
              </a:rPr>
              <a:t> attīstības atbalstīšana, t.sk. reģionālo zināšanu partnerību attīstībai un dizaina inovācijai</a:t>
            </a:r>
            <a:endParaRPr lang="lv-LV"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cs typeface="Verdana" panose="020B0604030504040204" pitchFamily="34" charset="0"/>
              </a:rPr>
              <a:t>Finansējuma struktūras sabalansēšana</a:t>
            </a:r>
            <a:r>
              <a:rPr lang="lv-LV" sz="1500" dirty="0">
                <a:latin typeface="Verdana" panose="020B0604030504040204" pitchFamily="34" charset="0"/>
                <a:ea typeface="Verdana" panose="020B0604030504040204" pitchFamily="34" charset="0"/>
                <a:cs typeface="Verdana" panose="020B0604030504040204" pitchFamily="34" charset="0"/>
              </a:rPr>
              <a:t> </a:t>
            </a:r>
            <a:r>
              <a:rPr lang="lv-LV" sz="1500" b="1" dirty="0">
                <a:latin typeface="Verdana" panose="020B0604030504040204" pitchFamily="34" charset="0"/>
                <a:ea typeface="Verdana" panose="020B0604030504040204" pitchFamily="34" charset="0"/>
                <a:cs typeface="Verdana" panose="020B0604030504040204" pitchFamily="34" charset="0"/>
              </a:rPr>
              <a:t>visā pētniecības un inovācijas ciklā</a:t>
            </a:r>
            <a:r>
              <a:rPr lang="lv-LV" sz="1500" dirty="0">
                <a:latin typeface="Verdana" panose="020B0604030504040204" pitchFamily="34" charset="0"/>
                <a:ea typeface="Verdana" panose="020B0604030504040204" pitchFamily="34" charset="0"/>
                <a:cs typeface="Verdana" panose="020B0604030504040204" pitchFamily="34" charset="0"/>
              </a:rPr>
              <a:t>, samērojot pētniecības un inovācijas kapacitāti ar uzņēmējdarbības vajadzībām jaunu iespēju izmantošanai un tirgus attīstībai</a:t>
            </a:r>
            <a:endParaRPr lang="lv-LV"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cs typeface="Verdana" panose="020B0604030504040204" pitchFamily="34" charset="0"/>
              </a:rPr>
              <a:t>Vidējas un augstas pievienotās vērtības preču un pakalpojumu eksporta un ārvalstu investoru piesaistes</a:t>
            </a:r>
            <a:r>
              <a:rPr lang="lv-LV" sz="1500" dirty="0">
                <a:latin typeface="Verdana" panose="020B0604030504040204" pitchFamily="34" charset="0"/>
                <a:ea typeface="Verdana" panose="020B0604030504040204" pitchFamily="34" charset="0"/>
                <a:cs typeface="Verdana" panose="020B0604030504040204" pitchFamily="34" charset="0"/>
              </a:rPr>
              <a:t> zināšanu un tehnoloģiski ietilpīgai uzņēmējdarbībai Latvijā atbalstīšana, t.sk. atbalsts investīcijām ārpus Latvijas</a:t>
            </a: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cs typeface="Verdana" panose="020B0604030504040204" pitchFamily="34" charset="0"/>
              </a:rPr>
              <a:t>Digitālo tehnoloģiju</a:t>
            </a:r>
            <a:r>
              <a:rPr lang="lv-LV" sz="1500" dirty="0">
                <a:latin typeface="Verdana" panose="020B0604030504040204" pitchFamily="34" charset="0"/>
                <a:ea typeface="Verdana" panose="020B0604030504040204" pitchFamily="34" charset="0"/>
                <a:cs typeface="Verdana" panose="020B0604030504040204" pitchFamily="34" charset="0"/>
              </a:rPr>
              <a:t> (</a:t>
            </a:r>
            <a:r>
              <a:rPr lang="lv-LV" sz="1500" dirty="0" err="1">
                <a:latin typeface="Verdana" panose="020B0604030504040204" pitchFamily="34" charset="0"/>
                <a:ea typeface="Verdana" panose="020B0604030504040204" pitchFamily="34" charset="0"/>
                <a:cs typeface="Verdana" panose="020B0604030504040204" pitchFamily="34" charset="0"/>
              </a:rPr>
              <a:t>digitalizācija</a:t>
            </a:r>
            <a:r>
              <a:rPr lang="lv-LV" sz="1500" dirty="0">
                <a:latin typeface="Verdana" panose="020B0604030504040204" pitchFamily="34" charset="0"/>
                <a:ea typeface="Verdana" panose="020B0604030504040204" pitchFamily="34" charset="0"/>
                <a:cs typeface="Verdana" panose="020B0604030504040204" pitchFamily="34" charset="0"/>
              </a:rPr>
              <a:t>, automatizācija, robotizācija, mākslīgais intelekts u.c.) plašākas pielietošanas uzņēmējdarbībā sekmēšana</a:t>
            </a: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cs typeface="Verdana" panose="020B0604030504040204" pitchFamily="34" charset="0"/>
              </a:rPr>
              <a:t>5000 inovatīvi aktīvo uzņēmumu kopas </a:t>
            </a:r>
            <a:r>
              <a:rPr lang="lv-LV" sz="1500" b="1" dirty="0" err="1">
                <a:latin typeface="Verdana" panose="020B0604030504040204" pitchFamily="34" charset="0"/>
                <a:ea typeface="Verdana" panose="020B0604030504040204" pitchFamily="34" charset="0"/>
                <a:cs typeface="Verdana" panose="020B0604030504040204" pitchFamily="34" charset="0"/>
              </a:rPr>
              <a:t>monitorēšanas</a:t>
            </a:r>
            <a:r>
              <a:rPr lang="lv-LV" sz="1500" b="1" dirty="0">
                <a:latin typeface="Verdana" panose="020B0604030504040204" pitchFamily="34" charset="0"/>
                <a:ea typeface="Verdana" panose="020B0604030504040204" pitchFamily="34" charset="0"/>
                <a:cs typeface="Verdana" panose="020B0604030504040204" pitchFamily="34" charset="0"/>
              </a:rPr>
              <a:t> sistēmas</a:t>
            </a:r>
            <a:r>
              <a:rPr lang="lv-LV" sz="1500" dirty="0">
                <a:latin typeface="Verdana" panose="020B0604030504040204" pitchFamily="34" charset="0"/>
                <a:ea typeface="Verdana" panose="020B0604030504040204" pitchFamily="34" charset="0"/>
                <a:cs typeface="Verdana" panose="020B0604030504040204" pitchFamily="34" charset="0"/>
              </a:rPr>
              <a:t> izstrādāšana precīzākai produktivitātes izmaiņu novērtēšanai</a:t>
            </a: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cs typeface="Verdana" panose="020B0604030504040204" pitchFamily="34" charset="0"/>
              </a:rPr>
              <a:t>Produktivitāti paaugstinošu darbību atbalstīšana</a:t>
            </a:r>
            <a:r>
              <a:rPr lang="lv-LV" sz="1500" dirty="0">
                <a:latin typeface="Verdana" panose="020B0604030504040204" pitchFamily="34" charset="0"/>
                <a:ea typeface="Verdana" panose="020B0604030504040204" pitchFamily="34" charset="0"/>
                <a:cs typeface="Verdana" panose="020B0604030504040204" pitchFamily="34" charset="0"/>
              </a:rPr>
              <a:t> privātajā sektorā augsto tehnoloģiju pielietošanai tradicionālajās (ne RIS3) nozarēs</a:t>
            </a:r>
            <a:endParaRPr lang="lv-LV"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Tree>
    <p:extLst>
      <p:ext uri="{BB962C8B-B14F-4D97-AF65-F5344CB8AC3E}">
        <p14:creationId xmlns:p14="http://schemas.microsoft.com/office/powerpoint/2010/main" val="269599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553452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Produktivitāte un inovācija - </a:t>
            </a:r>
            <a:r>
              <a:rPr lang="lv-LV" dirty="0">
                <a:solidFill>
                  <a:srgbClr val="9D2235"/>
                </a:solidFill>
              </a:rPr>
              <a:t>INDIKATORS</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
        <p:nvSpPr>
          <p:cNvPr id="15" name="Calculator">
            <a:extLst>
              <a:ext uri="{FF2B5EF4-FFF2-40B4-BE49-F238E27FC236}">
                <a16:creationId xmlns:a16="http://schemas.microsoft.com/office/drawing/2014/main" id="{95835EC6-6BF5-43DF-BEDA-D01971000A16}"/>
              </a:ext>
            </a:extLst>
          </p:cNvPr>
          <p:cNvSpPr/>
          <p:nvPr/>
        </p:nvSpPr>
        <p:spPr>
          <a:xfrm>
            <a:off x="10428007" y="209268"/>
            <a:ext cx="701429" cy="960664"/>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
        <p:nvSpPr>
          <p:cNvPr id="7" name="Title 1">
            <a:extLst>
              <a:ext uri="{FF2B5EF4-FFF2-40B4-BE49-F238E27FC236}">
                <a16:creationId xmlns:a16="http://schemas.microsoft.com/office/drawing/2014/main" id="{7A9E211B-8006-487E-A7E3-232056A012C9}"/>
              </a:ext>
            </a:extLst>
          </p:cNvPr>
          <p:cNvSpPr txBox="1">
            <a:spLocks/>
          </p:cNvSpPr>
          <p:nvPr/>
        </p:nvSpPr>
        <p:spPr>
          <a:xfrm>
            <a:off x="328161" y="1258332"/>
            <a:ext cx="7022284" cy="461661"/>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latin typeface="Verdana" panose="020B0604030504040204" pitchFamily="34" charset="0"/>
                <a:ea typeface="Verdana" panose="020B0604030504040204" pitchFamily="34" charset="0"/>
              </a:rPr>
              <a:t>Nominālais</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darba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ražīgums</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uz</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vienu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darba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stundu</a:t>
            </a:r>
            <a:r>
              <a:rPr lang="en-US" b="1" dirty="0">
                <a:latin typeface="Verdana" panose="020B0604030504040204" pitchFamily="34" charset="0"/>
                <a:ea typeface="Verdana" panose="020B0604030504040204" pitchFamily="34" charset="0"/>
              </a:rPr>
              <a:t> (% no ES </a:t>
            </a:r>
            <a:r>
              <a:rPr lang="en-US" b="1" dirty="0" err="1">
                <a:latin typeface="Verdana" panose="020B0604030504040204" pitchFamily="34" charset="0"/>
                <a:ea typeface="Verdana" panose="020B0604030504040204" pitchFamily="34" charset="0"/>
              </a:rPr>
              <a:t>vidējā</a:t>
            </a:r>
            <a:r>
              <a:rPr lang="en-US" b="1" dirty="0">
                <a:latin typeface="Verdana" panose="020B0604030504040204" pitchFamily="34" charset="0"/>
                <a:ea typeface="Verdana" panose="020B0604030504040204" pitchFamily="34" charset="0"/>
              </a:rPr>
              <a:t>)</a:t>
            </a:r>
          </a:p>
        </p:txBody>
      </p:sp>
      <p:graphicFrame>
        <p:nvGraphicFramePr>
          <p:cNvPr id="8" name="Chart 7">
            <a:extLst>
              <a:ext uri="{FF2B5EF4-FFF2-40B4-BE49-F238E27FC236}">
                <a16:creationId xmlns:a16="http://schemas.microsoft.com/office/drawing/2014/main" id="{A05C3007-F7A3-46E2-9B74-0D75D6134473}"/>
              </a:ext>
            </a:extLst>
          </p:cNvPr>
          <p:cNvGraphicFramePr>
            <a:graphicFrameLocks/>
          </p:cNvGraphicFramePr>
          <p:nvPr>
            <p:extLst>
              <p:ext uri="{D42A27DB-BD31-4B8C-83A1-F6EECF244321}">
                <p14:modId xmlns:p14="http://schemas.microsoft.com/office/powerpoint/2010/main" val="358880361"/>
              </p:ext>
            </p:extLst>
          </p:nvPr>
        </p:nvGraphicFramePr>
        <p:xfrm>
          <a:off x="328161" y="1799924"/>
          <a:ext cx="11520538" cy="46929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3EFDA9-34E7-4021-B34E-5D973F6F4216}"/>
              </a:ext>
            </a:extLst>
          </p:cNvPr>
          <p:cNvSpPr txBox="1"/>
          <p:nvPr/>
        </p:nvSpPr>
        <p:spPr>
          <a:xfrm>
            <a:off x="343301" y="6457455"/>
            <a:ext cx="1572126" cy="276999"/>
          </a:xfrm>
          <a:prstGeom prst="rect">
            <a:avLst/>
          </a:prstGeom>
          <a:noFill/>
        </p:spPr>
        <p:txBody>
          <a:bodyPr wrap="square" rtlCol="0">
            <a:spAutoFit/>
          </a:bodyPr>
          <a:lstStyle/>
          <a:p>
            <a:pPr algn="l" defTabSz="975345">
              <a:defRPr/>
            </a:pPr>
            <a:r>
              <a:rPr lang="lv-LV" sz="1200" b="0" dirty="0">
                <a:latin typeface="Verdana" panose="020B0604030504040204" pitchFamily="34" charset="0"/>
                <a:ea typeface="Verdana" panose="020B0604030504040204" pitchFamily="34" charset="0"/>
                <a:cs typeface="Verdana" panose="020B0604030504040204" pitchFamily="34" charset="0"/>
              </a:rPr>
              <a:t>Avots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dirty="0">
                <a:latin typeface="Verdana" panose="020B0604030504040204" pitchFamily="34" charset="0"/>
                <a:ea typeface="Verdana" panose="020B0604030504040204" pitchFamily="34" charset="0"/>
                <a:cs typeface="Verdana" panose="020B0604030504040204" pitchFamily="34" charset="0"/>
              </a:rPr>
              <a:t>Eurostat</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996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428578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Darbs un ienākumi - </a:t>
            </a:r>
            <a:r>
              <a:rPr lang="lv-LV" dirty="0">
                <a:solidFill>
                  <a:srgbClr val="9D2235"/>
                </a:solidFill>
              </a:rPr>
              <a:t>UZDEVUMI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637445"/>
            <a:ext cx="12053328" cy="478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b="1" dirty="0"/>
              <a:t>Darbaspēka </a:t>
            </a:r>
            <a:r>
              <a:rPr lang="lv-LV" b="1" dirty="0" err="1"/>
              <a:t>remigrācijas</a:t>
            </a:r>
            <a:r>
              <a:rPr lang="lv-LV" b="1" dirty="0"/>
              <a:t> un kvalificēta ārvalstu darbaspēka un talantu piesaistes sekmēšana</a:t>
            </a:r>
            <a:r>
              <a:rPr lang="lv-LV" dirty="0"/>
              <a:t>, nepieļaujot darba vietu kvalitātes mazināšanos</a:t>
            </a: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rPr>
              <a:t>Aktīvās darba tirgus politikas attīstīšana</a:t>
            </a:r>
            <a:r>
              <a:rPr lang="lv-LV" sz="1500" dirty="0">
                <a:latin typeface="Verdana" panose="020B0604030504040204" pitchFamily="34" charset="0"/>
                <a:ea typeface="Verdana" panose="020B0604030504040204" pitchFamily="34" charset="0"/>
              </a:rPr>
              <a:t> (bez darba esošo, bezdarba riskam pakļauto un ekonomiski neaktīvo iedzīvotāju aktivizācija, reģionālās mobilitātes atbalsta programmas) un nelabvēlīgākā situācijā esošo darba tirgus dalībnieku (t.sk. jauniešu, </a:t>
            </a:r>
            <a:r>
              <a:rPr lang="lv-LV" sz="1500" dirty="0" err="1">
                <a:latin typeface="Verdana" panose="020B0604030504040204" pitchFamily="34" charset="0"/>
                <a:ea typeface="Verdana" panose="020B0604030504040204" pitchFamily="34" charset="0"/>
              </a:rPr>
              <a:t>pirmspensijas</a:t>
            </a:r>
            <a:r>
              <a:rPr lang="lv-LV" sz="1500" dirty="0">
                <a:latin typeface="Verdana" panose="020B0604030504040204" pitchFamily="34" charset="0"/>
                <a:ea typeface="Verdana" panose="020B0604030504040204" pitchFamily="34" charset="0"/>
              </a:rPr>
              <a:t> vecumā esošo un personu ar invaliditāti) atbalstīšana</a:t>
            </a:r>
          </a:p>
          <a:p>
            <a:pPr marL="285750" indent="-285750">
              <a:spcBef>
                <a:spcPts val="1200"/>
              </a:spcBef>
              <a:buFont typeface="Arial" panose="020B0604020202020204" pitchFamily="34" charset="0"/>
              <a:buChar char="•"/>
            </a:pPr>
            <a:r>
              <a:rPr lang="lv-LV" sz="1500" b="1" dirty="0">
                <a:latin typeface="Verdana" panose="020B0604030504040204" pitchFamily="34" charset="0"/>
                <a:ea typeface="Verdana" panose="020B0604030504040204" pitchFamily="34" charset="0"/>
              </a:rPr>
              <a:t>Dažādu veidu finanšu un uzkrājumu ieguldījumu kultūras veicināšana</a:t>
            </a:r>
            <a:r>
              <a:rPr lang="lv-LV" sz="1500" dirty="0">
                <a:latin typeface="Verdana" panose="020B0604030504040204" pitchFamily="34" charset="0"/>
                <a:ea typeface="Verdana" panose="020B0604030504040204" pitchFamily="34" charset="0"/>
              </a:rPr>
              <a:t>, mērķtiecīgi ceļot sabiedrības finanšu </a:t>
            </a:r>
            <a:r>
              <a:rPr lang="lv-LV" sz="1500" dirty="0" err="1">
                <a:latin typeface="Verdana" panose="020B0604030504040204" pitchFamily="34" charset="0"/>
                <a:ea typeface="Verdana" panose="020B0604030504040204" pitchFamily="34" charset="0"/>
              </a:rPr>
              <a:t>pratību</a:t>
            </a:r>
            <a:r>
              <a:rPr lang="lv-LV" sz="1500" dirty="0">
                <a:latin typeface="Verdana" panose="020B0604030504040204" pitchFamily="34" charset="0"/>
                <a:ea typeface="Verdana" panose="020B0604030504040204" pitchFamily="34" charset="0"/>
              </a:rPr>
              <a:t> un ierobežojot bezatbildīgu kreditēšanu</a:t>
            </a:r>
          </a:p>
          <a:p>
            <a:pPr marL="285750" indent="-285750">
              <a:spcBef>
                <a:spcPts val="1200"/>
              </a:spcBef>
              <a:buFont typeface="Arial" panose="020B0604020202020204" pitchFamily="34" charset="0"/>
              <a:buChar char="•"/>
            </a:pPr>
            <a:r>
              <a:rPr lang="lv-LV" b="1" dirty="0"/>
              <a:t>Kvalitatīvu (t.sk. drošu) darba vietu izveide un uzturēšana</a:t>
            </a:r>
            <a:r>
              <a:rPr lang="lv-LV" dirty="0"/>
              <a:t>, sociāli atbildīgas uzņēmējdarbības sekmēšana un atbalsts sociālās uzņēmējdarbības attīstībai</a:t>
            </a:r>
          </a:p>
          <a:p>
            <a:pPr marL="285750" indent="-285750">
              <a:spcBef>
                <a:spcPts val="1200"/>
              </a:spcBef>
              <a:buFont typeface="Arial" panose="020B0604020202020204" pitchFamily="34" charset="0"/>
              <a:buChar char="•"/>
            </a:pPr>
            <a:r>
              <a:rPr lang="lv-LV" b="1" dirty="0"/>
              <a:t>Mazināt darbaspēka nodokļu slogu zemu ienākumu saņēmējiem</a:t>
            </a:r>
            <a:r>
              <a:rPr lang="lv-LV" dirty="0"/>
              <a:t>, pārnesot to uz nodokļiem, kas mazāk kavē izaugsmi, risinājumus izvērtējot kopsakarā ar sociālā nodrošinājuma sistēmu</a:t>
            </a:r>
          </a:p>
          <a:p>
            <a:pPr marL="285750" indent="-285750">
              <a:spcBef>
                <a:spcPts val="1200"/>
              </a:spcBef>
              <a:buFont typeface="Arial" panose="020B0604020202020204" pitchFamily="34" charset="0"/>
              <a:buChar char="•"/>
            </a:pPr>
            <a:r>
              <a:rPr lang="lv-LV" b="1" dirty="0"/>
              <a:t>Adekvāti valsts sociālās apdrošināšanas (pabalsti, pensijas) pakalpojumi</a:t>
            </a:r>
            <a:r>
              <a:rPr lang="lv-LV" dirty="0"/>
              <a:t> atbilstoši nodarbinātā veiktajām valsts sociālās apdrošināšanas iemaksām (pietiekama un atbilstoša obligāto iemaksu objekta noteikšana, iespējas izvērtēšana sociālās apdrošināšanas pakalpojumus nodrošināt atbilstoši VSAOI faktiskajai nomaksai, priekšnosacījumu izstrādāšana valsts sociālās apdrošināšanas budžeta rezerves fonda izveidei, t.sk. alternatīvo nodokļu režīmu saglabāšanas nepieciešamības izvērtēšana)</a:t>
            </a:r>
          </a:p>
        </p:txBody>
      </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Tree>
    <p:extLst>
      <p:ext uri="{BB962C8B-B14F-4D97-AF65-F5344CB8AC3E}">
        <p14:creationId xmlns:p14="http://schemas.microsoft.com/office/powerpoint/2010/main" val="271140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446051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Darbs un ienākumi - </a:t>
            </a:r>
            <a:r>
              <a:rPr lang="lv-LV" dirty="0">
                <a:solidFill>
                  <a:srgbClr val="9D2235"/>
                </a:solidFill>
              </a:rPr>
              <a:t>INDIKATORS</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
        <p:nvSpPr>
          <p:cNvPr id="15" name="Calculator">
            <a:extLst>
              <a:ext uri="{FF2B5EF4-FFF2-40B4-BE49-F238E27FC236}">
                <a16:creationId xmlns:a16="http://schemas.microsoft.com/office/drawing/2014/main" id="{95835EC6-6BF5-43DF-BEDA-D01971000A16}"/>
              </a:ext>
            </a:extLst>
          </p:cNvPr>
          <p:cNvSpPr/>
          <p:nvPr/>
        </p:nvSpPr>
        <p:spPr>
          <a:xfrm>
            <a:off x="10428007" y="209268"/>
            <a:ext cx="701429" cy="960664"/>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
        <p:nvSpPr>
          <p:cNvPr id="7" name="Title 1">
            <a:extLst>
              <a:ext uri="{FF2B5EF4-FFF2-40B4-BE49-F238E27FC236}">
                <a16:creationId xmlns:a16="http://schemas.microsoft.com/office/drawing/2014/main" id="{B8F8BBCB-4678-459F-8D0E-9093F31774AF}"/>
              </a:ext>
            </a:extLst>
          </p:cNvPr>
          <p:cNvSpPr txBox="1">
            <a:spLocks/>
          </p:cNvSpPr>
          <p:nvPr/>
        </p:nvSpPr>
        <p:spPr>
          <a:xfrm>
            <a:off x="255639" y="1111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400" b="1" dirty="0">
                <a:latin typeface="Verdana" panose="020B0604030504040204" pitchFamily="34" charset="0"/>
                <a:ea typeface="Verdana" panose="020B0604030504040204" pitchFamily="34" charset="0"/>
              </a:rPr>
              <a:t>Nodarbinātības līmenis vecuma grupā 20-64 (%)</a:t>
            </a:r>
            <a:endParaRPr lang="en-GB" sz="1400" b="1" dirty="0">
              <a:latin typeface="Verdana" panose="020B0604030504040204" pitchFamily="34" charset="0"/>
              <a:ea typeface="Verdana" panose="020B0604030504040204" pitchFamily="34" charset="0"/>
            </a:endParaRPr>
          </a:p>
        </p:txBody>
      </p:sp>
      <p:graphicFrame>
        <p:nvGraphicFramePr>
          <p:cNvPr id="8" name="Chart 7">
            <a:extLst>
              <a:ext uri="{FF2B5EF4-FFF2-40B4-BE49-F238E27FC236}">
                <a16:creationId xmlns:a16="http://schemas.microsoft.com/office/drawing/2014/main" id="{43BA4758-D0C3-4DC2-8DFA-D2AD08D2AD4A}"/>
              </a:ext>
            </a:extLst>
          </p:cNvPr>
          <p:cNvGraphicFramePr>
            <a:graphicFrameLocks/>
          </p:cNvGraphicFramePr>
          <p:nvPr>
            <p:extLst>
              <p:ext uri="{D42A27DB-BD31-4B8C-83A1-F6EECF244321}">
                <p14:modId xmlns:p14="http://schemas.microsoft.com/office/powerpoint/2010/main" val="3704385991"/>
              </p:ext>
            </p:extLst>
          </p:nvPr>
        </p:nvGraphicFramePr>
        <p:xfrm>
          <a:off x="255639" y="1619568"/>
          <a:ext cx="11680722" cy="50073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2731D32-981F-4FFE-BC31-D656F3763498}"/>
              </a:ext>
            </a:extLst>
          </p:cNvPr>
          <p:cNvSpPr txBox="1"/>
          <p:nvPr/>
        </p:nvSpPr>
        <p:spPr>
          <a:xfrm>
            <a:off x="343301" y="6457455"/>
            <a:ext cx="1572126" cy="276999"/>
          </a:xfrm>
          <a:prstGeom prst="rect">
            <a:avLst/>
          </a:prstGeom>
          <a:noFill/>
        </p:spPr>
        <p:txBody>
          <a:bodyPr wrap="square" rtlCol="0">
            <a:spAutoFit/>
          </a:bodyPr>
          <a:lstStyle/>
          <a:p>
            <a:pPr algn="l" defTabSz="975345">
              <a:defRPr/>
            </a:pPr>
            <a:r>
              <a:rPr lang="lv-LV" sz="1200" b="0" dirty="0">
                <a:latin typeface="Verdana" panose="020B0604030504040204" pitchFamily="34" charset="0"/>
                <a:ea typeface="Verdana" panose="020B0604030504040204" pitchFamily="34" charset="0"/>
                <a:cs typeface="Verdana" panose="020B0604030504040204" pitchFamily="34" charset="0"/>
              </a:rPr>
              <a:t>Avots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dirty="0">
                <a:latin typeface="Verdana" panose="020B0604030504040204" pitchFamily="34" charset="0"/>
                <a:ea typeface="Verdana" panose="020B0604030504040204" pitchFamily="34" charset="0"/>
                <a:cs typeface="Verdana" panose="020B0604030504040204" pitchFamily="34" charset="0"/>
              </a:rPr>
              <a:t>Eurostat</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128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623824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Kapitāls un uzņēmējdarbības vide - </a:t>
            </a:r>
            <a:r>
              <a:rPr lang="lv-LV" dirty="0">
                <a:solidFill>
                  <a:srgbClr val="9D2235"/>
                </a:solidFill>
              </a:rPr>
              <a:t>UZDEVUMI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637445"/>
            <a:ext cx="12053328" cy="46782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Vietējās un ārvalstu investīcijas atbalstošas vides attīstīšana</a:t>
            </a:r>
            <a:r>
              <a:rPr lang="lv-LV" sz="1400" dirty="0">
                <a:latin typeface="Verdana" panose="020B0604030504040204" pitchFamily="34" charset="0"/>
                <a:ea typeface="Verdana" panose="020B0604030504040204" pitchFamily="34" charset="0"/>
              </a:rPr>
              <a:t> (t.sk. tiesu procesu </a:t>
            </a:r>
            <a:r>
              <a:rPr lang="lv-LV" sz="1400" dirty="0" err="1">
                <a:latin typeface="Verdana" panose="020B0604030504040204" pitchFamily="34" charset="0"/>
                <a:ea typeface="Verdana" panose="020B0604030504040204" pitchFamily="34" charset="0"/>
              </a:rPr>
              <a:t>efektivizācija</a:t>
            </a:r>
            <a:r>
              <a:rPr lang="lv-LV" sz="1400" dirty="0">
                <a:latin typeface="Verdana" panose="020B0604030504040204" pitchFamily="34" charset="0"/>
                <a:ea typeface="Verdana" panose="020B0604030504040204" pitchFamily="34" charset="0"/>
              </a:rPr>
              <a:t>, tiesas spriešanas kvalitātes un tieslietu sistēmā strādājošo zināšanu pilnveide, alternatīvu strīdu atrisināšanas iespēju popularizēšana biznesa vidē, intelektuālā īpašuma tiesību aizsardzība, mazākuma akcionāru tiesību aizsardzība, izmeklēšanas kvalitātes celšana), preventīvo pasākumu īstenošana noziedzīgi iegūtu finanšu līdzekļu nokļūšanas valsts ekonomikā ierobežošanai, sadarbības ar starptautiskajiem partneriem nodrošināšana, stabilas un prognozējamas nodokļu politikas īstenošana, uzlabojot uzņēmējdarbības vidi Latvijā. Labas korporatīvās pārvaldības stiprināšana uzņēmējdarbībā.</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Uzņēmējdarbības vides </a:t>
            </a:r>
            <a:r>
              <a:rPr lang="lv-LV" sz="1400" b="1" dirty="0" err="1">
                <a:latin typeface="Verdana" panose="020B0604030504040204" pitchFamily="34" charset="0"/>
                <a:ea typeface="Verdana" panose="020B0604030504040204" pitchFamily="34" charset="0"/>
              </a:rPr>
              <a:t>pārregulācijas</a:t>
            </a:r>
            <a:r>
              <a:rPr lang="lv-LV" sz="1400" b="1" dirty="0">
                <a:latin typeface="Verdana" panose="020B0604030504040204" pitchFamily="34" charset="0"/>
                <a:ea typeface="Verdana" panose="020B0604030504040204" pitchFamily="34" charset="0"/>
              </a:rPr>
              <a:t> novēršana</a:t>
            </a:r>
            <a:r>
              <a:rPr lang="lv-LV" sz="1400" dirty="0">
                <a:latin typeface="Verdana" panose="020B0604030504040204" pitchFamily="34" charset="0"/>
                <a:ea typeface="Verdana" panose="020B0604030504040204" pitchFamily="34" charset="0"/>
              </a:rPr>
              <a:t>, vērtējot Latvijas konkurētspēju reģionā, pieņemot lēmumus par uzņēmējdarbības regulāciju un ātri reaģējot uz nepieciešamajām izmaiņām</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Kapitāla tirgus </a:t>
            </a:r>
            <a:r>
              <a:rPr lang="lv-LV" sz="1400" dirty="0">
                <a:latin typeface="Verdana" panose="020B0604030504040204" pitchFamily="34" charset="0"/>
                <a:ea typeface="Verdana" panose="020B0604030504040204" pitchFamily="34" charset="0"/>
              </a:rPr>
              <a:t>(t.sk. "zaļo" finansēšanas instrumentu) </a:t>
            </a:r>
            <a:r>
              <a:rPr lang="lv-LV" sz="1400" b="1" dirty="0">
                <a:latin typeface="Verdana" panose="020B0604030504040204" pitchFamily="34" charset="0"/>
                <a:ea typeface="Verdana" panose="020B0604030504040204" pitchFamily="34" charset="0"/>
              </a:rPr>
              <a:t>attīstīšana un finansējuma pieejamības veicināšana </a:t>
            </a:r>
            <a:r>
              <a:rPr lang="lv-LV" sz="1400" dirty="0">
                <a:latin typeface="Verdana" panose="020B0604030504040204" pitchFamily="34" charset="0"/>
                <a:ea typeface="Verdana" panose="020B0604030504040204" pitchFamily="34" charset="0"/>
              </a:rPr>
              <a:t>(t.sk. caur finanšu inovācijas un kreditēšanas tempu pieaugumu atbilstoši IKP izaugsmei)</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Motivēt arvien lielāku iedzīvotāju daļu iesaistīties uzņēmējdarbībā </a:t>
            </a:r>
            <a:r>
              <a:rPr lang="lv-LV" sz="1400" dirty="0">
                <a:latin typeface="Verdana" panose="020B0604030504040204" pitchFamily="34" charset="0"/>
                <a:ea typeface="Verdana" panose="020B0604030504040204" pitchFamily="34" charset="0"/>
              </a:rPr>
              <a:t>(t.sk. ar darbinieku finanšu līdzdalību u.c. instrumentiem, darbinieku opcijām u.c. rīkiem)</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Konkurētspējīga un atvērta regulējuma nākotnes tehnoloģijām nodrošināšana </a:t>
            </a:r>
            <a:r>
              <a:rPr lang="lv-LV" sz="1400" dirty="0">
                <a:latin typeface="Verdana" panose="020B0604030504040204" pitchFamily="34" charset="0"/>
                <a:ea typeface="Verdana" panose="020B0604030504040204" pitchFamily="34" charset="0"/>
              </a:rPr>
              <a:t>(t.sk. digitālo risinājumu ieviešana informācijas apmaiņā gan starp pašiem uzņēmējiem, gan valsts un pašvaldības iestādēm)</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Valsts pārvaldes rīcībā esošo datu saprātīga atvēršana</a:t>
            </a:r>
            <a:r>
              <a:rPr lang="lv-LV" sz="1400" dirty="0">
                <a:latin typeface="Verdana" panose="020B0604030504040204" pitchFamily="34" charset="0"/>
                <a:ea typeface="Verdana" panose="020B0604030504040204" pitchFamily="34" charset="0"/>
              </a:rPr>
              <a:t>, uzlabojot privātā sektora konkurētspēju un inovatīvu produktu un pakalpojumu izstrādi</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Ārējās ekonomiskās politikas</a:t>
            </a:r>
            <a:r>
              <a:rPr lang="lv-LV" sz="1400" dirty="0">
                <a:latin typeface="Verdana" panose="020B0604030504040204" pitchFamily="34" charset="0"/>
                <a:ea typeface="Verdana" panose="020B0604030504040204" pitchFamily="34" charset="0"/>
              </a:rPr>
              <a:t> īstenošanas koncentrēšana skaidru mērķu sasniegšanai</a:t>
            </a:r>
          </a:p>
        </p:txBody>
      </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Tree>
    <p:extLst>
      <p:ext uri="{BB962C8B-B14F-4D97-AF65-F5344CB8AC3E}">
        <p14:creationId xmlns:p14="http://schemas.microsoft.com/office/powerpoint/2010/main" val="159304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6412970"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Kapitāls un uzņēmējdarbības vide - </a:t>
            </a:r>
            <a:r>
              <a:rPr lang="lv-LV" dirty="0">
                <a:solidFill>
                  <a:srgbClr val="9D2235"/>
                </a:solidFill>
              </a:rPr>
              <a:t>INDIKATORS</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
        <p:nvSpPr>
          <p:cNvPr id="15" name="Calculator">
            <a:extLst>
              <a:ext uri="{FF2B5EF4-FFF2-40B4-BE49-F238E27FC236}">
                <a16:creationId xmlns:a16="http://schemas.microsoft.com/office/drawing/2014/main" id="{95835EC6-6BF5-43DF-BEDA-D01971000A16}"/>
              </a:ext>
            </a:extLst>
          </p:cNvPr>
          <p:cNvSpPr/>
          <p:nvPr/>
        </p:nvSpPr>
        <p:spPr>
          <a:xfrm>
            <a:off x="10428007" y="209268"/>
            <a:ext cx="701429" cy="960664"/>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
        <p:nvSpPr>
          <p:cNvPr id="7" name="Title 1">
            <a:extLst>
              <a:ext uri="{FF2B5EF4-FFF2-40B4-BE49-F238E27FC236}">
                <a16:creationId xmlns:a16="http://schemas.microsoft.com/office/drawing/2014/main" id="{220D0853-BC1D-48D3-8412-630771772B3C}"/>
              </a:ext>
            </a:extLst>
          </p:cNvPr>
          <p:cNvSpPr txBox="1">
            <a:spLocks/>
          </p:cNvSpPr>
          <p:nvPr/>
        </p:nvSpPr>
        <p:spPr>
          <a:xfrm>
            <a:off x="442453" y="112248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400" b="1" dirty="0">
                <a:solidFill>
                  <a:schemeClr val="tx1">
                    <a:lumMod val="85000"/>
                    <a:lumOff val="15000"/>
                  </a:schemeClr>
                </a:solidFill>
                <a:latin typeface="Verdana" panose="020B0604030504040204" pitchFamily="34" charset="0"/>
                <a:ea typeface="Verdana" panose="020B0604030504040204" pitchFamily="34" charset="0"/>
              </a:rPr>
              <a:t>Bruto pamatkapitāla veidošana (% no IKP)</a:t>
            </a:r>
            <a:endParaRPr lang="en-GB" sz="1400" b="1" dirty="0">
              <a:solidFill>
                <a:schemeClr val="tx1">
                  <a:lumMod val="85000"/>
                  <a:lumOff val="15000"/>
                </a:schemeClr>
              </a:solidFill>
              <a:latin typeface="Verdana" panose="020B0604030504040204" pitchFamily="34" charset="0"/>
              <a:ea typeface="Verdana" panose="020B0604030504040204" pitchFamily="34" charset="0"/>
            </a:endParaRPr>
          </a:p>
        </p:txBody>
      </p:sp>
      <p:graphicFrame>
        <p:nvGraphicFramePr>
          <p:cNvPr id="8" name="Chart 7">
            <a:extLst>
              <a:ext uri="{FF2B5EF4-FFF2-40B4-BE49-F238E27FC236}">
                <a16:creationId xmlns:a16="http://schemas.microsoft.com/office/drawing/2014/main" id="{0A18DFCC-E358-43CF-95C8-269638295191}"/>
              </a:ext>
            </a:extLst>
          </p:cNvPr>
          <p:cNvGraphicFramePr>
            <a:graphicFrameLocks/>
          </p:cNvGraphicFramePr>
          <p:nvPr>
            <p:extLst>
              <p:ext uri="{D42A27DB-BD31-4B8C-83A1-F6EECF244321}">
                <p14:modId xmlns:p14="http://schemas.microsoft.com/office/powerpoint/2010/main" val="917158308"/>
              </p:ext>
            </p:extLst>
          </p:nvPr>
        </p:nvGraphicFramePr>
        <p:xfrm>
          <a:off x="452284" y="1492249"/>
          <a:ext cx="11297263" cy="50006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FC94961-576F-4ADF-9E42-940854DAC773}"/>
              </a:ext>
            </a:extLst>
          </p:cNvPr>
          <p:cNvSpPr txBox="1"/>
          <p:nvPr/>
        </p:nvSpPr>
        <p:spPr>
          <a:xfrm>
            <a:off x="343301" y="6457455"/>
            <a:ext cx="1572126" cy="276999"/>
          </a:xfrm>
          <a:prstGeom prst="rect">
            <a:avLst/>
          </a:prstGeom>
          <a:noFill/>
        </p:spPr>
        <p:txBody>
          <a:bodyPr wrap="square" rtlCol="0">
            <a:spAutoFit/>
          </a:bodyPr>
          <a:lstStyle/>
          <a:p>
            <a:pPr algn="l" defTabSz="975345">
              <a:defRPr/>
            </a:pPr>
            <a:r>
              <a:rPr lang="lv-LV" sz="1200" b="0" dirty="0">
                <a:latin typeface="Verdana" panose="020B0604030504040204" pitchFamily="34" charset="0"/>
                <a:ea typeface="Verdana" panose="020B0604030504040204" pitchFamily="34" charset="0"/>
                <a:cs typeface="Verdana" panose="020B0604030504040204" pitchFamily="34" charset="0"/>
              </a:rPr>
              <a:t>Avots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dirty="0">
                <a:latin typeface="Verdana" panose="020B0604030504040204" pitchFamily="34" charset="0"/>
                <a:ea typeface="Verdana" panose="020B0604030504040204" pitchFamily="34" charset="0"/>
                <a:cs typeface="Verdana" panose="020B0604030504040204" pitchFamily="34" charset="0"/>
              </a:rPr>
              <a:t>Eurostat</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474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558DBDC-8A74-401C-A31E-902723258D09}"/>
              </a:ext>
            </a:extLst>
          </p:cNvPr>
          <p:cNvSpPr/>
          <p:nvPr/>
        </p:nvSpPr>
        <p:spPr>
          <a:xfrm>
            <a:off x="3863975" y="3053105"/>
            <a:ext cx="1467395" cy="2190637"/>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D4B830E-1BD4-4289-A6CB-F1ADCA4040B7}"/>
              </a:ext>
            </a:extLst>
          </p:cNvPr>
          <p:cNvSpPr/>
          <p:nvPr/>
        </p:nvSpPr>
        <p:spPr>
          <a:xfrm>
            <a:off x="3863975" y="1888013"/>
            <a:ext cx="2078039" cy="1696589"/>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02AFA82-0748-48BD-B159-36830DD11080}"/>
              </a:ext>
            </a:extLst>
          </p:cNvPr>
          <p:cNvSpPr/>
          <p:nvPr/>
        </p:nvSpPr>
        <p:spPr>
          <a:xfrm>
            <a:off x="6307139" y="1888013"/>
            <a:ext cx="2078036" cy="1696590"/>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A33276-3CEF-492E-9A01-8D752511345A}"/>
              </a:ext>
            </a:extLst>
          </p:cNvPr>
          <p:cNvSpPr/>
          <p:nvPr/>
        </p:nvSpPr>
        <p:spPr>
          <a:xfrm>
            <a:off x="6918024" y="3054022"/>
            <a:ext cx="1467151" cy="21888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C82597E-3318-4E1A-BF70-9D6EDB01A201}"/>
              </a:ext>
            </a:extLst>
          </p:cNvPr>
          <p:cNvSpPr/>
          <p:nvPr/>
        </p:nvSpPr>
        <p:spPr>
          <a:xfrm>
            <a:off x="3863975" y="4712624"/>
            <a:ext cx="2078039" cy="1696588"/>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578CBE6-8EF3-4CC7-92DB-6EE6CCD5B192}"/>
              </a:ext>
            </a:extLst>
          </p:cNvPr>
          <p:cNvSpPr/>
          <p:nvPr/>
        </p:nvSpPr>
        <p:spPr>
          <a:xfrm>
            <a:off x="6307139" y="4712624"/>
            <a:ext cx="2078036" cy="1696589"/>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23CA498-141F-4703-89A7-F4353607B1BB}"/>
              </a:ext>
            </a:extLst>
          </p:cNvPr>
          <p:cNvGrpSpPr/>
          <p:nvPr/>
        </p:nvGrpSpPr>
        <p:grpSpPr>
          <a:xfrm>
            <a:off x="8950552" y="3666856"/>
            <a:ext cx="2937088" cy="1290153"/>
            <a:chOff x="8921977" y="1466725"/>
            <a:chExt cx="2937088" cy="1290153"/>
          </a:xfrm>
        </p:grpSpPr>
        <p:sp>
          <p:nvSpPr>
            <p:cNvPr id="52" name="TextBox 51">
              <a:extLst>
                <a:ext uri="{FF2B5EF4-FFF2-40B4-BE49-F238E27FC236}">
                  <a16:creationId xmlns:a16="http://schemas.microsoft.com/office/drawing/2014/main" id="{D38474D6-F3C3-4387-8570-D4CD2550B552}"/>
                </a:ext>
              </a:extLst>
            </p:cNvPr>
            <p:cNvSpPr txBox="1"/>
            <p:nvPr/>
          </p:nvSpPr>
          <p:spPr>
            <a:xfrm>
              <a:off x="8921977" y="1466725"/>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p>
          </p:txBody>
        </p:sp>
        <p:sp>
          <p:nvSpPr>
            <p:cNvPr id="53" name="TextBox 52">
              <a:extLst>
                <a:ext uri="{FF2B5EF4-FFF2-40B4-BE49-F238E27FC236}">
                  <a16:creationId xmlns:a16="http://schemas.microsoft.com/office/drawing/2014/main" id="{EDA2D7E4-7FB7-4775-B8E7-2D174EEA2FF1}"/>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grpSp>
        <p:nvGrpSpPr>
          <p:cNvPr id="54" name="Group 53">
            <a:extLst>
              <a:ext uri="{FF2B5EF4-FFF2-40B4-BE49-F238E27FC236}">
                <a16:creationId xmlns:a16="http://schemas.microsoft.com/office/drawing/2014/main" id="{A197FD85-92CE-4F1D-8777-DF98EF9EA11E}"/>
              </a:ext>
            </a:extLst>
          </p:cNvPr>
          <p:cNvGrpSpPr/>
          <p:nvPr/>
        </p:nvGrpSpPr>
        <p:grpSpPr>
          <a:xfrm>
            <a:off x="8950552" y="5371950"/>
            <a:ext cx="2937088" cy="1105487"/>
            <a:chOff x="8921977" y="4073386"/>
            <a:chExt cx="2937088" cy="1105487"/>
          </a:xfrm>
        </p:grpSpPr>
        <p:sp>
          <p:nvSpPr>
            <p:cNvPr id="55" name="TextBox 54">
              <a:extLst>
                <a:ext uri="{FF2B5EF4-FFF2-40B4-BE49-F238E27FC236}">
                  <a16:creationId xmlns:a16="http://schemas.microsoft.com/office/drawing/2014/main" id="{4CD751D8-AE86-4971-B968-A91A645593C2}"/>
                </a:ext>
              </a:extLst>
            </p:cNvPr>
            <p:cNvSpPr txBox="1"/>
            <p:nvPr/>
          </p:nvSpPr>
          <p:spPr>
            <a:xfrm>
              <a:off x="8921977" y="407338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Vienota, droša un atvērta sabiedrība</a:t>
              </a:r>
            </a:p>
          </p:txBody>
        </p:sp>
        <p:sp>
          <p:nvSpPr>
            <p:cNvPr id="56" name="TextBox 55">
              <a:extLst>
                <a:ext uri="{FF2B5EF4-FFF2-40B4-BE49-F238E27FC236}">
                  <a16:creationId xmlns:a16="http://schemas.microsoft.com/office/drawing/2014/main" id="{AC0AC80C-4AE5-4688-87A2-3DDA9E610EE8}"/>
                </a:ext>
              </a:extLst>
            </p:cNvPr>
            <p:cNvSpPr txBox="1"/>
            <p:nvPr/>
          </p:nvSpPr>
          <p:spPr>
            <a:xfrm>
              <a:off x="8929772" y="4532542"/>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Saliedētība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pārvaldība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Drošība</a:t>
              </a:r>
            </a:p>
          </p:txBody>
        </p:sp>
      </p:grpSp>
      <p:grpSp>
        <p:nvGrpSpPr>
          <p:cNvPr id="57" name="Group 56">
            <a:extLst>
              <a:ext uri="{FF2B5EF4-FFF2-40B4-BE49-F238E27FC236}">
                <a16:creationId xmlns:a16="http://schemas.microsoft.com/office/drawing/2014/main" id="{68FF5637-6845-48E9-8AEF-007FA1832E23}"/>
              </a:ext>
            </a:extLst>
          </p:cNvPr>
          <p:cNvGrpSpPr/>
          <p:nvPr/>
        </p:nvGrpSpPr>
        <p:grpSpPr>
          <a:xfrm>
            <a:off x="361511" y="3666856"/>
            <a:ext cx="2937088" cy="1474819"/>
            <a:chOff x="332936" y="2627766"/>
            <a:chExt cx="2937088" cy="1474819"/>
          </a:xfrm>
        </p:grpSpPr>
        <p:sp>
          <p:nvSpPr>
            <p:cNvPr id="58" name="TextBox 57">
              <a:extLst>
                <a:ext uri="{FF2B5EF4-FFF2-40B4-BE49-F238E27FC236}">
                  <a16:creationId xmlns:a16="http://schemas.microsoft.com/office/drawing/2014/main" id="{8136FFE8-CF7A-4D3A-AAAC-A053DE18B3C6}"/>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p>
          </p:txBody>
        </p:sp>
        <p:sp>
          <p:nvSpPr>
            <p:cNvPr id="59" name="TextBox 58">
              <a:extLst>
                <a:ext uri="{FF2B5EF4-FFF2-40B4-BE49-F238E27FC236}">
                  <a16:creationId xmlns:a16="http://schemas.microsoft.com/office/drawing/2014/main" id="{20288038-BCAA-439A-B76C-00A4BC1070CA}"/>
                </a:ext>
              </a:extLst>
            </p:cNvPr>
            <p:cNvSpPr txBox="1"/>
            <p:nvPr/>
          </p:nvSpPr>
          <p:spPr>
            <a:xfrm>
              <a:off x="340731" y="3086922"/>
              <a:ext cx="2929293" cy="1015663"/>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 pieejama, iekļaujoša izglītība</a:t>
              </a:r>
            </a:p>
          </p:txBody>
        </p:sp>
      </p:grpSp>
      <p:grpSp>
        <p:nvGrpSpPr>
          <p:cNvPr id="60" name="Group 59">
            <a:extLst>
              <a:ext uri="{FF2B5EF4-FFF2-40B4-BE49-F238E27FC236}">
                <a16:creationId xmlns:a16="http://schemas.microsoft.com/office/drawing/2014/main" id="{8B92455B-CF0B-44A5-A733-47FA1A431B77}"/>
              </a:ext>
            </a:extLst>
          </p:cNvPr>
          <p:cNvGrpSpPr/>
          <p:nvPr/>
        </p:nvGrpSpPr>
        <p:grpSpPr>
          <a:xfrm>
            <a:off x="361511" y="5371950"/>
            <a:ext cx="2937088" cy="1105487"/>
            <a:chOff x="332936" y="4652338"/>
            <a:chExt cx="2937088" cy="1105487"/>
          </a:xfrm>
        </p:grpSpPr>
        <p:sp>
          <p:nvSpPr>
            <p:cNvPr id="61" name="TextBox 60">
              <a:extLst>
                <a:ext uri="{FF2B5EF4-FFF2-40B4-BE49-F238E27FC236}">
                  <a16:creationId xmlns:a16="http://schemas.microsoft.com/office/drawing/2014/main" id="{0074A0E2-D994-4571-8AD5-B0AF52BCB132}"/>
                </a:ext>
              </a:extLst>
            </p:cNvPr>
            <p:cNvSpPr txBox="1"/>
            <p:nvPr/>
          </p:nvSpPr>
          <p:spPr>
            <a:xfrm>
              <a:off x="332936" y="4652338"/>
              <a:ext cx="2937088" cy="461665"/>
            </a:xfrm>
            <a:prstGeom prst="rect">
              <a:avLst/>
            </a:prstGeom>
            <a:noFill/>
          </p:spPr>
          <p:txBody>
            <a:bodyPr wrap="square" lIns="0" rIns="0" rtlCol="0" anchor="b">
              <a:spAutoFit/>
            </a:bodyPr>
            <a:lstStyle/>
            <a:p>
              <a:r>
                <a:rPr lang="en-US" sz="1200" b="1" noProof="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p>
          </p:txBody>
        </p:sp>
        <p:sp>
          <p:nvSpPr>
            <p:cNvPr id="62" name="TextBox 61">
              <a:extLst>
                <a:ext uri="{FF2B5EF4-FFF2-40B4-BE49-F238E27FC236}">
                  <a16:creationId xmlns:a16="http://schemas.microsoft.com/office/drawing/2014/main" id="{0E24BBAA-9BE6-4B8C-AEEB-DBEC31BDAC76}"/>
                </a:ext>
              </a:extLst>
            </p:cNvPr>
            <p:cNvSpPr txBox="1"/>
            <p:nvPr/>
          </p:nvSpPr>
          <p:spPr>
            <a:xfrm>
              <a:off x="340731" y="5111494"/>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Produktivitāte un inovācija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Darbs un ienākumi</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grpSp>
        <p:nvGrpSpPr>
          <p:cNvPr id="63" name="Group 62">
            <a:extLst>
              <a:ext uri="{FF2B5EF4-FFF2-40B4-BE49-F238E27FC236}">
                <a16:creationId xmlns:a16="http://schemas.microsoft.com/office/drawing/2014/main" id="{701E133C-FFD6-4542-8576-286B7FF4C267}"/>
              </a:ext>
            </a:extLst>
          </p:cNvPr>
          <p:cNvGrpSpPr/>
          <p:nvPr/>
        </p:nvGrpSpPr>
        <p:grpSpPr>
          <a:xfrm>
            <a:off x="8958347" y="1961762"/>
            <a:ext cx="2937088" cy="1290153"/>
            <a:chOff x="8921977" y="1466725"/>
            <a:chExt cx="2937088" cy="1290153"/>
          </a:xfrm>
        </p:grpSpPr>
        <p:sp>
          <p:nvSpPr>
            <p:cNvPr id="64" name="TextBox 63">
              <a:extLst>
                <a:ext uri="{FF2B5EF4-FFF2-40B4-BE49-F238E27FC236}">
                  <a16:creationId xmlns:a16="http://schemas.microsoft.com/office/drawing/2014/main" id="{3B1004EB-62CA-4E78-8179-1285ACC9F007}"/>
                </a:ext>
              </a:extLst>
            </p:cNvPr>
            <p:cNvSpPr txBox="1"/>
            <p:nvPr/>
          </p:nvSpPr>
          <p:spPr>
            <a:xfrm>
              <a:off x="8921977" y="1466725"/>
              <a:ext cx="2937088" cy="461665"/>
            </a:xfrm>
            <a:prstGeom prst="rect">
              <a:avLst/>
            </a:prstGeom>
            <a:noFill/>
          </p:spPr>
          <p:txBody>
            <a:bodyPr wrap="square" lIns="0" rIns="0" rtlCol="0" anchor="b">
              <a:spAutoFit/>
            </a:bodyPr>
            <a:lstStyle/>
            <a:p>
              <a:r>
                <a:rPr lang="lv-LV" altLang="lv-LV" sz="1200" b="1" dirty="0">
                  <a:solidFill>
                    <a:schemeClr val="tx1">
                      <a:lumMod val="85000"/>
                      <a:lumOff val="15000"/>
                    </a:schemeClr>
                  </a:solidFill>
                  <a:latin typeface="Verdana" panose="020B0604030504040204" pitchFamily="34" charset="0"/>
                  <a:ea typeface="Verdana" panose="020B0604030504040204" pitchFamily="34" charset="0"/>
                </a:rPr>
                <a:t>Kvalitatīva dzīves vide un teritoriju attīstība</a:t>
              </a:r>
            </a:p>
          </p:txBody>
        </p:sp>
        <p:sp>
          <p:nvSpPr>
            <p:cNvPr id="65" name="TextBox 64">
              <a:extLst>
                <a:ext uri="{FF2B5EF4-FFF2-40B4-BE49-F238E27FC236}">
                  <a16:creationId xmlns:a16="http://schemas.microsoft.com/office/drawing/2014/main" id="{891FDD07-384E-4503-BE33-A58E2D5F4CA7}"/>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Līdzsvarota reģionālā attīstība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Mājokļi</a:t>
              </a:r>
            </a:p>
          </p:txBody>
        </p:sp>
      </p:grpSp>
      <p:grpSp>
        <p:nvGrpSpPr>
          <p:cNvPr id="66" name="Group 65">
            <a:extLst>
              <a:ext uri="{FF2B5EF4-FFF2-40B4-BE49-F238E27FC236}">
                <a16:creationId xmlns:a16="http://schemas.microsoft.com/office/drawing/2014/main" id="{9AEDC516-863E-4B16-A006-433A0D2545C2}"/>
              </a:ext>
            </a:extLst>
          </p:cNvPr>
          <p:cNvGrpSpPr/>
          <p:nvPr/>
        </p:nvGrpSpPr>
        <p:grpSpPr>
          <a:xfrm>
            <a:off x="369306" y="1961762"/>
            <a:ext cx="2937088" cy="1659485"/>
            <a:chOff x="332936" y="2627766"/>
            <a:chExt cx="2937088" cy="1659485"/>
          </a:xfrm>
        </p:grpSpPr>
        <p:sp>
          <p:nvSpPr>
            <p:cNvPr id="67" name="TextBox 66">
              <a:extLst>
                <a:ext uri="{FF2B5EF4-FFF2-40B4-BE49-F238E27FC236}">
                  <a16:creationId xmlns:a16="http://schemas.microsoft.com/office/drawing/2014/main" id="{859CA308-112D-4CD4-9BA4-A655754FC321}"/>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Stipras ģimenes veseli un aktīvi cilvēki</a:t>
              </a:r>
            </a:p>
          </p:txBody>
        </p:sp>
        <p:sp>
          <p:nvSpPr>
            <p:cNvPr id="68" name="TextBox 67">
              <a:extLst>
                <a:ext uri="{FF2B5EF4-FFF2-40B4-BE49-F238E27FC236}">
                  <a16:creationId xmlns:a16="http://schemas.microsoft.com/office/drawing/2014/main" id="{6F0F6C1F-E64D-41A3-8C1D-0DB849B11E51}"/>
                </a:ext>
              </a:extLst>
            </p:cNvPr>
            <p:cNvSpPr txBox="1"/>
            <p:nvPr/>
          </p:nvSpPr>
          <p:spPr>
            <a:xfrm>
              <a:off x="340731" y="3086922"/>
              <a:ext cx="2929293" cy="1200329"/>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 cilvēku centrēta veselības aprūpe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a:t>
              </a:r>
            </a:p>
          </p:txBody>
        </p:sp>
      </p:grpSp>
      <p:sp>
        <p:nvSpPr>
          <p:cNvPr id="43" name="Oval 42">
            <a:extLst>
              <a:ext uri="{FF2B5EF4-FFF2-40B4-BE49-F238E27FC236}">
                <a16:creationId xmlns:a16="http://schemas.microsoft.com/office/drawing/2014/main" id="{ECFF07CA-E7C1-41CD-AA76-19CDBA076E52}"/>
              </a:ext>
            </a:extLst>
          </p:cNvPr>
          <p:cNvSpPr/>
          <p:nvPr/>
        </p:nvSpPr>
        <p:spPr>
          <a:xfrm>
            <a:off x="5639852" y="3658588"/>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9411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Title 1">
            <a:extLst>
              <a:ext uri="{FF2B5EF4-FFF2-40B4-BE49-F238E27FC236}">
                <a16:creationId xmlns:a16="http://schemas.microsoft.com/office/drawing/2014/main" id="{BB6227DE-8315-4F45-BC90-C57C3A1B596A}"/>
              </a:ext>
            </a:extLst>
          </p:cNvPr>
          <p:cNvSpPr txBox="1">
            <a:spLocks noGrp="1"/>
          </p:cNvSpPr>
          <p:nvPr>
            <p:ph type="title"/>
          </p:nvPr>
        </p:nvSpPr>
        <p:spPr>
          <a:xfrm>
            <a:off x="0" y="0"/>
            <a:ext cx="3575001" cy="552040"/>
          </a:xfrm>
          <a:prstGeom prst="rect">
            <a:avLst/>
          </a:prstGeom>
          <a:solidFill>
            <a:schemeClr val="bg2">
              <a:lumMod val="90000"/>
            </a:schemeClr>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NAP2027 IETVARS </a:t>
            </a:r>
          </a:p>
        </p:txBody>
      </p:sp>
      <p:pic>
        <p:nvPicPr>
          <p:cNvPr id="70" name="Picture 69" descr="1.prior-sark">
            <a:extLst>
              <a:ext uri="{FF2B5EF4-FFF2-40B4-BE49-F238E27FC236}">
                <a16:creationId xmlns:a16="http://schemas.microsoft.com/office/drawing/2014/main" id="{E7727B0A-B218-2745-8320-FF41CDB933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549542">
            <a:off x="4515881" y="2005420"/>
            <a:ext cx="941035" cy="830997"/>
          </a:xfrm>
          <a:prstGeom prst="rect">
            <a:avLst/>
          </a:prstGeom>
          <a:noFill/>
          <a:ln>
            <a:noFill/>
          </a:ln>
        </p:spPr>
      </p:pic>
      <p:pic>
        <p:nvPicPr>
          <p:cNvPr id="71" name="Picture 70" descr="2.prior-sark">
            <a:extLst>
              <a:ext uri="{FF2B5EF4-FFF2-40B4-BE49-F238E27FC236}">
                <a16:creationId xmlns:a16="http://schemas.microsoft.com/office/drawing/2014/main" id="{AEBDE5AD-4E68-1C43-B6F6-41F7DBD9C1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549542">
            <a:off x="3897020" y="3693215"/>
            <a:ext cx="846185" cy="917883"/>
          </a:xfrm>
          <a:prstGeom prst="rect">
            <a:avLst/>
          </a:prstGeom>
          <a:noFill/>
          <a:ln>
            <a:noFill/>
          </a:ln>
        </p:spPr>
      </p:pic>
      <p:pic>
        <p:nvPicPr>
          <p:cNvPr id="72" name="Picture 71" descr="3prior-sark">
            <a:extLst>
              <a:ext uri="{FF2B5EF4-FFF2-40B4-BE49-F238E27FC236}">
                <a16:creationId xmlns:a16="http://schemas.microsoft.com/office/drawing/2014/main" id="{9C647016-B662-DC4E-AD5E-E84EA32AEB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1549542">
            <a:off x="4457925" y="5480819"/>
            <a:ext cx="854658" cy="798418"/>
          </a:xfrm>
          <a:prstGeom prst="rect">
            <a:avLst/>
          </a:prstGeom>
          <a:noFill/>
          <a:ln>
            <a:noFill/>
          </a:ln>
        </p:spPr>
      </p:pic>
      <p:pic>
        <p:nvPicPr>
          <p:cNvPr id="75" name="Picture 74" descr="6prior-sark">
            <a:extLst>
              <a:ext uri="{FF2B5EF4-FFF2-40B4-BE49-F238E27FC236}">
                <a16:creationId xmlns:a16="http://schemas.microsoft.com/office/drawing/2014/main" id="{24D95088-3063-EE40-A5F3-7FC48850E7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549542">
            <a:off x="6991618" y="5566083"/>
            <a:ext cx="709078" cy="706671"/>
          </a:xfrm>
          <a:prstGeom prst="rect">
            <a:avLst/>
          </a:prstGeom>
          <a:noFill/>
          <a:ln>
            <a:noFill/>
          </a:ln>
        </p:spPr>
      </p:pic>
      <p:pic>
        <p:nvPicPr>
          <p:cNvPr id="83" name="Picture 82" descr="5prior-sark">
            <a:extLst>
              <a:ext uri="{FF2B5EF4-FFF2-40B4-BE49-F238E27FC236}">
                <a16:creationId xmlns:a16="http://schemas.microsoft.com/office/drawing/2014/main" id="{38690CAC-8C4B-6245-B40F-5BB729CD21F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549542">
            <a:off x="7494777" y="3767575"/>
            <a:ext cx="860043" cy="830997"/>
          </a:xfrm>
          <a:prstGeom prst="rect">
            <a:avLst/>
          </a:prstGeom>
          <a:noFill/>
          <a:ln>
            <a:noFill/>
          </a:ln>
        </p:spPr>
      </p:pic>
      <p:pic>
        <p:nvPicPr>
          <p:cNvPr id="84" name="Picture 83" descr="4.prior-sark">
            <a:extLst>
              <a:ext uri="{FF2B5EF4-FFF2-40B4-BE49-F238E27FC236}">
                <a16:creationId xmlns:a16="http://schemas.microsoft.com/office/drawing/2014/main" id="{BA94775A-4D8E-764B-8A4E-8C0674BE9A2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549542">
            <a:off x="6868017" y="1968028"/>
            <a:ext cx="860043" cy="845160"/>
          </a:xfrm>
          <a:prstGeom prst="rect">
            <a:avLst/>
          </a:prstGeom>
          <a:noFill/>
          <a:ln>
            <a:noFill/>
          </a:ln>
        </p:spPr>
      </p:pic>
      <p:grpSp>
        <p:nvGrpSpPr>
          <p:cNvPr id="45" name="Group 44">
            <a:extLst>
              <a:ext uri="{FF2B5EF4-FFF2-40B4-BE49-F238E27FC236}">
                <a16:creationId xmlns:a16="http://schemas.microsoft.com/office/drawing/2014/main" id="{FF677663-0C7D-FA43-8FB6-45BCBCE50890}"/>
              </a:ext>
            </a:extLst>
          </p:cNvPr>
          <p:cNvGrpSpPr/>
          <p:nvPr/>
        </p:nvGrpSpPr>
        <p:grpSpPr>
          <a:xfrm rot="568725">
            <a:off x="4781727" y="2856626"/>
            <a:ext cx="2729367" cy="2638214"/>
            <a:chOff x="3933825" y="1367090"/>
            <a:chExt cx="4324350" cy="4324350"/>
          </a:xfrm>
          <a:solidFill>
            <a:srgbClr val="941100"/>
          </a:solidFill>
        </p:grpSpPr>
        <p:grpSp>
          <p:nvGrpSpPr>
            <p:cNvPr id="47" name="Group 46">
              <a:extLst>
                <a:ext uri="{FF2B5EF4-FFF2-40B4-BE49-F238E27FC236}">
                  <a16:creationId xmlns:a16="http://schemas.microsoft.com/office/drawing/2014/main" id="{C3B68093-DA60-414E-B6A7-062B51C2D39D}"/>
                </a:ext>
              </a:extLst>
            </p:cNvPr>
            <p:cNvGrpSpPr/>
            <p:nvPr/>
          </p:nvGrpSpPr>
          <p:grpSpPr>
            <a:xfrm>
              <a:off x="3933825" y="1367090"/>
              <a:ext cx="4324350" cy="4324350"/>
              <a:chOff x="916854" y="2017279"/>
              <a:chExt cx="2697163" cy="2433638"/>
            </a:xfrm>
            <a:grpFill/>
          </p:grpSpPr>
          <p:sp>
            <p:nvSpPr>
              <p:cNvPr id="76" name="Freeform 527">
                <a:extLst>
                  <a:ext uri="{FF2B5EF4-FFF2-40B4-BE49-F238E27FC236}">
                    <a16:creationId xmlns:a16="http://schemas.microsoft.com/office/drawing/2014/main" id="{CCE50F15-6860-BC47-B3F2-DFA88743930C}"/>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528">
                <a:extLst>
                  <a:ext uri="{FF2B5EF4-FFF2-40B4-BE49-F238E27FC236}">
                    <a16:creationId xmlns:a16="http://schemas.microsoft.com/office/drawing/2014/main" id="{349F7EA5-5C5F-E647-9AD6-6C20597E1428}"/>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Freeform 529">
                <a:extLst>
                  <a:ext uri="{FF2B5EF4-FFF2-40B4-BE49-F238E27FC236}">
                    <a16:creationId xmlns:a16="http://schemas.microsoft.com/office/drawing/2014/main" id="{EC3D0EAF-62E4-4841-9EED-A42B8861EECB}"/>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49" name="Freeform: Shape 27">
              <a:extLst>
                <a:ext uri="{FF2B5EF4-FFF2-40B4-BE49-F238E27FC236}">
                  <a16:creationId xmlns:a16="http://schemas.microsoft.com/office/drawing/2014/main" id="{D615B5AE-439D-304B-9462-EFE20A7C0874}"/>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sp>
          <p:nvSpPr>
            <p:cNvPr id="73" name="Freeform: Shape 28">
              <a:extLst>
                <a:ext uri="{FF2B5EF4-FFF2-40B4-BE49-F238E27FC236}">
                  <a16:creationId xmlns:a16="http://schemas.microsoft.com/office/drawing/2014/main" id="{6DCCB997-A85B-9840-A7F4-709699FE62BE}"/>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sp>
          <p:nvSpPr>
            <p:cNvPr id="74" name="Freeform: Shape 29">
              <a:extLst>
                <a:ext uri="{FF2B5EF4-FFF2-40B4-BE49-F238E27FC236}">
                  <a16:creationId xmlns:a16="http://schemas.microsoft.com/office/drawing/2014/main" id="{27D69734-4669-214C-843C-7F0ECBEC1CF7}"/>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grpSp>
      <p:sp>
        <p:nvSpPr>
          <p:cNvPr id="79" name="TextBox 78">
            <a:extLst>
              <a:ext uri="{FF2B5EF4-FFF2-40B4-BE49-F238E27FC236}">
                <a16:creationId xmlns:a16="http://schemas.microsoft.com/office/drawing/2014/main" id="{DA7146AD-39E1-0D4E-A9F8-90E6D9B5F988}"/>
              </a:ext>
            </a:extLst>
          </p:cNvPr>
          <p:cNvSpPr txBox="1"/>
          <p:nvPr/>
        </p:nvSpPr>
        <p:spPr>
          <a:xfrm rot="18900000">
            <a:off x="4501398" y="3311829"/>
            <a:ext cx="1908091"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82" name="TextBox 81">
            <a:extLst>
              <a:ext uri="{FF2B5EF4-FFF2-40B4-BE49-F238E27FC236}">
                <a16:creationId xmlns:a16="http://schemas.microsoft.com/office/drawing/2014/main" id="{F6BBCEEA-B550-5847-8D7C-F0213EB1EDEC}"/>
              </a:ext>
            </a:extLst>
          </p:cNvPr>
          <p:cNvSpPr txBox="1"/>
          <p:nvPr/>
        </p:nvSpPr>
        <p:spPr>
          <a:xfrm rot="3860610">
            <a:off x="5921584" y="3648460"/>
            <a:ext cx="2054195"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PRODUKTIVITĀTE</a:t>
            </a:r>
          </a:p>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 UN IEN</a:t>
            </a:r>
            <a:r>
              <a:rPr lang="lv-LV"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Ā</a:t>
            </a: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KUMI</a:t>
            </a:r>
          </a:p>
        </p:txBody>
      </p:sp>
      <p:sp>
        <p:nvSpPr>
          <p:cNvPr id="85" name="TextBox 84">
            <a:extLst>
              <a:ext uri="{FF2B5EF4-FFF2-40B4-BE49-F238E27FC236}">
                <a16:creationId xmlns:a16="http://schemas.microsoft.com/office/drawing/2014/main" id="{F60C5819-ACBC-1C41-BA41-B3BE22AFD953}"/>
              </a:ext>
            </a:extLst>
          </p:cNvPr>
          <p:cNvSpPr txBox="1"/>
          <p:nvPr/>
        </p:nvSpPr>
        <p:spPr>
          <a:xfrm>
            <a:off x="5231073" y="4799763"/>
            <a:ext cx="1630787"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cxnSp>
        <p:nvCxnSpPr>
          <p:cNvPr id="86" name="Straight Arrow Connector 85">
            <a:extLst>
              <a:ext uri="{FF2B5EF4-FFF2-40B4-BE49-F238E27FC236}">
                <a16:creationId xmlns:a16="http://schemas.microsoft.com/office/drawing/2014/main" id="{BB3FA962-F238-FD40-B2B6-C134F6746D49}"/>
              </a:ext>
            </a:extLst>
          </p:cNvPr>
          <p:cNvCxnSpPr>
            <a:cxnSpLocks/>
            <a:stCxn id="89" idx="1"/>
            <a:endCxn id="88" idx="3"/>
          </p:cNvCxnSpPr>
          <p:nvPr/>
        </p:nvCxnSpPr>
        <p:spPr>
          <a:xfrm flipH="1">
            <a:off x="10083264" y="1308741"/>
            <a:ext cx="184785" cy="741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AutoShape 121">
            <a:extLst>
              <a:ext uri="{FF2B5EF4-FFF2-40B4-BE49-F238E27FC236}">
                <a16:creationId xmlns:a16="http://schemas.microsoft.com/office/drawing/2014/main" id="{31F3482B-3ACD-2C49-9CB5-0A03DFDCC38B}"/>
              </a:ext>
            </a:extLst>
          </p:cNvPr>
          <p:cNvSpPr>
            <a:spLocks noChangeArrowheads="1"/>
          </p:cNvSpPr>
          <p:nvPr/>
        </p:nvSpPr>
        <p:spPr bwMode="auto">
          <a:xfrm>
            <a:off x="6346414" y="1047797"/>
            <a:ext cx="1780639" cy="517968"/>
          </a:xfrm>
          <a:prstGeom prst="flowChartAlternateProcess">
            <a:avLst/>
          </a:prstGeom>
          <a:solidFill>
            <a:srgbClr val="941100"/>
          </a:solidFill>
          <a:ln w="19050">
            <a:solidFill>
              <a:schemeClr val="bg1">
                <a:lumMod val="65000"/>
              </a:schemeClr>
            </a:solidFill>
            <a:miter lim="800000"/>
            <a:headEnd/>
            <a:tailEnd/>
          </a:ln>
          <a:effectLst>
            <a:outerShdw blurRad="63500" dist="29783" dir="3885598" algn="ctr" rotWithShape="0">
              <a:srgbClr val="4E6128">
                <a:alpha val="50000"/>
              </a:srgbClr>
            </a:outerShdw>
          </a:effectLst>
        </p:spPr>
        <p:txBody>
          <a:bodyPr anchor="ctr"/>
          <a:lstStyle/>
          <a:p>
            <a:pPr algn="ctr">
              <a:defRPr/>
            </a:pPr>
            <a:r>
              <a:rPr lang="lv-LV" sz="1200" b="1" dirty="0">
                <a:solidFill>
                  <a:schemeClr val="bg1"/>
                </a:solidFill>
                <a:latin typeface="Verdana" panose="020B0604030504040204" pitchFamily="34" charset="0"/>
                <a:ea typeface="Verdana" panose="020B0604030504040204" pitchFamily="34" charset="0"/>
              </a:rPr>
              <a:t> STRATĒĢISKIE MĒRĶI</a:t>
            </a:r>
            <a:endParaRPr lang="en-US" sz="1200" dirty="0">
              <a:solidFill>
                <a:schemeClr val="bg1"/>
              </a:solidFill>
              <a:latin typeface="Verdana" panose="020B0604030504040204" pitchFamily="34" charset="0"/>
              <a:ea typeface="Verdana" panose="020B0604030504040204" pitchFamily="34" charset="0"/>
            </a:endParaRPr>
          </a:p>
        </p:txBody>
      </p:sp>
      <p:sp>
        <p:nvSpPr>
          <p:cNvPr id="88" name="Rectangle: Rounded Corners 343">
            <a:extLst>
              <a:ext uri="{FF2B5EF4-FFF2-40B4-BE49-F238E27FC236}">
                <a16:creationId xmlns:a16="http://schemas.microsoft.com/office/drawing/2014/main" id="{1087F53F-0EFB-ED4E-BE54-3B9A9E0CC5AE}"/>
              </a:ext>
            </a:extLst>
          </p:cNvPr>
          <p:cNvSpPr/>
          <p:nvPr/>
        </p:nvSpPr>
        <p:spPr>
          <a:xfrm>
            <a:off x="8302626" y="1057169"/>
            <a:ext cx="1780638" cy="51796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Prioritātes</a:t>
            </a:r>
          </a:p>
        </p:txBody>
      </p:sp>
      <p:sp>
        <p:nvSpPr>
          <p:cNvPr id="89" name="Rectangle: Rounded Corners 342">
            <a:extLst>
              <a:ext uri="{FF2B5EF4-FFF2-40B4-BE49-F238E27FC236}">
                <a16:creationId xmlns:a16="http://schemas.microsoft.com/office/drawing/2014/main" id="{B495B058-615D-9B41-907E-17C7A6DF70F0}"/>
              </a:ext>
            </a:extLst>
          </p:cNvPr>
          <p:cNvSpPr/>
          <p:nvPr/>
        </p:nvSpPr>
        <p:spPr>
          <a:xfrm>
            <a:off x="10268049" y="1049757"/>
            <a:ext cx="1780638" cy="51796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tx1"/>
                </a:solidFill>
                <a:latin typeface="Verdana" panose="020B0604030504040204" pitchFamily="34" charset="0"/>
                <a:ea typeface="Verdana" panose="020B0604030504040204" pitchFamily="34" charset="0"/>
              </a:rPr>
              <a:t>Rīcības virzieni</a:t>
            </a:r>
          </a:p>
        </p:txBody>
      </p:sp>
      <p:sp>
        <p:nvSpPr>
          <p:cNvPr id="90" name="Rectangle: Rounded Corners 342">
            <a:extLst>
              <a:ext uri="{FF2B5EF4-FFF2-40B4-BE49-F238E27FC236}">
                <a16:creationId xmlns:a16="http://schemas.microsoft.com/office/drawing/2014/main" id="{63432997-E4E1-0A48-8172-7DD1DD3FEAC4}"/>
              </a:ext>
            </a:extLst>
          </p:cNvPr>
          <p:cNvSpPr/>
          <p:nvPr/>
        </p:nvSpPr>
        <p:spPr>
          <a:xfrm>
            <a:off x="3843944" y="1023161"/>
            <a:ext cx="2067271" cy="539556"/>
          </a:xfrm>
          <a:prstGeom prst="roundRect">
            <a:avLst/>
          </a:prstGeom>
          <a:solidFill>
            <a:schemeClr val="bg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941100"/>
                </a:solidFill>
                <a:latin typeface="Verdana" panose="020B0604030504040204" pitchFamily="34" charset="0"/>
                <a:ea typeface="Verdana" panose="020B0604030504040204" pitchFamily="34" charset="0"/>
              </a:rPr>
              <a:t>VADMOTĪVS</a:t>
            </a:r>
          </a:p>
        </p:txBody>
      </p:sp>
      <p:cxnSp>
        <p:nvCxnSpPr>
          <p:cNvPr id="91" name="Straight Arrow Connector 90">
            <a:extLst>
              <a:ext uri="{FF2B5EF4-FFF2-40B4-BE49-F238E27FC236}">
                <a16:creationId xmlns:a16="http://schemas.microsoft.com/office/drawing/2014/main" id="{3061470E-F70D-4E49-8E0E-A3D79D941D96}"/>
              </a:ext>
            </a:extLst>
          </p:cNvPr>
          <p:cNvCxnSpPr>
            <a:cxnSpLocks/>
            <a:stCxn id="88" idx="1"/>
            <a:endCxn id="87" idx="3"/>
          </p:cNvCxnSpPr>
          <p:nvPr/>
        </p:nvCxnSpPr>
        <p:spPr>
          <a:xfrm flipH="1" flipV="1">
            <a:off x="8127053" y="1306781"/>
            <a:ext cx="175573" cy="937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4EAEF266-8B42-7948-ACA7-A51E8B8D6387}"/>
              </a:ext>
            </a:extLst>
          </p:cNvPr>
          <p:cNvSpPr/>
          <p:nvPr/>
        </p:nvSpPr>
        <p:spPr>
          <a:xfrm rot="16200000">
            <a:off x="8817892" y="-2065211"/>
            <a:ext cx="609214" cy="5952688"/>
          </a:xfrm>
          <a:prstGeom prst="rightBrace">
            <a:avLst>
              <a:gd name="adj1" fmla="val 54676"/>
              <a:gd name="adj2" fmla="val 50461"/>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AD39D32-8FD4-074B-A1D4-C2D6E3484C01}"/>
              </a:ext>
            </a:extLst>
          </p:cNvPr>
          <p:cNvSpPr/>
          <p:nvPr/>
        </p:nvSpPr>
        <p:spPr>
          <a:xfrm>
            <a:off x="7149762" y="83279"/>
            <a:ext cx="3643482" cy="439661"/>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3D525D8-E1B1-2941-8A74-36AFC5A8841F}"/>
              </a:ext>
            </a:extLst>
          </p:cNvPr>
          <p:cNvSpPr txBox="1"/>
          <p:nvPr/>
        </p:nvSpPr>
        <p:spPr>
          <a:xfrm>
            <a:off x="7772517" y="173700"/>
            <a:ext cx="2400016" cy="307777"/>
          </a:xfrm>
          <a:prstGeom prst="rect">
            <a:avLst/>
          </a:prstGeom>
          <a:noFill/>
        </p:spPr>
        <p:txBody>
          <a:bodyPr wrap="none" rtlCol="0">
            <a:spAutoFit/>
          </a:bodyPr>
          <a:lstStyle/>
          <a:p>
            <a:r>
              <a:rPr lang="en-US" sz="1400" b="1" dirty="0">
                <a:latin typeface="Verdana" panose="020B0604030504040204" pitchFamily="34" charset="0"/>
                <a:ea typeface="Verdana" panose="020B0604030504040204" pitchFamily="34" charset="0"/>
                <a:cs typeface="Verdana" panose="020B0604030504040204" pitchFamily="34" charset="0"/>
              </a:rPr>
              <a:t>OPERACIONĀLĀ DAĻA</a:t>
            </a:r>
          </a:p>
        </p:txBody>
      </p:sp>
      <p:sp>
        <p:nvSpPr>
          <p:cNvPr id="80" name="TextBox 79">
            <a:extLst>
              <a:ext uri="{FF2B5EF4-FFF2-40B4-BE49-F238E27FC236}">
                <a16:creationId xmlns:a16="http://schemas.microsoft.com/office/drawing/2014/main" id="{83464F92-531B-7642-BC5A-2472CF6DC7F5}"/>
              </a:ext>
            </a:extLst>
          </p:cNvPr>
          <p:cNvSpPr txBox="1"/>
          <p:nvPr/>
        </p:nvSpPr>
        <p:spPr>
          <a:xfrm>
            <a:off x="5499741" y="3833624"/>
            <a:ext cx="1286406" cy="707886"/>
          </a:xfrm>
          <a:prstGeom prst="rect">
            <a:avLst/>
          </a:prstGeom>
          <a:noFill/>
        </p:spPr>
        <p:txBody>
          <a:bodyPr wrap="square" rtlCol="0">
            <a:spAutoFit/>
          </a:bodyPr>
          <a:lstStyle/>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Paradumu maiņa – </a:t>
            </a:r>
          </a:p>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ceļš uz attīstību! </a:t>
            </a:r>
            <a:endParaRPr lang="en-US" sz="10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662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9473102"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Zināšanas un prasmes personības un valsts izaugsmei</a:t>
            </a:r>
          </a:p>
        </p:txBody>
      </p:sp>
      <p:sp>
        <p:nvSpPr>
          <p:cNvPr id="98" name="Rectangle 3"/>
          <p:cNvSpPr txBox="1"/>
          <p:nvPr/>
        </p:nvSpPr>
        <p:spPr>
          <a:xfrm>
            <a:off x="955708" y="507588"/>
            <a:ext cx="9166929"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Zinātne sabiedrības attīstībai, </a:t>
            </a:r>
            <a:b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tautsaimniecības izaugsmei un drošībai - </a:t>
            </a:r>
            <a:r>
              <a:rPr lang="lv-LV" dirty="0">
                <a:solidFill>
                  <a:srgbClr val="9D2235"/>
                </a:solidFill>
              </a:rPr>
              <a:t>UZDEVUMS UN INDIKATORS</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378730"/>
            <a:ext cx="12053328" cy="7848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500" dirty="0">
                <a:latin typeface="Verdana" panose="020B0604030504040204" pitchFamily="34" charset="0"/>
                <a:ea typeface="Verdana" panose="020B0604030504040204" pitchFamily="34" charset="0"/>
              </a:rPr>
              <a:t>Trīs pīlāru finansēšanas modeļa ar snieguma un inovācijas stimuliem efektīva ieviešana augstākajā izglītībā un zinātnē, izveidojot nozaru ilgtermiņa stratēģiskajai attīstībai nepieciešamās valsts pētījumu programmas un </a:t>
            </a:r>
            <a:r>
              <a:rPr lang="lv-LV" sz="1500" b="1" dirty="0">
                <a:latin typeface="Verdana" panose="020B0604030504040204" pitchFamily="34" charset="0"/>
                <a:ea typeface="Verdana" panose="020B0604030504040204" pitchFamily="34" charset="0"/>
              </a:rPr>
              <a:t>tirgus orientētās pētniecības programmas </a:t>
            </a:r>
            <a:r>
              <a:rPr lang="lv-LV" sz="1500" dirty="0">
                <a:latin typeface="Verdana" panose="020B0604030504040204" pitchFamily="34" charset="0"/>
                <a:ea typeface="Verdana" panose="020B0604030504040204" pitchFamily="34" charset="0"/>
              </a:rPr>
              <a:t>publiskā un privātā sektora </a:t>
            </a:r>
            <a:r>
              <a:rPr lang="lv-LV" sz="1500" b="1" dirty="0">
                <a:latin typeface="Verdana" panose="020B0604030504040204" pitchFamily="34" charset="0"/>
                <a:ea typeface="Verdana" panose="020B0604030504040204" pitchFamily="34" charset="0"/>
              </a:rPr>
              <a:t>kopīgam P&amp;A darbam</a:t>
            </a: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7" name="Picture 7">
            <a:extLst>
              <a:ext uri="{FF2B5EF4-FFF2-40B4-BE49-F238E27FC236}">
                <a16:creationId xmlns:a16="http://schemas.microsoft.com/office/drawing/2014/main" id="{50B7CE51-751A-4E1D-AB1D-8703523E8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119998" y="110130"/>
            <a:ext cx="835710" cy="818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8308AB17-FABC-47B3-9310-86678A462A9E}"/>
              </a:ext>
            </a:extLst>
          </p:cNvPr>
          <p:cNvGraphicFramePr>
            <a:graphicFrameLocks/>
          </p:cNvGraphicFramePr>
          <p:nvPr>
            <p:extLst>
              <p:ext uri="{D42A27DB-BD31-4B8C-83A1-F6EECF244321}">
                <p14:modId xmlns:p14="http://schemas.microsoft.com/office/powerpoint/2010/main" val="3810489248"/>
              </p:ext>
            </p:extLst>
          </p:nvPr>
        </p:nvGraphicFramePr>
        <p:xfrm>
          <a:off x="520117" y="2388371"/>
          <a:ext cx="11081857" cy="410138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CA4624C-CB3C-4BD3-8A6D-1D9F49A07350}"/>
              </a:ext>
            </a:extLst>
          </p:cNvPr>
          <p:cNvSpPr txBox="1"/>
          <p:nvPr/>
        </p:nvSpPr>
        <p:spPr>
          <a:xfrm>
            <a:off x="343301" y="6457455"/>
            <a:ext cx="1572126" cy="289853"/>
          </a:xfrm>
          <a:prstGeom prst="rect">
            <a:avLst/>
          </a:prstGeom>
          <a:noFill/>
        </p:spPr>
        <p:txBody>
          <a:bodyPr wrap="square" rtlCol="0">
            <a:spAutoFit/>
          </a:bodyPr>
          <a:lstStyle/>
          <a:p>
            <a:pPr algn="l" defTabSz="975345">
              <a:defRPr/>
            </a:pPr>
            <a:r>
              <a:rPr lang="lv-LV" sz="1280" b="0" dirty="0">
                <a:latin typeface="Calibri Light" panose="020F0302020204030204" pitchFamily="34" charset="0"/>
                <a:ea typeface="Verdana" panose="020B0604030504040204" pitchFamily="34" charset="0"/>
                <a:cs typeface="Verdana" panose="020B0604030504040204" pitchFamily="34" charset="0"/>
              </a:rPr>
              <a:t>Avots</a:t>
            </a:r>
            <a:r>
              <a:rPr lang="en-US" sz="1280" b="0" dirty="0">
                <a:latin typeface="Calibri Light" panose="020F0302020204030204" pitchFamily="34" charset="0"/>
                <a:ea typeface="Verdana" panose="020B0604030504040204" pitchFamily="34" charset="0"/>
                <a:cs typeface="Verdana" panose="020B0604030504040204" pitchFamily="34" charset="0"/>
              </a:rPr>
              <a:t>: </a:t>
            </a:r>
            <a:r>
              <a:rPr lang="lv-LV" sz="1280" b="0" dirty="0">
                <a:latin typeface="Calibri Light" panose="020F0302020204030204" pitchFamily="34" charset="0"/>
                <a:ea typeface="Verdana" panose="020B0604030504040204" pitchFamily="34" charset="0"/>
                <a:cs typeface="Verdana" panose="020B0604030504040204" pitchFamily="34" charset="0"/>
              </a:rPr>
              <a:t>CSP</a:t>
            </a:r>
            <a:endParaRPr lang="en-US" sz="1280" b="0" dirty="0">
              <a:latin typeface="Calibri Light" panose="020F03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149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558DBDC-8A74-401C-A31E-902723258D09}"/>
              </a:ext>
            </a:extLst>
          </p:cNvPr>
          <p:cNvSpPr/>
          <p:nvPr/>
        </p:nvSpPr>
        <p:spPr>
          <a:xfrm>
            <a:off x="3863975" y="3053105"/>
            <a:ext cx="1467395" cy="2190637"/>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DD4B830E-1BD4-4289-A6CB-F1ADCA4040B7}"/>
              </a:ext>
            </a:extLst>
          </p:cNvPr>
          <p:cNvSpPr/>
          <p:nvPr/>
        </p:nvSpPr>
        <p:spPr>
          <a:xfrm>
            <a:off x="3863975" y="1888013"/>
            <a:ext cx="2078039" cy="1696589"/>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502AFA82-0748-48BD-B159-36830DD11080}"/>
              </a:ext>
            </a:extLst>
          </p:cNvPr>
          <p:cNvSpPr/>
          <p:nvPr/>
        </p:nvSpPr>
        <p:spPr>
          <a:xfrm>
            <a:off x="6307139" y="1888013"/>
            <a:ext cx="2078036" cy="1696590"/>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A33276-3CEF-492E-9A01-8D752511345A}"/>
              </a:ext>
            </a:extLst>
          </p:cNvPr>
          <p:cNvSpPr/>
          <p:nvPr/>
        </p:nvSpPr>
        <p:spPr>
          <a:xfrm>
            <a:off x="6918024" y="3054022"/>
            <a:ext cx="1467151" cy="21888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AC82597E-3318-4E1A-BF70-9D6EDB01A201}"/>
              </a:ext>
            </a:extLst>
          </p:cNvPr>
          <p:cNvSpPr/>
          <p:nvPr/>
        </p:nvSpPr>
        <p:spPr>
          <a:xfrm>
            <a:off x="3863975" y="4712624"/>
            <a:ext cx="2078039" cy="1696588"/>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578CBE6-8EF3-4CC7-92DB-6EE6CCD5B192}"/>
              </a:ext>
            </a:extLst>
          </p:cNvPr>
          <p:cNvSpPr/>
          <p:nvPr/>
        </p:nvSpPr>
        <p:spPr>
          <a:xfrm>
            <a:off x="6307139" y="4712624"/>
            <a:ext cx="2078036" cy="1696589"/>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123CA498-141F-4703-89A7-F4353607B1BB}"/>
              </a:ext>
            </a:extLst>
          </p:cNvPr>
          <p:cNvGrpSpPr/>
          <p:nvPr/>
        </p:nvGrpSpPr>
        <p:grpSpPr>
          <a:xfrm>
            <a:off x="8950552" y="3666856"/>
            <a:ext cx="2937088" cy="1290153"/>
            <a:chOff x="8921977" y="1466725"/>
            <a:chExt cx="2937088" cy="1290153"/>
          </a:xfrm>
        </p:grpSpPr>
        <p:sp>
          <p:nvSpPr>
            <p:cNvPr id="52" name="TextBox 51">
              <a:extLst>
                <a:ext uri="{FF2B5EF4-FFF2-40B4-BE49-F238E27FC236}">
                  <a16:creationId xmlns:a16="http://schemas.microsoft.com/office/drawing/2014/main" id="{D38474D6-F3C3-4387-8570-D4CD2550B552}"/>
                </a:ext>
              </a:extLst>
            </p:cNvPr>
            <p:cNvSpPr txBox="1"/>
            <p:nvPr/>
          </p:nvSpPr>
          <p:spPr>
            <a:xfrm>
              <a:off x="8921977" y="1466725"/>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p>
          </p:txBody>
        </p:sp>
        <p:sp>
          <p:nvSpPr>
            <p:cNvPr id="53" name="TextBox 52">
              <a:extLst>
                <a:ext uri="{FF2B5EF4-FFF2-40B4-BE49-F238E27FC236}">
                  <a16:creationId xmlns:a16="http://schemas.microsoft.com/office/drawing/2014/main" id="{EDA2D7E4-7FB7-4775-B8E7-2D174EEA2FF1}"/>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grpSp>
        <p:nvGrpSpPr>
          <p:cNvPr id="54" name="Group 53">
            <a:extLst>
              <a:ext uri="{FF2B5EF4-FFF2-40B4-BE49-F238E27FC236}">
                <a16:creationId xmlns:a16="http://schemas.microsoft.com/office/drawing/2014/main" id="{A197FD85-92CE-4F1D-8777-DF98EF9EA11E}"/>
              </a:ext>
            </a:extLst>
          </p:cNvPr>
          <p:cNvGrpSpPr/>
          <p:nvPr/>
        </p:nvGrpSpPr>
        <p:grpSpPr>
          <a:xfrm>
            <a:off x="8950552" y="5371950"/>
            <a:ext cx="2937088" cy="1105487"/>
            <a:chOff x="8921977" y="4073386"/>
            <a:chExt cx="2937088" cy="1105487"/>
          </a:xfrm>
        </p:grpSpPr>
        <p:sp>
          <p:nvSpPr>
            <p:cNvPr id="55" name="TextBox 54">
              <a:extLst>
                <a:ext uri="{FF2B5EF4-FFF2-40B4-BE49-F238E27FC236}">
                  <a16:creationId xmlns:a16="http://schemas.microsoft.com/office/drawing/2014/main" id="{4CD751D8-AE86-4971-B968-A91A645593C2}"/>
                </a:ext>
              </a:extLst>
            </p:cNvPr>
            <p:cNvSpPr txBox="1"/>
            <p:nvPr/>
          </p:nvSpPr>
          <p:spPr>
            <a:xfrm>
              <a:off x="8921977" y="407338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Vienota, droša un atvērta sabiedrība</a:t>
              </a:r>
            </a:p>
          </p:txBody>
        </p:sp>
        <p:sp>
          <p:nvSpPr>
            <p:cNvPr id="56" name="TextBox 55">
              <a:extLst>
                <a:ext uri="{FF2B5EF4-FFF2-40B4-BE49-F238E27FC236}">
                  <a16:creationId xmlns:a16="http://schemas.microsoft.com/office/drawing/2014/main" id="{AC0AC80C-4AE5-4688-87A2-3DDA9E610EE8}"/>
                </a:ext>
              </a:extLst>
            </p:cNvPr>
            <p:cNvSpPr txBox="1"/>
            <p:nvPr/>
          </p:nvSpPr>
          <p:spPr>
            <a:xfrm>
              <a:off x="8929772" y="4532542"/>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Saliedētība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pārvaldība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Drošība</a:t>
              </a:r>
            </a:p>
          </p:txBody>
        </p:sp>
      </p:grpSp>
      <p:grpSp>
        <p:nvGrpSpPr>
          <p:cNvPr id="57" name="Group 56">
            <a:extLst>
              <a:ext uri="{FF2B5EF4-FFF2-40B4-BE49-F238E27FC236}">
                <a16:creationId xmlns:a16="http://schemas.microsoft.com/office/drawing/2014/main" id="{68FF5637-6845-48E9-8AEF-007FA1832E23}"/>
              </a:ext>
            </a:extLst>
          </p:cNvPr>
          <p:cNvGrpSpPr/>
          <p:nvPr/>
        </p:nvGrpSpPr>
        <p:grpSpPr>
          <a:xfrm>
            <a:off x="361511" y="3666856"/>
            <a:ext cx="2937088" cy="1474819"/>
            <a:chOff x="332936" y="2627766"/>
            <a:chExt cx="2937088" cy="1474819"/>
          </a:xfrm>
        </p:grpSpPr>
        <p:sp>
          <p:nvSpPr>
            <p:cNvPr id="58" name="TextBox 57">
              <a:extLst>
                <a:ext uri="{FF2B5EF4-FFF2-40B4-BE49-F238E27FC236}">
                  <a16:creationId xmlns:a16="http://schemas.microsoft.com/office/drawing/2014/main" id="{8136FFE8-CF7A-4D3A-AAAC-A053DE18B3C6}"/>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p>
          </p:txBody>
        </p:sp>
        <p:sp>
          <p:nvSpPr>
            <p:cNvPr id="59" name="TextBox 58">
              <a:extLst>
                <a:ext uri="{FF2B5EF4-FFF2-40B4-BE49-F238E27FC236}">
                  <a16:creationId xmlns:a16="http://schemas.microsoft.com/office/drawing/2014/main" id="{20288038-BCAA-439A-B76C-00A4BC1070CA}"/>
                </a:ext>
              </a:extLst>
            </p:cNvPr>
            <p:cNvSpPr txBox="1"/>
            <p:nvPr/>
          </p:nvSpPr>
          <p:spPr>
            <a:xfrm>
              <a:off x="340731" y="3086922"/>
              <a:ext cx="2929293" cy="1015663"/>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 pieejama, iekļaujoša izglītība</a:t>
              </a:r>
            </a:p>
          </p:txBody>
        </p:sp>
      </p:grpSp>
      <p:grpSp>
        <p:nvGrpSpPr>
          <p:cNvPr id="60" name="Group 59">
            <a:extLst>
              <a:ext uri="{FF2B5EF4-FFF2-40B4-BE49-F238E27FC236}">
                <a16:creationId xmlns:a16="http://schemas.microsoft.com/office/drawing/2014/main" id="{8B92455B-CF0B-44A5-A733-47FA1A431B77}"/>
              </a:ext>
            </a:extLst>
          </p:cNvPr>
          <p:cNvGrpSpPr/>
          <p:nvPr/>
        </p:nvGrpSpPr>
        <p:grpSpPr>
          <a:xfrm>
            <a:off x="361511" y="5371950"/>
            <a:ext cx="2937088" cy="1105487"/>
            <a:chOff x="332936" y="4652338"/>
            <a:chExt cx="2937088" cy="1105487"/>
          </a:xfrm>
        </p:grpSpPr>
        <p:sp>
          <p:nvSpPr>
            <p:cNvPr id="61" name="TextBox 60">
              <a:extLst>
                <a:ext uri="{FF2B5EF4-FFF2-40B4-BE49-F238E27FC236}">
                  <a16:creationId xmlns:a16="http://schemas.microsoft.com/office/drawing/2014/main" id="{0074A0E2-D994-4571-8AD5-B0AF52BCB132}"/>
                </a:ext>
              </a:extLst>
            </p:cNvPr>
            <p:cNvSpPr txBox="1"/>
            <p:nvPr/>
          </p:nvSpPr>
          <p:spPr>
            <a:xfrm>
              <a:off x="332936" y="4652338"/>
              <a:ext cx="2937088" cy="461665"/>
            </a:xfrm>
            <a:prstGeom prst="rect">
              <a:avLst/>
            </a:prstGeom>
            <a:noFill/>
          </p:spPr>
          <p:txBody>
            <a:bodyPr wrap="square" lIns="0" rIns="0" rtlCol="0" anchor="b">
              <a:spAutoFit/>
            </a:bodyPr>
            <a:lstStyle/>
            <a:p>
              <a:r>
                <a:rPr lang="en-US" sz="1200" b="1" noProof="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p>
          </p:txBody>
        </p:sp>
        <p:sp>
          <p:nvSpPr>
            <p:cNvPr id="62" name="TextBox 61">
              <a:extLst>
                <a:ext uri="{FF2B5EF4-FFF2-40B4-BE49-F238E27FC236}">
                  <a16:creationId xmlns:a16="http://schemas.microsoft.com/office/drawing/2014/main" id="{0E24BBAA-9BE6-4B8C-AEEB-DBEC31BDAC76}"/>
                </a:ext>
              </a:extLst>
            </p:cNvPr>
            <p:cNvSpPr txBox="1"/>
            <p:nvPr/>
          </p:nvSpPr>
          <p:spPr>
            <a:xfrm>
              <a:off x="340731" y="5111494"/>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Produktivitāte un inovācija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Darbs un ienākumi</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grpSp>
        <p:nvGrpSpPr>
          <p:cNvPr id="63" name="Group 62">
            <a:extLst>
              <a:ext uri="{FF2B5EF4-FFF2-40B4-BE49-F238E27FC236}">
                <a16:creationId xmlns:a16="http://schemas.microsoft.com/office/drawing/2014/main" id="{701E133C-FFD6-4542-8576-286B7FF4C267}"/>
              </a:ext>
            </a:extLst>
          </p:cNvPr>
          <p:cNvGrpSpPr/>
          <p:nvPr/>
        </p:nvGrpSpPr>
        <p:grpSpPr>
          <a:xfrm>
            <a:off x="8958347" y="1961762"/>
            <a:ext cx="2937088" cy="1290153"/>
            <a:chOff x="8921977" y="1466725"/>
            <a:chExt cx="2937088" cy="1290153"/>
          </a:xfrm>
        </p:grpSpPr>
        <p:sp>
          <p:nvSpPr>
            <p:cNvPr id="64" name="TextBox 63">
              <a:extLst>
                <a:ext uri="{FF2B5EF4-FFF2-40B4-BE49-F238E27FC236}">
                  <a16:creationId xmlns:a16="http://schemas.microsoft.com/office/drawing/2014/main" id="{3B1004EB-62CA-4E78-8179-1285ACC9F007}"/>
                </a:ext>
              </a:extLst>
            </p:cNvPr>
            <p:cNvSpPr txBox="1"/>
            <p:nvPr/>
          </p:nvSpPr>
          <p:spPr>
            <a:xfrm>
              <a:off x="8921977" y="1466725"/>
              <a:ext cx="2937088" cy="461665"/>
            </a:xfrm>
            <a:prstGeom prst="rect">
              <a:avLst/>
            </a:prstGeom>
            <a:solidFill>
              <a:srgbClr val="CEC332"/>
            </a:solidFill>
          </p:spPr>
          <p:txBody>
            <a:bodyPr wrap="square" lIns="0" rIns="0" rtlCol="0" anchor="b">
              <a:spAutoFit/>
            </a:bodyPr>
            <a:lstStyle/>
            <a:p>
              <a:r>
                <a:rPr lang="lv-LV" altLang="lv-LV" sz="1200" b="1" dirty="0">
                  <a:solidFill>
                    <a:schemeClr val="tx1">
                      <a:lumMod val="85000"/>
                      <a:lumOff val="15000"/>
                    </a:schemeClr>
                  </a:solidFill>
                  <a:highlight>
                    <a:srgbClr val="CEC332"/>
                  </a:highlight>
                  <a:latin typeface="Verdana" panose="020B0604030504040204" pitchFamily="34" charset="0"/>
                  <a:ea typeface="Verdana" panose="020B0604030504040204" pitchFamily="34" charset="0"/>
                </a:rPr>
                <a:t>Kvalitatīva dzīves vide un teritoriju attīstība</a:t>
              </a:r>
            </a:p>
          </p:txBody>
        </p:sp>
        <p:sp>
          <p:nvSpPr>
            <p:cNvPr id="65" name="TextBox 64">
              <a:extLst>
                <a:ext uri="{FF2B5EF4-FFF2-40B4-BE49-F238E27FC236}">
                  <a16:creationId xmlns:a16="http://schemas.microsoft.com/office/drawing/2014/main" id="{891FDD07-384E-4503-BE33-A58E2D5F4CA7}"/>
                </a:ext>
              </a:extLst>
            </p:cNvPr>
            <p:cNvSpPr txBox="1"/>
            <p:nvPr/>
          </p:nvSpPr>
          <p:spPr>
            <a:xfrm>
              <a:off x="8929772" y="1925881"/>
              <a:ext cx="2929293" cy="830997"/>
            </a:xfrm>
            <a:prstGeom prst="rect">
              <a:avLst/>
            </a:prstGeom>
            <a:solidFill>
              <a:srgbClr val="CEC332"/>
            </a:solid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Daba un vide</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Tehnoloģiskā vide un pakalpojumi</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Līdzsvarota reģionālā attīstība</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Mājokļi</a:t>
              </a:r>
            </a:p>
          </p:txBody>
        </p:sp>
      </p:grpSp>
      <p:grpSp>
        <p:nvGrpSpPr>
          <p:cNvPr id="66" name="Group 65">
            <a:extLst>
              <a:ext uri="{FF2B5EF4-FFF2-40B4-BE49-F238E27FC236}">
                <a16:creationId xmlns:a16="http://schemas.microsoft.com/office/drawing/2014/main" id="{9AEDC516-863E-4B16-A006-433A0D2545C2}"/>
              </a:ext>
            </a:extLst>
          </p:cNvPr>
          <p:cNvGrpSpPr/>
          <p:nvPr/>
        </p:nvGrpSpPr>
        <p:grpSpPr>
          <a:xfrm>
            <a:off x="369306" y="1961762"/>
            <a:ext cx="2937088" cy="1659485"/>
            <a:chOff x="332936" y="2627766"/>
            <a:chExt cx="2937088" cy="1659485"/>
          </a:xfrm>
        </p:grpSpPr>
        <p:sp>
          <p:nvSpPr>
            <p:cNvPr id="67" name="TextBox 66">
              <a:extLst>
                <a:ext uri="{FF2B5EF4-FFF2-40B4-BE49-F238E27FC236}">
                  <a16:creationId xmlns:a16="http://schemas.microsoft.com/office/drawing/2014/main" id="{859CA308-112D-4CD4-9BA4-A655754FC321}"/>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Stipras ģimenes veseli un aktīvi cilvēki</a:t>
              </a:r>
            </a:p>
          </p:txBody>
        </p:sp>
        <p:sp>
          <p:nvSpPr>
            <p:cNvPr id="68" name="TextBox 67">
              <a:extLst>
                <a:ext uri="{FF2B5EF4-FFF2-40B4-BE49-F238E27FC236}">
                  <a16:creationId xmlns:a16="http://schemas.microsoft.com/office/drawing/2014/main" id="{6F0F6C1F-E64D-41A3-8C1D-0DB849B11E51}"/>
                </a:ext>
              </a:extLst>
            </p:cNvPr>
            <p:cNvSpPr txBox="1"/>
            <p:nvPr/>
          </p:nvSpPr>
          <p:spPr>
            <a:xfrm>
              <a:off x="340731" y="3086922"/>
              <a:ext cx="2929293" cy="1200329"/>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 cilvēku centrēta veselības aprūpe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a:t>
              </a:r>
            </a:p>
          </p:txBody>
        </p:sp>
      </p:grpSp>
      <p:sp>
        <p:nvSpPr>
          <p:cNvPr id="43" name="Oval 42">
            <a:extLst>
              <a:ext uri="{FF2B5EF4-FFF2-40B4-BE49-F238E27FC236}">
                <a16:creationId xmlns:a16="http://schemas.microsoft.com/office/drawing/2014/main" id="{ECFF07CA-E7C1-41CD-AA76-19CDBA076E52}"/>
              </a:ext>
            </a:extLst>
          </p:cNvPr>
          <p:cNvSpPr/>
          <p:nvPr/>
        </p:nvSpPr>
        <p:spPr>
          <a:xfrm>
            <a:off x="5639852" y="3658588"/>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9411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Title 1">
            <a:extLst>
              <a:ext uri="{FF2B5EF4-FFF2-40B4-BE49-F238E27FC236}">
                <a16:creationId xmlns:a16="http://schemas.microsoft.com/office/drawing/2014/main" id="{BB6227DE-8315-4F45-BC90-C57C3A1B596A}"/>
              </a:ext>
            </a:extLst>
          </p:cNvPr>
          <p:cNvSpPr txBox="1">
            <a:spLocks noGrp="1"/>
          </p:cNvSpPr>
          <p:nvPr>
            <p:ph type="title"/>
          </p:nvPr>
        </p:nvSpPr>
        <p:spPr>
          <a:xfrm>
            <a:off x="0" y="0"/>
            <a:ext cx="3575001" cy="552040"/>
          </a:xfrm>
          <a:prstGeom prst="rect">
            <a:avLst/>
          </a:prstGeom>
          <a:solidFill>
            <a:schemeClr val="bg2">
              <a:lumMod val="90000"/>
            </a:schemeClr>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NAP2027 IETVARS </a:t>
            </a:r>
          </a:p>
        </p:txBody>
      </p:sp>
      <p:pic>
        <p:nvPicPr>
          <p:cNvPr id="70" name="Picture 69" descr="1.prior-sark">
            <a:extLst>
              <a:ext uri="{FF2B5EF4-FFF2-40B4-BE49-F238E27FC236}">
                <a16:creationId xmlns:a16="http://schemas.microsoft.com/office/drawing/2014/main" id="{E7727B0A-B218-2745-8320-FF41CDB933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549542">
            <a:off x="4515881" y="2005420"/>
            <a:ext cx="941035" cy="830997"/>
          </a:xfrm>
          <a:prstGeom prst="rect">
            <a:avLst/>
          </a:prstGeom>
          <a:noFill/>
          <a:ln>
            <a:noFill/>
          </a:ln>
        </p:spPr>
      </p:pic>
      <p:pic>
        <p:nvPicPr>
          <p:cNvPr id="71" name="Picture 70" descr="2.prior-sark">
            <a:extLst>
              <a:ext uri="{FF2B5EF4-FFF2-40B4-BE49-F238E27FC236}">
                <a16:creationId xmlns:a16="http://schemas.microsoft.com/office/drawing/2014/main" id="{AEBDE5AD-4E68-1C43-B6F6-41F7DBD9C1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549542">
            <a:off x="3897020" y="3693215"/>
            <a:ext cx="846185" cy="917883"/>
          </a:xfrm>
          <a:prstGeom prst="rect">
            <a:avLst/>
          </a:prstGeom>
          <a:noFill/>
          <a:ln>
            <a:noFill/>
          </a:ln>
        </p:spPr>
      </p:pic>
      <p:pic>
        <p:nvPicPr>
          <p:cNvPr id="72" name="Picture 71" descr="3prior-sark">
            <a:extLst>
              <a:ext uri="{FF2B5EF4-FFF2-40B4-BE49-F238E27FC236}">
                <a16:creationId xmlns:a16="http://schemas.microsoft.com/office/drawing/2014/main" id="{9C647016-B662-DC4E-AD5E-E84EA32AEB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1549542">
            <a:off x="4457925" y="5480819"/>
            <a:ext cx="854658" cy="798418"/>
          </a:xfrm>
          <a:prstGeom prst="rect">
            <a:avLst/>
          </a:prstGeom>
          <a:noFill/>
          <a:ln>
            <a:noFill/>
          </a:ln>
        </p:spPr>
      </p:pic>
      <p:pic>
        <p:nvPicPr>
          <p:cNvPr id="75" name="Picture 74" descr="6prior-sark">
            <a:extLst>
              <a:ext uri="{FF2B5EF4-FFF2-40B4-BE49-F238E27FC236}">
                <a16:creationId xmlns:a16="http://schemas.microsoft.com/office/drawing/2014/main" id="{24D95088-3063-EE40-A5F3-7FC48850E7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549542">
            <a:off x="6991618" y="5566083"/>
            <a:ext cx="709078" cy="706671"/>
          </a:xfrm>
          <a:prstGeom prst="rect">
            <a:avLst/>
          </a:prstGeom>
          <a:noFill/>
          <a:ln>
            <a:noFill/>
          </a:ln>
        </p:spPr>
      </p:pic>
      <p:pic>
        <p:nvPicPr>
          <p:cNvPr id="83" name="Picture 82" descr="5prior-sark">
            <a:extLst>
              <a:ext uri="{FF2B5EF4-FFF2-40B4-BE49-F238E27FC236}">
                <a16:creationId xmlns:a16="http://schemas.microsoft.com/office/drawing/2014/main" id="{38690CAC-8C4B-6245-B40F-5BB729CD21F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549542">
            <a:off x="7494777" y="3767575"/>
            <a:ext cx="860043" cy="830997"/>
          </a:xfrm>
          <a:prstGeom prst="rect">
            <a:avLst/>
          </a:prstGeom>
          <a:noFill/>
          <a:ln>
            <a:noFill/>
          </a:ln>
        </p:spPr>
      </p:pic>
      <p:pic>
        <p:nvPicPr>
          <p:cNvPr id="84" name="Picture 83" descr="4.prior-sark">
            <a:extLst>
              <a:ext uri="{FF2B5EF4-FFF2-40B4-BE49-F238E27FC236}">
                <a16:creationId xmlns:a16="http://schemas.microsoft.com/office/drawing/2014/main" id="{BA94775A-4D8E-764B-8A4E-8C0674BE9A2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549542">
            <a:off x="6868017" y="1968028"/>
            <a:ext cx="860043" cy="845160"/>
          </a:xfrm>
          <a:prstGeom prst="rect">
            <a:avLst/>
          </a:prstGeom>
          <a:noFill/>
          <a:ln>
            <a:noFill/>
          </a:ln>
        </p:spPr>
      </p:pic>
      <p:grpSp>
        <p:nvGrpSpPr>
          <p:cNvPr id="45" name="Group 44">
            <a:extLst>
              <a:ext uri="{FF2B5EF4-FFF2-40B4-BE49-F238E27FC236}">
                <a16:creationId xmlns:a16="http://schemas.microsoft.com/office/drawing/2014/main" id="{FF677663-0C7D-FA43-8FB6-45BCBCE50890}"/>
              </a:ext>
            </a:extLst>
          </p:cNvPr>
          <p:cNvGrpSpPr/>
          <p:nvPr/>
        </p:nvGrpSpPr>
        <p:grpSpPr>
          <a:xfrm rot="568725">
            <a:off x="4781727" y="2856626"/>
            <a:ext cx="2729367" cy="2638214"/>
            <a:chOff x="3933825" y="1367090"/>
            <a:chExt cx="4324350" cy="4324350"/>
          </a:xfrm>
          <a:solidFill>
            <a:srgbClr val="941100"/>
          </a:solidFill>
        </p:grpSpPr>
        <p:grpSp>
          <p:nvGrpSpPr>
            <p:cNvPr id="47" name="Group 46">
              <a:extLst>
                <a:ext uri="{FF2B5EF4-FFF2-40B4-BE49-F238E27FC236}">
                  <a16:creationId xmlns:a16="http://schemas.microsoft.com/office/drawing/2014/main" id="{C3B68093-DA60-414E-B6A7-062B51C2D39D}"/>
                </a:ext>
              </a:extLst>
            </p:cNvPr>
            <p:cNvGrpSpPr/>
            <p:nvPr/>
          </p:nvGrpSpPr>
          <p:grpSpPr>
            <a:xfrm>
              <a:off x="3933825" y="1367090"/>
              <a:ext cx="4324350" cy="4324350"/>
              <a:chOff x="916854" y="2017279"/>
              <a:chExt cx="2697163" cy="2433638"/>
            </a:xfrm>
            <a:grpFill/>
          </p:grpSpPr>
          <p:sp>
            <p:nvSpPr>
              <p:cNvPr id="76" name="Freeform 527">
                <a:extLst>
                  <a:ext uri="{FF2B5EF4-FFF2-40B4-BE49-F238E27FC236}">
                    <a16:creationId xmlns:a16="http://schemas.microsoft.com/office/drawing/2014/main" id="{CCE50F15-6860-BC47-B3F2-DFA88743930C}"/>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7" name="Freeform 528">
                <a:extLst>
                  <a:ext uri="{FF2B5EF4-FFF2-40B4-BE49-F238E27FC236}">
                    <a16:creationId xmlns:a16="http://schemas.microsoft.com/office/drawing/2014/main" id="{349F7EA5-5C5F-E647-9AD6-6C20597E1428}"/>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8" name="Freeform 529">
                <a:extLst>
                  <a:ext uri="{FF2B5EF4-FFF2-40B4-BE49-F238E27FC236}">
                    <a16:creationId xmlns:a16="http://schemas.microsoft.com/office/drawing/2014/main" id="{EC3D0EAF-62E4-4841-9EED-A42B8861EECB}"/>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9" name="Freeform: Shape 27">
              <a:extLst>
                <a:ext uri="{FF2B5EF4-FFF2-40B4-BE49-F238E27FC236}">
                  <a16:creationId xmlns:a16="http://schemas.microsoft.com/office/drawing/2014/main" id="{D615B5AE-439D-304B-9462-EFE20A7C0874}"/>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sp>
          <p:nvSpPr>
            <p:cNvPr id="73" name="Freeform: Shape 28">
              <a:extLst>
                <a:ext uri="{FF2B5EF4-FFF2-40B4-BE49-F238E27FC236}">
                  <a16:creationId xmlns:a16="http://schemas.microsoft.com/office/drawing/2014/main" id="{6DCCB997-A85B-9840-A7F4-709699FE62BE}"/>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sp>
          <p:nvSpPr>
            <p:cNvPr id="74" name="Freeform: Shape 29">
              <a:extLst>
                <a:ext uri="{FF2B5EF4-FFF2-40B4-BE49-F238E27FC236}">
                  <a16:creationId xmlns:a16="http://schemas.microsoft.com/office/drawing/2014/main" id="{27D69734-4669-214C-843C-7F0ECBEC1CF7}"/>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grpSp>
      <p:sp>
        <p:nvSpPr>
          <p:cNvPr id="79" name="TextBox 78">
            <a:extLst>
              <a:ext uri="{FF2B5EF4-FFF2-40B4-BE49-F238E27FC236}">
                <a16:creationId xmlns:a16="http://schemas.microsoft.com/office/drawing/2014/main" id="{DA7146AD-39E1-0D4E-A9F8-90E6D9B5F988}"/>
              </a:ext>
            </a:extLst>
          </p:cNvPr>
          <p:cNvSpPr txBox="1"/>
          <p:nvPr/>
        </p:nvSpPr>
        <p:spPr>
          <a:xfrm rot="18900000">
            <a:off x="4501398" y="3311829"/>
            <a:ext cx="1908091"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82" name="TextBox 81">
            <a:extLst>
              <a:ext uri="{FF2B5EF4-FFF2-40B4-BE49-F238E27FC236}">
                <a16:creationId xmlns:a16="http://schemas.microsoft.com/office/drawing/2014/main" id="{F6BBCEEA-B550-5847-8D7C-F0213EB1EDEC}"/>
              </a:ext>
            </a:extLst>
          </p:cNvPr>
          <p:cNvSpPr txBox="1"/>
          <p:nvPr/>
        </p:nvSpPr>
        <p:spPr>
          <a:xfrm rot="3860610">
            <a:off x="5921584" y="3648460"/>
            <a:ext cx="2054195"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PRODUKTIVITĀTE</a:t>
            </a:r>
          </a:p>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 UN IEN</a:t>
            </a:r>
            <a:r>
              <a:rPr lang="lv-LV"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Ā</a:t>
            </a: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KUMI</a:t>
            </a:r>
          </a:p>
        </p:txBody>
      </p:sp>
      <p:sp>
        <p:nvSpPr>
          <p:cNvPr id="85" name="TextBox 84">
            <a:extLst>
              <a:ext uri="{FF2B5EF4-FFF2-40B4-BE49-F238E27FC236}">
                <a16:creationId xmlns:a16="http://schemas.microsoft.com/office/drawing/2014/main" id="{F60C5819-ACBC-1C41-BA41-B3BE22AFD953}"/>
              </a:ext>
            </a:extLst>
          </p:cNvPr>
          <p:cNvSpPr txBox="1"/>
          <p:nvPr/>
        </p:nvSpPr>
        <p:spPr>
          <a:xfrm>
            <a:off x="5231073" y="4799763"/>
            <a:ext cx="1630787"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cxnSp>
        <p:nvCxnSpPr>
          <p:cNvPr id="86" name="Straight Arrow Connector 85">
            <a:extLst>
              <a:ext uri="{FF2B5EF4-FFF2-40B4-BE49-F238E27FC236}">
                <a16:creationId xmlns:a16="http://schemas.microsoft.com/office/drawing/2014/main" id="{BB3FA962-F238-FD40-B2B6-C134F6746D49}"/>
              </a:ext>
            </a:extLst>
          </p:cNvPr>
          <p:cNvCxnSpPr>
            <a:cxnSpLocks/>
            <a:stCxn id="89" idx="1"/>
            <a:endCxn id="88" idx="3"/>
          </p:cNvCxnSpPr>
          <p:nvPr/>
        </p:nvCxnSpPr>
        <p:spPr>
          <a:xfrm flipH="1">
            <a:off x="10083264" y="1308741"/>
            <a:ext cx="184785" cy="741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AutoShape 121">
            <a:extLst>
              <a:ext uri="{FF2B5EF4-FFF2-40B4-BE49-F238E27FC236}">
                <a16:creationId xmlns:a16="http://schemas.microsoft.com/office/drawing/2014/main" id="{31F3482B-3ACD-2C49-9CB5-0A03DFDCC38B}"/>
              </a:ext>
            </a:extLst>
          </p:cNvPr>
          <p:cNvSpPr>
            <a:spLocks noChangeArrowheads="1"/>
          </p:cNvSpPr>
          <p:nvPr/>
        </p:nvSpPr>
        <p:spPr bwMode="auto">
          <a:xfrm>
            <a:off x="6346414" y="1047797"/>
            <a:ext cx="1780639" cy="517968"/>
          </a:xfrm>
          <a:prstGeom prst="flowChartAlternateProcess">
            <a:avLst/>
          </a:prstGeom>
          <a:solidFill>
            <a:srgbClr val="941100"/>
          </a:solidFill>
          <a:ln w="19050">
            <a:solidFill>
              <a:schemeClr val="bg1">
                <a:lumMod val="65000"/>
              </a:schemeClr>
            </a:solidFill>
            <a:miter lim="800000"/>
            <a:headEnd/>
            <a:tailEnd/>
          </a:ln>
          <a:effectLst>
            <a:outerShdw blurRad="63500" dist="29783" dir="3885598" algn="ctr" rotWithShape="0">
              <a:srgbClr val="4E6128">
                <a:alpha val="50000"/>
              </a:srgbClr>
            </a:outerShdw>
          </a:effectLst>
        </p:spPr>
        <p:txBody>
          <a:bodyPr anchor="ctr"/>
          <a:lstStyle/>
          <a:p>
            <a:pPr algn="ctr">
              <a:defRPr/>
            </a:pPr>
            <a:r>
              <a:rPr lang="lv-LV" sz="1200" b="1" dirty="0">
                <a:solidFill>
                  <a:schemeClr val="bg1"/>
                </a:solidFill>
                <a:latin typeface="Verdana" panose="020B0604030504040204" pitchFamily="34" charset="0"/>
                <a:ea typeface="Verdana" panose="020B0604030504040204" pitchFamily="34" charset="0"/>
              </a:rPr>
              <a:t> STRATĒĢISKIE MĒRĶI</a:t>
            </a:r>
            <a:endParaRPr lang="en-US" sz="1200" dirty="0">
              <a:solidFill>
                <a:schemeClr val="bg1"/>
              </a:solidFill>
              <a:latin typeface="Verdana" panose="020B0604030504040204" pitchFamily="34" charset="0"/>
              <a:ea typeface="Verdana" panose="020B0604030504040204" pitchFamily="34" charset="0"/>
            </a:endParaRPr>
          </a:p>
        </p:txBody>
      </p:sp>
      <p:sp>
        <p:nvSpPr>
          <p:cNvPr id="88" name="Rectangle: Rounded Corners 343">
            <a:extLst>
              <a:ext uri="{FF2B5EF4-FFF2-40B4-BE49-F238E27FC236}">
                <a16:creationId xmlns:a16="http://schemas.microsoft.com/office/drawing/2014/main" id="{1087F53F-0EFB-ED4E-BE54-3B9A9E0CC5AE}"/>
              </a:ext>
            </a:extLst>
          </p:cNvPr>
          <p:cNvSpPr/>
          <p:nvPr/>
        </p:nvSpPr>
        <p:spPr>
          <a:xfrm>
            <a:off x="8302626" y="1057169"/>
            <a:ext cx="1780638" cy="51796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Prioritātes</a:t>
            </a:r>
          </a:p>
        </p:txBody>
      </p:sp>
      <p:sp>
        <p:nvSpPr>
          <p:cNvPr id="89" name="Rectangle: Rounded Corners 342">
            <a:extLst>
              <a:ext uri="{FF2B5EF4-FFF2-40B4-BE49-F238E27FC236}">
                <a16:creationId xmlns:a16="http://schemas.microsoft.com/office/drawing/2014/main" id="{B495B058-615D-9B41-907E-17C7A6DF70F0}"/>
              </a:ext>
            </a:extLst>
          </p:cNvPr>
          <p:cNvSpPr/>
          <p:nvPr/>
        </p:nvSpPr>
        <p:spPr>
          <a:xfrm>
            <a:off x="10268049" y="1049757"/>
            <a:ext cx="1780638" cy="51796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tx1"/>
                </a:solidFill>
                <a:latin typeface="Verdana" panose="020B0604030504040204" pitchFamily="34" charset="0"/>
                <a:ea typeface="Verdana" panose="020B0604030504040204" pitchFamily="34" charset="0"/>
              </a:rPr>
              <a:t>Rīcības virzieni</a:t>
            </a:r>
          </a:p>
        </p:txBody>
      </p:sp>
      <p:sp>
        <p:nvSpPr>
          <p:cNvPr id="90" name="Rectangle: Rounded Corners 342">
            <a:extLst>
              <a:ext uri="{FF2B5EF4-FFF2-40B4-BE49-F238E27FC236}">
                <a16:creationId xmlns:a16="http://schemas.microsoft.com/office/drawing/2014/main" id="{63432997-E4E1-0A48-8172-7DD1DD3FEAC4}"/>
              </a:ext>
            </a:extLst>
          </p:cNvPr>
          <p:cNvSpPr/>
          <p:nvPr/>
        </p:nvSpPr>
        <p:spPr>
          <a:xfrm>
            <a:off x="3843944" y="1023161"/>
            <a:ext cx="2067271" cy="539556"/>
          </a:xfrm>
          <a:prstGeom prst="roundRect">
            <a:avLst/>
          </a:prstGeom>
          <a:solidFill>
            <a:schemeClr val="bg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941100"/>
                </a:solidFill>
                <a:latin typeface="Verdana" panose="020B0604030504040204" pitchFamily="34" charset="0"/>
                <a:ea typeface="Verdana" panose="020B0604030504040204" pitchFamily="34" charset="0"/>
              </a:rPr>
              <a:t>VADMOTĪVS</a:t>
            </a:r>
          </a:p>
        </p:txBody>
      </p:sp>
      <p:cxnSp>
        <p:nvCxnSpPr>
          <p:cNvPr id="91" name="Straight Arrow Connector 90">
            <a:extLst>
              <a:ext uri="{FF2B5EF4-FFF2-40B4-BE49-F238E27FC236}">
                <a16:creationId xmlns:a16="http://schemas.microsoft.com/office/drawing/2014/main" id="{3061470E-F70D-4E49-8E0E-A3D79D941D96}"/>
              </a:ext>
            </a:extLst>
          </p:cNvPr>
          <p:cNvCxnSpPr>
            <a:cxnSpLocks/>
            <a:stCxn id="88" idx="1"/>
            <a:endCxn id="87" idx="3"/>
          </p:cNvCxnSpPr>
          <p:nvPr/>
        </p:nvCxnSpPr>
        <p:spPr>
          <a:xfrm flipH="1" flipV="1">
            <a:off x="8127053" y="1306781"/>
            <a:ext cx="175573" cy="937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4EAEF266-8B42-7948-ACA7-A51E8B8D6387}"/>
              </a:ext>
            </a:extLst>
          </p:cNvPr>
          <p:cNvSpPr/>
          <p:nvPr/>
        </p:nvSpPr>
        <p:spPr>
          <a:xfrm rot="16200000">
            <a:off x="8817892" y="-2065211"/>
            <a:ext cx="609214" cy="5952688"/>
          </a:xfrm>
          <a:prstGeom prst="rightBrace">
            <a:avLst>
              <a:gd name="adj1" fmla="val 54676"/>
              <a:gd name="adj2" fmla="val 50461"/>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5AD39D32-8FD4-074B-A1D4-C2D6E3484C01}"/>
              </a:ext>
            </a:extLst>
          </p:cNvPr>
          <p:cNvSpPr/>
          <p:nvPr/>
        </p:nvSpPr>
        <p:spPr>
          <a:xfrm>
            <a:off x="7149762" y="83279"/>
            <a:ext cx="3643482" cy="439661"/>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3D525D8-E1B1-2941-8A74-36AFC5A8841F}"/>
              </a:ext>
            </a:extLst>
          </p:cNvPr>
          <p:cNvSpPr txBox="1"/>
          <p:nvPr/>
        </p:nvSpPr>
        <p:spPr>
          <a:xfrm>
            <a:off x="7772517" y="173700"/>
            <a:ext cx="2400016" cy="307777"/>
          </a:xfrm>
          <a:prstGeom prst="rect">
            <a:avLst/>
          </a:prstGeom>
          <a:noFill/>
        </p:spPr>
        <p:txBody>
          <a:bodyPr wrap="none" rtlCol="0">
            <a:spAutoFit/>
          </a:bodyPr>
          <a:lstStyle/>
          <a:p>
            <a:r>
              <a:rPr lang="en-US" sz="1400" b="1" dirty="0">
                <a:latin typeface="Verdana" panose="020B0604030504040204" pitchFamily="34" charset="0"/>
                <a:ea typeface="Verdana" panose="020B0604030504040204" pitchFamily="34" charset="0"/>
                <a:cs typeface="Verdana" panose="020B0604030504040204" pitchFamily="34" charset="0"/>
              </a:rPr>
              <a:t>OPERACIONĀLĀ DAĻA</a:t>
            </a:r>
          </a:p>
        </p:txBody>
      </p:sp>
      <p:sp>
        <p:nvSpPr>
          <p:cNvPr id="80" name="TextBox 79">
            <a:extLst>
              <a:ext uri="{FF2B5EF4-FFF2-40B4-BE49-F238E27FC236}">
                <a16:creationId xmlns:a16="http://schemas.microsoft.com/office/drawing/2014/main" id="{83464F92-531B-7642-BC5A-2472CF6DC7F5}"/>
              </a:ext>
            </a:extLst>
          </p:cNvPr>
          <p:cNvSpPr txBox="1"/>
          <p:nvPr/>
        </p:nvSpPr>
        <p:spPr>
          <a:xfrm>
            <a:off x="5499741" y="3833624"/>
            <a:ext cx="1286406" cy="707886"/>
          </a:xfrm>
          <a:prstGeom prst="rect">
            <a:avLst/>
          </a:prstGeom>
          <a:noFill/>
        </p:spPr>
        <p:txBody>
          <a:bodyPr wrap="square" rtlCol="0">
            <a:spAutoFit/>
          </a:bodyPr>
          <a:lstStyle/>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Paradumu maiņa – </a:t>
            </a:r>
          </a:p>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ceļš uz attīstību! </a:t>
            </a:r>
            <a:endParaRPr lang="en-US" sz="10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315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B1FF0C2-1EDD-394E-883A-3770828F7F0C}"/>
              </a:ext>
            </a:extLst>
          </p:cNvPr>
          <p:cNvSpPr/>
          <p:nvPr/>
        </p:nvSpPr>
        <p:spPr>
          <a:xfrm>
            <a:off x="3218911" y="5189131"/>
            <a:ext cx="5680364" cy="979055"/>
          </a:xfrm>
          <a:prstGeom prst="ellipse">
            <a:avLst/>
          </a:prstGeom>
          <a:gradFill rotWithShape="1">
            <a:gsLst>
              <a:gs pos="0">
                <a:sysClr val="windowText" lastClr="000000">
                  <a:lumMod val="75000"/>
                  <a:lumOff val="25000"/>
                </a:sysClr>
              </a:gs>
              <a:gs pos="100000">
                <a:schemeClr val="bg2">
                  <a:alpha val="0"/>
                </a:schemeClr>
              </a:gs>
            </a:gsLst>
            <a:path path="shape">
              <a:fillToRect l="50000" t="50000" r="50000" b="50000"/>
            </a:path>
          </a:gradFill>
          <a:ln w="9525">
            <a:noFill/>
            <a:round/>
            <a:headEnd/>
            <a:tailEnd/>
          </a:ln>
          <a:effectLst/>
        </p:spPr>
        <p:txBody>
          <a:bodyPr wrap="none" anchor="ctr"/>
          <a:lstStyle/>
          <a:p>
            <a:endParaRPr lang="en-US" kern="0" dirty="0">
              <a:solidFill>
                <a:sysClr val="windowText" lastClr="000000"/>
              </a:solidFill>
              <a:ea typeface="宋体"/>
            </a:endParaRPr>
          </a:p>
        </p:txBody>
      </p:sp>
      <p:grpSp>
        <p:nvGrpSpPr>
          <p:cNvPr id="3" name="Group 2">
            <a:extLst>
              <a:ext uri="{FF2B5EF4-FFF2-40B4-BE49-F238E27FC236}">
                <a16:creationId xmlns:a16="http://schemas.microsoft.com/office/drawing/2014/main" id="{0680B1AB-8C07-D64A-85F4-FE8790D29892}"/>
              </a:ext>
            </a:extLst>
          </p:cNvPr>
          <p:cNvGrpSpPr/>
          <p:nvPr/>
        </p:nvGrpSpPr>
        <p:grpSpPr>
          <a:xfrm>
            <a:off x="3933825" y="1367090"/>
            <a:ext cx="4324350" cy="4324350"/>
            <a:chOff x="3933825" y="1367090"/>
            <a:chExt cx="4324350" cy="4324350"/>
          </a:xfrm>
        </p:grpSpPr>
        <p:grpSp>
          <p:nvGrpSpPr>
            <p:cNvPr id="4" name="Group 3">
              <a:extLst>
                <a:ext uri="{FF2B5EF4-FFF2-40B4-BE49-F238E27FC236}">
                  <a16:creationId xmlns:a16="http://schemas.microsoft.com/office/drawing/2014/main" id="{DEE0C297-5E27-EC4B-84F0-D468F5A5FAB4}"/>
                </a:ext>
              </a:extLst>
            </p:cNvPr>
            <p:cNvGrpSpPr/>
            <p:nvPr/>
          </p:nvGrpSpPr>
          <p:grpSpPr>
            <a:xfrm>
              <a:off x="3933825" y="1367090"/>
              <a:ext cx="4324350" cy="4324350"/>
              <a:chOff x="916854" y="2017279"/>
              <a:chExt cx="2697163" cy="2433638"/>
            </a:xfrm>
          </p:grpSpPr>
          <p:sp>
            <p:nvSpPr>
              <p:cNvPr id="8" name="Freeform 527">
                <a:extLst>
                  <a:ext uri="{FF2B5EF4-FFF2-40B4-BE49-F238E27FC236}">
                    <a16:creationId xmlns:a16="http://schemas.microsoft.com/office/drawing/2014/main" id="{02DB3071-7F2F-9841-ACCF-E2F9E576DE55}"/>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solidFill>
                <a:srgbClr val="9D2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28">
                <a:extLst>
                  <a:ext uri="{FF2B5EF4-FFF2-40B4-BE49-F238E27FC236}">
                    <a16:creationId xmlns:a16="http://schemas.microsoft.com/office/drawing/2014/main" id="{B485948C-0008-7B46-BA5E-9935EAF4C13A}"/>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solidFill>
                <a:srgbClr val="9D2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29">
                <a:extLst>
                  <a:ext uri="{FF2B5EF4-FFF2-40B4-BE49-F238E27FC236}">
                    <a16:creationId xmlns:a16="http://schemas.microsoft.com/office/drawing/2014/main" id="{BA951FCF-5E8E-B542-B772-C8AB1AF71803}"/>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solidFill>
                <a:srgbClr val="9D2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Freeform: Shape 27">
              <a:extLst>
                <a:ext uri="{FF2B5EF4-FFF2-40B4-BE49-F238E27FC236}">
                  <a16:creationId xmlns:a16="http://schemas.microsoft.com/office/drawing/2014/main" id="{DD2FB932-D5D2-B647-AADB-14D8CAF3BDEC}"/>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Freeform: Shape 28">
              <a:extLst>
                <a:ext uri="{FF2B5EF4-FFF2-40B4-BE49-F238E27FC236}">
                  <a16:creationId xmlns:a16="http://schemas.microsoft.com/office/drawing/2014/main" id="{8ACFC6D0-1BA8-BB44-BF85-EEF0B755A8AD}"/>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Freeform: Shape 29">
              <a:extLst>
                <a:ext uri="{FF2B5EF4-FFF2-40B4-BE49-F238E27FC236}">
                  <a16:creationId xmlns:a16="http://schemas.microsoft.com/office/drawing/2014/main" id="{AB125213-5D58-E043-885F-57DE5E73A12F}"/>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2" name="Group 11">
            <a:extLst>
              <a:ext uri="{FF2B5EF4-FFF2-40B4-BE49-F238E27FC236}">
                <a16:creationId xmlns:a16="http://schemas.microsoft.com/office/drawing/2014/main" id="{5C3228AB-2969-8646-BF36-A4546898496A}"/>
              </a:ext>
            </a:extLst>
          </p:cNvPr>
          <p:cNvGrpSpPr/>
          <p:nvPr/>
        </p:nvGrpSpPr>
        <p:grpSpPr>
          <a:xfrm>
            <a:off x="8921977" y="2699523"/>
            <a:ext cx="2937088" cy="1599020"/>
            <a:chOff x="8921977" y="1282059"/>
            <a:chExt cx="2937088" cy="1599020"/>
          </a:xfrm>
        </p:grpSpPr>
        <p:sp>
          <p:nvSpPr>
            <p:cNvPr id="13" name="TextBox 12">
              <a:extLst>
                <a:ext uri="{FF2B5EF4-FFF2-40B4-BE49-F238E27FC236}">
                  <a16:creationId xmlns:a16="http://schemas.microsoft.com/office/drawing/2014/main" id="{49AD78C7-B7E4-664D-A924-7F704DC1E1DE}"/>
                </a:ext>
              </a:extLst>
            </p:cNvPr>
            <p:cNvSpPr txBox="1"/>
            <p:nvPr/>
          </p:nvSpPr>
          <p:spPr>
            <a:xfrm>
              <a:off x="8921977" y="1282059"/>
              <a:ext cx="2937088" cy="646331"/>
            </a:xfrm>
            <a:prstGeom prst="rect">
              <a:avLst/>
            </a:prstGeom>
            <a:solidFill>
              <a:srgbClr val="CEC332"/>
            </a:solidFill>
          </p:spPr>
          <p:txBody>
            <a:bodyPr wrap="square" lIns="0" rIns="0" rtlCol="0" anchor="b">
              <a:spAutoFit/>
            </a:bodyPr>
            <a:lstStyle/>
            <a:p>
              <a:r>
                <a:rPr lang="lv-LV" b="1" dirty="0">
                  <a:solidFill>
                    <a:schemeClr val="bg2">
                      <a:lumMod val="2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Produktivitāte un ienākumi</a:t>
              </a:r>
            </a:p>
          </p:txBody>
        </p:sp>
        <p:sp>
          <p:nvSpPr>
            <p:cNvPr id="14" name="TextBox 13">
              <a:extLst>
                <a:ext uri="{FF2B5EF4-FFF2-40B4-BE49-F238E27FC236}">
                  <a16:creationId xmlns:a16="http://schemas.microsoft.com/office/drawing/2014/main" id="{76EE65C7-C56C-B94A-A153-4EBED2161330}"/>
                </a:ext>
              </a:extLst>
            </p:cNvPr>
            <p:cNvSpPr txBox="1"/>
            <p:nvPr/>
          </p:nvSpPr>
          <p:spPr>
            <a:xfrm>
              <a:off x="8929772" y="1925881"/>
              <a:ext cx="2929293" cy="955198"/>
            </a:xfrm>
            <a:prstGeom prst="rect">
              <a:avLst/>
            </a:prstGeom>
            <a:solidFill>
              <a:srgbClr val="CEC332"/>
            </a:solidFill>
          </p:spPr>
          <p:txBody>
            <a:bodyPr wrap="square" lIns="0" rIns="0" rtlCol="0" anchor="t">
              <a:spAutoFit/>
            </a:bodyPr>
            <a:lstStyle/>
            <a:p>
              <a:pPr>
                <a:lnSpc>
                  <a:spcPct val="120000"/>
                </a:lnSpc>
                <a:spcAft>
                  <a:spcPts val="1400"/>
                </a:spcAft>
              </a:pPr>
              <a:r>
                <a:rPr lang="lv-LV" sz="1200" dirty="0">
                  <a:solidFill>
                    <a:schemeClr val="bg2">
                      <a:lumMod val="2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galvenais konkurētspējas un izaugsmes nosacījums (cilvēkresursi, investīcijas, pārvaldības procesi, inovācija)</a:t>
              </a:r>
            </a:p>
          </p:txBody>
        </p:sp>
      </p:grpSp>
      <p:grpSp>
        <p:nvGrpSpPr>
          <p:cNvPr id="15" name="Group 14">
            <a:extLst>
              <a:ext uri="{FF2B5EF4-FFF2-40B4-BE49-F238E27FC236}">
                <a16:creationId xmlns:a16="http://schemas.microsoft.com/office/drawing/2014/main" id="{D2BC1F3D-618B-1F4D-B740-DE04A13CE0DC}"/>
              </a:ext>
            </a:extLst>
          </p:cNvPr>
          <p:cNvGrpSpPr/>
          <p:nvPr/>
        </p:nvGrpSpPr>
        <p:grpSpPr>
          <a:xfrm>
            <a:off x="332936" y="4093700"/>
            <a:ext cx="2937088" cy="1543620"/>
            <a:chOff x="332936" y="2720099"/>
            <a:chExt cx="2937088" cy="1543620"/>
          </a:xfrm>
        </p:grpSpPr>
        <p:sp>
          <p:nvSpPr>
            <p:cNvPr id="16" name="TextBox 15">
              <a:extLst>
                <a:ext uri="{FF2B5EF4-FFF2-40B4-BE49-F238E27FC236}">
                  <a16:creationId xmlns:a16="http://schemas.microsoft.com/office/drawing/2014/main" id="{CAD56D9C-E74C-DE41-BA4D-145A89028295}"/>
                </a:ext>
              </a:extLst>
            </p:cNvPr>
            <p:cNvSpPr txBox="1"/>
            <p:nvPr/>
          </p:nvSpPr>
          <p:spPr>
            <a:xfrm>
              <a:off x="332936" y="2720099"/>
              <a:ext cx="2937088" cy="369332"/>
            </a:xfrm>
            <a:prstGeom prst="rect">
              <a:avLst/>
            </a:prstGeom>
            <a:noFill/>
          </p:spPr>
          <p:txBody>
            <a:bodyPr wrap="square" lIns="0" rIns="0" rtlCol="0" anchor="b">
              <a:spAutoFit/>
            </a:bodyPr>
            <a:lstStyle/>
            <a:p>
              <a:pPr algn="r"/>
              <a:r>
                <a:rPr lang="lv-LV"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Sociālā uzticēšanās</a:t>
              </a:r>
            </a:p>
          </p:txBody>
        </p:sp>
        <p:sp>
          <p:nvSpPr>
            <p:cNvPr id="17" name="TextBox 16">
              <a:extLst>
                <a:ext uri="{FF2B5EF4-FFF2-40B4-BE49-F238E27FC236}">
                  <a16:creationId xmlns:a16="http://schemas.microsoft.com/office/drawing/2014/main" id="{0CA8E68E-4D61-0D45-854D-0F06BB8600FE}"/>
                </a:ext>
              </a:extLst>
            </p:cNvPr>
            <p:cNvSpPr txBox="1"/>
            <p:nvPr/>
          </p:nvSpPr>
          <p:spPr>
            <a:xfrm>
              <a:off x="340731" y="3086922"/>
              <a:ext cx="2929293" cy="1176797"/>
            </a:xfrm>
            <a:prstGeom prst="rect">
              <a:avLst/>
            </a:prstGeom>
            <a:noFill/>
          </p:spPr>
          <p:txBody>
            <a:bodyPr wrap="square" lIns="0" rIns="0" rtlCol="0" anchor="t">
              <a:spAutoFit/>
            </a:bodyPr>
            <a:lstStyle/>
            <a:p>
              <a:pPr>
                <a:lnSpc>
                  <a:spcPct val="120000"/>
                </a:lnSpc>
                <a:spcBef>
                  <a:spcPts val="3600"/>
                </a:spcBef>
                <a:spcAft>
                  <a:spcPts val="600"/>
                </a:spcAft>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svarīgākais sabiedrības resurss un attīstības dimensija kopienu, uzņēmēju un pārvaldības sadarbības veidošanai un demokrātijas īstenošanai</a:t>
              </a:r>
            </a:p>
          </p:txBody>
        </p:sp>
      </p:grpSp>
      <p:grpSp>
        <p:nvGrpSpPr>
          <p:cNvPr id="18" name="Group 17">
            <a:extLst>
              <a:ext uri="{FF2B5EF4-FFF2-40B4-BE49-F238E27FC236}">
                <a16:creationId xmlns:a16="http://schemas.microsoft.com/office/drawing/2014/main" id="{A885B87D-9506-D14A-9BD9-CA497D1951A2}"/>
              </a:ext>
            </a:extLst>
          </p:cNvPr>
          <p:cNvGrpSpPr/>
          <p:nvPr/>
        </p:nvGrpSpPr>
        <p:grpSpPr>
          <a:xfrm>
            <a:off x="340731" y="1859343"/>
            <a:ext cx="2937088" cy="1765219"/>
            <a:chOff x="332936" y="2720099"/>
            <a:chExt cx="2937088" cy="1765219"/>
          </a:xfrm>
        </p:grpSpPr>
        <p:sp>
          <p:nvSpPr>
            <p:cNvPr id="19" name="TextBox 18">
              <a:extLst>
                <a:ext uri="{FF2B5EF4-FFF2-40B4-BE49-F238E27FC236}">
                  <a16:creationId xmlns:a16="http://schemas.microsoft.com/office/drawing/2014/main" id="{D09A3E43-B739-424D-ACD6-5276F0CAF27E}"/>
                </a:ext>
              </a:extLst>
            </p:cNvPr>
            <p:cNvSpPr txBox="1"/>
            <p:nvPr/>
          </p:nvSpPr>
          <p:spPr>
            <a:xfrm>
              <a:off x="332936" y="2720099"/>
              <a:ext cx="2937088" cy="369332"/>
            </a:xfrm>
            <a:prstGeom prst="rect">
              <a:avLst/>
            </a:prstGeom>
            <a:noFill/>
          </p:spPr>
          <p:txBody>
            <a:bodyPr wrap="square" lIns="0" rIns="0" rtlCol="0" anchor="b">
              <a:spAutoFit/>
            </a:bodyPr>
            <a:lstStyle/>
            <a:p>
              <a:pPr algn="r"/>
              <a:r>
                <a:rPr lang="lv-LV"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20" name="TextBox 19">
              <a:extLst>
                <a:ext uri="{FF2B5EF4-FFF2-40B4-BE49-F238E27FC236}">
                  <a16:creationId xmlns:a16="http://schemas.microsoft.com/office/drawing/2014/main" id="{E39C44AE-64EF-6D4E-B302-2AD4C9CAC9EC}"/>
                </a:ext>
              </a:extLst>
            </p:cNvPr>
            <p:cNvSpPr txBox="1"/>
            <p:nvPr/>
          </p:nvSpPr>
          <p:spPr>
            <a:xfrm>
              <a:off x="340731" y="3086922"/>
              <a:ext cx="2929293" cy="1398396"/>
            </a:xfrm>
            <a:prstGeom prst="rect">
              <a:avLst/>
            </a:prstGeom>
            <a:noFill/>
          </p:spPr>
          <p:txBody>
            <a:bodyPr wrap="square" lIns="0" rIns="0" rtlCol="0" anchor="t">
              <a:spAutoFit/>
            </a:bodyPr>
            <a:lstStyle/>
            <a:p>
              <a:pPr algn="just">
                <a:lnSpc>
                  <a:spcPct val="120000"/>
                </a:lnSpc>
                <a:spcBef>
                  <a:spcPts val="1400"/>
                </a:spcBef>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taisnīguma pamatnosacījums un viens no ienākumu nevienlīdzības mazināšanas faktoriem (t.sk. publisko pakalpojumu vienlīdzīga pieejamība visā Latvijas teritorijā) attīstības šķēršļu novēršanai.</a:t>
              </a:r>
            </a:p>
          </p:txBody>
        </p:sp>
      </p:grpSp>
      <p:sp>
        <p:nvSpPr>
          <p:cNvPr id="21" name="TextBox 20">
            <a:extLst>
              <a:ext uri="{FF2B5EF4-FFF2-40B4-BE49-F238E27FC236}">
                <a16:creationId xmlns:a16="http://schemas.microsoft.com/office/drawing/2014/main" id="{F7A8356B-1ABC-964F-83E2-1B34417DA439}"/>
              </a:ext>
            </a:extLst>
          </p:cNvPr>
          <p:cNvSpPr txBox="1"/>
          <p:nvPr/>
        </p:nvSpPr>
        <p:spPr>
          <a:xfrm rot="18900000">
            <a:off x="3511452" y="2447034"/>
            <a:ext cx="3154711" cy="307777"/>
          </a:xfrm>
          <a:prstGeom prst="rect">
            <a:avLst/>
          </a:prstGeom>
          <a:noFill/>
        </p:spPr>
        <p:txBody>
          <a:bodyPr wrap="none" rtlCol="0">
            <a:spAutoFit/>
          </a:bodyPr>
          <a:lstStyle/>
          <a:p>
            <a:pPr algn="ctr"/>
            <a:r>
              <a:rPr lang="en-US" sz="14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22" name="TextBox 21">
            <a:extLst>
              <a:ext uri="{FF2B5EF4-FFF2-40B4-BE49-F238E27FC236}">
                <a16:creationId xmlns:a16="http://schemas.microsoft.com/office/drawing/2014/main" id="{87CDDBAF-6837-3E41-B8D1-9E9261712DBF}"/>
              </a:ext>
            </a:extLst>
          </p:cNvPr>
          <p:cNvSpPr txBox="1"/>
          <p:nvPr/>
        </p:nvSpPr>
        <p:spPr>
          <a:xfrm>
            <a:off x="4575994" y="4691655"/>
            <a:ext cx="2966197" cy="307777"/>
          </a:xfrm>
          <a:prstGeom prst="rect">
            <a:avLst/>
          </a:prstGeom>
          <a:noFill/>
        </p:spPr>
        <p:txBody>
          <a:bodyPr wrap="none" rtlCol="0">
            <a:spAutoFit/>
          </a:bodyPr>
          <a:lstStyle/>
          <a:p>
            <a:pPr algn="ctr"/>
            <a:r>
              <a:rPr lang="en-US" sz="14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sp>
        <p:nvSpPr>
          <p:cNvPr id="24" name="TextBox 23">
            <a:extLst>
              <a:ext uri="{FF2B5EF4-FFF2-40B4-BE49-F238E27FC236}">
                <a16:creationId xmlns:a16="http://schemas.microsoft.com/office/drawing/2014/main" id="{9F46684B-7E4C-2040-99B4-8FEF9D102854}"/>
              </a:ext>
            </a:extLst>
          </p:cNvPr>
          <p:cNvSpPr txBox="1"/>
          <p:nvPr/>
        </p:nvSpPr>
        <p:spPr>
          <a:xfrm rot="3600000">
            <a:off x="6119774" y="2677956"/>
            <a:ext cx="2372765" cy="523220"/>
          </a:xfrm>
          <a:prstGeom prst="rect">
            <a:avLst/>
          </a:prstGeom>
          <a:solidFill>
            <a:srgbClr val="CEC332"/>
          </a:solidFill>
        </p:spPr>
        <p:txBody>
          <a:bodyPr wrap="none" rtlCol="0">
            <a:spAutoFit/>
          </a:bodyPr>
          <a:lstStyle/>
          <a:p>
            <a:pPr algn="ctr"/>
            <a:r>
              <a:rPr lang="en-US" sz="1400" b="1" spc="160" dirty="0">
                <a:solidFill>
                  <a:schemeClr val="bg1"/>
                </a:solidFill>
                <a:highlight>
                  <a:srgbClr val="CEC332"/>
                </a:highlight>
                <a:latin typeface="Verdana" panose="020B0604030504040204" pitchFamily="34" charset="0"/>
                <a:ea typeface="Verdana" panose="020B0604030504040204" pitchFamily="34" charset="0"/>
                <a:cs typeface="Verdana" panose="020B0604030504040204" pitchFamily="34" charset="0"/>
              </a:rPr>
              <a:t>PRODUKTIVITĀTE </a:t>
            </a:r>
          </a:p>
          <a:p>
            <a:pPr algn="ctr"/>
            <a:r>
              <a:rPr lang="en-US" sz="1400" b="1" spc="160" dirty="0">
                <a:solidFill>
                  <a:schemeClr val="bg1"/>
                </a:solidFill>
                <a:highlight>
                  <a:srgbClr val="CEC332"/>
                </a:highlight>
                <a:latin typeface="Verdana" panose="020B0604030504040204" pitchFamily="34" charset="0"/>
                <a:ea typeface="Verdana" panose="020B0604030504040204" pitchFamily="34" charset="0"/>
                <a:cs typeface="Verdana" panose="020B0604030504040204" pitchFamily="34" charset="0"/>
              </a:rPr>
              <a:t>UN IENĀKUMI</a:t>
            </a:r>
          </a:p>
        </p:txBody>
      </p:sp>
      <p:sp>
        <p:nvSpPr>
          <p:cNvPr id="25" name="Title 1">
            <a:extLst>
              <a:ext uri="{FF2B5EF4-FFF2-40B4-BE49-F238E27FC236}">
                <a16:creationId xmlns:a16="http://schemas.microsoft.com/office/drawing/2014/main" id="{8E24A303-9487-0B44-AA27-E78F3FE13C62}"/>
              </a:ext>
            </a:extLst>
          </p:cNvPr>
          <p:cNvSpPr txBox="1">
            <a:spLocks/>
          </p:cNvSpPr>
          <p:nvPr/>
        </p:nvSpPr>
        <p:spPr>
          <a:xfrm>
            <a:off x="0" y="335298"/>
            <a:ext cx="121920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stratēģiskie mērķi</a:t>
            </a:r>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521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3796869"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 – </a:t>
            </a:r>
            <a:r>
              <a:rPr lang="lv-LV" dirty="0">
                <a:solidFill>
                  <a:srgbClr val="9D2235"/>
                </a:solidFill>
              </a:rPr>
              <a:t>UZDEVUMI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380103"/>
            <a:ext cx="12053328" cy="1785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Tehnoloģiju atklājumi,</a:t>
            </a:r>
            <a:r>
              <a:rPr lang="lv-LV" sz="1600" dirty="0">
                <a:latin typeface="Verdana" panose="020B0604030504040204" pitchFamily="34" charset="0"/>
                <a:ea typeface="Verdana" panose="020B0604030504040204" pitchFamily="34" charset="0"/>
                <a:cs typeface="Verdana" panose="020B0604030504040204" pitchFamily="34" charset="0"/>
              </a:rPr>
              <a:t> kas aizstāj fosilo kurināmo ar izmaksu efektīviem AER risinājumiem</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Oglekļa dioksīda piesaistes palielināšana </a:t>
            </a:r>
            <a:r>
              <a:rPr lang="lv-LV" sz="1600" b="1" dirty="0">
                <a:latin typeface="Verdana" panose="020B0604030504040204" pitchFamily="34" charset="0"/>
                <a:ea typeface="Verdana" panose="020B0604030504040204" pitchFamily="34" charset="0"/>
                <a:cs typeface="Verdana" panose="020B0604030504040204" pitchFamily="34" charset="0"/>
              </a:rPr>
              <a:t>dabas kapitāla ilgtspējīgā apsaimniekošanā</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Atkritumu </a:t>
            </a:r>
            <a:r>
              <a:rPr lang="lv-LV" sz="1600" b="1" dirty="0">
                <a:latin typeface="Verdana" panose="020B0604030504040204" pitchFamily="34" charset="0"/>
                <a:ea typeface="Verdana" panose="020B0604030504040204" pitchFamily="34" charset="0"/>
                <a:cs typeface="Verdana" panose="020B0604030504040204" pitchFamily="34" charset="0"/>
              </a:rPr>
              <a:t>rašanās un apglabājamo atkritumu samazināšana </a:t>
            </a:r>
            <a:r>
              <a:rPr lang="lv-LV" sz="1600" dirty="0">
                <a:latin typeface="Verdana" panose="020B0604030504040204" pitchFamily="34" charset="0"/>
                <a:ea typeface="Verdana" panose="020B0604030504040204" pitchFamily="34" charset="0"/>
                <a:cs typeface="Verdana" panose="020B0604030504040204" pitchFamily="34" charset="0"/>
              </a:rPr>
              <a:t>un atkritumu pārstrādes īpatsvara palielināšana 	</a:t>
            </a:r>
          </a:p>
          <a:p>
            <a:pPr marL="285750" indent="-285750">
              <a:spcBef>
                <a:spcPts val="1200"/>
              </a:spcBef>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2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425853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 – </a:t>
            </a:r>
            <a:r>
              <a:rPr lang="lv-LV" dirty="0">
                <a:solidFill>
                  <a:srgbClr val="9D2235"/>
                </a:solidFill>
              </a:rPr>
              <a:t>INDIKATORI (1)</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62AB3907-EE4D-4951-8DA2-6ACD17F92101}"/>
              </a:ext>
            </a:extLst>
          </p:cNvPr>
          <p:cNvSpPr txBox="1">
            <a:spLocks/>
          </p:cNvSpPr>
          <p:nvPr/>
        </p:nvSpPr>
        <p:spPr>
          <a:xfrm>
            <a:off x="538965" y="1508280"/>
            <a:ext cx="5187043" cy="688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600" dirty="0">
                <a:latin typeface="Verdana" panose="020B0604030504040204" pitchFamily="34" charset="0"/>
                <a:ea typeface="Verdana" panose="020B0604030504040204" pitchFamily="34" charset="0"/>
              </a:rPr>
              <a:t>Latvijas SEG emisiju un IKP attīstības tendences (1995=1)</a:t>
            </a:r>
            <a:endParaRPr lang="en-GB" sz="1600" dirty="0"/>
          </a:p>
        </p:txBody>
      </p:sp>
      <p:sp>
        <p:nvSpPr>
          <p:cNvPr id="11" name="Title 1">
            <a:extLst>
              <a:ext uri="{FF2B5EF4-FFF2-40B4-BE49-F238E27FC236}">
                <a16:creationId xmlns:a16="http://schemas.microsoft.com/office/drawing/2014/main" id="{38B22764-924E-469A-9FA7-79EC300BB9E6}"/>
              </a:ext>
            </a:extLst>
          </p:cNvPr>
          <p:cNvSpPr txBox="1">
            <a:spLocks/>
          </p:cNvSpPr>
          <p:nvPr/>
        </p:nvSpPr>
        <p:spPr>
          <a:xfrm>
            <a:off x="5992166" y="1414835"/>
            <a:ext cx="5497286" cy="688068"/>
          </a:xfrm>
          <a:prstGeom prst="rect">
            <a:avLst/>
          </a:prstGeom>
        </p:spPr>
        <p:txBody>
          <a:bodyPr vert="horz" lIns="91440" tIns="45720" rIns="91440" bIns="45720" rtlCol="0" anchor="ctr">
            <a:normAutofit/>
          </a:bodyPr>
          <a:lstStyle>
            <a:lvl1pPr>
              <a:lnSpc>
                <a:spcPct val="90000"/>
              </a:lnSpc>
              <a:spcBef>
                <a:spcPct val="0"/>
              </a:spcBef>
              <a:buNone/>
              <a:defRPr sz="1600">
                <a:latin typeface="Verdana" panose="020B0604030504040204" pitchFamily="34" charset="0"/>
                <a:ea typeface="Verdana" panose="020B0604030504040204" pitchFamily="34" charset="0"/>
                <a:cs typeface="+mj-cs"/>
              </a:defRPr>
            </a:lvl1pPr>
          </a:lstStyle>
          <a:p>
            <a:r>
              <a:rPr lang="lv-LV" dirty="0"/>
              <a:t>Latvijas ne-ETS SEG emisiju indikatīvās prognozes līdz 2030.gadam </a:t>
            </a:r>
            <a:endParaRPr lang="en-GB" dirty="0"/>
          </a:p>
        </p:txBody>
      </p:sp>
      <p:pic>
        <p:nvPicPr>
          <p:cNvPr id="12" name="Picture 2">
            <a:extLst>
              <a:ext uri="{FF2B5EF4-FFF2-40B4-BE49-F238E27FC236}">
                <a16:creationId xmlns:a16="http://schemas.microsoft.com/office/drawing/2014/main" id="{AA29E0F8-0646-4D96-BEFA-1CD152910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211" y="2196348"/>
            <a:ext cx="5559197" cy="385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EBF0EA59-E56C-4EA0-B66E-CF22194E5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47" y="2220174"/>
            <a:ext cx="5145061" cy="374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B7B8F706-04B2-4715-9521-8CBCF959E4B8}"/>
              </a:ext>
            </a:extLst>
          </p:cNvPr>
          <p:cNvSpPr txBox="1"/>
          <p:nvPr/>
        </p:nvSpPr>
        <p:spPr>
          <a:xfrm>
            <a:off x="343300" y="6457455"/>
            <a:ext cx="5779914" cy="289310"/>
          </a:xfrm>
          <a:prstGeom prst="rect">
            <a:avLst/>
          </a:prstGeom>
          <a:noFill/>
        </p:spPr>
        <p:txBody>
          <a:bodyPr wrap="square" rtlCol="0">
            <a:spAutoFit/>
          </a:bodyPr>
          <a:lstStyle/>
          <a:p>
            <a:pPr defTabSz="975345">
              <a:defRPr/>
            </a:pPr>
            <a:r>
              <a:rPr lang="lv-LV" sz="1280" b="0" dirty="0">
                <a:latin typeface="Calibri Light" panose="020F0302020204030204" pitchFamily="34" charset="0"/>
                <a:ea typeface="Verdana" panose="020B0604030504040204" pitchFamily="34" charset="0"/>
                <a:cs typeface="Verdana" panose="020B0604030504040204" pitchFamily="34" charset="0"/>
              </a:rPr>
              <a:t>Avots</a:t>
            </a:r>
            <a:r>
              <a:rPr lang="en-US" sz="1280" b="0" dirty="0">
                <a:latin typeface="Calibri Light" panose="020F0302020204030204" pitchFamily="34" charset="0"/>
                <a:ea typeface="Verdana" panose="020B0604030504040204" pitchFamily="34" charset="0"/>
                <a:cs typeface="Verdana" panose="020B0604030504040204" pitchFamily="34" charset="0"/>
              </a:rPr>
              <a:t>: </a:t>
            </a:r>
            <a:r>
              <a:rPr lang="lv-LV" sz="1280" b="0" dirty="0">
                <a:latin typeface="Calibri Light" panose="020F0302020204030204" pitchFamily="34" charset="0"/>
                <a:ea typeface="Verdana" panose="020B0604030504040204" pitchFamily="34" charset="0"/>
                <a:cs typeface="Verdana" panose="020B0604030504040204" pitchFamily="34" charset="0"/>
              </a:rPr>
              <a:t>EM, Nacionālā klimata un </a:t>
            </a:r>
            <a:r>
              <a:rPr lang="lv-LV" sz="1280" dirty="0">
                <a:latin typeface="Calibri Light" panose="020F0302020204030204" pitchFamily="34" charset="0"/>
                <a:ea typeface="Verdana" panose="020B0604030504040204" pitchFamily="34" charset="0"/>
                <a:cs typeface="Verdana" panose="020B0604030504040204" pitchFamily="34" charset="0"/>
              </a:rPr>
              <a:t>enerģētikas plāna 2021.-2030.gadam projekts</a:t>
            </a:r>
            <a:endParaRPr lang="en-US" sz="1280" b="0" dirty="0">
              <a:latin typeface="Calibri Light" panose="020F03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473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425853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 – </a:t>
            </a:r>
            <a:r>
              <a:rPr lang="lv-LV" dirty="0">
                <a:solidFill>
                  <a:srgbClr val="9D2235"/>
                </a:solidFill>
              </a:rPr>
              <a:t>INDIKATORI (2)</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hart 15">
            <a:extLst>
              <a:ext uri="{FF2B5EF4-FFF2-40B4-BE49-F238E27FC236}">
                <a16:creationId xmlns:a16="http://schemas.microsoft.com/office/drawing/2014/main" id="{6AC89F32-99CB-420F-9B75-2687F5530517}"/>
              </a:ext>
            </a:extLst>
          </p:cNvPr>
          <p:cNvGraphicFramePr>
            <a:graphicFrameLocks/>
          </p:cNvGraphicFramePr>
          <p:nvPr>
            <p:extLst>
              <p:ext uri="{D42A27DB-BD31-4B8C-83A1-F6EECF244321}">
                <p14:modId xmlns:p14="http://schemas.microsoft.com/office/powerpoint/2010/main" val="3329442566"/>
              </p:ext>
            </p:extLst>
          </p:nvPr>
        </p:nvGraphicFramePr>
        <p:xfrm>
          <a:off x="1212381" y="2141492"/>
          <a:ext cx="9767236" cy="40719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3D2345A2-1844-4558-93F8-3E330D493B09}"/>
              </a:ext>
            </a:extLst>
          </p:cNvPr>
          <p:cNvSpPr txBox="1">
            <a:spLocks/>
          </p:cNvSpPr>
          <p:nvPr/>
        </p:nvSpPr>
        <p:spPr>
          <a:xfrm>
            <a:off x="807869" y="1553433"/>
            <a:ext cx="6754654" cy="688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600" b="1" dirty="0">
                <a:latin typeface="Verdana" panose="020B0604030504040204" pitchFamily="34" charset="0"/>
                <a:ea typeface="Verdana" panose="020B0604030504040204" pitchFamily="34" charset="0"/>
              </a:rPr>
              <a:t>Pārstrādātie sadzīves atkritumi, % no savāktajiem</a:t>
            </a:r>
            <a:endParaRPr lang="en-GB" sz="1600" b="1" dirty="0"/>
          </a:p>
        </p:txBody>
      </p:sp>
      <p:sp>
        <p:nvSpPr>
          <p:cNvPr id="18" name="TextBox 17">
            <a:extLst>
              <a:ext uri="{FF2B5EF4-FFF2-40B4-BE49-F238E27FC236}">
                <a16:creationId xmlns:a16="http://schemas.microsoft.com/office/drawing/2014/main" id="{E9D66680-5D82-4B8C-9C06-A0EDF481A264}"/>
              </a:ext>
            </a:extLst>
          </p:cNvPr>
          <p:cNvSpPr txBox="1"/>
          <p:nvPr/>
        </p:nvSpPr>
        <p:spPr>
          <a:xfrm>
            <a:off x="343301" y="6457455"/>
            <a:ext cx="1572126" cy="289853"/>
          </a:xfrm>
          <a:prstGeom prst="rect">
            <a:avLst/>
          </a:prstGeom>
          <a:noFill/>
        </p:spPr>
        <p:txBody>
          <a:bodyPr wrap="square" rtlCol="0">
            <a:spAutoFit/>
          </a:bodyPr>
          <a:lstStyle/>
          <a:p>
            <a:pPr algn="l" defTabSz="975345">
              <a:defRPr/>
            </a:pPr>
            <a:r>
              <a:rPr lang="lv-LV" sz="1280" b="0" dirty="0">
                <a:latin typeface="Calibri Light" panose="020F0302020204030204" pitchFamily="34" charset="0"/>
                <a:ea typeface="Verdana" panose="020B0604030504040204" pitchFamily="34" charset="0"/>
                <a:cs typeface="Verdana" panose="020B0604030504040204" pitchFamily="34" charset="0"/>
              </a:rPr>
              <a:t>Avots</a:t>
            </a:r>
            <a:r>
              <a:rPr lang="en-US" sz="1280" b="0" dirty="0">
                <a:latin typeface="Calibri Light" panose="020F0302020204030204" pitchFamily="34" charset="0"/>
                <a:ea typeface="Verdana" panose="020B0604030504040204" pitchFamily="34" charset="0"/>
                <a:cs typeface="Verdana" panose="020B0604030504040204" pitchFamily="34" charset="0"/>
              </a:rPr>
              <a:t>: </a:t>
            </a:r>
            <a:r>
              <a:rPr lang="lv-LV" sz="1280" b="0" dirty="0">
                <a:latin typeface="Calibri Light" panose="020F0302020204030204" pitchFamily="34" charset="0"/>
                <a:ea typeface="Verdana" panose="020B0604030504040204" pitchFamily="34" charset="0"/>
                <a:cs typeface="Verdana" panose="020B0604030504040204" pitchFamily="34" charset="0"/>
              </a:rPr>
              <a:t>CSP</a:t>
            </a:r>
            <a:endParaRPr lang="en-US" sz="1280" b="0" dirty="0">
              <a:latin typeface="Calibri Light" panose="020F03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359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6257478"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 – </a:t>
            </a:r>
            <a:r>
              <a:rPr lang="lv-LV" dirty="0">
                <a:solidFill>
                  <a:srgbClr val="9D2235"/>
                </a:solidFill>
              </a:rPr>
              <a:t>UZDEVUMI</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380103"/>
            <a:ext cx="12053328" cy="34163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Efektīvs sabiedriskā transporta tīkls</a:t>
            </a:r>
            <a:r>
              <a:rPr lang="lv-LV" sz="1600" dirty="0">
                <a:latin typeface="Verdana" panose="020B0604030504040204" pitchFamily="34" charset="0"/>
                <a:ea typeface="Verdana" panose="020B0604030504040204" pitchFamily="34" charset="0"/>
                <a:cs typeface="Verdana" panose="020B0604030504040204" pitchFamily="34" charset="0"/>
              </a:rPr>
              <a:t> – princips </a:t>
            </a:r>
            <a:r>
              <a:rPr lang="lv-LV" sz="1600" b="1" dirty="0">
                <a:latin typeface="Verdana" panose="020B0604030504040204" pitchFamily="34" charset="0"/>
                <a:ea typeface="Verdana" panose="020B0604030504040204" pitchFamily="34" charset="0"/>
                <a:cs typeface="Verdana" panose="020B0604030504040204" pitchFamily="34" charset="0"/>
              </a:rPr>
              <a:t>«dzelzceļš kā mugurkauls»</a:t>
            </a:r>
            <a:r>
              <a:rPr lang="lv-LV" sz="1600" dirty="0">
                <a:latin typeface="Verdana" panose="020B0604030504040204" pitchFamily="34" charset="0"/>
                <a:ea typeface="Verdana" panose="020B0604030504040204" pitchFamily="34" charset="0"/>
                <a:cs typeface="Verdana" panose="020B0604030504040204" pitchFamily="34" charset="0"/>
              </a:rPr>
              <a:t>; Rīgas un Pierīgas sadarbība; risinājumi </a:t>
            </a:r>
            <a:r>
              <a:rPr lang="lv-LV" sz="1600" b="1" dirty="0">
                <a:latin typeface="Verdana" panose="020B0604030504040204" pitchFamily="34" charset="0"/>
                <a:ea typeface="Verdana" panose="020B0604030504040204" pitchFamily="34" charset="0"/>
                <a:cs typeface="Verdana" panose="020B0604030504040204" pitchFamily="34" charset="0"/>
              </a:rPr>
              <a:t>integrēta sabiedriskā transporta tīkla funkcionalitātei</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Starptautiskā savienojamība un tranzīta konkurētspēja</a:t>
            </a:r>
            <a:r>
              <a:rPr lang="lv-LV" sz="1600" dirty="0">
                <a:latin typeface="Verdana" panose="020B0604030504040204" pitchFamily="34" charset="0"/>
                <a:ea typeface="Verdana" panose="020B0604030504040204" pitchFamily="34" charset="0"/>
                <a:cs typeface="Verdana" panose="020B0604030504040204" pitchFamily="34" charset="0"/>
              </a:rPr>
              <a:t>– </a:t>
            </a:r>
            <a:r>
              <a:rPr lang="lv-LV" sz="1600" i="1" dirty="0">
                <a:latin typeface="Verdana" panose="020B0604030504040204" pitchFamily="34" charset="0"/>
                <a:ea typeface="Verdana" panose="020B0604030504040204" pitchFamily="34" charset="0"/>
                <a:cs typeface="Verdana" panose="020B0604030504040204" pitchFamily="34" charset="0"/>
              </a:rPr>
              <a:t>Rail Baltica </a:t>
            </a:r>
            <a:r>
              <a:rPr lang="lv-LV" sz="1600" dirty="0">
                <a:latin typeface="Verdana" panose="020B0604030504040204" pitchFamily="34" charset="0"/>
                <a:ea typeface="Verdana" panose="020B0604030504040204" pitchFamily="34" charset="0"/>
                <a:cs typeface="Verdana" panose="020B0604030504040204" pitchFamily="34" charset="0"/>
              </a:rPr>
              <a:t>projekts; Rīga - multimodāls transporta centrs un moderns Z-Eiropas aviācijas mezgls</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Transporta sistēmas uzlabošana, lai palielinātu velotransporta un citu </a:t>
            </a:r>
            <a:r>
              <a:rPr lang="lv-LV" sz="1600" b="1" dirty="0">
                <a:latin typeface="Verdana" panose="020B0604030504040204" pitchFamily="34" charset="0"/>
                <a:ea typeface="Verdana" panose="020B0604030504040204" pitchFamily="34" charset="0"/>
                <a:cs typeface="Verdana" panose="020B0604030504040204" pitchFamily="34" charset="0"/>
              </a:rPr>
              <a:t>videi draudzīgu pārvietošanās veidu lietošanu un AER izmantošanu</a:t>
            </a:r>
            <a:r>
              <a:rPr lang="lv-LV" sz="1600" dirty="0">
                <a:latin typeface="Verdana" panose="020B0604030504040204" pitchFamily="34" charset="0"/>
                <a:ea typeface="Verdana" panose="020B0604030504040204" pitchFamily="34" charset="0"/>
                <a:cs typeface="Verdana" panose="020B0604030504040204" pitchFamily="34" charset="0"/>
              </a:rPr>
              <a:t>, veidojot atbilstošu infrastruktūru un veicinot autoparka nomaiņu, vienlaikus panākot pieejamību dažādām sociālajām grupām</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Valsts un pašvaldību e-pakalpojumi</a:t>
            </a:r>
            <a:r>
              <a:rPr lang="lv-LV" sz="1600" dirty="0">
                <a:latin typeface="Verdana" panose="020B0604030504040204" pitchFamily="34" charset="0"/>
                <a:ea typeface="Verdana" panose="020B0604030504040204" pitchFamily="34" charset="0"/>
                <a:cs typeface="Verdana" panose="020B0604030504040204" pitchFamily="34" charset="0"/>
              </a:rPr>
              <a:t> -  principa </a:t>
            </a:r>
            <a:r>
              <a:rPr lang="lv-LV" sz="1600" b="1" dirty="0">
                <a:latin typeface="Verdana" panose="020B0604030504040204" pitchFamily="34" charset="0"/>
                <a:ea typeface="Verdana" panose="020B0604030504040204" pitchFamily="34" charset="0"/>
                <a:cs typeface="Verdana" panose="020B0604030504040204" pitchFamily="34" charset="0"/>
              </a:rPr>
              <a:t>«digitāls pēc noklusējuma» ieviešana;</a:t>
            </a:r>
            <a:r>
              <a:rPr lang="lv-LV" sz="1600" dirty="0">
                <a:latin typeface="Verdana" panose="020B0604030504040204" pitchFamily="34" charset="0"/>
                <a:ea typeface="Verdana" panose="020B0604030504040204" pitchFamily="34" charset="0"/>
                <a:cs typeface="Verdana" panose="020B0604030504040204" pitchFamily="34" charset="0"/>
              </a:rPr>
              <a:t> IKT procesu centralizācija; atvērtība privātā sektora risinājumiem</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Enerģijas pieejamība </a:t>
            </a:r>
            <a:r>
              <a:rPr lang="lv-LV" sz="1600" dirty="0">
                <a:latin typeface="Verdana" panose="020B0604030504040204" pitchFamily="34" charset="0"/>
                <a:ea typeface="Verdana" panose="020B0604030504040204" pitchFamily="34" charset="0"/>
                <a:cs typeface="Verdana" panose="020B0604030504040204" pitchFamily="34" charset="0"/>
              </a:rPr>
              <a:t>- Baltijas elektrotīklu sinhronizācija un gāzes vienotā tirgus izveide, atbalsts mājsaimniecību enerģētikas mikroprojektiem enerģijas ražošanai pašu patēriņam; </a:t>
            </a:r>
            <a:r>
              <a:rPr lang="lv-LV" sz="1600" b="1" dirty="0">
                <a:latin typeface="Verdana" panose="020B0604030504040204" pitchFamily="34" charset="0"/>
                <a:ea typeface="Verdana" panose="020B0604030504040204" pitchFamily="34" charset="0"/>
                <a:cs typeface="Verdana" panose="020B0604030504040204" pitchFamily="34" charset="0"/>
              </a:rPr>
              <a:t>energoefektivitāte</a:t>
            </a: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9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708142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 – </a:t>
            </a:r>
            <a:r>
              <a:rPr lang="lv-LV" dirty="0">
                <a:solidFill>
                  <a:srgbClr val="9D2235"/>
                </a:solidFill>
              </a:rPr>
              <a:t>INDIKATORI (1)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A73F532-9A03-4CB5-BF1C-4046824C1CD3}"/>
              </a:ext>
            </a:extLst>
          </p:cNvPr>
          <p:cNvSpPr txBox="1">
            <a:spLocks/>
          </p:cNvSpPr>
          <p:nvPr/>
        </p:nvSpPr>
        <p:spPr>
          <a:xfrm>
            <a:off x="264902" y="1392109"/>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400" b="1" dirty="0">
                <a:latin typeface="Verdana" panose="020B0604030504040204" pitchFamily="34" charset="0"/>
                <a:ea typeface="Verdana" panose="020B0604030504040204" pitchFamily="34" charset="0"/>
              </a:rPr>
              <a:t>Dzelzceļa pasažieru īpatsvars sabiedriskā transporta pārvadājumos</a:t>
            </a:r>
            <a:endParaRPr lang="en-GB" sz="1400" b="1" dirty="0"/>
          </a:p>
        </p:txBody>
      </p:sp>
      <p:graphicFrame>
        <p:nvGraphicFramePr>
          <p:cNvPr id="12" name="Chart 11">
            <a:extLst>
              <a:ext uri="{FF2B5EF4-FFF2-40B4-BE49-F238E27FC236}">
                <a16:creationId xmlns:a16="http://schemas.microsoft.com/office/drawing/2014/main" id="{C83E1560-0BCA-4DC0-A68F-727328EE9374}"/>
              </a:ext>
            </a:extLst>
          </p:cNvPr>
          <p:cNvGraphicFramePr>
            <a:graphicFrameLocks/>
          </p:cNvGraphicFramePr>
          <p:nvPr>
            <p:extLst>
              <p:ext uri="{D42A27DB-BD31-4B8C-83A1-F6EECF244321}">
                <p14:modId xmlns:p14="http://schemas.microsoft.com/office/powerpoint/2010/main" val="3792056443"/>
              </p:ext>
            </p:extLst>
          </p:nvPr>
        </p:nvGraphicFramePr>
        <p:xfrm>
          <a:off x="231058" y="2057400"/>
          <a:ext cx="11122742" cy="32028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012ECFD-CCA2-4B5F-B1D2-47BFC3D6B7EC}"/>
              </a:ext>
            </a:extLst>
          </p:cNvPr>
          <p:cNvSpPr txBox="1"/>
          <p:nvPr/>
        </p:nvSpPr>
        <p:spPr>
          <a:xfrm>
            <a:off x="343301" y="6457455"/>
            <a:ext cx="1572126" cy="289853"/>
          </a:xfrm>
          <a:prstGeom prst="rect">
            <a:avLst/>
          </a:prstGeom>
          <a:noFill/>
        </p:spPr>
        <p:txBody>
          <a:bodyPr wrap="square" rtlCol="0">
            <a:spAutoFit/>
          </a:bodyPr>
          <a:lstStyle/>
          <a:p>
            <a:pPr algn="l" defTabSz="975345">
              <a:defRPr/>
            </a:pPr>
            <a:r>
              <a:rPr lang="lv-LV" sz="1280" b="0" dirty="0">
                <a:latin typeface="Calibri Light" panose="020F0302020204030204" pitchFamily="34" charset="0"/>
                <a:ea typeface="Verdana" panose="020B0604030504040204" pitchFamily="34" charset="0"/>
                <a:cs typeface="Verdana" panose="020B0604030504040204" pitchFamily="34" charset="0"/>
              </a:rPr>
              <a:t>Avots</a:t>
            </a:r>
            <a:r>
              <a:rPr lang="en-US" sz="1280" b="0" dirty="0">
                <a:latin typeface="Calibri Light" panose="020F0302020204030204" pitchFamily="34" charset="0"/>
                <a:ea typeface="Verdana" panose="020B0604030504040204" pitchFamily="34" charset="0"/>
                <a:cs typeface="Verdana" panose="020B0604030504040204" pitchFamily="34" charset="0"/>
              </a:rPr>
              <a:t>: </a:t>
            </a:r>
            <a:r>
              <a:rPr lang="lv-LV" sz="1280" b="0" dirty="0">
                <a:latin typeface="Calibri Light" panose="020F0302020204030204" pitchFamily="34" charset="0"/>
                <a:ea typeface="Verdana" panose="020B0604030504040204" pitchFamily="34" charset="0"/>
                <a:cs typeface="Verdana" panose="020B0604030504040204" pitchFamily="34" charset="0"/>
              </a:rPr>
              <a:t>CSP</a:t>
            </a:r>
            <a:endParaRPr lang="en-US" sz="1280" b="0" dirty="0">
              <a:latin typeface="Calibri Light" panose="020F03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706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708142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 – </a:t>
            </a:r>
            <a:r>
              <a:rPr lang="lv-LV" dirty="0">
                <a:solidFill>
                  <a:srgbClr val="9D2235"/>
                </a:solidFill>
              </a:rPr>
              <a:t>INDIKATORI (2)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A73F532-9A03-4CB5-BF1C-4046824C1CD3}"/>
              </a:ext>
            </a:extLst>
          </p:cNvPr>
          <p:cNvSpPr txBox="1">
            <a:spLocks/>
          </p:cNvSpPr>
          <p:nvPr/>
        </p:nvSpPr>
        <p:spPr>
          <a:xfrm>
            <a:off x="256774" y="1072527"/>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400" b="1" dirty="0">
                <a:solidFill>
                  <a:schemeClr val="tx1">
                    <a:lumMod val="85000"/>
                    <a:lumOff val="15000"/>
                  </a:schemeClr>
                </a:solidFill>
                <a:latin typeface="Verdana" panose="020B0604030504040204" pitchFamily="34" charset="0"/>
                <a:ea typeface="Verdana" panose="020B0604030504040204" pitchFamily="34" charset="0"/>
              </a:rPr>
              <a:t>DESI indekss, 2019</a:t>
            </a:r>
            <a:endParaRPr lang="en-GB" sz="14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C88D5811-462C-4A1D-965B-346BBDC5039D}"/>
              </a:ext>
            </a:extLst>
          </p:cNvPr>
          <p:cNvPicPr>
            <a:picLocks noChangeAspect="1"/>
          </p:cNvPicPr>
          <p:nvPr/>
        </p:nvPicPr>
        <p:blipFill>
          <a:blip r:embed="rId3"/>
          <a:stretch>
            <a:fillRect/>
          </a:stretch>
        </p:blipFill>
        <p:spPr>
          <a:xfrm>
            <a:off x="96110" y="1465663"/>
            <a:ext cx="12095890" cy="5220887"/>
          </a:xfrm>
          <a:prstGeom prst="rect">
            <a:avLst/>
          </a:prstGeom>
        </p:spPr>
      </p:pic>
      <p:sp>
        <p:nvSpPr>
          <p:cNvPr id="2" name="Arrow: Down 1">
            <a:extLst>
              <a:ext uri="{FF2B5EF4-FFF2-40B4-BE49-F238E27FC236}">
                <a16:creationId xmlns:a16="http://schemas.microsoft.com/office/drawing/2014/main" id="{080978B0-7E0E-4289-99D0-851DC9468D23}"/>
              </a:ext>
            </a:extLst>
          </p:cNvPr>
          <p:cNvSpPr/>
          <p:nvPr/>
        </p:nvSpPr>
        <p:spPr>
          <a:xfrm>
            <a:off x="6172630" y="2376830"/>
            <a:ext cx="314325" cy="788830"/>
          </a:xfrm>
          <a:prstGeom prst="downArrow">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43014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708142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 – </a:t>
            </a:r>
            <a:r>
              <a:rPr lang="lv-LV" dirty="0">
                <a:solidFill>
                  <a:srgbClr val="9D2235"/>
                </a:solidFill>
              </a:rPr>
              <a:t>INDIKATORI (3)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A73F532-9A03-4CB5-BF1C-4046824C1CD3}"/>
              </a:ext>
            </a:extLst>
          </p:cNvPr>
          <p:cNvSpPr txBox="1">
            <a:spLocks/>
          </p:cNvSpPr>
          <p:nvPr/>
        </p:nvSpPr>
        <p:spPr>
          <a:xfrm>
            <a:off x="256774" y="1072527"/>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400" b="1" dirty="0">
                <a:solidFill>
                  <a:schemeClr val="tx1">
                    <a:lumMod val="85000"/>
                    <a:lumOff val="15000"/>
                  </a:schemeClr>
                </a:solidFill>
                <a:latin typeface="Verdana" panose="020B0604030504040204" pitchFamily="34" charset="0"/>
                <a:ea typeface="Verdana" panose="020B0604030504040204" pitchFamily="34" charset="0"/>
              </a:rPr>
              <a:t>DESI indekss, Latvija</a:t>
            </a:r>
            <a:endParaRPr lang="en-GB" sz="14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8" name="Picture 7" descr="A close up of a map&#10;&#10;Description automatically generated">
            <a:extLst>
              <a:ext uri="{FF2B5EF4-FFF2-40B4-BE49-F238E27FC236}">
                <a16:creationId xmlns:a16="http://schemas.microsoft.com/office/drawing/2014/main" id="{22617F4A-1116-4CC9-9AF6-98EC841CB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 y="1312304"/>
            <a:ext cx="12182812" cy="5395897"/>
          </a:xfrm>
          <a:prstGeom prst="rect">
            <a:avLst/>
          </a:prstGeom>
        </p:spPr>
      </p:pic>
    </p:spTree>
    <p:extLst>
      <p:ext uri="{BB962C8B-B14F-4D97-AF65-F5344CB8AC3E}">
        <p14:creationId xmlns:p14="http://schemas.microsoft.com/office/powerpoint/2010/main" val="1463395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577657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Līdzsvarota reģionālā attīstība – </a:t>
            </a:r>
            <a:r>
              <a:rPr lang="lv-LV" dirty="0">
                <a:solidFill>
                  <a:srgbClr val="9D2235"/>
                </a:solidFill>
              </a:rPr>
              <a:t>UZDEVUMI</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380103"/>
            <a:ext cx="12053328" cy="22775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Atbalsts uzņēmējdarbībai </a:t>
            </a:r>
            <a:r>
              <a:rPr lang="lv-LV" sz="1600" dirty="0">
                <a:latin typeface="Verdana" panose="020B0604030504040204" pitchFamily="34" charset="0"/>
                <a:ea typeface="Verdana" panose="020B0604030504040204" pitchFamily="34" charset="0"/>
                <a:cs typeface="Verdana" panose="020B0604030504040204" pitchFamily="34" charset="0"/>
              </a:rPr>
              <a:t>- mobilitātei un infrastruktūrai, jaunām darbavietām, sadarbība,  administratīvā sloga mazināšana, atbalstoša nodokļu sistēma</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Reģionālās izaugsmes fonds </a:t>
            </a:r>
            <a:r>
              <a:rPr lang="lv-LV" sz="1600" dirty="0">
                <a:latin typeface="Verdana" panose="020B0604030504040204" pitchFamily="34" charset="0"/>
                <a:ea typeface="Verdana" panose="020B0604030504040204" pitchFamily="34" charset="0"/>
                <a:cs typeface="Verdana" panose="020B0604030504040204" pitchFamily="34" charset="0"/>
              </a:rPr>
              <a:t>- mērķtiecīgiem ieguldījumiem </a:t>
            </a:r>
            <a:r>
              <a:rPr lang="lv-LV" sz="1600" b="1" dirty="0">
                <a:latin typeface="Verdana" panose="020B0604030504040204" pitchFamily="34" charset="0"/>
                <a:ea typeface="Verdana" panose="020B0604030504040204" pitchFamily="34" charset="0"/>
                <a:cs typeface="Verdana" panose="020B0604030504040204" pitchFamily="34" charset="0"/>
              </a:rPr>
              <a:t>kopējiem reģiona projektiem</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Plānošanas reģionu/pašvaldību sadarbība </a:t>
            </a:r>
            <a:r>
              <a:rPr lang="lv-LV" sz="1600" dirty="0">
                <a:latin typeface="Verdana" panose="020B0604030504040204" pitchFamily="34" charset="0"/>
                <a:ea typeface="Verdana" panose="020B0604030504040204" pitchFamily="34" charset="0"/>
                <a:cs typeface="Verdana" panose="020B0604030504040204" pitchFamily="34" charset="0"/>
              </a:rPr>
              <a:t>– pilsētas un lauku telpas mijiedarbība, sabiedriskā transporta risinājumi, </a:t>
            </a:r>
            <a:r>
              <a:rPr lang="lv-LV" sz="1600" b="1" dirty="0">
                <a:latin typeface="Verdana" panose="020B0604030504040204" pitchFamily="34" charset="0"/>
                <a:ea typeface="Verdana" panose="020B0604030504040204" pitchFamily="34" charset="0"/>
                <a:cs typeface="Verdana" panose="020B0604030504040204" pitchFamily="34" charset="0"/>
              </a:rPr>
              <a:t>koplietošanas infrastruktūra </a:t>
            </a:r>
            <a:r>
              <a:rPr lang="lv-LV" sz="1600" dirty="0">
                <a:latin typeface="Verdana" panose="020B0604030504040204" pitchFamily="34" charset="0"/>
                <a:ea typeface="Verdana" panose="020B0604030504040204" pitchFamily="34" charset="0"/>
                <a:cs typeface="Verdana" panose="020B0604030504040204" pitchFamily="34" charset="0"/>
              </a:rPr>
              <a:t>(t.sk. ceļi), komunālie pakalpojumi</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Pašvaldību efektivitāte </a:t>
            </a:r>
            <a:r>
              <a:rPr lang="lv-LV" sz="1600" dirty="0">
                <a:latin typeface="Verdana" panose="020B0604030504040204" pitchFamily="34" charset="0"/>
                <a:ea typeface="Verdana" panose="020B0604030504040204" pitchFamily="34" charset="0"/>
                <a:cs typeface="Verdana" panose="020B0604030504040204" pitchFamily="34" charset="0"/>
              </a:rPr>
              <a:t>- alternatīvi risinājumi pakalpojumu sniegšanai attālās apdzīvotās vietās, e-pakalpojumi</a:t>
            </a:r>
            <a:endParaRPr lang="lv-LV"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3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6108399"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Līdzsvarota reģionālā attīstība – </a:t>
            </a:r>
            <a:r>
              <a:rPr lang="lv-LV" dirty="0">
                <a:solidFill>
                  <a:srgbClr val="9D2235"/>
                </a:solidFill>
              </a:rPr>
              <a:t>INDIKATORI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E116043F-65A8-4E6D-A338-03C1B7081459}"/>
              </a:ext>
            </a:extLst>
          </p:cNvPr>
          <p:cNvGraphicFramePr>
            <a:graphicFrameLocks/>
          </p:cNvGraphicFramePr>
          <p:nvPr>
            <p:extLst>
              <p:ext uri="{D42A27DB-BD31-4B8C-83A1-F6EECF244321}">
                <p14:modId xmlns:p14="http://schemas.microsoft.com/office/powerpoint/2010/main" val="3491383332"/>
              </p:ext>
            </p:extLst>
          </p:nvPr>
        </p:nvGraphicFramePr>
        <p:xfrm>
          <a:off x="267902" y="1099619"/>
          <a:ext cx="1130166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62B5581-2E7B-44C5-A32E-D98F6B112726}"/>
              </a:ext>
            </a:extLst>
          </p:cNvPr>
          <p:cNvGraphicFramePr>
            <a:graphicFrameLocks/>
          </p:cNvGraphicFramePr>
          <p:nvPr>
            <p:extLst>
              <p:ext uri="{D42A27DB-BD31-4B8C-83A1-F6EECF244321}">
                <p14:modId xmlns:p14="http://schemas.microsoft.com/office/powerpoint/2010/main" val="343019087"/>
              </p:ext>
            </p:extLst>
          </p:nvPr>
        </p:nvGraphicFramePr>
        <p:xfrm>
          <a:off x="267902" y="3823236"/>
          <a:ext cx="1130166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B4087D1-2DF0-4CDD-AACF-A08F0C864FEC}"/>
              </a:ext>
            </a:extLst>
          </p:cNvPr>
          <p:cNvSpPr txBox="1"/>
          <p:nvPr/>
        </p:nvSpPr>
        <p:spPr>
          <a:xfrm>
            <a:off x="343300" y="6457455"/>
            <a:ext cx="2618975" cy="276999"/>
          </a:xfrm>
          <a:prstGeom prst="rect">
            <a:avLst/>
          </a:prstGeom>
          <a:noFill/>
        </p:spPr>
        <p:txBody>
          <a:bodyPr wrap="square" rtlCol="0">
            <a:spAutoFit/>
          </a:bodyPr>
          <a:lstStyle/>
          <a:p>
            <a:pPr algn="l" defTabSz="975345">
              <a:defRPr/>
            </a:pPr>
            <a:r>
              <a:rPr lang="lv-LV" sz="1200" b="0" dirty="0">
                <a:latin typeface="Verdana" panose="020B0604030504040204" pitchFamily="34" charset="0"/>
                <a:ea typeface="Verdana" panose="020B0604030504040204" pitchFamily="34" charset="0"/>
                <a:cs typeface="Verdana" panose="020B0604030504040204" pitchFamily="34" charset="0"/>
              </a:rPr>
              <a:t>Avots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CSP, VARAM aprēķins</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458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289117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Mājoklis – </a:t>
            </a:r>
            <a:r>
              <a:rPr lang="lv-LV" dirty="0">
                <a:solidFill>
                  <a:srgbClr val="9D2235"/>
                </a:solidFill>
              </a:rPr>
              <a:t>UZDEVUMI</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5" name="Galvenie UZDEVUMI šajā rīcības virzienā:…"/>
          <p:cNvSpPr txBox="1"/>
          <p:nvPr/>
        </p:nvSpPr>
        <p:spPr>
          <a:xfrm>
            <a:off x="138672" y="1380103"/>
            <a:ext cx="12053328" cy="22775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Sociālo mājokļu</a:t>
            </a:r>
            <a:r>
              <a:rPr lang="lv-LV" sz="1600" dirty="0">
                <a:latin typeface="Verdana" panose="020B0604030504040204" pitchFamily="34" charset="0"/>
                <a:ea typeface="Verdana" panose="020B0604030504040204" pitchFamily="34" charset="0"/>
                <a:cs typeface="Verdana" panose="020B0604030504040204" pitchFamily="34" charset="0"/>
              </a:rPr>
              <a:t> atjaunošana un jaunu mājokļu būvniecība un a</a:t>
            </a:r>
            <a:r>
              <a:rPr lang="lv-LV" sz="1600" b="1" dirty="0">
                <a:latin typeface="Verdana" panose="020B0604030504040204" pitchFamily="34" charset="0"/>
                <a:ea typeface="Verdana" panose="020B0604030504040204" pitchFamily="34" charset="0"/>
                <a:cs typeface="Verdana" panose="020B0604030504040204" pitchFamily="34" charset="0"/>
              </a:rPr>
              <a:t>tbalsts maznodrošinātām personām </a:t>
            </a:r>
            <a:r>
              <a:rPr lang="lv-LV" sz="1600" dirty="0">
                <a:latin typeface="Verdana" panose="020B0604030504040204" pitchFamily="34" charset="0"/>
                <a:ea typeface="Verdana" panose="020B0604030504040204" pitchFamily="34" charset="0"/>
                <a:cs typeface="Verdana" panose="020B0604030504040204" pitchFamily="34" charset="0"/>
              </a:rPr>
              <a:t>dzīvesvietas maiņai nodarbinātības uzlabošanā</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Atbalsts ģimenēm ar bērniem </a:t>
            </a:r>
            <a:r>
              <a:rPr lang="lv-LV" sz="1600" dirty="0">
                <a:latin typeface="Verdana" panose="020B0604030504040204" pitchFamily="34" charset="0"/>
                <a:ea typeface="Verdana" panose="020B0604030504040204" pitchFamily="34" charset="0"/>
                <a:cs typeface="Verdana" panose="020B0604030504040204" pitchFamily="34" charset="0"/>
              </a:rPr>
              <a:t>mājokļu iegādei vai būvniecībai</a:t>
            </a:r>
          </a:p>
          <a:p>
            <a:pPr marL="285750" indent="-285750">
              <a:spcBef>
                <a:spcPts val="1200"/>
              </a:spcBef>
              <a:buFont typeface="Arial" panose="020B0604020202020204" pitchFamily="34" charset="0"/>
              <a:buChar char="•"/>
            </a:pPr>
            <a:r>
              <a:rPr lang="lv-LV" sz="1600" b="1" dirty="0">
                <a:latin typeface="Verdana" panose="020B0604030504040204" pitchFamily="34" charset="0"/>
                <a:ea typeface="Verdana" panose="020B0604030504040204" pitchFamily="34" charset="0"/>
                <a:cs typeface="Verdana" panose="020B0604030504040204" pitchFamily="34" charset="0"/>
              </a:rPr>
              <a:t>Finanšu instruments</a:t>
            </a:r>
            <a:r>
              <a:rPr lang="lv-LV" sz="1600" dirty="0">
                <a:latin typeface="Verdana" panose="020B0604030504040204" pitchFamily="34" charset="0"/>
                <a:ea typeface="Verdana" panose="020B0604030504040204" pitchFamily="34" charset="0"/>
                <a:cs typeface="Verdana" panose="020B0604030504040204" pitchFamily="34" charset="0"/>
              </a:rPr>
              <a:t> zemu izmaksu mājokļu būvniecībai, t.sk. mehānisms un normatīvais regulējums, kas veicinātu bezpeļņas vai zemas-peļņas īres māju būvniecību</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Efektīva mājokļu </a:t>
            </a:r>
            <a:r>
              <a:rPr lang="lv-LV" sz="1600" b="1" dirty="0">
                <a:latin typeface="Verdana" panose="020B0604030504040204" pitchFamily="34" charset="0"/>
                <a:ea typeface="Verdana" panose="020B0604030504040204" pitchFamily="34" charset="0"/>
                <a:cs typeface="Verdana" panose="020B0604030504040204" pitchFamily="34" charset="0"/>
              </a:rPr>
              <a:t>īres tirgus </a:t>
            </a:r>
            <a:r>
              <a:rPr lang="lv-LV" sz="1600" dirty="0">
                <a:latin typeface="Verdana" panose="020B0604030504040204" pitchFamily="34" charset="0"/>
                <a:ea typeface="Verdana" panose="020B0604030504040204" pitchFamily="34" charset="0"/>
                <a:cs typeface="Verdana" panose="020B0604030504040204" pitchFamily="34" charset="0"/>
              </a:rPr>
              <a:t>tiesiskā regulējuma izveidošana, </a:t>
            </a:r>
            <a:r>
              <a:rPr lang="lv-LV" sz="1600" b="1" dirty="0">
                <a:latin typeface="Verdana" panose="020B0604030504040204" pitchFamily="34" charset="0"/>
                <a:ea typeface="Verdana" panose="020B0604030504040204" pitchFamily="34" charset="0"/>
                <a:cs typeface="Verdana" panose="020B0604030504040204" pitchFamily="34" charset="0"/>
              </a:rPr>
              <a:t>būvniecības netiešo izmaksu samazināšana, procesu vienkāršošana</a:t>
            </a: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558DBDC-8A74-401C-A31E-902723258D09}"/>
              </a:ext>
            </a:extLst>
          </p:cNvPr>
          <p:cNvSpPr/>
          <p:nvPr/>
        </p:nvSpPr>
        <p:spPr>
          <a:xfrm>
            <a:off x="3863975" y="3053105"/>
            <a:ext cx="1467395" cy="2190637"/>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DD4B830E-1BD4-4289-A6CB-F1ADCA4040B7}"/>
              </a:ext>
            </a:extLst>
          </p:cNvPr>
          <p:cNvSpPr/>
          <p:nvPr/>
        </p:nvSpPr>
        <p:spPr>
          <a:xfrm>
            <a:off x="3863975" y="1888013"/>
            <a:ext cx="2078039" cy="1696589"/>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502AFA82-0748-48BD-B159-36830DD11080}"/>
              </a:ext>
            </a:extLst>
          </p:cNvPr>
          <p:cNvSpPr/>
          <p:nvPr/>
        </p:nvSpPr>
        <p:spPr>
          <a:xfrm>
            <a:off x="6307139" y="1888013"/>
            <a:ext cx="2078036" cy="1696590"/>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3A33276-3CEF-492E-9A01-8D752511345A}"/>
              </a:ext>
            </a:extLst>
          </p:cNvPr>
          <p:cNvSpPr/>
          <p:nvPr/>
        </p:nvSpPr>
        <p:spPr>
          <a:xfrm>
            <a:off x="6918024" y="3054022"/>
            <a:ext cx="1467151" cy="21888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AC82597E-3318-4E1A-BF70-9D6EDB01A201}"/>
              </a:ext>
            </a:extLst>
          </p:cNvPr>
          <p:cNvSpPr/>
          <p:nvPr/>
        </p:nvSpPr>
        <p:spPr>
          <a:xfrm>
            <a:off x="3863975" y="4712624"/>
            <a:ext cx="2078039" cy="1696588"/>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578CBE6-8EF3-4CC7-92DB-6EE6CCD5B192}"/>
              </a:ext>
            </a:extLst>
          </p:cNvPr>
          <p:cNvSpPr/>
          <p:nvPr/>
        </p:nvSpPr>
        <p:spPr>
          <a:xfrm>
            <a:off x="6307139" y="4712624"/>
            <a:ext cx="2078036" cy="1696589"/>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123CA498-141F-4703-89A7-F4353607B1BB}"/>
              </a:ext>
            </a:extLst>
          </p:cNvPr>
          <p:cNvGrpSpPr/>
          <p:nvPr/>
        </p:nvGrpSpPr>
        <p:grpSpPr>
          <a:xfrm>
            <a:off x="8950552" y="3666856"/>
            <a:ext cx="2937088" cy="1290153"/>
            <a:chOff x="8921977" y="1466725"/>
            <a:chExt cx="2937088" cy="1290153"/>
          </a:xfrm>
        </p:grpSpPr>
        <p:sp>
          <p:nvSpPr>
            <p:cNvPr id="52" name="TextBox 51">
              <a:extLst>
                <a:ext uri="{FF2B5EF4-FFF2-40B4-BE49-F238E27FC236}">
                  <a16:creationId xmlns:a16="http://schemas.microsoft.com/office/drawing/2014/main" id="{D38474D6-F3C3-4387-8570-D4CD2550B552}"/>
                </a:ext>
              </a:extLst>
            </p:cNvPr>
            <p:cNvSpPr txBox="1"/>
            <p:nvPr/>
          </p:nvSpPr>
          <p:spPr>
            <a:xfrm>
              <a:off x="8921977" y="1466725"/>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p>
          </p:txBody>
        </p:sp>
        <p:sp>
          <p:nvSpPr>
            <p:cNvPr id="53" name="TextBox 52">
              <a:extLst>
                <a:ext uri="{FF2B5EF4-FFF2-40B4-BE49-F238E27FC236}">
                  <a16:creationId xmlns:a16="http://schemas.microsoft.com/office/drawing/2014/main" id="{EDA2D7E4-7FB7-4775-B8E7-2D174EEA2FF1}"/>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grpSp>
        <p:nvGrpSpPr>
          <p:cNvPr id="54" name="Group 53">
            <a:extLst>
              <a:ext uri="{FF2B5EF4-FFF2-40B4-BE49-F238E27FC236}">
                <a16:creationId xmlns:a16="http://schemas.microsoft.com/office/drawing/2014/main" id="{A197FD85-92CE-4F1D-8777-DF98EF9EA11E}"/>
              </a:ext>
            </a:extLst>
          </p:cNvPr>
          <p:cNvGrpSpPr/>
          <p:nvPr/>
        </p:nvGrpSpPr>
        <p:grpSpPr>
          <a:xfrm>
            <a:off x="8950552" y="5371950"/>
            <a:ext cx="2937088" cy="1105487"/>
            <a:chOff x="8921977" y="4073386"/>
            <a:chExt cx="2937088" cy="1105487"/>
          </a:xfrm>
        </p:grpSpPr>
        <p:sp>
          <p:nvSpPr>
            <p:cNvPr id="55" name="TextBox 54">
              <a:extLst>
                <a:ext uri="{FF2B5EF4-FFF2-40B4-BE49-F238E27FC236}">
                  <a16:creationId xmlns:a16="http://schemas.microsoft.com/office/drawing/2014/main" id="{4CD751D8-AE86-4971-B968-A91A645593C2}"/>
                </a:ext>
              </a:extLst>
            </p:cNvPr>
            <p:cNvSpPr txBox="1"/>
            <p:nvPr/>
          </p:nvSpPr>
          <p:spPr>
            <a:xfrm>
              <a:off x="8921977" y="407338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Vienota, droša un atvērta sabiedrība</a:t>
              </a:r>
            </a:p>
          </p:txBody>
        </p:sp>
        <p:sp>
          <p:nvSpPr>
            <p:cNvPr id="56" name="TextBox 55">
              <a:extLst>
                <a:ext uri="{FF2B5EF4-FFF2-40B4-BE49-F238E27FC236}">
                  <a16:creationId xmlns:a16="http://schemas.microsoft.com/office/drawing/2014/main" id="{AC0AC80C-4AE5-4688-87A2-3DDA9E610EE8}"/>
                </a:ext>
              </a:extLst>
            </p:cNvPr>
            <p:cNvSpPr txBox="1"/>
            <p:nvPr/>
          </p:nvSpPr>
          <p:spPr>
            <a:xfrm>
              <a:off x="8929772" y="4532542"/>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Saliedētība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pārvaldība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Drošība</a:t>
              </a:r>
            </a:p>
          </p:txBody>
        </p:sp>
      </p:grpSp>
      <p:grpSp>
        <p:nvGrpSpPr>
          <p:cNvPr id="57" name="Group 56">
            <a:extLst>
              <a:ext uri="{FF2B5EF4-FFF2-40B4-BE49-F238E27FC236}">
                <a16:creationId xmlns:a16="http://schemas.microsoft.com/office/drawing/2014/main" id="{68FF5637-6845-48E9-8AEF-007FA1832E23}"/>
              </a:ext>
            </a:extLst>
          </p:cNvPr>
          <p:cNvGrpSpPr/>
          <p:nvPr/>
        </p:nvGrpSpPr>
        <p:grpSpPr>
          <a:xfrm>
            <a:off x="361511" y="3666856"/>
            <a:ext cx="2937088" cy="1474819"/>
            <a:chOff x="332936" y="2627766"/>
            <a:chExt cx="2937088" cy="1474819"/>
          </a:xfrm>
        </p:grpSpPr>
        <p:sp>
          <p:nvSpPr>
            <p:cNvPr id="58" name="TextBox 57">
              <a:extLst>
                <a:ext uri="{FF2B5EF4-FFF2-40B4-BE49-F238E27FC236}">
                  <a16:creationId xmlns:a16="http://schemas.microsoft.com/office/drawing/2014/main" id="{8136FFE8-CF7A-4D3A-AAAC-A053DE18B3C6}"/>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p>
          </p:txBody>
        </p:sp>
        <p:sp>
          <p:nvSpPr>
            <p:cNvPr id="59" name="TextBox 58">
              <a:extLst>
                <a:ext uri="{FF2B5EF4-FFF2-40B4-BE49-F238E27FC236}">
                  <a16:creationId xmlns:a16="http://schemas.microsoft.com/office/drawing/2014/main" id="{20288038-BCAA-439A-B76C-00A4BC1070CA}"/>
                </a:ext>
              </a:extLst>
            </p:cNvPr>
            <p:cNvSpPr txBox="1"/>
            <p:nvPr/>
          </p:nvSpPr>
          <p:spPr>
            <a:xfrm>
              <a:off x="340731" y="3086922"/>
              <a:ext cx="2929293" cy="1015663"/>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 pieejama, iekļaujoša izglītība</a:t>
              </a:r>
            </a:p>
          </p:txBody>
        </p:sp>
      </p:grpSp>
      <p:grpSp>
        <p:nvGrpSpPr>
          <p:cNvPr id="60" name="Group 59">
            <a:extLst>
              <a:ext uri="{FF2B5EF4-FFF2-40B4-BE49-F238E27FC236}">
                <a16:creationId xmlns:a16="http://schemas.microsoft.com/office/drawing/2014/main" id="{8B92455B-CF0B-44A5-A733-47FA1A431B77}"/>
              </a:ext>
            </a:extLst>
          </p:cNvPr>
          <p:cNvGrpSpPr/>
          <p:nvPr/>
        </p:nvGrpSpPr>
        <p:grpSpPr>
          <a:xfrm>
            <a:off x="361511" y="5371950"/>
            <a:ext cx="2937088" cy="1105487"/>
            <a:chOff x="332936" y="4652338"/>
            <a:chExt cx="2937088" cy="1105487"/>
          </a:xfrm>
        </p:grpSpPr>
        <p:sp>
          <p:nvSpPr>
            <p:cNvPr id="61" name="TextBox 60">
              <a:extLst>
                <a:ext uri="{FF2B5EF4-FFF2-40B4-BE49-F238E27FC236}">
                  <a16:creationId xmlns:a16="http://schemas.microsoft.com/office/drawing/2014/main" id="{0074A0E2-D994-4571-8AD5-B0AF52BCB132}"/>
                </a:ext>
              </a:extLst>
            </p:cNvPr>
            <p:cNvSpPr txBox="1"/>
            <p:nvPr/>
          </p:nvSpPr>
          <p:spPr>
            <a:xfrm>
              <a:off x="332936" y="4652338"/>
              <a:ext cx="2937088" cy="461665"/>
            </a:xfrm>
            <a:prstGeom prst="rect">
              <a:avLst/>
            </a:prstGeom>
            <a:solidFill>
              <a:srgbClr val="CEC332"/>
            </a:solidFill>
          </p:spPr>
          <p:txBody>
            <a:bodyPr wrap="square" lIns="0" rIns="0" rtlCol="0" anchor="b">
              <a:spAutoFit/>
            </a:bodyPr>
            <a:lstStyle/>
            <a:p>
              <a:r>
                <a:rPr lang="en-US" sz="1200" b="1" noProof="1">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p>
          </p:txBody>
        </p:sp>
        <p:sp>
          <p:nvSpPr>
            <p:cNvPr id="62" name="TextBox 61">
              <a:extLst>
                <a:ext uri="{FF2B5EF4-FFF2-40B4-BE49-F238E27FC236}">
                  <a16:creationId xmlns:a16="http://schemas.microsoft.com/office/drawing/2014/main" id="{0E24BBAA-9BE6-4B8C-AEEB-DBEC31BDAC76}"/>
                </a:ext>
              </a:extLst>
            </p:cNvPr>
            <p:cNvSpPr txBox="1"/>
            <p:nvPr/>
          </p:nvSpPr>
          <p:spPr>
            <a:xfrm>
              <a:off x="340731" y="5111494"/>
              <a:ext cx="2929293" cy="646331"/>
            </a:xfrm>
            <a:prstGeom prst="rect">
              <a:avLst/>
            </a:prstGeom>
            <a:solidFill>
              <a:srgbClr val="CEC332"/>
            </a:solid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Produktivitāte un inovācija</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Darbs un ienākumi</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grpSp>
        <p:nvGrpSpPr>
          <p:cNvPr id="63" name="Group 62">
            <a:extLst>
              <a:ext uri="{FF2B5EF4-FFF2-40B4-BE49-F238E27FC236}">
                <a16:creationId xmlns:a16="http://schemas.microsoft.com/office/drawing/2014/main" id="{701E133C-FFD6-4542-8576-286B7FF4C267}"/>
              </a:ext>
            </a:extLst>
          </p:cNvPr>
          <p:cNvGrpSpPr/>
          <p:nvPr/>
        </p:nvGrpSpPr>
        <p:grpSpPr>
          <a:xfrm>
            <a:off x="8958347" y="1961762"/>
            <a:ext cx="2937088" cy="1290153"/>
            <a:chOff x="8921977" y="1466725"/>
            <a:chExt cx="2937088" cy="1290153"/>
          </a:xfrm>
        </p:grpSpPr>
        <p:sp>
          <p:nvSpPr>
            <p:cNvPr id="64" name="TextBox 63">
              <a:extLst>
                <a:ext uri="{FF2B5EF4-FFF2-40B4-BE49-F238E27FC236}">
                  <a16:creationId xmlns:a16="http://schemas.microsoft.com/office/drawing/2014/main" id="{3B1004EB-62CA-4E78-8179-1285ACC9F007}"/>
                </a:ext>
              </a:extLst>
            </p:cNvPr>
            <p:cNvSpPr txBox="1"/>
            <p:nvPr/>
          </p:nvSpPr>
          <p:spPr>
            <a:xfrm>
              <a:off x="8921977" y="1466725"/>
              <a:ext cx="2937088" cy="461665"/>
            </a:xfrm>
            <a:prstGeom prst="rect">
              <a:avLst/>
            </a:prstGeom>
            <a:solidFill>
              <a:srgbClr val="CEC332"/>
            </a:solidFill>
          </p:spPr>
          <p:txBody>
            <a:bodyPr wrap="square" lIns="0" rIns="0" rtlCol="0" anchor="b">
              <a:spAutoFit/>
            </a:bodyPr>
            <a:lstStyle/>
            <a:p>
              <a:r>
                <a:rPr lang="lv-LV" altLang="lv-LV" sz="1200" b="1" dirty="0">
                  <a:solidFill>
                    <a:schemeClr val="tx1">
                      <a:lumMod val="85000"/>
                      <a:lumOff val="15000"/>
                    </a:schemeClr>
                  </a:solidFill>
                  <a:highlight>
                    <a:srgbClr val="CEC332"/>
                  </a:highlight>
                  <a:latin typeface="Verdana" panose="020B0604030504040204" pitchFamily="34" charset="0"/>
                  <a:ea typeface="Verdana" panose="020B0604030504040204" pitchFamily="34" charset="0"/>
                </a:rPr>
                <a:t>Kvalitatīva dzīves vide un teritoriju attīstība</a:t>
              </a:r>
            </a:p>
          </p:txBody>
        </p:sp>
        <p:sp>
          <p:nvSpPr>
            <p:cNvPr id="65" name="TextBox 64">
              <a:extLst>
                <a:ext uri="{FF2B5EF4-FFF2-40B4-BE49-F238E27FC236}">
                  <a16:creationId xmlns:a16="http://schemas.microsoft.com/office/drawing/2014/main" id="{891FDD07-384E-4503-BE33-A58E2D5F4CA7}"/>
                </a:ext>
              </a:extLst>
            </p:cNvPr>
            <p:cNvSpPr txBox="1"/>
            <p:nvPr/>
          </p:nvSpPr>
          <p:spPr>
            <a:xfrm>
              <a:off x="8929772" y="1925881"/>
              <a:ext cx="2929293" cy="830997"/>
            </a:xfrm>
            <a:prstGeom prst="rect">
              <a:avLst/>
            </a:prstGeom>
            <a:solidFill>
              <a:srgbClr val="CEC332"/>
            </a:solid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Daba un vide</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Tehnoloģiskā vide un pakalpojumi</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Līdzsvarota reģionālā attīstība</a:t>
              </a:r>
            </a:p>
            <a:p>
              <a:pPr marL="171450" indent="-171450">
                <a:buFont typeface="Arial" panose="020B0604020202020204" pitchFamily="34" charset="0"/>
                <a:buChar char="•"/>
              </a:pPr>
              <a:r>
                <a:rPr lang="lv-LV" sz="1200" dirty="0">
                  <a:solidFill>
                    <a:schemeClr val="tx1">
                      <a:lumMod val="85000"/>
                      <a:lumOff val="15000"/>
                    </a:schemeClr>
                  </a:solidFill>
                  <a:highlight>
                    <a:srgbClr val="CEC332"/>
                  </a:highlight>
                  <a:latin typeface="Verdana" panose="020B0604030504040204" pitchFamily="34" charset="0"/>
                  <a:ea typeface="Verdana" panose="020B0604030504040204" pitchFamily="34" charset="0"/>
                  <a:cs typeface="Verdana" panose="020B0604030504040204" pitchFamily="34" charset="0"/>
                </a:rPr>
                <a:t>Mājokļi</a:t>
              </a:r>
            </a:p>
          </p:txBody>
        </p:sp>
      </p:grpSp>
      <p:grpSp>
        <p:nvGrpSpPr>
          <p:cNvPr id="66" name="Group 65">
            <a:extLst>
              <a:ext uri="{FF2B5EF4-FFF2-40B4-BE49-F238E27FC236}">
                <a16:creationId xmlns:a16="http://schemas.microsoft.com/office/drawing/2014/main" id="{9AEDC516-863E-4B16-A006-433A0D2545C2}"/>
              </a:ext>
            </a:extLst>
          </p:cNvPr>
          <p:cNvGrpSpPr/>
          <p:nvPr/>
        </p:nvGrpSpPr>
        <p:grpSpPr>
          <a:xfrm>
            <a:off x="369306" y="1961762"/>
            <a:ext cx="2937088" cy="1659485"/>
            <a:chOff x="332936" y="2627766"/>
            <a:chExt cx="2937088" cy="1659485"/>
          </a:xfrm>
        </p:grpSpPr>
        <p:sp>
          <p:nvSpPr>
            <p:cNvPr id="67" name="TextBox 66">
              <a:extLst>
                <a:ext uri="{FF2B5EF4-FFF2-40B4-BE49-F238E27FC236}">
                  <a16:creationId xmlns:a16="http://schemas.microsoft.com/office/drawing/2014/main" id="{859CA308-112D-4CD4-9BA4-A655754FC321}"/>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Stipras ģimenes veseli un aktīvi cilvēki</a:t>
              </a:r>
            </a:p>
          </p:txBody>
        </p:sp>
        <p:sp>
          <p:nvSpPr>
            <p:cNvPr id="68" name="TextBox 67">
              <a:extLst>
                <a:ext uri="{FF2B5EF4-FFF2-40B4-BE49-F238E27FC236}">
                  <a16:creationId xmlns:a16="http://schemas.microsoft.com/office/drawing/2014/main" id="{6F0F6C1F-E64D-41A3-8C1D-0DB849B11E51}"/>
                </a:ext>
              </a:extLst>
            </p:cNvPr>
            <p:cNvSpPr txBox="1"/>
            <p:nvPr/>
          </p:nvSpPr>
          <p:spPr>
            <a:xfrm>
              <a:off x="340731" y="3086922"/>
              <a:ext cx="2929293" cy="1200329"/>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 cilvēku centrēta veselības aprūpe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a:t>
              </a:r>
            </a:p>
          </p:txBody>
        </p:sp>
      </p:grpSp>
      <p:sp>
        <p:nvSpPr>
          <p:cNvPr id="43" name="Oval 42">
            <a:extLst>
              <a:ext uri="{FF2B5EF4-FFF2-40B4-BE49-F238E27FC236}">
                <a16:creationId xmlns:a16="http://schemas.microsoft.com/office/drawing/2014/main" id="{ECFF07CA-E7C1-41CD-AA76-19CDBA076E52}"/>
              </a:ext>
            </a:extLst>
          </p:cNvPr>
          <p:cNvSpPr/>
          <p:nvPr/>
        </p:nvSpPr>
        <p:spPr>
          <a:xfrm>
            <a:off x="5639852" y="3658588"/>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9411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Title 1">
            <a:extLst>
              <a:ext uri="{FF2B5EF4-FFF2-40B4-BE49-F238E27FC236}">
                <a16:creationId xmlns:a16="http://schemas.microsoft.com/office/drawing/2014/main" id="{BB6227DE-8315-4F45-BC90-C57C3A1B596A}"/>
              </a:ext>
            </a:extLst>
          </p:cNvPr>
          <p:cNvSpPr txBox="1">
            <a:spLocks noGrp="1"/>
          </p:cNvSpPr>
          <p:nvPr>
            <p:ph type="title"/>
          </p:nvPr>
        </p:nvSpPr>
        <p:spPr>
          <a:xfrm>
            <a:off x="0" y="0"/>
            <a:ext cx="3575001" cy="552040"/>
          </a:xfrm>
          <a:prstGeom prst="rect">
            <a:avLst/>
          </a:prstGeom>
          <a:solidFill>
            <a:schemeClr val="bg2">
              <a:lumMod val="90000"/>
            </a:schemeClr>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NAP2027 IETVARS </a:t>
            </a:r>
          </a:p>
        </p:txBody>
      </p:sp>
      <p:pic>
        <p:nvPicPr>
          <p:cNvPr id="70" name="Picture 69" descr="1.prior-sark">
            <a:extLst>
              <a:ext uri="{FF2B5EF4-FFF2-40B4-BE49-F238E27FC236}">
                <a16:creationId xmlns:a16="http://schemas.microsoft.com/office/drawing/2014/main" id="{E7727B0A-B218-2745-8320-FF41CDB933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549542">
            <a:off x="4515881" y="2005420"/>
            <a:ext cx="941035" cy="830997"/>
          </a:xfrm>
          <a:prstGeom prst="rect">
            <a:avLst/>
          </a:prstGeom>
          <a:noFill/>
          <a:ln>
            <a:noFill/>
          </a:ln>
        </p:spPr>
      </p:pic>
      <p:pic>
        <p:nvPicPr>
          <p:cNvPr id="71" name="Picture 70" descr="2.prior-sark">
            <a:extLst>
              <a:ext uri="{FF2B5EF4-FFF2-40B4-BE49-F238E27FC236}">
                <a16:creationId xmlns:a16="http://schemas.microsoft.com/office/drawing/2014/main" id="{AEBDE5AD-4E68-1C43-B6F6-41F7DBD9C1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549542">
            <a:off x="3897020" y="3693215"/>
            <a:ext cx="846185" cy="917883"/>
          </a:xfrm>
          <a:prstGeom prst="rect">
            <a:avLst/>
          </a:prstGeom>
          <a:noFill/>
          <a:ln>
            <a:noFill/>
          </a:ln>
        </p:spPr>
      </p:pic>
      <p:pic>
        <p:nvPicPr>
          <p:cNvPr id="72" name="Picture 71" descr="3prior-sark">
            <a:extLst>
              <a:ext uri="{FF2B5EF4-FFF2-40B4-BE49-F238E27FC236}">
                <a16:creationId xmlns:a16="http://schemas.microsoft.com/office/drawing/2014/main" id="{9C647016-B662-DC4E-AD5E-E84EA32AEB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1549542">
            <a:off x="4457925" y="5480819"/>
            <a:ext cx="854658" cy="798418"/>
          </a:xfrm>
          <a:prstGeom prst="rect">
            <a:avLst/>
          </a:prstGeom>
          <a:noFill/>
          <a:ln>
            <a:noFill/>
          </a:ln>
        </p:spPr>
      </p:pic>
      <p:pic>
        <p:nvPicPr>
          <p:cNvPr id="75" name="Picture 74" descr="6prior-sark">
            <a:extLst>
              <a:ext uri="{FF2B5EF4-FFF2-40B4-BE49-F238E27FC236}">
                <a16:creationId xmlns:a16="http://schemas.microsoft.com/office/drawing/2014/main" id="{24D95088-3063-EE40-A5F3-7FC48850E7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549542">
            <a:off x="6991618" y="5566083"/>
            <a:ext cx="709078" cy="706671"/>
          </a:xfrm>
          <a:prstGeom prst="rect">
            <a:avLst/>
          </a:prstGeom>
          <a:noFill/>
          <a:ln>
            <a:noFill/>
          </a:ln>
        </p:spPr>
      </p:pic>
      <p:pic>
        <p:nvPicPr>
          <p:cNvPr id="83" name="Picture 82" descr="5prior-sark">
            <a:extLst>
              <a:ext uri="{FF2B5EF4-FFF2-40B4-BE49-F238E27FC236}">
                <a16:creationId xmlns:a16="http://schemas.microsoft.com/office/drawing/2014/main" id="{38690CAC-8C4B-6245-B40F-5BB729CD21F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549542">
            <a:off x="7494777" y="3767575"/>
            <a:ext cx="860043" cy="830997"/>
          </a:xfrm>
          <a:prstGeom prst="rect">
            <a:avLst/>
          </a:prstGeom>
          <a:noFill/>
          <a:ln>
            <a:noFill/>
          </a:ln>
        </p:spPr>
      </p:pic>
      <p:pic>
        <p:nvPicPr>
          <p:cNvPr id="84" name="Picture 83" descr="4.prior-sark">
            <a:extLst>
              <a:ext uri="{FF2B5EF4-FFF2-40B4-BE49-F238E27FC236}">
                <a16:creationId xmlns:a16="http://schemas.microsoft.com/office/drawing/2014/main" id="{BA94775A-4D8E-764B-8A4E-8C0674BE9A2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549542">
            <a:off x="6868017" y="1968028"/>
            <a:ext cx="860043" cy="845160"/>
          </a:xfrm>
          <a:prstGeom prst="rect">
            <a:avLst/>
          </a:prstGeom>
          <a:noFill/>
          <a:ln>
            <a:noFill/>
          </a:ln>
        </p:spPr>
      </p:pic>
      <p:grpSp>
        <p:nvGrpSpPr>
          <p:cNvPr id="45" name="Group 44">
            <a:extLst>
              <a:ext uri="{FF2B5EF4-FFF2-40B4-BE49-F238E27FC236}">
                <a16:creationId xmlns:a16="http://schemas.microsoft.com/office/drawing/2014/main" id="{FF677663-0C7D-FA43-8FB6-45BCBCE50890}"/>
              </a:ext>
            </a:extLst>
          </p:cNvPr>
          <p:cNvGrpSpPr/>
          <p:nvPr/>
        </p:nvGrpSpPr>
        <p:grpSpPr>
          <a:xfrm rot="568725">
            <a:off x="4781727" y="2856626"/>
            <a:ext cx="2729367" cy="2638214"/>
            <a:chOff x="3933825" y="1367090"/>
            <a:chExt cx="4324350" cy="4324350"/>
          </a:xfrm>
          <a:solidFill>
            <a:srgbClr val="941100"/>
          </a:solidFill>
        </p:grpSpPr>
        <p:grpSp>
          <p:nvGrpSpPr>
            <p:cNvPr id="47" name="Group 46">
              <a:extLst>
                <a:ext uri="{FF2B5EF4-FFF2-40B4-BE49-F238E27FC236}">
                  <a16:creationId xmlns:a16="http://schemas.microsoft.com/office/drawing/2014/main" id="{C3B68093-DA60-414E-B6A7-062B51C2D39D}"/>
                </a:ext>
              </a:extLst>
            </p:cNvPr>
            <p:cNvGrpSpPr/>
            <p:nvPr/>
          </p:nvGrpSpPr>
          <p:grpSpPr>
            <a:xfrm>
              <a:off x="3933825" y="1367090"/>
              <a:ext cx="4324350" cy="4324350"/>
              <a:chOff x="916854" y="2017279"/>
              <a:chExt cx="2697163" cy="2433638"/>
            </a:xfrm>
            <a:grpFill/>
          </p:grpSpPr>
          <p:sp>
            <p:nvSpPr>
              <p:cNvPr id="76" name="Freeform 527">
                <a:extLst>
                  <a:ext uri="{FF2B5EF4-FFF2-40B4-BE49-F238E27FC236}">
                    <a16:creationId xmlns:a16="http://schemas.microsoft.com/office/drawing/2014/main" id="{CCE50F15-6860-BC47-B3F2-DFA88743930C}"/>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7" name="Freeform 528">
                <a:extLst>
                  <a:ext uri="{FF2B5EF4-FFF2-40B4-BE49-F238E27FC236}">
                    <a16:creationId xmlns:a16="http://schemas.microsoft.com/office/drawing/2014/main" id="{349F7EA5-5C5F-E647-9AD6-6C20597E1428}"/>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8" name="Freeform 529">
                <a:extLst>
                  <a:ext uri="{FF2B5EF4-FFF2-40B4-BE49-F238E27FC236}">
                    <a16:creationId xmlns:a16="http://schemas.microsoft.com/office/drawing/2014/main" id="{EC3D0EAF-62E4-4841-9EED-A42B8861EECB}"/>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9" name="Freeform: Shape 27">
              <a:extLst>
                <a:ext uri="{FF2B5EF4-FFF2-40B4-BE49-F238E27FC236}">
                  <a16:creationId xmlns:a16="http://schemas.microsoft.com/office/drawing/2014/main" id="{D615B5AE-439D-304B-9462-EFE20A7C0874}"/>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sp>
          <p:nvSpPr>
            <p:cNvPr id="73" name="Freeform: Shape 28">
              <a:extLst>
                <a:ext uri="{FF2B5EF4-FFF2-40B4-BE49-F238E27FC236}">
                  <a16:creationId xmlns:a16="http://schemas.microsoft.com/office/drawing/2014/main" id="{6DCCB997-A85B-9840-A7F4-709699FE62BE}"/>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sp>
          <p:nvSpPr>
            <p:cNvPr id="74" name="Freeform: Shape 29">
              <a:extLst>
                <a:ext uri="{FF2B5EF4-FFF2-40B4-BE49-F238E27FC236}">
                  <a16:creationId xmlns:a16="http://schemas.microsoft.com/office/drawing/2014/main" id="{27D69734-4669-214C-843C-7F0ECBEC1CF7}"/>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solidFill>
                  <a:schemeClr val="bg1"/>
                </a:solidFill>
              </a:endParaRPr>
            </a:p>
          </p:txBody>
        </p:sp>
      </p:grpSp>
      <p:sp>
        <p:nvSpPr>
          <p:cNvPr id="79" name="TextBox 78">
            <a:extLst>
              <a:ext uri="{FF2B5EF4-FFF2-40B4-BE49-F238E27FC236}">
                <a16:creationId xmlns:a16="http://schemas.microsoft.com/office/drawing/2014/main" id="{DA7146AD-39E1-0D4E-A9F8-90E6D9B5F988}"/>
              </a:ext>
            </a:extLst>
          </p:cNvPr>
          <p:cNvSpPr txBox="1"/>
          <p:nvPr/>
        </p:nvSpPr>
        <p:spPr>
          <a:xfrm rot="18900000">
            <a:off x="4501398" y="3311829"/>
            <a:ext cx="1908091"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82" name="TextBox 81">
            <a:extLst>
              <a:ext uri="{FF2B5EF4-FFF2-40B4-BE49-F238E27FC236}">
                <a16:creationId xmlns:a16="http://schemas.microsoft.com/office/drawing/2014/main" id="{F6BBCEEA-B550-5847-8D7C-F0213EB1EDEC}"/>
              </a:ext>
            </a:extLst>
          </p:cNvPr>
          <p:cNvSpPr txBox="1"/>
          <p:nvPr/>
        </p:nvSpPr>
        <p:spPr>
          <a:xfrm rot="3860610">
            <a:off x="5921584" y="3679237"/>
            <a:ext cx="2054195" cy="400110"/>
          </a:xfrm>
          <a:prstGeom prst="rect">
            <a:avLst/>
          </a:prstGeom>
          <a:noFill/>
        </p:spPr>
        <p:txBody>
          <a:bodyPr wrap="square" rtlCol="0">
            <a:spAutoFit/>
          </a:bodyPr>
          <a:lstStyle/>
          <a:p>
            <a:pPr algn="ctr"/>
            <a:r>
              <a:rPr lang="en-US" sz="1000" b="1" spc="160" dirty="0">
                <a:solidFill>
                  <a:schemeClr val="bg1"/>
                </a:solidFill>
                <a:highlight>
                  <a:srgbClr val="CEC332"/>
                </a:highlight>
                <a:latin typeface="Verdana" panose="020B0604030504040204" pitchFamily="34" charset="0"/>
                <a:ea typeface="Verdana" panose="020B0604030504040204" pitchFamily="34" charset="0"/>
                <a:cs typeface="Verdana" panose="020B0604030504040204" pitchFamily="34" charset="0"/>
              </a:rPr>
              <a:t>PRODUKTIVITĀTE</a:t>
            </a:r>
          </a:p>
          <a:p>
            <a:pPr algn="ctr"/>
            <a:r>
              <a:rPr lang="en-US" sz="1000" b="1" spc="160" dirty="0">
                <a:solidFill>
                  <a:schemeClr val="bg1"/>
                </a:solidFill>
                <a:highlight>
                  <a:srgbClr val="CEC332"/>
                </a:highlight>
                <a:latin typeface="Verdana" panose="020B0604030504040204" pitchFamily="34" charset="0"/>
                <a:ea typeface="Verdana" panose="020B0604030504040204" pitchFamily="34" charset="0"/>
                <a:cs typeface="Verdana" panose="020B0604030504040204" pitchFamily="34" charset="0"/>
              </a:rPr>
              <a:t> UN IEN</a:t>
            </a:r>
            <a:r>
              <a:rPr lang="lv-LV" sz="1000" b="1" spc="160" dirty="0">
                <a:solidFill>
                  <a:schemeClr val="bg1"/>
                </a:solidFill>
                <a:highlight>
                  <a:srgbClr val="CEC332"/>
                </a:highlight>
                <a:latin typeface="Verdana" panose="020B0604030504040204" pitchFamily="34" charset="0"/>
                <a:ea typeface="Verdana" panose="020B0604030504040204" pitchFamily="34" charset="0"/>
                <a:cs typeface="Verdana" panose="020B0604030504040204" pitchFamily="34" charset="0"/>
              </a:rPr>
              <a:t>Ā</a:t>
            </a:r>
            <a:r>
              <a:rPr lang="en-US" sz="1000" b="1" spc="160" dirty="0">
                <a:solidFill>
                  <a:schemeClr val="bg1"/>
                </a:solidFill>
                <a:highlight>
                  <a:srgbClr val="CEC332"/>
                </a:highlight>
                <a:latin typeface="Verdana" panose="020B0604030504040204" pitchFamily="34" charset="0"/>
                <a:ea typeface="Verdana" panose="020B0604030504040204" pitchFamily="34" charset="0"/>
                <a:cs typeface="Verdana" panose="020B0604030504040204" pitchFamily="34" charset="0"/>
              </a:rPr>
              <a:t>KUMI</a:t>
            </a:r>
          </a:p>
        </p:txBody>
      </p:sp>
      <p:sp>
        <p:nvSpPr>
          <p:cNvPr id="85" name="TextBox 84">
            <a:extLst>
              <a:ext uri="{FF2B5EF4-FFF2-40B4-BE49-F238E27FC236}">
                <a16:creationId xmlns:a16="http://schemas.microsoft.com/office/drawing/2014/main" id="{F60C5819-ACBC-1C41-BA41-B3BE22AFD953}"/>
              </a:ext>
            </a:extLst>
          </p:cNvPr>
          <p:cNvSpPr txBox="1"/>
          <p:nvPr/>
        </p:nvSpPr>
        <p:spPr>
          <a:xfrm>
            <a:off x="5226744" y="4809102"/>
            <a:ext cx="1638899"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cxnSp>
        <p:nvCxnSpPr>
          <p:cNvPr id="86" name="Straight Arrow Connector 85">
            <a:extLst>
              <a:ext uri="{FF2B5EF4-FFF2-40B4-BE49-F238E27FC236}">
                <a16:creationId xmlns:a16="http://schemas.microsoft.com/office/drawing/2014/main" id="{BB3FA962-F238-FD40-B2B6-C134F6746D49}"/>
              </a:ext>
            </a:extLst>
          </p:cNvPr>
          <p:cNvCxnSpPr>
            <a:cxnSpLocks/>
            <a:stCxn id="89" idx="1"/>
            <a:endCxn id="88" idx="3"/>
          </p:cNvCxnSpPr>
          <p:nvPr/>
        </p:nvCxnSpPr>
        <p:spPr>
          <a:xfrm flipH="1">
            <a:off x="10083264" y="1308741"/>
            <a:ext cx="184785" cy="741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AutoShape 121">
            <a:extLst>
              <a:ext uri="{FF2B5EF4-FFF2-40B4-BE49-F238E27FC236}">
                <a16:creationId xmlns:a16="http://schemas.microsoft.com/office/drawing/2014/main" id="{31F3482B-3ACD-2C49-9CB5-0A03DFDCC38B}"/>
              </a:ext>
            </a:extLst>
          </p:cNvPr>
          <p:cNvSpPr>
            <a:spLocks noChangeArrowheads="1"/>
          </p:cNvSpPr>
          <p:nvPr/>
        </p:nvSpPr>
        <p:spPr bwMode="auto">
          <a:xfrm>
            <a:off x="6346414" y="1047797"/>
            <a:ext cx="1780639" cy="517968"/>
          </a:xfrm>
          <a:prstGeom prst="flowChartAlternateProcess">
            <a:avLst/>
          </a:prstGeom>
          <a:solidFill>
            <a:srgbClr val="941100"/>
          </a:solidFill>
          <a:ln w="19050">
            <a:solidFill>
              <a:schemeClr val="bg1">
                <a:lumMod val="65000"/>
              </a:schemeClr>
            </a:solidFill>
            <a:miter lim="800000"/>
            <a:headEnd/>
            <a:tailEnd/>
          </a:ln>
          <a:effectLst>
            <a:outerShdw blurRad="63500" dist="29783" dir="3885598" algn="ctr" rotWithShape="0">
              <a:srgbClr val="4E6128">
                <a:alpha val="50000"/>
              </a:srgbClr>
            </a:outerShdw>
          </a:effectLst>
        </p:spPr>
        <p:txBody>
          <a:bodyPr anchor="ctr"/>
          <a:lstStyle/>
          <a:p>
            <a:pPr algn="ctr">
              <a:defRPr/>
            </a:pPr>
            <a:r>
              <a:rPr lang="lv-LV" sz="1200" b="1" dirty="0">
                <a:solidFill>
                  <a:schemeClr val="bg1"/>
                </a:solidFill>
                <a:latin typeface="Verdana" panose="020B0604030504040204" pitchFamily="34" charset="0"/>
                <a:ea typeface="Verdana" panose="020B0604030504040204" pitchFamily="34" charset="0"/>
              </a:rPr>
              <a:t> STRATĒĢISKIE MĒRĶI</a:t>
            </a:r>
            <a:endParaRPr lang="en-US" sz="1200" dirty="0">
              <a:solidFill>
                <a:schemeClr val="bg1"/>
              </a:solidFill>
              <a:latin typeface="Verdana" panose="020B0604030504040204" pitchFamily="34" charset="0"/>
              <a:ea typeface="Verdana" panose="020B0604030504040204" pitchFamily="34" charset="0"/>
            </a:endParaRPr>
          </a:p>
        </p:txBody>
      </p:sp>
      <p:sp>
        <p:nvSpPr>
          <p:cNvPr id="88" name="Rectangle: Rounded Corners 343">
            <a:extLst>
              <a:ext uri="{FF2B5EF4-FFF2-40B4-BE49-F238E27FC236}">
                <a16:creationId xmlns:a16="http://schemas.microsoft.com/office/drawing/2014/main" id="{1087F53F-0EFB-ED4E-BE54-3B9A9E0CC5AE}"/>
              </a:ext>
            </a:extLst>
          </p:cNvPr>
          <p:cNvSpPr/>
          <p:nvPr/>
        </p:nvSpPr>
        <p:spPr>
          <a:xfrm>
            <a:off x="8302626" y="1057169"/>
            <a:ext cx="1780638" cy="51796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Prioritātes</a:t>
            </a:r>
          </a:p>
        </p:txBody>
      </p:sp>
      <p:sp>
        <p:nvSpPr>
          <p:cNvPr id="89" name="Rectangle: Rounded Corners 342">
            <a:extLst>
              <a:ext uri="{FF2B5EF4-FFF2-40B4-BE49-F238E27FC236}">
                <a16:creationId xmlns:a16="http://schemas.microsoft.com/office/drawing/2014/main" id="{B495B058-615D-9B41-907E-17C7A6DF70F0}"/>
              </a:ext>
            </a:extLst>
          </p:cNvPr>
          <p:cNvSpPr/>
          <p:nvPr/>
        </p:nvSpPr>
        <p:spPr>
          <a:xfrm>
            <a:off x="10268049" y="1049757"/>
            <a:ext cx="1780638" cy="51796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tx1"/>
                </a:solidFill>
                <a:latin typeface="Verdana" panose="020B0604030504040204" pitchFamily="34" charset="0"/>
                <a:ea typeface="Verdana" panose="020B0604030504040204" pitchFamily="34" charset="0"/>
              </a:rPr>
              <a:t>Rīcības virzieni</a:t>
            </a:r>
          </a:p>
        </p:txBody>
      </p:sp>
      <p:sp>
        <p:nvSpPr>
          <p:cNvPr id="90" name="Rectangle: Rounded Corners 342">
            <a:extLst>
              <a:ext uri="{FF2B5EF4-FFF2-40B4-BE49-F238E27FC236}">
                <a16:creationId xmlns:a16="http://schemas.microsoft.com/office/drawing/2014/main" id="{63432997-E4E1-0A48-8172-7DD1DD3FEAC4}"/>
              </a:ext>
            </a:extLst>
          </p:cNvPr>
          <p:cNvSpPr/>
          <p:nvPr/>
        </p:nvSpPr>
        <p:spPr>
          <a:xfrm>
            <a:off x="3843944" y="1023161"/>
            <a:ext cx="2067271" cy="539556"/>
          </a:xfrm>
          <a:prstGeom prst="roundRect">
            <a:avLst/>
          </a:prstGeom>
          <a:solidFill>
            <a:schemeClr val="bg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941100"/>
                </a:solidFill>
                <a:latin typeface="Verdana" panose="020B0604030504040204" pitchFamily="34" charset="0"/>
                <a:ea typeface="Verdana" panose="020B0604030504040204" pitchFamily="34" charset="0"/>
              </a:rPr>
              <a:t>VADMOTĪVS</a:t>
            </a:r>
          </a:p>
        </p:txBody>
      </p:sp>
      <p:cxnSp>
        <p:nvCxnSpPr>
          <p:cNvPr id="91" name="Straight Arrow Connector 90">
            <a:extLst>
              <a:ext uri="{FF2B5EF4-FFF2-40B4-BE49-F238E27FC236}">
                <a16:creationId xmlns:a16="http://schemas.microsoft.com/office/drawing/2014/main" id="{3061470E-F70D-4E49-8E0E-A3D79D941D96}"/>
              </a:ext>
            </a:extLst>
          </p:cNvPr>
          <p:cNvCxnSpPr>
            <a:cxnSpLocks/>
            <a:stCxn id="88" idx="1"/>
            <a:endCxn id="87" idx="3"/>
          </p:cNvCxnSpPr>
          <p:nvPr/>
        </p:nvCxnSpPr>
        <p:spPr>
          <a:xfrm flipH="1" flipV="1">
            <a:off x="8127053" y="1306781"/>
            <a:ext cx="175573" cy="937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4EAEF266-8B42-7948-ACA7-A51E8B8D6387}"/>
              </a:ext>
            </a:extLst>
          </p:cNvPr>
          <p:cNvSpPr/>
          <p:nvPr/>
        </p:nvSpPr>
        <p:spPr>
          <a:xfrm rot="16200000">
            <a:off x="8817892" y="-2065211"/>
            <a:ext cx="609214" cy="5952688"/>
          </a:xfrm>
          <a:prstGeom prst="rightBrace">
            <a:avLst>
              <a:gd name="adj1" fmla="val 54676"/>
              <a:gd name="adj2" fmla="val 50461"/>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5AD39D32-8FD4-074B-A1D4-C2D6E3484C01}"/>
              </a:ext>
            </a:extLst>
          </p:cNvPr>
          <p:cNvSpPr/>
          <p:nvPr/>
        </p:nvSpPr>
        <p:spPr>
          <a:xfrm>
            <a:off x="7149762" y="83279"/>
            <a:ext cx="3643482" cy="439661"/>
          </a:xfrm>
          <a:prstGeom prst="roundRect">
            <a:avLst/>
          </a:prstGeom>
          <a:noFill/>
          <a:ln>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3D525D8-E1B1-2941-8A74-36AFC5A8841F}"/>
              </a:ext>
            </a:extLst>
          </p:cNvPr>
          <p:cNvSpPr txBox="1"/>
          <p:nvPr/>
        </p:nvSpPr>
        <p:spPr>
          <a:xfrm>
            <a:off x="7772517" y="173700"/>
            <a:ext cx="2400016" cy="307777"/>
          </a:xfrm>
          <a:prstGeom prst="rect">
            <a:avLst/>
          </a:prstGeom>
          <a:noFill/>
        </p:spPr>
        <p:txBody>
          <a:bodyPr wrap="none" rtlCol="0">
            <a:spAutoFit/>
          </a:bodyPr>
          <a:lstStyle/>
          <a:p>
            <a:r>
              <a:rPr lang="en-US" sz="1400" b="1" dirty="0">
                <a:latin typeface="Verdana" panose="020B0604030504040204" pitchFamily="34" charset="0"/>
                <a:ea typeface="Verdana" panose="020B0604030504040204" pitchFamily="34" charset="0"/>
                <a:cs typeface="Verdana" panose="020B0604030504040204" pitchFamily="34" charset="0"/>
              </a:rPr>
              <a:t>OPERACIONĀLĀ DAĻA</a:t>
            </a:r>
          </a:p>
        </p:txBody>
      </p:sp>
      <p:sp>
        <p:nvSpPr>
          <p:cNvPr id="80" name="TextBox 79">
            <a:extLst>
              <a:ext uri="{FF2B5EF4-FFF2-40B4-BE49-F238E27FC236}">
                <a16:creationId xmlns:a16="http://schemas.microsoft.com/office/drawing/2014/main" id="{83464F92-531B-7642-BC5A-2472CF6DC7F5}"/>
              </a:ext>
            </a:extLst>
          </p:cNvPr>
          <p:cNvSpPr txBox="1"/>
          <p:nvPr/>
        </p:nvSpPr>
        <p:spPr>
          <a:xfrm>
            <a:off x="5499741" y="3833624"/>
            <a:ext cx="1286406" cy="707886"/>
          </a:xfrm>
          <a:prstGeom prst="rect">
            <a:avLst/>
          </a:prstGeom>
          <a:noFill/>
        </p:spPr>
        <p:txBody>
          <a:bodyPr wrap="square" rtlCol="0">
            <a:spAutoFit/>
          </a:bodyPr>
          <a:lstStyle/>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Paradumu maiņa – </a:t>
            </a:r>
          </a:p>
          <a:p>
            <a:pPr algn="ctr"/>
            <a:r>
              <a:rPr lang="lv-LV" sz="1000" b="1" dirty="0">
                <a:solidFill>
                  <a:srgbClr val="9D2235"/>
                </a:solidFill>
                <a:latin typeface="Verdana" panose="020B0604030504040204" pitchFamily="34" charset="0"/>
                <a:ea typeface="Verdana" panose="020B0604030504040204" pitchFamily="34" charset="0"/>
                <a:cs typeface="Verdana" panose="020B0604030504040204" pitchFamily="34" charset="0"/>
              </a:rPr>
              <a:t>ceļš uz attīstību! </a:t>
            </a:r>
            <a:endParaRPr lang="en-US" sz="10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9178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322299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Mājoklis – </a:t>
            </a:r>
            <a:r>
              <a:rPr lang="lv-LV" dirty="0">
                <a:solidFill>
                  <a:srgbClr val="9D2235"/>
                </a:solidFill>
              </a:rPr>
              <a:t>INDIKATORI </a:t>
            </a:r>
            <a:endPar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Microscope">
            <a:extLst>
              <a:ext uri="{FF2B5EF4-FFF2-40B4-BE49-F238E27FC236}">
                <a16:creationId xmlns:a16="http://schemas.microsoft.com/office/drawing/2014/main" id="{DCECF41C-5C2A-4451-9D55-B45C25C069B4}"/>
              </a:ext>
            </a:extLst>
          </p:cNvPr>
          <p:cNvSpPr/>
          <p:nvPr/>
        </p:nvSpPr>
        <p:spPr>
          <a:xfrm>
            <a:off x="10484246" y="77802"/>
            <a:ext cx="835710" cy="104140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dirty="0"/>
          </a:p>
        </p:txBody>
      </p:sp>
      <p:pic>
        <p:nvPicPr>
          <p:cNvPr id="9"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120930" y="13675"/>
            <a:ext cx="751114" cy="865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17A6F823-C6FC-419C-8825-548471D30F17}"/>
              </a:ext>
            </a:extLst>
          </p:cNvPr>
          <p:cNvGraphicFramePr>
            <a:graphicFrameLocks/>
          </p:cNvGraphicFramePr>
          <p:nvPr>
            <p:extLst>
              <p:ext uri="{D42A27DB-BD31-4B8C-83A1-F6EECF244321}">
                <p14:modId xmlns:p14="http://schemas.microsoft.com/office/powerpoint/2010/main" val="579397102"/>
              </p:ext>
            </p:extLst>
          </p:nvPr>
        </p:nvGraphicFramePr>
        <p:xfrm>
          <a:off x="356137" y="962176"/>
          <a:ext cx="10972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1A7A9F9-1583-4A94-9DE0-1888670AA30F}"/>
              </a:ext>
            </a:extLst>
          </p:cNvPr>
          <p:cNvGraphicFramePr>
            <a:graphicFrameLocks/>
          </p:cNvGraphicFramePr>
          <p:nvPr>
            <p:extLst>
              <p:ext uri="{D42A27DB-BD31-4B8C-83A1-F6EECF244321}">
                <p14:modId xmlns:p14="http://schemas.microsoft.com/office/powerpoint/2010/main" val="3400222003"/>
              </p:ext>
            </p:extLst>
          </p:nvPr>
        </p:nvGraphicFramePr>
        <p:xfrm>
          <a:off x="356137" y="3740873"/>
          <a:ext cx="1097279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93779FA-D8D2-4B50-8F53-312E44835BCE}"/>
              </a:ext>
            </a:extLst>
          </p:cNvPr>
          <p:cNvSpPr txBox="1"/>
          <p:nvPr/>
        </p:nvSpPr>
        <p:spPr>
          <a:xfrm>
            <a:off x="343301" y="6457455"/>
            <a:ext cx="2276074" cy="276999"/>
          </a:xfrm>
          <a:prstGeom prst="rect">
            <a:avLst/>
          </a:prstGeom>
          <a:noFill/>
        </p:spPr>
        <p:txBody>
          <a:bodyPr wrap="square" rtlCol="0">
            <a:spAutoFit/>
          </a:bodyPr>
          <a:lstStyle/>
          <a:p>
            <a:pPr algn="l" defTabSz="975345">
              <a:defRPr/>
            </a:pPr>
            <a:r>
              <a:rPr lang="lv-LV" sz="1200" b="0" dirty="0">
                <a:latin typeface="Verdana" panose="020B0604030504040204" pitchFamily="34" charset="0"/>
                <a:ea typeface="Verdana" panose="020B0604030504040204" pitchFamily="34" charset="0"/>
                <a:cs typeface="Verdana" panose="020B0604030504040204" pitchFamily="34" charset="0"/>
              </a:rPr>
              <a:t>Avots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CSP, EM aprēķins</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257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8AA9BD-5B28-4BB1-803B-54BB6E1B0DE1}"/>
              </a:ext>
            </a:extLst>
          </p:cNvPr>
          <p:cNvSpPr txBox="1"/>
          <p:nvPr/>
        </p:nvSpPr>
        <p:spPr>
          <a:xfrm>
            <a:off x="1184334" y="184530"/>
            <a:ext cx="7278915" cy="461665"/>
          </a:xfrm>
          <a:prstGeom prst="rect">
            <a:avLst/>
          </a:prstGeom>
          <a:noFill/>
        </p:spPr>
        <p:txBody>
          <a:bodyPr wrap="square" rtlCol="0">
            <a:spAutoFit/>
          </a:bodyPr>
          <a:lstStyle/>
          <a:p>
            <a:pPr lvl="0" eaLnBrk="0" fontAlgn="base">
              <a:spcAft>
                <a:spcPts val="600"/>
              </a:spcAft>
            </a:pPr>
            <a:r>
              <a:rPr lang="lv-LV" altLang="lv-LV" sz="2400" b="1" dirty="0">
                <a:solidFill>
                  <a:srgbClr val="9D2235"/>
                </a:solidFill>
                <a:latin typeface="Verdana" panose="020B0604030504040204" pitchFamily="34" charset="0"/>
                <a:ea typeface="Verdana" panose="020B0604030504040204" pitchFamily="34" charset="0"/>
                <a:cs typeface="Verdana" panose="020B0604030504040204" pitchFamily="34" charset="0"/>
              </a:rPr>
              <a:t>Stratēģiskās izvēles</a:t>
            </a:r>
          </a:p>
        </p:txBody>
      </p:sp>
      <p:grpSp>
        <p:nvGrpSpPr>
          <p:cNvPr id="2" name="Group 1">
            <a:extLst>
              <a:ext uri="{FF2B5EF4-FFF2-40B4-BE49-F238E27FC236}">
                <a16:creationId xmlns:a16="http://schemas.microsoft.com/office/drawing/2014/main" id="{03308BC6-A0C4-45DB-A05C-0586EBEC884C}"/>
              </a:ext>
            </a:extLst>
          </p:cNvPr>
          <p:cNvGrpSpPr/>
          <p:nvPr/>
        </p:nvGrpSpPr>
        <p:grpSpPr>
          <a:xfrm>
            <a:off x="198970" y="1269799"/>
            <a:ext cx="5370286" cy="815608"/>
            <a:chOff x="624115" y="1643294"/>
            <a:chExt cx="3396342" cy="815608"/>
          </a:xfrm>
        </p:grpSpPr>
        <p:sp>
          <p:nvSpPr>
            <p:cNvPr id="11" name="TextBox 10">
              <a:extLst>
                <a:ext uri="{FF2B5EF4-FFF2-40B4-BE49-F238E27FC236}">
                  <a16:creationId xmlns:a16="http://schemas.microsoft.com/office/drawing/2014/main" id="{8D436546-8EF4-46CC-9D33-87137F07C6DE}"/>
                </a:ext>
              </a:extLst>
            </p:cNvPr>
            <p:cNvSpPr txBox="1"/>
            <p:nvPr/>
          </p:nvSpPr>
          <p:spPr>
            <a:xfrm>
              <a:off x="1536800" y="1720238"/>
              <a:ext cx="2483657" cy="584775"/>
            </a:xfrm>
            <a:prstGeom prst="rect">
              <a:avLst/>
            </a:prstGeom>
            <a:noFill/>
          </p:spPr>
          <p:txBody>
            <a:bodyPr wrap="square" rtlCol="0">
              <a:spAutoFit/>
            </a:bodyPr>
            <a:lstStyle/>
            <a:p>
              <a:pPr>
                <a:spcBef>
                  <a:spcPts val="1200"/>
                </a:spcBef>
              </a:pPr>
              <a:r>
                <a:rPr lang="lv-LV" sz="1600" b="1" dirty="0">
                  <a:latin typeface="Verdana" panose="020B0604030504040204" pitchFamily="34" charset="0"/>
                  <a:ea typeface="Verdana" panose="020B0604030504040204" pitchFamily="34" charset="0"/>
                  <a:cs typeface="Verdana" panose="020B0604030504040204" pitchFamily="34" charset="0"/>
                </a:rPr>
                <a:t>Atbalsts produktivitātē balstītai darbībai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atbalsts visiem</a:t>
              </a:r>
            </a:p>
          </p:txBody>
        </p:sp>
        <p:sp>
          <p:nvSpPr>
            <p:cNvPr id="12" name="TextBox 11">
              <a:extLst>
                <a:ext uri="{FF2B5EF4-FFF2-40B4-BE49-F238E27FC236}">
                  <a16:creationId xmlns:a16="http://schemas.microsoft.com/office/drawing/2014/main" id="{87D77AFE-D416-437C-89BD-A9E465F87CA2}"/>
                </a:ext>
              </a:extLst>
            </p:cNvPr>
            <p:cNvSpPr txBox="1"/>
            <p:nvPr/>
          </p:nvSpPr>
          <p:spPr>
            <a:xfrm>
              <a:off x="1536800" y="2120348"/>
              <a:ext cx="2483657" cy="338554"/>
            </a:xfrm>
            <a:prstGeom prst="rect">
              <a:avLst/>
            </a:prstGeom>
            <a:noFill/>
          </p:spPr>
          <p:txBody>
            <a:bodyPr wrap="square" rtlCol="0">
              <a:spAutoFit/>
            </a:bodyPr>
            <a:lstStyle/>
            <a:p>
              <a:pPr>
                <a:spcBef>
                  <a:spcPts val="1200"/>
                </a:spcBef>
              </a:pP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24115" y="1643294"/>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353438" y="2658258"/>
            <a:ext cx="6534357" cy="769441"/>
            <a:chOff x="624115" y="2812845"/>
            <a:chExt cx="3098918" cy="769441"/>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2186233" cy="584775"/>
            </a:xfrm>
            <a:prstGeom prst="rect">
              <a:avLst/>
            </a:prstGeom>
            <a:noFill/>
          </p:spPr>
          <p:txBody>
            <a:bodyPr wrap="square" rtlCol="0">
              <a:spAutoFit/>
            </a:bodyPr>
            <a:lstStyle/>
            <a:p>
              <a:pPr>
                <a:spcBef>
                  <a:spcPts val="1200"/>
                </a:spcBef>
              </a:pPr>
              <a:r>
                <a:rPr lang="lv-LV" sz="1600" dirty="0">
                  <a:latin typeface="Verdana" panose="020B0604030504040204" pitchFamily="34" charset="0"/>
                  <a:ea typeface="Verdana" panose="020B0604030504040204" pitchFamily="34" charset="0"/>
                  <a:cs typeface="Verdana" panose="020B0604030504040204" pitchFamily="34" charset="0"/>
                </a:rPr>
                <a:t>Zemo izmaksu konkurētspēja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a:t>
              </a:r>
              <a:r>
                <a:rPr lang="lv-LV" sz="1600" b="1" dirty="0">
                  <a:latin typeface="Verdana" panose="020B0604030504040204" pitchFamily="34" charset="0"/>
                  <a:ea typeface="Verdana" panose="020B0604030504040204" pitchFamily="34" charset="0"/>
                  <a:cs typeface="Verdana" panose="020B0604030504040204" pitchFamily="34" charset="0"/>
                </a:rPr>
                <a:t>zināšanās balstīta konkurētspēja</a:t>
              </a:r>
            </a:p>
          </p:txBody>
        </p:sp>
        <p:sp>
          <p:nvSpPr>
            <p:cNvPr id="20"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51" name="Group 50">
            <a:extLst>
              <a:ext uri="{FF2B5EF4-FFF2-40B4-BE49-F238E27FC236}">
                <a16:creationId xmlns:a16="http://schemas.microsoft.com/office/drawing/2014/main" id="{4AAECA82-14F1-46BA-9E8E-D1BCF1070246}"/>
              </a:ext>
            </a:extLst>
          </p:cNvPr>
          <p:cNvGrpSpPr/>
          <p:nvPr/>
        </p:nvGrpSpPr>
        <p:grpSpPr>
          <a:xfrm>
            <a:off x="624115" y="3866281"/>
            <a:ext cx="5471885" cy="769441"/>
            <a:chOff x="624115" y="3982396"/>
            <a:chExt cx="5471885" cy="769441"/>
          </a:xfrm>
        </p:grpSpPr>
        <p:sp>
          <p:nvSpPr>
            <p:cNvPr id="21" name="TextBox 20">
              <a:extLst>
                <a:ext uri="{FF2B5EF4-FFF2-40B4-BE49-F238E27FC236}">
                  <a16:creationId xmlns:a16="http://schemas.microsoft.com/office/drawing/2014/main" id="{9308F97D-DE9E-47F6-A417-CE465F344E24}"/>
                </a:ext>
              </a:extLst>
            </p:cNvPr>
            <p:cNvSpPr txBox="1"/>
            <p:nvPr/>
          </p:nvSpPr>
          <p:spPr>
            <a:xfrm>
              <a:off x="1536800" y="4059340"/>
              <a:ext cx="4559200" cy="584775"/>
            </a:xfrm>
            <a:prstGeom prst="rect">
              <a:avLst/>
            </a:prstGeom>
            <a:noFill/>
          </p:spPr>
          <p:txBody>
            <a:bodyPr wrap="square" rtlCol="0">
              <a:spAutoFit/>
            </a:bodyPr>
            <a:lstStyle/>
            <a:p>
              <a:pPr>
                <a:spcBef>
                  <a:spcPts val="1200"/>
                </a:spcBef>
              </a:pPr>
              <a:r>
                <a:rPr lang="lv-LV" sz="1600" b="1" dirty="0">
                  <a:latin typeface="Verdana" panose="020B0604030504040204" pitchFamily="34" charset="0"/>
                  <a:ea typeface="Verdana" panose="020B0604030504040204" pitchFamily="34" charset="0"/>
                  <a:cs typeface="Verdana" panose="020B0604030504040204" pitchFamily="34" charset="0"/>
                </a:rPr>
                <a:t>Vietējā darbaspēka </a:t>
              </a:r>
              <a:r>
                <a:rPr lang="lv-LV" sz="1600" dirty="0">
                  <a:latin typeface="Verdana" panose="020B0604030504040204" pitchFamily="34" charset="0"/>
                  <a:ea typeface="Verdana" panose="020B0604030504040204" pitchFamily="34" charset="0"/>
                  <a:cs typeface="Verdana" panose="020B0604030504040204" pitchFamily="34" charset="0"/>
                </a:rPr>
                <a:t>pārkvalificēšana &amp; </a:t>
              </a:r>
              <a:r>
                <a:rPr lang="lv-LV" sz="1600" b="1" dirty="0" err="1">
                  <a:latin typeface="Verdana" panose="020B0604030504040204" pitchFamily="34" charset="0"/>
                  <a:ea typeface="Verdana" panose="020B0604030504040204" pitchFamily="34" charset="0"/>
                  <a:cs typeface="Verdana" panose="020B0604030504040204" pitchFamily="34" charset="0"/>
                </a:rPr>
                <a:t>remigrācija</a:t>
              </a:r>
              <a:r>
                <a:rPr lang="lv-LV" sz="1600" dirty="0">
                  <a:latin typeface="Verdana" panose="020B0604030504040204" pitchFamily="34" charset="0"/>
                  <a:ea typeface="Verdana" panose="020B0604030504040204" pitchFamily="34" charset="0"/>
                  <a:cs typeface="Verdana" panose="020B0604030504040204" pitchFamily="34" charset="0"/>
                </a:rPr>
                <a:t>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a:t>
              </a:r>
              <a:r>
                <a:rPr lang="lv-LV" sz="1600" b="1" dirty="0">
                  <a:latin typeface="Verdana" panose="020B0604030504040204" pitchFamily="34" charset="0"/>
                  <a:ea typeface="Verdana" panose="020B0604030504040204" pitchFamily="34" charset="0"/>
                  <a:cs typeface="Verdana" panose="020B0604030504040204" pitchFamily="34" charset="0"/>
                </a:rPr>
                <a:t>darbaspēka imigrācija</a:t>
              </a:r>
            </a:p>
          </p:txBody>
        </p:sp>
        <p:sp>
          <p:nvSpPr>
            <p:cNvPr id="23" name="TextBox 22">
              <a:extLst>
                <a:ext uri="{FF2B5EF4-FFF2-40B4-BE49-F238E27FC236}">
                  <a16:creationId xmlns:a16="http://schemas.microsoft.com/office/drawing/2014/main" id="{53CF2ED9-CBE8-451F-B7FE-BAB7A288C766}"/>
                </a:ext>
              </a:extLst>
            </p:cNvPr>
            <p:cNvSpPr txBox="1"/>
            <p:nvPr/>
          </p:nvSpPr>
          <p:spPr>
            <a:xfrm>
              <a:off x="624115" y="3982396"/>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52" name="Group 51">
            <a:extLst>
              <a:ext uri="{FF2B5EF4-FFF2-40B4-BE49-F238E27FC236}">
                <a16:creationId xmlns:a16="http://schemas.microsoft.com/office/drawing/2014/main" id="{ECB5DE4B-BFA9-46B8-ADBE-2CFEDE91BA3D}"/>
              </a:ext>
            </a:extLst>
          </p:cNvPr>
          <p:cNvGrpSpPr/>
          <p:nvPr/>
        </p:nvGrpSpPr>
        <p:grpSpPr>
          <a:xfrm>
            <a:off x="624115" y="5035832"/>
            <a:ext cx="5471883" cy="907941"/>
            <a:chOff x="624115" y="5151947"/>
            <a:chExt cx="5471883" cy="907941"/>
          </a:xfrm>
        </p:grpSpPr>
        <p:sp>
          <p:nvSpPr>
            <p:cNvPr id="24" name="TextBox 23">
              <a:extLst>
                <a:ext uri="{FF2B5EF4-FFF2-40B4-BE49-F238E27FC236}">
                  <a16:creationId xmlns:a16="http://schemas.microsoft.com/office/drawing/2014/main" id="{875433F3-2B13-4717-9752-DB8D5D5828CC}"/>
                </a:ext>
              </a:extLst>
            </p:cNvPr>
            <p:cNvSpPr txBox="1"/>
            <p:nvPr/>
          </p:nvSpPr>
          <p:spPr>
            <a:xfrm>
              <a:off x="1536799" y="5228891"/>
              <a:ext cx="4559199" cy="830997"/>
            </a:xfrm>
            <a:prstGeom prst="rect">
              <a:avLst/>
            </a:prstGeom>
            <a:noFill/>
          </p:spPr>
          <p:txBody>
            <a:bodyPr wrap="square" rtlCol="0">
              <a:spAutoFit/>
            </a:bodyPr>
            <a:lstStyle/>
            <a:p>
              <a:pPr>
                <a:spcBef>
                  <a:spcPts val="1200"/>
                </a:spcBef>
              </a:pPr>
              <a:r>
                <a:rPr lang="lv-LV" sz="1600" b="1" dirty="0">
                  <a:latin typeface="Verdana" panose="020B0604030504040204" pitchFamily="34" charset="0"/>
                  <a:ea typeface="Verdana" panose="020B0604030504040204" pitchFamily="34" charset="0"/>
                  <a:cs typeface="Verdana" panose="020B0604030504040204" pitchFamily="34" charset="0"/>
                </a:rPr>
                <a:t>Uz eksporta tirgu kvalitatīvu apgūšanu vērsta attīstība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uz iekšējo tirgu vērsta attīstība</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4115" y="5151947"/>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53" name="Group 52">
            <a:extLst>
              <a:ext uri="{FF2B5EF4-FFF2-40B4-BE49-F238E27FC236}">
                <a16:creationId xmlns:a16="http://schemas.microsoft.com/office/drawing/2014/main" id="{4AA7ECFC-F76B-44F1-8B15-12B5F1AB5521}"/>
              </a:ext>
            </a:extLst>
          </p:cNvPr>
          <p:cNvGrpSpPr/>
          <p:nvPr/>
        </p:nvGrpSpPr>
        <p:grpSpPr>
          <a:xfrm>
            <a:off x="6180919" y="1202484"/>
            <a:ext cx="5573485" cy="1308050"/>
            <a:chOff x="4326115" y="1643294"/>
            <a:chExt cx="5573485" cy="1308050"/>
          </a:xfrm>
        </p:grpSpPr>
        <p:sp>
          <p:nvSpPr>
            <p:cNvPr id="27" name="TextBox 26">
              <a:extLst>
                <a:ext uri="{FF2B5EF4-FFF2-40B4-BE49-F238E27FC236}">
                  <a16:creationId xmlns:a16="http://schemas.microsoft.com/office/drawing/2014/main" id="{DA977E88-BFBE-4511-A0C3-739D600748C5}"/>
                </a:ext>
              </a:extLst>
            </p:cNvPr>
            <p:cNvSpPr txBox="1"/>
            <p:nvPr/>
          </p:nvSpPr>
          <p:spPr>
            <a:xfrm>
              <a:off x="5238800" y="1720238"/>
              <a:ext cx="4660800" cy="1231106"/>
            </a:xfrm>
            <a:prstGeom prst="rect">
              <a:avLst/>
            </a:prstGeom>
            <a:noFill/>
          </p:spPr>
          <p:txBody>
            <a:bodyPr wrap="square" rtlCol="0">
              <a:spAutoFit/>
            </a:bodyPr>
            <a:lstStyle/>
            <a:p>
              <a:pPr>
                <a:spcBef>
                  <a:spcPts val="1200"/>
                </a:spcBef>
              </a:pPr>
              <a:r>
                <a:rPr lang="lv-LV" sz="1600" dirty="0">
                  <a:latin typeface="Verdana" panose="020B0604030504040204" pitchFamily="34" charset="0"/>
                  <a:ea typeface="Verdana" panose="020B0604030504040204" pitchFamily="34" charset="0"/>
                  <a:cs typeface="Verdana" panose="020B0604030504040204" pitchFamily="34" charset="0"/>
                </a:rPr>
                <a:t>Resursu koncentrācija </a:t>
              </a:r>
              <a:r>
                <a:rPr lang="lv-LV" sz="1600" b="1" dirty="0">
                  <a:latin typeface="Verdana" panose="020B0604030504040204" pitchFamily="34" charset="0"/>
                  <a:ea typeface="Verdana" panose="020B0604030504040204" pitchFamily="34" charset="0"/>
                  <a:cs typeface="Verdana" panose="020B0604030504040204" pitchFamily="34" charset="0"/>
                </a:rPr>
                <a:t>attīstības centros un to areālos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atbalsts visā valsts teritorijā</a:t>
              </a:r>
              <a:r>
                <a:rPr lang="lv-LV" sz="1600" b="1" dirty="0">
                  <a:latin typeface="Verdana" panose="020B0604030504040204" pitchFamily="34" charset="0"/>
                  <a:ea typeface="Verdana" panose="020B0604030504040204" pitchFamily="34" charset="0"/>
                  <a:cs typeface="Verdana" panose="020B0604030504040204" pitchFamily="34" charset="0"/>
                </a:rPr>
                <a:t> </a:t>
              </a:r>
            </a:p>
            <a:p>
              <a:pPr>
                <a:spcBef>
                  <a:spcPts val="1200"/>
                </a:spcBef>
              </a:pPr>
              <a:endParaRPr lang="lv-LV"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73D283D0-741F-41C4-8DB7-FF1511035EC8}"/>
                </a:ext>
              </a:extLst>
            </p:cNvPr>
            <p:cNvSpPr txBox="1"/>
            <p:nvPr/>
          </p:nvSpPr>
          <p:spPr>
            <a:xfrm>
              <a:off x="4326115" y="1643294"/>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55" name="Group 54">
            <a:extLst>
              <a:ext uri="{FF2B5EF4-FFF2-40B4-BE49-F238E27FC236}">
                <a16:creationId xmlns:a16="http://schemas.microsoft.com/office/drawing/2014/main" id="{CCA32B97-A774-4B90-9C46-5A1A5838D1C2}"/>
              </a:ext>
            </a:extLst>
          </p:cNvPr>
          <p:cNvGrpSpPr/>
          <p:nvPr/>
        </p:nvGrpSpPr>
        <p:grpSpPr>
          <a:xfrm>
            <a:off x="6191192" y="2749867"/>
            <a:ext cx="5464313" cy="769441"/>
            <a:chOff x="4326115" y="2812845"/>
            <a:chExt cx="5464313" cy="769441"/>
          </a:xfrm>
        </p:grpSpPr>
        <p:sp>
          <p:nvSpPr>
            <p:cNvPr id="30" name="TextBox 29">
              <a:extLst>
                <a:ext uri="{FF2B5EF4-FFF2-40B4-BE49-F238E27FC236}">
                  <a16:creationId xmlns:a16="http://schemas.microsoft.com/office/drawing/2014/main" id="{BA38519C-3245-467F-BED0-0CF4E4EAABB4}"/>
                </a:ext>
              </a:extLst>
            </p:cNvPr>
            <p:cNvSpPr txBox="1"/>
            <p:nvPr/>
          </p:nvSpPr>
          <p:spPr>
            <a:xfrm>
              <a:off x="5238800" y="2889789"/>
              <a:ext cx="4551628" cy="584775"/>
            </a:xfrm>
            <a:prstGeom prst="rect">
              <a:avLst/>
            </a:prstGeom>
            <a:noFill/>
          </p:spPr>
          <p:txBody>
            <a:bodyPr wrap="square" rtlCol="0">
              <a:spAutoFit/>
            </a:bodyPr>
            <a:lstStyle/>
            <a:p>
              <a:pPr>
                <a:spcBef>
                  <a:spcPts val="1200"/>
                </a:spcBef>
              </a:pPr>
              <a:r>
                <a:rPr lang="lv-LV" sz="1600" dirty="0">
                  <a:latin typeface="Verdana" panose="020B0604030504040204" pitchFamily="34" charset="0"/>
                  <a:ea typeface="Verdana" panose="020B0604030504040204" pitchFamily="34" charset="0"/>
                  <a:cs typeface="Verdana" panose="020B0604030504040204" pitchFamily="34" charset="0"/>
                </a:rPr>
                <a:t>Dabas aizsardzība</a:t>
              </a:r>
              <a:r>
                <a:rPr lang="lv-LV" sz="1600" b="1" dirty="0">
                  <a:latin typeface="Verdana" panose="020B0604030504040204" pitchFamily="34" charset="0"/>
                  <a:ea typeface="Verdana" panose="020B0604030504040204" pitchFamily="34" charset="0"/>
                  <a:cs typeface="Verdana" panose="020B0604030504040204" pitchFamily="34" charset="0"/>
                </a:rPr>
                <a:t> </a:t>
              </a:r>
              <a:r>
                <a:rPr lang="lv-LV" sz="1600" dirty="0">
                  <a:latin typeface="Verdana" panose="020B0604030504040204" pitchFamily="34" charset="0"/>
                  <a:ea typeface="Verdana" panose="020B0604030504040204" pitchFamily="34" charset="0"/>
                  <a:cs typeface="Verdana" panose="020B0604030504040204" pitchFamily="34" charset="0"/>
                </a:rPr>
                <a:t>kompromisā ar dabas </a:t>
              </a:r>
              <a:r>
                <a:rPr lang="lv-LV" sz="1600" b="1" dirty="0">
                  <a:latin typeface="Verdana" panose="020B0604030504040204" pitchFamily="34" charset="0"/>
                  <a:ea typeface="Verdana" panose="020B0604030504040204" pitchFamily="34" charset="0"/>
                  <a:cs typeface="Verdana" panose="020B0604030504040204" pitchFamily="34" charset="0"/>
                </a:rPr>
                <a:t>resursu saprātīgu apsaimniekošanu</a:t>
              </a:r>
            </a:p>
          </p:txBody>
        </p:sp>
        <p:sp>
          <p:nvSpPr>
            <p:cNvPr id="32" name="TextBox 31">
              <a:extLst>
                <a:ext uri="{FF2B5EF4-FFF2-40B4-BE49-F238E27FC236}">
                  <a16:creationId xmlns:a16="http://schemas.microsoft.com/office/drawing/2014/main" id="{C5A7A5A9-F929-4BE5-B7F9-1AC8F87EACFC}"/>
                </a:ext>
              </a:extLst>
            </p:cNvPr>
            <p:cNvSpPr txBox="1"/>
            <p:nvPr/>
          </p:nvSpPr>
          <p:spPr>
            <a:xfrm>
              <a:off x="4326115" y="2812845"/>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56" name="Group 55">
            <a:extLst>
              <a:ext uri="{FF2B5EF4-FFF2-40B4-BE49-F238E27FC236}">
                <a16:creationId xmlns:a16="http://schemas.microsoft.com/office/drawing/2014/main" id="{AE90D411-A1D6-4240-A4F8-30127A7AA946}"/>
              </a:ext>
            </a:extLst>
          </p:cNvPr>
          <p:cNvGrpSpPr/>
          <p:nvPr/>
        </p:nvGrpSpPr>
        <p:grpSpPr>
          <a:xfrm>
            <a:off x="6197600" y="3866281"/>
            <a:ext cx="5464313" cy="907941"/>
            <a:chOff x="4326115" y="3982396"/>
            <a:chExt cx="5464313" cy="907941"/>
          </a:xfrm>
        </p:grpSpPr>
        <p:sp>
          <p:nvSpPr>
            <p:cNvPr id="33" name="TextBox 32">
              <a:extLst>
                <a:ext uri="{FF2B5EF4-FFF2-40B4-BE49-F238E27FC236}">
                  <a16:creationId xmlns:a16="http://schemas.microsoft.com/office/drawing/2014/main" id="{E3552FFA-EA34-49CE-A8AA-65904994C2C0}"/>
                </a:ext>
              </a:extLst>
            </p:cNvPr>
            <p:cNvSpPr txBox="1"/>
            <p:nvPr/>
          </p:nvSpPr>
          <p:spPr>
            <a:xfrm>
              <a:off x="5238800" y="4059340"/>
              <a:ext cx="4551628" cy="830997"/>
            </a:xfrm>
            <a:prstGeom prst="rect">
              <a:avLst/>
            </a:prstGeom>
            <a:noFill/>
          </p:spPr>
          <p:txBody>
            <a:bodyPr wrap="square" rtlCol="0">
              <a:spAutoFit/>
            </a:bodyPr>
            <a:lstStyle/>
            <a:p>
              <a:pPr>
                <a:spcBef>
                  <a:spcPts val="1200"/>
                </a:spcBef>
              </a:pPr>
              <a:r>
                <a:rPr lang="lv-LV" sz="1600" b="1" dirty="0">
                  <a:latin typeface="Verdana" panose="020B0604030504040204" pitchFamily="34" charset="0"/>
                  <a:ea typeface="Verdana" panose="020B0604030504040204" pitchFamily="34" charset="0"/>
                  <a:cs typeface="Verdana" panose="020B0604030504040204" pitchFamily="34" charset="0"/>
                </a:rPr>
                <a:t>Klimata mērķu sasniegšana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šo pasākumu </a:t>
              </a:r>
              <a:r>
                <a:rPr lang="lv-LV" sz="1600" b="1" dirty="0">
                  <a:latin typeface="Verdana" panose="020B0604030504040204" pitchFamily="34" charset="0"/>
                  <a:ea typeface="Verdana" panose="020B0604030504040204" pitchFamily="34" charset="0"/>
                  <a:cs typeface="Verdana" panose="020B0604030504040204" pitchFamily="34" charset="0"/>
                </a:rPr>
                <a:t>ietekme uz izmaksām un konkurētspēju</a:t>
              </a:r>
            </a:p>
          </p:txBody>
        </p:sp>
        <p:sp>
          <p:nvSpPr>
            <p:cNvPr id="35" name="TextBox 34">
              <a:extLst>
                <a:ext uri="{FF2B5EF4-FFF2-40B4-BE49-F238E27FC236}">
                  <a16:creationId xmlns:a16="http://schemas.microsoft.com/office/drawing/2014/main" id="{73A0C76B-F1F0-4A8D-BCD1-4744EDD1A66B}"/>
                </a:ext>
              </a:extLst>
            </p:cNvPr>
            <p:cNvSpPr txBox="1"/>
            <p:nvPr/>
          </p:nvSpPr>
          <p:spPr>
            <a:xfrm>
              <a:off x="4326115" y="3982396"/>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grpSp>
        <p:nvGrpSpPr>
          <p:cNvPr id="54" name="Group 53">
            <a:extLst>
              <a:ext uri="{FF2B5EF4-FFF2-40B4-BE49-F238E27FC236}">
                <a16:creationId xmlns:a16="http://schemas.microsoft.com/office/drawing/2014/main" id="{1EC085BE-DF47-43E6-BC18-7CC05A938241}"/>
              </a:ext>
            </a:extLst>
          </p:cNvPr>
          <p:cNvGrpSpPr/>
          <p:nvPr/>
        </p:nvGrpSpPr>
        <p:grpSpPr>
          <a:xfrm>
            <a:off x="6191192" y="5192011"/>
            <a:ext cx="5573485" cy="1400383"/>
            <a:chOff x="4326115" y="5151947"/>
            <a:chExt cx="5573485" cy="1400383"/>
          </a:xfrm>
        </p:grpSpPr>
        <p:sp>
          <p:nvSpPr>
            <p:cNvPr id="36" name="TextBox 35">
              <a:extLst>
                <a:ext uri="{FF2B5EF4-FFF2-40B4-BE49-F238E27FC236}">
                  <a16:creationId xmlns:a16="http://schemas.microsoft.com/office/drawing/2014/main" id="{63D73B69-7063-45FA-BE0B-5B1BFAAF9622}"/>
                </a:ext>
              </a:extLst>
            </p:cNvPr>
            <p:cNvSpPr txBox="1"/>
            <p:nvPr/>
          </p:nvSpPr>
          <p:spPr>
            <a:xfrm>
              <a:off x="5238800" y="5228891"/>
              <a:ext cx="4660800" cy="1323439"/>
            </a:xfrm>
            <a:prstGeom prst="rect">
              <a:avLst/>
            </a:prstGeom>
            <a:noFill/>
          </p:spPr>
          <p:txBody>
            <a:bodyPr wrap="square" rtlCol="0">
              <a:spAutoFit/>
            </a:bodyPr>
            <a:lstStyle/>
            <a:p>
              <a:pPr>
                <a:spcBef>
                  <a:spcPts val="1200"/>
                </a:spcBef>
              </a:pPr>
              <a:r>
                <a:rPr lang="lv-LV" sz="1600" dirty="0">
                  <a:latin typeface="Verdana" panose="020B0604030504040204" pitchFamily="34" charset="0"/>
                  <a:ea typeface="Verdana" panose="020B0604030504040204" pitchFamily="34" charset="0"/>
                  <a:cs typeface="Verdana" panose="020B0604030504040204" pitchFamily="34" charset="0"/>
                </a:rPr>
                <a:t>Pakalpojumu pieejamības/ mobilitātes nodrošināšana ikkatram visā valsts teritorijā </a:t>
              </a:r>
              <a:r>
                <a:rPr lang="lv-LV" sz="1600" dirty="0" err="1">
                  <a:latin typeface="Verdana" panose="020B0604030504040204" pitchFamily="34" charset="0"/>
                  <a:ea typeface="Verdana" panose="020B0604030504040204" pitchFamily="34" charset="0"/>
                  <a:cs typeface="Verdana" panose="020B0604030504040204" pitchFamily="34" charset="0"/>
                </a:rPr>
                <a:t>vs</a:t>
              </a:r>
              <a:r>
                <a:rPr lang="lv-LV" sz="1600" dirty="0">
                  <a:latin typeface="Verdana" panose="020B0604030504040204" pitchFamily="34" charset="0"/>
                  <a:ea typeface="Verdana" panose="020B0604030504040204" pitchFamily="34" charset="0"/>
                  <a:cs typeface="Verdana" panose="020B0604030504040204" pitchFamily="34" charset="0"/>
                </a:rPr>
                <a:t>. </a:t>
              </a:r>
              <a:r>
                <a:rPr lang="lv-LV" sz="1600" b="1" dirty="0">
                  <a:latin typeface="Verdana" panose="020B0604030504040204" pitchFamily="34" charset="0"/>
                  <a:ea typeface="Verdana" panose="020B0604030504040204" pitchFamily="34" charset="0"/>
                  <a:cs typeface="Verdana" panose="020B0604030504040204" pitchFamily="34" charset="0"/>
                </a:rPr>
                <a:t>pakalpojumu pieejamība attīstības centros un atbalsts mobilitātei to sasniegšanai</a:t>
              </a:r>
            </a:p>
          </p:txBody>
        </p:sp>
        <p:sp>
          <p:nvSpPr>
            <p:cNvPr id="38" name="TextBox 37">
              <a:extLst>
                <a:ext uri="{FF2B5EF4-FFF2-40B4-BE49-F238E27FC236}">
                  <a16:creationId xmlns:a16="http://schemas.microsoft.com/office/drawing/2014/main" id="{E635BE71-850D-469D-B32B-C8E19BCA2C9F}"/>
                </a:ext>
              </a:extLst>
            </p:cNvPr>
            <p:cNvSpPr txBox="1"/>
            <p:nvPr/>
          </p:nvSpPr>
          <p:spPr>
            <a:xfrm>
              <a:off x="4326115" y="5151947"/>
              <a:ext cx="912686" cy="769441"/>
            </a:xfrm>
            <a:prstGeom prst="rect">
              <a:avLst/>
            </a:prstGeom>
            <a:noFill/>
          </p:spPr>
          <p:txBody>
            <a:bodyPr wrap="square" rtlCol="0">
              <a:spAutoFit/>
            </a:bodyPr>
            <a:lstStyle/>
            <a:p>
              <a:pPr algn="r"/>
              <a:r>
                <a:rPr lang="en-US" sz="4400" dirty="0">
                  <a:solidFill>
                    <a:srgbClr val="9D2235"/>
                  </a:solidFill>
                  <a:latin typeface="Tw Cen MT" panose="020B0602020104020603" pitchFamily="34" charset="0"/>
                </a:rPr>
                <a:t>#</a:t>
              </a:r>
            </a:p>
          </p:txBody>
        </p:sp>
      </p:grpSp>
    </p:spTree>
    <p:extLst>
      <p:ext uri="{BB962C8B-B14F-4D97-AF65-F5344CB8AC3E}">
        <p14:creationId xmlns:p14="http://schemas.microsoft.com/office/powerpoint/2010/main" val="1485892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79E6-55D2-BD44-BF7E-8783D7017678}"/>
              </a:ext>
            </a:extLst>
          </p:cNvPr>
          <p:cNvSpPr>
            <a:spLocks noGrp="1"/>
          </p:cNvSpPr>
          <p:nvPr>
            <p:ph type="title"/>
          </p:nvPr>
        </p:nvSpPr>
        <p:spPr/>
        <p:txBody>
          <a:bodyPr>
            <a:normAutofit/>
          </a:bodyPr>
          <a:lstStyle/>
          <a:p>
            <a:r>
              <a:rPr lang="lv-LV" altLang="lv-LV" sz="2800" dirty="0">
                <a:solidFill>
                  <a:schemeClr val="tx1">
                    <a:lumMod val="85000"/>
                    <a:lumOff val="15000"/>
                  </a:schemeClr>
                </a:solidFill>
              </a:rPr>
              <a:t>Ar atbildību par Latvijas nākotni!</a:t>
            </a:r>
            <a:br>
              <a:rPr lang="lv-LV" altLang="lv-LV" sz="2800" dirty="0">
                <a:solidFill>
                  <a:schemeClr val="tx1">
                    <a:lumMod val="85000"/>
                    <a:lumOff val="15000"/>
                  </a:schemeClr>
                </a:solidFill>
              </a:rPr>
            </a:br>
            <a:endParaRPr lang="en-US" sz="2800" dirty="0"/>
          </a:p>
        </p:txBody>
      </p:sp>
      <p:sp>
        <p:nvSpPr>
          <p:cNvPr id="3" name="Text Placeholder 2">
            <a:extLst>
              <a:ext uri="{FF2B5EF4-FFF2-40B4-BE49-F238E27FC236}">
                <a16:creationId xmlns:a16="http://schemas.microsoft.com/office/drawing/2014/main" id="{7CCCD9F8-E717-B443-BF52-E1F319A59B2A}"/>
              </a:ext>
            </a:extLst>
          </p:cNvPr>
          <p:cNvSpPr>
            <a:spLocks noGrp="1"/>
          </p:cNvSpPr>
          <p:nvPr>
            <p:ph type="body" sz="quarter" idx="10"/>
          </p:nvPr>
        </p:nvSpPr>
        <p:spPr/>
        <p:txBody>
          <a:bodyPr/>
          <a:lstStyle/>
          <a:p>
            <a:r>
              <a:rPr lang="lv-LV" b="1" dirty="0">
                <a:solidFill>
                  <a:srgbClr val="9D2235"/>
                </a:solidFill>
              </a:rPr>
              <a:t>Priekšlikumiem:</a:t>
            </a:r>
            <a:r>
              <a:rPr lang="lv-LV" b="1" dirty="0">
                <a:solidFill>
                  <a:srgbClr val="C00000"/>
                </a:solidFill>
              </a:rPr>
              <a:t>  </a:t>
            </a:r>
            <a:r>
              <a:rPr lang="lv-LV" b="1" dirty="0">
                <a:solidFill>
                  <a:srgbClr val="C00000"/>
                </a:solidFill>
                <a:hlinkClick r:id="rId2"/>
              </a:rPr>
              <a:t>NAP2027@pkc.mk.gov.lv</a:t>
            </a:r>
            <a:endParaRPr lang="en-US" dirty="0"/>
          </a:p>
        </p:txBody>
      </p:sp>
      <p:sp>
        <p:nvSpPr>
          <p:cNvPr id="4" name="Text Placeholder 3">
            <a:extLst>
              <a:ext uri="{FF2B5EF4-FFF2-40B4-BE49-F238E27FC236}">
                <a16:creationId xmlns:a16="http://schemas.microsoft.com/office/drawing/2014/main" id="{ACEE5CB8-2F07-E94D-9C3B-CDEACAB5D52C}"/>
              </a:ext>
            </a:extLst>
          </p:cNvPr>
          <p:cNvSpPr>
            <a:spLocks noGrp="1"/>
          </p:cNvSpPr>
          <p:nvPr>
            <p:ph type="body" sz="quarter" idx="11"/>
          </p:nvPr>
        </p:nvSpPr>
        <p:spPr>
          <a:xfrm>
            <a:off x="779489" y="5181600"/>
            <a:ext cx="10363200" cy="639762"/>
          </a:xfrm>
        </p:spPr>
        <p:txBody>
          <a:bodyPr/>
          <a:lstStyle/>
          <a:p>
            <a:pPr>
              <a:defRPr/>
            </a:pPr>
            <a:r>
              <a:rPr lang="lv-LV" b="1" dirty="0">
                <a:solidFill>
                  <a:srgbClr val="9D2235"/>
                </a:solidFill>
              </a:rPr>
              <a:t>Papildus informācija: </a:t>
            </a:r>
            <a:r>
              <a:rPr lang="lv-LV" b="1" dirty="0">
                <a:solidFill>
                  <a:srgbClr val="30A8CE"/>
                </a:solidFill>
                <a:hlinkClick r:id="rId3"/>
              </a:rPr>
              <a:t>www.pkc.gov.lv/nap2027</a:t>
            </a:r>
            <a:r>
              <a:rPr lang="lv-LV" b="1" dirty="0">
                <a:solidFill>
                  <a:srgbClr val="30A8CE"/>
                </a:solidFill>
              </a:rPr>
              <a:t> </a:t>
            </a:r>
          </a:p>
          <a:p>
            <a:pPr>
              <a:defRPr/>
            </a:pPr>
            <a:r>
              <a:rPr lang="lv-LV" dirty="0">
                <a:solidFill>
                  <a:schemeClr val="bg2">
                    <a:lumMod val="25000"/>
                  </a:schemeClr>
                </a:solidFill>
              </a:rPr>
              <a:t>           @</a:t>
            </a:r>
            <a:r>
              <a:rPr lang="lv-LV" dirty="0" err="1">
                <a:solidFill>
                  <a:schemeClr val="bg2">
                    <a:lumMod val="25000"/>
                  </a:schemeClr>
                </a:solidFill>
              </a:rPr>
              <a:t>Lvnakotne</a:t>
            </a:r>
            <a:r>
              <a:rPr lang="lv-LV" dirty="0">
                <a:solidFill>
                  <a:schemeClr val="bg2">
                    <a:lumMod val="25000"/>
                  </a:schemeClr>
                </a:solidFill>
              </a:rPr>
              <a:t> </a:t>
            </a:r>
          </a:p>
          <a:p>
            <a:endParaRPr lang="en-US" dirty="0"/>
          </a:p>
        </p:txBody>
      </p:sp>
      <p:sp>
        <p:nvSpPr>
          <p:cNvPr id="6" name="Rectangle 5">
            <a:extLst>
              <a:ext uri="{FF2B5EF4-FFF2-40B4-BE49-F238E27FC236}">
                <a16:creationId xmlns:a16="http://schemas.microsoft.com/office/drawing/2014/main" id="{C3155AF1-E8B7-DB4B-B6C6-C85E2973FA78}"/>
              </a:ext>
            </a:extLst>
          </p:cNvPr>
          <p:cNvSpPr/>
          <p:nvPr/>
        </p:nvSpPr>
        <p:spPr>
          <a:xfrm>
            <a:off x="4122295" y="1738859"/>
            <a:ext cx="4676931" cy="137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43140C-11DE-1940-B607-7117F769E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516" y="0"/>
            <a:ext cx="6154967" cy="2638269"/>
          </a:xfrm>
          <a:prstGeom prst="rect">
            <a:avLst/>
          </a:prstGeom>
        </p:spPr>
      </p:pic>
    </p:spTree>
    <p:extLst>
      <p:ext uri="{BB962C8B-B14F-4D97-AF65-F5344CB8AC3E}">
        <p14:creationId xmlns:p14="http://schemas.microsoft.com/office/powerpoint/2010/main" val="107585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8C79-9167-4AF8-A58A-4016E137E60B}"/>
              </a:ext>
            </a:extLst>
          </p:cNvPr>
          <p:cNvSpPr>
            <a:spLocks noGrp="1"/>
          </p:cNvSpPr>
          <p:nvPr>
            <p:ph type="title"/>
          </p:nvPr>
        </p:nvSpPr>
        <p:spPr>
          <a:xfrm>
            <a:off x="0" y="0"/>
            <a:ext cx="12178973" cy="1325563"/>
          </a:xfrm>
        </p:spPr>
        <p:txBody>
          <a:bodyPr>
            <a:normAutofit/>
          </a:bodyPr>
          <a:lstStyle/>
          <a:p>
            <a:pPr algn="ctr"/>
            <a:r>
              <a:rPr lang="lv-LV" sz="2800" b="1" dirty="0">
                <a:solidFill>
                  <a:schemeClr val="tx1">
                    <a:lumMod val="85000"/>
                    <a:lumOff val="15000"/>
                  </a:schemeClr>
                </a:solidFill>
                <a:latin typeface="Verdana" panose="020B0604030504040204" pitchFamily="34" charset="0"/>
                <a:ea typeface="Verdana" panose="020B0604030504040204" pitchFamily="34" charset="0"/>
              </a:rPr>
              <a:t>Ekonomiskā aktivitāte aug, tomēr lēnāk</a:t>
            </a:r>
            <a:endParaRPr lang="en-GB" sz="28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9D8B2A0E-EE27-4A8B-B3D1-B8A1BE3E6462}"/>
              </a:ext>
            </a:extLst>
          </p:cNvPr>
          <p:cNvPicPr>
            <a:picLocks noChangeAspect="1"/>
          </p:cNvPicPr>
          <p:nvPr/>
        </p:nvPicPr>
        <p:blipFill>
          <a:blip r:embed="rId2"/>
          <a:stretch>
            <a:fillRect/>
          </a:stretch>
        </p:blipFill>
        <p:spPr>
          <a:xfrm>
            <a:off x="-1836" y="1325564"/>
            <a:ext cx="12180809" cy="5167312"/>
          </a:xfrm>
          <a:prstGeom prst="rect">
            <a:avLst/>
          </a:prstGeom>
        </p:spPr>
      </p:pic>
    </p:spTree>
    <p:extLst>
      <p:ext uri="{BB962C8B-B14F-4D97-AF65-F5344CB8AC3E}">
        <p14:creationId xmlns:p14="http://schemas.microsoft.com/office/powerpoint/2010/main" val="170575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0B78-2123-469A-9DED-A911DBA16A23}"/>
              </a:ext>
            </a:extLst>
          </p:cNvPr>
          <p:cNvSpPr>
            <a:spLocks noGrp="1"/>
          </p:cNvSpPr>
          <p:nvPr>
            <p:ph type="title"/>
          </p:nvPr>
        </p:nvSpPr>
        <p:spPr>
          <a:xfrm>
            <a:off x="0" y="0"/>
            <a:ext cx="12192000" cy="1325563"/>
          </a:xfrm>
        </p:spPr>
        <p:txBody>
          <a:bodyPr>
            <a:normAutofit/>
          </a:bodyPr>
          <a:lstStyle/>
          <a:p>
            <a:pPr algn="ctr"/>
            <a:r>
              <a:rPr lang="lv-LV" sz="2800" b="1" dirty="0">
                <a:solidFill>
                  <a:schemeClr val="tx1">
                    <a:lumMod val="85000"/>
                    <a:lumOff val="15000"/>
                  </a:schemeClr>
                </a:solidFill>
                <a:latin typeface="Verdana" panose="020B0604030504040204" pitchFamily="34" charset="0"/>
                <a:ea typeface="Verdana" panose="020B0604030504040204" pitchFamily="34" charset="0"/>
              </a:rPr>
              <a:t>Produktivitātes dinamika un līmenis tautsaimniecības nozarēs</a:t>
            </a:r>
            <a:endParaRPr lang="en-GB" sz="28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8AC8C73C-56CC-483A-B9E8-26B0F916A76D}"/>
              </a:ext>
            </a:extLst>
          </p:cNvPr>
          <p:cNvPicPr>
            <a:picLocks noChangeAspect="1"/>
          </p:cNvPicPr>
          <p:nvPr/>
        </p:nvPicPr>
        <p:blipFill>
          <a:blip r:embed="rId2"/>
          <a:stretch>
            <a:fillRect/>
          </a:stretch>
        </p:blipFill>
        <p:spPr>
          <a:xfrm>
            <a:off x="1" y="1031846"/>
            <a:ext cx="12207682" cy="5826155"/>
          </a:xfrm>
          <a:prstGeom prst="rect">
            <a:avLst/>
          </a:prstGeom>
        </p:spPr>
      </p:pic>
    </p:spTree>
    <p:extLst>
      <p:ext uri="{BB962C8B-B14F-4D97-AF65-F5344CB8AC3E}">
        <p14:creationId xmlns:p14="http://schemas.microsoft.com/office/powerpoint/2010/main" val="8524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A6A0-C26F-41D6-9020-801AE090C7D2}"/>
              </a:ext>
            </a:extLst>
          </p:cNvPr>
          <p:cNvSpPr>
            <a:spLocks noGrp="1"/>
          </p:cNvSpPr>
          <p:nvPr>
            <p:ph type="title"/>
          </p:nvPr>
        </p:nvSpPr>
        <p:spPr>
          <a:xfrm>
            <a:off x="0" y="0"/>
            <a:ext cx="12192000" cy="1325563"/>
          </a:xfrm>
        </p:spPr>
        <p:txBody>
          <a:bodyPr>
            <a:normAutofit/>
          </a:bodyPr>
          <a:lstStyle/>
          <a:p>
            <a:pPr algn="ctr"/>
            <a:r>
              <a:rPr lang="lv-LV" sz="2800" b="1" dirty="0">
                <a:solidFill>
                  <a:schemeClr val="tx1">
                    <a:lumMod val="85000"/>
                    <a:lumOff val="15000"/>
                  </a:schemeClr>
                </a:solidFill>
                <a:latin typeface="Verdana" panose="020B0604030504040204" pitchFamily="34" charset="0"/>
                <a:ea typeface="Verdana" panose="020B0604030504040204" pitchFamily="34" charset="0"/>
              </a:rPr>
              <a:t>Nozaru attīstības tendences kopš 2011. gada</a:t>
            </a:r>
            <a:endParaRPr lang="en-GB" sz="28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AAFCCD70-0B5F-442F-9391-5793F26B23D2}"/>
              </a:ext>
            </a:extLst>
          </p:cNvPr>
          <p:cNvPicPr>
            <a:picLocks noChangeAspect="1"/>
          </p:cNvPicPr>
          <p:nvPr/>
        </p:nvPicPr>
        <p:blipFill>
          <a:blip r:embed="rId2"/>
          <a:stretch>
            <a:fillRect/>
          </a:stretch>
        </p:blipFill>
        <p:spPr>
          <a:xfrm>
            <a:off x="-12286" y="1207996"/>
            <a:ext cx="12193682" cy="5650004"/>
          </a:xfrm>
          <a:prstGeom prst="rect">
            <a:avLst/>
          </a:prstGeom>
        </p:spPr>
      </p:pic>
    </p:spTree>
    <p:extLst>
      <p:ext uri="{BB962C8B-B14F-4D97-AF65-F5344CB8AC3E}">
        <p14:creationId xmlns:p14="http://schemas.microsoft.com/office/powerpoint/2010/main" val="326534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C242-6AEB-4F53-8A1E-36375EE2A001}"/>
              </a:ext>
            </a:extLst>
          </p:cNvPr>
          <p:cNvSpPr>
            <a:spLocks noGrp="1"/>
          </p:cNvSpPr>
          <p:nvPr>
            <p:ph type="title"/>
          </p:nvPr>
        </p:nvSpPr>
        <p:spPr>
          <a:xfrm>
            <a:off x="0" y="0"/>
            <a:ext cx="12192000" cy="1325563"/>
          </a:xfrm>
        </p:spPr>
        <p:txBody>
          <a:bodyPr>
            <a:normAutofit/>
          </a:bodyPr>
          <a:lstStyle/>
          <a:p>
            <a:pPr algn="ctr"/>
            <a:r>
              <a:rPr lang="lv-LV" sz="2800" b="1" dirty="0">
                <a:solidFill>
                  <a:schemeClr val="tx1">
                    <a:lumMod val="85000"/>
                    <a:lumOff val="15000"/>
                  </a:schemeClr>
                </a:solidFill>
                <a:latin typeface="Verdana" panose="020B0604030504040204" pitchFamily="34" charset="0"/>
                <a:ea typeface="Verdana" panose="020B0604030504040204" pitchFamily="34" charset="0"/>
              </a:rPr>
              <a:t>Ekonomikas izaugsme – modeļa maiņa</a:t>
            </a:r>
            <a:endParaRPr lang="en-GB" sz="28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ECCBF97D-FCC4-48A9-AE07-3E7F89510DC3}"/>
              </a:ext>
            </a:extLst>
          </p:cNvPr>
          <p:cNvPicPr>
            <a:picLocks noChangeAspect="1"/>
          </p:cNvPicPr>
          <p:nvPr/>
        </p:nvPicPr>
        <p:blipFill>
          <a:blip r:embed="rId2"/>
          <a:stretch>
            <a:fillRect/>
          </a:stretch>
        </p:blipFill>
        <p:spPr>
          <a:xfrm>
            <a:off x="248128" y="1541823"/>
            <a:ext cx="11695744" cy="4949053"/>
          </a:xfrm>
          <a:prstGeom prst="rect">
            <a:avLst/>
          </a:prstGeom>
        </p:spPr>
      </p:pic>
    </p:spTree>
    <p:extLst>
      <p:ext uri="{BB962C8B-B14F-4D97-AF65-F5344CB8AC3E}">
        <p14:creationId xmlns:p14="http://schemas.microsoft.com/office/powerpoint/2010/main" val="154445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59AF-C351-4BA7-A41A-46A2B0B9AB6B}"/>
              </a:ext>
            </a:extLst>
          </p:cNvPr>
          <p:cNvSpPr>
            <a:spLocks noGrp="1"/>
          </p:cNvSpPr>
          <p:nvPr>
            <p:ph type="title"/>
          </p:nvPr>
        </p:nvSpPr>
        <p:spPr>
          <a:xfrm>
            <a:off x="0" y="0"/>
            <a:ext cx="12192000" cy="1325563"/>
          </a:xfrm>
        </p:spPr>
        <p:txBody>
          <a:bodyPr>
            <a:normAutofit/>
          </a:bodyPr>
          <a:lstStyle/>
          <a:p>
            <a:pPr algn="ctr"/>
            <a:r>
              <a:rPr lang="lv-LV" sz="2800" b="1" dirty="0">
                <a:solidFill>
                  <a:schemeClr val="tx1">
                    <a:lumMod val="85000"/>
                    <a:lumOff val="15000"/>
                  </a:schemeClr>
                </a:solidFill>
                <a:latin typeface="Verdana" panose="020B0604030504040204" pitchFamily="34" charset="0"/>
                <a:ea typeface="Verdana" panose="020B0604030504040204" pitchFamily="34" charset="0"/>
              </a:rPr>
              <a:t>Ekonomikas struktūrā dominē zemas pievienotās vērtības aktivitātes</a:t>
            </a:r>
            <a:endParaRPr lang="en-GB" sz="28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392549DD-F218-4039-AB71-36AFF7682BB7}"/>
              </a:ext>
            </a:extLst>
          </p:cNvPr>
          <p:cNvPicPr>
            <a:picLocks noChangeAspect="1"/>
          </p:cNvPicPr>
          <p:nvPr/>
        </p:nvPicPr>
        <p:blipFill>
          <a:blip r:embed="rId2"/>
          <a:stretch>
            <a:fillRect/>
          </a:stretch>
        </p:blipFill>
        <p:spPr>
          <a:xfrm>
            <a:off x="12623" y="1225929"/>
            <a:ext cx="12173339" cy="5641597"/>
          </a:xfrm>
          <a:prstGeom prst="rect">
            <a:avLst/>
          </a:prstGeom>
        </p:spPr>
      </p:pic>
    </p:spTree>
    <p:extLst>
      <p:ext uri="{BB962C8B-B14F-4D97-AF65-F5344CB8AC3E}">
        <p14:creationId xmlns:p14="http://schemas.microsoft.com/office/powerpoint/2010/main" val="425810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FD9C-7D25-451F-9041-E8B48920E0B9}"/>
              </a:ext>
            </a:extLst>
          </p:cNvPr>
          <p:cNvSpPr>
            <a:spLocks noGrp="1"/>
          </p:cNvSpPr>
          <p:nvPr>
            <p:ph type="title"/>
          </p:nvPr>
        </p:nvSpPr>
        <p:spPr>
          <a:xfrm>
            <a:off x="6416" y="0"/>
            <a:ext cx="12192000" cy="1325563"/>
          </a:xfrm>
        </p:spPr>
        <p:txBody>
          <a:bodyPr>
            <a:normAutofit/>
          </a:bodyPr>
          <a:lstStyle/>
          <a:p>
            <a:pPr algn="ctr"/>
            <a:r>
              <a:rPr lang="lv-LV" sz="2800" b="1" dirty="0">
                <a:solidFill>
                  <a:schemeClr val="tx1">
                    <a:lumMod val="85000"/>
                    <a:lumOff val="15000"/>
                  </a:schemeClr>
                </a:solidFill>
                <a:latin typeface="Verdana" panose="020B0604030504040204" pitchFamily="34" charset="0"/>
                <a:ea typeface="Verdana" panose="020B0604030504040204" pitchFamily="34" charset="0"/>
              </a:rPr>
              <a:t>Pievienotā vērtība reģionos</a:t>
            </a:r>
            <a:endParaRPr lang="en-GB" sz="2800" b="1" dirty="0">
              <a:solidFill>
                <a:schemeClr val="tx1">
                  <a:lumMod val="85000"/>
                  <a:lumOff val="15000"/>
                </a:schemeClr>
              </a:solidFill>
              <a:latin typeface="Verdana" panose="020B0604030504040204" pitchFamily="34" charset="0"/>
              <a:ea typeface="Verdana" panose="020B0604030504040204" pitchFamily="34" charset="0"/>
            </a:endParaRPr>
          </a:p>
        </p:txBody>
      </p:sp>
      <p:graphicFrame>
        <p:nvGraphicFramePr>
          <p:cNvPr id="3" name="Table 2">
            <a:extLst>
              <a:ext uri="{FF2B5EF4-FFF2-40B4-BE49-F238E27FC236}">
                <a16:creationId xmlns:a16="http://schemas.microsoft.com/office/drawing/2014/main" id="{20162581-65EF-4B2F-97B5-9D1B06668E3C}"/>
              </a:ext>
            </a:extLst>
          </p:cNvPr>
          <p:cNvGraphicFramePr>
            <a:graphicFrameLocks noGrp="1"/>
          </p:cNvGraphicFramePr>
          <p:nvPr>
            <p:extLst>
              <p:ext uri="{D42A27DB-BD31-4B8C-83A1-F6EECF244321}">
                <p14:modId xmlns:p14="http://schemas.microsoft.com/office/powerpoint/2010/main" val="2643701312"/>
              </p:ext>
            </p:extLst>
          </p:nvPr>
        </p:nvGraphicFramePr>
        <p:xfrm>
          <a:off x="365760" y="1690687"/>
          <a:ext cx="11473312" cy="3127537"/>
        </p:xfrm>
        <a:graphic>
          <a:graphicData uri="http://schemas.openxmlformats.org/drawingml/2006/table">
            <a:tbl>
              <a:tblPr>
                <a:tableStyleId>{D7AC3CCA-C797-4891-BE02-D94E43425B78}</a:tableStyleId>
              </a:tblPr>
              <a:tblGrid>
                <a:gridCol w="1790753">
                  <a:extLst>
                    <a:ext uri="{9D8B030D-6E8A-4147-A177-3AD203B41FA5}">
                      <a16:colId xmlns:a16="http://schemas.microsoft.com/office/drawing/2014/main" val="3299536231"/>
                    </a:ext>
                  </a:extLst>
                </a:gridCol>
                <a:gridCol w="999490">
                  <a:extLst>
                    <a:ext uri="{9D8B030D-6E8A-4147-A177-3AD203B41FA5}">
                      <a16:colId xmlns:a16="http://schemas.microsoft.com/office/drawing/2014/main" val="1028988590"/>
                    </a:ext>
                  </a:extLst>
                </a:gridCol>
                <a:gridCol w="999490">
                  <a:extLst>
                    <a:ext uri="{9D8B030D-6E8A-4147-A177-3AD203B41FA5}">
                      <a16:colId xmlns:a16="http://schemas.microsoft.com/office/drawing/2014/main" val="68878462"/>
                    </a:ext>
                  </a:extLst>
                </a:gridCol>
                <a:gridCol w="999490">
                  <a:extLst>
                    <a:ext uri="{9D8B030D-6E8A-4147-A177-3AD203B41FA5}">
                      <a16:colId xmlns:a16="http://schemas.microsoft.com/office/drawing/2014/main" val="2477745306"/>
                    </a:ext>
                  </a:extLst>
                </a:gridCol>
                <a:gridCol w="999490">
                  <a:extLst>
                    <a:ext uri="{9D8B030D-6E8A-4147-A177-3AD203B41FA5}">
                      <a16:colId xmlns:a16="http://schemas.microsoft.com/office/drawing/2014/main" val="2075540305"/>
                    </a:ext>
                  </a:extLst>
                </a:gridCol>
                <a:gridCol w="999490">
                  <a:extLst>
                    <a:ext uri="{9D8B030D-6E8A-4147-A177-3AD203B41FA5}">
                      <a16:colId xmlns:a16="http://schemas.microsoft.com/office/drawing/2014/main" val="1373607826"/>
                    </a:ext>
                  </a:extLst>
                </a:gridCol>
                <a:gridCol w="999490">
                  <a:extLst>
                    <a:ext uri="{9D8B030D-6E8A-4147-A177-3AD203B41FA5}">
                      <a16:colId xmlns:a16="http://schemas.microsoft.com/office/drawing/2014/main" val="1510024680"/>
                    </a:ext>
                  </a:extLst>
                </a:gridCol>
                <a:gridCol w="999490">
                  <a:extLst>
                    <a:ext uri="{9D8B030D-6E8A-4147-A177-3AD203B41FA5}">
                      <a16:colId xmlns:a16="http://schemas.microsoft.com/office/drawing/2014/main" val="2984454943"/>
                    </a:ext>
                  </a:extLst>
                </a:gridCol>
                <a:gridCol w="1224239">
                  <a:extLst>
                    <a:ext uri="{9D8B030D-6E8A-4147-A177-3AD203B41FA5}">
                      <a16:colId xmlns:a16="http://schemas.microsoft.com/office/drawing/2014/main" val="2715431228"/>
                    </a:ext>
                  </a:extLst>
                </a:gridCol>
                <a:gridCol w="1461890">
                  <a:extLst>
                    <a:ext uri="{9D8B030D-6E8A-4147-A177-3AD203B41FA5}">
                      <a16:colId xmlns:a16="http://schemas.microsoft.com/office/drawing/2014/main" val="2022378975"/>
                    </a:ext>
                  </a:extLst>
                </a:gridCol>
              </a:tblGrid>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Pievienotā vērtība </a:t>
                      </a:r>
                      <a:r>
                        <a:rPr lang="en-GB" sz="1200" b="1" u="none" strike="noStrike" dirty="0">
                          <a:effectLst/>
                          <a:latin typeface="Verdana" panose="020B0604030504040204" pitchFamily="34" charset="0"/>
                          <a:ea typeface="Verdana" panose="020B0604030504040204" pitchFamily="34" charset="0"/>
                        </a:rPr>
                        <a:t>EUR </a:t>
                      </a:r>
                      <a:r>
                        <a:rPr lang="en-GB" sz="1200" b="1" u="none" strike="noStrike" dirty="0" err="1">
                          <a:effectLst/>
                          <a:latin typeface="Verdana" panose="020B0604030504040204" pitchFamily="34" charset="0"/>
                          <a:ea typeface="Verdana" panose="020B0604030504040204" pitchFamily="34" charset="0"/>
                        </a:rPr>
                        <a:t>tūkst</a:t>
                      </a:r>
                      <a:r>
                        <a:rPr lang="en-GB" sz="1200" b="1" u="none" strike="noStrike" dirty="0">
                          <a:effectLst/>
                          <a:latin typeface="Verdana" panose="020B0604030504040204" pitchFamily="34" charset="0"/>
                          <a:ea typeface="Verdana" panose="020B0604030504040204" pitchFamily="34" charset="0"/>
                        </a:rPr>
                        <a:t>.</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2011</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2012</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2013</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2014</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2015</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2016</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2017</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a:effectLst/>
                          <a:latin typeface="Verdana" panose="020B0604030504040204" pitchFamily="34" charset="0"/>
                          <a:ea typeface="Verdana" panose="020B0604030504040204" pitchFamily="34" charset="0"/>
                        </a:rPr>
                        <a:t>CAGR </a:t>
                      </a:r>
                      <a:endParaRPr lang="lv-LV" sz="1200" b="1" u="none" strike="noStrike" dirty="0">
                        <a:effectLst/>
                        <a:latin typeface="Verdana" panose="020B0604030504040204" pitchFamily="34" charset="0"/>
                        <a:ea typeface="Verdana" panose="020B0604030504040204" pitchFamily="34" charset="0"/>
                      </a:endParaRPr>
                    </a:p>
                    <a:p>
                      <a:pPr algn="ctr" fontAlgn="b"/>
                      <a:r>
                        <a:rPr lang="en-GB" sz="1200" b="1" u="none" strike="noStrike" dirty="0">
                          <a:effectLst/>
                          <a:latin typeface="Verdana" panose="020B0604030504040204" pitchFamily="34" charset="0"/>
                          <a:ea typeface="Verdana" panose="020B0604030504040204" pitchFamily="34" charset="0"/>
                        </a:rPr>
                        <a:t>2011-2017</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b="1" u="none" strike="noStrike" dirty="0" err="1">
                          <a:effectLst/>
                          <a:latin typeface="Verdana" panose="020B0604030504040204" pitchFamily="34" charset="0"/>
                          <a:ea typeface="Verdana" panose="020B0604030504040204" pitchFamily="34" charset="0"/>
                        </a:rPr>
                        <a:t>Īpatsvars</a:t>
                      </a:r>
                      <a:endParaRPr lang="en-GB"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3154309496"/>
                  </a:ext>
                </a:extLst>
              </a:tr>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Rīgas reģions</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5,115,374</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5,776,825</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6,099,777</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6,325,290</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6,670,378</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6,979,908</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7,283,270</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5.2%</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62.5%</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2423986754"/>
                  </a:ext>
                </a:extLst>
              </a:tr>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Pierīgas reģions</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1,046,066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1,287,560</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1,410,936</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1,496,053</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1,579,359</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1,728,643</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1,869,596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8.6%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16.0%</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3737192572"/>
                  </a:ext>
                </a:extLst>
              </a:tr>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Vidzemes reģions</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341,385</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375,104</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404,323</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455,973</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463,477</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488,765</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534,665</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4.6%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3325928838"/>
                  </a:ext>
                </a:extLst>
              </a:tr>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Kurzemes reģions</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750,495</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821,449</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746,534</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773,866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805,880</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839,652</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886,513</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2.4%</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7.6%</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3678906553"/>
                  </a:ext>
                </a:extLst>
              </a:tr>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Zemgales reģions</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428,967</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496,505</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539,134</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568,176</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580,749</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610,239</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637,930</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5.8%</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5.5%</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1296157223"/>
                  </a:ext>
                </a:extLst>
              </a:tr>
              <a:tr h="446791">
                <a:tc>
                  <a:txBody>
                    <a:bodyPr/>
                    <a:lstStyle/>
                    <a:p>
                      <a:pPr algn="ctr" fontAlgn="b"/>
                      <a:r>
                        <a:rPr lang="lv-LV" sz="1200" b="1" u="none" strike="noStrike" dirty="0">
                          <a:effectLst/>
                          <a:latin typeface="Verdana" panose="020B0604030504040204" pitchFamily="34" charset="0"/>
                          <a:ea typeface="Verdana" panose="020B0604030504040204" pitchFamily="34" charset="0"/>
                        </a:rPr>
                        <a:t>Latgales reģions</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391,104</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438,611</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416,401</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457,317</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424,994</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429,507</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a:effectLst/>
                          <a:latin typeface="Verdana" panose="020B0604030504040204" pitchFamily="34" charset="0"/>
                          <a:ea typeface="Verdana" panose="020B0604030504040204" pitchFamily="34" charset="0"/>
                        </a:rPr>
                        <a:t>450,318</a:t>
                      </a:r>
                      <a:endParaRPr lang="en-GB" sz="1200" b="0" i="0" u="none" strike="noStrike">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2.0%</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tc>
                  <a:txBody>
                    <a:bodyPr/>
                    <a:lstStyle/>
                    <a:p>
                      <a:pPr algn="ctr" fontAlgn="b"/>
                      <a:r>
                        <a:rPr lang="en-GB" sz="1200" u="none" strike="noStrike" dirty="0">
                          <a:effectLst/>
                          <a:latin typeface="Verdana" panose="020B0604030504040204" pitchFamily="34" charset="0"/>
                          <a:ea typeface="Verdana" panose="020B0604030504040204" pitchFamily="34" charset="0"/>
                        </a:rPr>
                        <a:t>3.9%</a:t>
                      </a:r>
                      <a:endParaRPr lang="en-GB" sz="1200" b="0" i="0" u="none" strike="noStrike" dirty="0">
                        <a:solidFill>
                          <a:srgbClr val="000000"/>
                        </a:solidFill>
                        <a:effectLst/>
                        <a:latin typeface="Verdana" panose="020B0604030504040204" pitchFamily="34" charset="0"/>
                        <a:ea typeface="Verdana" panose="020B0604030504040204" pitchFamily="34" charset="0"/>
                      </a:endParaRPr>
                    </a:p>
                  </a:txBody>
                  <a:tcPr marL="6350" marR="6350" marT="6350" marB="0" anchor="b"/>
                </a:tc>
                <a:extLst>
                  <a:ext uri="{0D108BD9-81ED-4DB2-BD59-A6C34878D82A}">
                    <a16:rowId xmlns:a16="http://schemas.microsoft.com/office/drawing/2014/main" val="1114896476"/>
                  </a:ext>
                </a:extLst>
              </a:tr>
            </a:tbl>
          </a:graphicData>
        </a:graphic>
      </p:graphicFrame>
      <p:sp>
        <p:nvSpPr>
          <p:cNvPr id="4" name="TextBox 3">
            <a:extLst>
              <a:ext uri="{FF2B5EF4-FFF2-40B4-BE49-F238E27FC236}">
                <a16:creationId xmlns:a16="http://schemas.microsoft.com/office/drawing/2014/main" id="{00A97174-22D1-4919-8894-391C09EA1D6B}"/>
              </a:ext>
            </a:extLst>
          </p:cNvPr>
          <p:cNvSpPr txBox="1"/>
          <p:nvPr/>
        </p:nvSpPr>
        <p:spPr>
          <a:xfrm>
            <a:off x="365760" y="6203565"/>
            <a:ext cx="8520670" cy="276999"/>
          </a:xfrm>
          <a:prstGeom prst="rect">
            <a:avLst/>
          </a:prstGeom>
          <a:noFill/>
        </p:spPr>
        <p:txBody>
          <a:bodyPr wrap="square" rtlCol="0">
            <a:spAutoFit/>
          </a:bodyPr>
          <a:lstStyle/>
          <a:p>
            <a:pPr algn="l" defTabSz="975345">
              <a:defRPr/>
            </a:pPr>
            <a:r>
              <a:rPr lang="lv-LV" sz="1200" b="0" dirty="0">
                <a:latin typeface="Verdana" panose="020B0604030504040204" pitchFamily="34" charset="0"/>
                <a:ea typeface="Verdana" panose="020B0604030504040204" pitchFamily="34" charset="0"/>
                <a:cs typeface="Verdana" panose="020B0604030504040204" pitchFamily="34" charset="0"/>
              </a:rPr>
              <a:t>Avots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CSP, PKC aprēķins</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968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3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2040</Words>
  <Application>Microsoft Office PowerPoint</Application>
  <PresentationFormat>Widescreen</PresentationFormat>
  <Paragraphs>365</Paragraphs>
  <Slides>32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宋体</vt:lpstr>
      <vt:lpstr>Arial</vt:lpstr>
      <vt:lpstr>Calibri</vt:lpstr>
      <vt:lpstr>Calibri Light</vt:lpstr>
      <vt:lpstr>Times New Roman</vt:lpstr>
      <vt:lpstr>Tw Cen MT</vt:lpstr>
      <vt:lpstr>Verdana</vt:lpstr>
      <vt:lpstr>Office Theme</vt:lpstr>
      <vt:lpstr>93_Prezentacija_templateLV</vt:lpstr>
      <vt:lpstr>Nacionālais attīstības plāns  2021.-2027. gadam</vt:lpstr>
      <vt:lpstr>PowerPoint Presentation</vt:lpstr>
      <vt:lpstr>NAP2027 IETVARS </vt:lpstr>
      <vt:lpstr>Ekonomiskā aktivitāte aug, tomēr lēnāk</vt:lpstr>
      <vt:lpstr>Produktivitātes dinamika un līmenis tautsaimniecības nozarēs</vt:lpstr>
      <vt:lpstr>Nozaru attīstības tendences kopš 2011. gada</vt:lpstr>
      <vt:lpstr>Ekonomikas izaugsme – modeļa maiņa</vt:lpstr>
      <vt:lpstr>Ekonomikas struktūrā dominē zemas pievienotās vērtības aktivitātes</vt:lpstr>
      <vt:lpstr>Pievienotā vērtība reģionos</vt:lpstr>
      <vt:lpstr>NAP2027 IETVARS </vt:lpstr>
      <vt:lpstr>PowerPoint Presentation</vt:lpstr>
      <vt:lpstr>PowerPoint Presentation</vt:lpstr>
      <vt:lpstr>PowerPoint Presentation</vt:lpstr>
      <vt:lpstr>PowerPoint Presentation</vt:lpstr>
      <vt:lpstr>PowerPoint Presentation</vt:lpstr>
      <vt:lpstr>PowerPoint Presentation</vt:lpstr>
      <vt:lpstr>NAP2027 IETVARS </vt:lpstr>
      <vt:lpstr>PowerPoint Presentation</vt:lpstr>
      <vt:lpstr>NAP2027 IETVARS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 atbildību par Latvijas nākotni!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Nacionālais attīstības plāns  2021.-2027. gadam</dc:title>
  <dc:creator>J</dc:creator>
  <cp:lastModifiedBy>Vita Razminoviča</cp:lastModifiedBy>
  <cp:revision>57</cp:revision>
  <dcterms:created xsi:type="dcterms:W3CDTF">2019-11-04T22:32:07Z</dcterms:created>
  <dcterms:modified xsi:type="dcterms:W3CDTF">2019-11-06T08:22:55Z</dcterms:modified>
</cp:coreProperties>
</file>